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21" r:id="rId4"/>
    <p:sldMasterId id="2147484119" r:id="rId5"/>
  </p:sldMasterIdLst>
  <p:notesMasterIdLst>
    <p:notesMasterId r:id="rId30"/>
  </p:notesMasterIdLst>
  <p:handoutMasterIdLst>
    <p:handoutMasterId r:id="rId31"/>
  </p:handoutMasterIdLst>
  <p:sldIdLst>
    <p:sldId id="374" r:id="rId6"/>
    <p:sldId id="375" r:id="rId7"/>
    <p:sldId id="376" r:id="rId8"/>
    <p:sldId id="377" r:id="rId9"/>
    <p:sldId id="398" r:id="rId10"/>
    <p:sldId id="379" r:id="rId11"/>
    <p:sldId id="380" r:id="rId12"/>
    <p:sldId id="381" r:id="rId13"/>
    <p:sldId id="382" r:id="rId14"/>
    <p:sldId id="383" r:id="rId15"/>
    <p:sldId id="384" r:id="rId16"/>
    <p:sldId id="385" r:id="rId17"/>
    <p:sldId id="386" r:id="rId18"/>
    <p:sldId id="387" r:id="rId19"/>
    <p:sldId id="388" r:id="rId20"/>
    <p:sldId id="389" r:id="rId21"/>
    <p:sldId id="390" r:id="rId22"/>
    <p:sldId id="391" r:id="rId23"/>
    <p:sldId id="392" r:id="rId24"/>
    <p:sldId id="393" r:id="rId25"/>
    <p:sldId id="394" r:id="rId26"/>
    <p:sldId id="395" r:id="rId27"/>
    <p:sldId id="396" r:id="rId28"/>
    <p:sldId id="397" r:id="rId29"/>
  </p:sldIdLst>
  <p:sldSz cx="9144000" cy="5143500" type="screen16x9"/>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nroe, Drew" initials="MD" lastIdx="3" clrIdx="0"/>
  <p:cmAuthor id="1" name="Bell, Patti" initials="BP" lastIdx="1" clrIdx="1">
    <p:extLst>
      <p:ext uri="{19B8F6BF-5375-455C-9EA6-DF929625EA0E}">
        <p15:presenceInfo xmlns:p15="http://schemas.microsoft.com/office/powerpoint/2012/main" userId="S::Bell.Patti@principal.com::1832b35d-5610-4f8e-be17-c27a25b74fbb" providerId="AD"/>
      </p:ext>
    </p:extLst>
  </p:cmAuthor>
  <p:cmAuthor id="2" name="Young, Annette T" initials="YAT" lastIdx="1" clrIdx="2">
    <p:extLst>
      <p:ext uri="{19B8F6BF-5375-455C-9EA6-DF929625EA0E}">
        <p15:presenceInfo xmlns:p15="http://schemas.microsoft.com/office/powerpoint/2012/main" userId="S::Young.Annette.T@principal.com::368a30b6-b36a-4cde-b780-1d0d6995885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D4E53"/>
    <a:srgbClr val="464747"/>
    <a:srgbClr val="0091DA"/>
    <a:srgbClr val="000000"/>
    <a:srgbClr val="00C4D9"/>
    <a:srgbClr val="464E7E"/>
    <a:srgbClr val="8C8D8E"/>
    <a:srgbClr val="787878"/>
    <a:srgbClr val="13294B"/>
    <a:srgbClr val="00C1D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287" autoAdjust="0"/>
    <p:restoredTop sz="71376" autoAdjust="0"/>
  </p:normalViewPr>
  <p:slideViewPr>
    <p:cSldViewPr snapToGrid="0" snapToObjects="1">
      <p:cViewPr>
        <p:scale>
          <a:sx n="166" d="100"/>
          <a:sy n="166" d="100"/>
        </p:scale>
        <p:origin x="168" y="120"/>
      </p:cViewPr>
      <p:guideLst>
        <p:guide orient="horz" pos="1620"/>
        <p:guide pos="2880"/>
      </p:guideLst>
    </p:cSldViewPr>
  </p:slideViewPr>
  <p:notesTextViewPr>
    <p:cViewPr>
      <p:scale>
        <a:sx n="100" d="100"/>
        <a:sy n="100" d="100"/>
      </p:scale>
      <p:origin x="0" y="0"/>
    </p:cViewPr>
  </p:notesTextViewPr>
  <p:sorterViewPr>
    <p:cViewPr>
      <p:scale>
        <a:sx n="309" d="100"/>
        <a:sy n="309"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Matt" userId="e6d9a186-8c37-436b-95d3-2392be697ca6" providerId="ADAL" clId="{8A94C257-8A7C-4953-81CA-17A86D228187}"/>
    <pc:docChg chg="modSld">
      <pc:chgData name="Miller, Matt" userId="e6d9a186-8c37-436b-95d3-2392be697ca6" providerId="ADAL" clId="{8A94C257-8A7C-4953-81CA-17A86D228187}" dt="2023-08-22T16:30:02.499" v="73" actId="20577"/>
      <pc:docMkLst>
        <pc:docMk/>
      </pc:docMkLst>
      <pc:sldChg chg="modSp mod">
        <pc:chgData name="Miller, Matt" userId="e6d9a186-8c37-436b-95d3-2392be697ca6" providerId="ADAL" clId="{8A94C257-8A7C-4953-81CA-17A86D228187}" dt="2023-08-22T16:27:07.772" v="34" actId="20577"/>
        <pc:sldMkLst>
          <pc:docMk/>
          <pc:sldMk cId="1763032707" sldId="375"/>
        </pc:sldMkLst>
        <pc:spChg chg="mod">
          <ac:chgData name="Miller, Matt" userId="e6d9a186-8c37-436b-95d3-2392be697ca6" providerId="ADAL" clId="{8A94C257-8A7C-4953-81CA-17A86D228187}" dt="2023-08-22T16:27:07.772" v="34" actId="20577"/>
          <ac:spMkLst>
            <pc:docMk/>
            <pc:sldMk cId="1763032707" sldId="375"/>
            <ac:spMk id="2" creationId="{EBEF983A-2B1F-D345-9DD5-646B3402727B}"/>
          </ac:spMkLst>
        </pc:spChg>
      </pc:sldChg>
      <pc:sldChg chg="modSp mod">
        <pc:chgData name="Miller, Matt" userId="e6d9a186-8c37-436b-95d3-2392be697ca6" providerId="ADAL" clId="{8A94C257-8A7C-4953-81CA-17A86D228187}" dt="2023-08-22T16:27:32.681" v="65" actId="20577"/>
        <pc:sldMkLst>
          <pc:docMk/>
          <pc:sldMk cId="1029710403" sldId="376"/>
        </pc:sldMkLst>
        <pc:spChg chg="mod">
          <ac:chgData name="Miller, Matt" userId="e6d9a186-8c37-436b-95d3-2392be697ca6" providerId="ADAL" clId="{8A94C257-8A7C-4953-81CA-17A86D228187}" dt="2023-08-22T16:27:32.681" v="65" actId="20577"/>
          <ac:spMkLst>
            <pc:docMk/>
            <pc:sldMk cId="1029710403" sldId="376"/>
            <ac:spMk id="2" creationId="{EBEF983A-2B1F-D345-9DD5-646B3402727B}"/>
          </ac:spMkLst>
        </pc:spChg>
      </pc:sldChg>
      <pc:sldChg chg="modNotesTx">
        <pc:chgData name="Miller, Matt" userId="e6d9a186-8c37-436b-95d3-2392be697ca6" providerId="ADAL" clId="{8A94C257-8A7C-4953-81CA-17A86D228187}" dt="2023-08-22T16:30:02.499" v="73" actId="20577"/>
        <pc:sldMkLst>
          <pc:docMk/>
          <pc:sldMk cId="3953894008" sldId="382"/>
        </pc:sldMkLst>
      </pc:sldChg>
    </pc:docChg>
  </pc:docChgLst>
  <pc:docChgLst>
    <pc:chgData name="Hammond, Steve" userId="24a34c73-d4aa-4f8d-a38e-85841e691715" providerId="ADAL" clId="{D17D8C17-1FE8-4726-BFC8-C37973F79488}"/>
    <pc:docChg chg="custSel addSld delSld modSld">
      <pc:chgData name="Hammond, Steve" userId="24a34c73-d4aa-4f8d-a38e-85841e691715" providerId="ADAL" clId="{D17D8C17-1FE8-4726-BFC8-C37973F79488}" dt="2023-06-28T21:14:00.133" v="8" actId="47"/>
      <pc:docMkLst>
        <pc:docMk/>
      </pc:docMkLst>
      <pc:sldChg chg="del">
        <pc:chgData name="Hammond, Steve" userId="24a34c73-d4aa-4f8d-a38e-85841e691715" providerId="ADAL" clId="{D17D8C17-1FE8-4726-BFC8-C37973F79488}" dt="2023-06-28T21:14:00.133" v="8" actId="47"/>
        <pc:sldMkLst>
          <pc:docMk/>
          <pc:sldMk cId="1954845829" sldId="378"/>
        </pc:sldMkLst>
      </pc:sldChg>
      <pc:sldChg chg="addSp delSp modSp add mod">
        <pc:chgData name="Hammond, Steve" userId="24a34c73-d4aa-4f8d-a38e-85841e691715" providerId="ADAL" clId="{D17D8C17-1FE8-4726-BFC8-C37973F79488}" dt="2023-06-28T21:07:06.152" v="7" actId="14100"/>
        <pc:sldMkLst>
          <pc:docMk/>
          <pc:sldMk cId="3379475457" sldId="398"/>
        </pc:sldMkLst>
        <pc:picChg chg="del">
          <ac:chgData name="Hammond, Steve" userId="24a34c73-d4aa-4f8d-a38e-85841e691715" providerId="ADAL" clId="{D17D8C17-1FE8-4726-BFC8-C37973F79488}" dt="2023-06-28T21:06:41.482" v="1" actId="478"/>
          <ac:picMkLst>
            <pc:docMk/>
            <pc:sldMk cId="3379475457" sldId="398"/>
            <ac:picMk id="4" creationId="{CA882792-E415-1910-A1A6-0AC61F8E4C5D}"/>
          </ac:picMkLst>
        </pc:picChg>
        <pc:picChg chg="add mod">
          <ac:chgData name="Hammond, Steve" userId="24a34c73-d4aa-4f8d-a38e-85841e691715" providerId="ADAL" clId="{D17D8C17-1FE8-4726-BFC8-C37973F79488}" dt="2023-06-28T21:07:06.152" v="7" actId="14100"/>
          <ac:picMkLst>
            <pc:docMk/>
            <pc:sldMk cId="3379475457" sldId="398"/>
            <ac:picMk id="7" creationId="{031282C6-0A9B-BEEE-1E52-DF36DD2BE686}"/>
          </ac:picMkLst>
        </pc:picChg>
      </pc:sldChg>
    </pc:docChg>
  </pc:docChgLst>
  <pc:docChgLst>
    <pc:chgData name="Miller, Matt" userId="e6d9a186-8c37-436b-95d3-2392be697ca6" providerId="ADAL" clId="{FA1A1E40-8A68-4B0B-818F-F13062EE6643}"/>
    <pc:docChg chg="custSel modSld">
      <pc:chgData name="Miller, Matt" userId="e6d9a186-8c37-436b-95d3-2392be697ca6" providerId="ADAL" clId="{FA1A1E40-8A68-4B0B-818F-F13062EE6643}" dt="2023-09-07T18:33:04.699" v="513" actId="20577"/>
      <pc:docMkLst>
        <pc:docMk/>
      </pc:docMkLst>
      <pc:sldChg chg="modSp mod">
        <pc:chgData name="Miller, Matt" userId="e6d9a186-8c37-436b-95d3-2392be697ca6" providerId="ADAL" clId="{FA1A1E40-8A68-4B0B-818F-F13062EE6643}" dt="2023-09-07T18:22:55.543" v="27" actId="20577"/>
        <pc:sldMkLst>
          <pc:docMk/>
          <pc:sldMk cId="1763032707" sldId="375"/>
        </pc:sldMkLst>
        <pc:spChg chg="mod">
          <ac:chgData name="Miller, Matt" userId="e6d9a186-8c37-436b-95d3-2392be697ca6" providerId="ADAL" clId="{FA1A1E40-8A68-4B0B-818F-F13062EE6643}" dt="2023-09-07T18:22:55.543" v="27" actId="20577"/>
          <ac:spMkLst>
            <pc:docMk/>
            <pc:sldMk cId="1763032707" sldId="375"/>
            <ac:spMk id="2" creationId="{EBEF983A-2B1F-D345-9DD5-646B3402727B}"/>
          </ac:spMkLst>
        </pc:spChg>
      </pc:sldChg>
      <pc:sldChg chg="modSp mod">
        <pc:chgData name="Miller, Matt" userId="e6d9a186-8c37-436b-95d3-2392be697ca6" providerId="ADAL" clId="{FA1A1E40-8A68-4B0B-818F-F13062EE6643}" dt="2023-09-07T18:23:37.875" v="49" actId="20577"/>
        <pc:sldMkLst>
          <pc:docMk/>
          <pc:sldMk cId="1029710403" sldId="376"/>
        </pc:sldMkLst>
        <pc:spChg chg="mod">
          <ac:chgData name="Miller, Matt" userId="e6d9a186-8c37-436b-95d3-2392be697ca6" providerId="ADAL" clId="{FA1A1E40-8A68-4B0B-818F-F13062EE6643}" dt="2023-09-07T18:23:37.875" v="49" actId="20577"/>
          <ac:spMkLst>
            <pc:docMk/>
            <pc:sldMk cId="1029710403" sldId="376"/>
            <ac:spMk id="2" creationId="{EBEF983A-2B1F-D345-9DD5-646B3402727B}"/>
          </ac:spMkLst>
        </pc:spChg>
      </pc:sldChg>
      <pc:sldChg chg="modSp mod modNotesTx">
        <pc:chgData name="Miller, Matt" userId="e6d9a186-8c37-436b-95d3-2392be697ca6" providerId="ADAL" clId="{FA1A1E40-8A68-4B0B-818F-F13062EE6643}" dt="2023-09-07T18:25:21.013" v="243" actId="20577"/>
        <pc:sldMkLst>
          <pc:docMk/>
          <pc:sldMk cId="102006359" sldId="377"/>
        </pc:sldMkLst>
        <pc:spChg chg="mod">
          <ac:chgData name="Miller, Matt" userId="e6d9a186-8c37-436b-95d3-2392be697ca6" providerId="ADAL" clId="{FA1A1E40-8A68-4B0B-818F-F13062EE6643}" dt="2023-09-07T18:23:50.930" v="62" actId="20577"/>
          <ac:spMkLst>
            <pc:docMk/>
            <pc:sldMk cId="102006359" sldId="377"/>
            <ac:spMk id="4" creationId="{24FF89A4-B7A5-1544-3B5A-60700D4F4AAB}"/>
          </ac:spMkLst>
        </pc:spChg>
      </pc:sldChg>
      <pc:sldChg chg="modSp mod">
        <pc:chgData name="Miller, Matt" userId="e6d9a186-8c37-436b-95d3-2392be697ca6" providerId="ADAL" clId="{FA1A1E40-8A68-4B0B-818F-F13062EE6643}" dt="2023-09-07T18:26:50.097" v="300" actId="20577"/>
        <pc:sldMkLst>
          <pc:docMk/>
          <pc:sldMk cId="3102932610" sldId="381"/>
        </pc:sldMkLst>
        <pc:spChg chg="mod">
          <ac:chgData name="Miller, Matt" userId="e6d9a186-8c37-436b-95d3-2392be697ca6" providerId="ADAL" clId="{FA1A1E40-8A68-4B0B-818F-F13062EE6643}" dt="2023-09-07T18:26:50.097" v="300" actId="20577"/>
          <ac:spMkLst>
            <pc:docMk/>
            <pc:sldMk cId="3102932610" sldId="381"/>
            <ac:spMk id="5" creationId="{6CE996F1-89CE-1B48-A920-40FBD75EE938}"/>
          </ac:spMkLst>
        </pc:spChg>
      </pc:sldChg>
      <pc:sldChg chg="modNotesTx">
        <pc:chgData name="Miller, Matt" userId="e6d9a186-8c37-436b-95d3-2392be697ca6" providerId="ADAL" clId="{FA1A1E40-8A68-4B0B-818F-F13062EE6643}" dt="2023-09-07T18:27:29.142" v="315" actId="20577"/>
        <pc:sldMkLst>
          <pc:docMk/>
          <pc:sldMk cId="3953894008" sldId="382"/>
        </pc:sldMkLst>
      </pc:sldChg>
      <pc:sldChg chg="modSp mod">
        <pc:chgData name="Miller, Matt" userId="e6d9a186-8c37-436b-95d3-2392be697ca6" providerId="ADAL" clId="{FA1A1E40-8A68-4B0B-818F-F13062EE6643}" dt="2023-09-07T18:32:03.829" v="438" actId="20577"/>
        <pc:sldMkLst>
          <pc:docMk/>
          <pc:sldMk cId="2078393513" sldId="383"/>
        </pc:sldMkLst>
        <pc:spChg chg="mod">
          <ac:chgData name="Miller, Matt" userId="e6d9a186-8c37-436b-95d3-2392be697ca6" providerId="ADAL" clId="{FA1A1E40-8A68-4B0B-818F-F13062EE6643}" dt="2023-09-07T18:32:03.829" v="438" actId="20577"/>
          <ac:spMkLst>
            <pc:docMk/>
            <pc:sldMk cId="2078393513" sldId="383"/>
            <ac:spMk id="27" creationId="{4B88252E-1FF2-4BFB-B7CE-5B707C627CE0}"/>
          </ac:spMkLst>
        </pc:spChg>
      </pc:sldChg>
      <pc:sldChg chg="modSp mod modNotesTx">
        <pc:chgData name="Miller, Matt" userId="e6d9a186-8c37-436b-95d3-2392be697ca6" providerId="ADAL" clId="{FA1A1E40-8A68-4B0B-818F-F13062EE6643}" dt="2023-09-07T18:28:00.696" v="343" actId="20577"/>
        <pc:sldMkLst>
          <pc:docMk/>
          <pc:sldMk cId="3331264400" sldId="387"/>
        </pc:sldMkLst>
        <pc:spChg chg="mod">
          <ac:chgData name="Miller, Matt" userId="e6d9a186-8c37-436b-95d3-2392be697ca6" providerId="ADAL" clId="{FA1A1E40-8A68-4B0B-818F-F13062EE6643}" dt="2023-09-07T18:27:56.146" v="330" actId="20577"/>
          <ac:spMkLst>
            <pc:docMk/>
            <pc:sldMk cId="3331264400" sldId="387"/>
            <ac:spMk id="6" creationId="{CFE86B9E-5CB0-1B4D-92CB-1A46478AB89D}"/>
          </ac:spMkLst>
        </pc:spChg>
      </pc:sldChg>
      <pc:sldChg chg="modSp mod modNotesTx">
        <pc:chgData name="Miller, Matt" userId="e6d9a186-8c37-436b-95d3-2392be697ca6" providerId="ADAL" clId="{FA1A1E40-8A68-4B0B-818F-F13062EE6643}" dt="2023-09-07T18:32:33.959" v="476" actId="20577"/>
        <pc:sldMkLst>
          <pc:docMk/>
          <pc:sldMk cId="2945747657" sldId="388"/>
        </pc:sldMkLst>
        <pc:spChg chg="mod">
          <ac:chgData name="Miller, Matt" userId="e6d9a186-8c37-436b-95d3-2392be697ca6" providerId="ADAL" clId="{FA1A1E40-8A68-4B0B-818F-F13062EE6643}" dt="2023-09-07T18:32:24.542" v="464" actId="20577"/>
          <ac:spMkLst>
            <pc:docMk/>
            <pc:sldMk cId="2945747657" sldId="388"/>
            <ac:spMk id="4" creationId="{28878503-2DF9-B646-AA49-62DAE027F4F1}"/>
          </ac:spMkLst>
        </pc:spChg>
      </pc:sldChg>
      <pc:sldChg chg="modSp mod">
        <pc:chgData name="Miller, Matt" userId="e6d9a186-8c37-436b-95d3-2392be697ca6" providerId="ADAL" clId="{FA1A1E40-8A68-4B0B-818F-F13062EE6643}" dt="2023-09-07T18:32:43.629" v="489" actId="20577"/>
        <pc:sldMkLst>
          <pc:docMk/>
          <pc:sldMk cId="2671989056" sldId="389"/>
        </pc:sldMkLst>
        <pc:spChg chg="mod">
          <ac:chgData name="Miller, Matt" userId="e6d9a186-8c37-436b-95d3-2392be697ca6" providerId="ADAL" clId="{FA1A1E40-8A68-4B0B-818F-F13062EE6643}" dt="2023-09-07T18:32:43.629" v="489" actId="20577"/>
          <ac:spMkLst>
            <pc:docMk/>
            <pc:sldMk cId="2671989056" sldId="389"/>
            <ac:spMk id="4" creationId="{28878503-2DF9-B646-AA49-62DAE027F4F1}"/>
          </ac:spMkLst>
        </pc:spChg>
      </pc:sldChg>
      <pc:sldChg chg="modNotesTx">
        <pc:chgData name="Miller, Matt" userId="e6d9a186-8c37-436b-95d3-2392be697ca6" providerId="ADAL" clId="{FA1A1E40-8A68-4B0B-818F-F13062EE6643}" dt="2023-09-07T18:32:50.605" v="501" actId="20577"/>
        <pc:sldMkLst>
          <pc:docMk/>
          <pc:sldMk cId="714399661" sldId="391"/>
        </pc:sldMkLst>
      </pc:sldChg>
      <pc:sldChg chg="modNotesTx">
        <pc:chgData name="Miller, Matt" userId="e6d9a186-8c37-436b-95d3-2392be697ca6" providerId="ADAL" clId="{FA1A1E40-8A68-4B0B-818F-F13062EE6643}" dt="2023-09-07T18:33:04.699" v="513" actId="20577"/>
        <pc:sldMkLst>
          <pc:docMk/>
          <pc:sldMk cId="3738073053" sldId="392"/>
        </pc:sldMkLst>
      </pc:sldChg>
      <pc:sldChg chg="modNotesTx">
        <pc:chgData name="Miller, Matt" userId="e6d9a186-8c37-436b-95d3-2392be697ca6" providerId="ADAL" clId="{FA1A1E40-8A68-4B0B-818F-F13062EE6643}" dt="2023-09-07T18:30:21.329" v="394" actId="20577"/>
        <pc:sldMkLst>
          <pc:docMk/>
          <pc:sldMk cId="1693284802" sldId="395"/>
        </pc:sldMkLst>
      </pc:sldChg>
      <pc:sldChg chg="modSp mod">
        <pc:chgData name="Miller, Matt" userId="e6d9a186-8c37-436b-95d3-2392be697ca6" providerId="ADAL" clId="{FA1A1E40-8A68-4B0B-818F-F13062EE6643}" dt="2023-09-07T18:31:29.348" v="425" actId="20577"/>
        <pc:sldMkLst>
          <pc:docMk/>
          <pc:sldMk cId="1601679737" sldId="397"/>
        </pc:sldMkLst>
        <pc:spChg chg="mod">
          <ac:chgData name="Miller, Matt" userId="e6d9a186-8c37-436b-95d3-2392be697ca6" providerId="ADAL" clId="{FA1A1E40-8A68-4B0B-818F-F13062EE6643}" dt="2023-09-07T18:31:29.348" v="425" actId="20577"/>
          <ac:spMkLst>
            <pc:docMk/>
            <pc:sldMk cId="1601679737" sldId="397"/>
            <ac:spMk id="3" creationId="{475E2697-6ACC-ACF2-F9B5-C60C2735DA8B}"/>
          </ac:spMkLst>
        </pc:spChg>
      </pc:sldChg>
      <pc:sldChg chg="modSp mod modNotesTx">
        <pc:chgData name="Miller, Matt" userId="e6d9a186-8c37-436b-95d3-2392be697ca6" providerId="ADAL" clId="{FA1A1E40-8A68-4B0B-818F-F13062EE6643}" dt="2023-09-07T18:26:25.953" v="292" actId="20577"/>
        <pc:sldMkLst>
          <pc:docMk/>
          <pc:sldMk cId="3379475457" sldId="398"/>
        </pc:sldMkLst>
        <pc:spChg chg="mod">
          <ac:chgData name="Miller, Matt" userId="e6d9a186-8c37-436b-95d3-2392be697ca6" providerId="ADAL" clId="{FA1A1E40-8A68-4B0B-818F-F13062EE6643}" dt="2023-09-07T18:26:09.297" v="289" actId="20577"/>
          <ac:spMkLst>
            <pc:docMk/>
            <pc:sldMk cId="3379475457" sldId="398"/>
            <ac:spMk id="3" creationId="{D3534C87-CFEC-6908-1D50-FC4C031BBC8A}"/>
          </ac:spMkLst>
        </pc:spChg>
        <pc:spChg chg="mod">
          <ac:chgData name="Miller, Matt" userId="e6d9a186-8c37-436b-95d3-2392be697ca6" providerId="ADAL" clId="{FA1A1E40-8A68-4B0B-818F-F13062EE6643}" dt="2023-09-07T18:25:54.418" v="281" actId="20577"/>
          <ac:spMkLst>
            <pc:docMk/>
            <pc:sldMk cId="3379475457" sldId="398"/>
            <ac:spMk id="5" creationId="{6CE996F1-89CE-1B48-A920-40FBD75EE938}"/>
          </ac:spMkLst>
        </pc:spChg>
      </pc:sldChg>
    </pc:docChg>
  </pc:docChgLst>
  <pc:docChgLst>
    <pc:chgData name="Hammond, Steve" userId="24a34c73-d4aa-4f8d-a38e-85841e691715" providerId="ADAL" clId="{95A91718-AA72-436B-B133-17F90BE45A11}"/>
    <pc:docChg chg="modSld">
      <pc:chgData name="Hammond, Steve" userId="24a34c73-d4aa-4f8d-a38e-85841e691715" providerId="ADAL" clId="{95A91718-AA72-436B-B133-17F90BE45A11}" dt="2023-08-21T15:14:41.621" v="35" actId="20577"/>
      <pc:docMkLst>
        <pc:docMk/>
      </pc:docMkLst>
      <pc:sldChg chg="modNotesTx">
        <pc:chgData name="Hammond, Steve" userId="24a34c73-d4aa-4f8d-a38e-85841e691715" providerId="ADAL" clId="{95A91718-AA72-436B-B133-17F90BE45A11}" dt="2023-08-21T15:12:24.649" v="0" actId="20577"/>
        <pc:sldMkLst>
          <pc:docMk/>
          <pc:sldMk cId="102006359" sldId="377"/>
        </pc:sldMkLst>
      </pc:sldChg>
      <pc:sldChg chg="modSp mod">
        <pc:chgData name="Hammond, Steve" userId="24a34c73-d4aa-4f8d-a38e-85841e691715" providerId="ADAL" clId="{95A91718-AA72-436B-B133-17F90BE45A11}" dt="2023-08-21T15:13:20.183" v="17" actId="20577"/>
        <pc:sldMkLst>
          <pc:docMk/>
          <pc:sldMk cId="1082782979" sldId="386"/>
        </pc:sldMkLst>
        <pc:spChg chg="mod">
          <ac:chgData name="Hammond, Steve" userId="24a34c73-d4aa-4f8d-a38e-85841e691715" providerId="ADAL" clId="{95A91718-AA72-436B-B133-17F90BE45A11}" dt="2023-08-21T15:13:20.183" v="17" actId="20577"/>
          <ac:spMkLst>
            <pc:docMk/>
            <pc:sldMk cId="1082782979" sldId="386"/>
            <ac:spMk id="4" creationId="{28878503-2DF9-B646-AA49-62DAE027F4F1}"/>
          </ac:spMkLst>
        </pc:spChg>
      </pc:sldChg>
      <pc:sldChg chg="modNotesTx">
        <pc:chgData name="Hammond, Steve" userId="24a34c73-d4aa-4f8d-a38e-85841e691715" providerId="ADAL" clId="{95A91718-AA72-436B-B133-17F90BE45A11}" dt="2023-08-21T15:14:01.987" v="34" actId="20577"/>
        <pc:sldMkLst>
          <pc:docMk/>
          <pc:sldMk cId="2945747657" sldId="388"/>
        </pc:sldMkLst>
      </pc:sldChg>
      <pc:sldChg chg="modNotesTx">
        <pc:chgData name="Hammond, Steve" userId="24a34c73-d4aa-4f8d-a38e-85841e691715" providerId="ADAL" clId="{95A91718-AA72-436B-B133-17F90BE45A11}" dt="2023-08-21T15:14:41.621" v="35" actId="20577"/>
        <pc:sldMkLst>
          <pc:docMk/>
          <pc:sldMk cId="557849493" sldId="39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A62D071C-62DA-1E40-889A-7A352E7EEFE9}" type="datetimeFigureOut">
              <a:rPr lang="en-US" smtClean="0"/>
              <a:t>09/07/2023</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87C57509-B498-694C-BF4C-D9B59421582C}" type="slidenum">
              <a:rPr lang="en-US" smtClean="0"/>
              <a:t>‹#›</a:t>
            </a:fld>
            <a:endParaRPr lang="en-US"/>
          </a:p>
        </p:txBody>
      </p:sp>
    </p:spTree>
    <p:extLst>
      <p:ext uri="{BB962C8B-B14F-4D97-AF65-F5344CB8AC3E}">
        <p14:creationId xmlns:p14="http://schemas.microsoft.com/office/powerpoint/2010/main" val="35005568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E9955B8-8F57-7C4D-8105-90AE58928882}" type="datetimeFigureOut">
              <a:rPr lang="en-US" smtClean="0"/>
              <a:t>09/07/2023</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24C2B2C-38E7-6645-8EC2-7A497A515162}" type="slidenum">
              <a:rPr lang="en-US" smtClean="0"/>
              <a:t>‹#›</a:t>
            </a:fld>
            <a:endParaRPr lang="en-US"/>
          </a:p>
        </p:txBody>
      </p:sp>
    </p:spTree>
    <p:extLst>
      <p:ext uri="{BB962C8B-B14F-4D97-AF65-F5344CB8AC3E}">
        <p14:creationId xmlns:p14="http://schemas.microsoft.com/office/powerpoint/2010/main" val="81935747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4684" indent="-184684" defTabSz="483306">
              <a:buFont typeface="Arial" panose="020B0604020202020204" pitchFamily="34" charset="0"/>
              <a:buChar char="•"/>
              <a:defRPr/>
            </a:pPr>
            <a:r>
              <a:rPr lang="en-US" dirty="0"/>
              <a:t>Welcome and thanks for attending today’s session.</a:t>
            </a:r>
          </a:p>
          <a:p>
            <a:pPr marL="184684" indent="-184684" defTabSz="483306">
              <a:buFont typeface="Arial" panose="020B0604020202020204" pitchFamily="34" charset="0"/>
              <a:buChar char="•"/>
              <a:defRPr/>
            </a:pPr>
            <a:r>
              <a:rPr lang="en-US" dirty="0">
                <a:ea typeface="+mn-ea"/>
                <a:cs typeface="+mn-cs"/>
              </a:rPr>
              <a:t>Introduce</a:t>
            </a:r>
            <a:r>
              <a:rPr lang="en-US" baseline="0" dirty="0">
                <a:ea typeface="+mn-ea"/>
                <a:cs typeface="+mn-cs"/>
              </a:rPr>
              <a:t> yourself</a:t>
            </a:r>
            <a:r>
              <a:rPr lang="en-US" dirty="0">
                <a:ea typeface="+mn-ea"/>
                <a:cs typeface="+mn-cs"/>
              </a:rPr>
              <a:t>—provide brief intro on background and experience.</a:t>
            </a:r>
            <a:endParaRPr lang="en-US" dirty="0"/>
          </a:p>
          <a:p>
            <a:pPr marL="184684" indent="-184684">
              <a:buFont typeface="Arial" panose="020B0604020202020204" pitchFamily="34" charset="0"/>
              <a:buChar char="•"/>
              <a:defRPr/>
            </a:pPr>
            <a:r>
              <a:rPr lang="en-US" dirty="0">
                <a:ea typeface="+mn-ea"/>
                <a:cs typeface="+mn-cs"/>
              </a:rPr>
              <a:t>(If applicable)</a:t>
            </a:r>
            <a:r>
              <a:rPr lang="en-US" baseline="0" dirty="0">
                <a:ea typeface="+mn-ea"/>
                <a:cs typeface="+mn-cs"/>
              </a:rPr>
              <a:t> </a:t>
            </a:r>
            <a:r>
              <a:rPr lang="en-US" dirty="0">
                <a:ea typeface="+mn-ea"/>
                <a:cs typeface="+mn-cs"/>
              </a:rPr>
              <a:t>Recognize employer (or other organization) for “sponsoring” this benefit.</a:t>
            </a:r>
          </a:p>
          <a:p>
            <a:pPr marL="184684" indent="-184684">
              <a:buFont typeface="Arial" panose="020B0604020202020204" pitchFamily="34" charset="0"/>
              <a:buChar char="•"/>
              <a:defRPr/>
            </a:pPr>
            <a:r>
              <a:rPr lang="en-US" dirty="0">
                <a:ea typeface="+mn-ea"/>
                <a:cs typeface="+mn-cs"/>
              </a:rPr>
              <a:t>Optional (time permitting)—Have attendees introduce themselves and say what they would like to get out of the session.</a:t>
            </a:r>
          </a:p>
          <a:p>
            <a:endParaRPr lang="en-US" dirty="0"/>
          </a:p>
        </p:txBody>
      </p:sp>
      <p:sp>
        <p:nvSpPr>
          <p:cNvPr id="4" name="Slide Number Placeholder 3"/>
          <p:cNvSpPr>
            <a:spLocks noGrp="1"/>
          </p:cNvSpPr>
          <p:nvPr>
            <p:ph type="sldNum" sz="quarter" idx="5"/>
          </p:nvPr>
        </p:nvSpPr>
        <p:spPr/>
        <p:txBody>
          <a:bodyPr/>
          <a:lstStyle/>
          <a:p>
            <a:fld id="{E24C2B2C-38E7-6645-8EC2-7A497A515162}" type="slidenum">
              <a:rPr lang="en-US" smtClean="0"/>
              <a:t>1</a:t>
            </a:fld>
            <a:endParaRPr lang="en-US"/>
          </a:p>
        </p:txBody>
      </p:sp>
    </p:spTree>
    <p:extLst>
      <p:ext uri="{BB962C8B-B14F-4D97-AF65-F5344CB8AC3E}">
        <p14:creationId xmlns:p14="http://schemas.microsoft.com/office/powerpoint/2010/main" val="2093044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it’s clear</a:t>
            </a:r>
            <a:r>
              <a:rPr lang="en-US" baseline="0" dirty="0"/>
              <a:t> that creating relationships with </a:t>
            </a:r>
            <a:r>
              <a:rPr lang="en-US" b="1" baseline="0" dirty="0"/>
              <a:t>strategic alliances </a:t>
            </a:r>
            <a:r>
              <a:rPr lang="en-US" baseline="0" dirty="0"/>
              <a:t>offers significant benefits for them and for you. But where do you start? Forming a relationship with </a:t>
            </a:r>
            <a:r>
              <a:rPr lang="en-US" b="1" baseline="0" dirty="0"/>
              <a:t>these</a:t>
            </a:r>
            <a:r>
              <a:rPr lang="en-US" baseline="0" dirty="0"/>
              <a:t> firms boils down to three key steps, which we’ll discuss next.</a:t>
            </a:r>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10</a:t>
            </a:fld>
            <a:endParaRPr lang="en-US"/>
          </a:p>
        </p:txBody>
      </p:sp>
    </p:spTree>
    <p:extLst>
      <p:ext uri="{BB962C8B-B14F-4D97-AF65-F5344CB8AC3E}">
        <p14:creationId xmlns:p14="http://schemas.microsoft.com/office/powerpoint/2010/main" val="2044996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ea typeface="+mn-ea"/>
                <a:cs typeface="+mn-cs"/>
              </a:rPr>
              <a:t>The first thing you need to do is identify</a:t>
            </a:r>
            <a:r>
              <a:rPr lang="en-US" baseline="0" dirty="0">
                <a:ea typeface="+mn-ea"/>
                <a:cs typeface="+mn-cs"/>
              </a:rPr>
              <a:t> and research prospects.</a:t>
            </a:r>
            <a:endParaRPr lang="en-US" dirty="0"/>
          </a:p>
          <a:p>
            <a:endParaRPr lang="en-US" dirty="0"/>
          </a:p>
        </p:txBody>
      </p:sp>
      <p:sp>
        <p:nvSpPr>
          <p:cNvPr id="4" name="Slide Number Placeholder 3"/>
          <p:cNvSpPr>
            <a:spLocks noGrp="1"/>
          </p:cNvSpPr>
          <p:nvPr>
            <p:ph type="sldNum" sz="quarter" idx="5"/>
          </p:nvPr>
        </p:nvSpPr>
        <p:spPr/>
        <p:txBody>
          <a:bodyPr/>
          <a:lstStyle/>
          <a:p>
            <a:fld id="{E24C2B2C-38E7-6645-8EC2-7A497A515162}" type="slidenum">
              <a:rPr lang="en-US" smtClean="0"/>
              <a:t>11</a:t>
            </a:fld>
            <a:endParaRPr lang="en-US"/>
          </a:p>
        </p:txBody>
      </p:sp>
    </p:spTree>
    <p:extLst>
      <p:ext uri="{BB962C8B-B14F-4D97-AF65-F5344CB8AC3E}">
        <p14:creationId xmlns:p14="http://schemas.microsoft.com/office/powerpoint/2010/main" val="298857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237679">
              <a:defRPr/>
            </a:pPr>
            <a:r>
              <a:rPr lang="en-US" b="1" dirty="0"/>
              <a:t>[Note: You may want to hide this slide in a mixed audience. But it’s a good slide to use with a life insurance professional.]</a:t>
            </a:r>
          </a:p>
          <a:p>
            <a:pPr indent="-237679">
              <a:defRPr/>
            </a:pPr>
            <a:endParaRPr lang="en-US" b="0" dirty="0"/>
          </a:p>
          <a:p>
            <a:pPr indent="-237679">
              <a:defRPr/>
            </a:pPr>
            <a:r>
              <a:rPr lang="en-US" b="0" dirty="0"/>
              <a:t>I noted earlier that there are thousands of P&amp;C </a:t>
            </a:r>
            <a:r>
              <a:rPr lang="en-US" b="1" dirty="0"/>
              <a:t>firms</a:t>
            </a:r>
            <a:r>
              <a:rPr lang="en-US" b="0" baseline="0" dirty="0"/>
              <a:t> out there. To help you narrow down your search and maximize your chances of finding a qualified prospect, focus on mid-sized independent </a:t>
            </a:r>
            <a:r>
              <a:rPr lang="en-US" b="1" baseline="0" dirty="0"/>
              <a:t>firms</a:t>
            </a:r>
            <a:r>
              <a:rPr lang="en-US" b="0" baseline="0" dirty="0"/>
              <a:t>. </a:t>
            </a:r>
          </a:p>
          <a:p>
            <a:pPr indent="-237679">
              <a:defRPr/>
            </a:pPr>
            <a:endParaRPr lang="en-US" b="0" baseline="0" dirty="0"/>
          </a:p>
          <a:p>
            <a:pPr indent="-237679">
              <a:defRPr/>
            </a:pPr>
            <a:r>
              <a:rPr lang="en-US" b="0" baseline="0" dirty="0"/>
              <a:t>Small firms and large national organizations can be challenging prospects.</a:t>
            </a:r>
            <a:endParaRPr lang="en-US" b="1" dirty="0"/>
          </a:p>
          <a:p>
            <a:endParaRPr lang="en-US" dirty="0"/>
          </a:p>
        </p:txBody>
      </p:sp>
      <p:sp>
        <p:nvSpPr>
          <p:cNvPr id="4" name="Slide Number Placeholder 3"/>
          <p:cNvSpPr>
            <a:spLocks noGrp="1"/>
          </p:cNvSpPr>
          <p:nvPr>
            <p:ph type="sldNum" sz="quarter" idx="5"/>
          </p:nvPr>
        </p:nvSpPr>
        <p:spPr/>
        <p:txBody>
          <a:bodyPr/>
          <a:lstStyle/>
          <a:p>
            <a:fld id="{E24C2B2C-38E7-6645-8EC2-7A497A515162}" type="slidenum">
              <a:rPr lang="en-US" smtClean="0"/>
              <a:t>12</a:t>
            </a:fld>
            <a:endParaRPr lang="en-US" dirty="0"/>
          </a:p>
        </p:txBody>
      </p:sp>
    </p:spTree>
    <p:extLst>
      <p:ext uri="{BB962C8B-B14F-4D97-AF65-F5344CB8AC3E}">
        <p14:creationId xmlns:p14="http://schemas.microsoft.com/office/powerpoint/2010/main" val="3561201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Once you’ve identified a qualified prospect, it’s critical to research their business before you approach them—look up their website. What’s their focus?  What licenses do they have? Then use your initial meetings with them to learn more, including:</a:t>
            </a:r>
          </a:p>
          <a:p>
            <a:endParaRPr lang="en-US" sz="1200" dirty="0"/>
          </a:p>
          <a:p>
            <a:pPr marL="181240" indent="-181240">
              <a:buFont typeface="Arial" panose="020B0604020202020204" pitchFamily="34" charset="0"/>
              <a:buChar char="•"/>
            </a:pPr>
            <a:r>
              <a:rPr lang="en-US" sz="1200" b="0" dirty="0"/>
              <a:t>Are they focused on </a:t>
            </a:r>
            <a:r>
              <a:rPr lang="en-US" sz="1200" b="1" dirty="0"/>
              <a:t>business or individual clients</a:t>
            </a:r>
            <a:r>
              <a:rPr lang="en-US" sz="1200" b="0" dirty="0"/>
              <a:t>? Or </a:t>
            </a:r>
            <a:r>
              <a:rPr lang="en-US" sz="1200" b="1" dirty="0"/>
              <a:t>maybe </a:t>
            </a:r>
            <a:r>
              <a:rPr lang="en-US" sz="1200" b="0" dirty="0"/>
              <a:t>a combination of both? </a:t>
            </a:r>
            <a:r>
              <a:rPr lang="en-US" sz="1200" dirty="0"/>
              <a:t>Be prepared to share the solutions and expertise you can bring to their existing customer base to specifically help meet additional client needs and increase retention.</a:t>
            </a:r>
          </a:p>
          <a:p>
            <a:pPr marL="181240" indent="-181240">
              <a:buFont typeface="Arial" panose="020B0604020202020204" pitchFamily="34" charset="0"/>
              <a:buChar char="•"/>
            </a:pPr>
            <a:endParaRPr lang="en-US" sz="1200" dirty="0"/>
          </a:p>
          <a:p>
            <a:pPr marL="181240" indent="-181240">
              <a:buFont typeface="Arial" panose="020B0604020202020204" pitchFamily="34" charset="0"/>
              <a:buChar char="•"/>
            </a:pPr>
            <a:r>
              <a:rPr lang="en-US" sz="1200" b="0" dirty="0"/>
              <a:t>If they focus on the</a:t>
            </a:r>
            <a:r>
              <a:rPr lang="en-US" sz="1200" b="1" dirty="0"/>
              <a:t> business market, </a:t>
            </a:r>
            <a:r>
              <a:rPr lang="en-US" sz="1200" b="0" dirty="0"/>
              <a:t>do they work in specific industries, or offer specialty products? </a:t>
            </a:r>
            <a:r>
              <a:rPr lang="en-US" sz="1200" dirty="0"/>
              <a:t>Highlight any solutions you can offer for these industries—from informal business valuations and buy-sell reviews to key person and business protection solutions—that might be meaningful to their business.</a:t>
            </a:r>
          </a:p>
          <a:p>
            <a:pPr marL="181240" indent="-181240">
              <a:buFont typeface="Arial" panose="020B0604020202020204" pitchFamily="34" charset="0"/>
              <a:buChar char="•"/>
            </a:pPr>
            <a:endParaRPr lang="en-US" sz="1200" dirty="0"/>
          </a:p>
          <a:p>
            <a:pPr marL="181240" indent="-181240">
              <a:buFont typeface="Arial" panose="020B0604020202020204" pitchFamily="34" charset="0"/>
              <a:buChar char="•"/>
            </a:pPr>
            <a:r>
              <a:rPr lang="en-US" sz="1200" b="1" dirty="0"/>
              <a:t>What if they already have a “life guy”? </a:t>
            </a:r>
            <a:r>
              <a:rPr lang="en-US" sz="1200" dirty="0"/>
              <a:t>This is your opportunity to present your value proposition and differentiate yourself from the person who sells a term policy if a client mentions life insurance. </a:t>
            </a:r>
          </a:p>
          <a:p>
            <a:pPr marL="181240" indent="-181240">
              <a:buFont typeface="Arial" panose="020B0604020202020204" pitchFamily="34" charset="0"/>
              <a:buChar char="•"/>
            </a:pPr>
            <a:endParaRPr lang="en-US" sz="1200" dirty="0"/>
          </a:p>
          <a:p>
            <a:r>
              <a:rPr lang="en-US" sz="1200" dirty="0"/>
              <a:t>Once you’ve engaged with a firm, choose which </a:t>
            </a:r>
            <a:r>
              <a:rPr lang="en-US" sz="1200" b="1" dirty="0"/>
              <a:t>staff</a:t>
            </a:r>
            <a:r>
              <a:rPr lang="en-US" sz="1200" dirty="0"/>
              <a:t> to focus on. Start with those who are open to new ways to diversify their business and improve client retention. Then, share your successes!</a:t>
            </a:r>
            <a:endParaRPr lang="en-US" b="0" dirty="0"/>
          </a:p>
          <a:p>
            <a:endParaRPr lang="en-US" dirty="0"/>
          </a:p>
        </p:txBody>
      </p:sp>
      <p:sp>
        <p:nvSpPr>
          <p:cNvPr id="4" name="Slide Number Placeholder 3"/>
          <p:cNvSpPr>
            <a:spLocks noGrp="1"/>
          </p:cNvSpPr>
          <p:nvPr>
            <p:ph type="sldNum" sz="quarter" idx="5"/>
          </p:nvPr>
        </p:nvSpPr>
        <p:spPr/>
        <p:txBody>
          <a:bodyPr/>
          <a:lstStyle/>
          <a:p>
            <a:fld id="{E24C2B2C-38E7-6645-8EC2-7A497A515162}" type="slidenum">
              <a:rPr lang="en-US" smtClean="0"/>
              <a:t>13</a:t>
            </a:fld>
            <a:endParaRPr lang="en-US" dirty="0"/>
          </a:p>
        </p:txBody>
      </p:sp>
    </p:spTree>
    <p:extLst>
      <p:ext uri="{BB962C8B-B14F-4D97-AF65-F5344CB8AC3E}">
        <p14:creationId xmlns:p14="http://schemas.microsoft.com/office/powerpoint/2010/main" val="17306334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aseline="0" dirty="0"/>
              <a:t>Next, let’s chat about steps you can take to create successful relationships</a:t>
            </a:r>
            <a:endParaRPr lang="en-US" dirty="0"/>
          </a:p>
        </p:txBody>
      </p:sp>
      <p:sp>
        <p:nvSpPr>
          <p:cNvPr id="4" name="Slide Number Placeholder 3"/>
          <p:cNvSpPr>
            <a:spLocks noGrp="1"/>
          </p:cNvSpPr>
          <p:nvPr>
            <p:ph type="sldNum" sz="quarter" idx="5"/>
          </p:nvPr>
        </p:nvSpPr>
        <p:spPr/>
        <p:txBody>
          <a:bodyPr/>
          <a:lstStyle/>
          <a:p>
            <a:fld id="{E24C2B2C-38E7-6645-8EC2-7A497A515162}" type="slidenum">
              <a:rPr lang="en-US" smtClean="0"/>
              <a:t>14</a:t>
            </a:fld>
            <a:endParaRPr lang="en-US"/>
          </a:p>
        </p:txBody>
      </p:sp>
    </p:spTree>
    <p:extLst>
      <p:ext uri="{BB962C8B-B14F-4D97-AF65-F5344CB8AC3E}">
        <p14:creationId xmlns:p14="http://schemas.microsoft.com/office/powerpoint/2010/main" val="29630104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Many </a:t>
            </a:r>
            <a:r>
              <a:rPr lang="en-US" sz="1200" b="1" strike="noStrike" dirty="0"/>
              <a:t>strategic alliances </a:t>
            </a:r>
            <a:r>
              <a:rPr lang="en-US" sz="1200" dirty="0"/>
              <a:t>have already been approached by </a:t>
            </a:r>
            <a:r>
              <a:rPr lang="en-US" sz="1200" b="1" strike="noStrike" dirty="0"/>
              <a:t>financial professionals </a:t>
            </a:r>
            <a:r>
              <a:rPr lang="en-US" sz="1200" dirty="0"/>
              <a:t>wanting to sell additional products to their customers. So, how can you differentiate yourself? Start by making sure you understand their value proposition. This will help you refine your approach and speak in their terms.</a:t>
            </a:r>
          </a:p>
          <a:p>
            <a:endParaRPr lang="en-US" sz="1200" dirty="0"/>
          </a:p>
          <a:p>
            <a:r>
              <a:rPr lang="en-US" sz="1200" dirty="0"/>
              <a:t>Then use the following tips to lay the groundwork for a successful ongoing relationship—one based on mutual commitment, trust, and a clear understanding of what both parties bring to the relationship:</a:t>
            </a:r>
          </a:p>
          <a:p>
            <a:endParaRPr lang="en-US" sz="1200" dirty="0"/>
          </a:p>
          <a:p>
            <a:r>
              <a:rPr lang="en-US" sz="1200" b="1" dirty="0"/>
              <a:t>Integrate your product offering into their sales processes.</a:t>
            </a:r>
          </a:p>
          <a:p>
            <a:endParaRPr lang="en-US" sz="1200" b="1" dirty="0"/>
          </a:p>
          <a:p>
            <a:pPr marL="181240" indent="-181240">
              <a:buFont typeface="Arial" panose="020B0604020202020204" pitchFamily="34" charset="0"/>
              <a:buChar char="•"/>
            </a:pPr>
            <a:r>
              <a:rPr lang="en-US" sz="1200" dirty="0"/>
              <a:t>Get to know the firm’s sales process and promote the value you can offer them and their customers.</a:t>
            </a:r>
          </a:p>
          <a:p>
            <a:pPr marL="181240" indent="-181240">
              <a:buFont typeface="Arial" panose="020B0604020202020204" pitchFamily="34" charset="0"/>
              <a:buChar char="•"/>
            </a:pPr>
            <a:endParaRPr lang="en-US" sz="1200" dirty="0"/>
          </a:p>
          <a:p>
            <a:pPr marL="181240" indent="-181240">
              <a:buFont typeface="Arial" panose="020B0604020202020204" pitchFamily="34" charset="0"/>
              <a:buChar char="•"/>
            </a:pPr>
            <a:r>
              <a:rPr lang="en-US" sz="1200" dirty="0"/>
              <a:t>Provide the </a:t>
            </a:r>
            <a:r>
              <a:rPr lang="en-US" sz="1200" b="1" strike="noStrike" dirty="0"/>
              <a:t>firm</a:t>
            </a:r>
            <a:r>
              <a:rPr lang="en-US" sz="1200" strike="noStrike" dirty="0"/>
              <a:t> </a:t>
            </a:r>
            <a:r>
              <a:rPr lang="en-US" sz="1200" dirty="0"/>
              <a:t>with simple tools and questions they can ask during their </a:t>
            </a:r>
            <a:r>
              <a:rPr lang="en-US" sz="1200" b="1" i="1" dirty="0"/>
              <a:t>annual</a:t>
            </a:r>
            <a:r>
              <a:rPr lang="en-US" sz="1200" dirty="0"/>
              <a:t> meetings or easily integrate into their sales and service calls.</a:t>
            </a:r>
          </a:p>
          <a:p>
            <a:pPr marL="181240" indent="-181240">
              <a:buFont typeface="Arial" panose="020B0604020202020204" pitchFamily="34" charset="0"/>
              <a:buChar char="•"/>
            </a:pPr>
            <a:endParaRPr lang="en-US" sz="1200" dirty="0"/>
          </a:p>
          <a:p>
            <a:r>
              <a:rPr lang="en-US" sz="1200" b="1" dirty="0"/>
              <a:t>Create a business plan or marketing agreement.</a:t>
            </a:r>
          </a:p>
          <a:p>
            <a:endParaRPr lang="en-US" sz="1200" b="1" dirty="0"/>
          </a:p>
          <a:p>
            <a:pPr marL="181240" indent="-181240">
              <a:buFont typeface="Arial" panose="020B0604020202020204" pitchFamily="34" charset="0"/>
              <a:buChar char="•"/>
            </a:pPr>
            <a:r>
              <a:rPr lang="en-US" sz="1200" dirty="0"/>
              <a:t>This document allows both parties to establish roles, compensation and expectations for the work you’ll do together.</a:t>
            </a:r>
          </a:p>
          <a:p>
            <a:pPr marL="181240" indent="-181240">
              <a:buFont typeface="Arial" panose="020B0604020202020204" pitchFamily="34" charset="0"/>
              <a:buChar char="•"/>
            </a:pPr>
            <a:endParaRPr lang="en-US" sz="1200" dirty="0"/>
          </a:p>
          <a:p>
            <a:pPr marL="181240" indent="-181240">
              <a:buFont typeface="Arial" panose="020B0604020202020204" pitchFamily="34" charset="0"/>
              <a:buChar char="•"/>
            </a:pPr>
            <a:r>
              <a:rPr lang="en-US" sz="1200" dirty="0"/>
              <a:t>Request a sample business plan </a:t>
            </a:r>
            <a:r>
              <a:rPr lang="en-US" sz="1100" kern="1200" dirty="0">
                <a:solidFill>
                  <a:schemeClr val="tx1"/>
                </a:solidFill>
                <a:latin typeface="+mn-lt"/>
                <a:ea typeface="+mn-ea"/>
                <a:cs typeface="+mn-cs"/>
              </a:rPr>
              <a:t>by contacting Annette Young [or “me” if Annette giving presentation] at </a:t>
            </a:r>
            <a:r>
              <a:rPr lang="en-US" sz="1100" b="1" strike="noStrike" kern="1200" dirty="0">
                <a:solidFill>
                  <a:schemeClr val="tx1"/>
                </a:solidFill>
                <a:latin typeface="+mn-lt"/>
                <a:ea typeface="+mn-ea"/>
                <a:cs typeface="+mn-cs"/>
              </a:rPr>
              <a:t>515-452-4096</a:t>
            </a:r>
            <a:r>
              <a:rPr lang="en-US" sz="1100" kern="1200" dirty="0">
                <a:solidFill>
                  <a:schemeClr val="tx1"/>
                </a:solidFill>
                <a:latin typeface="+mn-lt"/>
                <a:ea typeface="+mn-ea"/>
                <a:cs typeface="+mn-cs"/>
              </a:rPr>
              <a:t> or emailing young.annette.t@principal.com.</a:t>
            </a:r>
            <a:endParaRPr lang="en-US" sz="1200" dirty="0"/>
          </a:p>
          <a:p>
            <a:pPr marL="181240" indent="-181240">
              <a:buFont typeface="Arial" panose="020B0604020202020204" pitchFamily="34" charset="0"/>
              <a:buChar char="•"/>
            </a:pPr>
            <a:endParaRPr lang="en-US" sz="1200" dirty="0"/>
          </a:p>
          <a:p>
            <a:r>
              <a:rPr lang="en-US" sz="1200" b="1" dirty="0"/>
              <a:t>Define the referral process</a:t>
            </a:r>
            <a:r>
              <a:rPr lang="en-US" sz="1200" b="0" dirty="0"/>
              <a:t>.</a:t>
            </a:r>
          </a:p>
          <a:p>
            <a:endParaRPr lang="en-US" sz="1200" b="1" dirty="0"/>
          </a:p>
          <a:p>
            <a:pPr marL="181240" indent="-181240">
              <a:buFont typeface="Arial" panose="020B0604020202020204" pitchFamily="34" charset="0"/>
              <a:buChar char="•"/>
            </a:pPr>
            <a:r>
              <a:rPr lang="en-US" sz="1200" dirty="0"/>
              <a:t>The process should involve personal introductions (via in-person meetings or conference calls).</a:t>
            </a:r>
          </a:p>
          <a:p>
            <a:pPr marL="181240" indent="-181240">
              <a:buFont typeface="Arial" panose="020B0604020202020204" pitchFamily="34" charset="0"/>
              <a:buChar char="•"/>
            </a:pPr>
            <a:endParaRPr lang="en-US" sz="1200" dirty="0"/>
          </a:p>
          <a:p>
            <a:pPr marL="181240" indent="-181240">
              <a:buFont typeface="Arial" panose="020B0604020202020204" pitchFamily="34" charset="0"/>
              <a:buChar char="•"/>
            </a:pPr>
            <a:r>
              <a:rPr lang="en-US" sz="1200" dirty="0"/>
              <a:t>Co-host client appreciation events and presentations for new and existing clients.</a:t>
            </a:r>
          </a:p>
          <a:p>
            <a:pPr marL="181240" indent="-181240">
              <a:buFont typeface="Arial" panose="020B0604020202020204" pitchFamily="34" charset="0"/>
              <a:buChar char="•"/>
            </a:pPr>
            <a:endParaRPr lang="en-US" sz="1200" dirty="0"/>
          </a:p>
          <a:p>
            <a:r>
              <a:rPr lang="en-US" sz="1200" b="1" dirty="0"/>
              <a:t>Include support staff</a:t>
            </a:r>
            <a:r>
              <a:rPr lang="en-US" sz="1200" b="0" dirty="0"/>
              <a:t>.</a:t>
            </a:r>
          </a:p>
          <a:p>
            <a:endParaRPr lang="en-US" sz="1200" b="1" dirty="0"/>
          </a:p>
          <a:p>
            <a:pPr marL="181240" indent="-181240">
              <a:buFont typeface="Arial" panose="020B0604020202020204" pitchFamily="34" charset="0"/>
              <a:buChar char="•"/>
            </a:pPr>
            <a:r>
              <a:rPr lang="en-US" sz="1200" dirty="0"/>
              <a:t>Attend sales and service meetings and discuss the value you can provide to their clients.</a:t>
            </a:r>
          </a:p>
          <a:p>
            <a:pPr marL="181240" indent="-181240">
              <a:buFont typeface="Arial" panose="020B0604020202020204" pitchFamily="34" charset="0"/>
              <a:buChar char="•"/>
            </a:pPr>
            <a:endParaRPr lang="en-US" sz="1200" dirty="0"/>
          </a:p>
          <a:p>
            <a:pPr marL="181240" indent="-181240">
              <a:buFont typeface="Arial" panose="020B0604020202020204" pitchFamily="34" charset="0"/>
              <a:buChar char="•"/>
            </a:pPr>
            <a:r>
              <a:rPr lang="en-US" sz="1200" dirty="0"/>
              <a:t>Offer staff training and informational sessions, where you can reiterate the value-added services and solutions you offer and provide tools to help them uncover opportunities.</a:t>
            </a:r>
          </a:p>
          <a:p>
            <a:pPr marL="181240" indent="-181240">
              <a:buFont typeface="Arial" panose="020B0604020202020204" pitchFamily="34" charset="0"/>
              <a:buChar char="•"/>
            </a:pPr>
            <a:endParaRPr lang="en-US" sz="1200" dirty="0"/>
          </a:p>
          <a:p>
            <a:r>
              <a:rPr lang="en-US" sz="1200" b="1" dirty="0"/>
              <a:t>Know your focus.</a:t>
            </a:r>
          </a:p>
          <a:p>
            <a:endParaRPr lang="en-US" sz="1200" b="1" dirty="0"/>
          </a:p>
          <a:p>
            <a:pPr marL="181240" indent="-181240">
              <a:buFont typeface="Arial" panose="020B0604020202020204" pitchFamily="34" charset="0"/>
              <a:buChar char="•"/>
            </a:pPr>
            <a:r>
              <a:rPr lang="en-US" sz="1200" dirty="0"/>
              <a:t>Don’t try to be all things to the firm. If you provide a list of all products and services you offer, it can be overwhelming. Highlight your expertise.</a:t>
            </a:r>
          </a:p>
          <a:p>
            <a:endParaRPr lang="en-US" sz="1200" dirty="0"/>
          </a:p>
          <a:p>
            <a:pPr marL="181240" indent="-181240">
              <a:buFont typeface="Arial" panose="020B0604020202020204" pitchFamily="34" charset="0"/>
              <a:buChar char="•"/>
            </a:pPr>
            <a:r>
              <a:rPr lang="en-US" sz="1200" dirty="0"/>
              <a:t>Emphasize how your unique solutions and expertise can help increase their income stream as well as customer retention.</a:t>
            </a:r>
            <a:endParaRPr lang="en-US" b="0" baseline="0" dirty="0"/>
          </a:p>
          <a:p>
            <a:endParaRPr lang="en-US" dirty="0"/>
          </a:p>
        </p:txBody>
      </p:sp>
      <p:sp>
        <p:nvSpPr>
          <p:cNvPr id="4" name="Slide Number Placeholder 3"/>
          <p:cNvSpPr>
            <a:spLocks noGrp="1"/>
          </p:cNvSpPr>
          <p:nvPr>
            <p:ph type="sldNum" sz="quarter" idx="5"/>
          </p:nvPr>
        </p:nvSpPr>
        <p:spPr/>
        <p:txBody>
          <a:bodyPr/>
          <a:lstStyle/>
          <a:p>
            <a:fld id="{E24C2B2C-38E7-6645-8EC2-7A497A515162}" type="slidenum">
              <a:rPr lang="en-US" smtClean="0"/>
              <a:t>15</a:t>
            </a:fld>
            <a:endParaRPr lang="en-US" dirty="0"/>
          </a:p>
        </p:txBody>
      </p:sp>
    </p:spTree>
    <p:extLst>
      <p:ext uri="{BB962C8B-B14F-4D97-AF65-F5344CB8AC3E}">
        <p14:creationId xmlns:p14="http://schemas.microsoft.com/office/powerpoint/2010/main" val="35018441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Working with commercial lines opens the door to many business solutions. There’s no one-size-fits-all approach when working with these customers—the solutions, services, and expertise financial professionals use to approach </a:t>
            </a:r>
            <a:r>
              <a:rPr lang="en-US" sz="1200" b="1" strike="noStrike" dirty="0"/>
              <a:t>business </a:t>
            </a:r>
            <a:r>
              <a:rPr lang="en-US" sz="1200" dirty="0"/>
              <a:t>clients are often as diverse as the professionals themselves. Approaches may include:</a:t>
            </a:r>
          </a:p>
          <a:p>
            <a:endParaRPr lang="en-US" sz="1200" dirty="0"/>
          </a:p>
          <a:p>
            <a:r>
              <a:rPr lang="en-US" sz="1200" dirty="0"/>
              <a:t>&lt;Read bullets&gt;</a:t>
            </a:r>
          </a:p>
          <a:p>
            <a:endParaRPr lang="en-US" sz="1200" dirty="0"/>
          </a:p>
          <a:p>
            <a:r>
              <a:rPr lang="en-US" sz="1200" dirty="0"/>
              <a:t>Yes, you can do all the items listed, and maybe more. But it’s important not to overwhelm them. Define your focus so they can easily understand the opportunities and share the specific value you can bring to their client base.</a:t>
            </a:r>
            <a:endParaRPr lang="en-US" b="0" baseline="0" dirty="0"/>
          </a:p>
          <a:p>
            <a:endParaRPr lang="en-US" dirty="0"/>
          </a:p>
        </p:txBody>
      </p:sp>
      <p:sp>
        <p:nvSpPr>
          <p:cNvPr id="4" name="Slide Number Placeholder 3"/>
          <p:cNvSpPr>
            <a:spLocks noGrp="1"/>
          </p:cNvSpPr>
          <p:nvPr>
            <p:ph type="sldNum" sz="quarter" idx="5"/>
          </p:nvPr>
        </p:nvSpPr>
        <p:spPr/>
        <p:txBody>
          <a:bodyPr/>
          <a:lstStyle/>
          <a:p>
            <a:fld id="{E24C2B2C-38E7-6645-8EC2-7A497A515162}" type="slidenum">
              <a:rPr lang="en-US" smtClean="0"/>
              <a:t>16</a:t>
            </a:fld>
            <a:endParaRPr lang="en-US" dirty="0"/>
          </a:p>
        </p:txBody>
      </p:sp>
    </p:spTree>
    <p:extLst>
      <p:ext uri="{BB962C8B-B14F-4D97-AF65-F5344CB8AC3E}">
        <p14:creationId xmlns:p14="http://schemas.microsoft.com/office/powerpoint/2010/main" val="11163249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step is to ensure that the terms of your relationship with the </a:t>
            </a:r>
            <a:r>
              <a:rPr lang="en-US" b="1" strike="noStrike" dirty="0"/>
              <a:t>firm </a:t>
            </a:r>
            <a:r>
              <a:rPr lang="en-US" dirty="0"/>
              <a:t>are determined early</a:t>
            </a:r>
            <a:r>
              <a:rPr lang="en-US" baseline="0" dirty="0"/>
              <a:t> on</a:t>
            </a:r>
            <a:r>
              <a:rPr lang="en-US" dirty="0"/>
              <a:t>.</a:t>
            </a:r>
          </a:p>
        </p:txBody>
      </p:sp>
      <p:sp>
        <p:nvSpPr>
          <p:cNvPr id="4" name="Slide Number Placeholder 3"/>
          <p:cNvSpPr>
            <a:spLocks noGrp="1"/>
          </p:cNvSpPr>
          <p:nvPr>
            <p:ph type="sldNum" sz="quarter" idx="5"/>
          </p:nvPr>
        </p:nvSpPr>
        <p:spPr/>
        <p:txBody>
          <a:bodyPr/>
          <a:lstStyle/>
          <a:p>
            <a:fld id="{E24C2B2C-38E7-6645-8EC2-7A497A515162}" type="slidenum">
              <a:rPr lang="en-US" smtClean="0"/>
              <a:t>17</a:t>
            </a:fld>
            <a:endParaRPr lang="en-US"/>
          </a:p>
        </p:txBody>
      </p:sp>
    </p:spTree>
    <p:extLst>
      <p:ext uri="{BB962C8B-B14F-4D97-AF65-F5344CB8AC3E}">
        <p14:creationId xmlns:p14="http://schemas.microsoft.com/office/powerpoint/2010/main" val="9729657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We reached out to financial professionals who’ve had success working </a:t>
            </a:r>
            <a:r>
              <a:rPr lang="en-US" sz="1200" i="0" dirty="0"/>
              <a:t>with </a:t>
            </a:r>
            <a:r>
              <a:rPr lang="en-US" sz="1200" b="1" i="0" dirty="0"/>
              <a:t>strategic alliances</a:t>
            </a:r>
            <a:r>
              <a:rPr lang="en-US" sz="1200" b="1" i="1" dirty="0"/>
              <a:t> </a:t>
            </a:r>
            <a:r>
              <a:rPr lang="en-US" sz="1200" dirty="0"/>
              <a:t>for advice. A common theme in their responses: the importance of settling strategy and process questions early in the relationship. This will help set expectations and prevent misunderstandings.</a:t>
            </a:r>
          </a:p>
          <a:p>
            <a:endParaRPr lang="en-US" sz="1200" dirty="0"/>
          </a:p>
          <a:p>
            <a:r>
              <a:rPr lang="en-US" sz="1200" dirty="0"/>
              <a:t>These frequently asked questions and answers will help you set the terms of your relationship:</a:t>
            </a:r>
          </a:p>
          <a:p>
            <a:endParaRPr lang="en-US" sz="1200" dirty="0"/>
          </a:p>
          <a:p>
            <a:pPr marL="181240" indent="-181240">
              <a:buFont typeface="Arial" panose="020B0604020202020204" pitchFamily="34" charset="0"/>
              <a:buChar char="•"/>
            </a:pPr>
            <a:r>
              <a:rPr lang="en-US" sz="1200" b="1" dirty="0"/>
              <a:t>How will referrals and introductions take place? </a:t>
            </a:r>
            <a:r>
              <a:rPr lang="en-US" sz="1200" dirty="0"/>
              <a:t>Remember, this is a key tactic for your successful relationship. </a:t>
            </a:r>
            <a:r>
              <a:rPr lang="en-US" sz="1200" dirty="0">
                <a:solidFill>
                  <a:srgbClr val="FF0000"/>
                </a:solidFill>
              </a:rPr>
              <a:t>Sales </a:t>
            </a:r>
            <a:r>
              <a:rPr lang="en-US" sz="1200" dirty="0"/>
              <a:t>and customer service reps generally have great relationships—particularly with their </a:t>
            </a:r>
            <a:r>
              <a:rPr lang="en-US" sz="1200" b="1" dirty="0">
                <a:solidFill>
                  <a:srgbClr val="FF0000"/>
                </a:solidFill>
              </a:rPr>
              <a:t>business</a:t>
            </a:r>
            <a:r>
              <a:rPr lang="en-US" sz="1200" dirty="0">
                <a:solidFill>
                  <a:srgbClr val="FF0000"/>
                </a:solidFill>
              </a:rPr>
              <a:t> </a:t>
            </a:r>
            <a:r>
              <a:rPr lang="en-US" sz="1200" dirty="0"/>
              <a:t>clients. A personal introduction, perhaps at the end of a meeting, or a personal phone call/teleconference introduction can go a long way toward creating trust.</a:t>
            </a:r>
          </a:p>
          <a:p>
            <a:pPr marL="181240" indent="-181240">
              <a:buFont typeface="Arial" panose="020B0604020202020204" pitchFamily="34" charset="0"/>
              <a:buChar char="•"/>
            </a:pPr>
            <a:endParaRPr lang="en-US" sz="1200" dirty="0"/>
          </a:p>
          <a:p>
            <a:pPr marL="181240" indent="-181240">
              <a:buFont typeface="Arial" panose="020B0604020202020204" pitchFamily="34" charset="0"/>
              <a:buChar char="•"/>
            </a:pPr>
            <a:r>
              <a:rPr lang="en-US" sz="1200" b="1" dirty="0"/>
              <a:t>What marketing tactics will be employed and how frequently? </a:t>
            </a:r>
            <a:r>
              <a:rPr lang="en-US" sz="1200" dirty="0"/>
              <a:t>How you’re introduced, and how the firm introduces and promotes your product offering, can impact the success of the relationship. Will they send out mailings or electronic communications on your behalf? Who will pay for any expenses? Will they include flyers on your solutions in their monthly premium statements? How can you effectively integrate into their </a:t>
            </a:r>
            <a:r>
              <a:rPr lang="en-US" sz="1200" b="1" dirty="0"/>
              <a:t>existing </a:t>
            </a:r>
            <a:r>
              <a:rPr lang="en-US" sz="1200" dirty="0"/>
              <a:t>communications process?</a:t>
            </a:r>
          </a:p>
          <a:p>
            <a:pPr marL="181240" indent="-181240">
              <a:buFont typeface="Arial" panose="020B0604020202020204" pitchFamily="34" charset="0"/>
              <a:buChar char="•"/>
            </a:pPr>
            <a:endParaRPr lang="en-US" sz="1200" dirty="0"/>
          </a:p>
          <a:p>
            <a:pPr marL="181240" indent="-181240">
              <a:buFont typeface="Arial" panose="020B0604020202020204" pitchFamily="34" charset="0"/>
              <a:buChar char="•"/>
            </a:pPr>
            <a:r>
              <a:rPr lang="en-US" sz="1200" b="1" dirty="0"/>
              <a:t>Who will you work with in the </a:t>
            </a:r>
            <a:r>
              <a:rPr lang="en-US" sz="1200" b="1" i="1" dirty="0"/>
              <a:t>firm</a:t>
            </a:r>
            <a:r>
              <a:rPr lang="en-US" sz="1200" b="1" dirty="0"/>
              <a:t>? </a:t>
            </a:r>
            <a:r>
              <a:rPr lang="en-US" sz="1200" dirty="0"/>
              <a:t>In most </a:t>
            </a:r>
            <a:r>
              <a:rPr lang="en-US" sz="1200" b="1" dirty="0"/>
              <a:t>firms, </a:t>
            </a:r>
            <a:r>
              <a:rPr lang="en-US" sz="1200" dirty="0"/>
              <a:t>there are multiple sales and customer service reps who handle different aspects of the business. When you create your business plan, your intent should be to get support from the top down. If the </a:t>
            </a:r>
            <a:r>
              <a:rPr lang="en-US" sz="1200" b="1" i="1" dirty="0"/>
              <a:t>owners or </a:t>
            </a:r>
            <a:r>
              <a:rPr lang="en-US" sz="1200" dirty="0"/>
              <a:t>principals of the firm support working with you, that will positively impact your success with the </a:t>
            </a:r>
            <a:r>
              <a:rPr lang="en-US" sz="1200" b="1" strike="noStrike" dirty="0"/>
              <a:t>sales and service reps</a:t>
            </a:r>
            <a:r>
              <a:rPr lang="en-US" sz="1200" dirty="0"/>
              <a:t>. Some may be more anxious than others to work with you and integrate the new offering to their clients. Work with them and be sure to share successes with the entire firm regularly.</a:t>
            </a:r>
          </a:p>
          <a:p>
            <a:pPr marL="181240" indent="-181240">
              <a:buFont typeface="Arial" panose="020B0604020202020204" pitchFamily="34" charset="0"/>
              <a:buChar char="•"/>
            </a:pPr>
            <a:endParaRPr lang="en-US" sz="1200" dirty="0"/>
          </a:p>
          <a:p>
            <a:pPr marL="181240" indent="-181240">
              <a:buFont typeface="Arial" panose="020B0604020202020204" pitchFamily="34" charset="0"/>
              <a:buChar char="•"/>
            </a:pPr>
            <a:r>
              <a:rPr lang="en-US" sz="1200" b="1" dirty="0"/>
              <a:t>How will marketing expenses be handled? </a:t>
            </a:r>
            <a:r>
              <a:rPr lang="en-US" sz="1200" dirty="0"/>
              <a:t>Some marketing and promotional activities come with expenses—even mailings include postage expenses. Define upfront what those might include and how any expenses will be handled.</a:t>
            </a:r>
            <a:endParaRPr lang="en-US" b="1" dirty="0"/>
          </a:p>
          <a:p>
            <a:endParaRPr lang="en-US" dirty="0"/>
          </a:p>
        </p:txBody>
      </p:sp>
      <p:sp>
        <p:nvSpPr>
          <p:cNvPr id="4" name="Slide Number Placeholder 3"/>
          <p:cNvSpPr>
            <a:spLocks noGrp="1"/>
          </p:cNvSpPr>
          <p:nvPr>
            <p:ph type="sldNum" sz="quarter" idx="5"/>
          </p:nvPr>
        </p:nvSpPr>
        <p:spPr/>
        <p:txBody>
          <a:bodyPr/>
          <a:lstStyle/>
          <a:p>
            <a:fld id="{E24C2B2C-38E7-6645-8EC2-7A497A515162}" type="slidenum">
              <a:rPr lang="en-US" smtClean="0"/>
              <a:t>18</a:t>
            </a:fld>
            <a:endParaRPr lang="en-US" dirty="0"/>
          </a:p>
        </p:txBody>
      </p:sp>
    </p:spTree>
    <p:extLst>
      <p:ext uri="{BB962C8B-B14F-4D97-AF65-F5344CB8AC3E}">
        <p14:creationId xmlns:p14="http://schemas.microsoft.com/office/powerpoint/2010/main" val="31625319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Another common theme may be the importance of settling any compensation and customer “ownership” questions early in the relationship. This will help set expectations and prevent misunderstandings.</a:t>
            </a:r>
          </a:p>
          <a:p>
            <a:endParaRPr lang="en-US" sz="1200" dirty="0"/>
          </a:p>
          <a:p>
            <a:r>
              <a:rPr lang="en-US" sz="1200" b="0" dirty="0"/>
              <a:t>How should the compensation be split?</a:t>
            </a:r>
          </a:p>
          <a:p>
            <a:r>
              <a:rPr lang="en-US" sz="1200" dirty="0"/>
              <a:t>There’s no right answer to this question. You’re not asking </a:t>
            </a:r>
            <a:r>
              <a:rPr lang="en-US" sz="1200" b="1" strike="noStrike" dirty="0"/>
              <a:t>your contact </a:t>
            </a:r>
            <a:r>
              <a:rPr lang="en-US" sz="1200" dirty="0"/>
              <a:t>to merely “send you a referral.” Rather, your goal should be to build a true alliance—meeting regularly on strategy and introducing yourself personally to their customer base. Think through the commission split carefully and ensure the compensation split is favorable </a:t>
            </a:r>
            <a:r>
              <a:rPr lang="en-US" sz="1200" b="1" strike="noStrike" dirty="0"/>
              <a:t>to both parties, so they </a:t>
            </a:r>
            <a:r>
              <a:rPr lang="en-US" sz="1200" dirty="0"/>
              <a:t>value your relationship.</a:t>
            </a:r>
          </a:p>
          <a:p>
            <a:endParaRPr lang="en-US" sz="1200" dirty="0"/>
          </a:p>
          <a:p>
            <a:r>
              <a:rPr lang="en-US" sz="1200" b="0" dirty="0"/>
              <a:t>Can I split securities business?</a:t>
            </a:r>
          </a:p>
          <a:p>
            <a:r>
              <a:rPr lang="en-US" sz="1200" dirty="0"/>
              <a:t>Short answer: No. Securities compensation can’t be paid to anyone who isn’t securities licensed. For example, when selling Principal product, it can only be paid to a broker-dealer with whom Principal Securities, Inc. has a selling agreement. The broker-dealer then pays it out to any of their registered representatives. Securities compensation is never to be paid from one rep to another, even if the other rep is securities licensed.</a:t>
            </a:r>
          </a:p>
          <a:p>
            <a:endParaRPr lang="en-US" sz="1200" dirty="0"/>
          </a:p>
          <a:p>
            <a:r>
              <a:rPr lang="en-US" sz="1200" b="0" dirty="0"/>
              <a:t>How do </a:t>
            </a:r>
            <a:r>
              <a:rPr lang="en-US" sz="1200" b="1" dirty="0"/>
              <a:t>these firms </a:t>
            </a:r>
            <a:r>
              <a:rPr lang="en-US" sz="1200" b="0" dirty="0"/>
              <a:t>handle compensation with their own advisors? </a:t>
            </a:r>
            <a:endParaRPr lang="en-US" sz="1200" b="1" i="1" dirty="0"/>
          </a:p>
          <a:p>
            <a:r>
              <a:rPr lang="en-US" sz="1200" dirty="0"/>
              <a:t>Typically, the firm will assign all commissions (from fixed products) for </a:t>
            </a:r>
            <a:r>
              <a:rPr lang="en-US" sz="1200" b="1" dirty="0"/>
              <a:t>individual and business sales </a:t>
            </a:r>
            <a:r>
              <a:rPr lang="en-US" sz="1200" dirty="0"/>
              <a:t>to the house. Then, depending on factors such as the level of the </a:t>
            </a:r>
            <a:r>
              <a:rPr lang="en-US" sz="1200" b="1" dirty="0"/>
              <a:t>representative</a:t>
            </a:r>
            <a:r>
              <a:rPr lang="en-US" sz="1200" dirty="0"/>
              <a:t>, a portion of that commission is paid out to the </a:t>
            </a:r>
            <a:r>
              <a:rPr lang="en-US" sz="1200" b="1" dirty="0"/>
              <a:t>them</a:t>
            </a:r>
            <a:r>
              <a:rPr lang="en-US" sz="1200" dirty="0"/>
              <a:t> as W-2 compensation.</a:t>
            </a:r>
          </a:p>
          <a:p>
            <a:endParaRPr lang="en-US" sz="1200" dirty="0"/>
          </a:p>
          <a:p>
            <a:r>
              <a:rPr lang="en-US" sz="1200" b="0" dirty="0"/>
              <a:t>How will the </a:t>
            </a:r>
            <a:r>
              <a:rPr lang="en-US" sz="1200" b="1" dirty="0"/>
              <a:t>firm’s </a:t>
            </a:r>
            <a:r>
              <a:rPr lang="en-US" sz="1200" b="0" dirty="0"/>
              <a:t>commission be paid?</a:t>
            </a:r>
          </a:p>
          <a:p>
            <a:r>
              <a:rPr lang="en-US" sz="1200" dirty="0"/>
              <a:t>The </a:t>
            </a:r>
            <a:r>
              <a:rPr lang="en-US" sz="1200" b="1" dirty="0"/>
              <a:t>firm</a:t>
            </a:r>
            <a:r>
              <a:rPr lang="en-US" sz="1200" dirty="0"/>
              <a:t> will need </a:t>
            </a:r>
            <a:r>
              <a:rPr lang="en-US" sz="1200" b="1" strike="noStrike" dirty="0"/>
              <a:t>a </a:t>
            </a:r>
            <a:r>
              <a:rPr lang="en-US" sz="1200" dirty="0"/>
              <a:t>licensed </a:t>
            </a:r>
            <a:r>
              <a:rPr lang="en-US" sz="1200" b="1" dirty="0"/>
              <a:t>financial professional to be </a:t>
            </a:r>
            <a:r>
              <a:rPr lang="en-US" sz="1200" dirty="0"/>
              <a:t>contracted with Principal. Because </a:t>
            </a:r>
            <a:r>
              <a:rPr lang="en-US" sz="1200" b="1" dirty="0"/>
              <a:t>many are</a:t>
            </a:r>
            <a:r>
              <a:rPr lang="en-US" sz="1200" dirty="0"/>
              <a:t> used to dealing with assigned commissions, they may also require that any commissions paid to </a:t>
            </a:r>
            <a:r>
              <a:rPr lang="en-US" sz="1200" b="1" dirty="0"/>
              <a:t>a financial professional </a:t>
            </a:r>
            <a:r>
              <a:rPr lang="en-US" sz="1200" dirty="0"/>
              <a:t>be assigned to the </a:t>
            </a:r>
            <a:r>
              <a:rPr lang="en-US" sz="1200" b="1" i="1" dirty="0"/>
              <a:t>firm</a:t>
            </a:r>
            <a:r>
              <a:rPr lang="en-US" sz="1200" dirty="0"/>
              <a:t>. We can accommodate this by providing an agency-level statement code for fixed business.</a:t>
            </a:r>
            <a:endParaRPr lang="en-US" b="1" dirty="0"/>
          </a:p>
          <a:p>
            <a:endParaRPr lang="en-US" dirty="0"/>
          </a:p>
        </p:txBody>
      </p:sp>
      <p:sp>
        <p:nvSpPr>
          <p:cNvPr id="4" name="Slide Number Placeholder 3"/>
          <p:cNvSpPr>
            <a:spLocks noGrp="1"/>
          </p:cNvSpPr>
          <p:nvPr>
            <p:ph type="sldNum" sz="quarter" idx="5"/>
          </p:nvPr>
        </p:nvSpPr>
        <p:spPr/>
        <p:txBody>
          <a:bodyPr/>
          <a:lstStyle/>
          <a:p>
            <a:fld id="{E24C2B2C-38E7-6645-8EC2-7A497A515162}" type="slidenum">
              <a:rPr lang="en-US" smtClean="0"/>
              <a:t>19</a:t>
            </a:fld>
            <a:endParaRPr lang="en-US" dirty="0"/>
          </a:p>
        </p:txBody>
      </p:sp>
    </p:spTree>
    <p:extLst>
      <p:ext uri="{BB962C8B-B14F-4D97-AF65-F5344CB8AC3E}">
        <p14:creationId xmlns:p14="http://schemas.microsoft.com/office/powerpoint/2010/main" val="1213319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***PRINCIPAL FINANCIAL NETWORK VERSION DISCLOSURES</a:t>
            </a:r>
            <a:r>
              <a:rPr lang="en-US" baseline="0" dirty="0"/>
              <a:t> – IF USING THIS, DELETE FOLLOWING SLIDE OF BGA </a:t>
            </a:r>
            <a:r>
              <a:rPr lang="en-US" dirty="0"/>
              <a:t>DISCLOSURES</a:t>
            </a:r>
            <a:r>
              <a:rPr lang="en-US" baseline="0" dirty="0"/>
              <a:t> </a:t>
            </a:r>
          </a:p>
          <a:p>
            <a:endParaRPr lang="en-US" baseline="0" dirty="0"/>
          </a:p>
          <a:p>
            <a:pPr defTabSz="474268">
              <a:defRPr/>
            </a:pPr>
            <a:r>
              <a:rPr lang="en-US" dirty="0"/>
              <a:t>We are not attorneys nor practicing CPAs, and we encourage you to consult your legal and accounting professionals to determine whether any of the ideas presented here would be suitable for your company. </a:t>
            </a:r>
          </a:p>
          <a:p>
            <a:endParaRPr lang="en-US" dirty="0"/>
          </a:p>
          <a:p>
            <a:r>
              <a:rPr lang="en-US" b="1" dirty="0"/>
              <a:t>&lt;</a:t>
            </a:r>
            <a:r>
              <a:rPr lang="en-US" b="1" baseline="0" dirty="0"/>
              <a:t>Leave on screen long enough for people to read.&gt;</a:t>
            </a:r>
            <a:endParaRPr lang="en-US" b="1" dirty="0"/>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2</a:t>
            </a:fld>
            <a:endParaRPr lang="en-US"/>
          </a:p>
        </p:txBody>
      </p:sp>
    </p:spTree>
    <p:extLst>
      <p:ext uri="{BB962C8B-B14F-4D97-AF65-F5344CB8AC3E}">
        <p14:creationId xmlns:p14="http://schemas.microsoft.com/office/powerpoint/2010/main" val="34775266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Who “owns” the business?</a:t>
            </a:r>
            <a:r>
              <a:rPr lang="en-US" sz="1200" b="1" i="1" dirty="0"/>
              <a:t> </a:t>
            </a:r>
            <a:r>
              <a:rPr lang="en-US" sz="1200" dirty="0"/>
              <a:t>You may wish to list the </a:t>
            </a:r>
            <a:r>
              <a:rPr lang="en-US" sz="1200" b="1" i="1" dirty="0"/>
              <a:t>strategic alliance</a:t>
            </a:r>
            <a:r>
              <a:rPr lang="en-US" sz="1200" b="0" i="0" dirty="0"/>
              <a:t> </a:t>
            </a:r>
            <a:r>
              <a:rPr lang="en-US" sz="1200" b="1" i="0" dirty="0"/>
              <a:t>representative</a:t>
            </a:r>
            <a:r>
              <a:rPr lang="en-US" sz="1200" b="1" i="1" dirty="0"/>
              <a:t> </a:t>
            </a:r>
            <a:r>
              <a:rPr lang="en-US" sz="1200" dirty="0"/>
              <a:t>first on the application, so they’re recognized as the servicing agent. Discuss this upfront and understand that </a:t>
            </a:r>
            <a:r>
              <a:rPr lang="en-US" sz="1200" b="1" i="1" dirty="0"/>
              <a:t>they</a:t>
            </a:r>
            <a:r>
              <a:rPr lang="en-US" sz="1200" dirty="0"/>
              <a:t> will be eager to maintain control of their customers.</a:t>
            </a:r>
          </a:p>
          <a:p>
            <a:endParaRPr lang="en-US" sz="1200" dirty="0"/>
          </a:p>
          <a:p>
            <a:r>
              <a:rPr lang="en-US" sz="1200" b="0" dirty="0"/>
              <a:t>What happens to the business if a partner leaves? </a:t>
            </a:r>
            <a:r>
              <a:rPr lang="en-US" sz="1200" dirty="0"/>
              <a:t>This also needs to be discussed upfront. If the </a:t>
            </a:r>
            <a:r>
              <a:rPr lang="en-US" sz="1200" b="1" i="1" dirty="0"/>
              <a:t>strategic alliance </a:t>
            </a:r>
            <a:r>
              <a:rPr lang="en-US" sz="1200" b="1" i="0" dirty="0"/>
              <a:t>representative </a:t>
            </a:r>
            <a:r>
              <a:rPr lang="en-US" sz="1200" dirty="0"/>
              <a:t>is listed as the servicing agent, they’ll retain the servicing relationship should the life insurance professional leave the business.</a:t>
            </a:r>
          </a:p>
          <a:p>
            <a:endParaRPr lang="en-US" sz="1200" b="1" dirty="0"/>
          </a:p>
          <a:p>
            <a:r>
              <a:rPr lang="en-US" sz="1200" b="0" dirty="0"/>
              <a:t>How should subsequent referrals be handled?</a:t>
            </a:r>
          </a:p>
          <a:p>
            <a:r>
              <a:rPr lang="en-US" sz="1200" dirty="0"/>
              <a:t>Decide on an arrangement that will fairly compensate all parties. Make sure the </a:t>
            </a:r>
            <a:r>
              <a:rPr lang="en-US" sz="1200" b="1" i="1" dirty="0"/>
              <a:t>strategic alliance </a:t>
            </a:r>
            <a:r>
              <a:rPr lang="en-US" sz="1200" dirty="0"/>
              <a:t>is incented to strive for the long-term success of this relationship—and </a:t>
            </a:r>
            <a:r>
              <a:rPr lang="en-US" sz="1100" kern="1200" dirty="0">
                <a:solidFill>
                  <a:schemeClr val="tx1"/>
                </a:solidFill>
                <a:latin typeface="+mn-lt"/>
                <a:ea typeface="+mn-ea"/>
                <a:cs typeface="+mn-cs"/>
              </a:rPr>
              <a:t>if/when subsequent sales are made, be sure the </a:t>
            </a:r>
            <a:r>
              <a:rPr lang="en-US" sz="1100" b="1" kern="1200" dirty="0">
                <a:solidFill>
                  <a:schemeClr val="tx1"/>
                </a:solidFill>
                <a:latin typeface="+mn-lt"/>
                <a:ea typeface="+mn-ea"/>
                <a:cs typeface="+mn-cs"/>
              </a:rPr>
              <a:t>firm/financial professional </a:t>
            </a:r>
            <a:r>
              <a:rPr lang="en-US" sz="1100" kern="1200" dirty="0">
                <a:solidFill>
                  <a:schemeClr val="tx1"/>
                </a:solidFill>
                <a:latin typeface="+mn-lt"/>
                <a:ea typeface="+mn-ea"/>
                <a:cs typeface="+mn-cs"/>
              </a:rPr>
              <a:t>is in the loop. It shouldn't be a surprise when additional compensation is paid to them for one of their referred clients.</a:t>
            </a:r>
          </a:p>
          <a:p>
            <a:endParaRPr lang="en-US" sz="1200" dirty="0"/>
          </a:p>
          <a:p>
            <a:r>
              <a:rPr lang="en-US" sz="1200" b="0" dirty="0"/>
              <a:t>How should we set up ongoing communication and strategy?</a:t>
            </a:r>
          </a:p>
          <a:p>
            <a:r>
              <a:rPr lang="en-US" sz="1200" dirty="0"/>
              <a:t>The </a:t>
            </a:r>
            <a:r>
              <a:rPr lang="en-US" sz="1200" b="0" i="1" dirty="0"/>
              <a:t>strategic alliance </a:t>
            </a:r>
            <a:r>
              <a:rPr lang="en-US" sz="1200" dirty="0"/>
              <a:t>needs to become comfortable integrating your offering into their process, which means consistent ongoing communication. Set up periodic (weekly or monthly) meetings to discuss customer activity. This will also help educate them on the benefits your solutions provide, so they can more easily identify other customers who may benefit.</a:t>
            </a:r>
          </a:p>
          <a:p>
            <a:endParaRPr lang="en-US" sz="1200" dirty="0"/>
          </a:p>
          <a:p>
            <a:r>
              <a:rPr lang="en-US" sz="1200" dirty="0"/>
              <a:t>In addition to reviewing customer activity at these meetings, schedule personal introductions with additional clients. Be open to seeking out any feedback they might be hearing from their customers about your involvement. This will help you provide better service and assure them that you’re committed to helping make this a successful relationship.</a:t>
            </a:r>
            <a:endParaRPr lang="en-US" b="1" dirty="0"/>
          </a:p>
          <a:p>
            <a:endParaRPr lang="en-US" dirty="0"/>
          </a:p>
        </p:txBody>
      </p:sp>
      <p:sp>
        <p:nvSpPr>
          <p:cNvPr id="4" name="Slide Number Placeholder 3"/>
          <p:cNvSpPr>
            <a:spLocks noGrp="1"/>
          </p:cNvSpPr>
          <p:nvPr>
            <p:ph type="sldNum" sz="quarter" idx="5"/>
          </p:nvPr>
        </p:nvSpPr>
        <p:spPr/>
        <p:txBody>
          <a:bodyPr/>
          <a:lstStyle/>
          <a:p>
            <a:fld id="{E24C2B2C-38E7-6645-8EC2-7A497A515162}" type="slidenum">
              <a:rPr lang="en-US" smtClean="0"/>
              <a:t>20</a:t>
            </a:fld>
            <a:endParaRPr lang="en-US" dirty="0"/>
          </a:p>
        </p:txBody>
      </p:sp>
    </p:spTree>
    <p:extLst>
      <p:ext uri="{BB962C8B-B14F-4D97-AF65-F5344CB8AC3E}">
        <p14:creationId xmlns:p14="http://schemas.microsoft.com/office/powerpoint/2010/main" val="8403907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Before we wrap up, I want to let you know about all the help that will be available to you throughout this process</a:t>
            </a:r>
            <a:endParaRPr lang="en-US" dirty="0"/>
          </a:p>
        </p:txBody>
      </p:sp>
      <p:sp>
        <p:nvSpPr>
          <p:cNvPr id="4" name="Slide Number Placeholder 3"/>
          <p:cNvSpPr>
            <a:spLocks noGrp="1"/>
          </p:cNvSpPr>
          <p:nvPr>
            <p:ph type="sldNum" sz="quarter" idx="5"/>
          </p:nvPr>
        </p:nvSpPr>
        <p:spPr/>
        <p:txBody>
          <a:bodyPr/>
          <a:lstStyle/>
          <a:p>
            <a:fld id="{E24C2B2C-38E7-6645-8EC2-7A497A515162}" type="slidenum">
              <a:rPr lang="en-US" smtClean="0"/>
              <a:t>21</a:t>
            </a:fld>
            <a:endParaRPr lang="en-US"/>
          </a:p>
        </p:txBody>
      </p:sp>
    </p:spTree>
    <p:extLst>
      <p:ext uri="{BB962C8B-B14F-4D97-AF65-F5344CB8AC3E}">
        <p14:creationId xmlns:p14="http://schemas.microsoft.com/office/powerpoint/2010/main" val="14846790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If you need additional support as you approach or work with a </a:t>
            </a:r>
            <a:r>
              <a:rPr lang="en-US" sz="1200" b="1" dirty="0"/>
              <a:t>strategic alliance</a:t>
            </a:r>
            <a:r>
              <a:rPr lang="en-US" sz="1200" dirty="0"/>
              <a:t>, we’ll be here to provide:</a:t>
            </a:r>
          </a:p>
          <a:p>
            <a:endParaRPr lang="en-US" sz="1200" dirty="0"/>
          </a:p>
          <a:p>
            <a:pPr marL="181240" indent="-181240">
              <a:buFont typeface="Arial" panose="020B0604020202020204" pitchFamily="34" charset="0"/>
              <a:buChar char="•"/>
            </a:pPr>
            <a:r>
              <a:rPr lang="en-US" sz="1200" b="0" dirty="0"/>
              <a:t>Proven sales concepts</a:t>
            </a:r>
            <a:r>
              <a:rPr lang="en-US" sz="1200" b="1" dirty="0"/>
              <a:t> </a:t>
            </a:r>
            <a:r>
              <a:rPr lang="en-US" sz="1200" dirty="0"/>
              <a:t>to meet a variety of risk protection needs.</a:t>
            </a:r>
            <a:endParaRPr lang="en-US" sz="1200" b="1" dirty="0"/>
          </a:p>
          <a:p>
            <a:pPr marL="181240" indent="-181240">
              <a:buFont typeface="Arial" panose="020B0604020202020204" pitchFamily="34" charset="0"/>
              <a:buChar char="•"/>
            </a:pPr>
            <a:endParaRPr lang="en-US" sz="1200" dirty="0"/>
          </a:p>
          <a:p>
            <a:pPr marL="181240" indent="-181240">
              <a:buFont typeface="Arial" panose="020B0604020202020204" pitchFamily="34" charset="0"/>
              <a:buChar char="•"/>
            </a:pPr>
            <a:r>
              <a:rPr lang="en-US" sz="1200" b="0" dirty="0"/>
              <a:t>Value-added service and support</a:t>
            </a:r>
            <a:r>
              <a:rPr lang="en-US" sz="1200" b="1" dirty="0"/>
              <a:t>, </a:t>
            </a:r>
            <a:r>
              <a:rPr lang="en-US" sz="1200" dirty="0"/>
              <a:t>which includes fast and easy underwriting, informal business valuations, and much more.</a:t>
            </a:r>
            <a:endParaRPr lang="en-US" sz="1200" b="1" dirty="0"/>
          </a:p>
          <a:p>
            <a:endParaRPr lang="en-US" sz="1200" dirty="0"/>
          </a:p>
          <a:p>
            <a:pPr marL="181240" indent="-181240">
              <a:buFont typeface="Arial" panose="020B0604020202020204" pitchFamily="34" charset="0"/>
              <a:buChar char="•"/>
            </a:pPr>
            <a:r>
              <a:rPr lang="en-US" sz="1200" b="0" dirty="0"/>
              <a:t>Tools to uncover opportunities</a:t>
            </a:r>
            <a:r>
              <a:rPr lang="en-US" sz="1200" b="1" dirty="0"/>
              <a:t>, </a:t>
            </a:r>
            <a:r>
              <a:rPr lang="en-US" sz="1200" dirty="0"/>
              <a:t>including materials you can share with </a:t>
            </a:r>
            <a:r>
              <a:rPr lang="en-US" sz="1200" b="1" dirty="0"/>
              <a:t>the firms </a:t>
            </a:r>
            <a:r>
              <a:rPr lang="en-US" sz="1200" dirty="0"/>
              <a:t>before and during your meetings with them.</a:t>
            </a:r>
            <a:endParaRPr lang="en-US" sz="1200" b="1" dirty="0"/>
          </a:p>
          <a:p>
            <a:endParaRPr lang="en-US" sz="1200" dirty="0"/>
          </a:p>
          <a:p>
            <a:r>
              <a:rPr lang="en-US" sz="1200" dirty="0"/>
              <a:t>Once you’ve established a relationship, we can do a lot of the heavy lifting for advanced cases. The consultative approach using our business solutions platform is differentiated and can help set you apart.</a:t>
            </a:r>
          </a:p>
        </p:txBody>
      </p:sp>
      <p:sp>
        <p:nvSpPr>
          <p:cNvPr id="4" name="Slide Number Placeholder 3"/>
          <p:cNvSpPr>
            <a:spLocks noGrp="1"/>
          </p:cNvSpPr>
          <p:nvPr>
            <p:ph type="sldNum" sz="quarter" idx="5"/>
          </p:nvPr>
        </p:nvSpPr>
        <p:spPr/>
        <p:txBody>
          <a:bodyPr/>
          <a:lstStyle/>
          <a:p>
            <a:fld id="{883D98F7-5D96-8644-BBA6-72A94972AAFF}" type="slidenum">
              <a:rPr lang="en-US" smtClean="0"/>
              <a:t>22</a:t>
            </a:fld>
            <a:endParaRPr lang="en-US"/>
          </a:p>
        </p:txBody>
      </p:sp>
    </p:spTree>
    <p:extLst>
      <p:ext uri="{BB962C8B-B14F-4D97-AF65-F5344CB8AC3E}">
        <p14:creationId xmlns:p14="http://schemas.microsoft.com/office/powerpoint/2010/main" val="27634444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charset="0"/>
              </a:rPr>
              <a:t>[Optional: If time allows, you can offer Q&amp;A at the end of the session. ]</a:t>
            </a:r>
          </a:p>
          <a:p>
            <a:endParaRPr lang="en-US" dirty="0">
              <a:latin typeface="Arial" charset="0"/>
            </a:endParaRPr>
          </a:p>
          <a:p>
            <a:r>
              <a:rPr lang="en-US" dirty="0">
                <a:latin typeface="Arial" charset="0"/>
              </a:rPr>
              <a:t>Are there any questions I can address for you before we go?</a:t>
            </a:r>
            <a:endParaRPr lang="en-US" baseline="0" dirty="0">
              <a:latin typeface="Arial" charset="0"/>
            </a:endParaRPr>
          </a:p>
          <a:p>
            <a:endParaRPr lang="en-US" dirty="0"/>
          </a:p>
        </p:txBody>
      </p:sp>
      <p:sp>
        <p:nvSpPr>
          <p:cNvPr id="4" name="Slide Number Placeholder 3"/>
          <p:cNvSpPr>
            <a:spLocks noGrp="1"/>
          </p:cNvSpPr>
          <p:nvPr>
            <p:ph type="sldNum" sz="quarter" idx="5"/>
          </p:nvPr>
        </p:nvSpPr>
        <p:spPr/>
        <p:txBody>
          <a:bodyPr/>
          <a:lstStyle/>
          <a:p>
            <a:fld id="{E24C2B2C-38E7-6645-8EC2-7A497A515162}" type="slidenum">
              <a:rPr lang="en-US" smtClean="0"/>
              <a:t>23</a:t>
            </a:fld>
            <a:endParaRPr lang="en-US"/>
          </a:p>
        </p:txBody>
      </p:sp>
    </p:spTree>
    <p:extLst>
      <p:ext uri="{BB962C8B-B14F-4D97-AF65-F5344CB8AC3E}">
        <p14:creationId xmlns:p14="http://schemas.microsoft.com/office/powerpoint/2010/main" val="35229086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Thank you again for attending today’s session</a:t>
            </a:r>
          </a:p>
        </p:txBody>
      </p:sp>
      <p:sp>
        <p:nvSpPr>
          <p:cNvPr id="4" name="Slide Number Placeholder 3"/>
          <p:cNvSpPr>
            <a:spLocks noGrp="1"/>
          </p:cNvSpPr>
          <p:nvPr>
            <p:ph type="sldNum" sz="quarter" idx="5"/>
          </p:nvPr>
        </p:nvSpPr>
        <p:spPr/>
        <p:txBody>
          <a:bodyPr/>
          <a:lstStyle/>
          <a:p>
            <a:fld id="{E24C2B2C-38E7-6645-8EC2-7A497A515162}" type="slidenum">
              <a:rPr lang="en-US" smtClean="0"/>
              <a:t>24</a:t>
            </a:fld>
            <a:endParaRPr lang="en-US" dirty="0"/>
          </a:p>
        </p:txBody>
      </p:sp>
    </p:spTree>
    <p:extLst>
      <p:ext uri="{BB962C8B-B14F-4D97-AF65-F5344CB8AC3E}">
        <p14:creationId xmlns:p14="http://schemas.microsoft.com/office/powerpoint/2010/main" val="705631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***BGA VERSION DISCLOSURES</a:t>
            </a:r>
            <a:r>
              <a:rPr lang="en-US" baseline="0" dirty="0"/>
              <a:t> – IF USING THIS, DELETE PREVIOUS SLIDE OF PRINCIPAL FINANCIAL NETWORK </a:t>
            </a:r>
            <a:r>
              <a:rPr lang="en-US" dirty="0"/>
              <a:t>DISCLOSURES</a:t>
            </a:r>
            <a:r>
              <a:rPr lang="en-US" baseline="0" dirty="0"/>
              <a:t> . ALSO, ADD YOUR BGA NAME WHERE YOU SEE THE RED TEXT.</a:t>
            </a:r>
          </a:p>
          <a:p>
            <a:endParaRPr lang="en-US" baseline="0" dirty="0"/>
          </a:p>
          <a:p>
            <a:pPr defTabSz="474268">
              <a:defRPr/>
            </a:pPr>
            <a:r>
              <a:rPr lang="en-US" dirty="0"/>
              <a:t>We are not attorneys nor practicing CPAs, and we encourage you to consult your legal and accounting professionals to determine whether any of the ideas presented here would be suitable for your company. </a:t>
            </a:r>
          </a:p>
          <a:p>
            <a:endParaRPr lang="en-US" dirty="0"/>
          </a:p>
          <a:p>
            <a:r>
              <a:rPr lang="en-US" b="1" dirty="0"/>
              <a:t>&lt;</a:t>
            </a:r>
            <a:r>
              <a:rPr lang="en-US" b="1" baseline="0" dirty="0"/>
              <a:t>Leave on screen long enough for people to read.&gt;</a:t>
            </a:r>
            <a:endParaRPr lang="en-US" b="1" dirty="0"/>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3</a:t>
            </a:fld>
            <a:endParaRPr lang="en-US"/>
          </a:p>
        </p:txBody>
      </p:sp>
    </p:spTree>
    <p:extLst>
      <p:ext uri="{BB962C8B-B14F-4D97-AF65-F5344CB8AC3E}">
        <p14:creationId xmlns:p14="http://schemas.microsoft.com/office/powerpoint/2010/main" val="782469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0000"/>
                </a:solidFill>
              </a:rPr>
              <a:t>Today, we’re going to talk about the benefits of working with </a:t>
            </a:r>
            <a:r>
              <a:rPr lang="en-US" sz="1200" b="1" dirty="0">
                <a:solidFill>
                  <a:srgbClr val="000000"/>
                </a:solidFill>
              </a:rPr>
              <a:t>strategic alliances, such as P&amp;C, employee benefits, banks and credit unions, and accounting firms</a:t>
            </a:r>
            <a:r>
              <a:rPr lang="en-US" sz="1200" dirty="0">
                <a:solidFill>
                  <a:srgbClr val="000000"/>
                </a:solidFill>
              </a:rPr>
              <a:t>—and how you can go about it.</a:t>
            </a:r>
          </a:p>
          <a:p>
            <a:endParaRPr lang="en-US" sz="1200" dirty="0">
              <a:solidFill>
                <a:srgbClr val="000000"/>
              </a:solidFill>
            </a:endParaRPr>
          </a:p>
          <a:p>
            <a:r>
              <a:rPr lang="en-US" sz="1200" dirty="0">
                <a:solidFill>
                  <a:srgbClr val="000000"/>
                </a:solidFill>
              </a:rPr>
              <a:t>Caution – If creating a strategic alliance with a credit union or bank, please check with your broker/dealer on policies/procedures.</a:t>
            </a:r>
          </a:p>
          <a:p>
            <a:endParaRPr lang="en-US" sz="1200" b="1" dirty="0">
              <a:solidFill>
                <a:srgbClr val="000000"/>
              </a:solidFill>
            </a:endParaRPr>
          </a:p>
          <a:p>
            <a:r>
              <a:rPr lang="en-US" sz="1200" b="1" dirty="0">
                <a:solidFill>
                  <a:srgbClr val="000000"/>
                </a:solidFill>
              </a:rPr>
              <a:t>Strategic alliances </a:t>
            </a:r>
            <a:r>
              <a:rPr lang="en-US" sz="1200" dirty="0">
                <a:solidFill>
                  <a:srgbClr val="000000"/>
                </a:solidFill>
              </a:rPr>
              <a:t>face a challenge: They’re often seeking new reasons to connect with their existing clients, and they know that some of their customers have unfulfilled risk protection needs. But it’s possible that their </a:t>
            </a:r>
            <a:r>
              <a:rPr lang="en-US" sz="1200" b="1" dirty="0">
                <a:solidFill>
                  <a:srgbClr val="000000"/>
                </a:solidFill>
              </a:rPr>
              <a:t>core line of business </a:t>
            </a:r>
            <a:r>
              <a:rPr lang="en-US" sz="1200" dirty="0">
                <a:solidFill>
                  <a:srgbClr val="000000"/>
                </a:solidFill>
              </a:rPr>
              <a:t>absorbs most of their time. And without in-house experts on life and disability insurance—or retirement and succession planning—they may </a:t>
            </a:r>
            <a:r>
              <a:rPr lang="en-US" sz="1100" b="0" i="0" u="none" strike="noStrike" kern="1200" baseline="0" dirty="0">
                <a:solidFill>
                  <a:schemeClr val="tx1"/>
                </a:solidFill>
                <a:latin typeface="+mn-lt"/>
                <a:ea typeface="+mn-ea"/>
                <a:cs typeface="+mn-cs"/>
              </a:rPr>
              <a:t>not feel comfortable offering and providing support for these additional solutions. Or, they have an in-house life insurance financial professional who primarily processes term insurance sales.</a:t>
            </a:r>
            <a:endParaRPr lang="en-US" dirty="0">
              <a:solidFill>
                <a:srgbClr val="000000"/>
              </a:solidFill>
            </a:endParaRPr>
          </a:p>
        </p:txBody>
      </p:sp>
      <p:sp>
        <p:nvSpPr>
          <p:cNvPr id="4" name="Slide Number Placeholder 3"/>
          <p:cNvSpPr>
            <a:spLocks noGrp="1"/>
          </p:cNvSpPr>
          <p:nvPr>
            <p:ph type="sldNum" sz="quarter" idx="5"/>
          </p:nvPr>
        </p:nvSpPr>
        <p:spPr/>
        <p:txBody>
          <a:bodyPr/>
          <a:lstStyle/>
          <a:p>
            <a:fld id="{883D98F7-5D96-8644-BBA6-72A94972AAFF}" type="slidenum">
              <a:rPr lang="en-US" smtClean="0"/>
              <a:t>4</a:t>
            </a:fld>
            <a:endParaRPr lang="en-US"/>
          </a:p>
        </p:txBody>
      </p:sp>
    </p:spTree>
    <p:extLst>
      <p:ext uri="{BB962C8B-B14F-4D97-AF65-F5344CB8AC3E}">
        <p14:creationId xmlns:p14="http://schemas.microsoft.com/office/powerpoint/2010/main" val="2526403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accent5"/>
                </a:solidFill>
              </a:rPr>
              <a:t>That’s where you come in. You can </a:t>
            </a:r>
            <a:r>
              <a:rPr lang="en-US" sz="1200" b="1" i="1" dirty="0">
                <a:solidFill>
                  <a:schemeClr val="accent5"/>
                </a:solidFill>
              </a:rPr>
              <a:t>help</a:t>
            </a:r>
            <a:r>
              <a:rPr lang="en-US" sz="1200" dirty="0">
                <a:solidFill>
                  <a:schemeClr val="accent5"/>
                </a:solidFill>
              </a:rPr>
              <a:t> </a:t>
            </a:r>
            <a:r>
              <a:rPr lang="en-US" sz="1200" b="1" dirty="0">
                <a:solidFill>
                  <a:schemeClr val="accent5"/>
                </a:solidFill>
              </a:rPr>
              <a:t>these firms </a:t>
            </a:r>
            <a:r>
              <a:rPr lang="en-US" sz="1200" dirty="0">
                <a:solidFill>
                  <a:schemeClr val="accent5"/>
                </a:solidFill>
              </a:rPr>
              <a:t>deliver additional products and services that can strengthen their customer relationships while growing their revenue—and yours.</a:t>
            </a:r>
          </a:p>
          <a:p>
            <a:endParaRPr lang="en-US" sz="1200" dirty="0"/>
          </a:p>
          <a:p>
            <a:pPr>
              <a:defRPr/>
            </a:pPr>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5</a:t>
            </a:fld>
            <a:endParaRPr lang="en-US"/>
          </a:p>
        </p:txBody>
      </p:sp>
    </p:spTree>
    <p:extLst>
      <p:ext uri="{BB962C8B-B14F-4D97-AF65-F5344CB8AC3E}">
        <p14:creationId xmlns:p14="http://schemas.microsoft.com/office/powerpoint/2010/main" val="2363036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I just mentioned that a lot of </a:t>
            </a:r>
            <a:r>
              <a:rPr lang="en-US" sz="1200" b="1" dirty="0"/>
              <a:t>these</a:t>
            </a:r>
            <a:r>
              <a:rPr lang="en-US" sz="1200" dirty="0"/>
              <a:t> customers have unfulfilled risk protection needs. Some recent studies and data back that up.</a:t>
            </a:r>
          </a:p>
          <a:p>
            <a:endParaRPr lang="en-US" sz="1200" dirty="0"/>
          </a:p>
          <a:p>
            <a:r>
              <a:rPr lang="en-US" sz="1200" dirty="0"/>
              <a:t>Read the slide. </a:t>
            </a:r>
          </a:p>
          <a:p>
            <a:pPr>
              <a:defRPr/>
            </a:pPr>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6</a:t>
            </a:fld>
            <a:endParaRPr lang="en-US"/>
          </a:p>
        </p:txBody>
      </p:sp>
    </p:spTree>
    <p:extLst>
      <p:ext uri="{BB962C8B-B14F-4D97-AF65-F5344CB8AC3E}">
        <p14:creationId xmlns:p14="http://schemas.microsoft.com/office/powerpoint/2010/main" val="2611879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Read the slide. </a:t>
            </a:r>
          </a:p>
          <a:p>
            <a:pPr>
              <a:defRPr/>
            </a:pPr>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7</a:t>
            </a:fld>
            <a:endParaRPr lang="en-US"/>
          </a:p>
        </p:txBody>
      </p:sp>
    </p:spTree>
    <p:extLst>
      <p:ext uri="{BB962C8B-B14F-4D97-AF65-F5344CB8AC3E}">
        <p14:creationId xmlns:p14="http://schemas.microsoft.com/office/powerpoint/2010/main" val="2410330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What’s the opportunity in the </a:t>
            </a:r>
            <a:r>
              <a:rPr lang="en-US" b="1" dirty="0"/>
              <a:t>strategic alliance market</a:t>
            </a:r>
            <a:r>
              <a:rPr lang="en-US" dirty="0"/>
              <a:t>? </a:t>
            </a:r>
            <a:r>
              <a:rPr lang="en-US" b="1" dirty="0"/>
              <a:t>Their</a:t>
            </a:r>
            <a:r>
              <a:rPr lang="en-US" dirty="0"/>
              <a:t> brand</a:t>
            </a:r>
            <a:r>
              <a:rPr lang="en-US" baseline="0" dirty="0"/>
              <a:t> is very important to them.  </a:t>
            </a:r>
          </a:p>
          <a:p>
            <a:endParaRPr lang="en-US" baseline="0" dirty="0"/>
          </a:p>
          <a:p>
            <a:r>
              <a:rPr lang="en-US" baseline="0" dirty="0"/>
              <a:t>Incorporating additional product lines can benefit them in a variety of ways:</a:t>
            </a:r>
          </a:p>
          <a:p>
            <a:endParaRPr lang="en-US" baseline="0" dirty="0"/>
          </a:p>
          <a:p>
            <a:pPr marL="181240" indent="-181240">
              <a:buFont typeface="Arial" panose="020B0604020202020204" pitchFamily="34" charset="0"/>
              <a:buChar char="•"/>
            </a:pPr>
            <a:r>
              <a:rPr lang="en-US" baseline="0" dirty="0"/>
              <a:t>Add more value to their clients, further extending the trusted relationship they have created with their clients. </a:t>
            </a:r>
          </a:p>
          <a:p>
            <a:endParaRPr lang="en-US" baseline="0" dirty="0"/>
          </a:p>
          <a:p>
            <a:pPr marL="181240" indent="-181240">
              <a:buFont typeface="Arial" panose="020B0604020202020204" pitchFamily="34" charset="0"/>
              <a:buChar char="•"/>
            </a:pPr>
            <a:r>
              <a:rPr lang="en-US" baseline="0" dirty="0"/>
              <a:t>Allow the firm to enhance their business in terms of creating more persistency of their core business, enhancing their image in the marketplace, growing their profitability, and ultimately increasing the value of their </a:t>
            </a:r>
            <a:r>
              <a:rPr lang="en-US" b="1" baseline="0" dirty="0"/>
              <a:t>business</a:t>
            </a:r>
            <a:r>
              <a:rPr lang="en-US" baseline="0" dirty="0"/>
              <a:t>. </a:t>
            </a:r>
          </a:p>
          <a:p>
            <a:endParaRPr lang="en-US" baseline="0" dirty="0"/>
          </a:p>
          <a:p>
            <a:pPr marL="181240" indent="-181240">
              <a:buFont typeface="Arial" panose="020B0604020202020204" pitchFamily="34" charset="0"/>
              <a:buChar char="•"/>
            </a:pPr>
            <a:r>
              <a:rPr lang="en-US" baseline="0" dirty="0"/>
              <a:t>It can also have a positive impact on their staff recruiting and retention efforts. Offering additional product lines allows the </a:t>
            </a:r>
            <a:r>
              <a:rPr lang="en-US" b="1" baseline="0" dirty="0"/>
              <a:t>firm </a:t>
            </a:r>
            <a:r>
              <a:rPr lang="en-US" baseline="0" dirty="0"/>
              <a:t>to offer more opportunities to their own staff.</a:t>
            </a:r>
          </a:p>
          <a:p>
            <a:endParaRPr lang="en-US" baseline="0" dirty="0"/>
          </a:p>
          <a:p>
            <a:pPr marL="181240" indent="-181240">
              <a:buFont typeface="Arial" panose="020B0604020202020204" pitchFamily="34" charset="0"/>
              <a:buChar char="•"/>
            </a:pPr>
            <a:r>
              <a:rPr lang="en-US" baseline="0" dirty="0"/>
              <a:t>Offering additional product lines creates another referral network, as clients see the </a:t>
            </a:r>
            <a:r>
              <a:rPr lang="en-US" b="1" baseline="0" dirty="0"/>
              <a:t>firm</a:t>
            </a:r>
            <a:r>
              <a:rPr lang="en-US" baseline="0" dirty="0"/>
              <a:t> offering more solutions to meet their needs and share that information with others.</a:t>
            </a:r>
          </a:p>
          <a:p>
            <a:endParaRPr lang="en-US" baseline="0" dirty="0"/>
          </a:p>
          <a:p>
            <a:pPr marL="181240" indent="-181240">
              <a:buFont typeface="Arial" panose="020B0604020202020204" pitchFamily="34" charset="0"/>
              <a:buChar char="•"/>
            </a:pPr>
            <a:r>
              <a:rPr lang="en-US" baseline="0" dirty="0"/>
              <a:t>Bottom line: Adding additional risk protection solutions to their </a:t>
            </a:r>
            <a:r>
              <a:rPr lang="en-US" b="1" i="1" baseline="0" dirty="0"/>
              <a:t>organization </a:t>
            </a:r>
            <a:r>
              <a:rPr lang="en-US" baseline="0" dirty="0"/>
              <a:t>allows </a:t>
            </a:r>
            <a:r>
              <a:rPr lang="en-US" b="1" baseline="0" dirty="0"/>
              <a:t>these</a:t>
            </a:r>
            <a:r>
              <a:rPr lang="en-US" baseline="0" dirty="0"/>
              <a:t> firms to create an additional profit center—diversifying their revenue stream. </a:t>
            </a:r>
            <a:endParaRPr lang="en-US" dirty="0"/>
          </a:p>
          <a:p>
            <a:pPr>
              <a:defRPr/>
            </a:pPr>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8</a:t>
            </a:fld>
            <a:endParaRPr lang="en-US"/>
          </a:p>
        </p:txBody>
      </p:sp>
    </p:spTree>
    <p:extLst>
      <p:ext uri="{BB962C8B-B14F-4D97-AF65-F5344CB8AC3E}">
        <p14:creationId xmlns:p14="http://schemas.microsoft.com/office/powerpoint/2010/main" val="2066659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the drivers of</a:t>
            </a:r>
            <a:r>
              <a:rPr lang="en-US" baseline="0" dirty="0"/>
              <a:t> success in this collaboration?</a:t>
            </a:r>
          </a:p>
          <a:p>
            <a:endParaRPr lang="en-US" baseline="0" dirty="0"/>
          </a:p>
          <a:p>
            <a:pPr marL="181240" indent="-181240">
              <a:buFont typeface="Arial" panose="020B0604020202020204" pitchFamily="34" charset="0"/>
              <a:buChar char="•"/>
            </a:pPr>
            <a:r>
              <a:rPr lang="en-US" baseline="0" dirty="0"/>
              <a:t>First, it’s important to </a:t>
            </a:r>
            <a:r>
              <a:rPr lang="en-US" b="0" baseline="0" dirty="0"/>
              <a:t>seek commitment from the top down</a:t>
            </a:r>
            <a:r>
              <a:rPr lang="en-US" b="1" baseline="0" dirty="0"/>
              <a:t>.</a:t>
            </a:r>
            <a:r>
              <a:rPr lang="en-US" baseline="0" dirty="0"/>
              <a:t> Don’t try to work your way into a relationship with just one </a:t>
            </a:r>
            <a:r>
              <a:rPr lang="en-US" b="1" baseline="0" dirty="0"/>
              <a:t>person or staff of the business</a:t>
            </a:r>
            <a:r>
              <a:rPr lang="en-US" baseline="0" dirty="0"/>
              <a:t>. You need to approach the </a:t>
            </a:r>
            <a:r>
              <a:rPr lang="en-US" b="1" baseline="0" dirty="0"/>
              <a:t>owners or principals</a:t>
            </a:r>
            <a:r>
              <a:rPr lang="en-US" baseline="0" dirty="0"/>
              <a:t> of the firm and get their buy-in and commitment.</a:t>
            </a:r>
          </a:p>
          <a:p>
            <a:endParaRPr lang="en-US" baseline="0" dirty="0"/>
          </a:p>
          <a:p>
            <a:pPr marL="181240" indent="-181240">
              <a:buFont typeface="Arial" panose="020B0604020202020204" pitchFamily="34" charset="0"/>
              <a:buChar char="•"/>
            </a:pPr>
            <a:r>
              <a:rPr lang="en-US" b="0" baseline="0" dirty="0"/>
              <a:t>Put a business plan together.</a:t>
            </a:r>
            <a:r>
              <a:rPr lang="en-US" baseline="0" dirty="0"/>
              <a:t> Go in with a strategic plan of how you can help them increase their retention and add an additional revenue stream to their business. Define the potential and show them how you’ll help them achieve specific goals</a:t>
            </a:r>
            <a:r>
              <a:rPr lang="en-US" sz="1300" dirty="0"/>
              <a:t>—</a:t>
            </a:r>
            <a:r>
              <a:rPr lang="en-US" baseline="0" dirty="0"/>
              <a:t>most importantly, show them you’re not there to “cherry pick’” their best clients and then leave.</a:t>
            </a:r>
          </a:p>
          <a:p>
            <a:r>
              <a:rPr lang="en-US" baseline="0" dirty="0"/>
              <a:t> </a:t>
            </a:r>
            <a:endParaRPr lang="en-US" b="1" baseline="0" dirty="0"/>
          </a:p>
          <a:p>
            <a:pPr marL="181240" indent="-181240">
              <a:buFont typeface="Arial" panose="020B0604020202020204" pitchFamily="34" charset="0"/>
              <a:buChar char="•"/>
            </a:pPr>
            <a:r>
              <a:rPr lang="en-US" b="0" baseline="0" dirty="0"/>
              <a:t>Provide education to their sales and service staff.</a:t>
            </a:r>
            <a:r>
              <a:rPr lang="en-US" b="1" baseline="0" dirty="0"/>
              <a:t> </a:t>
            </a:r>
            <a:r>
              <a:rPr lang="en-US" baseline="0" dirty="0"/>
              <a:t>Help them understand the benefits of the additional solutions you’re bringing to their clients so they can help uncover the opportunities. Employ any technology that can help make the process easier</a:t>
            </a:r>
            <a:r>
              <a:rPr lang="en-US" sz="1300" dirty="0"/>
              <a:t>—</a:t>
            </a:r>
            <a:r>
              <a:rPr lang="en-US" baseline="0" dirty="0"/>
              <a:t>a prime example of that is our Accelerated Underwriting program </a:t>
            </a:r>
            <a:r>
              <a:rPr lang="en-US" b="1" baseline="0" dirty="0"/>
              <a:t>and</a:t>
            </a:r>
            <a:r>
              <a:rPr lang="en-US" baseline="0" dirty="0"/>
              <a:t> </a:t>
            </a:r>
            <a:r>
              <a:rPr lang="en-US" b="1" i="1" baseline="0" dirty="0"/>
              <a:t>the digital Business Needs Assessment tool</a:t>
            </a:r>
            <a:r>
              <a:rPr lang="en-US" baseline="0" dirty="0"/>
              <a:t>.</a:t>
            </a:r>
          </a:p>
          <a:p>
            <a:pPr marL="181240" indent="-181240">
              <a:buFont typeface="Arial" panose="020B0604020202020204" pitchFamily="34" charset="0"/>
              <a:buChar char="•"/>
            </a:pPr>
            <a:endParaRPr lang="en-US" baseline="0" dirty="0"/>
          </a:p>
          <a:p>
            <a:pPr marL="181240" indent="-181240">
              <a:buFont typeface="Arial" panose="020B0604020202020204" pitchFamily="34" charset="0"/>
              <a:buChar char="•"/>
            </a:pPr>
            <a:r>
              <a:rPr lang="en-US" b="0" baseline="0" dirty="0"/>
              <a:t>Make it easy! </a:t>
            </a:r>
            <a:r>
              <a:rPr lang="en-US" baseline="0" dirty="0"/>
              <a:t>Integrate your solutions into their existing process. Provide easy-to-use tools and show them the support you have access to through your business center/BGA and Principal.</a:t>
            </a:r>
            <a:endParaRPr lang="en-US" dirty="0"/>
          </a:p>
          <a:p>
            <a:pPr>
              <a:defRPr/>
            </a:pPr>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9</a:t>
            </a:fld>
            <a:endParaRPr lang="en-US"/>
          </a:p>
        </p:txBody>
      </p:sp>
    </p:spTree>
    <p:extLst>
      <p:ext uri="{BB962C8B-B14F-4D97-AF65-F5344CB8AC3E}">
        <p14:creationId xmlns:p14="http://schemas.microsoft.com/office/powerpoint/2010/main" val="18859775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ec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9E8B5FB-6590-E14F-846A-4A8FBA953F2D}"/>
              </a:ext>
            </a:extLst>
          </p:cNvPr>
          <p:cNvSpPr/>
          <p:nvPr userDrawn="1"/>
        </p:nvSpPr>
        <p:spPr>
          <a:xfrm>
            <a:off x="0" y="0"/>
            <a:ext cx="9144000" cy="5143500"/>
          </a:xfrm>
          <a:prstGeom prst="rect">
            <a:avLst/>
          </a:prstGeom>
          <a:gradFill flip="none" rotWithShape="1">
            <a:gsLst>
              <a:gs pos="25000">
                <a:srgbClr val="004C97"/>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hasCustomPrompt="1"/>
          </p:nvPr>
        </p:nvSpPr>
        <p:spPr>
          <a:xfrm>
            <a:off x="428625" y="576263"/>
            <a:ext cx="8229600" cy="2139553"/>
          </a:xfrm>
        </p:spPr>
        <p:txBody>
          <a:bodyPr anchor="b">
            <a:noAutofit/>
          </a:bodyPr>
          <a:lstStyle>
            <a:lvl1pPr>
              <a:lnSpc>
                <a:spcPct val="100000"/>
              </a:lnSpc>
              <a:defRPr sz="4500">
                <a:solidFill>
                  <a:schemeClr val="bg1"/>
                </a:solidFill>
              </a:defRPr>
            </a:lvl1pPr>
          </a:lstStyle>
          <a:p>
            <a:r>
              <a:rPr lang="en-US" dirty="0"/>
              <a:t>Click to edit section title</a:t>
            </a:r>
          </a:p>
        </p:txBody>
      </p:sp>
      <p:sp>
        <p:nvSpPr>
          <p:cNvPr id="3" name="Text Placeholder 2"/>
          <p:cNvSpPr>
            <a:spLocks noGrp="1"/>
          </p:cNvSpPr>
          <p:nvPr>
            <p:ph type="body" idx="1" hasCustomPrompt="1"/>
          </p:nvPr>
        </p:nvSpPr>
        <p:spPr>
          <a:xfrm>
            <a:off x="428625" y="2729508"/>
            <a:ext cx="8229600" cy="1125140"/>
          </a:xfrm>
        </p:spPr>
        <p:txBody>
          <a:bodyPr>
            <a:noAutofit/>
          </a:bodyPr>
          <a:lstStyle>
            <a:lvl1pPr marL="0" indent="0">
              <a:lnSpc>
                <a:spcPct val="100000"/>
              </a:lnSpc>
              <a:buNone/>
              <a:defRPr sz="21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sub-header</a:t>
            </a:r>
          </a:p>
        </p:txBody>
      </p:sp>
      <p:pic>
        <p:nvPicPr>
          <p:cNvPr id="7" name="Picture 6">
            <a:extLst>
              <a:ext uri="{FF2B5EF4-FFF2-40B4-BE49-F238E27FC236}">
                <a16:creationId xmlns:a16="http://schemas.microsoft.com/office/drawing/2014/main" id="{A9EA11BA-C213-1041-BCA5-D7B3BD79CCEE}"/>
              </a:ext>
            </a:extLst>
          </p:cNvPr>
          <p:cNvPicPr>
            <a:picLocks noChangeAspect="1"/>
          </p:cNvPicPr>
          <p:nvPr userDrawn="1"/>
        </p:nvPicPr>
        <p:blipFill>
          <a:blip r:embed="rId2"/>
          <a:stretch>
            <a:fillRect/>
          </a:stretch>
        </p:blipFill>
        <p:spPr>
          <a:xfrm>
            <a:off x="8217388" y="4807885"/>
            <a:ext cx="774954" cy="225774"/>
          </a:xfrm>
          <a:prstGeom prst="rect">
            <a:avLst/>
          </a:prstGeom>
        </p:spPr>
      </p:pic>
    </p:spTree>
    <p:extLst>
      <p:ext uri="{BB962C8B-B14F-4D97-AF65-F5344CB8AC3E}">
        <p14:creationId xmlns:p14="http://schemas.microsoft.com/office/powerpoint/2010/main" val="2220526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792A1F-A590-EF48-83AB-D87AD62ADC69}"/>
              </a:ext>
            </a:extLst>
          </p:cNvPr>
          <p:cNvSpPr/>
          <p:nvPr userDrawn="1"/>
        </p:nvSpPr>
        <p:spPr>
          <a:xfrm>
            <a:off x="0" y="0"/>
            <a:ext cx="3044536" cy="5143500"/>
          </a:xfrm>
          <a:prstGeom prst="rect">
            <a:avLst/>
          </a:prstGeom>
          <a:gradFill flip="none" rotWithShape="1">
            <a:gsLst>
              <a:gs pos="25000">
                <a:srgbClr val="004C97"/>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7" name="Footer Placeholder 2">
            <a:extLst>
              <a:ext uri="{FF2B5EF4-FFF2-40B4-BE49-F238E27FC236}">
                <a16:creationId xmlns:a16="http://schemas.microsoft.com/office/drawing/2014/main" id="{3F8909EC-2FF6-E840-96B7-2817EDD960E4}"/>
              </a:ext>
            </a:extLst>
          </p:cNvPr>
          <p:cNvSpPr>
            <a:spLocks noGrp="1"/>
          </p:cNvSpPr>
          <p:nvPr>
            <p:ph type="ftr" sz="quarter" idx="10"/>
          </p:nvPr>
        </p:nvSpPr>
        <p:spPr>
          <a:xfrm>
            <a:off x="461598" y="4717647"/>
            <a:ext cx="2115349" cy="273844"/>
          </a:xfrm>
        </p:spPr>
        <p:txBody>
          <a:bodyPr/>
          <a:lstStyle>
            <a:lvl1pPr>
              <a:defRPr>
                <a:solidFill>
                  <a:schemeClr val="bg1"/>
                </a:solidFill>
              </a:defRPr>
            </a:lvl1pPr>
          </a:lstStyle>
          <a:p>
            <a:endParaRPr lang="en-US" dirty="0"/>
          </a:p>
        </p:txBody>
      </p:sp>
      <p:sp>
        <p:nvSpPr>
          <p:cNvPr id="8" name="Slide Number Placeholder 3">
            <a:extLst>
              <a:ext uri="{FF2B5EF4-FFF2-40B4-BE49-F238E27FC236}">
                <a16:creationId xmlns:a16="http://schemas.microsoft.com/office/drawing/2014/main" id="{2ED722F9-6A6B-1742-9630-04E14C434038}"/>
              </a:ext>
            </a:extLst>
          </p:cNvPr>
          <p:cNvSpPr>
            <a:spLocks noGrp="1"/>
          </p:cNvSpPr>
          <p:nvPr>
            <p:ph type="sldNum" sz="quarter" idx="11"/>
          </p:nvPr>
        </p:nvSpPr>
        <p:spPr>
          <a:xfrm>
            <a:off x="143918" y="4717648"/>
            <a:ext cx="313283" cy="283369"/>
          </a:xfrm>
        </p:spPr>
        <p:txBody>
          <a:bodyPr/>
          <a:lstStyle>
            <a:lvl1pPr>
              <a:defRPr>
                <a:solidFill>
                  <a:schemeClr val="bg1"/>
                </a:solidFill>
              </a:defRPr>
            </a:lvl1pPr>
          </a:lstStyle>
          <a:p>
            <a:fld id="{13CF28CE-A392-6E4E-B8A8-233A7BF58CFD}" type="slidenum">
              <a:rPr lang="en-US" smtClean="0"/>
              <a:pPr/>
              <a:t>‹#›</a:t>
            </a:fld>
            <a:endParaRPr lang="en-US" dirty="0"/>
          </a:p>
        </p:txBody>
      </p:sp>
      <p:sp>
        <p:nvSpPr>
          <p:cNvPr id="14" name="Title 1">
            <a:extLst>
              <a:ext uri="{FF2B5EF4-FFF2-40B4-BE49-F238E27FC236}">
                <a16:creationId xmlns:a16="http://schemas.microsoft.com/office/drawing/2014/main" id="{121205F6-42E3-1E4A-87F9-E422C9C5F40B}"/>
              </a:ext>
            </a:extLst>
          </p:cNvPr>
          <p:cNvSpPr>
            <a:spLocks noGrp="1"/>
          </p:cNvSpPr>
          <p:nvPr>
            <p:ph type="title" hasCustomPrompt="1"/>
          </p:nvPr>
        </p:nvSpPr>
        <p:spPr>
          <a:xfrm>
            <a:off x="457201" y="463240"/>
            <a:ext cx="2130137" cy="342900"/>
          </a:xfrm>
        </p:spPr>
        <p:txBody>
          <a:bodyPr anchor="t">
            <a:noAutofit/>
          </a:bodyPr>
          <a:lstStyle>
            <a:lvl1pPr>
              <a:lnSpc>
                <a:spcPct val="100000"/>
              </a:lnSpc>
              <a:defRPr>
                <a:solidFill>
                  <a:schemeClr val="bg1"/>
                </a:solidFill>
              </a:defRPr>
            </a:lvl1pPr>
          </a:lstStyle>
          <a:p>
            <a:r>
              <a:rPr lang="en-US" dirty="0"/>
              <a:t>Click to edit header</a:t>
            </a:r>
          </a:p>
        </p:txBody>
      </p:sp>
      <p:sp>
        <p:nvSpPr>
          <p:cNvPr id="15" name="Content Placeholder 2">
            <a:extLst>
              <a:ext uri="{FF2B5EF4-FFF2-40B4-BE49-F238E27FC236}">
                <a16:creationId xmlns:a16="http://schemas.microsoft.com/office/drawing/2014/main" id="{93D6777C-71E3-7C4F-BAF0-8804B54995C4}"/>
              </a:ext>
            </a:extLst>
          </p:cNvPr>
          <p:cNvSpPr>
            <a:spLocks noGrp="1"/>
          </p:cNvSpPr>
          <p:nvPr>
            <p:ph idx="1" hasCustomPrompt="1"/>
          </p:nvPr>
        </p:nvSpPr>
        <p:spPr>
          <a:xfrm>
            <a:off x="457201" y="2186113"/>
            <a:ext cx="2130137" cy="3102920"/>
          </a:xfrm>
        </p:spPr>
        <p:txBody>
          <a:bodyPr>
            <a:noAutofit/>
          </a:bodyPr>
          <a:lstStyle>
            <a:lvl1pPr marL="137156" indent="-137156">
              <a:lnSpc>
                <a:spcPct val="90000"/>
              </a:lnSpc>
              <a:spcBef>
                <a:spcPts val="0"/>
              </a:spcBef>
              <a:spcAft>
                <a:spcPts val="450"/>
              </a:spcAft>
              <a:defRPr sz="1350">
                <a:solidFill>
                  <a:schemeClr val="bg1"/>
                </a:solidFill>
              </a:defRPr>
            </a:lvl1pPr>
            <a:lvl2pPr marL="480048" indent="-137156">
              <a:lnSpc>
                <a:spcPct val="90000"/>
              </a:lnSpc>
              <a:spcBef>
                <a:spcPts val="0"/>
              </a:spcBef>
              <a:spcAft>
                <a:spcPts val="450"/>
              </a:spcAft>
              <a:buFont typeface="STIXGeneral-Regular" pitchFamily="2" charset="2"/>
              <a:buChar char="⎯"/>
              <a:defRPr sz="1200">
                <a:solidFill>
                  <a:schemeClr val="bg1"/>
                </a:solidFill>
              </a:defRPr>
            </a:lvl2pPr>
            <a:lvl3pPr marL="822940" indent="-137156">
              <a:lnSpc>
                <a:spcPct val="90000"/>
              </a:lnSpc>
              <a:spcBef>
                <a:spcPts val="0"/>
              </a:spcBef>
              <a:spcAft>
                <a:spcPts val="450"/>
              </a:spcAft>
              <a:buFont typeface=".PingFang SC Regular"/>
              <a:buChar char="・"/>
              <a:defRPr sz="1050">
                <a:solidFill>
                  <a:schemeClr val="bg1"/>
                </a:solidFill>
              </a:defRPr>
            </a:lvl3pPr>
            <a:lvl4pPr>
              <a:defRPr sz="1050"/>
            </a:lvl4pPr>
            <a:lvl5pPr>
              <a:defRPr sz="900"/>
            </a:lvl5pPr>
          </a:lstStyle>
          <a:p>
            <a:pPr lvl="0"/>
            <a:r>
              <a:rPr lang="en-US" dirty="0"/>
              <a:t>Click to edit bullet</a:t>
            </a:r>
          </a:p>
          <a:p>
            <a:pPr lvl="1"/>
            <a:r>
              <a:rPr lang="en-US" dirty="0"/>
              <a:t>Second level</a:t>
            </a:r>
          </a:p>
          <a:p>
            <a:pPr lvl="2"/>
            <a:r>
              <a:rPr lang="en-US" dirty="0"/>
              <a:t>Third level</a:t>
            </a:r>
          </a:p>
        </p:txBody>
      </p:sp>
      <p:sp>
        <p:nvSpPr>
          <p:cNvPr id="16" name="Text Placeholder 8">
            <a:extLst>
              <a:ext uri="{FF2B5EF4-FFF2-40B4-BE49-F238E27FC236}">
                <a16:creationId xmlns:a16="http://schemas.microsoft.com/office/drawing/2014/main" id="{0E7A64E0-A6B6-9C40-A442-C73CAE340C78}"/>
              </a:ext>
            </a:extLst>
          </p:cNvPr>
          <p:cNvSpPr>
            <a:spLocks noGrp="1"/>
          </p:cNvSpPr>
          <p:nvPr>
            <p:ph type="body" sz="quarter" idx="13" hasCustomPrompt="1"/>
          </p:nvPr>
        </p:nvSpPr>
        <p:spPr>
          <a:xfrm>
            <a:off x="457202" y="1256910"/>
            <a:ext cx="2130137" cy="205740"/>
          </a:xfrm>
        </p:spPr>
        <p:txBody>
          <a:bodyPr anchor="t"/>
          <a:lstStyle>
            <a:lvl1pPr marL="0" indent="0">
              <a:lnSpc>
                <a:spcPct val="100000"/>
              </a:lnSpc>
              <a:buNone/>
              <a:defRPr sz="1500">
                <a:solidFill>
                  <a:schemeClr val="bg1"/>
                </a:solidFill>
              </a:defRPr>
            </a:lvl1pPr>
            <a:lvl2pPr marL="342892" indent="0">
              <a:buNone/>
              <a:defRPr/>
            </a:lvl2pPr>
          </a:lstStyle>
          <a:p>
            <a:pPr lvl="0"/>
            <a:r>
              <a:rPr lang="en-US" dirty="0"/>
              <a:t>Click to edit sub-header</a:t>
            </a:r>
          </a:p>
        </p:txBody>
      </p:sp>
      <p:sp>
        <p:nvSpPr>
          <p:cNvPr id="17" name="Text Placeholder 2">
            <a:extLst>
              <a:ext uri="{FF2B5EF4-FFF2-40B4-BE49-F238E27FC236}">
                <a16:creationId xmlns:a16="http://schemas.microsoft.com/office/drawing/2014/main" id="{02D7C14E-06C5-5F4C-AD42-BDE854FC4306}"/>
              </a:ext>
            </a:extLst>
          </p:cNvPr>
          <p:cNvSpPr>
            <a:spLocks noGrp="1"/>
          </p:cNvSpPr>
          <p:nvPr>
            <p:ph type="body" idx="14" hasCustomPrompt="1"/>
          </p:nvPr>
        </p:nvSpPr>
        <p:spPr>
          <a:xfrm>
            <a:off x="457201" y="1739247"/>
            <a:ext cx="2130137" cy="389162"/>
          </a:xfrm>
        </p:spPr>
        <p:txBody>
          <a:bodyPr anchor="b">
            <a:noAutofit/>
          </a:bodyPr>
          <a:lstStyle>
            <a:lvl1pPr marL="0" indent="0">
              <a:lnSpc>
                <a:spcPct val="100000"/>
              </a:lnSpc>
              <a:spcBef>
                <a:spcPts val="0"/>
              </a:spcBef>
              <a:spcAft>
                <a:spcPts val="0"/>
              </a:spcAft>
              <a:buNone/>
              <a:defRPr sz="1350" b="1" i="0">
                <a:solidFill>
                  <a:srgbClr val="55FFF5"/>
                </a:solidFill>
                <a:latin typeface="FS Elliot Pro" panose="02000503040000020004" pitchFamily="2" charset="0"/>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dirty="0"/>
              <a:t>Click to edit text </a:t>
            </a:r>
            <a:br>
              <a:rPr lang="en-US" dirty="0"/>
            </a:br>
            <a:r>
              <a:rPr lang="en-US" dirty="0"/>
              <a:t>sub-header</a:t>
            </a:r>
          </a:p>
        </p:txBody>
      </p:sp>
      <p:pic>
        <p:nvPicPr>
          <p:cNvPr id="11" name="Picture 10" descr="Logo&#10;&#10;Description automatically generated">
            <a:extLst>
              <a:ext uri="{FF2B5EF4-FFF2-40B4-BE49-F238E27FC236}">
                <a16:creationId xmlns:a16="http://schemas.microsoft.com/office/drawing/2014/main" id="{29E29774-27D5-F542-B442-3DB8070A36B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19644" y="4655802"/>
            <a:ext cx="1133856" cy="316425"/>
          </a:xfrm>
          <a:prstGeom prst="rect">
            <a:avLst/>
          </a:prstGeom>
        </p:spPr>
      </p:pic>
    </p:spTree>
    <p:extLst>
      <p:ext uri="{BB962C8B-B14F-4D97-AF65-F5344CB8AC3E}">
        <p14:creationId xmlns:p14="http://schemas.microsoft.com/office/powerpoint/2010/main" val="390423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only -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6766CBA-FF80-0341-99F5-F6469D239AAD}"/>
              </a:ext>
            </a:extLst>
          </p:cNvPr>
          <p:cNvSpPr/>
          <p:nvPr userDrawn="1"/>
        </p:nvSpPr>
        <p:spPr>
          <a:xfrm>
            <a:off x="0" y="0"/>
            <a:ext cx="9144000" cy="5143500"/>
          </a:xfrm>
          <a:prstGeom prst="rect">
            <a:avLst/>
          </a:prstGeom>
          <a:gradFill flip="none" rotWithShape="1">
            <a:gsLst>
              <a:gs pos="25000">
                <a:srgbClr val="004C97"/>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Footer Placeholder 2">
            <a:extLst>
              <a:ext uri="{FF2B5EF4-FFF2-40B4-BE49-F238E27FC236}">
                <a16:creationId xmlns:a16="http://schemas.microsoft.com/office/drawing/2014/main" id="{0F7680F3-2CC8-8B48-9D13-06B5FDE792FA}"/>
              </a:ext>
            </a:extLst>
          </p:cNvPr>
          <p:cNvSpPr>
            <a:spLocks noGrp="1"/>
          </p:cNvSpPr>
          <p:nvPr>
            <p:ph type="ftr" sz="quarter" idx="10"/>
          </p:nvPr>
        </p:nvSpPr>
        <p:spPr/>
        <p:txBody>
          <a:bodyPr/>
          <a:lstStyle>
            <a:lvl1pPr>
              <a:defRPr>
                <a:solidFill>
                  <a:schemeClr val="bg1"/>
                </a:solidFill>
              </a:defRPr>
            </a:lvl1pPr>
          </a:lstStyle>
          <a:p>
            <a:endParaRPr lang="en-US" dirty="0"/>
          </a:p>
        </p:txBody>
      </p:sp>
      <p:sp>
        <p:nvSpPr>
          <p:cNvPr id="4" name="Slide Number Placeholder 3">
            <a:extLst>
              <a:ext uri="{FF2B5EF4-FFF2-40B4-BE49-F238E27FC236}">
                <a16:creationId xmlns:a16="http://schemas.microsoft.com/office/drawing/2014/main" id="{FB6B1C5C-5053-D645-9BE5-0486EB502A8F}"/>
              </a:ext>
            </a:extLst>
          </p:cNvPr>
          <p:cNvSpPr>
            <a:spLocks noGrp="1"/>
          </p:cNvSpPr>
          <p:nvPr>
            <p:ph type="sldNum" sz="quarter" idx="11"/>
          </p:nvPr>
        </p:nvSpPr>
        <p:spPr/>
        <p:txBody>
          <a:bodyPr/>
          <a:lstStyle>
            <a:lvl1pPr>
              <a:defRPr>
                <a:solidFill>
                  <a:schemeClr val="bg1"/>
                </a:solidFill>
              </a:defRPr>
            </a:lvl1pPr>
          </a:lstStyle>
          <a:p>
            <a:fld id="{13CF28CE-A392-6E4E-B8A8-233A7BF58CFD}" type="slidenum">
              <a:rPr lang="en-US" smtClean="0"/>
              <a:pPr/>
              <a:t>‹#›</a:t>
            </a:fld>
            <a:endParaRPr lang="en-US" dirty="0"/>
          </a:p>
        </p:txBody>
      </p:sp>
      <p:sp>
        <p:nvSpPr>
          <p:cNvPr id="8" name="Title 1">
            <a:extLst>
              <a:ext uri="{FF2B5EF4-FFF2-40B4-BE49-F238E27FC236}">
                <a16:creationId xmlns:a16="http://schemas.microsoft.com/office/drawing/2014/main" id="{DE3EFEB4-E2A0-FE4F-BEF6-964364892179}"/>
              </a:ext>
            </a:extLst>
          </p:cNvPr>
          <p:cNvSpPr>
            <a:spLocks noGrp="1"/>
          </p:cNvSpPr>
          <p:nvPr>
            <p:ph type="title" hasCustomPrompt="1"/>
          </p:nvPr>
        </p:nvSpPr>
        <p:spPr>
          <a:xfrm>
            <a:off x="456010" y="463240"/>
            <a:ext cx="8229600" cy="342900"/>
          </a:xfrm>
        </p:spPr>
        <p:txBody>
          <a:bodyPr anchor="t">
            <a:noAutofit/>
          </a:bodyPr>
          <a:lstStyle>
            <a:lvl1pPr>
              <a:lnSpc>
                <a:spcPct val="100000"/>
              </a:lnSpc>
              <a:defRPr>
                <a:solidFill>
                  <a:schemeClr val="bg1"/>
                </a:solidFill>
              </a:defRPr>
            </a:lvl1pPr>
          </a:lstStyle>
          <a:p>
            <a:r>
              <a:rPr lang="en-US" dirty="0"/>
              <a:t>Click to edit header</a:t>
            </a:r>
          </a:p>
        </p:txBody>
      </p:sp>
      <p:pic>
        <p:nvPicPr>
          <p:cNvPr id="9" name="Picture 8">
            <a:extLst>
              <a:ext uri="{FF2B5EF4-FFF2-40B4-BE49-F238E27FC236}">
                <a16:creationId xmlns:a16="http://schemas.microsoft.com/office/drawing/2014/main" id="{F981AD6D-B19C-8F4E-8C27-5332A06CE7AA}"/>
              </a:ext>
            </a:extLst>
          </p:cNvPr>
          <p:cNvPicPr>
            <a:picLocks noChangeAspect="1"/>
          </p:cNvPicPr>
          <p:nvPr userDrawn="1"/>
        </p:nvPicPr>
        <p:blipFill>
          <a:blip r:embed="rId2"/>
          <a:stretch>
            <a:fillRect/>
          </a:stretch>
        </p:blipFill>
        <p:spPr>
          <a:xfrm>
            <a:off x="7924991" y="4721941"/>
            <a:ext cx="1033272" cy="301032"/>
          </a:xfrm>
          <a:prstGeom prst="rect">
            <a:avLst/>
          </a:prstGeom>
        </p:spPr>
      </p:pic>
    </p:spTree>
    <p:extLst>
      <p:ext uri="{BB962C8B-B14F-4D97-AF65-F5344CB8AC3E}">
        <p14:creationId xmlns:p14="http://schemas.microsoft.com/office/powerpoint/2010/main" val="101988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AA526EF-B177-1B47-8111-B573BE11668B}"/>
              </a:ext>
            </a:extLst>
          </p:cNvPr>
          <p:cNvSpPr/>
          <p:nvPr userDrawn="1"/>
        </p:nvSpPr>
        <p:spPr>
          <a:xfrm>
            <a:off x="0" y="0"/>
            <a:ext cx="9144000" cy="5143500"/>
          </a:xfrm>
          <a:prstGeom prst="rect">
            <a:avLst/>
          </a:prstGeom>
          <a:gradFill flip="none" rotWithShape="1">
            <a:gsLst>
              <a:gs pos="25000">
                <a:srgbClr val="004C97"/>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Footer Placeholder 2">
            <a:extLst>
              <a:ext uri="{FF2B5EF4-FFF2-40B4-BE49-F238E27FC236}">
                <a16:creationId xmlns:a16="http://schemas.microsoft.com/office/drawing/2014/main" id="{A6450C0A-F745-3249-8CEE-356A5ED51F4D}"/>
              </a:ext>
            </a:extLst>
          </p:cNvPr>
          <p:cNvSpPr>
            <a:spLocks noGrp="1"/>
          </p:cNvSpPr>
          <p:nvPr>
            <p:ph type="ftr" sz="quarter" idx="10"/>
          </p:nvPr>
        </p:nvSpPr>
        <p:spPr/>
        <p:txBody>
          <a:bodyPr/>
          <a:lstStyle>
            <a:lvl1pPr>
              <a:defRPr>
                <a:solidFill>
                  <a:schemeClr val="bg1"/>
                </a:solidFill>
              </a:defRPr>
            </a:lvl1pPr>
          </a:lstStyle>
          <a:p>
            <a:endParaRPr lang="en-US" dirty="0"/>
          </a:p>
        </p:txBody>
      </p:sp>
      <p:sp>
        <p:nvSpPr>
          <p:cNvPr id="4" name="Slide Number Placeholder 3">
            <a:extLst>
              <a:ext uri="{FF2B5EF4-FFF2-40B4-BE49-F238E27FC236}">
                <a16:creationId xmlns:a16="http://schemas.microsoft.com/office/drawing/2014/main" id="{B06BEFE7-4103-024C-A098-4B43A75369AE}"/>
              </a:ext>
            </a:extLst>
          </p:cNvPr>
          <p:cNvSpPr>
            <a:spLocks noGrp="1"/>
          </p:cNvSpPr>
          <p:nvPr>
            <p:ph type="sldNum" sz="quarter" idx="11"/>
          </p:nvPr>
        </p:nvSpPr>
        <p:spPr/>
        <p:txBody>
          <a:bodyPr/>
          <a:lstStyle>
            <a:lvl1pPr>
              <a:defRPr>
                <a:solidFill>
                  <a:schemeClr val="bg1"/>
                </a:solidFill>
              </a:defRPr>
            </a:lvl1pPr>
          </a:lstStyle>
          <a:p>
            <a:fld id="{13CF28CE-A392-6E4E-B8A8-233A7BF58CFD}" type="slidenum">
              <a:rPr lang="en-US" smtClean="0"/>
              <a:pPr/>
              <a:t>‹#›</a:t>
            </a:fld>
            <a:endParaRPr lang="en-US" dirty="0"/>
          </a:p>
        </p:txBody>
      </p:sp>
      <p:pic>
        <p:nvPicPr>
          <p:cNvPr id="7" name="Picture 6">
            <a:extLst>
              <a:ext uri="{FF2B5EF4-FFF2-40B4-BE49-F238E27FC236}">
                <a16:creationId xmlns:a16="http://schemas.microsoft.com/office/drawing/2014/main" id="{16FDC1F5-4F5C-4049-A1CE-1C593BAC517F}"/>
              </a:ext>
            </a:extLst>
          </p:cNvPr>
          <p:cNvPicPr>
            <a:picLocks noChangeAspect="1"/>
          </p:cNvPicPr>
          <p:nvPr userDrawn="1"/>
        </p:nvPicPr>
        <p:blipFill>
          <a:blip r:embed="rId2"/>
          <a:stretch>
            <a:fillRect/>
          </a:stretch>
        </p:blipFill>
        <p:spPr>
          <a:xfrm>
            <a:off x="7924991" y="4721941"/>
            <a:ext cx="1033272" cy="301032"/>
          </a:xfrm>
          <a:prstGeom prst="rect">
            <a:avLst/>
          </a:prstGeom>
        </p:spPr>
      </p:pic>
    </p:spTree>
    <p:extLst>
      <p:ext uri="{BB962C8B-B14F-4D97-AF65-F5344CB8AC3E}">
        <p14:creationId xmlns:p14="http://schemas.microsoft.com/office/powerpoint/2010/main" val="563670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B002232-2BA3-C349-AFD1-802FA144F459}"/>
              </a:ext>
            </a:extLst>
          </p:cNvPr>
          <p:cNvSpPr/>
          <p:nvPr userDrawn="1"/>
        </p:nvSpPr>
        <p:spPr>
          <a:xfrm>
            <a:off x="0" y="0"/>
            <a:ext cx="9144000" cy="5143500"/>
          </a:xfrm>
          <a:prstGeom prst="rect">
            <a:avLst/>
          </a:prstGeom>
          <a:gradFill flip="none" rotWithShape="1">
            <a:gsLst>
              <a:gs pos="25000">
                <a:srgbClr val="004C97"/>
              </a:gs>
              <a:gs pos="98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7" name="Graphic 16">
            <a:extLst>
              <a:ext uri="{FF2B5EF4-FFF2-40B4-BE49-F238E27FC236}">
                <a16:creationId xmlns:a16="http://schemas.microsoft.com/office/drawing/2014/main" id="{8C19767B-59C7-9542-B619-00C2DC51AE4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70714" y="374414"/>
            <a:ext cx="1200150" cy="344724"/>
          </a:xfrm>
          <a:prstGeom prst="rect">
            <a:avLst/>
          </a:prstGeom>
        </p:spPr>
      </p:pic>
      <p:sp>
        <p:nvSpPr>
          <p:cNvPr id="4" name="Footer Placeholder 4">
            <a:extLst>
              <a:ext uri="{FF2B5EF4-FFF2-40B4-BE49-F238E27FC236}">
                <a16:creationId xmlns:a16="http://schemas.microsoft.com/office/drawing/2014/main" id="{D59DEA42-F1B3-4D8E-821E-811E65CD65CF}"/>
              </a:ext>
            </a:extLst>
          </p:cNvPr>
          <p:cNvSpPr txBox="1">
            <a:spLocks/>
          </p:cNvSpPr>
          <p:nvPr userDrawn="1"/>
        </p:nvSpPr>
        <p:spPr>
          <a:xfrm>
            <a:off x="1143000" y="4651375"/>
            <a:ext cx="7096125" cy="365125"/>
          </a:xfrm>
          <a:prstGeom prst="rect">
            <a:avLst/>
          </a:prstGeom>
        </p:spPr>
        <p:txBody>
          <a:bodyPr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800"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r>
              <a:rPr lang="en-US" sz="1200"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rPr>
              <a:t>.</a:t>
            </a:r>
          </a:p>
          <a:p>
            <a:pPr fontAlgn="auto">
              <a:spcBef>
                <a:spcPts val="0"/>
              </a:spcBef>
              <a:spcAft>
                <a:spcPts val="0"/>
              </a:spcAft>
              <a:defRPr/>
            </a:pPr>
            <a:endParaRPr lang="en-US" sz="1200" spc="100"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cs typeface="Arial" panose="020B0604020202020204" pitchFamily="34" charset="0"/>
            </a:endParaRPr>
          </a:p>
        </p:txBody>
      </p:sp>
    </p:spTree>
    <p:extLst>
      <p:ext uri="{BB962C8B-B14F-4D97-AF65-F5344CB8AC3E}">
        <p14:creationId xmlns:p14="http://schemas.microsoft.com/office/powerpoint/2010/main" val="1708466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09/07/2023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663994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Slide Number Placeholder 3">
            <a:extLst>
              <a:ext uri="{FF2B5EF4-FFF2-40B4-BE49-F238E27FC236}">
                <a16:creationId xmlns:a16="http://schemas.microsoft.com/office/drawing/2014/main" id="{27932541-F3AB-4037-AC37-44D296FCC206}"/>
              </a:ext>
            </a:extLst>
          </p:cNvPr>
          <p:cNvSpPr>
            <a:spLocks noGrp="1"/>
          </p:cNvSpPr>
          <p:nvPr>
            <p:ph type="sldNum" sz="quarter" idx="4"/>
          </p:nvPr>
        </p:nvSpPr>
        <p:spPr>
          <a:xfrm>
            <a:off x="190500" y="4664058"/>
            <a:ext cx="266700" cy="274637"/>
          </a:xfrm>
          <a:prstGeom prst="rect">
            <a:avLst/>
          </a:prstGeom>
        </p:spPr>
        <p:txBody>
          <a:bodyPr vert="horz" lIns="0" tIns="0" rIns="0" bIns="0" rtlCol="0" anchor="b"/>
          <a:lstStyle>
            <a:lvl1pPr algn="l">
              <a:defRPr sz="900">
                <a:solidFill>
                  <a:schemeClr val="accent2">
                    <a:lumMod val="50000"/>
                  </a:schemeClr>
                </a:solidFill>
              </a:defRPr>
            </a:lvl1pPr>
          </a:lstStyle>
          <a:p>
            <a:fld id="{FE894C8D-A86E-C448-9CBF-AD01FEF18A38}" type="slidenum">
              <a:rPr lang="en-US" smtClean="0"/>
              <a:pPr/>
              <a:t>‹#›</a:t>
            </a:fld>
            <a:endParaRPr lang="en-US" dirty="0"/>
          </a:p>
        </p:txBody>
      </p:sp>
      <p:sp>
        <p:nvSpPr>
          <p:cNvPr id="5" name="Footer Placeholder 4">
            <a:extLst>
              <a:ext uri="{FF2B5EF4-FFF2-40B4-BE49-F238E27FC236}">
                <a16:creationId xmlns:a16="http://schemas.microsoft.com/office/drawing/2014/main" id="{98F0F213-EEF0-44A6-B0B1-8A447E54C5CF}"/>
              </a:ext>
            </a:extLst>
          </p:cNvPr>
          <p:cNvSpPr>
            <a:spLocks noGrp="1"/>
          </p:cNvSpPr>
          <p:nvPr>
            <p:ph type="ftr" sz="quarter" idx="3"/>
          </p:nvPr>
        </p:nvSpPr>
        <p:spPr>
          <a:xfrm>
            <a:off x="457200" y="4664057"/>
            <a:ext cx="3086100" cy="274637"/>
          </a:xfrm>
          <a:prstGeom prst="rect">
            <a:avLst/>
          </a:prstGeom>
        </p:spPr>
        <p:txBody>
          <a:bodyPr vert="horz" lIns="0" tIns="0" rIns="0" bIns="0" rtlCol="0" anchor="b"/>
          <a:lstStyle>
            <a:lvl1pPr algn="l">
              <a:defRPr sz="800">
                <a:solidFill>
                  <a:schemeClr val="accent2">
                    <a:lumMod val="50000"/>
                  </a:schemeClr>
                </a:solidFill>
              </a:defRPr>
            </a:lvl1pPr>
          </a:lstStyle>
          <a:p>
            <a:endParaRPr lang="en-US" dirty="0"/>
          </a:p>
        </p:txBody>
      </p:sp>
      <p:sp>
        <p:nvSpPr>
          <p:cNvPr id="6" name="Title Placeholder 5">
            <a:extLst>
              <a:ext uri="{FF2B5EF4-FFF2-40B4-BE49-F238E27FC236}">
                <a16:creationId xmlns:a16="http://schemas.microsoft.com/office/drawing/2014/main" id="{53DAA00C-B517-432B-AC5E-072890756629}"/>
              </a:ext>
            </a:extLst>
          </p:cNvPr>
          <p:cNvSpPr>
            <a:spLocks noGrp="1"/>
          </p:cNvSpPr>
          <p:nvPr>
            <p:ph type="title"/>
          </p:nvPr>
        </p:nvSpPr>
        <p:spPr>
          <a:xfrm>
            <a:off x="457200" y="400051"/>
            <a:ext cx="8229600" cy="533400"/>
          </a:xfrm>
          <a:prstGeom prst="rect">
            <a:avLst/>
          </a:prstGeom>
        </p:spPr>
        <p:txBody>
          <a:bodyPr vert="horz" lIns="0" tIns="0" rIns="0" bIns="0" rtlCol="0" anchor="t" anchorCtr="0">
            <a:noAutofit/>
          </a:bodyPr>
          <a:lstStyle/>
          <a:p>
            <a:r>
              <a:rPr lang="en-US" dirty="0"/>
              <a:t>Click to edit Master title style</a:t>
            </a:r>
          </a:p>
        </p:txBody>
      </p:sp>
      <p:sp>
        <p:nvSpPr>
          <p:cNvPr id="7" name="Text Placeholder 6">
            <a:extLst>
              <a:ext uri="{FF2B5EF4-FFF2-40B4-BE49-F238E27FC236}">
                <a16:creationId xmlns:a16="http://schemas.microsoft.com/office/drawing/2014/main" id="{65D7DBA6-4701-4BBC-9A8B-BC4898F38342}"/>
              </a:ext>
            </a:extLst>
          </p:cNvPr>
          <p:cNvSpPr>
            <a:spLocks noGrp="1"/>
          </p:cNvSpPr>
          <p:nvPr>
            <p:ph type="body" idx="1"/>
          </p:nvPr>
        </p:nvSpPr>
        <p:spPr>
          <a:xfrm>
            <a:off x="457200" y="1263651"/>
            <a:ext cx="8229600" cy="3368674"/>
          </a:xfrm>
          <a:prstGeom prst="rect">
            <a:avLst/>
          </a:prstGeom>
        </p:spPr>
        <p:txBody>
          <a:bodyPr vert="horz" lIns="0" tIns="0" rIns="0" bIns="0" rtlCol="0" anchor="t" anchorCtr="0">
            <a:noAutofit/>
          </a:body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4171204224"/>
      </p:ext>
    </p:extLst>
  </p:cSld>
  <p:clrMap bg1="lt1" tx1="dk1" bg2="lt2" tx2="dk2" accent1="accent1" accent2="accent2" accent3="accent3" accent4="accent4" accent5="accent5" accent6="accent6" hlink="hlink" folHlink="folHlink"/>
  <p:sldLayoutIdLst>
    <p:sldLayoutId id="2147483711" r:id="rId1"/>
    <p:sldLayoutId id="2147483706" r:id="rId2"/>
    <p:sldLayoutId id="2147483708" r:id="rId3"/>
    <p:sldLayoutId id="2147483710" r:id="rId4"/>
    <p:sldLayoutId id="2147483705" r:id="rId5"/>
  </p:sldLayoutIdLst>
  <p:hf hdr="0" dt="0"/>
  <p:txStyles>
    <p:titleStyle>
      <a:lvl1pPr algn="l" defTabSz="457200" rtl="0" eaLnBrk="1" latinLnBrk="0" hangingPunct="1">
        <a:lnSpc>
          <a:spcPct val="80000"/>
        </a:lnSpc>
        <a:spcBef>
          <a:spcPct val="0"/>
        </a:spcBef>
        <a:buNone/>
        <a:defRPr sz="3000" b="0" i="0" kern="1200" baseline="0">
          <a:solidFill>
            <a:schemeClr val="bg2"/>
          </a:solidFill>
          <a:latin typeface="FS Elliot Pro"/>
          <a:ea typeface="+mj-ea"/>
          <a:cs typeface="FS Elliot Pro"/>
        </a:defRPr>
      </a:lvl1pPr>
    </p:titleStyle>
    <p:bodyStyle>
      <a:lvl1pPr marL="342900" indent="-227013" algn="l" defTabSz="457200" rtl="0" eaLnBrk="1" latinLnBrk="0" hangingPunct="1">
        <a:spcBef>
          <a:spcPct val="20000"/>
        </a:spcBef>
        <a:buClr>
          <a:schemeClr val="accent2">
            <a:lumMod val="50000"/>
          </a:schemeClr>
        </a:buClr>
        <a:buFont typeface="Arial"/>
        <a:buChar char="•"/>
        <a:defRPr sz="1800" kern="1200">
          <a:solidFill>
            <a:schemeClr val="accent2">
              <a:lumMod val="50000"/>
            </a:schemeClr>
          </a:solidFill>
          <a:latin typeface="FS Elliot Pro"/>
          <a:ea typeface="+mn-ea"/>
          <a:cs typeface="FS Elliot Pro"/>
        </a:defRPr>
      </a:lvl1pPr>
      <a:lvl2pPr marL="688975" indent="-231775" algn="l" defTabSz="457200" rtl="0" eaLnBrk="1" latinLnBrk="0" hangingPunct="1">
        <a:spcBef>
          <a:spcPct val="20000"/>
        </a:spcBef>
        <a:buClr>
          <a:schemeClr val="accent2">
            <a:lumMod val="50000"/>
          </a:schemeClr>
        </a:buClr>
        <a:buFont typeface="Arial"/>
        <a:buChar char="–"/>
        <a:defRPr sz="1600" kern="1200">
          <a:solidFill>
            <a:schemeClr val="accent2">
              <a:lumMod val="50000"/>
            </a:schemeClr>
          </a:solidFill>
          <a:latin typeface="FS Elliot Pro"/>
          <a:ea typeface="+mn-ea"/>
          <a:cs typeface="FS Elliot Pro"/>
        </a:defRPr>
      </a:lvl2pPr>
      <a:lvl3pPr marL="1143000" indent="-228600" algn="l" defTabSz="457200" rtl="0" eaLnBrk="1" latinLnBrk="0" hangingPunct="1">
        <a:spcBef>
          <a:spcPct val="20000"/>
        </a:spcBef>
        <a:buFont typeface="Arial"/>
        <a:buChar char="•"/>
        <a:defRPr sz="1400" kern="1200">
          <a:solidFill>
            <a:srgbClr val="162B48"/>
          </a:solidFill>
          <a:latin typeface="FS Elliot Pro"/>
          <a:ea typeface="+mn-ea"/>
          <a:cs typeface="FS Elliot Pro"/>
        </a:defRPr>
      </a:lvl3pPr>
      <a:lvl4pPr marL="1600200" indent="-228600" algn="l" defTabSz="457200" rtl="0" eaLnBrk="1" latinLnBrk="0" hangingPunct="1">
        <a:spcBef>
          <a:spcPct val="20000"/>
        </a:spcBef>
        <a:buFont typeface="Arial"/>
        <a:buChar char="–"/>
        <a:defRPr sz="1200" kern="1200">
          <a:solidFill>
            <a:srgbClr val="162B48"/>
          </a:solidFill>
          <a:latin typeface="+mn-lt"/>
          <a:ea typeface="+mn-ea"/>
          <a:cs typeface="+mn-cs"/>
        </a:defRPr>
      </a:lvl4pPr>
      <a:lvl5pPr marL="2057400" indent="-228600" algn="l" defTabSz="457200" rtl="0" eaLnBrk="1" latinLnBrk="0" hangingPunct="1">
        <a:spcBef>
          <a:spcPct val="20000"/>
        </a:spcBef>
        <a:buFont typeface="Arial"/>
        <a:buChar char="»"/>
        <a:defRPr sz="1000" kern="1200">
          <a:solidFill>
            <a:srgbClr val="162B4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084">
          <p15:clr>
            <a:srgbClr val="F26B43"/>
          </p15:clr>
        </p15:guide>
        <p15:guide id="2" pos="2880">
          <p15:clr>
            <a:srgbClr val="F26B43"/>
          </p15:clr>
        </p15:guide>
        <p15:guide id="3" pos="288">
          <p15:clr>
            <a:srgbClr val="F26B43"/>
          </p15:clr>
        </p15:guide>
        <p15:guide id="5" pos="120">
          <p15:clr>
            <a:srgbClr val="F26B43"/>
          </p15:clr>
        </p15:guide>
        <p15:guide id="6" pos="5643">
          <p15:clr>
            <a:srgbClr val="F26B43"/>
          </p15:clr>
        </p15:guide>
        <p15:guide id="7" pos="5472">
          <p15:clr>
            <a:srgbClr val="F26B43"/>
          </p15:clr>
        </p15:guide>
        <p15:guide id="8" orient="horz" pos="796">
          <p15:clr>
            <a:srgbClr val="F26B43"/>
          </p15:clr>
        </p15:guide>
        <p15:guide id="9" orient="horz" pos="588">
          <p15:clr>
            <a:srgbClr val="F26B43"/>
          </p15:clr>
        </p15:guide>
        <p15:guide id="11" orient="horz" pos="25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43311" y="426211"/>
            <a:ext cx="8257379" cy="939800"/>
          </a:xfrm>
          <a:prstGeom prst="rect">
            <a:avLst/>
          </a:prstGeom>
        </p:spPr>
        <p:txBody>
          <a:bodyPr wrap="square" lIns="0" tIns="0" rIns="0" bIns="0">
            <a:spAutoFit/>
          </a:bodyPr>
          <a:lstStyle>
            <a:lvl1pPr>
              <a:defRPr sz="3000" b="0" i="0">
                <a:solidFill>
                  <a:schemeClr val="bg1"/>
                </a:solidFill>
                <a:latin typeface="FS Elliot Pro"/>
                <a:cs typeface="FS Elliot Pro"/>
              </a:defRPr>
            </a:lvl1pPr>
          </a:lstStyle>
          <a:p>
            <a:endParaRPr/>
          </a:p>
        </p:txBody>
      </p:sp>
      <p:sp>
        <p:nvSpPr>
          <p:cNvPr id="3" name="Holder 3"/>
          <p:cNvSpPr>
            <a:spLocks noGrp="1"/>
          </p:cNvSpPr>
          <p:nvPr>
            <p:ph type="body" idx="1"/>
          </p:nvPr>
        </p:nvSpPr>
        <p:spPr>
          <a:xfrm>
            <a:off x="465442" y="1484465"/>
            <a:ext cx="8229600" cy="195897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4783456"/>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6"/>
            <a:ext cx="210312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09/07/2023</a:t>
            </a:fld>
            <a:endParaRPr lang="en-US"/>
          </a:p>
        </p:txBody>
      </p:sp>
      <p:sp>
        <p:nvSpPr>
          <p:cNvPr id="6" name="Holder 6"/>
          <p:cNvSpPr>
            <a:spLocks noGrp="1"/>
          </p:cNvSpPr>
          <p:nvPr>
            <p:ph type="sldNum" sz="quarter" idx="7"/>
          </p:nvPr>
        </p:nvSpPr>
        <p:spPr>
          <a:xfrm>
            <a:off x="152401" y="4776317"/>
            <a:ext cx="206375" cy="138500"/>
          </a:xfrm>
          <a:prstGeom prst="rect">
            <a:avLst/>
          </a:prstGeom>
        </p:spPr>
        <p:txBody>
          <a:bodyPr wrap="square" lIns="0" tIns="0" rIns="0" bIns="0">
            <a:spAutoFit/>
          </a:bodyPr>
          <a:lstStyle>
            <a:lvl1pPr>
              <a:defRPr sz="900" b="0" i="0">
                <a:solidFill>
                  <a:srgbClr val="23273F"/>
                </a:solidFill>
                <a:latin typeface="FS Elliot Pro"/>
                <a:cs typeface="FS Elliot Pro"/>
              </a:defRPr>
            </a:lvl1pPr>
          </a:lstStyle>
          <a:p>
            <a:pPr marL="38099">
              <a:lnSpc>
                <a:spcPct val="100000"/>
              </a:lnSpc>
              <a:spcBef>
                <a:spcPts val="105"/>
              </a:spcBef>
            </a:pPr>
            <a:fld id="{81D60167-4931-47E6-BA6A-407CBD079E47}" type="slidenum">
              <a:rPr dirty="0">
                <a:solidFill>
                  <a:srgbClr val="FFFFFF"/>
                </a:solidFill>
              </a:rPr>
              <a:pPr marL="38099">
                <a:lnSpc>
                  <a:spcPct val="100000"/>
                </a:lnSpc>
                <a:spcBef>
                  <a:spcPts val="105"/>
                </a:spcBef>
              </a:pPr>
              <a:t>‹#›</a:t>
            </a:fld>
            <a:endParaRPr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E86B9E-5CB0-1B4D-92CB-1A46478AB89D}"/>
              </a:ext>
            </a:extLst>
          </p:cNvPr>
          <p:cNvSpPr txBox="1">
            <a:spLocks/>
          </p:cNvSpPr>
          <p:nvPr/>
        </p:nvSpPr>
        <p:spPr>
          <a:xfrm>
            <a:off x="457200" y="1093551"/>
            <a:ext cx="8229601" cy="2200903"/>
          </a:xfrm>
          <a:prstGeom prst="rect">
            <a:avLst/>
          </a:prstGeom>
        </p:spPr>
        <p:txBody>
          <a:bodyPr lIns="0" tIns="0" rIns="0" bIns="0" anchor="b">
            <a:noAutofit/>
          </a:bodyPr>
          <a:lstStyle>
            <a:lvl1pPr algn="l" defTabSz="914400" rtl="0" eaLnBrk="1" latinLnBrk="0" hangingPunct="1">
              <a:lnSpc>
                <a:spcPct val="100000"/>
              </a:lnSpc>
              <a:spcBef>
                <a:spcPct val="0"/>
              </a:spcBef>
              <a:buNone/>
              <a:defRPr sz="6000" b="0" i="0" kern="1200">
                <a:solidFill>
                  <a:schemeClr val="bg1"/>
                </a:solidFill>
                <a:latin typeface="FS Elliot Pro Light" panose="02000503040000020004" pitchFamily="2" charset="0"/>
                <a:ea typeface="+mj-ea"/>
                <a:cs typeface="+mj-cs"/>
              </a:defRPr>
            </a:lvl1pPr>
          </a:lstStyle>
          <a:p>
            <a:r>
              <a:rPr lang="en-US" sz="4500" dirty="0">
                <a:latin typeface="FS Elliot Pro" panose="02000503040000020004" pitchFamily="50" charset="0"/>
              </a:rPr>
              <a:t>Creating successful strategic alliance relationships</a:t>
            </a:r>
          </a:p>
          <a:p>
            <a:r>
              <a:rPr lang="en-US" sz="3200" dirty="0"/>
              <a:t>Offering risk protection solutions</a:t>
            </a:r>
          </a:p>
        </p:txBody>
      </p:sp>
      <p:sp>
        <p:nvSpPr>
          <p:cNvPr id="7" name="Subtitle 2">
            <a:extLst>
              <a:ext uri="{FF2B5EF4-FFF2-40B4-BE49-F238E27FC236}">
                <a16:creationId xmlns:a16="http://schemas.microsoft.com/office/drawing/2014/main" id="{2A086F33-5603-8240-92F0-7BB619E8B824}"/>
              </a:ext>
            </a:extLst>
          </p:cNvPr>
          <p:cNvSpPr txBox="1">
            <a:spLocks/>
          </p:cNvSpPr>
          <p:nvPr/>
        </p:nvSpPr>
        <p:spPr>
          <a:xfrm>
            <a:off x="457200" y="4158854"/>
            <a:ext cx="8229601" cy="476250"/>
          </a:xfrm>
          <a:prstGeom prst="rect">
            <a:avLst/>
          </a:prstGeom>
        </p:spPr>
        <p:txBody>
          <a:bodyPr lIns="0" tIns="0" rIns="0" bIns="0">
            <a:noAutofit/>
          </a:bodyPr>
          <a:lstStyle>
            <a:lvl1pPr marL="0" indent="0" algn="l" defTabSz="914400" rtl="0" eaLnBrk="1" latinLnBrk="0" hangingPunct="1">
              <a:lnSpc>
                <a:spcPct val="100000"/>
              </a:lnSpc>
              <a:spcBef>
                <a:spcPts val="1000"/>
              </a:spcBef>
              <a:spcAft>
                <a:spcPts val="600"/>
              </a:spcAft>
              <a:buFont typeface="Arial" panose="020B0604020202020204" pitchFamily="34" charset="0"/>
              <a:buNone/>
              <a:defRPr sz="1800" b="0" i="0" kern="1200">
                <a:solidFill>
                  <a:schemeClr val="bg1"/>
                </a:solidFill>
                <a:latin typeface="FS Elliot Pro Light" panose="02000503040000020004" pitchFamily="2" charset="0"/>
                <a:ea typeface="+mn-ea"/>
                <a:cs typeface="+mn-cs"/>
              </a:defRPr>
            </a:lvl1pPr>
            <a:lvl2pPr marL="457200" indent="0" algn="ctr" defTabSz="914400" rtl="0" eaLnBrk="1" latinLnBrk="0" hangingPunct="1">
              <a:lnSpc>
                <a:spcPct val="90000"/>
              </a:lnSpc>
              <a:spcBef>
                <a:spcPts val="500"/>
              </a:spcBef>
              <a:spcAft>
                <a:spcPts val="600"/>
              </a:spcAft>
              <a:buFont typeface="Monaco" pitchFamily="2" charset="77"/>
              <a:buNone/>
              <a:defRPr lang="en-US" sz="2000" b="0" i="0" kern="1200">
                <a:solidFill>
                  <a:schemeClr val="tx1"/>
                </a:solidFill>
                <a:latin typeface="FS Elliot Pro Light" panose="02000503040000020004" pitchFamily="2" charset="0"/>
                <a:ea typeface="+mn-ea"/>
                <a:cs typeface="+mn-cs"/>
              </a:defRPr>
            </a:lvl2pPr>
            <a:lvl3pPr marL="914400" indent="0" algn="ctr" defTabSz="914400" rtl="0" eaLnBrk="1" latinLnBrk="0" hangingPunct="1">
              <a:lnSpc>
                <a:spcPct val="90000"/>
              </a:lnSpc>
              <a:spcBef>
                <a:spcPts val="500"/>
              </a:spcBef>
              <a:spcAft>
                <a:spcPts val="600"/>
              </a:spcAft>
              <a:buFont typeface=".PingFang SC Regular"/>
              <a:buNone/>
              <a:defRPr sz="1800" b="0" i="0" kern="1200">
                <a:solidFill>
                  <a:schemeClr val="tx1"/>
                </a:solidFill>
                <a:latin typeface="FS Elliot Pro Light" panose="02000503040000020004" pitchFamily="2" charset="0"/>
                <a:ea typeface="+mn-ea"/>
                <a:cs typeface="+mn-cs"/>
              </a:defRPr>
            </a:lvl3pPr>
            <a:lvl4pPr marL="1371600" indent="0" algn="ctr" defTabSz="914400" rtl="0" eaLnBrk="1" latinLnBrk="0" hangingPunct="1">
              <a:lnSpc>
                <a:spcPct val="100000"/>
              </a:lnSpc>
              <a:spcBef>
                <a:spcPts val="500"/>
              </a:spcBef>
              <a:buFont typeface="Arial" panose="020B0604020202020204" pitchFamily="34" charset="0"/>
              <a:buNone/>
              <a:defRPr sz="1600" b="0" i="0" kern="1200">
                <a:solidFill>
                  <a:schemeClr val="tx1"/>
                </a:solidFill>
                <a:latin typeface="FS Elliot Pro Light" panose="02000503040000020004" pitchFamily="2" charset="0"/>
                <a:ea typeface="+mn-ea"/>
                <a:cs typeface="+mn-cs"/>
              </a:defRPr>
            </a:lvl4pPr>
            <a:lvl5pPr marL="1828800" indent="0" algn="ctr" defTabSz="914400" rtl="0" eaLnBrk="1" latinLnBrk="0" hangingPunct="1">
              <a:lnSpc>
                <a:spcPct val="100000"/>
              </a:lnSpc>
              <a:spcBef>
                <a:spcPts val="500"/>
              </a:spcBef>
              <a:buFont typeface="Arial" panose="020B0604020202020204" pitchFamily="34" charset="0"/>
              <a:buNone/>
              <a:defRPr sz="1600" b="0" i="0" kern="1200">
                <a:solidFill>
                  <a:schemeClr val="tx1"/>
                </a:solidFill>
                <a:latin typeface="FS Elliot Pro Light" panose="0200050304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350" dirty="0"/>
              <a:t>Title                                                                                                   </a:t>
            </a:r>
          </a:p>
        </p:txBody>
      </p:sp>
      <p:cxnSp>
        <p:nvCxnSpPr>
          <p:cNvPr id="8" name="Straight Connector 7">
            <a:extLst>
              <a:ext uri="{FF2B5EF4-FFF2-40B4-BE49-F238E27FC236}">
                <a16:creationId xmlns:a16="http://schemas.microsoft.com/office/drawing/2014/main" id="{EC3AF7CD-AD7E-1344-82D1-68E336091591}"/>
              </a:ext>
            </a:extLst>
          </p:cNvPr>
          <p:cNvCxnSpPr/>
          <p:nvPr/>
        </p:nvCxnSpPr>
        <p:spPr>
          <a:xfrm>
            <a:off x="457199" y="3592287"/>
            <a:ext cx="514350" cy="0"/>
          </a:xfrm>
          <a:prstGeom prst="line">
            <a:avLst/>
          </a:prstGeom>
          <a:ln w="63500">
            <a:solidFill>
              <a:srgbClr val="00C4D9"/>
            </a:solidFill>
          </a:ln>
        </p:spPr>
        <p:style>
          <a:lnRef idx="1">
            <a:schemeClr val="accent1"/>
          </a:lnRef>
          <a:fillRef idx="0">
            <a:schemeClr val="accent1"/>
          </a:fillRef>
          <a:effectRef idx="0">
            <a:schemeClr val="accent1"/>
          </a:effectRef>
          <a:fontRef idx="minor">
            <a:schemeClr val="tx1"/>
          </a:fontRef>
        </p:style>
      </p:cxnSp>
      <p:sp>
        <p:nvSpPr>
          <p:cNvPr id="9" name="Text Placeholder 14">
            <a:extLst>
              <a:ext uri="{FF2B5EF4-FFF2-40B4-BE49-F238E27FC236}">
                <a16:creationId xmlns:a16="http://schemas.microsoft.com/office/drawing/2014/main" id="{B4357CA9-2976-214F-A317-147CA5036E4F}"/>
              </a:ext>
            </a:extLst>
          </p:cNvPr>
          <p:cNvSpPr txBox="1">
            <a:spLocks/>
          </p:cNvSpPr>
          <p:nvPr/>
        </p:nvSpPr>
        <p:spPr>
          <a:xfrm>
            <a:off x="398417" y="3885928"/>
            <a:ext cx="8229600" cy="247648"/>
          </a:xfrm>
          <a:prstGeom prst="rect">
            <a:avLst/>
          </a:prstGeom>
        </p:spPr>
        <p:txBody>
          <a:bodyPr>
            <a:noAutofit/>
          </a:bodyPr>
          <a:lstStyle>
            <a:lvl1pPr marL="0" indent="0" algn="l" defTabSz="914400" rtl="0" eaLnBrk="1" latinLnBrk="0" hangingPunct="1">
              <a:lnSpc>
                <a:spcPct val="100000"/>
              </a:lnSpc>
              <a:spcBef>
                <a:spcPts val="1000"/>
              </a:spcBef>
              <a:spcAft>
                <a:spcPts val="600"/>
              </a:spcAft>
              <a:buFont typeface="Arial" panose="020B0604020202020204" pitchFamily="34" charset="0"/>
              <a:buNone/>
              <a:defRPr sz="1800" b="1" i="0" kern="1200" spc="300" baseline="0">
                <a:solidFill>
                  <a:schemeClr val="bg1"/>
                </a:solidFill>
                <a:latin typeface="FS Elliot Pro" panose="02000503040000020004" pitchFamily="2" charset="0"/>
                <a:ea typeface="+mn-ea"/>
                <a:cs typeface="+mn-cs"/>
              </a:defRPr>
            </a:lvl1pPr>
            <a:lvl2pPr marL="457200" indent="0" algn="l" defTabSz="914400" rtl="0" eaLnBrk="1" latinLnBrk="0" hangingPunct="1">
              <a:lnSpc>
                <a:spcPct val="90000"/>
              </a:lnSpc>
              <a:spcBef>
                <a:spcPts val="500"/>
              </a:spcBef>
              <a:spcAft>
                <a:spcPts val="600"/>
              </a:spcAft>
              <a:buFont typeface="Monaco" pitchFamily="2" charset="77"/>
              <a:buNone/>
              <a:defRPr lang="en-US" sz="2400" b="0" i="0" kern="1200">
                <a:solidFill>
                  <a:schemeClr val="bg1"/>
                </a:solidFill>
                <a:latin typeface="FS Elliot Pro Light" panose="02000503040000020004" pitchFamily="2" charset="0"/>
                <a:ea typeface="+mn-ea"/>
                <a:cs typeface="+mn-cs"/>
              </a:defRPr>
            </a:lvl2pPr>
            <a:lvl3pPr marL="914400" indent="0" algn="l" defTabSz="914400" rtl="0" eaLnBrk="1" latinLnBrk="0" hangingPunct="1">
              <a:lnSpc>
                <a:spcPct val="90000"/>
              </a:lnSpc>
              <a:spcBef>
                <a:spcPts val="500"/>
              </a:spcBef>
              <a:spcAft>
                <a:spcPts val="600"/>
              </a:spcAft>
              <a:buFont typeface=".PingFang SC Regular"/>
              <a:buNone/>
              <a:defRPr sz="2000" b="0" i="0" kern="1200">
                <a:solidFill>
                  <a:schemeClr val="bg1"/>
                </a:solidFill>
                <a:latin typeface="FS Elliot Pro Light" panose="02000503040000020004" pitchFamily="2" charset="0"/>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800" b="0" i="0" kern="1200">
                <a:solidFill>
                  <a:schemeClr val="bg1"/>
                </a:solidFill>
                <a:latin typeface="FS Elliot Pro Light" panose="02000503040000020004" pitchFamily="2" charset="0"/>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b="0" i="0" kern="1200">
                <a:solidFill>
                  <a:schemeClr val="bg1"/>
                </a:solidFill>
                <a:latin typeface="FS Elliot Pro Light" panose="0200050304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350" dirty="0"/>
              <a:t>PRESENTER NAME (ALL CAPS)              </a:t>
            </a:r>
          </a:p>
        </p:txBody>
      </p:sp>
    </p:spTree>
    <p:extLst>
      <p:ext uri="{BB962C8B-B14F-4D97-AF65-F5344CB8AC3E}">
        <p14:creationId xmlns:p14="http://schemas.microsoft.com/office/powerpoint/2010/main" val="1764456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4644675" y="0"/>
            <a:ext cx="4572000" cy="5143500"/>
            <a:chOff x="6096000" y="0"/>
            <a:chExt cx="6096000" cy="6858000"/>
          </a:xfrm>
        </p:grpSpPr>
        <p:pic>
          <p:nvPicPr>
            <p:cNvPr id="3" name="object 3"/>
            <p:cNvPicPr/>
            <p:nvPr/>
          </p:nvPicPr>
          <p:blipFill>
            <a:blip r:embed="rId3" cstate="print"/>
            <a:stretch>
              <a:fillRect/>
            </a:stretch>
          </p:blipFill>
          <p:spPr>
            <a:xfrm>
              <a:off x="6096000" y="0"/>
              <a:ext cx="6096000" cy="6858000"/>
            </a:xfrm>
            <a:prstGeom prst="rect">
              <a:avLst/>
            </a:prstGeom>
          </p:spPr>
        </p:pic>
        <p:pic>
          <p:nvPicPr>
            <p:cNvPr id="4" name="object 4"/>
            <p:cNvPicPr/>
            <p:nvPr/>
          </p:nvPicPr>
          <p:blipFill>
            <a:blip r:embed="rId4" cstate="print"/>
            <a:stretch>
              <a:fillRect/>
            </a:stretch>
          </p:blipFill>
          <p:spPr>
            <a:xfrm>
              <a:off x="10956035" y="6409944"/>
              <a:ext cx="1033272" cy="301752"/>
            </a:xfrm>
            <a:prstGeom prst="rect">
              <a:avLst/>
            </a:prstGeom>
          </p:spPr>
        </p:pic>
      </p:grpSp>
      <p:sp>
        <p:nvSpPr>
          <p:cNvPr id="15" name="object 15"/>
          <p:cNvSpPr/>
          <p:nvPr/>
        </p:nvSpPr>
        <p:spPr>
          <a:xfrm>
            <a:off x="5283420" y="1652016"/>
            <a:ext cx="3393758" cy="0"/>
          </a:xfrm>
          <a:custGeom>
            <a:avLst/>
            <a:gdLst/>
            <a:ahLst/>
            <a:cxnLst/>
            <a:rect l="l" t="t" r="r" b="b"/>
            <a:pathLst>
              <a:path w="4525009">
                <a:moveTo>
                  <a:pt x="0" y="0"/>
                </a:moveTo>
                <a:lnTo>
                  <a:pt x="4524883" y="0"/>
                </a:lnTo>
              </a:path>
            </a:pathLst>
          </a:custGeom>
          <a:ln w="9525">
            <a:solidFill>
              <a:srgbClr val="00C4D9"/>
            </a:solidFill>
          </a:ln>
        </p:spPr>
        <p:txBody>
          <a:bodyPr wrap="square" lIns="0" tIns="0" rIns="0" bIns="0" rtlCol="0"/>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endParaRPr sz="1013"/>
          </a:p>
        </p:txBody>
      </p:sp>
      <p:sp>
        <p:nvSpPr>
          <p:cNvPr id="17" name="object 17"/>
          <p:cNvSpPr/>
          <p:nvPr/>
        </p:nvSpPr>
        <p:spPr>
          <a:xfrm>
            <a:off x="5283420" y="2490216"/>
            <a:ext cx="3393758" cy="0"/>
          </a:xfrm>
          <a:custGeom>
            <a:avLst/>
            <a:gdLst/>
            <a:ahLst/>
            <a:cxnLst/>
            <a:rect l="l" t="t" r="r" b="b"/>
            <a:pathLst>
              <a:path w="4525009">
                <a:moveTo>
                  <a:pt x="0" y="0"/>
                </a:moveTo>
                <a:lnTo>
                  <a:pt x="4524883" y="0"/>
                </a:lnTo>
              </a:path>
            </a:pathLst>
          </a:custGeom>
          <a:ln w="9525">
            <a:solidFill>
              <a:srgbClr val="00C4D9"/>
            </a:solidFill>
          </a:ln>
        </p:spPr>
        <p:txBody>
          <a:bodyPr wrap="square" lIns="0" tIns="0" rIns="0" bIns="0" rtlCol="0"/>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endParaRPr sz="1013"/>
          </a:p>
        </p:txBody>
      </p:sp>
      <p:sp>
        <p:nvSpPr>
          <p:cNvPr id="22" name="TextBox 21">
            <a:extLst>
              <a:ext uri="{FF2B5EF4-FFF2-40B4-BE49-F238E27FC236}">
                <a16:creationId xmlns:a16="http://schemas.microsoft.com/office/drawing/2014/main" id="{EA77D01F-E971-4720-A491-29B77214AE7E}"/>
              </a:ext>
            </a:extLst>
          </p:cNvPr>
          <p:cNvSpPr txBox="1"/>
          <p:nvPr/>
        </p:nvSpPr>
        <p:spPr>
          <a:xfrm>
            <a:off x="394336" y="1499617"/>
            <a:ext cx="2841923" cy="1015663"/>
          </a:xfrm>
          <a:prstGeom prst="rect">
            <a:avLst/>
          </a:prstGeom>
          <a:noFill/>
        </p:spPr>
        <p:txBody>
          <a:bodyPr wrap="square" rtlCol="0">
            <a:sp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3000" dirty="0">
                <a:solidFill>
                  <a:srgbClr val="0076CF"/>
                </a:solidFill>
                <a:latin typeface="FS Elliot Pro" panose="02000503040000020004" pitchFamily="50" charset="0"/>
              </a:rPr>
              <a:t>How do you get started?</a:t>
            </a:r>
          </a:p>
        </p:txBody>
      </p:sp>
      <p:sp>
        <p:nvSpPr>
          <p:cNvPr id="24" name="TextBox 23">
            <a:extLst>
              <a:ext uri="{FF2B5EF4-FFF2-40B4-BE49-F238E27FC236}">
                <a16:creationId xmlns:a16="http://schemas.microsoft.com/office/drawing/2014/main" id="{4DA80ACF-533A-4FF2-A5C9-C89C539740C8}"/>
              </a:ext>
            </a:extLst>
          </p:cNvPr>
          <p:cNvSpPr txBox="1"/>
          <p:nvPr/>
        </p:nvSpPr>
        <p:spPr>
          <a:xfrm>
            <a:off x="5234463" y="945619"/>
            <a:ext cx="3393758" cy="553998"/>
          </a:xfrm>
          <a:prstGeom prst="rect">
            <a:avLst/>
          </a:prstGeom>
          <a:noFill/>
        </p:spPr>
        <p:txBody>
          <a:bodyPr wrap="square" rtlCol="0">
            <a:sp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1500" dirty="0">
                <a:solidFill>
                  <a:schemeClr val="bg1"/>
                </a:solidFill>
                <a:latin typeface="FS Elliot Pro Light" panose="02000503040000020004" pitchFamily="50" charset="0"/>
              </a:rPr>
              <a:t>Step 1: Identify and research prospects</a:t>
            </a:r>
            <a:endParaRPr lang="en-US" sz="1500" baseline="30000" dirty="0">
              <a:solidFill>
                <a:schemeClr val="bg1"/>
              </a:solidFill>
              <a:latin typeface="FS Elliot Pro Light" panose="02000503040000020004" pitchFamily="50" charset="0"/>
            </a:endParaRPr>
          </a:p>
        </p:txBody>
      </p:sp>
      <p:sp>
        <p:nvSpPr>
          <p:cNvPr id="25" name="TextBox 24">
            <a:extLst>
              <a:ext uri="{FF2B5EF4-FFF2-40B4-BE49-F238E27FC236}">
                <a16:creationId xmlns:a16="http://schemas.microsoft.com/office/drawing/2014/main" id="{958982D4-B5E6-4D7B-B553-8FD0561A186B}"/>
              </a:ext>
            </a:extLst>
          </p:cNvPr>
          <p:cNvSpPr txBox="1"/>
          <p:nvPr/>
        </p:nvSpPr>
        <p:spPr>
          <a:xfrm>
            <a:off x="5233796" y="2587625"/>
            <a:ext cx="3393758" cy="553998"/>
          </a:xfrm>
          <a:prstGeom prst="rect">
            <a:avLst/>
          </a:prstGeom>
          <a:noFill/>
        </p:spPr>
        <p:txBody>
          <a:bodyPr wrap="square" rtlCol="0">
            <a:sp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1500" dirty="0">
                <a:solidFill>
                  <a:schemeClr val="bg1"/>
                </a:solidFill>
                <a:latin typeface="FS Elliot Pro Light" panose="02000503040000020004" pitchFamily="50" charset="0"/>
              </a:rPr>
              <a:t>Step 3: Solidify terms of relationship upfront</a:t>
            </a:r>
            <a:endParaRPr lang="en-US" sz="1500" baseline="30000" dirty="0">
              <a:solidFill>
                <a:schemeClr val="bg1"/>
              </a:solidFill>
              <a:latin typeface="FS Elliot Pro Light" panose="02000503040000020004" pitchFamily="50" charset="0"/>
            </a:endParaRPr>
          </a:p>
        </p:txBody>
      </p:sp>
      <p:sp>
        <p:nvSpPr>
          <p:cNvPr id="26" name="object 4">
            <a:extLst>
              <a:ext uri="{FF2B5EF4-FFF2-40B4-BE49-F238E27FC236}">
                <a16:creationId xmlns:a16="http://schemas.microsoft.com/office/drawing/2014/main" id="{1661E7A2-1FDD-44D9-B6F9-92FA0FCAB58D}"/>
              </a:ext>
            </a:extLst>
          </p:cNvPr>
          <p:cNvSpPr txBox="1"/>
          <p:nvPr/>
        </p:nvSpPr>
        <p:spPr>
          <a:xfrm>
            <a:off x="328040" y="4606037"/>
            <a:ext cx="6461380" cy="350481"/>
          </a:xfrm>
          <a:prstGeom prst="rect">
            <a:avLst/>
          </a:prstGeom>
        </p:spPr>
        <p:txBody>
          <a:bodyPr vert="horz" wrap="square" lIns="0" tIns="9525" rIns="0" bIns="0" rtlCol="0">
            <a:sp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pPr marL="12700" marR="5080">
              <a:lnSpc>
                <a:spcPct val="102499"/>
              </a:lnSpc>
              <a:spcBef>
                <a:spcPts val="75"/>
              </a:spcBef>
            </a:pPr>
            <a:endParaRPr lang="en-US" sz="675" spc="-5" dirty="0">
              <a:latin typeface="FS Elliot Pro Light" panose="02000503040000020004" pitchFamily="50" charset="0"/>
              <a:cs typeface="FS Elliot Pro"/>
            </a:endParaRPr>
          </a:p>
          <a:p>
            <a:pPr marL="12700" marR="5080">
              <a:lnSpc>
                <a:spcPct val="102499"/>
              </a:lnSpc>
              <a:spcBef>
                <a:spcPts val="75"/>
              </a:spcBef>
            </a:pPr>
            <a:endParaRPr lang="en-US" sz="675" spc="-5" dirty="0">
              <a:latin typeface="FS Elliot Pro"/>
              <a:cs typeface="FS Elliot Pro"/>
            </a:endParaRPr>
          </a:p>
          <a:p>
            <a:pPr marL="12700" marR="5080">
              <a:lnSpc>
                <a:spcPct val="102499"/>
              </a:lnSpc>
              <a:spcBef>
                <a:spcPts val="75"/>
              </a:spcBef>
            </a:pPr>
            <a:r>
              <a:rPr sz="675" spc="-5" dirty="0">
                <a:latin typeface="FS Elliot Pro"/>
                <a:cs typeface="FS Elliot Pro"/>
              </a:rPr>
              <a:t>For financial professional use only. Not for use with  consumers or the</a:t>
            </a:r>
            <a:r>
              <a:rPr sz="675" spc="-10" dirty="0">
                <a:latin typeface="FS Elliot Pro"/>
                <a:cs typeface="FS Elliot Pro"/>
              </a:rPr>
              <a:t> public.</a:t>
            </a:r>
            <a:endParaRPr sz="675" dirty="0">
              <a:latin typeface="FS Elliot Pro"/>
              <a:cs typeface="FS Elliot Pro"/>
            </a:endParaRPr>
          </a:p>
        </p:txBody>
      </p:sp>
      <p:sp>
        <p:nvSpPr>
          <p:cNvPr id="27" name="TextBox 26">
            <a:extLst>
              <a:ext uri="{FF2B5EF4-FFF2-40B4-BE49-F238E27FC236}">
                <a16:creationId xmlns:a16="http://schemas.microsoft.com/office/drawing/2014/main" id="{4B88252E-1FF2-4BFB-B7CE-5B707C627CE0}"/>
              </a:ext>
            </a:extLst>
          </p:cNvPr>
          <p:cNvSpPr txBox="1"/>
          <p:nvPr/>
        </p:nvSpPr>
        <p:spPr>
          <a:xfrm>
            <a:off x="5234463" y="1749236"/>
            <a:ext cx="3393758" cy="553998"/>
          </a:xfrm>
          <a:prstGeom prst="rect">
            <a:avLst/>
          </a:prstGeom>
          <a:noFill/>
        </p:spPr>
        <p:txBody>
          <a:bodyPr wrap="square" rtlCol="0">
            <a:sp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1500" dirty="0">
                <a:solidFill>
                  <a:schemeClr val="bg1"/>
                </a:solidFill>
                <a:latin typeface="FS Elliot Pro Light" panose="02000503040000020004" pitchFamily="50" charset="0"/>
              </a:rPr>
              <a:t>Step 2: Create successful relationships</a:t>
            </a:r>
          </a:p>
        </p:txBody>
      </p:sp>
    </p:spTree>
    <p:extLst>
      <p:ext uri="{BB962C8B-B14F-4D97-AF65-F5344CB8AC3E}">
        <p14:creationId xmlns:p14="http://schemas.microsoft.com/office/powerpoint/2010/main" val="2078393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E86B9E-5CB0-1B4D-92CB-1A46478AB89D}"/>
              </a:ext>
            </a:extLst>
          </p:cNvPr>
          <p:cNvSpPr txBox="1">
            <a:spLocks/>
          </p:cNvSpPr>
          <p:nvPr/>
        </p:nvSpPr>
        <p:spPr>
          <a:xfrm>
            <a:off x="457200" y="1093551"/>
            <a:ext cx="8229601" cy="2200903"/>
          </a:xfrm>
          <a:prstGeom prst="rect">
            <a:avLst/>
          </a:prstGeom>
        </p:spPr>
        <p:txBody>
          <a:bodyPr lIns="0" tIns="0" rIns="0" bIns="0" anchor="b">
            <a:noAutofit/>
          </a:bodyPr>
          <a:lstStyle>
            <a:lvl1pPr algn="l" defTabSz="914400" rtl="0" eaLnBrk="1" latinLnBrk="0" hangingPunct="1">
              <a:lnSpc>
                <a:spcPct val="100000"/>
              </a:lnSpc>
              <a:spcBef>
                <a:spcPct val="0"/>
              </a:spcBef>
              <a:buNone/>
              <a:defRPr sz="6000" b="0" i="0" kern="1200">
                <a:solidFill>
                  <a:schemeClr val="bg1"/>
                </a:solidFill>
                <a:latin typeface="FS Elliot Pro Light" panose="02000503040000020004" pitchFamily="2" charset="0"/>
                <a:ea typeface="+mj-ea"/>
                <a:cs typeface="+mj-cs"/>
              </a:defRPr>
            </a:lvl1pPr>
          </a:lstStyle>
          <a:p>
            <a:r>
              <a:rPr lang="en-US" sz="4500" dirty="0">
                <a:latin typeface="FS Elliot Pro" panose="02000503040000020004" pitchFamily="50" charset="0"/>
              </a:rPr>
              <a:t>Step 1: Identify and research prospects </a:t>
            </a:r>
          </a:p>
        </p:txBody>
      </p:sp>
      <p:cxnSp>
        <p:nvCxnSpPr>
          <p:cNvPr id="8" name="Straight Connector 7">
            <a:extLst>
              <a:ext uri="{FF2B5EF4-FFF2-40B4-BE49-F238E27FC236}">
                <a16:creationId xmlns:a16="http://schemas.microsoft.com/office/drawing/2014/main" id="{EC3AF7CD-AD7E-1344-82D1-68E336091591}"/>
              </a:ext>
            </a:extLst>
          </p:cNvPr>
          <p:cNvCxnSpPr/>
          <p:nvPr/>
        </p:nvCxnSpPr>
        <p:spPr>
          <a:xfrm>
            <a:off x="457199" y="3592287"/>
            <a:ext cx="514350" cy="0"/>
          </a:xfrm>
          <a:prstGeom prst="line">
            <a:avLst/>
          </a:prstGeom>
          <a:ln w="63500">
            <a:solidFill>
              <a:srgbClr val="00C4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3059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878503-2DF9-B646-AA49-62DAE027F4F1}"/>
              </a:ext>
            </a:extLst>
          </p:cNvPr>
          <p:cNvSpPr>
            <a:spLocks noGrp="1"/>
          </p:cNvSpPr>
          <p:nvPr>
            <p:ph type="title"/>
          </p:nvPr>
        </p:nvSpPr>
        <p:spPr>
          <a:xfrm>
            <a:off x="187304" y="472056"/>
            <a:ext cx="2782233" cy="3106399"/>
          </a:xfrm>
        </p:spPr>
        <p:txBody>
          <a:bodyPr/>
          <a:lstStyle/>
          <a:p>
            <a:r>
              <a:rPr lang="en-US" sz="1400" dirty="0">
                <a:latin typeface="FS Elliot Pro Light" panose="02000503040000020004" pitchFamily="2" charset="0"/>
                <a:cs typeface="Arial" panose="020B0604020202020204" pitchFamily="34" charset="0"/>
              </a:rPr>
              <a:t>Step 1: Identify and research prospects</a:t>
            </a:r>
            <a:br>
              <a:rPr lang="en-US" sz="1600" dirty="0">
                <a:latin typeface="FS Elliot Pro Light" panose="02000503040000020004" pitchFamily="2" charset="0"/>
                <a:cs typeface="Arial" panose="020B0604020202020204" pitchFamily="34" charset="0"/>
              </a:rPr>
            </a:br>
            <a:br>
              <a:rPr lang="en-US" sz="2000" dirty="0">
                <a:latin typeface="FS Elliot Pro Light" panose="02000503040000020004" pitchFamily="2" charset="0"/>
                <a:cs typeface="Arial" panose="020B0604020202020204" pitchFamily="34" charset="0"/>
              </a:rPr>
            </a:br>
            <a:r>
              <a:rPr lang="en-US" dirty="0">
                <a:latin typeface="FS Elliot Pro" panose="02000503040000020004" pitchFamily="50" charset="0"/>
                <a:cs typeface="Arial" panose="020B0604020202020204" pitchFamily="34" charset="0"/>
              </a:rPr>
              <a:t>Target mid sized firms</a:t>
            </a:r>
            <a:br>
              <a:rPr lang="en-US" dirty="0">
                <a:latin typeface="FS Elliot Pro" panose="02000503040000020004" pitchFamily="50" charset="0"/>
                <a:cs typeface="Arial" panose="020B0604020202020204" pitchFamily="34" charset="0"/>
              </a:rPr>
            </a:br>
            <a:br>
              <a:rPr lang="en-US" dirty="0">
                <a:latin typeface="FS Elliot Pro" panose="02000503040000020004" pitchFamily="50" charset="0"/>
                <a:cs typeface="Arial" panose="020B0604020202020204" pitchFamily="34" charset="0"/>
              </a:rPr>
            </a:br>
            <a:br>
              <a:rPr lang="en-US" sz="1800" baseline="30000" dirty="0">
                <a:latin typeface="FS Elliot Pro Light" panose="02000503040000020004" pitchFamily="50" charset="0"/>
              </a:rPr>
            </a:br>
            <a:br>
              <a:rPr lang="en-US" sz="1800" dirty="0">
                <a:latin typeface="FS Elliot Pro Light" panose="02000503040000020004" pitchFamily="50" charset="0"/>
                <a:cs typeface="Arial" panose="020B0604020202020204" pitchFamily="34" charset="0"/>
              </a:rPr>
            </a:br>
            <a:endParaRPr lang="en-US" sz="1800" dirty="0">
              <a:latin typeface="FS Elliot Pro Light" panose="02000503040000020004" pitchFamily="50" charset="0"/>
            </a:endParaRPr>
          </a:p>
        </p:txBody>
      </p:sp>
      <p:sp>
        <p:nvSpPr>
          <p:cNvPr id="33" name="Footer Placeholder 8">
            <a:extLst>
              <a:ext uri="{FF2B5EF4-FFF2-40B4-BE49-F238E27FC236}">
                <a16:creationId xmlns:a16="http://schemas.microsoft.com/office/drawing/2014/main" id="{609201E9-F358-2C4B-A822-FD5E24382249}"/>
              </a:ext>
            </a:extLst>
          </p:cNvPr>
          <p:cNvSpPr txBox="1">
            <a:spLocks/>
          </p:cNvSpPr>
          <p:nvPr/>
        </p:nvSpPr>
        <p:spPr>
          <a:xfrm>
            <a:off x="187304" y="4671444"/>
            <a:ext cx="2378096" cy="274637"/>
          </a:xfrm>
          <a:prstGeom prst="rect">
            <a:avLst/>
          </a:prstGeom>
        </p:spPr>
        <p:txBody>
          <a:bodyPr vert="horz" lIns="0" tIns="0" rIns="0" bIns="0" rtlCol="0" anchor="b"/>
          <a:lstStyle>
            <a:defPPr>
              <a:defRPr lang="en-US"/>
            </a:defPPr>
            <a:lvl1pPr marL="0" algn="l" defTabSz="457200" rtl="0" eaLnBrk="1" latinLnBrk="0" hangingPunct="1">
              <a:defRPr sz="8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FSElliotPro" panose="02000503040000020004" pitchFamily="50" charset="0"/>
                <a:cs typeface="Arial" panose="020B0604020202020204" pitchFamily="34" charset="0"/>
              </a:rPr>
              <a:t>For financial professional use only. Not for distribution to the public.</a:t>
            </a:r>
            <a:endParaRPr lang="en-US" dirty="0">
              <a:latin typeface="FSElliotPro" panose="02000503040000020004" pitchFamily="50" charset="0"/>
            </a:endParaRPr>
          </a:p>
        </p:txBody>
      </p:sp>
      <p:sp>
        <p:nvSpPr>
          <p:cNvPr id="5" name="Rectangle 3">
            <a:extLst>
              <a:ext uri="{FF2B5EF4-FFF2-40B4-BE49-F238E27FC236}">
                <a16:creationId xmlns:a16="http://schemas.microsoft.com/office/drawing/2014/main" id="{CB1B276B-0889-0A1A-928C-85B9C8D72D89}"/>
              </a:ext>
            </a:extLst>
          </p:cNvPr>
          <p:cNvSpPr txBox="1">
            <a:spLocks noChangeArrowheads="1"/>
          </p:cNvSpPr>
          <p:nvPr/>
        </p:nvSpPr>
        <p:spPr bwMode="auto">
          <a:xfrm>
            <a:off x="3531470" y="907416"/>
            <a:ext cx="4250710" cy="144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30188" algn="l">
              <a:spcBef>
                <a:spcPct val="20000"/>
              </a:spcBef>
              <a:buClr>
                <a:schemeClr val="bg2"/>
              </a:buClr>
              <a:buChar char="•"/>
              <a:defRPr sz="2400">
                <a:solidFill>
                  <a:schemeClr val="tx1"/>
                </a:solidFill>
                <a:latin typeface="Arial" pitchFamily="34" charset="0"/>
                <a:ea typeface="MS PGothic" pitchFamily="34" charset="-128"/>
              </a:defRPr>
            </a:lvl1pPr>
            <a:lvl2pPr marL="742950" indent="-285750" algn="l">
              <a:spcBef>
                <a:spcPct val="20000"/>
              </a:spcBef>
              <a:buClr>
                <a:schemeClr val="bg2"/>
              </a:buClr>
              <a:buChar char="–"/>
              <a:defRPr sz="2400">
                <a:solidFill>
                  <a:schemeClr val="tx1"/>
                </a:solidFill>
                <a:latin typeface="Arial" pitchFamily="34" charset="0"/>
                <a:ea typeface="MS PGothic" pitchFamily="34" charset="-128"/>
              </a:defRPr>
            </a:lvl2pPr>
            <a:lvl3pPr marL="1143000" indent="-228600" algn="l">
              <a:spcBef>
                <a:spcPct val="20000"/>
              </a:spcBef>
              <a:buClr>
                <a:schemeClr val="bg2"/>
              </a:buClr>
              <a:buChar char="•"/>
              <a:defRPr sz="2400">
                <a:solidFill>
                  <a:schemeClr val="tx1"/>
                </a:solidFill>
                <a:latin typeface="Arial" pitchFamily="34" charset="0"/>
                <a:ea typeface="MS PGothic" pitchFamily="34" charset="-128"/>
              </a:defRPr>
            </a:lvl3pPr>
            <a:lvl4pPr marL="1600200" indent="-228600" algn="l">
              <a:spcBef>
                <a:spcPct val="20000"/>
              </a:spcBef>
              <a:buClr>
                <a:schemeClr val="bg2"/>
              </a:buClr>
              <a:buChar char="–"/>
              <a:defRPr sz="2400">
                <a:solidFill>
                  <a:schemeClr val="tx1"/>
                </a:solidFill>
                <a:latin typeface="Arial" pitchFamily="34" charset="0"/>
                <a:ea typeface="MS PGothic" pitchFamily="34" charset="-128"/>
              </a:defRPr>
            </a:lvl4pPr>
            <a:lvl5pPr marL="2057400" indent="-228600" algn="l">
              <a:spcBef>
                <a:spcPct val="20000"/>
              </a:spcBef>
              <a:buClr>
                <a:schemeClr val="bg2"/>
              </a:buClr>
              <a:buChar char="»"/>
              <a:defRPr sz="24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9pPr>
          </a:lstStyle>
          <a:p>
            <a:pPr marL="57150" lvl="0" indent="0">
              <a:spcAft>
                <a:spcPts val="1200"/>
              </a:spcAft>
              <a:buClr>
                <a:srgbClr val="23273F"/>
              </a:buClr>
              <a:buNone/>
            </a:pPr>
            <a:r>
              <a:rPr lang="en-US" sz="2000" dirty="0">
                <a:solidFill>
                  <a:srgbClr val="23273F"/>
                </a:solidFill>
                <a:latin typeface="+mn-lt"/>
              </a:rPr>
              <a:t>Try to avoid:</a:t>
            </a:r>
          </a:p>
          <a:p>
            <a:pPr lvl="0">
              <a:spcAft>
                <a:spcPts val="1200"/>
              </a:spcAft>
              <a:buClr>
                <a:srgbClr val="23273F"/>
              </a:buClr>
              <a:buFont typeface="Arial" panose="020B0604020202020204" pitchFamily="34" charset="0"/>
              <a:buChar char="•"/>
            </a:pPr>
            <a:r>
              <a:rPr lang="en-US" sz="2000" dirty="0">
                <a:solidFill>
                  <a:srgbClr val="23273F"/>
                </a:solidFill>
                <a:latin typeface="+mn-lt"/>
              </a:rPr>
              <a:t>Small firms, e.g., one sales rep., with one to five staff members </a:t>
            </a:r>
          </a:p>
          <a:p>
            <a:pPr lvl="0">
              <a:spcAft>
                <a:spcPts val="1200"/>
              </a:spcAft>
              <a:buClr>
                <a:srgbClr val="23273F"/>
              </a:buClr>
              <a:buFont typeface="Arial" panose="020B0604020202020204" pitchFamily="34" charset="0"/>
              <a:buChar char="•"/>
            </a:pPr>
            <a:r>
              <a:rPr lang="en-US" sz="2000" dirty="0">
                <a:solidFill>
                  <a:srgbClr val="23273F"/>
                </a:solidFill>
                <a:latin typeface="+mn-lt"/>
              </a:rPr>
              <a:t>Large national organizations (100+ reps.)</a:t>
            </a:r>
            <a:endParaRPr lang="en-US" sz="2000" baseline="30000" dirty="0">
              <a:solidFill>
                <a:srgbClr val="23273F"/>
              </a:solidFill>
              <a:latin typeface="+mn-lt"/>
            </a:endParaRPr>
          </a:p>
          <a:p>
            <a:pPr marL="57150" lvl="0" indent="0">
              <a:spcAft>
                <a:spcPts val="1200"/>
              </a:spcAft>
              <a:buClr>
                <a:srgbClr val="23273F"/>
              </a:buClr>
              <a:buNone/>
            </a:pPr>
            <a:endParaRPr lang="en-US" sz="2000" baseline="30000" dirty="0">
              <a:solidFill>
                <a:srgbClr val="23273F"/>
              </a:solidFill>
              <a:latin typeface="+mn-lt"/>
            </a:endParaRPr>
          </a:p>
        </p:txBody>
      </p:sp>
    </p:spTree>
    <p:extLst>
      <p:ext uri="{BB962C8B-B14F-4D97-AF65-F5344CB8AC3E}">
        <p14:creationId xmlns:p14="http://schemas.microsoft.com/office/powerpoint/2010/main" val="3518921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878503-2DF9-B646-AA49-62DAE027F4F1}"/>
              </a:ext>
            </a:extLst>
          </p:cNvPr>
          <p:cNvSpPr>
            <a:spLocks noGrp="1"/>
          </p:cNvSpPr>
          <p:nvPr>
            <p:ph type="title"/>
          </p:nvPr>
        </p:nvSpPr>
        <p:spPr>
          <a:xfrm>
            <a:off x="187304" y="472056"/>
            <a:ext cx="2782233" cy="3106399"/>
          </a:xfrm>
        </p:spPr>
        <p:txBody>
          <a:bodyPr/>
          <a:lstStyle/>
          <a:p>
            <a:r>
              <a:rPr lang="en-US" sz="1400" dirty="0">
                <a:latin typeface="FS Elliot Pro Light" panose="02000503040000020004" pitchFamily="2" charset="0"/>
                <a:cs typeface="Arial" panose="020B0604020202020204" pitchFamily="34" charset="0"/>
              </a:rPr>
              <a:t>Step 1: Identify and research prospects</a:t>
            </a:r>
            <a:br>
              <a:rPr lang="en-US" sz="1600" dirty="0">
                <a:latin typeface="FS Elliot Pro Light" panose="02000503040000020004" pitchFamily="2" charset="0"/>
                <a:cs typeface="Arial" panose="020B0604020202020204" pitchFamily="34" charset="0"/>
              </a:rPr>
            </a:br>
            <a:br>
              <a:rPr lang="en-US" sz="2000" dirty="0">
                <a:latin typeface="FS Elliot Pro Light" panose="02000503040000020004" pitchFamily="2" charset="0"/>
                <a:cs typeface="Arial" panose="020B0604020202020204" pitchFamily="34" charset="0"/>
              </a:rPr>
            </a:br>
            <a:r>
              <a:rPr lang="en-US" dirty="0">
                <a:latin typeface="FS Elliot Pro" panose="02000503040000020004" pitchFamily="50" charset="0"/>
                <a:cs typeface="Arial" panose="020B0604020202020204" pitchFamily="34" charset="0"/>
              </a:rPr>
              <a:t>Do your research</a:t>
            </a:r>
            <a:br>
              <a:rPr lang="en-US" dirty="0">
                <a:latin typeface="FS Elliot Pro" panose="02000503040000020004" pitchFamily="50" charset="0"/>
                <a:cs typeface="Arial" panose="020B0604020202020204" pitchFamily="34" charset="0"/>
              </a:rPr>
            </a:br>
            <a:r>
              <a:rPr lang="en-US" sz="1800" dirty="0">
                <a:latin typeface="FS Elliot Pro Light" panose="02000503040000020004" pitchFamily="50" charset="0"/>
              </a:rPr>
              <a:t> </a:t>
            </a:r>
            <a:br>
              <a:rPr lang="en-US" sz="1800" baseline="30000" dirty="0">
                <a:latin typeface="FS Elliot Pro Light" panose="02000503040000020004" pitchFamily="50" charset="0"/>
              </a:rPr>
            </a:br>
            <a:br>
              <a:rPr lang="en-US" sz="1800" dirty="0">
                <a:latin typeface="FS Elliot Pro Light" panose="02000503040000020004" pitchFamily="50" charset="0"/>
                <a:cs typeface="Arial" panose="020B0604020202020204" pitchFamily="34" charset="0"/>
              </a:rPr>
            </a:br>
            <a:endParaRPr lang="en-US" sz="1800" dirty="0">
              <a:latin typeface="FS Elliot Pro Light" panose="02000503040000020004" pitchFamily="50" charset="0"/>
            </a:endParaRPr>
          </a:p>
        </p:txBody>
      </p:sp>
      <p:sp>
        <p:nvSpPr>
          <p:cNvPr id="33" name="Footer Placeholder 8">
            <a:extLst>
              <a:ext uri="{FF2B5EF4-FFF2-40B4-BE49-F238E27FC236}">
                <a16:creationId xmlns:a16="http://schemas.microsoft.com/office/drawing/2014/main" id="{609201E9-F358-2C4B-A822-FD5E24382249}"/>
              </a:ext>
            </a:extLst>
          </p:cNvPr>
          <p:cNvSpPr txBox="1">
            <a:spLocks/>
          </p:cNvSpPr>
          <p:nvPr/>
        </p:nvSpPr>
        <p:spPr>
          <a:xfrm>
            <a:off x="187304" y="4671444"/>
            <a:ext cx="2378096" cy="274637"/>
          </a:xfrm>
          <a:prstGeom prst="rect">
            <a:avLst/>
          </a:prstGeom>
        </p:spPr>
        <p:txBody>
          <a:bodyPr vert="horz" lIns="0" tIns="0" rIns="0" bIns="0" rtlCol="0" anchor="b"/>
          <a:lstStyle>
            <a:defPPr>
              <a:defRPr lang="en-US"/>
            </a:defPPr>
            <a:lvl1pPr marL="0" algn="l" defTabSz="457200" rtl="0" eaLnBrk="1" latinLnBrk="0" hangingPunct="1">
              <a:defRPr sz="8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FSElliotPro" panose="02000503040000020004" pitchFamily="50" charset="0"/>
                <a:cs typeface="Arial" panose="020B0604020202020204" pitchFamily="34" charset="0"/>
              </a:rPr>
              <a:t>For financial professional use only. Not for distribution to the public.</a:t>
            </a:r>
            <a:endParaRPr lang="en-US" dirty="0">
              <a:latin typeface="FSElliotPro" panose="02000503040000020004" pitchFamily="50" charset="0"/>
            </a:endParaRPr>
          </a:p>
        </p:txBody>
      </p:sp>
      <p:sp>
        <p:nvSpPr>
          <p:cNvPr id="3" name="Rectangle 3">
            <a:extLst>
              <a:ext uri="{FF2B5EF4-FFF2-40B4-BE49-F238E27FC236}">
                <a16:creationId xmlns:a16="http://schemas.microsoft.com/office/drawing/2014/main" id="{66BBB870-12D7-E150-5B7C-FB694D705C0B}"/>
              </a:ext>
            </a:extLst>
          </p:cNvPr>
          <p:cNvSpPr txBox="1">
            <a:spLocks noChangeArrowheads="1"/>
          </p:cNvSpPr>
          <p:nvPr/>
        </p:nvSpPr>
        <p:spPr bwMode="auto">
          <a:xfrm>
            <a:off x="3450787" y="730204"/>
            <a:ext cx="4831975" cy="144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30188" algn="l">
              <a:spcBef>
                <a:spcPct val="20000"/>
              </a:spcBef>
              <a:buClr>
                <a:schemeClr val="bg2"/>
              </a:buClr>
              <a:buChar char="•"/>
              <a:defRPr sz="2400">
                <a:solidFill>
                  <a:schemeClr val="tx1"/>
                </a:solidFill>
                <a:latin typeface="Arial" pitchFamily="34" charset="0"/>
                <a:ea typeface="MS PGothic" pitchFamily="34" charset="-128"/>
              </a:defRPr>
            </a:lvl1pPr>
            <a:lvl2pPr marL="742950" indent="-285750" algn="l">
              <a:spcBef>
                <a:spcPct val="20000"/>
              </a:spcBef>
              <a:buClr>
                <a:schemeClr val="bg2"/>
              </a:buClr>
              <a:buChar char="–"/>
              <a:defRPr sz="2400">
                <a:solidFill>
                  <a:schemeClr val="tx1"/>
                </a:solidFill>
                <a:latin typeface="Arial" pitchFamily="34" charset="0"/>
                <a:ea typeface="MS PGothic" pitchFamily="34" charset="-128"/>
              </a:defRPr>
            </a:lvl2pPr>
            <a:lvl3pPr marL="1143000" indent="-228600" algn="l">
              <a:spcBef>
                <a:spcPct val="20000"/>
              </a:spcBef>
              <a:buClr>
                <a:schemeClr val="bg2"/>
              </a:buClr>
              <a:buChar char="•"/>
              <a:defRPr sz="2400">
                <a:solidFill>
                  <a:schemeClr val="tx1"/>
                </a:solidFill>
                <a:latin typeface="Arial" pitchFamily="34" charset="0"/>
                <a:ea typeface="MS PGothic" pitchFamily="34" charset="-128"/>
              </a:defRPr>
            </a:lvl3pPr>
            <a:lvl4pPr marL="1600200" indent="-228600" algn="l">
              <a:spcBef>
                <a:spcPct val="20000"/>
              </a:spcBef>
              <a:buClr>
                <a:schemeClr val="bg2"/>
              </a:buClr>
              <a:buChar char="–"/>
              <a:defRPr sz="2400">
                <a:solidFill>
                  <a:schemeClr val="tx1"/>
                </a:solidFill>
                <a:latin typeface="Arial" pitchFamily="34" charset="0"/>
                <a:ea typeface="MS PGothic" pitchFamily="34" charset="-128"/>
              </a:defRPr>
            </a:lvl4pPr>
            <a:lvl5pPr marL="2057400" indent="-228600" algn="l">
              <a:spcBef>
                <a:spcPct val="20000"/>
              </a:spcBef>
              <a:buClr>
                <a:schemeClr val="bg2"/>
              </a:buClr>
              <a:buChar char="»"/>
              <a:defRPr sz="24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9pPr>
          </a:lstStyle>
          <a:p>
            <a:pPr marL="57150" lvl="0" indent="0">
              <a:spcAft>
                <a:spcPts val="1200"/>
              </a:spcAft>
              <a:buClr>
                <a:srgbClr val="23273F"/>
              </a:buClr>
              <a:buNone/>
            </a:pPr>
            <a:r>
              <a:rPr lang="en-US" sz="2000" dirty="0">
                <a:solidFill>
                  <a:srgbClr val="23273F"/>
                </a:solidFill>
                <a:latin typeface="+mn-lt"/>
              </a:rPr>
              <a:t>Use the initial meeting to learn more about each other’s business, including:</a:t>
            </a:r>
          </a:p>
          <a:p>
            <a:pPr lvl="0">
              <a:spcAft>
                <a:spcPts val="1200"/>
              </a:spcAft>
              <a:buClr>
                <a:srgbClr val="23273F"/>
              </a:buClr>
              <a:buFont typeface="Arial" panose="020B0604020202020204" pitchFamily="34" charset="0"/>
              <a:buChar char="•"/>
            </a:pPr>
            <a:r>
              <a:rPr lang="en-US" sz="2000" dirty="0">
                <a:solidFill>
                  <a:srgbClr val="23273F"/>
                </a:solidFill>
                <a:latin typeface="+mn-lt"/>
              </a:rPr>
              <a:t>What type of client are they focused on? Businesses, individuals, or both? </a:t>
            </a:r>
          </a:p>
          <a:p>
            <a:pPr lvl="0">
              <a:spcAft>
                <a:spcPts val="1200"/>
              </a:spcAft>
              <a:buClr>
                <a:srgbClr val="23273F"/>
              </a:buClr>
              <a:buFont typeface="Arial" panose="020B0604020202020204" pitchFamily="34" charset="0"/>
              <a:buChar char="•"/>
            </a:pPr>
            <a:r>
              <a:rPr lang="en-US" sz="2000" dirty="0">
                <a:solidFill>
                  <a:srgbClr val="23273F"/>
                </a:solidFill>
                <a:latin typeface="+mn-lt"/>
              </a:rPr>
              <a:t>Do they work with specific industries or specialty products?</a:t>
            </a:r>
          </a:p>
          <a:p>
            <a:pPr>
              <a:spcAft>
                <a:spcPts val="1200"/>
              </a:spcAft>
              <a:buClr>
                <a:srgbClr val="23273F"/>
              </a:buClr>
            </a:pPr>
            <a:r>
              <a:rPr lang="en-US" sz="2000" dirty="0">
                <a:solidFill>
                  <a:srgbClr val="23273F"/>
                </a:solidFill>
                <a:latin typeface="+mn-lt"/>
              </a:rPr>
              <a:t>Do they already have a life insurance professional on staff, or a relationship with one?</a:t>
            </a:r>
          </a:p>
          <a:p>
            <a:pPr marL="57150" lvl="0" indent="0">
              <a:spcAft>
                <a:spcPts val="1200"/>
              </a:spcAft>
              <a:buClr>
                <a:srgbClr val="23273F"/>
              </a:buClr>
              <a:buNone/>
            </a:pPr>
            <a:endParaRPr lang="en-US" sz="2000" baseline="30000" dirty="0">
              <a:solidFill>
                <a:srgbClr val="23273F"/>
              </a:solidFill>
              <a:latin typeface="+mn-lt"/>
            </a:endParaRPr>
          </a:p>
        </p:txBody>
      </p:sp>
    </p:spTree>
    <p:extLst>
      <p:ext uri="{BB962C8B-B14F-4D97-AF65-F5344CB8AC3E}">
        <p14:creationId xmlns:p14="http://schemas.microsoft.com/office/powerpoint/2010/main" val="1082782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E86B9E-5CB0-1B4D-92CB-1A46478AB89D}"/>
              </a:ext>
            </a:extLst>
          </p:cNvPr>
          <p:cNvSpPr txBox="1">
            <a:spLocks/>
          </p:cNvSpPr>
          <p:nvPr/>
        </p:nvSpPr>
        <p:spPr>
          <a:xfrm>
            <a:off x="457200" y="1093551"/>
            <a:ext cx="8229601" cy="2200903"/>
          </a:xfrm>
          <a:prstGeom prst="rect">
            <a:avLst/>
          </a:prstGeom>
        </p:spPr>
        <p:txBody>
          <a:bodyPr lIns="0" tIns="0" rIns="0" bIns="0" anchor="b">
            <a:noAutofit/>
          </a:bodyPr>
          <a:lstStyle>
            <a:lvl1pPr algn="l" defTabSz="914400" rtl="0" eaLnBrk="1" latinLnBrk="0" hangingPunct="1">
              <a:lnSpc>
                <a:spcPct val="100000"/>
              </a:lnSpc>
              <a:spcBef>
                <a:spcPct val="0"/>
              </a:spcBef>
              <a:buNone/>
              <a:defRPr sz="6000" b="0" i="0" kern="1200">
                <a:solidFill>
                  <a:schemeClr val="bg1"/>
                </a:solidFill>
                <a:latin typeface="FS Elliot Pro Light" panose="02000503040000020004" pitchFamily="2" charset="0"/>
                <a:ea typeface="+mj-ea"/>
                <a:cs typeface="+mj-cs"/>
              </a:defRPr>
            </a:lvl1pPr>
          </a:lstStyle>
          <a:p>
            <a:r>
              <a:rPr lang="en-US" sz="4500" dirty="0">
                <a:latin typeface="FS Elliot Pro" panose="02000503040000020004" pitchFamily="50" charset="0"/>
              </a:rPr>
              <a:t>Step 2: Create successful relationships </a:t>
            </a:r>
          </a:p>
        </p:txBody>
      </p:sp>
      <p:cxnSp>
        <p:nvCxnSpPr>
          <p:cNvPr id="8" name="Straight Connector 7">
            <a:extLst>
              <a:ext uri="{FF2B5EF4-FFF2-40B4-BE49-F238E27FC236}">
                <a16:creationId xmlns:a16="http://schemas.microsoft.com/office/drawing/2014/main" id="{EC3AF7CD-AD7E-1344-82D1-68E336091591}"/>
              </a:ext>
            </a:extLst>
          </p:cNvPr>
          <p:cNvCxnSpPr/>
          <p:nvPr/>
        </p:nvCxnSpPr>
        <p:spPr>
          <a:xfrm>
            <a:off x="457199" y="3592287"/>
            <a:ext cx="514350" cy="0"/>
          </a:xfrm>
          <a:prstGeom prst="line">
            <a:avLst/>
          </a:prstGeom>
          <a:ln w="63500">
            <a:solidFill>
              <a:srgbClr val="00C4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1264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878503-2DF9-B646-AA49-62DAE027F4F1}"/>
              </a:ext>
            </a:extLst>
          </p:cNvPr>
          <p:cNvSpPr>
            <a:spLocks noGrp="1"/>
          </p:cNvSpPr>
          <p:nvPr>
            <p:ph type="title"/>
          </p:nvPr>
        </p:nvSpPr>
        <p:spPr>
          <a:xfrm>
            <a:off x="187304" y="472056"/>
            <a:ext cx="2782233" cy="3106399"/>
          </a:xfrm>
        </p:spPr>
        <p:txBody>
          <a:bodyPr/>
          <a:lstStyle/>
          <a:p>
            <a:r>
              <a:rPr lang="en-US" sz="1400" dirty="0">
                <a:latin typeface="FS Elliot Pro Light" panose="02000503040000020004" pitchFamily="2" charset="0"/>
                <a:cs typeface="Arial" panose="020B0604020202020204" pitchFamily="34" charset="0"/>
              </a:rPr>
              <a:t>Step 2: Create successful relationships</a:t>
            </a:r>
            <a:br>
              <a:rPr lang="en-US" sz="1600" dirty="0">
                <a:latin typeface="FS Elliot Pro Light" panose="02000503040000020004" pitchFamily="2" charset="0"/>
                <a:cs typeface="Arial" panose="020B0604020202020204" pitchFamily="34" charset="0"/>
              </a:rPr>
            </a:br>
            <a:br>
              <a:rPr lang="en-US" sz="2000" dirty="0">
                <a:latin typeface="FS Elliot Pro Light" panose="02000503040000020004" pitchFamily="2" charset="0"/>
                <a:cs typeface="Arial" panose="020B0604020202020204" pitchFamily="34" charset="0"/>
              </a:rPr>
            </a:br>
            <a:r>
              <a:rPr lang="en-US" dirty="0">
                <a:latin typeface="FS Elliot Pro" panose="02000503040000020004" pitchFamily="50" charset="0"/>
                <a:cs typeface="Arial" panose="020B0604020202020204" pitchFamily="34" charset="0"/>
              </a:rPr>
              <a:t>Tips for making your relationships a success</a:t>
            </a:r>
            <a:br>
              <a:rPr lang="en-US" dirty="0">
                <a:latin typeface="FS Elliot Pro" panose="02000503040000020004" pitchFamily="50" charset="0"/>
                <a:cs typeface="Arial" panose="020B0604020202020204" pitchFamily="34" charset="0"/>
              </a:rPr>
            </a:br>
            <a:br>
              <a:rPr lang="en-US" dirty="0">
                <a:latin typeface="FS Elliot Pro" panose="02000503040000020004" pitchFamily="50" charset="0"/>
                <a:cs typeface="Arial" panose="020B0604020202020204" pitchFamily="34" charset="0"/>
              </a:rPr>
            </a:br>
            <a:br>
              <a:rPr lang="en-US" sz="1800" baseline="30000" dirty="0">
                <a:latin typeface="FS Elliot Pro Light" panose="02000503040000020004" pitchFamily="50" charset="0"/>
              </a:rPr>
            </a:br>
            <a:br>
              <a:rPr lang="en-US" sz="1800" dirty="0">
                <a:latin typeface="FS Elliot Pro Light" panose="02000503040000020004" pitchFamily="50" charset="0"/>
                <a:cs typeface="Arial" panose="020B0604020202020204" pitchFamily="34" charset="0"/>
              </a:rPr>
            </a:br>
            <a:endParaRPr lang="en-US" sz="1800" dirty="0">
              <a:latin typeface="FS Elliot Pro Light" panose="02000503040000020004" pitchFamily="50" charset="0"/>
            </a:endParaRPr>
          </a:p>
        </p:txBody>
      </p:sp>
      <p:sp>
        <p:nvSpPr>
          <p:cNvPr id="33" name="Footer Placeholder 8">
            <a:extLst>
              <a:ext uri="{FF2B5EF4-FFF2-40B4-BE49-F238E27FC236}">
                <a16:creationId xmlns:a16="http://schemas.microsoft.com/office/drawing/2014/main" id="{609201E9-F358-2C4B-A822-FD5E24382249}"/>
              </a:ext>
            </a:extLst>
          </p:cNvPr>
          <p:cNvSpPr txBox="1">
            <a:spLocks/>
          </p:cNvSpPr>
          <p:nvPr/>
        </p:nvSpPr>
        <p:spPr>
          <a:xfrm>
            <a:off x="187304" y="4671444"/>
            <a:ext cx="2378096" cy="274637"/>
          </a:xfrm>
          <a:prstGeom prst="rect">
            <a:avLst/>
          </a:prstGeom>
        </p:spPr>
        <p:txBody>
          <a:bodyPr vert="horz" lIns="0" tIns="0" rIns="0" bIns="0" rtlCol="0" anchor="b"/>
          <a:lstStyle>
            <a:defPPr>
              <a:defRPr lang="en-US"/>
            </a:defPPr>
            <a:lvl1pPr marL="0" algn="l" defTabSz="457200" rtl="0" eaLnBrk="1" latinLnBrk="0" hangingPunct="1">
              <a:defRPr sz="8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FSElliotPro" panose="02000503040000020004" pitchFamily="50" charset="0"/>
                <a:cs typeface="Arial" panose="020B0604020202020204" pitchFamily="34" charset="0"/>
              </a:rPr>
              <a:t>For financial professional use only. Not for distribution to the public.</a:t>
            </a:r>
            <a:endParaRPr lang="en-US" dirty="0">
              <a:latin typeface="FSElliotPro" panose="02000503040000020004" pitchFamily="50" charset="0"/>
            </a:endParaRPr>
          </a:p>
        </p:txBody>
      </p:sp>
      <p:sp>
        <p:nvSpPr>
          <p:cNvPr id="3" name="Rectangle 3">
            <a:extLst>
              <a:ext uri="{FF2B5EF4-FFF2-40B4-BE49-F238E27FC236}">
                <a16:creationId xmlns:a16="http://schemas.microsoft.com/office/drawing/2014/main" id="{66BBB870-12D7-E150-5B7C-FB694D705C0B}"/>
              </a:ext>
            </a:extLst>
          </p:cNvPr>
          <p:cNvSpPr txBox="1">
            <a:spLocks noChangeArrowheads="1"/>
          </p:cNvSpPr>
          <p:nvPr/>
        </p:nvSpPr>
        <p:spPr bwMode="auto">
          <a:xfrm>
            <a:off x="3450787" y="730204"/>
            <a:ext cx="4831975" cy="144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30188" algn="l">
              <a:spcBef>
                <a:spcPct val="20000"/>
              </a:spcBef>
              <a:buClr>
                <a:schemeClr val="bg2"/>
              </a:buClr>
              <a:buChar char="•"/>
              <a:defRPr sz="2400">
                <a:solidFill>
                  <a:schemeClr val="tx1"/>
                </a:solidFill>
                <a:latin typeface="Arial" pitchFamily="34" charset="0"/>
                <a:ea typeface="MS PGothic" pitchFamily="34" charset="-128"/>
              </a:defRPr>
            </a:lvl1pPr>
            <a:lvl2pPr marL="742950" indent="-285750" algn="l">
              <a:spcBef>
                <a:spcPct val="20000"/>
              </a:spcBef>
              <a:buClr>
                <a:schemeClr val="bg2"/>
              </a:buClr>
              <a:buChar char="–"/>
              <a:defRPr sz="2400">
                <a:solidFill>
                  <a:schemeClr val="tx1"/>
                </a:solidFill>
                <a:latin typeface="Arial" pitchFamily="34" charset="0"/>
                <a:ea typeface="MS PGothic" pitchFamily="34" charset="-128"/>
              </a:defRPr>
            </a:lvl2pPr>
            <a:lvl3pPr marL="1143000" indent="-228600" algn="l">
              <a:spcBef>
                <a:spcPct val="20000"/>
              </a:spcBef>
              <a:buClr>
                <a:schemeClr val="bg2"/>
              </a:buClr>
              <a:buChar char="•"/>
              <a:defRPr sz="2400">
                <a:solidFill>
                  <a:schemeClr val="tx1"/>
                </a:solidFill>
                <a:latin typeface="Arial" pitchFamily="34" charset="0"/>
                <a:ea typeface="MS PGothic" pitchFamily="34" charset="-128"/>
              </a:defRPr>
            </a:lvl3pPr>
            <a:lvl4pPr marL="1600200" indent="-228600" algn="l">
              <a:spcBef>
                <a:spcPct val="20000"/>
              </a:spcBef>
              <a:buClr>
                <a:schemeClr val="bg2"/>
              </a:buClr>
              <a:buChar char="–"/>
              <a:defRPr sz="2400">
                <a:solidFill>
                  <a:schemeClr val="tx1"/>
                </a:solidFill>
                <a:latin typeface="Arial" pitchFamily="34" charset="0"/>
                <a:ea typeface="MS PGothic" pitchFamily="34" charset="-128"/>
              </a:defRPr>
            </a:lvl4pPr>
            <a:lvl5pPr marL="2057400" indent="-228600" algn="l">
              <a:spcBef>
                <a:spcPct val="20000"/>
              </a:spcBef>
              <a:buClr>
                <a:schemeClr val="bg2"/>
              </a:buClr>
              <a:buChar char="»"/>
              <a:defRPr sz="24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9pPr>
          </a:lstStyle>
          <a:p>
            <a:pPr lvl="0">
              <a:spcAft>
                <a:spcPts val="1200"/>
              </a:spcAft>
              <a:buClr>
                <a:srgbClr val="23273F"/>
              </a:buClr>
              <a:buFont typeface="Arial" panose="020B0604020202020204" pitchFamily="34" charset="0"/>
              <a:buChar char="•"/>
            </a:pPr>
            <a:r>
              <a:rPr lang="en-US" sz="2000" dirty="0">
                <a:solidFill>
                  <a:srgbClr val="23273F"/>
                </a:solidFill>
                <a:latin typeface="+mn-lt"/>
              </a:rPr>
              <a:t>Integrate your product offering into their </a:t>
            </a:r>
            <a:r>
              <a:rPr lang="en-US" sz="2000" i="1" dirty="0">
                <a:solidFill>
                  <a:srgbClr val="23273F"/>
                </a:solidFill>
                <a:latin typeface="+mn-lt"/>
              </a:rPr>
              <a:t>existing</a:t>
            </a:r>
            <a:r>
              <a:rPr lang="en-US" sz="2000" dirty="0">
                <a:solidFill>
                  <a:srgbClr val="23273F"/>
                </a:solidFill>
                <a:latin typeface="+mn-lt"/>
              </a:rPr>
              <a:t> sales processes</a:t>
            </a:r>
          </a:p>
          <a:p>
            <a:pPr lvl="0">
              <a:spcAft>
                <a:spcPts val="1200"/>
              </a:spcAft>
              <a:buClr>
                <a:srgbClr val="23273F"/>
              </a:buClr>
              <a:buFont typeface="Arial" panose="020B0604020202020204" pitchFamily="34" charset="0"/>
              <a:buChar char="•"/>
            </a:pPr>
            <a:r>
              <a:rPr lang="en-US" sz="2000" dirty="0">
                <a:solidFill>
                  <a:srgbClr val="23273F"/>
                </a:solidFill>
                <a:latin typeface="+mn-lt"/>
              </a:rPr>
              <a:t>Create a business plan or marketing agreement</a:t>
            </a:r>
          </a:p>
          <a:p>
            <a:pPr>
              <a:spcAft>
                <a:spcPts val="1200"/>
              </a:spcAft>
              <a:buClr>
                <a:srgbClr val="23273F"/>
              </a:buClr>
            </a:pPr>
            <a:r>
              <a:rPr lang="en-US" sz="2000" dirty="0">
                <a:solidFill>
                  <a:srgbClr val="23273F"/>
                </a:solidFill>
                <a:latin typeface="+mn-lt"/>
              </a:rPr>
              <a:t>Define the referral process</a:t>
            </a:r>
          </a:p>
          <a:p>
            <a:pPr>
              <a:spcAft>
                <a:spcPts val="1200"/>
              </a:spcAft>
              <a:buClr>
                <a:srgbClr val="23273F"/>
              </a:buClr>
            </a:pPr>
            <a:r>
              <a:rPr lang="en-US" sz="2000" dirty="0">
                <a:solidFill>
                  <a:srgbClr val="23273F"/>
                </a:solidFill>
                <a:latin typeface="+mn-lt"/>
              </a:rPr>
              <a:t>Include support staff</a:t>
            </a:r>
          </a:p>
          <a:p>
            <a:pPr>
              <a:spcAft>
                <a:spcPts val="1200"/>
              </a:spcAft>
              <a:buClr>
                <a:srgbClr val="23273F"/>
              </a:buClr>
            </a:pPr>
            <a:r>
              <a:rPr lang="en-US" sz="2000" dirty="0">
                <a:solidFill>
                  <a:srgbClr val="23273F"/>
                </a:solidFill>
                <a:latin typeface="+mn-lt"/>
              </a:rPr>
              <a:t>Know your focus</a:t>
            </a:r>
          </a:p>
          <a:p>
            <a:pPr marL="57150" lvl="0" indent="0">
              <a:spcAft>
                <a:spcPts val="1200"/>
              </a:spcAft>
              <a:buClr>
                <a:srgbClr val="23273F"/>
              </a:buClr>
              <a:buNone/>
            </a:pPr>
            <a:endParaRPr lang="en-US" sz="2000" baseline="30000" dirty="0">
              <a:solidFill>
                <a:srgbClr val="23273F"/>
              </a:solidFill>
              <a:latin typeface="+mn-lt"/>
            </a:endParaRPr>
          </a:p>
        </p:txBody>
      </p:sp>
    </p:spTree>
    <p:extLst>
      <p:ext uri="{BB962C8B-B14F-4D97-AF65-F5344CB8AC3E}">
        <p14:creationId xmlns:p14="http://schemas.microsoft.com/office/powerpoint/2010/main" val="2945747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878503-2DF9-B646-AA49-62DAE027F4F1}"/>
              </a:ext>
            </a:extLst>
          </p:cNvPr>
          <p:cNvSpPr>
            <a:spLocks noGrp="1"/>
          </p:cNvSpPr>
          <p:nvPr>
            <p:ph type="title"/>
          </p:nvPr>
        </p:nvSpPr>
        <p:spPr>
          <a:xfrm>
            <a:off x="187304" y="472056"/>
            <a:ext cx="2782233" cy="3106399"/>
          </a:xfrm>
        </p:spPr>
        <p:txBody>
          <a:bodyPr/>
          <a:lstStyle/>
          <a:p>
            <a:r>
              <a:rPr lang="en-US" sz="1400" dirty="0">
                <a:latin typeface="FS Elliot Pro Light" panose="02000503040000020004" pitchFamily="2" charset="0"/>
                <a:cs typeface="Arial" panose="020B0604020202020204" pitchFamily="34" charset="0"/>
              </a:rPr>
              <a:t>Step 2: Create successful relationships</a:t>
            </a:r>
            <a:br>
              <a:rPr lang="en-US" sz="1600" dirty="0">
                <a:latin typeface="FS Elliot Pro Light" panose="02000503040000020004" pitchFamily="2" charset="0"/>
                <a:cs typeface="Arial" panose="020B0604020202020204" pitchFamily="34" charset="0"/>
              </a:rPr>
            </a:br>
            <a:br>
              <a:rPr lang="en-US" sz="2000" dirty="0">
                <a:latin typeface="FS Elliot Pro Light" panose="02000503040000020004" pitchFamily="2" charset="0"/>
                <a:cs typeface="Arial" panose="020B0604020202020204" pitchFamily="34" charset="0"/>
              </a:rPr>
            </a:br>
            <a:r>
              <a:rPr lang="en-US" dirty="0">
                <a:latin typeface="FS Elliot Pro" panose="02000503040000020004" pitchFamily="50" charset="0"/>
                <a:cs typeface="Arial" panose="020B0604020202020204" pitchFamily="34" charset="0"/>
              </a:rPr>
              <a:t>Highlight business opportunities</a:t>
            </a:r>
            <a:br>
              <a:rPr lang="en-US" dirty="0">
                <a:latin typeface="FS Elliot Pro" panose="02000503040000020004" pitchFamily="50" charset="0"/>
                <a:cs typeface="Arial" panose="020B0604020202020204" pitchFamily="34" charset="0"/>
              </a:rPr>
            </a:br>
            <a:br>
              <a:rPr lang="en-US" dirty="0">
                <a:latin typeface="FS Elliot Pro" panose="02000503040000020004" pitchFamily="50" charset="0"/>
                <a:cs typeface="Arial" panose="020B0604020202020204" pitchFamily="34" charset="0"/>
              </a:rPr>
            </a:br>
            <a:br>
              <a:rPr lang="en-US" sz="1800" baseline="30000" dirty="0">
                <a:latin typeface="FS Elliot Pro Light" panose="02000503040000020004" pitchFamily="50" charset="0"/>
              </a:rPr>
            </a:br>
            <a:br>
              <a:rPr lang="en-US" sz="1800" dirty="0">
                <a:latin typeface="FS Elliot Pro Light" panose="02000503040000020004" pitchFamily="50" charset="0"/>
                <a:cs typeface="Arial" panose="020B0604020202020204" pitchFamily="34" charset="0"/>
              </a:rPr>
            </a:br>
            <a:endParaRPr lang="en-US" sz="1800" dirty="0">
              <a:latin typeface="FS Elliot Pro Light" panose="02000503040000020004" pitchFamily="50" charset="0"/>
            </a:endParaRPr>
          </a:p>
        </p:txBody>
      </p:sp>
      <p:sp>
        <p:nvSpPr>
          <p:cNvPr id="33" name="Footer Placeholder 8">
            <a:extLst>
              <a:ext uri="{FF2B5EF4-FFF2-40B4-BE49-F238E27FC236}">
                <a16:creationId xmlns:a16="http://schemas.microsoft.com/office/drawing/2014/main" id="{609201E9-F358-2C4B-A822-FD5E24382249}"/>
              </a:ext>
            </a:extLst>
          </p:cNvPr>
          <p:cNvSpPr txBox="1">
            <a:spLocks/>
          </p:cNvSpPr>
          <p:nvPr/>
        </p:nvSpPr>
        <p:spPr>
          <a:xfrm>
            <a:off x="187304" y="4671444"/>
            <a:ext cx="2378096" cy="274637"/>
          </a:xfrm>
          <a:prstGeom prst="rect">
            <a:avLst/>
          </a:prstGeom>
        </p:spPr>
        <p:txBody>
          <a:bodyPr vert="horz" lIns="0" tIns="0" rIns="0" bIns="0" rtlCol="0" anchor="b"/>
          <a:lstStyle>
            <a:defPPr>
              <a:defRPr lang="en-US"/>
            </a:defPPr>
            <a:lvl1pPr marL="0" algn="l" defTabSz="457200" rtl="0" eaLnBrk="1" latinLnBrk="0" hangingPunct="1">
              <a:defRPr sz="8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FSElliotPro" panose="02000503040000020004" pitchFamily="50" charset="0"/>
                <a:cs typeface="Arial" panose="020B0604020202020204" pitchFamily="34" charset="0"/>
              </a:rPr>
              <a:t>For financial professional use only. Not for distribution to the public.</a:t>
            </a:r>
            <a:endParaRPr lang="en-US" dirty="0">
              <a:latin typeface="FSElliotPro" panose="02000503040000020004" pitchFamily="50" charset="0"/>
            </a:endParaRPr>
          </a:p>
        </p:txBody>
      </p:sp>
      <p:sp>
        <p:nvSpPr>
          <p:cNvPr id="3" name="Rectangle 3">
            <a:extLst>
              <a:ext uri="{FF2B5EF4-FFF2-40B4-BE49-F238E27FC236}">
                <a16:creationId xmlns:a16="http://schemas.microsoft.com/office/drawing/2014/main" id="{66BBB870-12D7-E150-5B7C-FB694D705C0B}"/>
              </a:ext>
            </a:extLst>
          </p:cNvPr>
          <p:cNvSpPr txBox="1">
            <a:spLocks noChangeArrowheads="1"/>
          </p:cNvSpPr>
          <p:nvPr/>
        </p:nvSpPr>
        <p:spPr bwMode="auto">
          <a:xfrm>
            <a:off x="3290047" y="212080"/>
            <a:ext cx="5190565" cy="144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30188" algn="l">
              <a:spcBef>
                <a:spcPct val="20000"/>
              </a:spcBef>
              <a:buClr>
                <a:schemeClr val="bg2"/>
              </a:buClr>
              <a:buChar char="•"/>
              <a:defRPr sz="2400">
                <a:solidFill>
                  <a:schemeClr val="tx1"/>
                </a:solidFill>
                <a:latin typeface="Arial" pitchFamily="34" charset="0"/>
                <a:ea typeface="MS PGothic" pitchFamily="34" charset="-128"/>
              </a:defRPr>
            </a:lvl1pPr>
            <a:lvl2pPr marL="742950" indent="-285750" algn="l">
              <a:spcBef>
                <a:spcPct val="20000"/>
              </a:spcBef>
              <a:buClr>
                <a:schemeClr val="bg2"/>
              </a:buClr>
              <a:buChar char="–"/>
              <a:defRPr sz="2400">
                <a:solidFill>
                  <a:schemeClr val="tx1"/>
                </a:solidFill>
                <a:latin typeface="Arial" pitchFamily="34" charset="0"/>
                <a:ea typeface="MS PGothic" pitchFamily="34" charset="-128"/>
              </a:defRPr>
            </a:lvl2pPr>
            <a:lvl3pPr marL="1143000" indent="-228600" algn="l">
              <a:spcBef>
                <a:spcPct val="20000"/>
              </a:spcBef>
              <a:buClr>
                <a:schemeClr val="bg2"/>
              </a:buClr>
              <a:buChar char="•"/>
              <a:defRPr sz="2400">
                <a:solidFill>
                  <a:schemeClr val="tx1"/>
                </a:solidFill>
                <a:latin typeface="Arial" pitchFamily="34" charset="0"/>
                <a:ea typeface="MS PGothic" pitchFamily="34" charset="-128"/>
              </a:defRPr>
            </a:lvl3pPr>
            <a:lvl4pPr marL="1600200" indent="-228600" algn="l">
              <a:spcBef>
                <a:spcPct val="20000"/>
              </a:spcBef>
              <a:buClr>
                <a:schemeClr val="bg2"/>
              </a:buClr>
              <a:buChar char="–"/>
              <a:defRPr sz="2400">
                <a:solidFill>
                  <a:schemeClr val="tx1"/>
                </a:solidFill>
                <a:latin typeface="Arial" pitchFamily="34" charset="0"/>
                <a:ea typeface="MS PGothic" pitchFamily="34" charset="-128"/>
              </a:defRPr>
            </a:lvl4pPr>
            <a:lvl5pPr marL="2057400" indent="-228600" algn="l">
              <a:spcBef>
                <a:spcPct val="20000"/>
              </a:spcBef>
              <a:buClr>
                <a:schemeClr val="bg2"/>
              </a:buClr>
              <a:buChar char="»"/>
              <a:defRPr sz="24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9pPr>
          </a:lstStyle>
          <a:p>
            <a:pPr lvl="0">
              <a:spcAft>
                <a:spcPts val="1200"/>
              </a:spcAft>
              <a:buClr>
                <a:srgbClr val="23273F"/>
              </a:buClr>
              <a:buFont typeface="Arial" panose="020B0604020202020204" pitchFamily="34" charset="0"/>
              <a:buChar char="•"/>
            </a:pPr>
            <a:r>
              <a:rPr lang="en-US" sz="1900" dirty="0">
                <a:solidFill>
                  <a:srgbClr val="23273F"/>
                </a:solidFill>
                <a:latin typeface="+mn-lt"/>
              </a:rPr>
              <a:t>Business planning services (informal business valuations and buy-sell agreement reviews)</a:t>
            </a:r>
          </a:p>
          <a:p>
            <a:pPr lvl="0">
              <a:spcAft>
                <a:spcPts val="1200"/>
              </a:spcAft>
              <a:buClr>
                <a:srgbClr val="23273F"/>
              </a:buClr>
              <a:buFont typeface="Arial" panose="020B0604020202020204" pitchFamily="34" charset="0"/>
              <a:buChar char="•"/>
            </a:pPr>
            <a:r>
              <a:rPr lang="en-US" sz="1900" dirty="0">
                <a:solidFill>
                  <a:srgbClr val="23273F"/>
                </a:solidFill>
                <a:latin typeface="+mn-lt"/>
              </a:rPr>
              <a:t>Business succession and transition planning</a:t>
            </a:r>
          </a:p>
          <a:p>
            <a:pPr>
              <a:spcAft>
                <a:spcPts val="1200"/>
              </a:spcAft>
              <a:buClr>
                <a:srgbClr val="23273F"/>
              </a:buClr>
            </a:pPr>
            <a:r>
              <a:rPr lang="en-US" sz="1900" dirty="0">
                <a:solidFill>
                  <a:srgbClr val="23273F"/>
                </a:solidFill>
                <a:latin typeface="+mn-lt"/>
              </a:rPr>
              <a:t>Key person protection (life and disability)</a:t>
            </a:r>
          </a:p>
          <a:p>
            <a:pPr>
              <a:spcAft>
                <a:spcPts val="1200"/>
              </a:spcAft>
              <a:buClr>
                <a:srgbClr val="23273F"/>
              </a:buClr>
            </a:pPr>
            <a:r>
              <a:rPr lang="en-US" sz="1900" dirty="0">
                <a:solidFill>
                  <a:srgbClr val="23273F"/>
                </a:solidFill>
                <a:latin typeface="+mn-lt"/>
              </a:rPr>
              <a:t>Key employee retention and retirement solutions</a:t>
            </a:r>
          </a:p>
          <a:p>
            <a:pPr>
              <a:spcAft>
                <a:spcPts val="1200"/>
              </a:spcAft>
              <a:buClr>
                <a:srgbClr val="23273F"/>
              </a:buClr>
            </a:pPr>
            <a:r>
              <a:rPr lang="en-US" sz="1900" dirty="0">
                <a:solidFill>
                  <a:srgbClr val="23273F"/>
                </a:solidFill>
                <a:latin typeface="+mn-lt"/>
              </a:rPr>
              <a:t>401(k) plan reviews</a:t>
            </a:r>
            <a:endParaRPr lang="en-US" sz="1900" baseline="30000" dirty="0">
              <a:solidFill>
                <a:srgbClr val="23273F"/>
              </a:solidFill>
              <a:latin typeface="+mn-lt"/>
            </a:endParaRPr>
          </a:p>
          <a:p>
            <a:pPr>
              <a:spcAft>
                <a:spcPts val="1200"/>
              </a:spcAft>
              <a:buClr>
                <a:srgbClr val="23273F"/>
              </a:buClr>
            </a:pPr>
            <a:r>
              <a:rPr lang="en-US" sz="1900" dirty="0">
                <a:solidFill>
                  <a:srgbClr val="23273F"/>
                </a:solidFill>
                <a:latin typeface="+mn-lt"/>
              </a:rPr>
              <a:t>Nonqualified deferred compensation, bonus plans, employee stock ownership plans (ESOPs)</a:t>
            </a:r>
          </a:p>
        </p:txBody>
      </p:sp>
    </p:spTree>
    <p:extLst>
      <p:ext uri="{BB962C8B-B14F-4D97-AF65-F5344CB8AC3E}">
        <p14:creationId xmlns:p14="http://schemas.microsoft.com/office/powerpoint/2010/main" val="2671989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E86B9E-5CB0-1B4D-92CB-1A46478AB89D}"/>
              </a:ext>
            </a:extLst>
          </p:cNvPr>
          <p:cNvSpPr txBox="1">
            <a:spLocks/>
          </p:cNvSpPr>
          <p:nvPr/>
        </p:nvSpPr>
        <p:spPr>
          <a:xfrm>
            <a:off x="457200" y="1093551"/>
            <a:ext cx="7987553" cy="2200903"/>
          </a:xfrm>
          <a:prstGeom prst="rect">
            <a:avLst/>
          </a:prstGeom>
        </p:spPr>
        <p:txBody>
          <a:bodyPr lIns="0" tIns="0" rIns="0" bIns="0" anchor="b">
            <a:noAutofit/>
          </a:bodyPr>
          <a:lstStyle>
            <a:lvl1pPr algn="l" defTabSz="914400" rtl="0" eaLnBrk="1" latinLnBrk="0" hangingPunct="1">
              <a:lnSpc>
                <a:spcPct val="100000"/>
              </a:lnSpc>
              <a:spcBef>
                <a:spcPct val="0"/>
              </a:spcBef>
              <a:buNone/>
              <a:defRPr sz="6000" b="0" i="0" kern="1200">
                <a:solidFill>
                  <a:schemeClr val="bg1"/>
                </a:solidFill>
                <a:latin typeface="FS Elliot Pro Light" panose="02000503040000020004" pitchFamily="2" charset="0"/>
                <a:ea typeface="+mj-ea"/>
                <a:cs typeface="+mj-cs"/>
              </a:defRPr>
            </a:lvl1pPr>
          </a:lstStyle>
          <a:p>
            <a:r>
              <a:rPr lang="en-US" sz="4500" dirty="0">
                <a:latin typeface="FS Elliot Pro" panose="02000503040000020004" pitchFamily="50" charset="0"/>
              </a:rPr>
              <a:t>Step 3: Solidify the terms of the relationship upfront </a:t>
            </a:r>
          </a:p>
        </p:txBody>
      </p:sp>
      <p:cxnSp>
        <p:nvCxnSpPr>
          <p:cNvPr id="8" name="Straight Connector 7">
            <a:extLst>
              <a:ext uri="{FF2B5EF4-FFF2-40B4-BE49-F238E27FC236}">
                <a16:creationId xmlns:a16="http://schemas.microsoft.com/office/drawing/2014/main" id="{EC3AF7CD-AD7E-1344-82D1-68E336091591}"/>
              </a:ext>
            </a:extLst>
          </p:cNvPr>
          <p:cNvCxnSpPr/>
          <p:nvPr/>
        </p:nvCxnSpPr>
        <p:spPr>
          <a:xfrm>
            <a:off x="457199" y="3592287"/>
            <a:ext cx="514350" cy="0"/>
          </a:xfrm>
          <a:prstGeom prst="line">
            <a:avLst/>
          </a:prstGeom>
          <a:ln w="63500">
            <a:solidFill>
              <a:srgbClr val="00C4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510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878503-2DF9-B646-AA49-62DAE027F4F1}"/>
              </a:ext>
            </a:extLst>
          </p:cNvPr>
          <p:cNvSpPr>
            <a:spLocks noGrp="1"/>
          </p:cNvSpPr>
          <p:nvPr>
            <p:ph type="title"/>
          </p:nvPr>
        </p:nvSpPr>
        <p:spPr>
          <a:xfrm>
            <a:off x="187304" y="472056"/>
            <a:ext cx="2782233" cy="3106399"/>
          </a:xfrm>
        </p:spPr>
        <p:txBody>
          <a:bodyPr/>
          <a:lstStyle/>
          <a:p>
            <a:r>
              <a:rPr lang="en-US" sz="1400" dirty="0">
                <a:latin typeface="FS Elliot Pro Light" panose="02000503040000020004" pitchFamily="2" charset="0"/>
                <a:cs typeface="Arial" panose="020B0604020202020204" pitchFamily="34" charset="0"/>
              </a:rPr>
              <a:t>Step 3: Solidify the terms of the relationship upfront</a:t>
            </a:r>
            <a:br>
              <a:rPr lang="en-US" sz="1600" dirty="0">
                <a:latin typeface="FS Elliot Pro Light" panose="02000503040000020004" pitchFamily="2" charset="0"/>
                <a:cs typeface="Arial" panose="020B0604020202020204" pitchFamily="34" charset="0"/>
              </a:rPr>
            </a:br>
            <a:br>
              <a:rPr lang="en-US" sz="2000" dirty="0">
                <a:latin typeface="FS Elliot Pro Light" panose="02000503040000020004" pitchFamily="2" charset="0"/>
                <a:cs typeface="Arial" panose="020B0604020202020204" pitchFamily="34" charset="0"/>
              </a:rPr>
            </a:br>
            <a:r>
              <a:rPr lang="en-US" dirty="0">
                <a:latin typeface="FS Elliot Pro" panose="02000503040000020004" pitchFamily="50" charset="0"/>
                <a:cs typeface="Arial" panose="020B0604020202020204" pitchFamily="34" charset="0"/>
              </a:rPr>
              <a:t>Get answers to key questions</a:t>
            </a:r>
            <a:br>
              <a:rPr lang="en-US" dirty="0">
                <a:latin typeface="FS Elliot Pro" panose="02000503040000020004" pitchFamily="50" charset="0"/>
                <a:cs typeface="Arial" panose="020B0604020202020204" pitchFamily="34" charset="0"/>
              </a:rPr>
            </a:br>
            <a:br>
              <a:rPr lang="en-US" dirty="0">
                <a:latin typeface="FS Elliot Pro" panose="02000503040000020004" pitchFamily="50" charset="0"/>
                <a:cs typeface="Arial" panose="020B0604020202020204" pitchFamily="34" charset="0"/>
              </a:rPr>
            </a:br>
            <a:br>
              <a:rPr lang="en-US" sz="1800" baseline="30000" dirty="0">
                <a:latin typeface="FS Elliot Pro Light" panose="02000503040000020004" pitchFamily="50" charset="0"/>
              </a:rPr>
            </a:br>
            <a:br>
              <a:rPr lang="en-US" sz="1800" dirty="0">
                <a:latin typeface="FS Elliot Pro Light" panose="02000503040000020004" pitchFamily="50" charset="0"/>
                <a:cs typeface="Arial" panose="020B0604020202020204" pitchFamily="34" charset="0"/>
              </a:rPr>
            </a:br>
            <a:endParaRPr lang="en-US" sz="1800" dirty="0">
              <a:latin typeface="FS Elliot Pro Light" panose="02000503040000020004" pitchFamily="50" charset="0"/>
            </a:endParaRPr>
          </a:p>
        </p:txBody>
      </p:sp>
      <p:sp>
        <p:nvSpPr>
          <p:cNvPr id="33" name="Footer Placeholder 8">
            <a:extLst>
              <a:ext uri="{FF2B5EF4-FFF2-40B4-BE49-F238E27FC236}">
                <a16:creationId xmlns:a16="http://schemas.microsoft.com/office/drawing/2014/main" id="{609201E9-F358-2C4B-A822-FD5E24382249}"/>
              </a:ext>
            </a:extLst>
          </p:cNvPr>
          <p:cNvSpPr txBox="1">
            <a:spLocks/>
          </p:cNvSpPr>
          <p:nvPr/>
        </p:nvSpPr>
        <p:spPr>
          <a:xfrm>
            <a:off x="187304" y="4671444"/>
            <a:ext cx="2378096" cy="274637"/>
          </a:xfrm>
          <a:prstGeom prst="rect">
            <a:avLst/>
          </a:prstGeom>
        </p:spPr>
        <p:txBody>
          <a:bodyPr vert="horz" lIns="0" tIns="0" rIns="0" bIns="0" rtlCol="0" anchor="b"/>
          <a:lstStyle>
            <a:defPPr>
              <a:defRPr lang="en-US"/>
            </a:defPPr>
            <a:lvl1pPr marL="0" algn="l" defTabSz="457200" rtl="0" eaLnBrk="1" latinLnBrk="0" hangingPunct="1">
              <a:defRPr sz="8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FSElliotPro" panose="02000503040000020004" pitchFamily="50" charset="0"/>
                <a:cs typeface="Arial" panose="020B0604020202020204" pitchFamily="34" charset="0"/>
              </a:rPr>
              <a:t>For financial professional use only. Not for distribution to the public.</a:t>
            </a:r>
            <a:endParaRPr lang="en-US" dirty="0">
              <a:latin typeface="FSElliotPro" panose="02000503040000020004" pitchFamily="50" charset="0"/>
            </a:endParaRPr>
          </a:p>
        </p:txBody>
      </p:sp>
      <p:sp>
        <p:nvSpPr>
          <p:cNvPr id="3" name="Rectangle 3">
            <a:extLst>
              <a:ext uri="{FF2B5EF4-FFF2-40B4-BE49-F238E27FC236}">
                <a16:creationId xmlns:a16="http://schemas.microsoft.com/office/drawing/2014/main" id="{66BBB870-12D7-E150-5B7C-FB694D705C0B}"/>
              </a:ext>
            </a:extLst>
          </p:cNvPr>
          <p:cNvSpPr txBox="1">
            <a:spLocks noChangeArrowheads="1"/>
          </p:cNvSpPr>
          <p:nvPr/>
        </p:nvSpPr>
        <p:spPr bwMode="auto">
          <a:xfrm>
            <a:off x="3290047" y="860730"/>
            <a:ext cx="5190565" cy="1188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30188" algn="l">
              <a:spcBef>
                <a:spcPct val="20000"/>
              </a:spcBef>
              <a:buClr>
                <a:schemeClr val="bg2"/>
              </a:buClr>
              <a:buChar char="•"/>
              <a:defRPr sz="2400">
                <a:solidFill>
                  <a:schemeClr val="tx1"/>
                </a:solidFill>
                <a:latin typeface="Arial" pitchFamily="34" charset="0"/>
                <a:ea typeface="MS PGothic" pitchFamily="34" charset="-128"/>
              </a:defRPr>
            </a:lvl1pPr>
            <a:lvl2pPr marL="742950" indent="-285750" algn="l">
              <a:spcBef>
                <a:spcPct val="20000"/>
              </a:spcBef>
              <a:buClr>
                <a:schemeClr val="bg2"/>
              </a:buClr>
              <a:buChar char="–"/>
              <a:defRPr sz="2400">
                <a:solidFill>
                  <a:schemeClr val="tx1"/>
                </a:solidFill>
                <a:latin typeface="Arial" pitchFamily="34" charset="0"/>
                <a:ea typeface="MS PGothic" pitchFamily="34" charset="-128"/>
              </a:defRPr>
            </a:lvl2pPr>
            <a:lvl3pPr marL="1143000" indent="-228600" algn="l">
              <a:spcBef>
                <a:spcPct val="20000"/>
              </a:spcBef>
              <a:buClr>
                <a:schemeClr val="bg2"/>
              </a:buClr>
              <a:buChar char="•"/>
              <a:defRPr sz="2400">
                <a:solidFill>
                  <a:schemeClr val="tx1"/>
                </a:solidFill>
                <a:latin typeface="Arial" pitchFamily="34" charset="0"/>
                <a:ea typeface="MS PGothic" pitchFamily="34" charset="-128"/>
              </a:defRPr>
            </a:lvl3pPr>
            <a:lvl4pPr marL="1600200" indent="-228600" algn="l">
              <a:spcBef>
                <a:spcPct val="20000"/>
              </a:spcBef>
              <a:buClr>
                <a:schemeClr val="bg2"/>
              </a:buClr>
              <a:buChar char="–"/>
              <a:defRPr sz="2400">
                <a:solidFill>
                  <a:schemeClr val="tx1"/>
                </a:solidFill>
                <a:latin typeface="Arial" pitchFamily="34" charset="0"/>
                <a:ea typeface="MS PGothic" pitchFamily="34" charset="-128"/>
              </a:defRPr>
            </a:lvl4pPr>
            <a:lvl5pPr marL="2057400" indent="-228600" algn="l">
              <a:spcBef>
                <a:spcPct val="20000"/>
              </a:spcBef>
              <a:buClr>
                <a:schemeClr val="bg2"/>
              </a:buClr>
              <a:buChar char="»"/>
              <a:defRPr sz="24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9pPr>
          </a:lstStyle>
          <a:p>
            <a:pPr lvl="0">
              <a:spcAft>
                <a:spcPts val="1200"/>
              </a:spcAft>
              <a:buClr>
                <a:srgbClr val="23273F"/>
              </a:buClr>
              <a:buFont typeface="Arial" panose="020B0604020202020204" pitchFamily="34" charset="0"/>
              <a:buChar char="•"/>
            </a:pPr>
            <a:r>
              <a:rPr lang="en-US" sz="2000" dirty="0">
                <a:solidFill>
                  <a:srgbClr val="23273F"/>
                </a:solidFill>
                <a:latin typeface="+mn-lt"/>
              </a:rPr>
              <a:t>How will referrals and introductions take place?</a:t>
            </a:r>
          </a:p>
          <a:p>
            <a:pPr lvl="0">
              <a:spcAft>
                <a:spcPts val="1200"/>
              </a:spcAft>
              <a:buClr>
                <a:srgbClr val="23273F"/>
              </a:buClr>
              <a:buFont typeface="Arial" panose="020B0604020202020204" pitchFamily="34" charset="0"/>
              <a:buChar char="•"/>
            </a:pPr>
            <a:r>
              <a:rPr lang="en-US" sz="2000" dirty="0">
                <a:solidFill>
                  <a:srgbClr val="23273F"/>
                </a:solidFill>
                <a:latin typeface="+mn-lt"/>
              </a:rPr>
              <a:t>What marketing tactics will be employed, and how frequently?</a:t>
            </a:r>
          </a:p>
          <a:p>
            <a:pPr>
              <a:spcAft>
                <a:spcPts val="1200"/>
              </a:spcAft>
              <a:buClr>
                <a:srgbClr val="23273F"/>
              </a:buClr>
            </a:pPr>
            <a:r>
              <a:rPr lang="en-US" sz="2000" dirty="0">
                <a:solidFill>
                  <a:srgbClr val="23273F"/>
                </a:solidFill>
                <a:latin typeface="+mn-lt"/>
              </a:rPr>
              <a:t>Who within the firm will you work with?</a:t>
            </a:r>
          </a:p>
          <a:p>
            <a:pPr>
              <a:spcAft>
                <a:spcPts val="1200"/>
              </a:spcAft>
              <a:buClr>
                <a:srgbClr val="23273F"/>
              </a:buClr>
            </a:pPr>
            <a:r>
              <a:rPr lang="en-US" sz="2000" dirty="0">
                <a:solidFill>
                  <a:srgbClr val="23273F"/>
                </a:solidFill>
                <a:latin typeface="+mn-lt"/>
              </a:rPr>
              <a:t>How will marketing expenses be handled?</a:t>
            </a:r>
          </a:p>
        </p:txBody>
      </p:sp>
    </p:spTree>
    <p:extLst>
      <p:ext uri="{BB962C8B-B14F-4D97-AF65-F5344CB8AC3E}">
        <p14:creationId xmlns:p14="http://schemas.microsoft.com/office/powerpoint/2010/main" val="714399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878503-2DF9-B646-AA49-62DAE027F4F1}"/>
              </a:ext>
            </a:extLst>
          </p:cNvPr>
          <p:cNvSpPr>
            <a:spLocks noGrp="1"/>
          </p:cNvSpPr>
          <p:nvPr>
            <p:ph type="title"/>
          </p:nvPr>
        </p:nvSpPr>
        <p:spPr>
          <a:xfrm>
            <a:off x="187304" y="472056"/>
            <a:ext cx="2782233" cy="3106399"/>
          </a:xfrm>
        </p:spPr>
        <p:txBody>
          <a:bodyPr/>
          <a:lstStyle/>
          <a:p>
            <a:r>
              <a:rPr lang="en-US" sz="1400" dirty="0">
                <a:latin typeface="FS Elliot Pro Light" panose="02000503040000020004" pitchFamily="2" charset="0"/>
                <a:cs typeface="Arial" panose="020B0604020202020204" pitchFamily="34" charset="0"/>
              </a:rPr>
              <a:t>Step 3: Solidify the terms of the relationship upfront</a:t>
            </a:r>
            <a:br>
              <a:rPr lang="en-US" sz="1600" dirty="0">
                <a:latin typeface="FS Elliot Pro Light" panose="02000503040000020004" pitchFamily="2" charset="0"/>
                <a:cs typeface="Arial" panose="020B0604020202020204" pitchFamily="34" charset="0"/>
              </a:rPr>
            </a:br>
            <a:br>
              <a:rPr lang="en-US" sz="2000" dirty="0">
                <a:latin typeface="FS Elliot Pro Light" panose="02000503040000020004" pitchFamily="2" charset="0"/>
                <a:cs typeface="Arial" panose="020B0604020202020204" pitchFamily="34" charset="0"/>
              </a:rPr>
            </a:br>
            <a:r>
              <a:rPr lang="en-US" dirty="0">
                <a:latin typeface="FS Elliot Pro" panose="02000503040000020004" pitchFamily="50" charset="0"/>
                <a:cs typeface="Arial" panose="020B0604020202020204" pitchFamily="34" charset="0"/>
              </a:rPr>
              <a:t>Get answers to key questions</a:t>
            </a:r>
            <a:br>
              <a:rPr lang="en-US" dirty="0">
                <a:latin typeface="FS Elliot Pro" panose="02000503040000020004" pitchFamily="50" charset="0"/>
                <a:cs typeface="Arial" panose="020B0604020202020204" pitchFamily="34" charset="0"/>
              </a:rPr>
            </a:br>
            <a:br>
              <a:rPr lang="en-US" dirty="0">
                <a:latin typeface="FS Elliot Pro" panose="02000503040000020004" pitchFamily="50" charset="0"/>
                <a:cs typeface="Arial" panose="020B0604020202020204" pitchFamily="34" charset="0"/>
              </a:rPr>
            </a:br>
            <a:br>
              <a:rPr lang="en-US" sz="1800" baseline="30000" dirty="0">
                <a:latin typeface="FS Elliot Pro Light" panose="02000503040000020004" pitchFamily="50" charset="0"/>
              </a:rPr>
            </a:br>
            <a:br>
              <a:rPr lang="en-US" sz="1800" dirty="0">
                <a:latin typeface="FS Elliot Pro Light" panose="02000503040000020004" pitchFamily="50" charset="0"/>
                <a:cs typeface="Arial" panose="020B0604020202020204" pitchFamily="34" charset="0"/>
              </a:rPr>
            </a:br>
            <a:endParaRPr lang="en-US" sz="1800" dirty="0">
              <a:latin typeface="FS Elliot Pro Light" panose="02000503040000020004" pitchFamily="50" charset="0"/>
            </a:endParaRPr>
          </a:p>
        </p:txBody>
      </p:sp>
      <p:sp>
        <p:nvSpPr>
          <p:cNvPr id="33" name="Footer Placeholder 8">
            <a:extLst>
              <a:ext uri="{FF2B5EF4-FFF2-40B4-BE49-F238E27FC236}">
                <a16:creationId xmlns:a16="http://schemas.microsoft.com/office/drawing/2014/main" id="{609201E9-F358-2C4B-A822-FD5E24382249}"/>
              </a:ext>
            </a:extLst>
          </p:cNvPr>
          <p:cNvSpPr txBox="1">
            <a:spLocks/>
          </p:cNvSpPr>
          <p:nvPr/>
        </p:nvSpPr>
        <p:spPr>
          <a:xfrm>
            <a:off x="187304" y="4671444"/>
            <a:ext cx="2378096" cy="274637"/>
          </a:xfrm>
          <a:prstGeom prst="rect">
            <a:avLst/>
          </a:prstGeom>
        </p:spPr>
        <p:txBody>
          <a:bodyPr vert="horz" lIns="0" tIns="0" rIns="0" bIns="0" rtlCol="0" anchor="b"/>
          <a:lstStyle>
            <a:defPPr>
              <a:defRPr lang="en-US"/>
            </a:defPPr>
            <a:lvl1pPr marL="0" algn="l" defTabSz="457200" rtl="0" eaLnBrk="1" latinLnBrk="0" hangingPunct="1">
              <a:defRPr sz="8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FSElliotPro" panose="02000503040000020004" pitchFamily="50" charset="0"/>
                <a:cs typeface="Arial" panose="020B0604020202020204" pitchFamily="34" charset="0"/>
              </a:rPr>
              <a:t>For financial professional use only. Not for distribution to the public.</a:t>
            </a:r>
            <a:endParaRPr lang="en-US" dirty="0">
              <a:latin typeface="FSElliotPro" panose="02000503040000020004" pitchFamily="50" charset="0"/>
            </a:endParaRPr>
          </a:p>
        </p:txBody>
      </p:sp>
      <p:sp>
        <p:nvSpPr>
          <p:cNvPr id="3" name="Rectangle 3">
            <a:extLst>
              <a:ext uri="{FF2B5EF4-FFF2-40B4-BE49-F238E27FC236}">
                <a16:creationId xmlns:a16="http://schemas.microsoft.com/office/drawing/2014/main" id="{66BBB870-12D7-E150-5B7C-FB694D705C0B}"/>
              </a:ext>
            </a:extLst>
          </p:cNvPr>
          <p:cNvSpPr txBox="1">
            <a:spLocks noChangeArrowheads="1"/>
          </p:cNvSpPr>
          <p:nvPr/>
        </p:nvSpPr>
        <p:spPr bwMode="auto">
          <a:xfrm>
            <a:off x="3290047" y="860730"/>
            <a:ext cx="5190565" cy="1188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30188" algn="l">
              <a:spcBef>
                <a:spcPct val="20000"/>
              </a:spcBef>
              <a:buClr>
                <a:schemeClr val="bg2"/>
              </a:buClr>
              <a:buChar char="•"/>
              <a:defRPr sz="2400">
                <a:solidFill>
                  <a:schemeClr val="tx1"/>
                </a:solidFill>
                <a:latin typeface="Arial" pitchFamily="34" charset="0"/>
                <a:ea typeface="MS PGothic" pitchFamily="34" charset="-128"/>
              </a:defRPr>
            </a:lvl1pPr>
            <a:lvl2pPr marL="742950" indent="-285750" algn="l">
              <a:spcBef>
                <a:spcPct val="20000"/>
              </a:spcBef>
              <a:buClr>
                <a:schemeClr val="bg2"/>
              </a:buClr>
              <a:buChar char="–"/>
              <a:defRPr sz="2400">
                <a:solidFill>
                  <a:schemeClr val="tx1"/>
                </a:solidFill>
                <a:latin typeface="Arial" pitchFamily="34" charset="0"/>
                <a:ea typeface="MS PGothic" pitchFamily="34" charset="-128"/>
              </a:defRPr>
            </a:lvl2pPr>
            <a:lvl3pPr marL="1143000" indent="-228600" algn="l">
              <a:spcBef>
                <a:spcPct val="20000"/>
              </a:spcBef>
              <a:buClr>
                <a:schemeClr val="bg2"/>
              </a:buClr>
              <a:buChar char="•"/>
              <a:defRPr sz="2400">
                <a:solidFill>
                  <a:schemeClr val="tx1"/>
                </a:solidFill>
                <a:latin typeface="Arial" pitchFamily="34" charset="0"/>
                <a:ea typeface="MS PGothic" pitchFamily="34" charset="-128"/>
              </a:defRPr>
            </a:lvl3pPr>
            <a:lvl4pPr marL="1600200" indent="-228600" algn="l">
              <a:spcBef>
                <a:spcPct val="20000"/>
              </a:spcBef>
              <a:buClr>
                <a:schemeClr val="bg2"/>
              </a:buClr>
              <a:buChar char="–"/>
              <a:defRPr sz="2400">
                <a:solidFill>
                  <a:schemeClr val="tx1"/>
                </a:solidFill>
                <a:latin typeface="Arial" pitchFamily="34" charset="0"/>
                <a:ea typeface="MS PGothic" pitchFamily="34" charset="-128"/>
              </a:defRPr>
            </a:lvl4pPr>
            <a:lvl5pPr marL="2057400" indent="-228600" algn="l">
              <a:spcBef>
                <a:spcPct val="20000"/>
              </a:spcBef>
              <a:buClr>
                <a:schemeClr val="bg2"/>
              </a:buClr>
              <a:buChar char="»"/>
              <a:defRPr sz="24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9pPr>
          </a:lstStyle>
          <a:p>
            <a:pPr lvl="0">
              <a:spcAft>
                <a:spcPts val="1200"/>
              </a:spcAft>
              <a:buClr>
                <a:srgbClr val="23273F"/>
              </a:buClr>
              <a:buFont typeface="Arial" panose="020B0604020202020204" pitchFamily="34" charset="0"/>
              <a:buChar char="•"/>
            </a:pPr>
            <a:r>
              <a:rPr lang="en-US" sz="2000" dirty="0">
                <a:solidFill>
                  <a:srgbClr val="23273F"/>
                </a:solidFill>
                <a:latin typeface="+mn-lt"/>
              </a:rPr>
              <a:t>How should compensation be split?</a:t>
            </a:r>
          </a:p>
          <a:p>
            <a:pPr lvl="0">
              <a:spcAft>
                <a:spcPts val="1200"/>
              </a:spcAft>
              <a:buClr>
                <a:srgbClr val="23273F"/>
              </a:buClr>
              <a:buFont typeface="Arial" panose="020B0604020202020204" pitchFamily="34" charset="0"/>
              <a:buChar char="•"/>
            </a:pPr>
            <a:r>
              <a:rPr lang="en-US" sz="2000" dirty="0">
                <a:solidFill>
                  <a:srgbClr val="23273F"/>
                </a:solidFill>
                <a:latin typeface="+mn-lt"/>
              </a:rPr>
              <a:t>Can compensation for securities business be split?</a:t>
            </a:r>
          </a:p>
          <a:p>
            <a:pPr>
              <a:spcAft>
                <a:spcPts val="1200"/>
              </a:spcAft>
              <a:buClr>
                <a:srgbClr val="23273F"/>
              </a:buClr>
            </a:pPr>
            <a:r>
              <a:rPr lang="en-US" sz="2000" dirty="0">
                <a:solidFill>
                  <a:srgbClr val="23273F"/>
                </a:solidFill>
                <a:latin typeface="+mn-lt"/>
              </a:rPr>
              <a:t>How do these firms handle compensation with their own financial professionals or sales and service staff?</a:t>
            </a:r>
          </a:p>
          <a:p>
            <a:pPr>
              <a:spcAft>
                <a:spcPts val="1200"/>
              </a:spcAft>
              <a:buClr>
                <a:srgbClr val="23273F"/>
              </a:buClr>
            </a:pPr>
            <a:r>
              <a:rPr lang="en-US" sz="2000" dirty="0">
                <a:solidFill>
                  <a:srgbClr val="23273F"/>
                </a:solidFill>
                <a:latin typeface="+mn-lt"/>
              </a:rPr>
              <a:t>How will the firm’s commission be paid?</a:t>
            </a:r>
          </a:p>
          <a:p>
            <a:pPr>
              <a:spcAft>
                <a:spcPts val="1200"/>
              </a:spcAft>
              <a:buClr>
                <a:srgbClr val="23273F"/>
              </a:buClr>
            </a:pPr>
            <a:r>
              <a:rPr lang="en-US" sz="2000" dirty="0">
                <a:solidFill>
                  <a:srgbClr val="23273F"/>
                </a:solidFill>
                <a:latin typeface="+mn-lt"/>
              </a:rPr>
              <a:t>Is someone within the firm properly licensed to receive commission?</a:t>
            </a:r>
          </a:p>
        </p:txBody>
      </p:sp>
    </p:spTree>
    <p:extLst>
      <p:ext uri="{BB962C8B-B14F-4D97-AF65-F5344CB8AC3E}">
        <p14:creationId xmlns:p14="http://schemas.microsoft.com/office/powerpoint/2010/main" val="3738073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EBEF983A-2B1F-D345-9DD5-646B3402727B}"/>
              </a:ext>
            </a:extLst>
          </p:cNvPr>
          <p:cNvSpPr txBox="1">
            <a:spLocks/>
          </p:cNvSpPr>
          <p:nvPr/>
        </p:nvSpPr>
        <p:spPr>
          <a:xfrm>
            <a:off x="383310" y="4650853"/>
            <a:ext cx="7781926" cy="244998"/>
          </a:xfrm>
          <a:prstGeom prst="rect">
            <a:avLst/>
          </a:prstGeom>
        </p:spPr>
        <p:txBody>
          <a:bodyPr vert="horz" lIns="91440" tIns="45720" rIns="91440" bIns="45720" rtlCol="0"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800" spc="100" dirty="0">
                <a:ln w="0" cmpd="sng">
                  <a:noFill/>
                </a:ln>
                <a:solidFill>
                  <a:schemeClr val="bg1"/>
                </a:solidFill>
                <a:latin typeface="FS Elliot Pro" pitchFamily="50" charset="0"/>
                <a:cs typeface="Arial" panose="020B0604020202020204" pitchFamily="34" charset="0"/>
              </a:rPr>
              <a:t>BB12009-04 | 08/2023 | 3076650-082023 | </a:t>
            </a:r>
            <a:r>
              <a:rPr lang="en-US" sz="800" dirty="0">
                <a:ln w="0" cmpd="sng">
                  <a:noFill/>
                </a:ln>
                <a:solidFill>
                  <a:schemeClr val="bg1"/>
                </a:solidFill>
                <a:latin typeface="FS Elliot Pro" pitchFamily="50" charset="0"/>
              </a:rPr>
              <a:t>© 2023 Principal Financial Services, Inc.</a:t>
            </a:r>
          </a:p>
          <a:p>
            <a:endParaRPr lang="en-US" sz="1200" dirty="0">
              <a:ln w="0" cmpd="sng">
                <a:noFill/>
              </a:ln>
              <a:solidFill>
                <a:schemeClr val="bg1"/>
              </a:solidFill>
              <a:effectLst>
                <a:outerShdw blurRad="50800" dist="50800" dir="5400000" sx="1000" sy="1000" algn="ctr" rotWithShape="0">
                  <a:srgbClr val="000000">
                    <a:alpha val="43137"/>
                  </a:srgbClr>
                </a:outerShdw>
              </a:effectLst>
              <a:latin typeface="FS Elliot Pro" panose="02000503040000020004" pitchFamily="2" charset="0"/>
              <a:cs typeface="Arial" panose="020B0604020202020204" pitchFamily="34" charset="0"/>
            </a:endParaRPr>
          </a:p>
        </p:txBody>
      </p:sp>
      <p:sp>
        <p:nvSpPr>
          <p:cNvPr id="5" name="Rectangle 4">
            <a:extLst>
              <a:ext uri="{FF2B5EF4-FFF2-40B4-BE49-F238E27FC236}">
                <a16:creationId xmlns:a16="http://schemas.microsoft.com/office/drawing/2014/main" id="{10686247-CA8B-564B-8213-1EA0A06061B5}"/>
              </a:ext>
            </a:extLst>
          </p:cNvPr>
          <p:cNvSpPr/>
          <p:nvPr/>
        </p:nvSpPr>
        <p:spPr>
          <a:xfrm>
            <a:off x="383310" y="1525309"/>
            <a:ext cx="8229600" cy="2862322"/>
          </a:xfrm>
          <a:prstGeom prst="rect">
            <a:avLst/>
          </a:prstGeom>
        </p:spPr>
        <p:txBody>
          <a:bodyPr wrap="square">
            <a:spAutoFit/>
          </a:bodyPr>
          <a:lstStyle/>
          <a:p>
            <a:r>
              <a:rPr lang="en-US" sz="1000" b="0" i="0" u="none" strike="noStrike" dirty="0">
                <a:solidFill>
                  <a:schemeClr val="bg1"/>
                </a:solidFill>
                <a:effectLst/>
                <a:latin typeface="FS Elliot Pro" panose="02000503040000020004" pitchFamily="50" charset="0"/>
              </a:rPr>
              <a:t>Insurance products issued by Principal National Life Insurance Company (except in NY) and Principal Life Insurance Company®. Plan administrative services offered by Principal Life. Principal Funds, Inc. is distributed by Principal Funds Distributor, Inc. Securities offered through Principal Securities, Inc., Member SIPC, and/or independent broker/dealers. Referenced companies are members of the Principal Financial Group®, Des Moines, IA 50392.</a:t>
            </a:r>
            <a:br>
              <a:rPr lang="en-US" sz="1800" dirty="0">
                <a:solidFill>
                  <a:srgbClr val="000000"/>
                </a:solidFill>
                <a:effectLst/>
                <a:latin typeface="Segoe UI" panose="020B0502040204020203" pitchFamily="34" charset="0"/>
                <a:ea typeface="Times New Roman" panose="02020603050405020304" pitchFamily="18" charset="0"/>
              </a:rPr>
            </a:br>
            <a:endParaRPr lang="en-US" sz="1000" dirty="0">
              <a:latin typeface="FS Elliot Pro" pitchFamily="50" charset="0"/>
              <a:cs typeface="Arial" panose="020B0604020202020204" pitchFamily="34" charset="0"/>
            </a:endParaRPr>
          </a:p>
          <a:p>
            <a:pPr>
              <a:spcAft>
                <a:spcPts val="1200"/>
              </a:spcAft>
            </a:pPr>
            <a:r>
              <a:rPr lang="en-US" sz="1000" dirty="0">
                <a:ln w="0" cmpd="sng">
                  <a:noFill/>
                </a:ln>
                <a:solidFill>
                  <a:schemeClr val="bg1"/>
                </a:solidFill>
                <a:latin typeface="FS Elliot Pro" pitchFamily="50" charset="0"/>
                <a:cs typeface="Arial" panose="020B0604020202020204" pitchFamily="34" charset="0"/>
              </a:rPr>
              <a:t>No part of this presentation may be reproduced or used in any form or by any means, electronic or mechanical, including photocopying or recording, or by any information storage and retrieval system, without prior written permission from the Principal Financial Group</a:t>
            </a:r>
            <a:r>
              <a:rPr lang="en-US" sz="1000" baseline="30000" dirty="0">
                <a:ln w="0" cmpd="sng">
                  <a:noFill/>
                </a:ln>
                <a:solidFill>
                  <a:schemeClr val="bg1"/>
                </a:solidFill>
                <a:latin typeface="FS Elliot Pro" pitchFamily="50" charset="0"/>
                <a:cs typeface="Arial" panose="020B0604020202020204" pitchFamily="34" charset="0"/>
              </a:rPr>
              <a:t>®</a:t>
            </a:r>
            <a:r>
              <a:rPr lang="en-US" sz="1000" dirty="0">
                <a:ln w="0" cmpd="sng">
                  <a:noFill/>
                </a:ln>
                <a:solidFill>
                  <a:schemeClr val="bg1"/>
                </a:solidFill>
                <a:latin typeface="FS Elliot Pro" pitchFamily="50" charset="0"/>
                <a:cs typeface="Arial" panose="020B0604020202020204" pitchFamily="34" charset="0"/>
              </a:rPr>
              <a:t>.</a:t>
            </a:r>
          </a:p>
          <a:p>
            <a:pPr>
              <a:spcAft>
                <a:spcPts val="1200"/>
              </a:spcAft>
            </a:pPr>
            <a:r>
              <a:rPr lang="en-US" sz="1000" dirty="0">
                <a:ln w="0" cmpd="sng">
                  <a:noFill/>
                </a:ln>
                <a:solidFill>
                  <a:schemeClr val="bg1"/>
                </a:solidFill>
                <a:latin typeface="FS Elliot Pro" pitchFamily="50" charset="0"/>
                <a:cs typeface="Arial" panose="020B0604020202020204" pitchFamily="34" charset="0"/>
              </a:rPr>
              <a:t>Not FDIC or NCUA insured. May lose value . Not a deposit. No bank or credit union guarantee. Not insured by any Federal government agency. </a:t>
            </a:r>
          </a:p>
          <a:p>
            <a:pPr>
              <a:spcAft>
                <a:spcPts val="1200"/>
              </a:spcAft>
            </a:pPr>
            <a:r>
              <a:rPr lang="en-US" sz="1000" dirty="0">
                <a:solidFill>
                  <a:schemeClr val="bg1"/>
                </a:solidFill>
                <a:effectLst/>
                <a:latin typeface="FS Elliot Pro" panose="02000503040000020004" pitchFamily="50" charset="0"/>
                <a:ea typeface="Times New Roman" panose="02020603050405020304" pitchFamily="18" charset="0"/>
              </a:rPr>
              <a:t>Principal</a:t>
            </a:r>
            <a:r>
              <a:rPr lang="en-US" sz="1000" baseline="30000" dirty="0">
                <a:solidFill>
                  <a:schemeClr val="bg1"/>
                </a:solidFill>
                <a:effectLst/>
                <a:latin typeface="FS Elliot Pro" panose="02000503040000020004" pitchFamily="50" charset="0"/>
                <a:ea typeface="Times New Roman" panose="02020603050405020304" pitchFamily="18" charset="0"/>
              </a:rPr>
              <a:t>®</a:t>
            </a:r>
            <a:r>
              <a:rPr lang="en-US" sz="1000" dirty="0">
                <a:solidFill>
                  <a:schemeClr val="bg1"/>
                </a:solidFill>
                <a:effectLst/>
                <a:latin typeface="FS Elliot Pro" panose="02000503040000020004" pitchFamily="50" charset="0"/>
                <a:ea typeface="Times New Roman" panose="02020603050405020304" pitchFamily="18" charset="0"/>
              </a:rPr>
              <a:t>, Principal Financial Group</a:t>
            </a:r>
            <a:r>
              <a:rPr lang="en-US" sz="1000" baseline="30000" dirty="0">
                <a:solidFill>
                  <a:schemeClr val="bg1"/>
                </a:solidFill>
                <a:effectLst/>
                <a:latin typeface="FS Elliot Pro" panose="02000503040000020004" pitchFamily="50" charset="0"/>
                <a:ea typeface="Times New Roman" panose="02020603050405020304" pitchFamily="18" charset="0"/>
              </a:rPr>
              <a:t>®</a:t>
            </a:r>
            <a:r>
              <a:rPr lang="en-US" sz="1000" dirty="0">
                <a:solidFill>
                  <a:schemeClr val="bg1"/>
                </a:solidFill>
                <a:effectLst/>
                <a:latin typeface="FS Elliot Pro" panose="02000503040000020004" pitchFamily="50" charset="0"/>
                <a:ea typeface="Times New Roman" panose="02020603050405020304" pitchFamily="18" charset="0"/>
              </a:rPr>
              <a:t> and the Principal logo design are registered trademarks of Principal Financial Services, Inc., a Principal Financial Group company, in the United States and are trademarks and service marks of Principal Financial Services, Inc., in various countries around the world. </a:t>
            </a:r>
            <a:endParaRPr lang="en-US" sz="1000" dirty="0">
              <a:solidFill>
                <a:schemeClr val="bg1"/>
              </a:solidFill>
              <a:effectLst/>
              <a:latin typeface="FS Elliot Pro" panose="02000503040000020004" pitchFamily="50" charset="0"/>
              <a:ea typeface="Calibri" panose="020F0502020204030204" pitchFamily="34" charset="0"/>
            </a:endParaRPr>
          </a:p>
          <a:p>
            <a:pPr>
              <a:spcAft>
                <a:spcPts val="1200"/>
              </a:spcAft>
            </a:pPr>
            <a:r>
              <a:rPr lang="en-US" sz="1000" dirty="0">
                <a:ln w="0" cmpd="sng">
                  <a:noFill/>
                </a:ln>
                <a:solidFill>
                  <a:schemeClr val="bg1"/>
                </a:solidFill>
                <a:latin typeface="FS Elliot Pro" pitchFamily="50" charset="0"/>
                <a:cs typeface="Arial" panose="020B0604020202020204" pitchFamily="34" charset="0"/>
              </a:rPr>
              <a:t>For financial professional use only. Not for distribution to the public. </a:t>
            </a:r>
          </a:p>
          <a:p>
            <a:pPr marL="0" marR="0" lvl="0" indent="0" defTabSz="914400" eaLnBrk="1" fontAlgn="auto" latinLnBrk="0" hangingPunct="1">
              <a:spcBef>
                <a:spcPts val="0"/>
              </a:spcBef>
              <a:spcAft>
                <a:spcPts val="800"/>
              </a:spcAft>
              <a:buClrTx/>
              <a:buSzTx/>
              <a:buFontTx/>
              <a:buNone/>
              <a:tabLst/>
              <a:defRPr/>
            </a:pPr>
            <a:endParaRPr lang="en-US" sz="1000" dirty="0">
              <a:solidFill>
                <a:schemeClr val="bg1"/>
              </a:solidFill>
              <a:latin typeface="FSElliotPro" panose="02000503040000020004" pitchFamily="50" charset="0"/>
              <a:cs typeface="Arial" panose="020B0604020202020204" pitchFamily="34" charset="0"/>
            </a:endParaRPr>
          </a:p>
        </p:txBody>
      </p:sp>
    </p:spTree>
    <p:extLst>
      <p:ext uri="{BB962C8B-B14F-4D97-AF65-F5344CB8AC3E}">
        <p14:creationId xmlns:p14="http://schemas.microsoft.com/office/powerpoint/2010/main" val="1763032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878503-2DF9-B646-AA49-62DAE027F4F1}"/>
              </a:ext>
            </a:extLst>
          </p:cNvPr>
          <p:cNvSpPr>
            <a:spLocks noGrp="1"/>
          </p:cNvSpPr>
          <p:nvPr>
            <p:ph type="title"/>
          </p:nvPr>
        </p:nvSpPr>
        <p:spPr>
          <a:xfrm>
            <a:off x="187304" y="472056"/>
            <a:ext cx="2782233" cy="3106399"/>
          </a:xfrm>
        </p:spPr>
        <p:txBody>
          <a:bodyPr/>
          <a:lstStyle/>
          <a:p>
            <a:r>
              <a:rPr lang="en-US" sz="1400" dirty="0">
                <a:latin typeface="FS Elliot Pro Light" panose="02000503040000020004" pitchFamily="2" charset="0"/>
                <a:cs typeface="Arial" panose="020B0604020202020204" pitchFamily="34" charset="0"/>
              </a:rPr>
              <a:t>Step 3: Solidify the terms of the relationship upfront</a:t>
            </a:r>
            <a:br>
              <a:rPr lang="en-US" sz="1600" dirty="0">
                <a:latin typeface="FS Elliot Pro Light" panose="02000503040000020004" pitchFamily="2" charset="0"/>
                <a:cs typeface="Arial" panose="020B0604020202020204" pitchFamily="34" charset="0"/>
              </a:rPr>
            </a:br>
            <a:br>
              <a:rPr lang="en-US" sz="2000" dirty="0">
                <a:latin typeface="FS Elliot Pro Light" panose="02000503040000020004" pitchFamily="2" charset="0"/>
                <a:cs typeface="Arial" panose="020B0604020202020204" pitchFamily="34" charset="0"/>
              </a:rPr>
            </a:br>
            <a:r>
              <a:rPr lang="en-US" dirty="0">
                <a:latin typeface="FS Elliot Pro" panose="02000503040000020004" pitchFamily="50" charset="0"/>
                <a:cs typeface="Arial" panose="020B0604020202020204" pitchFamily="34" charset="0"/>
              </a:rPr>
              <a:t>Get answers to key questions</a:t>
            </a:r>
            <a:br>
              <a:rPr lang="en-US" dirty="0">
                <a:latin typeface="FS Elliot Pro" panose="02000503040000020004" pitchFamily="50" charset="0"/>
                <a:cs typeface="Arial" panose="020B0604020202020204" pitchFamily="34" charset="0"/>
              </a:rPr>
            </a:br>
            <a:br>
              <a:rPr lang="en-US" dirty="0">
                <a:latin typeface="FS Elliot Pro" panose="02000503040000020004" pitchFamily="50" charset="0"/>
                <a:cs typeface="Arial" panose="020B0604020202020204" pitchFamily="34" charset="0"/>
              </a:rPr>
            </a:br>
            <a:br>
              <a:rPr lang="en-US" sz="1800" baseline="30000" dirty="0">
                <a:latin typeface="FS Elliot Pro Light" panose="02000503040000020004" pitchFamily="50" charset="0"/>
              </a:rPr>
            </a:br>
            <a:br>
              <a:rPr lang="en-US" sz="1800" dirty="0">
                <a:latin typeface="FS Elliot Pro Light" panose="02000503040000020004" pitchFamily="50" charset="0"/>
                <a:cs typeface="Arial" panose="020B0604020202020204" pitchFamily="34" charset="0"/>
              </a:rPr>
            </a:br>
            <a:endParaRPr lang="en-US" sz="1800" dirty="0">
              <a:latin typeface="FS Elliot Pro Light" panose="02000503040000020004" pitchFamily="50" charset="0"/>
            </a:endParaRPr>
          </a:p>
        </p:txBody>
      </p:sp>
      <p:sp>
        <p:nvSpPr>
          <p:cNvPr id="33" name="Footer Placeholder 8">
            <a:extLst>
              <a:ext uri="{FF2B5EF4-FFF2-40B4-BE49-F238E27FC236}">
                <a16:creationId xmlns:a16="http://schemas.microsoft.com/office/drawing/2014/main" id="{609201E9-F358-2C4B-A822-FD5E24382249}"/>
              </a:ext>
            </a:extLst>
          </p:cNvPr>
          <p:cNvSpPr txBox="1">
            <a:spLocks/>
          </p:cNvSpPr>
          <p:nvPr/>
        </p:nvSpPr>
        <p:spPr>
          <a:xfrm>
            <a:off x="187304" y="4671444"/>
            <a:ext cx="2378096" cy="274637"/>
          </a:xfrm>
          <a:prstGeom prst="rect">
            <a:avLst/>
          </a:prstGeom>
        </p:spPr>
        <p:txBody>
          <a:bodyPr vert="horz" lIns="0" tIns="0" rIns="0" bIns="0" rtlCol="0" anchor="b"/>
          <a:lstStyle>
            <a:defPPr>
              <a:defRPr lang="en-US"/>
            </a:defPPr>
            <a:lvl1pPr marL="0" algn="l" defTabSz="457200" rtl="0" eaLnBrk="1" latinLnBrk="0" hangingPunct="1">
              <a:defRPr sz="8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FSElliotPro" panose="02000503040000020004" pitchFamily="50" charset="0"/>
                <a:cs typeface="Arial" panose="020B0604020202020204" pitchFamily="34" charset="0"/>
              </a:rPr>
              <a:t>For financial professional use only. Not for distribution to the public.</a:t>
            </a:r>
            <a:endParaRPr lang="en-US" dirty="0">
              <a:latin typeface="FSElliotPro" panose="02000503040000020004" pitchFamily="50" charset="0"/>
            </a:endParaRPr>
          </a:p>
        </p:txBody>
      </p:sp>
      <p:sp>
        <p:nvSpPr>
          <p:cNvPr id="3" name="Rectangle 3">
            <a:extLst>
              <a:ext uri="{FF2B5EF4-FFF2-40B4-BE49-F238E27FC236}">
                <a16:creationId xmlns:a16="http://schemas.microsoft.com/office/drawing/2014/main" id="{66BBB870-12D7-E150-5B7C-FB694D705C0B}"/>
              </a:ext>
            </a:extLst>
          </p:cNvPr>
          <p:cNvSpPr txBox="1">
            <a:spLocks noChangeArrowheads="1"/>
          </p:cNvSpPr>
          <p:nvPr/>
        </p:nvSpPr>
        <p:spPr bwMode="auto">
          <a:xfrm>
            <a:off x="3290047" y="860730"/>
            <a:ext cx="5190565" cy="1188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30188" algn="l">
              <a:spcBef>
                <a:spcPct val="20000"/>
              </a:spcBef>
              <a:buClr>
                <a:schemeClr val="bg2"/>
              </a:buClr>
              <a:buChar char="•"/>
              <a:defRPr sz="2400">
                <a:solidFill>
                  <a:schemeClr val="tx1"/>
                </a:solidFill>
                <a:latin typeface="Arial" pitchFamily="34" charset="0"/>
                <a:ea typeface="MS PGothic" pitchFamily="34" charset="-128"/>
              </a:defRPr>
            </a:lvl1pPr>
            <a:lvl2pPr marL="742950" indent="-285750" algn="l">
              <a:spcBef>
                <a:spcPct val="20000"/>
              </a:spcBef>
              <a:buClr>
                <a:schemeClr val="bg2"/>
              </a:buClr>
              <a:buChar char="–"/>
              <a:defRPr sz="2400">
                <a:solidFill>
                  <a:schemeClr val="tx1"/>
                </a:solidFill>
                <a:latin typeface="Arial" pitchFamily="34" charset="0"/>
                <a:ea typeface="MS PGothic" pitchFamily="34" charset="-128"/>
              </a:defRPr>
            </a:lvl2pPr>
            <a:lvl3pPr marL="1143000" indent="-228600" algn="l">
              <a:spcBef>
                <a:spcPct val="20000"/>
              </a:spcBef>
              <a:buClr>
                <a:schemeClr val="bg2"/>
              </a:buClr>
              <a:buChar char="•"/>
              <a:defRPr sz="2400">
                <a:solidFill>
                  <a:schemeClr val="tx1"/>
                </a:solidFill>
                <a:latin typeface="Arial" pitchFamily="34" charset="0"/>
                <a:ea typeface="MS PGothic" pitchFamily="34" charset="-128"/>
              </a:defRPr>
            </a:lvl3pPr>
            <a:lvl4pPr marL="1600200" indent="-228600" algn="l">
              <a:spcBef>
                <a:spcPct val="20000"/>
              </a:spcBef>
              <a:buClr>
                <a:schemeClr val="bg2"/>
              </a:buClr>
              <a:buChar char="–"/>
              <a:defRPr sz="2400">
                <a:solidFill>
                  <a:schemeClr val="tx1"/>
                </a:solidFill>
                <a:latin typeface="Arial" pitchFamily="34" charset="0"/>
                <a:ea typeface="MS PGothic" pitchFamily="34" charset="-128"/>
              </a:defRPr>
            </a:lvl4pPr>
            <a:lvl5pPr marL="2057400" indent="-228600" algn="l">
              <a:spcBef>
                <a:spcPct val="20000"/>
              </a:spcBef>
              <a:buClr>
                <a:schemeClr val="bg2"/>
              </a:buClr>
              <a:buChar char="»"/>
              <a:defRPr sz="24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9pPr>
          </a:lstStyle>
          <a:p>
            <a:pPr lvl="0">
              <a:spcAft>
                <a:spcPts val="1200"/>
              </a:spcAft>
              <a:buClr>
                <a:srgbClr val="23273F"/>
              </a:buClr>
              <a:buFont typeface="Arial" panose="020B0604020202020204" pitchFamily="34" charset="0"/>
              <a:buChar char="•"/>
            </a:pPr>
            <a:r>
              <a:rPr lang="en-US" sz="2000" dirty="0">
                <a:solidFill>
                  <a:srgbClr val="23273F"/>
                </a:solidFill>
                <a:latin typeface="+mn-lt"/>
              </a:rPr>
              <a:t>Who will “own” the business?</a:t>
            </a:r>
          </a:p>
          <a:p>
            <a:pPr lvl="0">
              <a:spcAft>
                <a:spcPts val="1200"/>
              </a:spcAft>
              <a:buClr>
                <a:srgbClr val="23273F"/>
              </a:buClr>
              <a:buFont typeface="Arial" panose="020B0604020202020204" pitchFamily="34" charset="0"/>
              <a:buChar char="•"/>
            </a:pPr>
            <a:r>
              <a:rPr lang="en-US" sz="2000" dirty="0">
                <a:solidFill>
                  <a:srgbClr val="23273F"/>
                </a:solidFill>
                <a:latin typeface="+mn-lt"/>
              </a:rPr>
              <a:t>What happens to the business if a partner leaves?</a:t>
            </a:r>
          </a:p>
          <a:p>
            <a:pPr>
              <a:spcAft>
                <a:spcPts val="1200"/>
              </a:spcAft>
              <a:buClr>
                <a:srgbClr val="23273F"/>
              </a:buClr>
            </a:pPr>
            <a:r>
              <a:rPr lang="en-US" sz="2000" dirty="0">
                <a:solidFill>
                  <a:srgbClr val="23273F"/>
                </a:solidFill>
                <a:latin typeface="+mn-lt"/>
              </a:rPr>
              <a:t>How should subsequent referrals be handled?</a:t>
            </a:r>
          </a:p>
          <a:p>
            <a:pPr>
              <a:spcAft>
                <a:spcPts val="1200"/>
              </a:spcAft>
              <a:buClr>
                <a:srgbClr val="23273F"/>
              </a:buClr>
            </a:pPr>
            <a:r>
              <a:rPr lang="en-US" sz="2000" dirty="0">
                <a:solidFill>
                  <a:srgbClr val="23273F"/>
                </a:solidFill>
                <a:latin typeface="+mn-lt"/>
              </a:rPr>
              <a:t>How should ongoing communication and strategy be set up?</a:t>
            </a:r>
          </a:p>
        </p:txBody>
      </p:sp>
    </p:spTree>
    <p:extLst>
      <p:ext uri="{BB962C8B-B14F-4D97-AF65-F5344CB8AC3E}">
        <p14:creationId xmlns:p14="http://schemas.microsoft.com/office/powerpoint/2010/main" val="557849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E86B9E-5CB0-1B4D-92CB-1A46478AB89D}"/>
              </a:ext>
            </a:extLst>
          </p:cNvPr>
          <p:cNvSpPr txBox="1">
            <a:spLocks/>
          </p:cNvSpPr>
          <p:nvPr/>
        </p:nvSpPr>
        <p:spPr>
          <a:xfrm>
            <a:off x="457201" y="1093551"/>
            <a:ext cx="5844988" cy="2200903"/>
          </a:xfrm>
          <a:prstGeom prst="rect">
            <a:avLst/>
          </a:prstGeom>
        </p:spPr>
        <p:txBody>
          <a:bodyPr lIns="0" tIns="0" rIns="0" bIns="0" anchor="b">
            <a:noAutofit/>
          </a:bodyPr>
          <a:lstStyle>
            <a:lvl1pPr algn="l" defTabSz="914400" rtl="0" eaLnBrk="1" latinLnBrk="0" hangingPunct="1">
              <a:lnSpc>
                <a:spcPct val="100000"/>
              </a:lnSpc>
              <a:spcBef>
                <a:spcPct val="0"/>
              </a:spcBef>
              <a:buNone/>
              <a:defRPr sz="6000" b="0" i="0" kern="1200">
                <a:solidFill>
                  <a:schemeClr val="bg1"/>
                </a:solidFill>
                <a:latin typeface="FS Elliot Pro Light" panose="02000503040000020004" pitchFamily="2" charset="0"/>
                <a:ea typeface="+mj-ea"/>
                <a:cs typeface="+mj-cs"/>
              </a:defRPr>
            </a:lvl1pPr>
          </a:lstStyle>
          <a:p>
            <a:r>
              <a:rPr lang="en-US" sz="4500" dirty="0">
                <a:latin typeface="FS Elliot Pro" panose="02000503040000020004" pitchFamily="50" charset="0"/>
              </a:rPr>
              <a:t>Additional support and resources </a:t>
            </a:r>
          </a:p>
        </p:txBody>
      </p:sp>
      <p:cxnSp>
        <p:nvCxnSpPr>
          <p:cNvPr id="8" name="Straight Connector 7">
            <a:extLst>
              <a:ext uri="{FF2B5EF4-FFF2-40B4-BE49-F238E27FC236}">
                <a16:creationId xmlns:a16="http://schemas.microsoft.com/office/drawing/2014/main" id="{EC3AF7CD-AD7E-1344-82D1-68E336091591}"/>
              </a:ext>
            </a:extLst>
          </p:cNvPr>
          <p:cNvCxnSpPr/>
          <p:nvPr/>
        </p:nvCxnSpPr>
        <p:spPr>
          <a:xfrm>
            <a:off x="457199" y="3592287"/>
            <a:ext cx="514350" cy="0"/>
          </a:xfrm>
          <a:prstGeom prst="line">
            <a:avLst/>
          </a:prstGeom>
          <a:ln w="63500">
            <a:solidFill>
              <a:srgbClr val="00C4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349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4644675" y="0"/>
            <a:ext cx="4572000" cy="5143500"/>
            <a:chOff x="6096000" y="0"/>
            <a:chExt cx="6096000" cy="6858000"/>
          </a:xfrm>
        </p:grpSpPr>
        <p:pic>
          <p:nvPicPr>
            <p:cNvPr id="3" name="object 3"/>
            <p:cNvPicPr/>
            <p:nvPr/>
          </p:nvPicPr>
          <p:blipFill>
            <a:blip r:embed="rId3" cstate="print"/>
            <a:stretch>
              <a:fillRect/>
            </a:stretch>
          </p:blipFill>
          <p:spPr>
            <a:xfrm>
              <a:off x="6096000" y="0"/>
              <a:ext cx="6096000" cy="6858000"/>
            </a:xfrm>
            <a:prstGeom prst="rect">
              <a:avLst/>
            </a:prstGeom>
          </p:spPr>
        </p:pic>
        <p:pic>
          <p:nvPicPr>
            <p:cNvPr id="4" name="object 4"/>
            <p:cNvPicPr/>
            <p:nvPr/>
          </p:nvPicPr>
          <p:blipFill>
            <a:blip r:embed="rId4" cstate="print"/>
            <a:stretch>
              <a:fillRect/>
            </a:stretch>
          </p:blipFill>
          <p:spPr>
            <a:xfrm>
              <a:off x="10956035" y="6409944"/>
              <a:ext cx="1033272" cy="301752"/>
            </a:xfrm>
            <a:prstGeom prst="rect">
              <a:avLst/>
            </a:prstGeom>
          </p:spPr>
        </p:pic>
      </p:grpSp>
      <p:sp>
        <p:nvSpPr>
          <p:cNvPr id="15" name="object 15"/>
          <p:cNvSpPr/>
          <p:nvPr/>
        </p:nvSpPr>
        <p:spPr>
          <a:xfrm>
            <a:off x="5283420" y="1652016"/>
            <a:ext cx="3393758" cy="0"/>
          </a:xfrm>
          <a:custGeom>
            <a:avLst/>
            <a:gdLst/>
            <a:ahLst/>
            <a:cxnLst/>
            <a:rect l="l" t="t" r="r" b="b"/>
            <a:pathLst>
              <a:path w="4525009">
                <a:moveTo>
                  <a:pt x="0" y="0"/>
                </a:moveTo>
                <a:lnTo>
                  <a:pt x="4524883" y="0"/>
                </a:lnTo>
              </a:path>
            </a:pathLst>
          </a:custGeom>
          <a:ln w="9525">
            <a:solidFill>
              <a:srgbClr val="00C4D9"/>
            </a:solidFill>
          </a:ln>
        </p:spPr>
        <p:txBody>
          <a:bodyPr wrap="square" lIns="0" tIns="0" rIns="0" bIns="0" rtlCol="0"/>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endParaRPr sz="1013"/>
          </a:p>
        </p:txBody>
      </p:sp>
      <p:sp>
        <p:nvSpPr>
          <p:cNvPr id="17" name="object 17"/>
          <p:cNvSpPr/>
          <p:nvPr/>
        </p:nvSpPr>
        <p:spPr>
          <a:xfrm>
            <a:off x="5283420" y="2490216"/>
            <a:ext cx="3393758" cy="0"/>
          </a:xfrm>
          <a:custGeom>
            <a:avLst/>
            <a:gdLst/>
            <a:ahLst/>
            <a:cxnLst/>
            <a:rect l="l" t="t" r="r" b="b"/>
            <a:pathLst>
              <a:path w="4525009">
                <a:moveTo>
                  <a:pt x="0" y="0"/>
                </a:moveTo>
                <a:lnTo>
                  <a:pt x="4524883" y="0"/>
                </a:lnTo>
              </a:path>
            </a:pathLst>
          </a:custGeom>
          <a:ln w="9525">
            <a:solidFill>
              <a:srgbClr val="00C4D9"/>
            </a:solidFill>
          </a:ln>
        </p:spPr>
        <p:txBody>
          <a:bodyPr wrap="square" lIns="0" tIns="0" rIns="0" bIns="0" rtlCol="0"/>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endParaRPr sz="1013"/>
          </a:p>
        </p:txBody>
      </p:sp>
      <p:sp>
        <p:nvSpPr>
          <p:cNvPr id="22" name="TextBox 21">
            <a:extLst>
              <a:ext uri="{FF2B5EF4-FFF2-40B4-BE49-F238E27FC236}">
                <a16:creationId xmlns:a16="http://schemas.microsoft.com/office/drawing/2014/main" id="{EA77D01F-E971-4720-A491-29B77214AE7E}"/>
              </a:ext>
            </a:extLst>
          </p:cNvPr>
          <p:cNvSpPr txBox="1"/>
          <p:nvPr/>
        </p:nvSpPr>
        <p:spPr>
          <a:xfrm>
            <a:off x="651539" y="1053978"/>
            <a:ext cx="2841923" cy="2400657"/>
          </a:xfrm>
          <a:prstGeom prst="rect">
            <a:avLst/>
          </a:prstGeom>
          <a:noFill/>
        </p:spPr>
        <p:txBody>
          <a:bodyPr wrap="square" rtlCol="0">
            <a:sp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3000" dirty="0">
                <a:solidFill>
                  <a:srgbClr val="0076CF"/>
                </a:solidFill>
                <a:latin typeface="FS Elliot Pro" panose="02000503040000020004" pitchFamily="50" charset="0"/>
              </a:rPr>
              <a:t>You’re not alone in this – we’re here for you every step of the way.</a:t>
            </a:r>
          </a:p>
        </p:txBody>
      </p:sp>
      <p:sp>
        <p:nvSpPr>
          <p:cNvPr id="24" name="TextBox 23">
            <a:extLst>
              <a:ext uri="{FF2B5EF4-FFF2-40B4-BE49-F238E27FC236}">
                <a16:creationId xmlns:a16="http://schemas.microsoft.com/office/drawing/2014/main" id="{4DA80ACF-533A-4FF2-A5C9-C89C539740C8}"/>
              </a:ext>
            </a:extLst>
          </p:cNvPr>
          <p:cNvSpPr txBox="1"/>
          <p:nvPr/>
        </p:nvSpPr>
        <p:spPr>
          <a:xfrm>
            <a:off x="5233796" y="1064081"/>
            <a:ext cx="3393758" cy="400110"/>
          </a:xfrm>
          <a:prstGeom prst="rect">
            <a:avLst/>
          </a:prstGeom>
          <a:noFill/>
        </p:spPr>
        <p:txBody>
          <a:bodyPr wrap="square" rtlCol="0">
            <a:sp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2000" dirty="0">
                <a:solidFill>
                  <a:schemeClr val="bg1"/>
                </a:solidFill>
                <a:latin typeface="FS Elliot Pro Light" panose="02000503040000020004" pitchFamily="50" charset="0"/>
              </a:rPr>
              <a:t>Proven sales concepts</a:t>
            </a:r>
            <a:endParaRPr lang="en-US" sz="2000" baseline="30000" dirty="0">
              <a:solidFill>
                <a:schemeClr val="bg1"/>
              </a:solidFill>
              <a:latin typeface="FS Elliot Pro Light" panose="02000503040000020004" pitchFamily="50" charset="0"/>
            </a:endParaRPr>
          </a:p>
        </p:txBody>
      </p:sp>
      <p:sp>
        <p:nvSpPr>
          <p:cNvPr id="25" name="TextBox 24">
            <a:extLst>
              <a:ext uri="{FF2B5EF4-FFF2-40B4-BE49-F238E27FC236}">
                <a16:creationId xmlns:a16="http://schemas.microsoft.com/office/drawing/2014/main" id="{958982D4-B5E6-4D7B-B553-8FD0561A186B}"/>
              </a:ext>
            </a:extLst>
          </p:cNvPr>
          <p:cNvSpPr txBox="1"/>
          <p:nvPr/>
        </p:nvSpPr>
        <p:spPr>
          <a:xfrm>
            <a:off x="5233796" y="2587625"/>
            <a:ext cx="3393758" cy="707886"/>
          </a:xfrm>
          <a:prstGeom prst="rect">
            <a:avLst/>
          </a:prstGeom>
          <a:noFill/>
        </p:spPr>
        <p:txBody>
          <a:bodyPr wrap="square" rtlCol="0">
            <a:sp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2000" dirty="0">
                <a:solidFill>
                  <a:schemeClr val="bg1"/>
                </a:solidFill>
                <a:latin typeface="FS Elliot Pro Light" panose="02000503040000020004" pitchFamily="50" charset="0"/>
              </a:rPr>
              <a:t>Tools to help uncover opportunities</a:t>
            </a:r>
            <a:endParaRPr lang="en-US" sz="2000" baseline="30000" dirty="0">
              <a:solidFill>
                <a:schemeClr val="bg1"/>
              </a:solidFill>
              <a:latin typeface="FS Elliot Pro Light" panose="02000503040000020004" pitchFamily="50" charset="0"/>
            </a:endParaRPr>
          </a:p>
        </p:txBody>
      </p:sp>
      <p:sp>
        <p:nvSpPr>
          <p:cNvPr id="26" name="object 4">
            <a:extLst>
              <a:ext uri="{FF2B5EF4-FFF2-40B4-BE49-F238E27FC236}">
                <a16:creationId xmlns:a16="http://schemas.microsoft.com/office/drawing/2014/main" id="{1661E7A2-1FDD-44D9-B6F9-92FA0FCAB58D}"/>
              </a:ext>
            </a:extLst>
          </p:cNvPr>
          <p:cNvSpPr txBox="1"/>
          <p:nvPr/>
        </p:nvSpPr>
        <p:spPr>
          <a:xfrm>
            <a:off x="328040" y="4606037"/>
            <a:ext cx="6461380" cy="350481"/>
          </a:xfrm>
          <a:prstGeom prst="rect">
            <a:avLst/>
          </a:prstGeom>
        </p:spPr>
        <p:txBody>
          <a:bodyPr vert="horz" wrap="square" lIns="0" tIns="9525" rIns="0" bIns="0" rtlCol="0">
            <a:sp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pPr marL="12700" marR="5080">
              <a:lnSpc>
                <a:spcPct val="102499"/>
              </a:lnSpc>
              <a:spcBef>
                <a:spcPts val="75"/>
              </a:spcBef>
            </a:pPr>
            <a:endParaRPr lang="en-US" sz="675" spc="-5" dirty="0">
              <a:latin typeface="FS Elliot Pro Light" panose="02000503040000020004" pitchFamily="50" charset="0"/>
              <a:cs typeface="FS Elliot Pro"/>
            </a:endParaRPr>
          </a:p>
          <a:p>
            <a:pPr marL="12700" marR="5080">
              <a:lnSpc>
                <a:spcPct val="102499"/>
              </a:lnSpc>
              <a:spcBef>
                <a:spcPts val="75"/>
              </a:spcBef>
            </a:pPr>
            <a:endParaRPr lang="en-US" sz="675" spc="-5" dirty="0">
              <a:latin typeface="FS Elliot Pro"/>
              <a:cs typeface="FS Elliot Pro"/>
            </a:endParaRPr>
          </a:p>
          <a:p>
            <a:pPr marL="12700" marR="5080">
              <a:lnSpc>
                <a:spcPct val="102499"/>
              </a:lnSpc>
              <a:spcBef>
                <a:spcPts val="75"/>
              </a:spcBef>
            </a:pPr>
            <a:r>
              <a:rPr sz="675" spc="-5" dirty="0">
                <a:latin typeface="FS Elliot Pro"/>
                <a:cs typeface="FS Elliot Pro"/>
              </a:rPr>
              <a:t>For financial professional use only. Not for use with  consumers or the</a:t>
            </a:r>
            <a:r>
              <a:rPr sz="675" spc="-10" dirty="0">
                <a:latin typeface="FS Elliot Pro"/>
                <a:cs typeface="FS Elliot Pro"/>
              </a:rPr>
              <a:t> public.</a:t>
            </a:r>
            <a:endParaRPr sz="675" dirty="0">
              <a:latin typeface="FS Elliot Pro"/>
              <a:cs typeface="FS Elliot Pro"/>
            </a:endParaRPr>
          </a:p>
        </p:txBody>
      </p:sp>
      <p:sp>
        <p:nvSpPr>
          <p:cNvPr id="27" name="TextBox 26">
            <a:extLst>
              <a:ext uri="{FF2B5EF4-FFF2-40B4-BE49-F238E27FC236}">
                <a16:creationId xmlns:a16="http://schemas.microsoft.com/office/drawing/2014/main" id="{4B88252E-1FF2-4BFB-B7CE-5B707C627CE0}"/>
              </a:ext>
            </a:extLst>
          </p:cNvPr>
          <p:cNvSpPr txBox="1"/>
          <p:nvPr/>
        </p:nvSpPr>
        <p:spPr>
          <a:xfrm>
            <a:off x="5234463" y="1749236"/>
            <a:ext cx="2941349" cy="707886"/>
          </a:xfrm>
          <a:prstGeom prst="rect">
            <a:avLst/>
          </a:prstGeom>
          <a:noFill/>
        </p:spPr>
        <p:txBody>
          <a:bodyPr wrap="square" rtlCol="0">
            <a:sp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2000" dirty="0">
                <a:solidFill>
                  <a:schemeClr val="bg1"/>
                </a:solidFill>
                <a:latin typeface="FS Elliot Pro Light" panose="02000503040000020004" pitchFamily="50" charset="0"/>
              </a:rPr>
              <a:t>Value-added services and support</a:t>
            </a:r>
          </a:p>
        </p:txBody>
      </p:sp>
    </p:spTree>
    <p:extLst>
      <p:ext uri="{BB962C8B-B14F-4D97-AF65-F5344CB8AC3E}">
        <p14:creationId xmlns:p14="http://schemas.microsoft.com/office/powerpoint/2010/main" val="1693284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E86B9E-5CB0-1B4D-92CB-1A46478AB89D}"/>
              </a:ext>
            </a:extLst>
          </p:cNvPr>
          <p:cNvSpPr txBox="1">
            <a:spLocks/>
          </p:cNvSpPr>
          <p:nvPr/>
        </p:nvSpPr>
        <p:spPr>
          <a:xfrm>
            <a:off x="457200" y="1093551"/>
            <a:ext cx="8229601" cy="2200903"/>
          </a:xfrm>
          <a:prstGeom prst="rect">
            <a:avLst/>
          </a:prstGeom>
        </p:spPr>
        <p:txBody>
          <a:bodyPr lIns="0" tIns="0" rIns="0" bIns="0" anchor="b">
            <a:noAutofit/>
          </a:bodyPr>
          <a:lstStyle>
            <a:lvl1pPr algn="l" defTabSz="914400" rtl="0" eaLnBrk="1" latinLnBrk="0" hangingPunct="1">
              <a:lnSpc>
                <a:spcPct val="100000"/>
              </a:lnSpc>
              <a:spcBef>
                <a:spcPct val="0"/>
              </a:spcBef>
              <a:buNone/>
              <a:defRPr sz="6000" b="0" i="0" kern="1200">
                <a:solidFill>
                  <a:schemeClr val="bg1"/>
                </a:solidFill>
                <a:latin typeface="FS Elliot Pro Light" panose="02000503040000020004" pitchFamily="2" charset="0"/>
                <a:ea typeface="+mj-ea"/>
                <a:cs typeface="+mj-cs"/>
              </a:defRPr>
            </a:lvl1pPr>
          </a:lstStyle>
          <a:p>
            <a:r>
              <a:rPr lang="en-US" sz="4500" dirty="0">
                <a:latin typeface="FS Elliot Pro" panose="02000503040000020004" pitchFamily="50" charset="0"/>
              </a:rPr>
              <a:t>Questions </a:t>
            </a:r>
          </a:p>
        </p:txBody>
      </p:sp>
      <p:cxnSp>
        <p:nvCxnSpPr>
          <p:cNvPr id="8" name="Straight Connector 7">
            <a:extLst>
              <a:ext uri="{FF2B5EF4-FFF2-40B4-BE49-F238E27FC236}">
                <a16:creationId xmlns:a16="http://schemas.microsoft.com/office/drawing/2014/main" id="{EC3AF7CD-AD7E-1344-82D1-68E336091591}"/>
              </a:ext>
            </a:extLst>
          </p:cNvPr>
          <p:cNvCxnSpPr/>
          <p:nvPr/>
        </p:nvCxnSpPr>
        <p:spPr>
          <a:xfrm>
            <a:off x="457199" y="3592287"/>
            <a:ext cx="514350" cy="0"/>
          </a:xfrm>
          <a:prstGeom prst="line">
            <a:avLst/>
          </a:prstGeom>
          <a:ln w="63500">
            <a:solidFill>
              <a:srgbClr val="00C4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91613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D7252-8166-7F44-9863-EA7BC572D3FF}"/>
              </a:ext>
            </a:extLst>
          </p:cNvPr>
          <p:cNvSpPr>
            <a:spLocks noGrp="1"/>
          </p:cNvSpPr>
          <p:nvPr>
            <p:ph type="title"/>
          </p:nvPr>
        </p:nvSpPr>
        <p:spPr>
          <a:xfrm>
            <a:off x="457200" y="1601307"/>
            <a:ext cx="8229600" cy="836903"/>
          </a:xfrm>
        </p:spPr>
        <p:txBody>
          <a:bodyPr/>
          <a:lstStyle/>
          <a:p>
            <a:r>
              <a:rPr lang="en-US" dirty="0">
                <a:latin typeface="FS Elliot Pro" pitchFamily="50" charset="0"/>
                <a:cs typeface="Arial" panose="020B0604020202020204" pitchFamily="34" charset="0"/>
              </a:rPr>
              <a:t>Thank you!</a:t>
            </a:r>
            <a:endParaRPr lang="en-US" dirty="0"/>
          </a:p>
        </p:txBody>
      </p:sp>
      <p:sp>
        <p:nvSpPr>
          <p:cNvPr id="6" name="Footer Placeholder 4">
            <a:extLst>
              <a:ext uri="{FF2B5EF4-FFF2-40B4-BE49-F238E27FC236}">
                <a16:creationId xmlns:a16="http://schemas.microsoft.com/office/drawing/2014/main" id="{A64046EF-9123-49F2-BD34-FED1E03E9B0A}"/>
              </a:ext>
            </a:extLst>
          </p:cNvPr>
          <p:cNvSpPr txBox="1">
            <a:spLocks/>
          </p:cNvSpPr>
          <p:nvPr/>
        </p:nvSpPr>
        <p:spPr>
          <a:xfrm>
            <a:off x="189636" y="4319720"/>
            <a:ext cx="7096246" cy="365125"/>
          </a:xfrm>
          <a:prstGeom prst="rect">
            <a:avLst/>
          </a:prstGeom>
        </p:spPr>
        <p:txBody>
          <a:bodyPr vert="horz" lIns="91440" tIns="45720" rIns="91440" bIns="45720" rtlCol="0"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800"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r>
              <a:rPr lang="en-US" sz="1200"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rPr>
              <a:t>.</a:t>
            </a:r>
          </a:p>
          <a:p>
            <a:endParaRPr lang="en-US" sz="1200" spc="100"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cs typeface="Arial" panose="020B0604020202020204" pitchFamily="34" charset="0"/>
            </a:endParaRPr>
          </a:p>
        </p:txBody>
      </p:sp>
      <p:sp>
        <p:nvSpPr>
          <p:cNvPr id="4" name="Title 1">
            <a:extLst>
              <a:ext uri="{FF2B5EF4-FFF2-40B4-BE49-F238E27FC236}">
                <a16:creationId xmlns:a16="http://schemas.microsoft.com/office/drawing/2014/main" id="{7DC170A7-5825-46C7-A956-6D09AA5D04AB}"/>
              </a:ext>
            </a:extLst>
          </p:cNvPr>
          <p:cNvSpPr txBox="1">
            <a:spLocks/>
          </p:cNvSpPr>
          <p:nvPr/>
        </p:nvSpPr>
        <p:spPr>
          <a:xfrm>
            <a:off x="386860" y="2497152"/>
            <a:ext cx="5343237" cy="1024287"/>
          </a:xfrm>
          <a:prstGeom prst="rect">
            <a:avLst/>
          </a:prstGeom>
        </p:spPr>
        <p:txBody>
          <a:bodyPr vert="horz" lIns="91440" tIns="45720" rIns="91440" bIns="45720" rtlCol="0" anchor="t">
            <a:noAutofit/>
          </a:bodyPr>
          <a:lstStyle>
            <a:lvl1pPr algn="l" defTabSz="457200" rtl="0" eaLnBrk="1" latinLnBrk="0" hangingPunct="1">
              <a:lnSpc>
                <a:spcPct val="80000"/>
              </a:lnSpc>
              <a:spcBef>
                <a:spcPct val="0"/>
              </a:spcBef>
              <a:buNone/>
              <a:defRPr sz="1400" b="0" i="0" kern="1200" baseline="0">
                <a:solidFill>
                  <a:srgbClr val="FFFFFF"/>
                </a:solidFill>
                <a:latin typeface="FS Elliot Pro"/>
                <a:ea typeface="+mj-ea"/>
                <a:cs typeface="FS Elliot Pro"/>
              </a:defRPr>
            </a:lvl1pPr>
          </a:lstStyle>
          <a:p>
            <a:r>
              <a:rPr lang="en-US" sz="1600" dirty="0"/>
              <a:t>Contact me with any questions.</a:t>
            </a:r>
          </a:p>
          <a:p>
            <a:endParaRPr lang="en-US" sz="1600" dirty="0"/>
          </a:p>
          <a:p>
            <a:r>
              <a:rPr lang="en-US" sz="1600" dirty="0"/>
              <a:t>Presenter Name</a:t>
            </a:r>
          </a:p>
          <a:p>
            <a:r>
              <a:rPr lang="en-US" sz="1600" dirty="0"/>
              <a:t>Phone #</a:t>
            </a:r>
          </a:p>
          <a:p>
            <a:r>
              <a:rPr lang="en-US" sz="1600" dirty="0"/>
              <a:t>Email</a:t>
            </a:r>
          </a:p>
        </p:txBody>
      </p:sp>
      <p:cxnSp>
        <p:nvCxnSpPr>
          <p:cNvPr id="5" name="Straight Connector 4">
            <a:extLst>
              <a:ext uri="{FF2B5EF4-FFF2-40B4-BE49-F238E27FC236}">
                <a16:creationId xmlns:a16="http://schemas.microsoft.com/office/drawing/2014/main" id="{027C9489-D6C2-457B-941D-A5C19E9D73E7}"/>
              </a:ext>
            </a:extLst>
          </p:cNvPr>
          <p:cNvCxnSpPr/>
          <p:nvPr/>
        </p:nvCxnSpPr>
        <p:spPr>
          <a:xfrm>
            <a:off x="570222" y="1506543"/>
            <a:ext cx="685800" cy="0"/>
          </a:xfrm>
          <a:prstGeom prst="line">
            <a:avLst/>
          </a:prstGeom>
          <a:ln w="63500">
            <a:solidFill>
              <a:srgbClr val="00C4D9"/>
            </a:solidFill>
          </a:ln>
        </p:spPr>
        <p:style>
          <a:lnRef idx="1">
            <a:schemeClr val="accent1"/>
          </a:lnRef>
          <a:fillRef idx="0">
            <a:schemeClr val="accent1"/>
          </a:fillRef>
          <a:effectRef idx="0">
            <a:schemeClr val="accent1"/>
          </a:effectRef>
          <a:fontRef idx="minor">
            <a:schemeClr val="tx1"/>
          </a:fontRef>
        </p:style>
      </p:cxnSp>
      <p:sp>
        <p:nvSpPr>
          <p:cNvPr id="3" name="Footer Placeholder 4">
            <a:extLst>
              <a:ext uri="{FF2B5EF4-FFF2-40B4-BE49-F238E27FC236}">
                <a16:creationId xmlns:a16="http://schemas.microsoft.com/office/drawing/2014/main" id="{475E2697-6ACC-ACF2-F9B5-C60C2735DA8B}"/>
              </a:ext>
            </a:extLst>
          </p:cNvPr>
          <p:cNvSpPr txBox="1">
            <a:spLocks/>
          </p:cNvSpPr>
          <p:nvPr/>
        </p:nvSpPr>
        <p:spPr>
          <a:xfrm>
            <a:off x="2918761" y="4778375"/>
            <a:ext cx="4905496" cy="365125"/>
          </a:xfrm>
          <a:prstGeom prst="rect">
            <a:avLst/>
          </a:prstGeom>
        </p:spPr>
        <p:txBody>
          <a:bodyPr vert="horz" lIns="91440" tIns="45720" rIns="91440" bIns="45720" rtlCol="0"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800" dirty="0">
                <a:ln w="0" cmpd="sng">
                  <a:noFill/>
                </a:ln>
                <a:solidFill>
                  <a:schemeClr val="bg1"/>
                </a:solidFill>
                <a:effectLst>
                  <a:outerShdw blurRad="50800" dist="50800" dir="5400000" sx="1000" sy="1000" algn="ctr" rotWithShape="0">
                    <a:srgbClr val="000000">
                      <a:alpha val="43137"/>
                    </a:srgbClr>
                  </a:outerShdw>
                </a:effectLst>
                <a:latin typeface="Arial" panose="020B0604020202020204" pitchFamily="34" charset="0"/>
                <a:cs typeface="Arial" panose="020B0604020202020204" pitchFamily="34" charset="0"/>
              </a:rPr>
              <a:t>BB12009-04 | 08/2023 | 3076650-082023 | </a:t>
            </a:r>
            <a:r>
              <a:rPr lang="en-US" sz="800" dirty="0">
                <a:ln w="0" cmpd="sng">
                  <a:noFill/>
                </a:ln>
                <a:solidFill>
                  <a:schemeClr val="bg1"/>
                </a:solidFill>
                <a:effectLst>
                  <a:outerShdw blurRad="50800" dist="50800" dir="5400000" sx="1000" sy="1000" algn="ctr" rotWithShape="0">
                    <a:srgbClr val="000000">
                      <a:alpha val="43137"/>
                    </a:srgbClr>
                  </a:outerShdw>
                </a:effectLst>
                <a:latin typeface="Arial" pitchFamily="34" charset="0"/>
              </a:rPr>
              <a:t>© 2023 Principal Financial Services, Inc</a:t>
            </a:r>
            <a:r>
              <a:rPr lang="en-US" sz="1200" dirty="0">
                <a:ln w="0" cmpd="sng">
                  <a:noFill/>
                </a:ln>
                <a:solidFill>
                  <a:schemeClr val="bg1"/>
                </a:solidFill>
                <a:effectLst>
                  <a:outerShdw blurRad="50800" dist="50800" dir="5400000" sx="1000" sy="1000" algn="ctr" rotWithShape="0">
                    <a:srgbClr val="000000">
                      <a:alpha val="43137"/>
                    </a:srgbClr>
                  </a:outerShdw>
                </a:effectLst>
                <a:latin typeface="Arial" pitchFamily="34" charset="0"/>
              </a:rPr>
              <a:t>.</a:t>
            </a:r>
          </a:p>
          <a:p>
            <a:pPr algn="l"/>
            <a:endParaRPr lang="en-US" sz="1200" spc="100" dirty="0">
              <a:ln w="0" cmpd="sng">
                <a:noFill/>
              </a:ln>
              <a:solidFill>
                <a:schemeClr val="bg1"/>
              </a:solidFill>
              <a:effectLst>
                <a:outerShdw blurRad="50800" dist="50800" dir="5400000" sx="1000" sy="1000" algn="ctr" rotWithShape="0">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1679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EBEF983A-2B1F-D345-9DD5-646B3402727B}"/>
              </a:ext>
            </a:extLst>
          </p:cNvPr>
          <p:cNvSpPr txBox="1">
            <a:spLocks/>
          </p:cNvSpPr>
          <p:nvPr/>
        </p:nvSpPr>
        <p:spPr>
          <a:xfrm>
            <a:off x="383310" y="4650853"/>
            <a:ext cx="7781926" cy="244998"/>
          </a:xfrm>
          <a:prstGeom prst="rect">
            <a:avLst/>
          </a:prstGeom>
        </p:spPr>
        <p:txBody>
          <a:bodyPr vert="horz" lIns="91440" tIns="45720" rIns="91440" bIns="45720" rtlCol="0"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800" spc="100" dirty="0">
                <a:ln w="0" cmpd="sng">
                  <a:noFill/>
                </a:ln>
                <a:solidFill>
                  <a:schemeClr val="bg1"/>
                </a:solidFill>
                <a:latin typeface="FS Elliot Pro" pitchFamily="50" charset="0"/>
                <a:cs typeface="Arial" panose="020B0604020202020204" pitchFamily="34" charset="0"/>
              </a:rPr>
              <a:t>BB12009-04 | 08/2023 | 3076650-082023 | </a:t>
            </a:r>
            <a:r>
              <a:rPr lang="en-US" sz="800" dirty="0">
                <a:ln w="0" cmpd="sng">
                  <a:noFill/>
                </a:ln>
                <a:solidFill>
                  <a:schemeClr val="bg1"/>
                </a:solidFill>
                <a:latin typeface="FS Elliot Pro" pitchFamily="50" charset="0"/>
              </a:rPr>
              <a:t>© 2023 Principal Financial Services, Inc.</a:t>
            </a:r>
          </a:p>
          <a:p>
            <a:endParaRPr lang="en-US" sz="1200" dirty="0">
              <a:ln w="0" cmpd="sng">
                <a:noFill/>
              </a:ln>
              <a:solidFill>
                <a:schemeClr val="bg1"/>
              </a:solidFill>
              <a:effectLst>
                <a:outerShdw blurRad="50800" dist="50800" dir="5400000" sx="1000" sy="1000" algn="ctr" rotWithShape="0">
                  <a:srgbClr val="000000">
                    <a:alpha val="43137"/>
                  </a:srgbClr>
                </a:outerShdw>
              </a:effectLst>
              <a:latin typeface="FS Elliot Pro" panose="02000503040000020004" pitchFamily="2" charset="0"/>
              <a:cs typeface="Arial" panose="020B0604020202020204" pitchFamily="34" charset="0"/>
            </a:endParaRPr>
          </a:p>
        </p:txBody>
      </p:sp>
      <p:sp>
        <p:nvSpPr>
          <p:cNvPr id="5" name="Rectangle 4">
            <a:extLst>
              <a:ext uri="{FF2B5EF4-FFF2-40B4-BE49-F238E27FC236}">
                <a16:creationId xmlns:a16="http://schemas.microsoft.com/office/drawing/2014/main" id="{10686247-CA8B-564B-8213-1EA0A06061B5}"/>
              </a:ext>
            </a:extLst>
          </p:cNvPr>
          <p:cNvSpPr/>
          <p:nvPr/>
        </p:nvSpPr>
        <p:spPr>
          <a:xfrm>
            <a:off x="383310" y="1525309"/>
            <a:ext cx="8229600" cy="2862322"/>
          </a:xfrm>
          <a:prstGeom prst="rect">
            <a:avLst/>
          </a:prstGeom>
        </p:spPr>
        <p:txBody>
          <a:bodyPr wrap="square">
            <a:spAutoFit/>
          </a:bodyPr>
          <a:lstStyle/>
          <a:p>
            <a:r>
              <a:rPr lang="en-US" sz="1000" b="0" i="0" u="none" strike="noStrike" dirty="0">
                <a:solidFill>
                  <a:schemeClr val="bg1"/>
                </a:solidFill>
                <a:effectLst/>
                <a:latin typeface="FS Elliot Pro" panose="02000503040000020004" pitchFamily="50" charset="0"/>
              </a:rPr>
              <a:t>Insurance products issued by Principal National Life Insurance Company (except in NY) and Principal Life Insurance Company®. Plan administrative services offered by Principal Life. Principal Funds, Inc. is distributed by Principal Funds Distributor, Inc. Securities offered through Principal Securities, Inc., Member SIPC, and/or independent broker/dealers. Referenced companies are members of the Principal Financial Group®, Des Moines, IA 50392. </a:t>
            </a:r>
            <a:r>
              <a:rPr lang="en-US" sz="1000" b="0" i="0" u="none" strike="noStrike" dirty="0">
                <a:solidFill>
                  <a:srgbClr val="FF0000"/>
                </a:solidFill>
                <a:effectLst/>
                <a:latin typeface="FS Elliot Pro" panose="02000503040000020004" pitchFamily="50" charset="0"/>
              </a:rPr>
              <a:t>&lt;BGA Name&gt; </a:t>
            </a:r>
            <a:r>
              <a:rPr lang="en-US" sz="1000" b="0" i="0" u="none" strike="noStrike" dirty="0">
                <a:solidFill>
                  <a:schemeClr val="bg1"/>
                </a:solidFill>
                <a:effectLst/>
                <a:latin typeface="FS Elliot Pro" panose="02000503040000020004" pitchFamily="50" charset="0"/>
              </a:rPr>
              <a:t>is not an affiliate of any member company of the Principal Financial Group</a:t>
            </a:r>
            <a:r>
              <a:rPr lang="en-US" sz="1000" b="0" i="0" u="none" strike="noStrike" baseline="30000" dirty="0">
                <a:solidFill>
                  <a:schemeClr val="bg1"/>
                </a:solidFill>
                <a:effectLst/>
                <a:latin typeface="FS Elliot Pro" panose="02000503040000020004" pitchFamily="50" charset="0"/>
              </a:rPr>
              <a:t>®</a:t>
            </a:r>
            <a:r>
              <a:rPr lang="en-US" sz="1000" b="0" i="0" u="none" strike="noStrike" dirty="0">
                <a:solidFill>
                  <a:schemeClr val="bg1"/>
                </a:solidFill>
                <a:effectLst/>
                <a:latin typeface="FS Elliot Pro" panose="02000503040000020004" pitchFamily="50" charset="0"/>
              </a:rPr>
              <a:t>.</a:t>
            </a:r>
            <a:br>
              <a:rPr lang="en-US" sz="1800" dirty="0">
                <a:solidFill>
                  <a:schemeClr val="bg1"/>
                </a:solidFill>
                <a:effectLst/>
                <a:latin typeface="Segoe UI" panose="020B0502040204020203" pitchFamily="34" charset="0"/>
                <a:ea typeface="Times New Roman" panose="02020603050405020304" pitchFamily="18" charset="0"/>
              </a:rPr>
            </a:br>
            <a:endParaRPr lang="en-US" sz="1000" dirty="0">
              <a:solidFill>
                <a:schemeClr val="bg1"/>
              </a:solidFill>
              <a:latin typeface="FS Elliot Pro" pitchFamily="50" charset="0"/>
              <a:cs typeface="Arial" panose="020B0604020202020204" pitchFamily="34" charset="0"/>
            </a:endParaRPr>
          </a:p>
          <a:p>
            <a:pPr>
              <a:spcAft>
                <a:spcPts val="1200"/>
              </a:spcAft>
            </a:pPr>
            <a:r>
              <a:rPr lang="en-US" sz="1000" dirty="0">
                <a:ln w="0" cmpd="sng">
                  <a:noFill/>
                </a:ln>
                <a:solidFill>
                  <a:schemeClr val="bg1"/>
                </a:solidFill>
                <a:latin typeface="FS Elliot Pro" pitchFamily="50" charset="0"/>
                <a:cs typeface="Arial" panose="020B0604020202020204" pitchFamily="34" charset="0"/>
              </a:rPr>
              <a:t>No part of this presentation may be reproduced or used in any form or by any means, electronic or mechanical, including photocopying or recording, or by any information storage and retrieval system, without prior written permission from the Principal Financial Group</a:t>
            </a:r>
            <a:r>
              <a:rPr lang="en-US" sz="1000" baseline="30000" dirty="0">
                <a:ln w="0" cmpd="sng">
                  <a:noFill/>
                </a:ln>
                <a:solidFill>
                  <a:schemeClr val="bg1"/>
                </a:solidFill>
                <a:latin typeface="FS Elliot Pro" pitchFamily="50" charset="0"/>
                <a:cs typeface="Arial" panose="020B0604020202020204" pitchFamily="34" charset="0"/>
              </a:rPr>
              <a:t>®</a:t>
            </a:r>
            <a:r>
              <a:rPr lang="en-US" sz="1000" dirty="0">
                <a:ln w="0" cmpd="sng">
                  <a:noFill/>
                </a:ln>
                <a:solidFill>
                  <a:schemeClr val="bg1"/>
                </a:solidFill>
                <a:latin typeface="FS Elliot Pro" pitchFamily="50" charset="0"/>
                <a:cs typeface="Arial" panose="020B0604020202020204" pitchFamily="34" charset="0"/>
              </a:rPr>
              <a:t>.</a:t>
            </a:r>
          </a:p>
          <a:p>
            <a:pPr>
              <a:spcAft>
                <a:spcPts val="1200"/>
              </a:spcAft>
            </a:pPr>
            <a:r>
              <a:rPr lang="en-US" sz="1000" dirty="0">
                <a:ln w="0" cmpd="sng">
                  <a:noFill/>
                </a:ln>
                <a:solidFill>
                  <a:schemeClr val="bg1"/>
                </a:solidFill>
                <a:latin typeface="FS Elliot Pro" pitchFamily="50" charset="0"/>
                <a:cs typeface="Arial" panose="020B0604020202020204" pitchFamily="34" charset="0"/>
              </a:rPr>
              <a:t>Not FDIC or NCUA insured. May lose value . Not a deposit. No bank or credit union guarantee. Not insured by any Federal government agency. </a:t>
            </a:r>
          </a:p>
          <a:p>
            <a:pPr>
              <a:spcAft>
                <a:spcPts val="1200"/>
              </a:spcAft>
            </a:pPr>
            <a:r>
              <a:rPr lang="en-US" sz="1000" dirty="0">
                <a:solidFill>
                  <a:schemeClr val="bg1"/>
                </a:solidFill>
                <a:effectLst/>
                <a:latin typeface="FS Elliot Pro" panose="02000503040000020004" pitchFamily="50" charset="0"/>
                <a:ea typeface="Times New Roman" panose="02020603050405020304" pitchFamily="18" charset="0"/>
              </a:rPr>
              <a:t>Principal</a:t>
            </a:r>
            <a:r>
              <a:rPr lang="en-US" sz="1000" baseline="30000" dirty="0">
                <a:solidFill>
                  <a:schemeClr val="bg1"/>
                </a:solidFill>
                <a:effectLst/>
                <a:latin typeface="FS Elliot Pro" panose="02000503040000020004" pitchFamily="50" charset="0"/>
                <a:ea typeface="Times New Roman" panose="02020603050405020304" pitchFamily="18" charset="0"/>
              </a:rPr>
              <a:t>®</a:t>
            </a:r>
            <a:r>
              <a:rPr lang="en-US" sz="1000" dirty="0">
                <a:solidFill>
                  <a:schemeClr val="bg1"/>
                </a:solidFill>
                <a:effectLst/>
                <a:latin typeface="FS Elliot Pro" panose="02000503040000020004" pitchFamily="50" charset="0"/>
                <a:ea typeface="Times New Roman" panose="02020603050405020304" pitchFamily="18" charset="0"/>
              </a:rPr>
              <a:t>, Principal Financial Group</a:t>
            </a:r>
            <a:r>
              <a:rPr lang="en-US" sz="1000" baseline="30000" dirty="0">
                <a:solidFill>
                  <a:schemeClr val="bg1"/>
                </a:solidFill>
                <a:effectLst/>
                <a:latin typeface="FS Elliot Pro" panose="02000503040000020004" pitchFamily="50" charset="0"/>
                <a:ea typeface="Times New Roman" panose="02020603050405020304" pitchFamily="18" charset="0"/>
              </a:rPr>
              <a:t>®</a:t>
            </a:r>
            <a:r>
              <a:rPr lang="en-US" sz="1000" dirty="0">
                <a:solidFill>
                  <a:schemeClr val="bg1"/>
                </a:solidFill>
                <a:effectLst/>
                <a:latin typeface="FS Elliot Pro" panose="02000503040000020004" pitchFamily="50" charset="0"/>
                <a:ea typeface="Times New Roman" panose="02020603050405020304" pitchFamily="18" charset="0"/>
              </a:rPr>
              <a:t> and the Principal logo design are registered trademarks of Principal Financial Services, Inc., a Principal Financial Group company, in the United States and are trademarks and service marks of Principal Financial Services, Inc., in various countries around the world. </a:t>
            </a:r>
            <a:endParaRPr lang="en-US" sz="1000" dirty="0">
              <a:solidFill>
                <a:schemeClr val="bg1"/>
              </a:solidFill>
              <a:effectLst/>
              <a:latin typeface="FS Elliot Pro" panose="02000503040000020004" pitchFamily="50" charset="0"/>
              <a:ea typeface="Calibri" panose="020F0502020204030204" pitchFamily="34" charset="0"/>
            </a:endParaRPr>
          </a:p>
          <a:p>
            <a:pPr>
              <a:spcAft>
                <a:spcPts val="1200"/>
              </a:spcAft>
            </a:pPr>
            <a:r>
              <a:rPr lang="en-US" sz="1000" dirty="0">
                <a:ln w="0" cmpd="sng">
                  <a:noFill/>
                </a:ln>
                <a:solidFill>
                  <a:schemeClr val="bg1"/>
                </a:solidFill>
                <a:latin typeface="FS Elliot Pro" pitchFamily="50" charset="0"/>
                <a:cs typeface="Arial" panose="020B0604020202020204" pitchFamily="34" charset="0"/>
              </a:rPr>
              <a:t>For financial professional use only. Not for distribution to the public. </a:t>
            </a:r>
          </a:p>
          <a:p>
            <a:pPr marL="0" marR="0" lvl="0" indent="0" defTabSz="914400" eaLnBrk="1" fontAlgn="auto" latinLnBrk="0" hangingPunct="1">
              <a:spcBef>
                <a:spcPts val="0"/>
              </a:spcBef>
              <a:spcAft>
                <a:spcPts val="800"/>
              </a:spcAft>
              <a:buClrTx/>
              <a:buSzTx/>
              <a:buFontTx/>
              <a:buNone/>
              <a:tabLst/>
              <a:defRPr/>
            </a:pPr>
            <a:endParaRPr lang="en-US" sz="1000" dirty="0">
              <a:solidFill>
                <a:schemeClr val="bg1"/>
              </a:solidFill>
              <a:latin typeface="FSElliotPro" panose="02000503040000020004" pitchFamily="50" charset="0"/>
              <a:cs typeface="Arial" panose="020B0604020202020204" pitchFamily="34" charset="0"/>
            </a:endParaRPr>
          </a:p>
        </p:txBody>
      </p:sp>
    </p:spTree>
    <p:extLst>
      <p:ext uri="{BB962C8B-B14F-4D97-AF65-F5344CB8AC3E}">
        <p14:creationId xmlns:p14="http://schemas.microsoft.com/office/powerpoint/2010/main" val="1029710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E996F1-89CE-1B48-A920-40FBD75EE938}"/>
              </a:ext>
            </a:extLst>
          </p:cNvPr>
          <p:cNvSpPr>
            <a:spLocks noGrp="1"/>
          </p:cNvSpPr>
          <p:nvPr>
            <p:ph type="title"/>
          </p:nvPr>
        </p:nvSpPr>
        <p:spPr>
          <a:xfrm>
            <a:off x="582111" y="219268"/>
            <a:ext cx="8230790" cy="774975"/>
          </a:xfrm>
        </p:spPr>
        <p:txBody>
          <a:bodyPr/>
          <a:lstStyle/>
          <a:p>
            <a:pPr>
              <a:spcBef>
                <a:spcPts val="1200"/>
              </a:spcBef>
            </a:pPr>
            <a:br>
              <a:rPr lang="en-US" sz="800" dirty="0"/>
            </a:br>
            <a:r>
              <a:rPr lang="en-US" dirty="0"/>
              <a:t>The challenge</a:t>
            </a:r>
            <a:endParaRPr lang="en-US" dirty="0">
              <a:solidFill>
                <a:srgbClr val="0067CF"/>
              </a:solidFill>
              <a:latin typeface="FS Elliot Pro Light" panose="02000503040000020004" pitchFamily="2" charset="0"/>
            </a:endParaRPr>
          </a:p>
        </p:txBody>
      </p:sp>
      <p:sp>
        <p:nvSpPr>
          <p:cNvPr id="11" name="TextBox 10">
            <a:extLst>
              <a:ext uri="{FF2B5EF4-FFF2-40B4-BE49-F238E27FC236}">
                <a16:creationId xmlns:a16="http://schemas.microsoft.com/office/drawing/2014/main" id="{941108D0-BF3E-7B48-AE63-1CFC120DCAB6}"/>
              </a:ext>
            </a:extLst>
          </p:cNvPr>
          <p:cNvSpPr txBox="1"/>
          <p:nvPr/>
        </p:nvSpPr>
        <p:spPr>
          <a:xfrm>
            <a:off x="6923315" y="5943600"/>
            <a:ext cx="184731" cy="300082"/>
          </a:xfrm>
          <a:prstGeom prst="rect">
            <a:avLst/>
          </a:prstGeom>
          <a:noFill/>
        </p:spPr>
        <p:txBody>
          <a:bodyPr wrap="none" rtlCol="0">
            <a:spAutoFit/>
          </a:bodyPr>
          <a:lstStyle/>
          <a:p>
            <a:endParaRPr lang="en-US" sz="1350" dirty="0"/>
          </a:p>
        </p:txBody>
      </p:sp>
      <p:sp>
        <p:nvSpPr>
          <p:cNvPr id="2" name="TextBox 1">
            <a:extLst>
              <a:ext uri="{FF2B5EF4-FFF2-40B4-BE49-F238E27FC236}">
                <a16:creationId xmlns:a16="http://schemas.microsoft.com/office/drawing/2014/main" id="{FBC3EB19-365B-F441-BF78-E6784BBA6302}"/>
              </a:ext>
            </a:extLst>
          </p:cNvPr>
          <p:cNvSpPr txBox="1"/>
          <p:nvPr/>
        </p:nvSpPr>
        <p:spPr>
          <a:xfrm>
            <a:off x="-245097" y="1065229"/>
            <a:ext cx="0" cy="0"/>
          </a:xfrm>
          <a:prstGeom prst="rect">
            <a:avLst/>
          </a:prstGeom>
        </p:spPr>
        <p:txBody>
          <a:bodyPr vert="horz" wrap="none" lIns="91440" tIns="45720" rIns="91440" bIns="45720" rtlCol="0">
            <a:noAutofit/>
          </a:bodyPr>
          <a:lstStyle/>
          <a:p>
            <a:pPr>
              <a:lnSpc>
                <a:spcPct val="90000"/>
              </a:lnSpc>
              <a:spcBef>
                <a:spcPts val="0"/>
              </a:spcBef>
            </a:pPr>
            <a:endParaRPr lang="en-US" sz="3000" spc="-70" dirty="0">
              <a:solidFill>
                <a:srgbClr val="0091DA"/>
              </a:solidFill>
              <a:latin typeface="+mj-lt"/>
              <a:cs typeface="FS Elliot Pro Light"/>
            </a:endParaRPr>
          </a:p>
        </p:txBody>
      </p:sp>
      <p:sp>
        <p:nvSpPr>
          <p:cNvPr id="15" name="Rectangle 14">
            <a:extLst>
              <a:ext uri="{FF2B5EF4-FFF2-40B4-BE49-F238E27FC236}">
                <a16:creationId xmlns:a16="http://schemas.microsoft.com/office/drawing/2014/main" id="{74364F78-7030-8447-818F-F4424B1550CD}"/>
              </a:ext>
            </a:extLst>
          </p:cNvPr>
          <p:cNvSpPr/>
          <p:nvPr/>
        </p:nvSpPr>
        <p:spPr>
          <a:xfrm>
            <a:off x="0" y="1233997"/>
            <a:ext cx="9144000" cy="3388506"/>
          </a:xfrm>
          <a:prstGeom prst="rect">
            <a:avLst/>
          </a:prstGeom>
          <a:solidFill>
            <a:schemeClr val="bg1"/>
          </a:solidFill>
          <a:ln w="12700" cap="rnd">
            <a:noFill/>
            <a:prstDash val="sysDot"/>
            <a:roun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Footer Placeholder 4">
            <a:extLst>
              <a:ext uri="{FF2B5EF4-FFF2-40B4-BE49-F238E27FC236}">
                <a16:creationId xmlns:a16="http://schemas.microsoft.com/office/drawing/2014/main" id="{A073A719-BFF3-4515-9B01-49CD3BBC3E32}"/>
              </a:ext>
            </a:extLst>
          </p:cNvPr>
          <p:cNvSpPr txBox="1">
            <a:spLocks/>
          </p:cNvSpPr>
          <p:nvPr/>
        </p:nvSpPr>
        <p:spPr>
          <a:xfrm>
            <a:off x="-465283" y="4869656"/>
            <a:ext cx="5322185" cy="273844"/>
          </a:xfrm>
          <a:prstGeom prst="rect">
            <a:avLst/>
          </a:prstGeom>
        </p:spPr>
        <p:txBody>
          <a:bodyPr vert="horz" lIns="68580" tIns="34290" rIns="68580" bIns="34290" rtlCol="0"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25"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a:p>
            <a:endParaRPr lang="en-US" sz="900" spc="75"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cs typeface="Arial" panose="020B0604020202020204" pitchFamily="34" charset="0"/>
            </a:endParaRPr>
          </a:p>
        </p:txBody>
      </p:sp>
      <p:sp>
        <p:nvSpPr>
          <p:cNvPr id="3" name="Rectangle 3">
            <a:extLst>
              <a:ext uri="{FF2B5EF4-FFF2-40B4-BE49-F238E27FC236}">
                <a16:creationId xmlns:a16="http://schemas.microsoft.com/office/drawing/2014/main" id="{D3534C87-CFEC-6908-1D50-FC4C031BBC8A}"/>
              </a:ext>
            </a:extLst>
          </p:cNvPr>
          <p:cNvSpPr txBox="1">
            <a:spLocks noChangeArrowheads="1"/>
          </p:cNvSpPr>
          <p:nvPr/>
        </p:nvSpPr>
        <p:spPr bwMode="auto">
          <a:xfrm>
            <a:off x="376395" y="1605801"/>
            <a:ext cx="3586005" cy="1967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30188" algn="l">
              <a:spcBef>
                <a:spcPct val="20000"/>
              </a:spcBef>
              <a:buClr>
                <a:schemeClr val="bg2"/>
              </a:buClr>
              <a:buChar char="•"/>
              <a:defRPr sz="2400">
                <a:solidFill>
                  <a:schemeClr val="tx1"/>
                </a:solidFill>
                <a:latin typeface="Arial" pitchFamily="34" charset="0"/>
                <a:ea typeface="MS PGothic" pitchFamily="34" charset="-128"/>
              </a:defRPr>
            </a:lvl1pPr>
            <a:lvl2pPr marL="742950" indent="-285750" algn="l">
              <a:spcBef>
                <a:spcPct val="20000"/>
              </a:spcBef>
              <a:buClr>
                <a:schemeClr val="bg2"/>
              </a:buClr>
              <a:buChar char="–"/>
              <a:defRPr sz="2400">
                <a:solidFill>
                  <a:schemeClr val="tx1"/>
                </a:solidFill>
                <a:latin typeface="Arial" pitchFamily="34" charset="0"/>
                <a:ea typeface="MS PGothic" pitchFamily="34" charset="-128"/>
              </a:defRPr>
            </a:lvl2pPr>
            <a:lvl3pPr marL="1143000" indent="-228600" algn="l">
              <a:spcBef>
                <a:spcPct val="20000"/>
              </a:spcBef>
              <a:buClr>
                <a:schemeClr val="bg2"/>
              </a:buClr>
              <a:buChar char="•"/>
              <a:defRPr sz="2400">
                <a:solidFill>
                  <a:schemeClr val="tx1"/>
                </a:solidFill>
                <a:latin typeface="Arial" pitchFamily="34" charset="0"/>
                <a:ea typeface="MS PGothic" pitchFamily="34" charset="-128"/>
              </a:defRPr>
            </a:lvl3pPr>
            <a:lvl4pPr marL="1600200" indent="-228600" algn="l">
              <a:spcBef>
                <a:spcPct val="20000"/>
              </a:spcBef>
              <a:buClr>
                <a:schemeClr val="bg2"/>
              </a:buClr>
              <a:buChar char="–"/>
              <a:defRPr sz="2400">
                <a:solidFill>
                  <a:schemeClr val="tx1"/>
                </a:solidFill>
                <a:latin typeface="Arial" pitchFamily="34" charset="0"/>
                <a:ea typeface="MS PGothic" pitchFamily="34" charset="-128"/>
              </a:defRPr>
            </a:lvl4pPr>
            <a:lvl5pPr marL="2057400" indent="-228600" algn="l">
              <a:spcBef>
                <a:spcPct val="20000"/>
              </a:spcBef>
              <a:buClr>
                <a:schemeClr val="bg2"/>
              </a:buClr>
              <a:buChar char="»"/>
              <a:defRPr sz="24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9pPr>
          </a:lstStyle>
          <a:p>
            <a:pPr marL="0" indent="0">
              <a:lnSpc>
                <a:spcPct val="120000"/>
              </a:lnSpc>
              <a:spcBef>
                <a:spcPts val="0"/>
              </a:spcBef>
              <a:spcAft>
                <a:spcPts val="200"/>
              </a:spcAft>
              <a:buClr>
                <a:schemeClr val="tx1">
                  <a:lumMod val="50000"/>
                </a:schemeClr>
              </a:buClr>
              <a:buNone/>
            </a:pPr>
            <a:r>
              <a:rPr lang="en-US" sz="2000" dirty="0">
                <a:solidFill>
                  <a:srgbClr val="23273F"/>
                </a:solidFill>
                <a:latin typeface="+mn-lt"/>
              </a:rPr>
              <a:t>Customers have additional risk protection needs…</a:t>
            </a:r>
          </a:p>
        </p:txBody>
      </p:sp>
      <p:sp>
        <p:nvSpPr>
          <p:cNvPr id="4" name="Rectangle 3">
            <a:extLst>
              <a:ext uri="{FF2B5EF4-FFF2-40B4-BE49-F238E27FC236}">
                <a16:creationId xmlns:a16="http://schemas.microsoft.com/office/drawing/2014/main" id="{24FF89A4-B7A5-1544-3B5A-60700D4F4AAB}"/>
              </a:ext>
            </a:extLst>
          </p:cNvPr>
          <p:cNvSpPr txBox="1">
            <a:spLocks noChangeArrowheads="1"/>
          </p:cNvSpPr>
          <p:nvPr/>
        </p:nvSpPr>
        <p:spPr bwMode="auto">
          <a:xfrm>
            <a:off x="3962400" y="2266349"/>
            <a:ext cx="3586005" cy="1967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30188" algn="l">
              <a:spcBef>
                <a:spcPct val="20000"/>
              </a:spcBef>
              <a:buClr>
                <a:schemeClr val="bg2"/>
              </a:buClr>
              <a:buChar char="•"/>
              <a:defRPr sz="2400">
                <a:solidFill>
                  <a:schemeClr val="tx1"/>
                </a:solidFill>
                <a:latin typeface="Arial" pitchFamily="34" charset="0"/>
                <a:ea typeface="MS PGothic" pitchFamily="34" charset="-128"/>
              </a:defRPr>
            </a:lvl1pPr>
            <a:lvl2pPr marL="742950" indent="-285750" algn="l">
              <a:spcBef>
                <a:spcPct val="20000"/>
              </a:spcBef>
              <a:buClr>
                <a:schemeClr val="bg2"/>
              </a:buClr>
              <a:buChar char="–"/>
              <a:defRPr sz="2400">
                <a:solidFill>
                  <a:schemeClr val="tx1"/>
                </a:solidFill>
                <a:latin typeface="Arial" pitchFamily="34" charset="0"/>
                <a:ea typeface="MS PGothic" pitchFamily="34" charset="-128"/>
              </a:defRPr>
            </a:lvl2pPr>
            <a:lvl3pPr marL="1143000" indent="-228600" algn="l">
              <a:spcBef>
                <a:spcPct val="20000"/>
              </a:spcBef>
              <a:buClr>
                <a:schemeClr val="bg2"/>
              </a:buClr>
              <a:buChar char="•"/>
              <a:defRPr sz="2400">
                <a:solidFill>
                  <a:schemeClr val="tx1"/>
                </a:solidFill>
                <a:latin typeface="Arial" pitchFamily="34" charset="0"/>
                <a:ea typeface="MS PGothic" pitchFamily="34" charset="-128"/>
              </a:defRPr>
            </a:lvl3pPr>
            <a:lvl4pPr marL="1600200" indent="-228600" algn="l">
              <a:spcBef>
                <a:spcPct val="20000"/>
              </a:spcBef>
              <a:buClr>
                <a:schemeClr val="bg2"/>
              </a:buClr>
              <a:buChar char="–"/>
              <a:defRPr sz="2400">
                <a:solidFill>
                  <a:schemeClr val="tx1"/>
                </a:solidFill>
                <a:latin typeface="Arial" pitchFamily="34" charset="0"/>
                <a:ea typeface="MS PGothic" pitchFamily="34" charset="-128"/>
              </a:defRPr>
            </a:lvl4pPr>
            <a:lvl5pPr marL="2057400" indent="-228600" algn="l">
              <a:spcBef>
                <a:spcPct val="20000"/>
              </a:spcBef>
              <a:buClr>
                <a:schemeClr val="bg2"/>
              </a:buClr>
              <a:buChar char="»"/>
              <a:defRPr sz="24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9pPr>
          </a:lstStyle>
          <a:p>
            <a:pPr marL="0" indent="0">
              <a:lnSpc>
                <a:spcPct val="120000"/>
              </a:lnSpc>
              <a:spcBef>
                <a:spcPts val="0"/>
              </a:spcBef>
              <a:spcAft>
                <a:spcPts val="200"/>
              </a:spcAft>
              <a:buClr>
                <a:schemeClr val="tx1">
                  <a:lumMod val="50000"/>
                </a:schemeClr>
              </a:buClr>
              <a:buNone/>
            </a:pPr>
            <a:r>
              <a:rPr lang="en-US" sz="2000" dirty="0">
                <a:solidFill>
                  <a:srgbClr val="23273F"/>
                </a:solidFill>
                <a:latin typeface="+mn-lt"/>
              </a:rPr>
              <a:t>and Strategic Alliance firms may not have in-house expertise to meet those needs.</a:t>
            </a:r>
          </a:p>
        </p:txBody>
      </p:sp>
    </p:spTree>
    <p:extLst>
      <p:ext uri="{BB962C8B-B14F-4D97-AF65-F5344CB8AC3E}">
        <p14:creationId xmlns:p14="http://schemas.microsoft.com/office/powerpoint/2010/main" val="102006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E996F1-89CE-1B48-A920-40FBD75EE938}"/>
              </a:ext>
            </a:extLst>
          </p:cNvPr>
          <p:cNvSpPr>
            <a:spLocks noGrp="1"/>
          </p:cNvSpPr>
          <p:nvPr>
            <p:ph type="title"/>
          </p:nvPr>
        </p:nvSpPr>
        <p:spPr>
          <a:xfrm>
            <a:off x="456605" y="219268"/>
            <a:ext cx="8230790" cy="774975"/>
          </a:xfrm>
        </p:spPr>
        <p:txBody>
          <a:bodyPr/>
          <a:lstStyle/>
          <a:p>
            <a:pPr>
              <a:spcBef>
                <a:spcPts val="1200"/>
              </a:spcBef>
            </a:pPr>
            <a:br>
              <a:rPr lang="en-US" sz="800" dirty="0"/>
            </a:br>
            <a:r>
              <a:rPr lang="en-US" dirty="0"/>
              <a:t>A good opportunity for everyone</a:t>
            </a:r>
            <a:endParaRPr lang="en-US" dirty="0">
              <a:solidFill>
                <a:srgbClr val="0067CF"/>
              </a:solidFill>
              <a:latin typeface="FS Elliot Pro Light" panose="02000503040000020004" pitchFamily="2" charset="0"/>
            </a:endParaRPr>
          </a:p>
        </p:txBody>
      </p:sp>
      <p:sp>
        <p:nvSpPr>
          <p:cNvPr id="11" name="TextBox 10">
            <a:extLst>
              <a:ext uri="{FF2B5EF4-FFF2-40B4-BE49-F238E27FC236}">
                <a16:creationId xmlns:a16="http://schemas.microsoft.com/office/drawing/2014/main" id="{941108D0-BF3E-7B48-AE63-1CFC120DCAB6}"/>
              </a:ext>
            </a:extLst>
          </p:cNvPr>
          <p:cNvSpPr txBox="1"/>
          <p:nvPr/>
        </p:nvSpPr>
        <p:spPr>
          <a:xfrm>
            <a:off x="6923315" y="5943600"/>
            <a:ext cx="184731" cy="300082"/>
          </a:xfrm>
          <a:prstGeom prst="rect">
            <a:avLst/>
          </a:prstGeom>
          <a:noFill/>
        </p:spPr>
        <p:txBody>
          <a:bodyPr wrap="none" rtlCol="0">
            <a:spAutoFit/>
          </a:bodyPr>
          <a:lstStyle/>
          <a:p>
            <a:endParaRPr lang="en-US" sz="1350" dirty="0"/>
          </a:p>
        </p:txBody>
      </p:sp>
      <p:sp>
        <p:nvSpPr>
          <p:cNvPr id="2" name="TextBox 1">
            <a:extLst>
              <a:ext uri="{FF2B5EF4-FFF2-40B4-BE49-F238E27FC236}">
                <a16:creationId xmlns:a16="http://schemas.microsoft.com/office/drawing/2014/main" id="{FBC3EB19-365B-F441-BF78-E6784BBA6302}"/>
              </a:ext>
            </a:extLst>
          </p:cNvPr>
          <p:cNvSpPr txBox="1"/>
          <p:nvPr/>
        </p:nvSpPr>
        <p:spPr>
          <a:xfrm>
            <a:off x="-245097" y="1065229"/>
            <a:ext cx="0" cy="0"/>
          </a:xfrm>
          <a:prstGeom prst="rect">
            <a:avLst/>
          </a:prstGeom>
        </p:spPr>
        <p:txBody>
          <a:bodyPr vert="horz" wrap="none" lIns="91440" tIns="45720" rIns="91440" bIns="45720" rtlCol="0">
            <a:noAutofit/>
          </a:bodyPr>
          <a:lstStyle/>
          <a:p>
            <a:pPr>
              <a:lnSpc>
                <a:spcPct val="90000"/>
              </a:lnSpc>
              <a:spcBef>
                <a:spcPts val="0"/>
              </a:spcBef>
            </a:pPr>
            <a:endParaRPr lang="en-US" sz="3000" spc="-70" dirty="0">
              <a:solidFill>
                <a:srgbClr val="0091DA"/>
              </a:solidFill>
              <a:latin typeface="+mj-lt"/>
              <a:cs typeface="FS Elliot Pro Light"/>
            </a:endParaRPr>
          </a:p>
        </p:txBody>
      </p:sp>
      <p:sp>
        <p:nvSpPr>
          <p:cNvPr id="15" name="Rectangle 14">
            <a:extLst>
              <a:ext uri="{FF2B5EF4-FFF2-40B4-BE49-F238E27FC236}">
                <a16:creationId xmlns:a16="http://schemas.microsoft.com/office/drawing/2014/main" id="{74364F78-7030-8447-818F-F4424B1550CD}"/>
              </a:ext>
            </a:extLst>
          </p:cNvPr>
          <p:cNvSpPr/>
          <p:nvPr/>
        </p:nvSpPr>
        <p:spPr>
          <a:xfrm>
            <a:off x="0" y="1233997"/>
            <a:ext cx="9144000" cy="3388506"/>
          </a:xfrm>
          <a:prstGeom prst="rect">
            <a:avLst/>
          </a:prstGeom>
          <a:solidFill>
            <a:schemeClr val="bg1"/>
          </a:solidFill>
          <a:ln w="12700" cap="rnd">
            <a:noFill/>
            <a:prstDash val="sysDot"/>
            <a:roun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Footer Placeholder 4">
            <a:extLst>
              <a:ext uri="{FF2B5EF4-FFF2-40B4-BE49-F238E27FC236}">
                <a16:creationId xmlns:a16="http://schemas.microsoft.com/office/drawing/2014/main" id="{A073A719-BFF3-4515-9B01-49CD3BBC3E32}"/>
              </a:ext>
            </a:extLst>
          </p:cNvPr>
          <p:cNvSpPr txBox="1">
            <a:spLocks/>
          </p:cNvSpPr>
          <p:nvPr/>
        </p:nvSpPr>
        <p:spPr>
          <a:xfrm>
            <a:off x="-465283" y="4869656"/>
            <a:ext cx="5322185" cy="273844"/>
          </a:xfrm>
          <a:prstGeom prst="rect">
            <a:avLst/>
          </a:prstGeom>
        </p:spPr>
        <p:txBody>
          <a:bodyPr vert="horz" lIns="68580" tIns="34290" rIns="68580" bIns="34290" rtlCol="0"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25"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a:p>
            <a:endParaRPr lang="en-US" sz="900" spc="75"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cs typeface="Arial" panose="020B0604020202020204" pitchFamily="34" charset="0"/>
            </a:endParaRPr>
          </a:p>
        </p:txBody>
      </p:sp>
      <p:sp>
        <p:nvSpPr>
          <p:cNvPr id="3" name="Rectangle 3">
            <a:extLst>
              <a:ext uri="{FF2B5EF4-FFF2-40B4-BE49-F238E27FC236}">
                <a16:creationId xmlns:a16="http://schemas.microsoft.com/office/drawing/2014/main" id="{D3534C87-CFEC-6908-1D50-FC4C031BBC8A}"/>
              </a:ext>
            </a:extLst>
          </p:cNvPr>
          <p:cNvSpPr txBox="1">
            <a:spLocks noChangeArrowheads="1"/>
          </p:cNvSpPr>
          <p:nvPr/>
        </p:nvSpPr>
        <p:spPr bwMode="auto">
          <a:xfrm>
            <a:off x="333039" y="1339702"/>
            <a:ext cx="4744287"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30188" algn="l">
              <a:spcBef>
                <a:spcPct val="20000"/>
              </a:spcBef>
              <a:buClr>
                <a:schemeClr val="bg2"/>
              </a:buClr>
              <a:buChar char="•"/>
              <a:defRPr sz="2400">
                <a:solidFill>
                  <a:schemeClr val="tx1"/>
                </a:solidFill>
                <a:latin typeface="Arial" pitchFamily="34" charset="0"/>
                <a:ea typeface="MS PGothic" pitchFamily="34" charset="-128"/>
              </a:defRPr>
            </a:lvl1pPr>
            <a:lvl2pPr marL="742950" indent="-285750" algn="l">
              <a:spcBef>
                <a:spcPct val="20000"/>
              </a:spcBef>
              <a:buClr>
                <a:schemeClr val="bg2"/>
              </a:buClr>
              <a:buChar char="–"/>
              <a:defRPr sz="2400">
                <a:solidFill>
                  <a:schemeClr val="tx1"/>
                </a:solidFill>
                <a:latin typeface="Arial" pitchFamily="34" charset="0"/>
                <a:ea typeface="MS PGothic" pitchFamily="34" charset="-128"/>
              </a:defRPr>
            </a:lvl2pPr>
            <a:lvl3pPr marL="1143000" indent="-228600" algn="l">
              <a:spcBef>
                <a:spcPct val="20000"/>
              </a:spcBef>
              <a:buClr>
                <a:schemeClr val="bg2"/>
              </a:buClr>
              <a:buChar char="•"/>
              <a:defRPr sz="2400">
                <a:solidFill>
                  <a:schemeClr val="tx1"/>
                </a:solidFill>
                <a:latin typeface="Arial" pitchFamily="34" charset="0"/>
                <a:ea typeface="MS PGothic" pitchFamily="34" charset="-128"/>
              </a:defRPr>
            </a:lvl3pPr>
            <a:lvl4pPr marL="1600200" indent="-228600" algn="l">
              <a:spcBef>
                <a:spcPct val="20000"/>
              </a:spcBef>
              <a:buClr>
                <a:schemeClr val="bg2"/>
              </a:buClr>
              <a:buChar char="–"/>
              <a:defRPr sz="2400">
                <a:solidFill>
                  <a:schemeClr val="tx1"/>
                </a:solidFill>
                <a:latin typeface="Arial" pitchFamily="34" charset="0"/>
                <a:ea typeface="MS PGothic" pitchFamily="34" charset="-128"/>
              </a:defRPr>
            </a:lvl4pPr>
            <a:lvl5pPr marL="2057400" indent="-228600" algn="l">
              <a:spcBef>
                <a:spcPct val="20000"/>
              </a:spcBef>
              <a:buClr>
                <a:schemeClr val="bg2"/>
              </a:buClr>
              <a:buChar char="»"/>
              <a:defRPr sz="24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9pPr>
          </a:lstStyle>
          <a:p>
            <a:pPr marL="0" lvl="0" indent="0">
              <a:spcAft>
                <a:spcPts val="1200"/>
              </a:spcAft>
              <a:buNone/>
            </a:pPr>
            <a:r>
              <a:rPr lang="en-US" sz="2000" dirty="0">
                <a:solidFill>
                  <a:srgbClr val="23273F"/>
                </a:solidFill>
                <a:latin typeface="+mn-lt"/>
              </a:rPr>
              <a:t>Delivering additional products and services that can:</a:t>
            </a:r>
            <a:endParaRPr lang="en-US" sz="2000" baseline="30000" dirty="0">
              <a:solidFill>
                <a:srgbClr val="23273F"/>
              </a:solidFill>
              <a:latin typeface="+mn-lt"/>
            </a:endParaRPr>
          </a:p>
          <a:p>
            <a:pPr lvl="0">
              <a:spcAft>
                <a:spcPts val="1200"/>
              </a:spcAft>
              <a:buClr>
                <a:srgbClr val="23273F"/>
              </a:buClr>
              <a:buFont typeface="Arial" panose="020B0604020202020204" pitchFamily="34" charset="0"/>
              <a:buChar char="•"/>
            </a:pPr>
            <a:r>
              <a:rPr lang="en-US" sz="2000" dirty="0">
                <a:solidFill>
                  <a:srgbClr val="23273F"/>
                </a:solidFill>
                <a:latin typeface="+mn-lt"/>
              </a:rPr>
              <a:t>Strengthen and deepen client relationships for the firm</a:t>
            </a:r>
            <a:endParaRPr lang="en-US" sz="2000" baseline="30000" dirty="0">
              <a:solidFill>
                <a:srgbClr val="23273F"/>
              </a:solidFill>
              <a:latin typeface="+mn-lt"/>
            </a:endParaRPr>
          </a:p>
          <a:p>
            <a:pPr lvl="0">
              <a:spcAft>
                <a:spcPts val="1200"/>
              </a:spcAft>
              <a:buClr>
                <a:srgbClr val="23273F"/>
              </a:buClr>
              <a:buFont typeface="Arial" panose="020B0604020202020204" pitchFamily="34" charset="0"/>
              <a:buChar char="•"/>
            </a:pPr>
            <a:r>
              <a:rPr lang="en-US" sz="2000" dirty="0">
                <a:solidFill>
                  <a:srgbClr val="23273F"/>
                </a:solidFill>
                <a:latin typeface="+mn-lt"/>
              </a:rPr>
              <a:t>Improve everyone’s bottom line</a:t>
            </a:r>
            <a:endParaRPr lang="en-US" sz="2000" baseline="30000" dirty="0">
              <a:solidFill>
                <a:srgbClr val="23273F"/>
              </a:solidFill>
              <a:latin typeface="+mn-lt"/>
            </a:endParaRPr>
          </a:p>
        </p:txBody>
      </p:sp>
      <p:pic>
        <p:nvPicPr>
          <p:cNvPr id="7" name="Picture 6">
            <a:extLst>
              <a:ext uri="{FF2B5EF4-FFF2-40B4-BE49-F238E27FC236}">
                <a16:creationId xmlns:a16="http://schemas.microsoft.com/office/drawing/2014/main" id="{031282C6-0A9B-BEEE-1E52-DF36DD2BE686}"/>
              </a:ext>
            </a:extLst>
          </p:cNvPr>
          <p:cNvPicPr>
            <a:picLocks noChangeAspect="1"/>
          </p:cNvPicPr>
          <p:nvPr/>
        </p:nvPicPr>
        <p:blipFill>
          <a:blip r:embed="rId3"/>
          <a:stretch>
            <a:fillRect/>
          </a:stretch>
        </p:blipFill>
        <p:spPr>
          <a:xfrm>
            <a:off x="5403859" y="1233996"/>
            <a:ext cx="3740142" cy="3388505"/>
          </a:xfrm>
          <a:prstGeom prst="rect">
            <a:avLst/>
          </a:prstGeom>
        </p:spPr>
      </p:pic>
    </p:spTree>
    <p:extLst>
      <p:ext uri="{BB962C8B-B14F-4D97-AF65-F5344CB8AC3E}">
        <p14:creationId xmlns:p14="http://schemas.microsoft.com/office/powerpoint/2010/main" val="3379475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E996F1-89CE-1B48-A920-40FBD75EE938}"/>
              </a:ext>
            </a:extLst>
          </p:cNvPr>
          <p:cNvSpPr>
            <a:spLocks noGrp="1"/>
          </p:cNvSpPr>
          <p:nvPr>
            <p:ph type="title"/>
          </p:nvPr>
        </p:nvSpPr>
        <p:spPr>
          <a:xfrm>
            <a:off x="456605" y="219268"/>
            <a:ext cx="8230790" cy="774975"/>
          </a:xfrm>
        </p:spPr>
        <p:txBody>
          <a:bodyPr/>
          <a:lstStyle/>
          <a:p>
            <a:pPr>
              <a:spcBef>
                <a:spcPts val="1200"/>
              </a:spcBef>
            </a:pPr>
            <a:br>
              <a:rPr lang="en-US" sz="800" dirty="0"/>
            </a:br>
            <a:r>
              <a:rPr lang="en-US" dirty="0"/>
              <a:t>Did you know?</a:t>
            </a:r>
            <a:endParaRPr lang="en-US" dirty="0">
              <a:solidFill>
                <a:srgbClr val="0067CF"/>
              </a:solidFill>
              <a:latin typeface="FS Elliot Pro Light" panose="02000503040000020004" pitchFamily="2" charset="0"/>
            </a:endParaRPr>
          </a:p>
        </p:txBody>
      </p:sp>
      <p:sp>
        <p:nvSpPr>
          <p:cNvPr id="11" name="TextBox 10">
            <a:extLst>
              <a:ext uri="{FF2B5EF4-FFF2-40B4-BE49-F238E27FC236}">
                <a16:creationId xmlns:a16="http://schemas.microsoft.com/office/drawing/2014/main" id="{941108D0-BF3E-7B48-AE63-1CFC120DCAB6}"/>
              </a:ext>
            </a:extLst>
          </p:cNvPr>
          <p:cNvSpPr txBox="1"/>
          <p:nvPr/>
        </p:nvSpPr>
        <p:spPr>
          <a:xfrm>
            <a:off x="6923315" y="5943600"/>
            <a:ext cx="184731" cy="300082"/>
          </a:xfrm>
          <a:prstGeom prst="rect">
            <a:avLst/>
          </a:prstGeom>
          <a:noFill/>
        </p:spPr>
        <p:txBody>
          <a:bodyPr wrap="none" rtlCol="0">
            <a:spAutoFit/>
          </a:bodyPr>
          <a:lstStyle/>
          <a:p>
            <a:endParaRPr lang="en-US" sz="1350" dirty="0"/>
          </a:p>
        </p:txBody>
      </p:sp>
      <p:sp>
        <p:nvSpPr>
          <p:cNvPr id="2" name="TextBox 1">
            <a:extLst>
              <a:ext uri="{FF2B5EF4-FFF2-40B4-BE49-F238E27FC236}">
                <a16:creationId xmlns:a16="http://schemas.microsoft.com/office/drawing/2014/main" id="{FBC3EB19-365B-F441-BF78-E6784BBA6302}"/>
              </a:ext>
            </a:extLst>
          </p:cNvPr>
          <p:cNvSpPr txBox="1"/>
          <p:nvPr/>
        </p:nvSpPr>
        <p:spPr>
          <a:xfrm>
            <a:off x="-245097" y="1065229"/>
            <a:ext cx="0" cy="0"/>
          </a:xfrm>
          <a:prstGeom prst="rect">
            <a:avLst/>
          </a:prstGeom>
        </p:spPr>
        <p:txBody>
          <a:bodyPr vert="horz" wrap="none" lIns="91440" tIns="45720" rIns="91440" bIns="45720" rtlCol="0">
            <a:noAutofit/>
          </a:bodyPr>
          <a:lstStyle/>
          <a:p>
            <a:pPr>
              <a:lnSpc>
                <a:spcPct val="90000"/>
              </a:lnSpc>
              <a:spcBef>
                <a:spcPts val="0"/>
              </a:spcBef>
            </a:pPr>
            <a:endParaRPr lang="en-US" sz="3000" spc="-70" dirty="0">
              <a:solidFill>
                <a:srgbClr val="0091DA"/>
              </a:solidFill>
              <a:latin typeface="+mj-lt"/>
              <a:cs typeface="FS Elliot Pro Light"/>
            </a:endParaRPr>
          </a:p>
        </p:txBody>
      </p:sp>
      <p:sp>
        <p:nvSpPr>
          <p:cNvPr id="15" name="Rectangle 14">
            <a:extLst>
              <a:ext uri="{FF2B5EF4-FFF2-40B4-BE49-F238E27FC236}">
                <a16:creationId xmlns:a16="http://schemas.microsoft.com/office/drawing/2014/main" id="{74364F78-7030-8447-818F-F4424B1550CD}"/>
              </a:ext>
            </a:extLst>
          </p:cNvPr>
          <p:cNvSpPr/>
          <p:nvPr/>
        </p:nvSpPr>
        <p:spPr>
          <a:xfrm>
            <a:off x="0" y="1233997"/>
            <a:ext cx="9144000" cy="3388506"/>
          </a:xfrm>
          <a:prstGeom prst="rect">
            <a:avLst/>
          </a:prstGeom>
          <a:solidFill>
            <a:schemeClr val="bg1"/>
          </a:solidFill>
          <a:ln w="12700" cap="rnd">
            <a:noFill/>
            <a:prstDash val="sysDot"/>
            <a:roun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Footer Placeholder 4">
            <a:extLst>
              <a:ext uri="{FF2B5EF4-FFF2-40B4-BE49-F238E27FC236}">
                <a16:creationId xmlns:a16="http://schemas.microsoft.com/office/drawing/2014/main" id="{A073A719-BFF3-4515-9B01-49CD3BBC3E32}"/>
              </a:ext>
            </a:extLst>
          </p:cNvPr>
          <p:cNvSpPr txBox="1">
            <a:spLocks/>
          </p:cNvSpPr>
          <p:nvPr/>
        </p:nvSpPr>
        <p:spPr>
          <a:xfrm>
            <a:off x="-465283" y="4869656"/>
            <a:ext cx="5322185" cy="273844"/>
          </a:xfrm>
          <a:prstGeom prst="rect">
            <a:avLst/>
          </a:prstGeom>
        </p:spPr>
        <p:txBody>
          <a:bodyPr vert="horz" lIns="68580" tIns="34290" rIns="68580" bIns="34290" rtlCol="0"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25"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a:p>
            <a:endParaRPr lang="en-US" sz="900" spc="75"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cs typeface="Arial" panose="020B0604020202020204" pitchFamily="34" charset="0"/>
            </a:endParaRPr>
          </a:p>
        </p:txBody>
      </p:sp>
      <p:sp>
        <p:nvSpPr>
          <p:cNvPr id="3" name="Rectangle 3">
            <a:extLst>
              <a:ext uri="{FF2B5EF4-FFF2-40B4-BE49-F238E27FC236}">
                <a16:creationId xmlns:a16="http://schemas.microsoft.com/office/drawing/2014/main" id="{D3534C87-CFEC-6908-1D50-FC4C031BBC8A}"/>
              </a:ext>
            </a:extLst>
          </p:cNvPr>
          <p:cNvSpPr txBox="1">
            <a:spLocks noChangeArrowheads="1"/>
          </p:cNvSpPr>
          <p:nvPr/>
        </p:nvSpPr>
        <p:spPr bwMode="auto">
          <a:xfrm>
            <a:off x="357965" y="1680361"/>
            <a:ext cx="7403502" cy="144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30188" algn="l">
              <a:spcBef>
                <a:spcPct val="20000"/>
              </a:spcBef>
              <a:buClr>
                <a:schemeClr val="bg2"/>
              </a:buClr>
              <a:buChar char="•"/>
              <a:defRPr sz="2400">
                <a:solidFill>
                  <a:schemeClr val="tx1"/>
                </a:solidFill>
                <a:latin typeface="Arial" pitchFamily="34" charset="0"/>
                <a:ea typeface="MS PGothic" pitchFamily="34" charset="-128"/>
              </a:defRPr>
            </a:lvl1pPr>
            <a:lvl2pPr marL="742950" indent="-285750" algn="l">
              <a:spcBef>
                <a:spcPct val="20000"/>
              </a:spcBef>
              <a:buClr>
                <a:schemeClr val="bg2"/>
              </a:buClr>
              <a:buChar char="–"/>
              <a:defRPr sz="2400">
                <a:solidFill>
                  <a:schemeClr val="tx1"/>
                </a:solidFill>
                <a:latin typeface="Arial" pitchFamily="34" charset="0"/>
                <a:ea typeface="MS PGothic" pitchFamily="34" charset="-128"/>
              </a:defRPr>
            </a:lvl2pPr>
            <a:lvl3pPr marL="1143000" indent="-228600" algn="l">
              <a:spcBef>
                <a:spcPct val="20000"/>
              </a:spcBef>
              <a:buClr>
                <a:schemeClr val="bg2"/>
              </a:buClr>
              <a:buChar char="•"/>
              <a:defRPr sz="2400">
                <a:solidFill>
                  <a:schemeClr val="tx1"/>
                </a:solidFill>
                <a:latin typeface="Arial" pitchFamily="34" charset="0"/>
                <a:ea typeface="MS PGothic" pitchFamily="34" charset="-128"/>
              </a:defRPr>
            </a:lvl3pPr>
            <a:lvl4pPr marL="1600200" indent="-228600" algn="l">
              <a:spcBef>
                <a:spcPct val="20000"/>
              </a:spcBef>
              <a:buClr>
                <a:schemeClr val="bg2"/>
              </a:buClr>
              <a:buChar char="–"/>
              <a:defRPr sz="2400">
                <a:solidFill>
                  <a:schemeClr val="tx1"/>
                </a:solidFill>
                <a:latin typeface="Arial" pitchFamily="34" charset="0"/>
                <a:ea typeface="MS PGothic" pitchFamily="34" charset="-128"/>
              </a:defRPr>
            </a:lvl4pPr>
            <a:lvl5pPr marL="2057400" indent="-228600" algn="l">
              <a:spcBef>
                <a:spcPct val="20000"/>
              </a:spcBef>
              <a:buClr>
                <a:schemeClr val="bg2"/>
              </a:buClr>
              <a:buChar char="»"/>
              <a:defRPr sz="24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9pPr>
          </a:lstStyle>
          <a:p>
            <a:pPr lvl="0">
              <a:spcAft>
                <a:spcPts val="1200"/>
              </a:spcAft>
              <a:buClr>
                <a:srgbClr val="23273F"/>
              </a:buClr>
              <a:buFont typeface="Arial" panose="020B0604020202020204" pitchFamily="34" charset="0"/>
              <a:buChar char="•"/>
            </a:pPr>
            <a:r>
              <a:rPr lang="en-US" sz="2000" dirty="0">
                <a:solidFill>
                  <a:srgbClr val="23273F"/>
                </a:solidFill>
                <a:latin typeface="+mn-lt"/>
              </a:rPr>
              <a:t>Business protection is a typical business owner’s top priority – </a:t>
            </a:r>
            <a:r>
              <a:rPr lang="en-US" sz="2000" b="1" dirty="0">
                <a:solidFill>
                  <a:srgbClr val="23273F"/>
                </a:solidFill>
                <a:latin typeface="+mn-lt"/>
              </a:rPr>
              <a:t>yet only 52% have business protection plans in place.</a:t>
            </a:r>
            <a:r>
              <a:rPr lang="en-US" sz="2000" baseline="30000" dirty="0">
                <a:solidFill>
                  <a:srgbClr val="23273F"/>
                </a:solidFill>
                <a:latin typeface="+mn-lt"/>
              </a:rPr>
              <a:t>1</a:t>
            </a:r>
            <a:endParaRPr lang="en-US" sz="2000" dirty="0">
              <a:solidFill>
                <a:srgbClr val="23273F"/>
              </a:solidFill>
              <a:latin typeface="+mn-lt"/>
            </a:endParaRPr>
          </a:p>
          <a:p>
            <a:pPr lvl="0">
              <a:spcAft>
                <a:spcPts val="1200"/>
              </a:spcAft>
              <a:buClr>
                <a:srgbClr val="23273F"/>
              </a:buClr>
              <a:buFont typeface="Arial" panose="020B0604020202020204" pitchFamily="34" charset="0"/>
              <a:buChar char="•"/>
            </a:pPr>
            <a:r>
              <a:rPr lang="en-US" sz="2000" b="1" dirty="0">
                <a:solidFill>
                  <a:srgbClr val="23273F"/>
                </a:solidFill>
                <a:latin typeface="+mn-lt"/>
              </a:rPr>
              <a:t>39% of business owners don’t have a written business continuation plan </a:t>
            </a:r>
            <a:r>
              <a:rPr lang="en-US" sz="2000" dirty="0">
                <a:solidFill>
                  <a:srgbClr val="23273F"/>
                </a:solidFill>
                <a:latin typeface="+mn-lt"/>
              </a:rPr>
              <a:t>for death, disability, or retirement.</a:t>
            </a:r>
            <a:r>
              <a:rPr lang="en-US" sz="2000" baseline="30000" dirty="0">
                <a:solidFill>
                  <a:srgbClr val="23273F"/>
                </a:solidFill>
                <a:latin typeface="+mn-lt"/>
              </a:rPr>
              <a:t>1</a:t>
            </a:r>
            <a:r>
              <a:rPr lang="en-US" sz="2000" dirty="0">
                <a:solidFill>
                  <a:srgbClr val="23273F"/>
                </a:solidFill>
                <a:latin typeface="+mn-lt"/>
              </a:rPr>
              <a:t> </a:t>
            </a:r>
          </a:p>
          <a:p>
            <a:pPr lvl="0">
              <a:spcAft>
                <a:spcPts val="1200"/>
              </a:spcAft>
              <a:buClr>
                <a:srgbClr val="23273F"/>
              </a:buClr>
              <a:buFont typeface="Arial" panose="020B0604020202020204" pitchFamily="34" charset="0"/>
              <a:buChar char="•"/>
            </a:pPr>
            <a:r>
              <a:rPr lang="en-US" sz="2000" b="1" dirty="0">
                <a:solidFill>
                  <a:srgbClr val="23273F"/>
                </a:solidFill>
                <a:latin typeface="+mn-lt"/>
              </a:rPr>
              <a:t>48% of American adults have no life insurance coverage</a:t>
            </a:r>
            <a:r>
              <a:rPr lang="en-US" sz="2000" dirty="0">
                <a:solidFill>
                  <a:srgbClr val="23273F"/>
                </a:solidFill>
                <a:latin typeface="+mn-lt"/>
              </a:rPr>
              <a:t>.</a:t>
            </a:r>
            <a:r>
              <a:rPr lang="en-US" sz="2000" baseline="30000" dirty="0">
                <a:solidFill>
                  <a:srgbClr val="23273F"/>
                </a:solidFill>
                <a:latin typeface="+mn-lt"/>
              </a:rPr>
              <a:t>2</a:t>
            </a:r>
          </a:p>
          <a:p>
            <a:pPr marL="57150" lvl="0" indent="0">
              <a:spcAft>
                <a:spcPts val="1200"/>
              </a:spcAft>
              <a:buClr>
                <a:srgbClr val="23273F"/>
              </a:buClr>
              <a:buNone/>
            </a:pPr>
            <a:endParaRPr lang="en-US" sz="2000" baseline="30000" dirty="0">
              <a:solidFill>
                <a:srgbClr val="23273F"/>
              </a:solidFill>
              <a:latin typeface="+mn-lt"/>
            </a:endParaRPr>
          </a:p>
        </p:txBody>
      </p:sp>
      <p:sp>
        <p:nvSpPr>
          <p:cNvPr id="7" name="Footer Placeholder 5">
            <a:extLst>
              <a:ext uri="{FF2B5EF4-FFF2-40B4-BE49-F238E27FC236}">
                <a16:creationId xmlns:a16="http://schemas.microsoft.com/office/drawing/2014/main" id="{60813978-DDE0-F61F-3CA4-CC7658464675}"/>
              </a:ext>
            </a:extLst>
          </p:cNvPr>
          <p:cNvSpPr txBox="1">
            <a:spLocks/>
          </p:cNvSpPr>
          <p:nvPr/>
        </p:nvSpPr>
        <p:spPr>
          <a:xfrm>
            <a:off x="584310" y="4085886"/>
            <a:ext cx="5883809" cy="45356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baseline="30000" dirty="0">
                <a:solidFill>
                  <a:srgbClr val="4D4E53"/>
                </a:solidFill>
              </a:rPr>
              <a:t>1</a:t>
            </a:r>
            <a:r>
              <a:rPr lang="en-US" sz="800" dirty="0">
                <a:solidFill>
                  <a:srgbClr val="4D4E53"/>
                </a:solidFill>
              </a:rPr>
              <a:t> </a:t>
            </a:r>
            <a:r>
              <a:rPr lang="en-US" sz="800" dirty="0">
                <a:solidFill>
                  <a:srgbClr val="4D4E53"/>
                </a:solidFill>
                <a:latin typeface="FS Elliot Pro" panose="02000503040000020004" pitchFamily="50" charset="0"/>
              </a:rPr>
              <a:t>2023 Principal</a:t>
            </a:r>
            <a:r>
              <a:rPr lang="en-US" sz="800" baseline="30000" dirty="0">
                <a:solidFill>
                  <a:srgbClr val="4D4E53"/>
                </a:solidFill>
                <a:latin typeface="FS Elliot Pro" panose="02000503040000020004" pitchFamily="50" charset="0"/>
              </a:rPr>
              <a:t>®</a:t>
            </a:r>
            <a:r>
              <a:rPr lang="en-US" sz="800" dirty="0">
                <a:solidFill>
                  <a:srgbClr val="4D4E53"/>
                </a:solidFill>
                <a:latin typeface="FS Elliot Pro" panose="02000503040000020004" pitchFamily="50" charset="0"/>
              </a:rPr>
              <a:t> Business Owner Insights survey conducted by </a:t>
            </a:r>
            <a:r>
              <a:rPr lang="en-US" sz="800" dirty="0" err="1">
                <a:solidFill>
                  <a:srgbClr val="4D4E53"/>
                </a:solidFill>
                <a:latin typeface="FS Elliot Pro" panose="02000503040000020004" pitchFamily="50" charset="0"/>
              </a:rPr>
              <a:t>Dynata</a:t>
            </a:r>
            <a:r>
              <a:rPr lang="en-US" sz="800" dirty="0">
                <a:latin typeface="FS Elliot Pro" panose="02000503040000020004" pitchFamily="50" charset="0"/>
              </a:rPr>
              <a:t>.</a:t>
            </a:r>
          </a:p>
          <a:p>
            <a:r>
              <a:rPr lang="en-US" sz="800" baseline="30000" dirty="0">
                <a:solidFill>
                  <a:srgbClr val="4D4E53"/>
                </a:solidFill>
                <a:latin typeface="FS Elliot Pro" panose="02000503040000020004" pitchFamily="50" charset="0"/>
              </a:rPr>
              <a:t>2</a:t>
            </a:r>
            <a:r>
              <a:rPr lang="en-US" sz="800" dirty="0">
                <a:solidFill>
                  <a:srgbClr val="4D4E53"/>
                </a:solidFill>
                <a:latin typeface="FS Elliot Pro" panose="02000503040000020004" pitchFamily="50" charset="0"/>
              </a:rPr>
              <a:t> 2023 Insurance Barometer </a:t>
            </a:r>
            <a:r>
              <a:rPr lang="en-US" sz="800" dirty="0">
                <a:solidFill>
                  <a:srgbClr val="4D4E53"/>
                </a:solidFill>
              </a:rPr>
              <a:t>Study, Life Happens and LIMRA. </a:t>
            </a:r>
          </a:p>
        </p:txBody>
      </p:sp>
    </p:spTree>
    <p:extLst>
      <p:ext uri="{BB962C8B-B14F-4D97-AF65-F5344CB8AC3E}">
        <p14:creationId xmlns:p14="http://schemas.microsoft.com/office/powerpoint/2010/main" val="1375324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E996F1-89CE-1B48-A920-40FBD75EE938}"/>
              </a:ext>
            </a:extLst>
          </p:cNvPr>
          <p:cNvSpPr>
            <a:spLocks noGrp="1"/>
          </p:cNvSpPr>
          <p:nvPr>
            <p:ph type="title"/>
          </p:nvPr>
        </p:nvSpPr>
        <p:spPr>
          <a:xfrm>
            <a:off x="456605" y="219268"/>
            <a:ext cx="8230790" cy="774975"/>
          </a:xfrm>
        </p:spPr>
        <p:txBody>
          <a:bodyPr/>
          <a:lstStyle/>
          <a:p>
            <a:pPr>
              <a:spcBef>
                <a:spcPts val="1200"/>
              </a:spcBef>
            </a:pPr>
            <a:br>
              <a:rPr lang="en-US" sz="800" dirty="0"/>
            </a:br>
            <a:r>
              <a:rPr lang="en-US" dirty="0"/>
              <a:t>Did you know?</a:t>
            </a:r>
            <a:endParaRPr lang="en-US" dirty="0">
              <a:solidFill>
                <a:srgbClr val="0067CF"/>
              </a:solidFill>
              <a:latin typeface="FS Elliot Pro Light" panose="02000503040000020004" pitchFamily="2" charset="0"/>
            </a:endParaRPr>
          </a:p>
        </p:txBody>
      </p:sp>
      <p:sp>
        <p:nvSpPr>
          <p:cNvPr id="11" name="TextBox 10">
            <a:extLst>
              <a:ext uri="{FF2B5EF4-FFF2-40B4-BE49-F238E27FC236}">
                <a16:creationId xmlns:a16="http://schemas.microsoft.com/office/drawing/2014/main" id="{941108D0-BF3E-7B48-AE63-1CFC120DCAB6}"/>
              </a:ext>
            </a:extLst>
          </p:cNvPr>
          <p:cNvSpPr txBox="1"/>
          <p:nvPr/>
        </p:nvSpPr>
        <p:spPr>
          <a:xfrm>
            <a:off x="6923315" y="5943600"/>
            <a:ext cx="184731" cy="300082"/>
          </a:xfrm>
          <a:prstGeom prst="rect">
            <a:avLst/>
          </a:prstGeom>
          <a:noFill/>
        </p:spPr>
        <p:txBody>
          <a:bodyPr wrap="none" rtlCol="0">
            <a:spAutoFit/>
          </a:bodyPr>
          <a:lstStyle/>
          <a:p>
            <a:endParaRPr lang="en-US" sz="1350" dirty="0"/>
          </a:p>
        </p:txBody>
      </p:sp>
      <p:sp>
        <p:nvSpPr>
          <p:cNvPr id="2" name="TextBox 1">
            <a:extLst>
              <a:ext uri="{FF2B5EF4-FFF2-40B4-BE49-F238E27FC236}">
                <a16:creationId xmlns:a16="http://schemas.microsoft.com/office/drawing/2014/main" id="{FBC3EB19-365B-F441-BF78-E6784BBA6302}"/>
              </a:ext>
            </a:extLst>
          </p:cNvPr>
          <p:cNvSpPr txBox="1"/>
          <p:nvPr/>
        </p:nvSpPr>
        <p:spPr>
          <a:xfrm>
            <a:off x="-245097" y="1065229"/>
            <a:ext cx="0" cy="0"/>
          </a:xfrm>
          <a:prstGeom prst="rect">
            <a:avLst/>
          </a:prstGeom>
        </p:spPr>
        <p:txBody>
          <a:bodyPr vert="horz" wrap="none" lIns="91440" tIns="45720" rIns="91440" bIns="45720" rtlCol="0">
            <a:noAutofit/>
          </a:bodyPr>
          <a:lstStyle/>
          <a:p>
            <a:pPr>
              <a:lnSpc>
                <a:spcPct val="90000"/>
              </a:lnSpc>
              <a:spcBef>
                <a:spcPts val="0"/>
              </a:spcBef>
            </a:pPr>
            <a:endParaRPr lang="en-US" sz="3000" spc="-70" dirty="0">
              <a:solidFill>
                <a:srgbClr val="0091DA"/>
              </a:solidFill>
              <a:latin typeface="+mj-lt"/>
              <a:cs typeface="FS Elliot Pro Light"/>
            </a:endParaRPr>
          </a:p>
        </p:txBody>
      </p:sp>
      <p:sp>
        <p:nvSpPr>
          <p:cNvPr id="15" name="Rectangle 14">
            <a:extLst>
              <a:ext uri="{FF2B5EF4-FFF2-40B4-BE49-F238E27FC236}">
                <a16:creationId xmlns:a16="http://schemas.microsoft.com/office/drawing/2014/main" id="{74364F78-7030-8447-818F-F4424B1550CD}"/>
              </a:ext>
            </a:extLst>
          </p:cNvPr>
          <p:cNvSpPr/>
          <p:nvPr/>
        </p:nvSpPr>
        <p:spPr>
          <a:xfrm>
            <a:off x="0" y="1233997"/>
            <a:ext cx="9144000" cy="3388506"/>
          </a:xfrm>
          <a:prstGeom prst="rect">
            <a:avLst/>
          </a:prstGeom>
          <a:solidFill>
            <a:schemeClr val="bg1"/>
          </a:solidFill>
          <a:ln w="12700" cap="rnd">
            <a:noFill/>
            <a:prstDash val="sysDot"/>
            <a:roun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200"/>
              </a:spcAft>
              <a:buClr>
                <a:schemeClr val="accent5"/>
              </a:buClr>
            </a:pPr>
            <a:endParaRPr lang="en-US" sz="1800" baseline="30000" dirty="0">
              <a:solidFill>
                <a:schemeClr val="tx1">
                  <a:lumMod val="50000"/>
                </a:schemeClr>
              </a:solidFill>
            </a:endParaRPr>
          </a:p>
          <a:p>
            <a:pPr>
              <a:spcAft>
                <a:spcPts val="200"/>
              </a:spcAft>
              <a:buClr>
                <a:schemeClr val="accent5"/>
              </a:buClr>
            </a:pPr>
            <a:r>
              <a:rPr lang="en-US" sz="1800" baseline="30000" dirty="0">
                <a:solidFill>
                  <a:schemeClr val="tx1">
                    <a:lumMod val="50000"/>
                  </a:schemeClr>
                </a:solidFill>
              </a:rPr>
              <a:t> </a:t>
            </a:r>
          </a:p>
          <a:p>
            <a:pPr>
              <a:spcAft>
                <a:spcPts val="200"/>
              </a:spcAft>
              <a:buClr>
                <a:schemeClr val="accent5"/>
              </a:buClr>
            </a:pPr>
            <a:endParaRPr lang="en-US" sz="1800" dirty="0">
              <a:solidFill>
                <a:srgbClr val="464747"/>
              </a:solidFill>
            </a:endParaRPr>
          </a:p>
          <a:p>
            <a:pPr>
              <a:spcAft>
                <a:spcPts val="200"/>
              </a:spcAft>
              <a:buClr>
                <a:schemeClr val="accent5"/>
              </a:buClr>
            </a:pPr>
            <a:endParaRPr lang="en-US" dirty="0">
              <a:solidFill>
                <a:srgbClr val="464747"/>
              </a:solidFill>
            </a:endParaRPr>
          </a:p>
          <a:p>
            <a:pPr>
              <a:spcAft>
                <a:spcPts val="200"/>
              </a:spcAft>
              <a:buClr>
                <a:schemeClr val="accent5"/>
              </a:buClr>
            </a:pPr>
            <a:endParaRPr lang="en-US" sz="1800" dirty="0">
              <a:solidFill>
                <a:srgbClr val="464747"/>
              </a:solidFill>
            </a:endParaRPr>
          </a:p>
          <a:p>
            <a:pPr>
              <a:spcAft>
                <a:spcPts val="200"/>
              </a:spcAft>
              <a:buClr>
                <a:schemeClr val="accent5"/>
              </a:buClr>
            </a:pPr>
            <a:endParaRPr lang="en-US" dirty="0">
              <a:solidFill>
                <a:srgbClr val="464747"/>
              </a:solidFill>
            </a:endParaRPr>
          </a:p>
          <a:p>
            <a:pPr>
              <a:spcAft>
                <a:spcPts val="200"/>
              </a:spcAft>
              <a:buClr>
                <a:schemeClr val="accent5"/>
              </a:buClr>
            </a:pPr>
            <a:endParaRPr lang="en-US" sz="1800" dirty="0">
              <a:solidFill>
                <a:srgbClr val="464747"/>
              </a:solidFill>
            </a:endParaRPr>
          </a:p>
          <a:p>
            <a:pPr>
              <a:spcAft>
                <a:spcPts val="200"/>
              </a:spcAft>
              <a:buClr>
                <a:schemeClr val="accent5"/>
              </a:buClr>
            </a:pPr>
            <a:endParaRPr lang="en-US" dirty="0">
              <a:solidFill>
                <a:srgbClr val="464747"/>
              </a:solidFill>
            </a:endParaRPr>
          </a:p>
          <a:p>
            <a:pPr>
              <a:spcAft>
                <a:spcPts val="200"/>
              </a:spcAft>
              <a:buClr>
                <a:schemeClr val="accent5"/>
              </a:buClr>
            </a:pPr>
            <a:r>
              <a:rPr lang="en-US" sz="1800" b="1" dirty="0">
                <a:solidFill>
                  <a:schemeClr val="tx1">
                    <a:lumMod val="50000"/>
                  </a:schemeClr>
                </a:solidFill>
              </a:rPr>
              <a:t> </a:t>
            </a:r>
          </a:p>
        </p:txBody>
      </p:sp>
      <p:sp>
        <p:nvSpPr>
          <p:cNvPr id="9" name="Footer Placeholder 4">
            <a:extLst>
              <a:ext uri="{FF2B5EF4-FFF2-40B4-BE49-F238E27FC236}">
                <a16:creationId xmlns:a16="http://schemas.microsoft.com/office/drawing/2014/main" id="{A073A719-BFF3-4515-9B01-49CD3BBC3E32}"/>
              </a:ext>
            </a:extLst>
          </p:cNvPr>
          <p:cNvSpPr txBox="1">
            <a:spLocks/>
          </p:cNvSpPr>
          <p:nvPr/>
        </p:nvSpPr>
        <p:spPr>
          <a:xfrm>
            <a:off x="-465283" y="4869656"/>
            <a:ext cx="5322185" cy="273844"/>
          </a:xfrm>
          <a:prstGeom prst="rect">
            <a:avLst/>
          </a:prstGeom>
        </p:spPr>
        <p:txBody>
          <a:bodyPr vert="horz" lIns="68580" tIns="34290" rIns="68580" bIns="34290" rtlCol="0"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25"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a:p>
            <a:endParaRPr lang="en-US" sz="900" spc="75"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cs typeface="Arial" panose="020B0604020202020204" pitchFamily="34" charset="0"/>
            </a:endParaRPr>
          </a:p>
        </p:txBody>
      </p:sp>
      <p:sp>
        <p:nvSpPr>
          <p:cNvPr id="3" name="Rectangle 3">
            <a:extLst>
              <a:ext uri="{FF2B5EF4-FFF2-40B4-BE49-F238E27FC236}">
                <a16:creationId xmlns:a16="http://schemas.microsoft.com/office/drawing/2014/main" id="{D3534C87-CFEC-6908-1D50-FC4C031BBC8A}"/>
              </a:ext>
            </a:extLst>
          </p:cNvPr>
          <p:cNvSpPr txBox="1">
            <a:spLocks noChangeArrowheads="1"/>
          </p:cNvSpPr>
          <p:nvPr/>
        </p:nvSpPr>
        <p:spPr bwMode="auto">
          <a:xfrm>
            <a:off x="357964" y="1680361"/>
            <a:ext cx="7952318" cy="144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30188" algn="l">
              <a:spcBef>
                <a:spcPct val="20000"/>
              </a:spcBef>
              <a:buClr>
                <a:schemeClr val="bg2"/>
              </a:buClr>
              <a:buChar char="•"/>
              <a:defRPr sz="2400">
                <a:solidFill>
                  <a:schemeClr val="tx1"/>
                </a:solidFill>
                <a:latin typeface="Arial" pitchFamily="34" charset="0"/>
                <a:ea typeface="MS PGothic" pitchFamily="34" charset="-128"/>
              </a:defRPr>
            </a:lvl1pPr>
            <a:lvl2pPr marL="742950" indent="-285750" algn="l">
              <a:spcBef>
                <a:spcPct val="20000"/>
              </a:spcBef>
              <a:buClr>
                <a:schemeClr val="bg2"/>
              </a:buClr>
              <a:buChar char="–"/>
              <a:defRPr sz="2400">
                <a:solidFill>
                  <a:schemeClr val="tx1"/>
                </a:solidFill>
                <a:latin typeface="Arial" pitchFamily="34" charset="0"/>
                <a:ea typeface="MS PGothic" pitchFamily="34" charset="-128"/>
              </a:defRPr>
            </a:lvl2pPr>
            <a:lvl3pPr marL="1143000" indent="-228600" algn="l">
              <a:spcBef>
                <a:spcPct val="20000"/>
              </a:spcBef>
              <a:buClr>
                <a:schemeClr val="bg2"/>
              </a:buClr>
              <a:buChar char="•"/>
              <a:defRPr sz="2400">
                <a:solidFill>
                  <a:schemeClr val="tx1"/>
                </a:solidFill>
                <a:latin typeface="Arial" pitchFamily="34" charset="0"/>
                <a:ea typeface="MS PGothic" pitchFamily="34" charset="-128"/>
              </a:defRPr>
            </a:lvl3pPr>
            <a:lvl4pPr marL="1600200" indent="-228600" algn="l">
              <a:spcBef>
                <a:spcPct val="20000"/>
              </a:spcBef>
              <a:buClr>
                <a:schemeClr val="bg2"/>
              </a:buClr>
              <a:buChar char="–"/>
              <a:defRPr sz="2400">
                <a:solidFill>
                  <a:schemeClr val="tx1"/>
                </a:solidFill>
                <a:latin typeface="Arial" pitchFamily="34" charset="0"/>
                <a:ea typeface="MS PGothic" pitchFamily="34" charset="-128"/>
              </a:defRPr>
            </a:lvl4pPr>
            <a:lvl5pPr marL="2057400" indent="-228600" algn="l">
              <a:spcBef>
                <a:spcPct val="20000"/>
              </a:spcBef>
              <a:buClr>
                <a:schemeClr val="bg2"/>
              </a:buClr>
              <a:buChar char="»"/>
              <a:defRPr sz="24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9pPr>
          </a:lstStyle>
          <a:p>
            <a:pPr lvl="0">
              <a:spcAft>
                <a:spcPts val="1200"/>
              </a:spcAft>
              <a:buClr>
                <a:srgbClr val="23273F"/>
              </a:buClr>
              <a:buFont typeface="Arial" panose="020B0604020202020204" pitchFamily="34" charset="0"/>
              <a:buChar char="•"/>
            </a:pPr>
            <a:r>
              <a:rPr lang="en-US" sz="2000" dirty="0">
                <a:solidFill>
                  <a:srgbClr val="23273F"/>
                </a:solidFill>
                <a:latin typeface="+mn-lt"/>
              </a:rPr>
              <a:t>Of those who have life insurance, about </a:t>
            </a:r>
            <a:r>
              <a:rPr lang="en-US" sz="2000" b="1" dirty="0">
                <a:solidFill>
                  <a:srgbClr val="23273F"/>
                </a:solidFill>
                <a:latin typeface="+mn-lt"/>
              </a:rPr>
              <a:t>1 in 5 say they don’t have enough</a:t>
            </a:r>
            <a:r>
              <a:rPr lang="en-US" sz="2000" dirty="0">
                <a:solidFill>
                  <a:srgbClr val="23273F"/>
                </a:solidFill>
                <a:latin typeface="+mn-lt"/>
              </a:rPr>
              <a:t>.</a:t>
            </a:r>
            <a:r>
              <a:rPr lang="en-US" sz="2000" baseline="30000" dirty="0">
                <a:solidFill>
                  <a:srgbClr val="23273F"/>
                </a:solidFill>
                <a:latin typeface="+mn-lt"/>
              </a:rPr>
              <a:t>2</a:t>
            </a:r>
            <a:endParaRPr lang="en-US" sz="2000" dirty="0">
              <a:solidFill>
                <a:srgbClr val="23273F"/>
              </a:solidFill>
              <a:latin typeface="+mn-lt"/>
            </a:endParaRPr>
          </a:p>
          <a:p>
            <a:pPr lvl="0">
              <a:spcAft>
                <a:spcPts val="1200"/>
              </a:spcAft>
              <a:buClr>
                <a:srgbClr val="23273F"/>
              </a:buClr>
              <a:buFont typeface="Arial" panose="020B0604020202020204" pitchFamily="34" charset="0"/>
              <a:buChar char="•"/>
            </a:pPr>
            <a:r>
              <a:rPr lang="en-US" sz="2000" b="1" dirty="0">
                <a:solidFill>
                  <a:srgbClr val="23273F"/>
                </a:solidFill>
                <a:latin typeface="+mn-lt"/>
              </a:rPr>
              <a:t>1 in 4 of today’s 20-year olds will become disabled </a:t>
            </a:r>
            <a:r>
              <a:rPr lang="en-US" sz="2000" dirty="0">
                <a:solidFill>
                  <a:srgbClr val="23273F"/>
                </a:solidFill>
                <a:latin typeface="+mn-lt"/>
              </a:rPr>
              <a:t>before they reach age 67.</a:t>
            </a:r>
            <a:r>
              <a:rPr lang="en-US" sz="2000" baseline="30000" dirty="0">
                <a:solidFill>
                  <a:srgbClr val="23273F"/>
                </a:solidFill>
                <a:latin typeface="+mn-lt"/>
              </a:rPr>
              <a:t>3</a:t>
            </a:r>
            <a:r>
              <a:rPr lang="en-US" sz="2000" dirty="0">
                <a:solidFill>
                  <a:srgbClr val="23273F"/>
                </a:solidFill>
                <a:latin typeface="+mn-lt"/>
              </a:rPr>
              <a:t> </a:t>
            </a:r>
          </a:p>
          <a:p>
            <a:pPr lvl="0">
              <a:spcAft>
                <a:spcPts val="1200"/>
              </a:spcAft>
              <a:buClr>
                <a:srgbClr val="23273F"/>
              </a:buClr>
              <a:buFont typeface="Arial" panose="020B0604020202020204" pitchFamily="34" charset="0"/>
              <a:buChar char="•"/>
            </a:pPr>
            <a:r>
              <a:rPr lang="en-US" sz="2000" dirty="0">
                <a:solidFill>
                  <a:srgbClr val="23273F"/>
                </a:solidFill>
                <a:latin typeface="+mn-lt"/>
              </a:rPr>
              <a:t>Strategic alliances have customers who also have a </a:t>
            </a:r>
            <a:r>
              <a:rPr lang="en-US" sz="2000" b="1" dirty="0">
                <a:solidFill>
                  <a:srgbClr val="23273F"/>
                </a:solidFill>
                <a:latin typeface="+mn-lt"/>
              </a:rPr>
              <a:t>need for life and disability insurance – as well as financial planning services.</a:t>
            </a:r>
            <a:endParaRPr lang="en-US" sz="2000" baseline="30000" dirty="0">
              <a:solidFill>
                <a:srgbClr val="23273F"/>
              </a:solidFill>
              <a:latin typeface="+mn-lt"/>
            </a:endParaRPr>
          </a:p>
          <a:p>
            <a:pPr marL="57150" lvl="0" indent="0">
              <a:spcAft>
                <a:spcPts val="1200"/>
              </a:spcAft>
              <a:buClr>
                <a:srgbClr val="23273F"/>
              </a:buClr>
              <a:buNone/>
            </a:pPr>
            <a:endParaRPr lang="en-US" sz="2000" baseline="30000" dirty="0">
              <a:solidFill>
                <a:srgbClr val="23273F"/>
              </a:solidFill>
              <a:latin typeface="+mn-lt"/>
            </a:endParaRPr>
          </a:p>
        </p:txBody>
      </p:sp>
      <p:sp>
        <p:nvSpPr>
          <p:cNvPr id="4" name="Footer Placeholder 5">
            <a:extLst>
              <a:ext uri="{FF2B5EF4-FFF2-40B4-BE49-F238E27FC236}">
                <a16:creationId xmlns:a16="http://schemas.microsoft.com/office/drawing/2014/main" id="{79F08D15-05D4-DE15-8322-18C04E282A2B}"/>
              </a:ext>
            </a:extLst>
          </p:cNvPr>
          <p:cNvSpPr txBox="1">
            <a:spLocks/>
          </p:cNvSpPr>
          <p:nvPr/>
        </p:nvSpPr>
        <p:spPr>
          <a:xfrm>
            <a:off x="682922" y="4082157"/>
            <a:ext cx="4800116" cy="389271"/>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baseline="30000" dirty="0">
                <a:solidFill>
                  <a:srgbClr val="4D4E53"/>
                </a:solidFill>
              </a:rPr>
              <a:t>2</a:t>
            </a:r>
            <a:r>
              <a:rPr lang="en-US" sz="800" dirty="0">
                <a:solidFill>
                  <a:srgbClr val="4D4E53"/>
                </a:solidFill>
              </a:rPr>
              <a:t> 2023LIMRA Insurance Barometer Study.</a:t>
            </a:r>
          </a:p>
          <a:p>
            <a:r>
              <a:rPr lang="en-US" sz="800" baseline="30000" dirty="0">
                <a:solidFill>
                  <a:srgbClr val="4D4E53"/>
                </a:solidFill>
              </a:rPr>
              <a:t>3</a:t>
            </a:r>
            <a:r>
              <a:rPr lang="en-US" sz="800" dirty="0">
                <a:solidFill>
                  <a:srgbClr val="4D4E53"/>
                </a:solidFill>
              </a:rPr>
              <a:t> Social Security Administration, Fact Sheet, 2023.</a:t>
            </a:r>
          </a:p>
        </p:txBody>
      </p:sp>
    </p:spTree>
    <p:extLst>
      <p:ext uri="{BB962C8B-B14F-4D97-AF65-F5344CB8AC3E}">
        <p14:creationId xmlns:p14="http://schemas.microsoft.com/office/powerpoint/2010/main" val="3709753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E996F1-89CE-1B48-A920-40FBD75EE938}"/>
              </a:ext>
            </a:extLst>
          </p:cNvPr>
          <p:cNvSpPr>
            <a:spLocks noGrp="1"/>
          </p:cNvSpPr>
          <p:nvPr>
            <p:ph type="title"/>
          </p:nvPr>
        </p:nvSpPr>
        <p:spPr>
          <a:xfrm>
            <a:off x="456605" y="219268"/>
            <a:ext cx="8230790" cy="774975"/>
          </a:xfrm>
        </p:spPr>
        <p:txBody>
          <a:bodyPr/>
          <a:lstStyle/>
          <a:p>
            <a:pPr>
              <a:spcBef>
                <a:spcPts val="1200"/>
              </a:spcBef>
            </a:pPr>
            <a:br>
              <a:rPr lang="en-US" sz="800" dirty="0"/>
            </a:br>
            <a:r>
              <a:rPr lang="en-US" dirty="0"/>
              <a:t>The opportunity: Increase the firm’s brand</a:t>
            </a:r>
            <a:endParaRPr lang="en-US" dirty="0">
              <a:solidFill>
                <a:srgbClr val="0067CF"/>
              </a:solidFill>
              <a:latin typeface="FS Elliot Pro Light" panose="02000503040000020004" pitchFamily="2" charset="0"/>
            </a:endParaRPr>
          </a:p>
        </p:txBody>
      </p:sp>
      <p:sp>
        <p:nvSpPr>
          <p:cNvPr id="11" name="TextBox 10">
            <a:extLst>
              <a:ext uri="{FF2B5EF4-FFF2-40B4-BE49-F238E27FC236}">
                <a16:creationId xmlns:a16="http://schemas.microsoft.com/office/drawing/2014/main" id="{941108D0-BF3E-7B48-AE63-1CFC120DCAB6}"/>
              </a:ext>
            </a:extLst>
          </p:cNvPr>
          <p:cNvSpPr txBox="1"/>
          <p:nvPr/>
        </p:nvSpPr>
        <p:spPr>
          <a:xfrm>
            <a:off x="6923315" y="5943600"/>
            <a:ext cx="184731" cy="300082"/>
          </a:xfrm>
          <a:prstGeom prst="rect">
            <a:avLst/>
          </a:prstGeom>
          <a:noFill/>
        </p:spPr>
        <p:txBody>
          <a:bodyPr wrap="none" rtlCol="0">
            <a:spAutoFit/>
          </a:bodyPr>
          <a:lstStyle/>
          <a:p>
            <a:endParaRPr lang="en-US" sz="1350" dirty="0"/>
          </a:p>
        </p:txBody>
      </p:sp>
      <p:sp>
        <p:nvSpPr>
          <p:cNvPr id="2" name="TextBox 1">
            <a:extLst>
              <a:ext uri="{FF2B5EF4-FFF2-40B4-BE49-F238E27FC236}">
                <a16:creationId xmlns:a16="http://schemas.microsoft.com/office/drawing/2014/main" id="{FBC3EB19-365B-F441-BF78-E6784BBA6302}"/>
              </a:ext>
            </a:extLst>
          </p:cNvPr>
          <p:cNvSpPr txBox="1"/>
          <p:nvPr/>
        </p:nvSpPr>
        <p:spPr>
          <a:xfrm>
            <a:off x="-245097" y="1065229"/>
            <a:ext cx="0" cy="0"/>
          </a:xfrm>
          <a:prstGeom prst="rect">
            <a:avLst/>
          </a:prstGeom>
        </p:spPr>
        <p:txBody>
          <a:bodyPr vert="horz" wrap="none" lIns="91440" tIns="45720" rIns="91440" bIns="45720" rtlCol="0">
            <a:noAutofit/>
          </a:bodyPr>
          <a:lstStyle/>
          <a:p>
            <a:pPr>
              <a:lnSpc>
                <a:spcPct val="90000"/>
              </a:lnSpc>
              <a:spcBef>
                <a:spcPts val="0"/>
              </a:spcBef>
            </a:pPr>
            <a:endParaRPr lang="en-US" sz="3000" spc="-70" dirty="0">
              <a:solidFill>
                <a:srgbClr val="0091DA"/>
              </a:solidFill>
              <a:latin typeface="+mj-lt"/>
              <a:cs typeface="FS Elliot Pro Light"/>
            </a:endParaRPr>
          </a:p>
        </p:txBody>
      </p:sp>
      <p:sp>
        <p:nvSpPr>
          <p:cNvPr id="15" name="Rectangle 14">
            <a:extLst>
              <a:ext uri="{FF2B5EF4-FFF2-40B4-BE49-F238E27FC236}">
                <a16:creationId xmlns:a16="http://schemas.microsoft.com/office/drawing/2014/main" id="{74364F78-7030-8447-818F-F4424B1550CD}"/>
              </a:ext>
            </a:extLst>
          </p:cNvPr>
          <p:cNvSpPr/>
          <p:nvPr/>
        </p:nvSpPr>
        <p:spPr>
          <a:xfrm>
            <a:off x="0" y="1233997"/>
            <a:ext cx="9144000" cy="3388506"/>
          </a:xfrm>
          <a:prstGeom prst="rect">
            <a:avLst/>
          </a:prstGeom>
          <a:solidFill>
            <a:schemeClr val="bg1"/>
          </a:solidFill>
          <a:ln w="12700" cap="rnd">
            <a:noFill/>
            <a:prstDash val="sysDot"/>
            <a:roun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200"/>
              </a:spcAft>
              <a:buClr>
                <a:schemeClr val="accent5"/>
              </a:buClr>
            </a:pPr>
            <a:endParaRPr lang="en-US" sz="1800" baseline="30000" dirty="0">
              <a:solidFill>
                <a:schemeClr val="tx1">
                  <a:lumMod val="50000"/>
                </a:schemeClr>
              </a:solidFill>
            </a:endParaRPr>
          </a:p>
          <a:p>
            <a:pPr>
              <a:spcAft>
                <a:spcPts val="200"/>
              </a:spcAft>
              <a:buClr>
                <a:schemeClr val="accent5"/>
              </a:buClr>
            </a:pPr>
            <a:r>
              <a:rPr lang="en-US" sz="1800" baseline="30000" dirty="0">
                <a:solidFill>
                  <a:schemeClr val="tx1">
                    <a:lumMod val="50000"/>
                  </a:schemeClr>
                </a:solidFill>
              </a:rPr>
              <a:t> </a:t>
            </a:r>
          </a:p>
          <a:p>
            <a:pPr>
              <a:spcAft>
                <a:spcPts val="200"/>
              </a:spcAft>
              <a:buClr>
                <a:schemeClr val="accent5"/>
              </a:buClr>
            </a:pPr>
            <a:endParaRPr lang="en-US" sz="1800" dirty="0">
              <a:solidFill>
                <a:srgbClr val="464747"/>
              </a:solidFill>
            </a:endParaRPr>
          </a:p>
          <a:p>
            <a:pPr>
              <a:spcAft>
                <a:spcPts val="200"/>
              </a:spcAft>
              <a:buClr>
                <a:schemeClr val="accent5"/>
              </a:buClr>
            </a:pPr>
            <a:endParaRPr lang="en-US" dirty="0">
              <a:solidFill>
                <a:srgbClr val="464747"/>
              </a:solidFill>
            </a:endParaRPr>
          </a:p>
          <a:p>
            <a:pPr>
              <a:spcAft>
                <a:spcPts val="200"/>
              </a:spcAft>
              <a:buClr>
                <a:schemeClr val="accent5"/>
              </a:buClr>
            </a:pPr>
            <a:endParaRPr lang="en-US" sz="1800" dirty="0">
              <a:solidFill>
                <a:srgbClr val="464747"/>
              </a:solidFill>
            </a:endParaRPr>
          </a:p>
          <a:p>
            <a:pPr>
              <a:spcAft>
                <a:spcPts val="200"/>
              </a:spcAft>
              <a:buClr>
                <a:schemeClr val="accent5"/>
              </a:buClr>
            </a:pPr>
            <a:endParaRPr lang="en-US" dirty="0">
              <a:solidFill>
                <a:srgbClr val="464747"/>
              </a:solidFill>
            </a:endParaRPr>
          </a:p>
          <a:p>
            <a:pPr>
              <a:spcAft>
                <a:spcPts val="200"/>
              </a:spcAft>
              <a:buClr>
                <a:schemeClr val="accent5"/>
              </a:buClr>
            </a:pPr>
            <a:endParaRPr lang="en-US" sz="1800" dirty="0">
              <a:solidFill>
                <a:srgbClr val="464747"/>
              </a:solidFill>
            </a:endParaRPr>
          </a:p>
          <a:p>
            <a:pPr>
              <a:spcAft>
                <a:spcPts val="200"/>
              </a:spcAft>
              <a:buClr>
                <a:schemeClr val="accent5"/>
              </a:buClr>
            </a:pPr>
            <a:endParaRPr lang="en-US" dirty="0">
              <a:solidFill>
                <a:srgbClr val="464747"/>
              </a:solidFill>
            </a:endParaRPr>
          </a:p>
          <a:p>
            <a:pPr>
              <a:spcAft>
                <a:spcPts val="200"/>
              </a:spcAft>
              <a:buClr>
                <a:schemeClr val="accent5"/>
              </a:buClr>
            </a:pPr>
            <a:r>
              <a:rPr lang="en-US" sz="1800" b="1" dirty="0">
                <a:solidFill>
                  <a:schemeClr val="tx1">
                    <a:lumMod val="50000"/>
                  </a:schemeClr>
                </a:solidFill>
              </a:rPr>
              <a:t> </a:t>
            </a:r>
          </a:p>
        </p:txBody>
      </p:sp>
      <p:sp>
        <p:nvSpPr>
          <p:cNvPr id="9" name="Footer Placeholder 4">
            <a:extLst>
              <a:ext uri="{FF2B5EF4-FFF2-40B4-BE49-F238E27FC236}">
                <a16:creationId xmlns:a16="http://schemas.microsoft.com/office/drawing/2014/main" id="{A073A719-BFF3-4515-9B01-49CD3BBC3E32}"/>
              </a:ext>
            </a:extLst>
          </p:cNvPr>
          <p:cNvSpPr txBox="1">
            <a:spLocks/>
          </p:cNvSpPr>
          <p:nvPr/>
        </p:nvSpPr>
        <p:spPr>
          <a:xfrm>
            <a:off x="-465283" y="4869656"/>
            <a:ext cx="5322185" cy="273844"/>
          </a:xfrm>
          <a:prstGeom prst="rect">
            <a:avLst/>
          </a:prstGeom>
        </p:spPr>
        <p:txBody>
          <a:bodyPr vert="horz" lIns="68580" tIns="34290" rIns="68580" bIns="34290" rtlCol="0"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25"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a:p>
            <a:endParaRPr lang="en-US" sz="900" spc="75"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cs typeface="Arial" panose="020B0604020202020204" pitchFamily="34" charset="0"/>
            </a:endParaRPr>
          </a:p>
        </p:txBody>
      </p:sp>
      <p:sp>
        <p:nvSpPr>
          <p:cNvPr id="3" name="Rectangle 3">
            <a:extLst>
              <a:ext uri="{FF2B5EF4-FFF2-40B4-BE49-F238E27FC236}">
                <a16:creationId xmlns:a16="http://schemas.microsoft.com/office/drawing/2014/main" id="{D3534C87-CFEC-6908-1D50-FC4C031BBC8A}"/>
              </a:ext>
            </a:extLst>
          </p:cNvPr>
          <p:cNvSpPr txBox="1">
            <a:spLocks noChangeArrowheads="1"/>
          </p:cNvSpPr>
          <p:nvPr/>
        </p:nvSpPr>
        <p:spPr bwMode="auto">
          <a:xfrm>
            <a:off x="348767" y="1255380"/>
            <a:ext cx="3694083" cy="144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30188" algn="l">
              <a:spcBef>
                <a:spcPct val="20000"/>
              </a:spcBef>
              <a:buClr>
                <a:schemeClr val="bg2"/>
              </a:buClr>
              <a:buChar char="•"/>
              <a:defRPr sz="2400">
                <a:solidFill>
                  <a:schemeClr val="tx1"/>
                </a:solidFill>
                <a:latin typeface="Arial" pitchFamily="34" charset="0"/>
                <a:ea typeface="MS PGothic" pitchFamily="34" charset="-128"/>
              </a:defRPr>
            </a:lvl1pPr>
            <a:lvl2pPr marL="742950" indent="-285750" algn="l">
              <a:spcBef>
                <a:spcPct val="20000"/>
              </a:spcBef>
              <a:buClr>
                <a:schemeClr val="bg2"/>
              </a:buClr>
              <a:buChar char="–"/>
              <a:defRPr sz="2400">
                <a:solidFill>
                  <a:schemeClr val="tx1"/>
                </a:solidFill>
                <a:latin typeface="Arial" pitchFamily="34" charset="0"/>
                <a:ea typeface="MS PGothic" pitchFamily="34" charset="-128"/>
              </a:defRPr>
            </a:lvl2pPr>
            <a:lvl3pPr marL="1143000" indent="-228600" algn="l">
              <a:spcBef>
                <a:spcPct val="20000"/>
              </a:spcBef>
              <a:buClr>
                <a:schemeClr val="bg2"/>
              </a:buClr>
              <a:buChar char="•"/>
              <a:defRPr sz="2400">
                <a:solidFill>
                  <a:schemeClr val="tx1"/>
                </a:solidFill>
                <a:latin typeface="Arial" pitchFamily="34" charset="0"/>
                <a:ea typeface="MS PGothic" pitchFamily="34" charset="-128"/>
              </a:defRPr>
            </a:lvl3pPr>
            <a:lvl4pPr marL="1600200" indent="-228600" algn="l">
              <a:spcBef>
                <a:spcPct val="20000"/>
              </a:spcBef>
              <a:buClr>
                <a:schemeClr val="bg2"/>
              </a:buClr>
              <a:buChar char="–"/>
              <a:defRPr sz="2400">
                <a:solidFill>
                  <a:schemeClr val="tx1"/>
                </a:solidFill>
                <a:latin typeface="Arial" pitchFamily="34" charset="0"/>
                <a:ea typeface="MS PGothic" pitchFamily="34" charset="-128"/>
              </a:defRPr>
            </a:lvl4pPr>
            <a:lvl5pPr marL="2057400" indent="-228600" algn="l">
              <a:spcBef>
                <a:spcPct val="20000"/>
              </a:spcBef>
              <a:buClr>
                <a:schemeClr val="bg2"/>
              </a:buClr>
              <a:buChar char="»"/>
              <a:defRPr sz="24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9pPr>
          </a:lstStyle>
          <a:p>
            <a:pPr lvl="0">
              <a:spcAft>
                <a:spcPts val="1200"/>
              </a:spcAft>
              <a:buClr>
                <a:srgbClr val="23273F"/>
              </a:buClr>
              <a:buFont typeface="Arial" panose="020B0604020202020204" pitchFamily="34" charset="0"/>
              <a:buChar char="•"/>
            </a:pPr>
            <a:r>
              <a:rPr lang="en-US" sz="1800" dirty="0">
                <a:solidFill>
                  <a:srgbClr val="23273F"/>
                </a:solidFill>
                <a:latin typeface="+mn-lt"/>
              </a:rPr>
              <a:t>Add value; extend a trusted relationship</a:t>
            </a:r>
          </a:p>
          <a:p>
            <a:pPr lvl="0">
              <a:spcAft>
                <a:spcPts val="1200"/>
              </a:spcAft>
              <a:buClr>
                <a:srgbClr val="23273F"/>
              </a:buClr>
              <a:buFont typeface="Arial" panose="020B0604020202020204" pitchFamily="34" charset="0"/>
              <a:buChar char="•"/>
            </a:pPr>
            <a:r>
              <a:rPr lang="en-US" sz="1800" dirty="0">
                <a:solidFill>
                  <a:srgbClr val="23273F"/>
                </a:solidFill>
                <a:latin typeface="+mn-lt"/>
              </a:rPr>
              <a:t>Enhance their business:</a:t>
            </a:r>
          </a:p>
          <a:p>
            <a:pPr lvl="1">
              <a:spcAft>
                <a:spcPts val="1200"/>
              </a:spcAft>
              <a:buClr>
                <a:srgbClr val="23273F"/>
              </a:buClr>
              <a:buFont typeface="Symbol" panose="05050102010706020507" pitchFamily="18" charset="2"/>
              <a:buChar char="-"/>
            </a:pPr>
            <a:r>
              <a:rPr lang="en-US" sz="1800" dirty="0">
                <a:solidFill>
                  <a:srgbClr val="23273F"/>
                </a:solidFill>
                <a:latin typeface="+mn-lt"/>
              </a:rPr>
              <a:t>Persistency of core business</a:t>
            </a:r>
          </a:p>
          <a:p>
            <a:pPr lvl="1">
              <a:spcAft>
                <a:spcPts val="1200"/>
              </a:spcAft>
              <a:buClr>
                <a:srgbClr val="23273F"/>
              </a:buClr>
              <a:buFont typeface="Symbol" panose="05050102010706020507" pitchFamily="18" charset="2"/>
              <a:buChar char="-"/>
            </a:pPr>
            <a:r>
              <a:rPr lang="en-US" sz="1800" dirty="0">
                <a:solidFill>
                  <a:srgbClr val="23273F"/>
                </a:solidFill>
                <a:latin typeface="+mn-lt"/>
              </a:rPr>
              <a:t>Image in the marketplace</a:t>
            </a:r>
          </a:p>
          <a:p>
            <a:pPr lvl="1">
              <a:spcAft>
                <a:spcPts val="1200"/>
              </a:spcAft>
              <a:buClr>
                <a:srgbClr val="23273F"/>
              </a:buClr>
              <a:buFont typeface="Symbol" panose="05050102010706020507" pitchFamily="18" charset="2"/>
              <a:buChar char="-"/>
            </a:pPr>
            <a:r>
              <a:rPr lang="en-US" sz="1800" dirty="0">
                <a:solidFill>
                  <a:srgbClr val="23273F"/>
                </a:solidFill>
                <a:latin typeface="+mn-lt"/>
              </a:rPr>
              <a:t>Profitability</a:t>
            </a:r>
          </a:p>
          <a:p>
            <a:pPr lvl="1">
              <a:spcAft>
                <a:spcPts val="1200"/>
              </a:spcAft>
              <a:buClr>
                <a:srgbClr val="23273F"/>
              </a:buClr>
              <a:buFont typeface="Symbol" panose="05050102010706020507" pitchFamily="18" charset="2"/>
              <a:buChar char="-"/>
            </a:pPr>
            <a:r>
              <a:rPr lang="en-US" sz="1800" dirty="0">
                <a:solidFill>
                  <a:srgbClr val="23273F"/>
                </a:solidFill>
                <a:latin typeface="+mn-lt"/>
              </a:rPr>
              <a:t>Value of firm</a:t>
            </a:r>
          </a:p>
          <a:p>
            <a:pPr marL="57150" lvl="0" indent="0">
              <a:spcAft>
                <a:spcPts val="1200"/>
              </a:spcAft>
              <a:buClr>
                <a:srgbClr val="23273F"/>
              </a:buClr>
              <a:buNone/>
            </a:pPr>
            <a:endParaRPr lang="en-US" sz="1600" dirty="0">
              <a:solidFill>
                <a:srgbClr val="23273F"/>
              </a:solidFill>
              <a:latin typeface="+mn-lt"/>
            </a:endParaRPr>
          </a:p>
          <a:p>
            <a:pPr marL="57150" lvl="0" indent="0">
              <a:spcAft>
                <a:spcPts val="1200"/>
              </a:spcAft>
              <a:buClr>
                <a:srgbClr val="23273F"/>
              </a:buClr>
              <a:buNone/>
            </a:pPr>
            <a:endParaRPr lang="en-US" sz="2000" baseline="30000" dirty="0">
              <a:solidFill>
                <a:srgbClr val="23273F"/>
              </a:solidFill>
              <a:latin typeface="+mn-lt"/>
            </a:endParaRPr>
          </a:p>
        </p:txBody>
      </p:sp>
      <p:sp>
        <p:nvSpPr>
          <p:cNvPr id="6" name="Rectangle 3">
            <a:extLst>
              <a:ext uri="{FF2B5EF4-FFF2-40B4-BE49-F238E27FC236}">
                <a16:creationId xmlns:a16="http://schemas.microsoft.com/office/drawing/2014/main" id="{4F2B9F59-7381-8577-FBA2-F24F2F0D4D52}"/>
              </a:ext>
            </a:extLst>
          </p:cNvPr>
          <p:cNvSpPr txBox="1">
            <a:spLocks noChangeArrowheads="1"/>
          </p:cNvSpPr>
          <p:nvPr/>
        </p:nvSpPr>
        <p:spPr bwMode="auto">
          <a:xfrm>
            <a:off x="4856902" y="1255380"/>
            <a:ext cx="3694083" cy="144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30188" algn="l">
              <a:spcBef>
                <a:spcPct val="20000"/>
              </a:spcBef>
              <a:buClr>
                <a:schemeClr val="bg2"/>
              </a:buClr>
              <a:buChar char="•"/>
              <a:defRPr sz="2400">
                <a:solidFill>
                  <a:schemeClr val="tx1"/>
                </a:solidFill>
                <a:latin typeface="Arial" pitchFamily="34" charset="0"/>
                <a:ea typeface="MS PGothic" pitchFamily="34" charset="-128"/>
              </a:defRPr>
            </a:lvl1pPr>
            <a:lvl2pPr marL="742950" indent="-285750" algn="l">
              <a:spcBef>
                <a:spcPct val="20000"/>
              </a:spcBef>
              <a:buClr>
                <a:schemeClr val="bg2"/>
              </a:buClr>
              <a:buChar char="–"/>
              <a:defRPr sz="2400">
                <a:solidFill>
                  <a:schemeClr val="tx1"/>
                </a:solidFill>
                <a:latin typeface="Arial" pitchFamily="34" charset="0"/>
                <a:ea typeface="MS PGothic" pitchFamily="34" charset="-128"/>
              </a:defRPr>
            </a:lvl2pPr>
            <a:lvl3pPr marL="1143000" indent="-228600" algn="l">
              <a:spcBef>
                <a:spcPct val="20000"/>
              </a:spcBef>
              <a:buClr>
                <a:schemeClr val="bg2"/>
              </a:buClr>
              <a:buChar char="•"/>
              <a:defRPr sz="2400">
                <a:solidFill>
                  <a:schemeClr val="tx1"/>
                </a:solidFill>
                <a:latin typeface="Arial" pitchFamily="34" charset="0"/>
                <a:ea typeface="MS PGothic" pitchFamily="34" charset="-128"/>
              </a:defRPr>
            </a:lvl3pPr>
            <a:lvl4pPr marL="1600200" indent="-228600" algn="l">
              <a:spcBef>
                <a:spcPct val="20000"/>
              </a:spcBef>
              <a:buClr>
                <a:schemeClr val="bg2"/>
              </a:buClr>
              <a:buChar char="–"/>
              <a:defRPr sz="2400">
                <a:solidFill>
                  <a:schemeClr val="tx1"/>
                </a:solidFill>
                <a:latin typeface="Arial" pitchFamily="34" charset="0"/>
                <a:ea typeface="MS PGothic" pitchFamily="34" charset="-128"/>
              </a:defRPr>
            </a:lvl4pPr>
            <a:lvl5pPr marL="2057400" indent="-228600" algn="l">
              <a:spcBef>
                <a:spcPct val="20000"/>
              </a:spcBef>
              <a:buClr>
                <a:schemeClr val="bg2"/>
              </a:buClr>
              <a:buChar char="»"/>
              <a:defRPr sz="24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9pPr>
          </a:lstStyle>
          <a:p>
            <a:pPr lvl="0">
              <a:spcAft>
                <a:spcPts val="1200"/>
              </a:spcAft>
              <a:buClr>
                <a:srgbClr val="23273F"/>
              </a:buClr>
              <a:buFont typeface="Arial" panose="020B0604020202020204" pitchFamily="34" charset="0"/>
              <a:buChar char="•"/>
            </a:pPr>
            <a:r>
              <a:rPr lang="en-US" sz="1800" dirty="0">
                <a:solidFill>
                  <a:srgbClr val="23273F"/>
                </a:solidFill>
                <a:latin typeface="+mn-lt"/>
              </a:rPr>
              <a:t>Staff retention and recruiting</a:t>
            </a:r>
          </a:p>
          <a:p>
            <a:pPr>
              <a:spcAft>
                <a:spcPts val="1200"/>
              </a:spcAft>
              <a:buClr>
                <a:srgbClr val="23273F"/>
              </a:buClr>
            </a:pPr>
            <a:r>
              <a:rPr lang="en-US" sz="1800" dirty="0">
                <a:solidFill>
                  <a:srgbClr val="23273F"/>
                </a:solidFill>
                <a:latin typeface="+mn-lt"/>
              </a:rPr>
              <a:t>Referral network</a:t>
            </a:r>
          </a:p>
          <a:p>
            <a:pPr>
              <a:spcAft>
                <a:spcPts val="1200"/>
              </a:spcAft>
              <a:buClr>
                <a:srgbClr val="23273F"/>
              </a:buClr>
            </a:pPr>
            <a:r>
              <a:rPr lang="en-US" sz="1800" dirty="0">
                <a:solidFill>
                  <a:srgbClr val="23273F"/>
                </a:solidFill>
                <a:latin typeface="+mn-lt"/>
              </a:rPr>
              <a:t>Create profit center – diversification of revenue</a:t>
            </a:r>
          </a:p>
          <a:p>
            <a:pPr marL="57150" lvl="0" indent="0">
              <a:spcAft>
                <a:spcPts val="1200"/>
              </a:spcAft>
              <a:buClr>
                <a:srgbClr val="23273F"/>
              </a:buClr>
              <a:buNone/>
            </a:pPr>
            <a:endParaRPr lang="en-US" sz="2000" baseline="30000" dirty="0">
              <a:solidFill>
                <a:srgbClr val="23273F"/>
              </a:solidFill>
              <a:latin typeface="+mn-lt"/>
            </a:endParaRPr>
          </a:p>
        </p:txBody>
      </p:sp>
    </p:spTree>
    <p:extLst>
      <p:ext uri="{BB962C8B-B14F-4D97-AF65-F5344CB8AC3E}">
        <p14:creationId xmlns:p14="http://schemas.microsoft.com/office/powerpoint/2010/main" val="3102932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E996F1-89CE-1B48-A920-40FBD75EE938}"/>
              </a:ext>
            </a:extLst>
          </p:cNvPr>
          <p:cNvSpPr>
            <a:spLocks noGrp="1"/>
          </p:cNvSpPr>
          <p:nvPr>
            <p:ph type="title"/>
          </p:nvPr>
        </p:nvSpPr>
        <p:spPr>
          <a:xfrm>
            <a:off x="456605" y="219268"/>
            <a:ext cx="8230790" cy="774975"/>
          </a:xfrm>
        </p:spPr>
        <p:txBody>
          <a:bodyPr/>
          <a:lstStyle/>
          <a:p>
            <a:pPr>
              <a:spcBef>
                <a:spcPts val="1200"/>
              </a:spcBef>
            </a:pPr>
            <a:br>
              <a:rPr lang="en-US" sz="800" dirty="0"/>
            </a:br>
            <a:r>
              <a:rPr lang="en-US" dirty="0"/>
              <a:t>The opportunity: Drivers for success</a:t>
            </a:r>
            <a:endParaRPr lang="en-US" dirty="0">
              <a:solidFill>
                <a:srgbClr val="0067CF"/>
              </a:solidFill>
              <a:latin typeface="FS Elliot Pro Light" panose="02000503040000020004" pitchFamily="2" charset="0"/>
            </a:endParaRPr>
          </a:p>
        </p:txBody>
      </p:sp>
      <p:sp>
        <p:nvSpPr>
          <p:cNvPr id="11" name="TextBox 10">
            <a:extLst>
              <a:ext uri="{FF2B5EF4-FFF2-40B4-BE49-F238E27FC236}">
                <a16:creationId xmlns:a16="http://schemas.microsoft.com/office/drawing/2014/main" id="{941108D0-BF3E-7B48-AE63-1CFC120DCAB6}"/>
              </a:ext>
            </a:extLst>
          </p:cNvPr>
          <p:cNvSpPr txBox="1"/>
          <p:nvPr/>
        </p:nvSpPr>
        <p:spPr>
          <a:xfrm>
            <a:off x="6923315" y="5943600"/>
            <a:ext cx="184731" cy="300082"/>
          </a:xfrm>
          <a:prstGeom prst="rect">
            <a:avLst/>
          </a:prstGeom>
          <a:noFill/>
        </p:spPr>
        <p:txBody>
          <a:bodyPr wrap="none" rtlCol="0">
            <a:spAutoFit/>
          </a:bodyPr>
          <a:lstStyle/>
          <a:p>
            <a:endParaRPr lang="en-US" sz="1350" dirty="0"/>
          </a:p>
        </p:txBody>
      </p:sp>
      <p:sp>
        <p:nvSpPr>
          <p:cNvPr id="2" name="TextBox 1">
            <a:extLst>
              <a:ext uri="{FF2B5EF4-FFF2-40B4-BE49-F238E27FC236}">
                <a16:creationId xmlns:a16="http://schemas.microsoft.com/office/drawing/2014/main" id="{FBC3EB19-365B-F441-BF78-E6784BBA6302}"/>
              </a:ext>
            </a:extLst>
          </p:cNvPr>
          <p:cNvSpPr txBox="1"/>
          <p:nvPr/>
        </p:nvSpPr>
        <p:spPr>
          <a:xfrm>
            <a:off x="-245097" y="1065229"/>
            <a:ext cx="0" cy="0"/>
          </a:xfrm>
          <a:prstGeom prst="rect">
            <a:avLst/>
          </a:prstGeom>
        </p:spPr>
        <p:txBody>
          <a:bodyPr vert="horz" wrap="none" lIns="91440" tIns="45720" rIns="91440" bIns="45720" rtlCol="0">
            <a:noAutofit/>
          </a:bodyPr>
          <a:lstStyle/>
          <a:p>
            <a:pPr>
              <a:lnSpc>
                <a:spcPct val="90000"/>
              </a:lnSpc>
              <a:spcBef>
                <a:spcPts val="0"/>
              </a:spcBef>
            </a:pPr>
            <a:endParaRPr lang="en-US" sz="3000" spc="-70" dirty="0">
              <a:solidFill>
                <a:srgbClr val="0091DA"/>
              </a:solidFill>
              <a:latin typeface="+mj-lt"/>
              <a:cs typeface="FS Elliot Pro Light"/>
            </a:endParaRPr>
          </a:p>
        </p:txBody>
      </p:sp>
      <p:sp>
        <p:nvSpPr>
          <p:cNvPr id="15" name="Rectangle 14">
            <a:extLst>
              <a:ext uri="{FF2B5EF4-FFF2-40B4-BE49-F238E27FC236}">
                <a16:creationId xmlns:a16="http://schemas.microsoft.com/office/drawing/2014/main" id="{74364F78-7030-8447-818F-F4424B1550CD}"/>
              </a:ext>
            </a:extLst>
          </p:cNvPr>
          <p:cNvSpPr/>
          <p:nvPr/>
        </p:nvSpPr>
        <p:spPr>
          <a:xfrm>
            <a:off x="0" y="1233997"/>
            <a:ext cx="9144000" cy="3388506"/>
          </a:xfrm>
          <a:prstGeom prst="rect">
            <a:avLst/>
          </a:prstGeom>
          <a:solidFill>
            <a:schemeClr val="bg1"/>
          </a:solidFill>
          <a:ln w="12700" cap="rnd">
            <a:noFill/>
            <a:prstDash val="sysDot"/>
            <a:roun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200"/>
              </a:spcAft>
              <a:buClr>
                <a:schemeClr val="accent5"/>
              </a:buClr>
            </a:pPr>
            <a:endParaRPr lang="en-US" sz="1800" baseline="30000" dirty="0">
              <a:solidFill>
                <a:schemeClr val="tx1">
                  <a:lumMod val="50000"/>
                </a:schemeClr>
              </a:solidFill>
            </a:endParaRPr>
          </a:p>
          <a:p>
            <a:pPr>
              <a:spcAft>
                <a:spcPts val="200"/>
              </a:spcAft>
              <a:buClr>
                <a:schemeClr val="accent5"/>
              </a:buClr>
            </a:pPr>
            <a:r>
              <a:rPr lang="en-US" sz="1800" baseline="30000" dirty="0">
                <a:solidFill>
                  <a:schemeClr val="tx1">
                    <a:lumMod val="50000"/>
                  </a:schemeClr>
                </a:solidFill>
              </a:rPr>
              <a:t> </a:t>
            </a:r>
          </a:p>
          <a:p>
            <a:pPr>
              <a:spcAft>
                <a:spcPts val="200"/>
              </a:spcAft>
              <a:buClr>
                <a:schemeClr val="accent5"/>
              </a:buClr>
            </a:pPr>
            <a:endParaRPr lang="en-US" sz="1800" dirty="0">
              <a:solidFill>
                <a:srgbClr val="464747"/>
              </a:solidFill>
            </a:endParaRPr>
          </a:p>
          <a:p>
            <a:pPr>
              <a:spcAft>
                <a:spcPts val="200"/>
              </a:spcAft>
              <a:buClr>
                <a:schemeClr val="accent5"/>
              </a:buClr>
            </a:pPr>
            <a:endParaRPr lang="en-US" dirty="0">
              <a:solidFill>
                <a:srgbClr val="464747"/>
              </a:solidFill>
            </a:endParaRPr>
          </a:p>
          <a:p>
            <a:pPr>
              <a:spcAft>
                <a:spcPts val="200"/>
              </a:spcAft>
              <a:buClr>
                <a:schemeClr val="accent5"/>
              </a:buClr>
            </a:pPr>
            <a:endParaRPr lang="en-US" sz="1800" dirty="0">
              <a:solidFill>
                <a:srgbClr val="464747"/>
              </a:solidFill>
            </a:endParaRPr>
          </a:p>
          <a:p>
            <a:pPr>
              <a:spcAft>
                <a:spcPts val="200"/>
              </a:spcAft>
              <a:buClr>
                <a:schemeClr val="accent5"/>
              </a:buClr>
            </a:pPr>
            <a:endParaRPr lang="en-US" dirty="0">
              <a:solidFill>
                <a:srgbClr val="464747"/>
              </a:solidFill>
            </a:endParaRPr>
          </a:p>
          <a:p>
            <a:pPr>
              <a:spcAft>
                <a:spcPts val="200"/>
              </a:spcAft>
              <a:buClr>
                <a:schemeClr val="accent5"/>
              </a:buClr>
            </a:pPr>
            <a:endParaRPr lang="en-US" sz="1800" dirty="0">
              <a:solidFill>
                <a:srgbClr val="464747"/>
              </a:solidFill>
            </a:endParaRPr>
          </a:p>
          <a:p>
            <a:pPr>
              <a:spcAft>
                <a:spcPts val="200"/>
              </a:spcAft>
              <a:buClr>
                <a:schemeClr val="accent5"/>
              </a:buClr>
            </a:pPr>
            <a:endParaRPr lang="en-US" dirty="0">
              <a:solidFill>
                <a:srgbClr val="464747"/>
              </a:solidFill>
            </a:endParaRPr>
          </a:p>
          <a:p>
            <a:pPr>
              <a:spcAft>
                <a:spcPts val="200"/>
              </a:spcAft>
              <a:buClr>
                <a:schemeClr val="accent5"/>
              </a:buClr>
            </a:pPr>
            <a:r>
              <a:rPr lang="en-US" sz="1800" b="1" dirty="0">
                <a:solidFill>
                  <a:schemeClr val="tx1">
                    <a:lumMod val="50000"/>
                  </a:schemeClr>
                </a:solidFill>
              </a:rPr>
              <a:t> </a:t>
            </a:r>
          </a:p>
        </p:txBody>
      </p:sp>
      <p:sp>
        <p:nvSpPr>
          <p:cNvPr id="9" name="Footer Placeholder 4">
            <a:extLst>
              <a:ext uri="{FF2B5EF4-FFF2-40B4-BE49-F238E27FC236}">
                <a16:creationId xmlns:a16="http://schemas.microsoft.com/office/drawing/2014/main" id="{A073A719-BFF3-4515-9B01-49CD3BBC3E32}"/>
              </a:ext>
            </a:extLst>
          </p:cNvPr>
          <p:cNvSpPr txBox="1">
            <a:spLocks/>
          </p:cNvSpPr>
          <p:nvPr/>
        </p:nvSpPr>
        <p:spPr>
          <a:xfrm>
            <a:off x="-465283" y="4869656"/>
            <a:ext cx="5322185" cy="273844"/>
          </a:xfrm>
          <a:prstGeom prst="rect">
            <a:avLst/>
          </a:prstGeom>
        </p:spPr>
        <p:txBody>
          <a:bodyPr vert="horz" lIns="68580" tIns="34290" rIns="68580" bIns="34290" rtlCol="0"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25"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a:p>
            <a:endParaRPr lang="en-US" sz="900" spc="75"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cs typeface="Arial" panose="020B0604020202020204" pitchFamily="34" charset="0"/>
            </a:endParaRPr>
          </a:p>
        </p:txBody>
      </p:sp>
      <p:sp>
        <p:nvSpPr>
          <p:cNvPr id="3" name="Rectangle 3">
            <a:extLst>
              <a:ext uri="{FF2B5EF4-FFF2-40B4-BE49-F238E27FC236}">
                <a16:creationId xmlns:a16="http://schemas.microsoft.com/office/drawing/2014/main" id="{D3534C87-CFEC-6908-1D50-FC4C031BBC8A}"/>
              </a:ext>
            </a:extLst>
          </p:cNvPr>
          <p:cNvSpPr txBox="1">
            <a:spLocks noChangeArrowheads="1"/>
          </p:cNvSpPr>
          <p:nvPr/>
        </p:nvSpPr>
        <p:spPr bwMode="auto">
          <a:xfrm>
            <a:off x="348767" y="1479928"/>
            <a:ext cx="3694083" cy="144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30188" algn="l">
              <a:spcBef>
                <a:spcPct val="20000"/>
              </a:spcBef>
              <a:buClr>
                <a:schemeClr val="bg2"/>
              </a:buClr>
              <a:buChar char="•"/>
              <a:defRPr sz="2400">
                <a:solidFill>
                  <a:schemeClr val="tx1"/>
                </a:solidFill>
                <a:latin typeface="Arial" pitchFamily="34" charset="0"/>
                <a:ea typeface="MS PGothic" pitchFamily="34" charset="-128"/>
              </a:defRPr>
            </a:lvl1pPr>
            <a:lvl2pPr marL="742950" indent="-285750" algn="l">
              <a:spcBef>
                <a:spcPct val="20000"/>
              </a:spcBef>
              <a:buClr>
                <a:schemeClr val="bg2"/>
              </a:buClr>
              <a:buChar char="–"/>
              <a:defRPr sz="2400">
                <a:solidFill>
                  <a:schemeClr val="tx1"/>
                </a:solidFill>
                <a:latin typeface="Arial" pitchFamily="34" charset="0"/>
                <a:ea typeface="MS PGothic" pitchFamily="34" charset="-128"/>
              </a:defRPr>
            </a:lvl2pPr>
            <a:lvl3pPr marL="1143000" indent="-228600" algn="l">
              <a:spcBef>
                <a:spcPct val="20000"/>
              </a:spcBef>
              <a:buClr>
                <a:schemeClr val="bg2"/>
              </a:buClr>
              <a:buChar char="•"/>
              <a:defRPr sz="2400">
                <a:solidFill>
                  <a:schemeClr val="tx1"/>
                </a:solidFill>
                <a:latin typeface="Arial" pitchFamily="34" charset="0"/>
                <a:ea typeface="MS PGothic" pitchFamily="34" charset="-128"/>
              </a:defRPr>
            </a:lvl3pPr>
            <a:lvl4pPr marL="1600200" indent="-228600" algn="l">
              <a:spcBef>
                <a:spcPct val="20000"/>
              </a:spcBef>
              <a:buClr>
                <a:schemeClr val="bg2"/>
              </a:buClr>
              <a:buChar char="–"/>
              <a:defRPr sz="2400">
                <a:solidFill>
                  <a:schemeClr val="tx1"/>
                </a:solidFill>
                <a:latin typeface="Arial" pitchFamily="34" charset="0"/>
                <a:ea typeface="MS PGothic" pitchFamily="34" charset="-128"/>
              </a:defRPr>
            </a:lvl4pPr>
            <a:lvl5pPr marL="2057400" indent="-228600" algn="l">
              <a:spcBef>
                <a:spcPct val="20000"/>
              </a:spcBef>
              <a:buClr>
                <a:schemeClr val="bg2"/>
              </a:buClr>
              <a:buChar char="»"/>
              <a:defRPr sz="24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9pPr>
          </a:lstStyle>
          <a:p>
            <a:pPr lvl="0">
              <a:spcAft>
                <a:spcPts val="1200"/>
              </a:spcAft>
              <a:buClr>
                <a:srgbClr val="23273F"/>
              </a:buClr>
              <a:buFont typeface="Arial" panose="020B0604020202020204" pitchFamily="34" charset="0"/>
              <a:buChar char="•"/>
            </a:pPr>
            <a:r>
              <a:rPr lang="en-US" sz="1800" dirty="0">
                <a:solidFill>
                  <a:srgbClr val="23273F"/>
                </a:solidFill>
                <a:latin typeface="+mn-lt"/>
              </a:rPr>
              <a:t>Commitment from the top</a:t>
            </a:r>
          </a:p>
          <a:p>
            <a:pPr lvl="0">
              <a:spcAft>
                <a:spcPts val="1200"/>
              </a:spcAft>
              <a:buClr>
                <a:srgbClr val="23273F"/>
              </a:buClr>
              <a:buFont typeface="Arial" panose="020B0604020202020204" pitchFamily="34" charset="0"/>
              <a:buChar char="•"/>
            </a:pPr>
            <a:r>
              <a:rPr lang="en-US" sz="1800" dirty="0">
                <a:solidFill>
                  <a:srgbClr val="23273F"/>
                </a:solidFill>
                <a:latin typeface="+mn-lt"/>
              </a:rPr>
              <a:t>Business plan – define the potential</a:t>
            </a:r>
          </a:p>
          <a:p>
            <a:pPr lvl="0">
              <a:spcAft>
                <a:spcPts val="1200"/>
              </a:spcAft>
              <a:buClr>
                <a:srgbClr val="23273F"/>
              </a:buClr>
              <a:buFont typeface="Arial" panose="020B0604020202020204" pitchFamily="34" charset="0"/>
              <a:buChar char="•"/>
            </a:pPr>
            <a:r>
              <a:rPr lang="en-US" sz="1800" dirty="0">
                <a:solidFill>
                  <a:srgbClr val="23273F"/>
                </a:solidFill>
                <a:latin typeface="+mn-lt"/>
              </a:rPr>
              <a:t>Education</a:t>
            </a:r>
          </a:p>
          <a:p>
            <a:pPr lvl="0">
              <a:spcAft>
                <a:spcPts val="1200"/>
              </a:spcAft>
              <a:buClr>
                <a:srgbClr val="23273F"/>
              </a:buClr>
              <a:buFont typeface="Arial" panose="020B0604020202020204" pitchFamily="34" charset="0"/>
              <a:buChar char="•"/>
            </a:pPr>
            <a:r>
              <a:rPr lang="en-US" sz="1800" dirty="0">
                <a:solidFill>
                  <a:srgbClr val="23273F"/>
                </a:solidFill>
                <a:latin typeface="+mn-lt"/>
              </a:rPr>
              <a:t>Technology</a:t>
            </a:r>
          </a:p>
          <a:p>
            <a:pPr lvl="1">
              <a:spcAft>
                <a:spcPts val="1200"/>
              </a:spcAft>
              <a:buClr>
                <a:srgbClr val="23273F"/>
              </a:buClr>
              <a:buFont typeface="Symbol" panose="05050102010706020507" pitchFamily="18" charset="2"/>
              <a:buChar char="-"/>
            </a:pPr>
            <a:endParaRPr lang="en-US" sz="1800" dirty="0">
              <a:solidFill>
                <a:srgbClr val="23273F"/>
              </a:solidFill>
              <a:latin typeface="+mn-lt"/>
            </a:endParaRPr>
          </a:p>
          <a:p>
            <a:pPr marL="457200" lvl="1" indent="0">
              <a:spcAft>
                <a:spcPts val="1200"/>
              </a:spcAft>
              <a:buClr>
                <a:srgbClr val="23273F"/>
              </a:buClr>
              <a:buNone/>
            </a:pPr>
            <a:endParaRPr lang="en-US" sz="1800" dirty="0">
              <a:solidFill>
                <a:srgbClr val="23273F"/>
              </a:solidFill>
              <a:latin typeface="+mn-lt"/>
            </a:endParaRPr>
          </a:p>
          <a:p>
            <a:pPr marL="57150" lvl="0" indent="0">
              <a:spcAft>
                <a:spcPts val="1200"/>
              </a:spcAft>
              <a:buClr>
                <a:srgbClr val="23273F"/>
              </a:buClr>
              <a:buNone/>
            </a:pPr>
            <a:endParaRPr lang="en-US" sz="1600" dirty="0">
              <a:solidFill>
                <a:srgbClr val="23273F"/>
              </a:solidFill>
              <a:latin typeface="+mn-lt"/>
            </a:endParaRPr>
          </a:p>
          <a:p>
            <a:pPr marL="57150" lvl="0" indent="0">
              <a:spcAft>
                <a:spcPts val="1200"/>
              </a:spcAft>
              <a:buClr>
                <a:srgbClr val="23273F"/>
              </a:buClr>
              <a:buNone/>
            </a:pPr>
            <a:endParaRPr lang="en-US" sz="2000" baseline="30000" dirty="0">
              <a:solidFill>
                <a:srgbClr val="23273F"/>
              </a:solidFill>
              <a:latin typeface="+mn-lt"/>
            </a:endParaRPr>
          </a:p>
        </p:txBody>
      </p:sp>
      <p:sp>
        <p:nvSpPr>
          <p:cNvPr id="6" name="Rectangle 3">
            <a:extLst>
              <a:ext uri="{FF2B5EF4-FFF2-40B4-BE49-F238E27FC236}">
                <a16:creationId xmlns:a16="http://schemas.microsoft.com/office/drawing/2014/main" id="{4F2B9F59-7381-8577-FBA2-F24F2F0D4D52}"/>
              </a:ext>
            </a:extLst>
          </p:cNvPr>
          <p:cNvSpPr txBox="1">
            <a:spLocks noChangeArrowheads="1"/>
          </p:cNvSpPr>
          <p:nvPr/>
        </p:nvSpPr>
        <p:spPr bwMode="auto">
          <a:xfrm>
            <a:off x="4856902" y="1591179"/>
            <a:ext cx="3694083" cy="144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30188" algn="l">
              <a:spcBef>
                <a:spcPct val="20000"/>
              </a:spcBef>
              <a:buClr>
                <a:schemeClr val="bg2"/>
              </a:buClr>
              <a:buChar char="•"/>
              <a:defRPr sz="2400">
                <a:solidFill>
                  <a:schemeClr val="tx1"/>
                </a:solidFill>
                <a:latin typeface="Arial" pitchFamily="34" charset="0"/>
                <a:ea typeface="MS PGothic" pitchFamily="34" charset="-128"/>
              </a:defRPr>
            </a:lvl1pPr>
            <a:lvl2pPr marL="742950" indent="-285750" algn="l">
              <a:spcBef>
                <a:spcPct val="20000"/>
              </a:spcBef>
              <a:buClr>
                <a:schemeClr val="bg2"/>
              </a:buClr>
              <a:buChar char="–"/>
              <a:defRPr sz="2400">
                <a:solidFill>
                  <a:schemeClr val="tx1"/>
                </a:solidFill>
                <a:latin typeface="Arial" pitchFamily="34" charset="0"/>
                <a:ea typeface="MS PGothic" pitchFamily="34" charset="-128"/>
              </a:defRPr>
            </a:lvl2pPr>
            <a:lvl3pPr marL="1143000" indent="-228600" algn="l">
              <a:spcBef>
                <a:spcPct val="20000"/>
              </a:spcBef>
              <a:buClr>
                <a:schemeClr val="bg2"/>
              </a:buClr>
              <a:buChar char="•"/>
              <a:defRPr sz="2400">
                <a:solidFill>
                  <a:schemeClr val="tx1"/>
                </a:solidFill>
                <a:latin typeface="Arial" pitchFamily="34" charset="0"/>
                <a:ea typeface="MS PGothic" pitchFamily="34" charset="-128"/>
              </a:defRPr>
            </a:lvl3pPr>
            <a:lvl4pPr marL="1600200" indent="-228600" algn="l">
              <a:spcBef>
                <a:spcPct val="20000"/>
              </a:spcBef>
              <a:buClr>
                <a:schemeClr val="bg2"/>
              </a:buClr>
              <a:buChar char="–"/>
              <a:defRPr sz="2400">
                <a:solidFill>
                  <a:schemeClr val="tx1"/>
                </a:solidFill>
                <a:latin typeface="Arial" pitchFamily="34" charset="0"/>
                <a:ea typeface="MS PGothic" pitchFamily="34" charset="-128"/>
              </a:defRPr>
            </a:lvl4pPr>
            <a:lvl5pPr marL="2057400" indent="-228600" algn="l">
              <a:spcBef>
                <a:spcPct val="20000"/>
              </a:spcBef>
              <a:buClr>
                <a:schemeClr val="bg2"/>
              </a:buClr>
              <a:buChar char="»"/>
              <a:defRPr sz="24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bg2"/>
              </a:buClr>
              <a:buChar char="»"/>
              <a:defRPr sz="2400">
                <a:solidFill>
                  <a:schemeClr val="tx1"/>
                </a:solidFill>
                <a:latin typeface="Arial" pitchFamily="34" charset="0"/>
                <a:ea typeface="MS PGothic" pitchFamily="34" charset="-128"/>
              </a:defRPr>
            </a:lvl9pPr>
          </a:lstStyle>
          <a:p>
            <a:pPr lvl="0">
              <a:spcAft>
                <a:spcPts val="1200"/>
              </a:spcAft>
              <a:buClr>
                <a:srgbClr val="23273F"/>
              </a:buClr>
              <a:buFont typeface="Arial" panose="020B0604020202020204" pitchFamily="34" charset="0"/>
              <a:buChar char="•"/>
            </a:pPr>
            <a:r>
              <a:rPr lang="en-US" sz="1800" dirty="0">
                <a:solidFill>
                  <a:srgbClr val="23273F"/>
                </a:solidFill>
                <a:latin typeface="+mn-lt"/>
              </a:rPr>
              <a:t>Make it easy</a:t>
            </a:r>
          </a:p>
          <a:p>
            <a:pPr lvl="1">
              <a:spcAft>
                <a:spcPts val="1200"/>
              </a:spcAft>
              <a:buClr>
                <a:srgbClr val="23273F"/>
              </a:buClr>
              <a:buFont typeface="Symbol" panose="05050102010706020507" pitchFamily="18" charset="2"/>
              <a:buChar char="-"/>
            </a:pPr>
            <a:r>
              <a:rPr lang="en-US" sz="1800" dirty="0">
                <a:solidFill>
                  <a:srgbClr val="23273F"/>
                </a:solidFill>
                <a:latin typeface="+mn-lt"/>
              </a:rPr>
              <a:t>Process</a:t>
            </a:r>
          </a:p>
          <a:p>
            <a:pPr lvl="1">
              <a:spcAft>
                <a:spcPts val="1200"/>
              </a:spcAft>
              <a:buClr>
                <a:srgbClr val="23273F"/>
              </a:buClr>
              <a:buFont typeface="Symbol" panose="05050102010706020507" pitchFamily="18" charset="2"/>
              <a:buChar char="-"/>
            </a:pPr>
            <a:r>
              <a:rPr lang="en-US" sz="1800" dirty="0">
                <a:solidFill>
                  <a:srgbClr val="23273F"/>
                </a:solidFill>
                <a:latin typeface="+mn-lt"/>
              </a:rPr>
              <a:t>Tools </a:t>
            </a:r>
          </a:p>
          <a:p>
            <a:pPr lvl="1">
              <a:spcAft>
                <a:spcPts val="1200"/>
              </a:spcAft>
              <a:buClr>
                <a:srgbClr val="23273F"/>
              </a:buClr>
              <a:buFont typeface="Symbol" panose="05050102010706020507" pitchFamily="18" charset="2"/>
              <a:buChar char="-"/>
            </a:pPr>
            <a:r>
              <a:rPr lang="en-US" sz="1800" dirty="0">
                <a:solidFill>
                  <a:srgbClr val="23273F"/>
                </a:solidFill>
                <a:latin typeface="+mn-lt"/>
              </a:rPr>
              <a:t>People</a:t>
            </a:r>
          </a:p>
          <a:p>
            <a:pPr marL="57150" lvl="0" indent="0">
              <a:spcAft>
                <a:spcPts val="1200"/>
              </a:spcAft>
              <a:buClr>
                <a:srgbClr val="23273F"/>
              </a:buClr>
              <a:buNone/>
            </a:pPr>
            <a:endParaRPr lang="en-US" sz="2000" baseline="30000" dirty="0">
              <a:solidFill>
                <a:srgbClr val="23273F"/>
              </a:solidFill>
              <a:latin typeface="+mn-lt"/>
            </a:endParaRPr>
          </a:p>
        </p:txBody>
      </p:sp>
    </p:spTree>
    <p:extLst>
      <p:ext uri="{BB962C8B-B14F-4D97-AF65-F5344CB8AC3E}">
        <p14:creationId xmlns:p14="http://schemas.microsoft.com/office/powerpoint/2010/main" val="3953894008"/>
      </p:ext>
    </p:extLst>
  </p:cSld>
  <p:clrMapOvr>
    <a:masterClrMapping/>
  </p:clrMapOvr>
</p:sld>
</file>

<file path=ppt/theme/theme1.xml><?xml version="1.0" encoding="utf-8"?>
<a:theme xmlns:a="http://schemas.openxmlformats.org/drawingml/2006/main" name="Office Theme">
  <a:themeElements>
    <a:clrScheme name="Principal">
      <a:dk1>
        <a:srgbClr val="0091DA"/>
      </a:dk1>
      <a:lt1>
        <a:sysClr val="window" lastClr="FFFFFF"/>
      </a:lt1>
      <a:dk2>
        <a:srgbClr val="464E7E"/>
      </a:dk2>
      <a:lt2>
        <a:srgbClr val="0091DA"/>
      </a:lt2>
      <a:accent1>
        <a:srgbClr val="0091DA"/>
      </a:accent1>
      <a:accent2>
        <a:srgbClr val="464E7E"/>
      </a:accent2>
      <a:accent3>
        <a:srgbClr val="F2AF32"/>
      </a:accent3>
      <a:accent4>
        <a:srgbClr val="00C4D9"/>
      </a:accent4>
      <a:accent5>
        <a:srgbClr val="00C19F"/>
      </a:accent5>
      <a:accent6>
        <a:srgbClr val="FF9231"/>
      </a:accent6>
      <a:hlink>
        <a:srgbClr val="00C4D9"/>
      </a:hlink>
      <a:folHlink>
        <a:srgbClr val="68478D"/>
      </a:folHlink>
    </a:clrScheme>
    <a:fontScheme name="FS Elliot">
      <a:majorFont>
        <a:latin typeface="FS Elliot Pro"/>
        <a:ea typeface=""/>
        <a:cs typeface=""/>
      </a:majorFont>
      <a:minorFont>
        <a:latin typeface="FS Ellio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w="12700" cap="rnd">
          <a:noFill/>
          <a:prstDash val="sysDot"/>
          <a:round/>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oAutofit/>
      </a:bodyPr>
      <a:lstStyle>
        <a:defPPr>
          <a:lnSpc>
            <a:spcPct val="90000"/>
          </a:lnSpc>
          <a:spcBef>
            <a:spcPts val="0"/>
          </a:spcBef>
          <a:defRPr sz="3000" spc="-70" dirty="0">
            <a:solidFill>
              <a:srgbClr val="0091DA"/>
            </a:solidFill>
            <a:latin typeface="+mj-lt"/>
            <a:cs typeface="FS Elliot Pro Ligh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otes1 xmlns="00a0abf1-db4d-40c2-9ab0-8f11fd44dbb4" xsi:nil="true"/>
    <TaxCatchAll xmlns="b321ad9c-65f3-4b5a-ad5c-8eb431ac3fd0" xsi:nil="true"/>
    <lcf76f155ced4ddcb4097134ff3c332f xmlns="5d3dbe52-9a4f-4f08-99d8-aaca30901a44">
      <Terms xmlns="http://schemas.microsoft.com/office/infopath/2007/PartnerControls"/>
    </lcf76f155ced4ddcb4097134ff3c332f>
    <checkmark xmlns="5d3dbe52-9a4f-4f08-99d8-aaca30901a44">true</checkmark>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BFC1B827F3C1442801D581C73294682" ma:contentTypeVersion="17" ma:contentTypeDescription="Create a new document." ma:contentTypeScope="" ma:versionID="f78fc2a66b5231251a21fa5fa43502dc">
  <xsd:schema xmlns:xsd="http://www.w3.org/2001/XMLSchema" xmlns:xs="http://www.w3.org/2001/XMLSchema" xmlns:p="http://schemas.microsoft.com/office/2006/metadata/properties" xmlns:ns2="5d3dbe52-9a4f-4f08-99d8-aaca30901a44" xmlns:ns3="00a0abf1-db4d-40c2-9ab0-8f11fd44dbb4" xmlns:ns4="b321ad9c-65f3-4b5a-ad5c-8eb431ac3fd0" targetNamespace="http://schemas.microsoft.com/office/2006/metadata/properties" ma:root="true" ma:fieldsID="376e1cab67b3738f0724acfd8d65a30e" ns2:_="" ns3:_="" ns4:_="">
    <xsd:import namespace="5d3dbe52-9a4f-4f08-99d8-aaca30901a44"/>
    <xsd:import namespace="00a0abf1-db4d-40c2-9ab0-8f11fd44dbb4"/>
    <xsd:import namespace="b321ad9c-65f3-4b5a-ad5c-8eb431ac3fd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3:Notes1" minOccurs="0"/>
                <xsd:element ref="ns2:MediaLengthInSeconds" minOccurs="0"/>
                <xsd:element ref="ns2:checkmark" minOccurs="0"/>
                <xsd:element ref="ns2:lcf76f155ced4ddcb4097134ff3c332f" minOccurs="0"/>
                <xsd:element ref="ns4: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3dbe52-9a4f-4f08-99d8-aaca30901a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checkmark" ma:index="21" nillable="true" ma:displayName="check mark" ma:default="1" ma:format="Dropdown" ma:internalName="checkmark">
      <xsd:simpleType>
        <xsd:restriction base="dms:Boolea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13f235f5-6c35-4060-8631-19fa73a84a8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a0abf1-db4d-40c2-9ab0-8f11fd44db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Notes1" ma:index="19" nillable="true" ma:displayName="Notes" ma:internalName="Notes1">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21ad9c-65f3-4b5a-ad5c-8eb431ac3fd0"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ab27a41a-bde0-4c0d-b4b9-3654378b47c2}" ma:internalName="TaxCatchAll" ma:showField="CatchAllData" ma:web="00a0abf1-db4d-40c2-9ab0-8f11fd44db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0E6608-51E6-456B-81FA-CF29AB7BE03C}">
  <ds:schemaRefs>
    <ds:schemaRef ds:uri="http://purl.org/dc/elements/1.1/"/>
    <ds:schemaRef ds:uri="http://schemas.microsoft.com/office/2006/metadata/properties"/>
    <ds:schemaRef ds:uri="e7c0bea1-2b9b-470c-8d48-dd2a771d9d09"/>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20559fd2-2af4-4654-a485-4e0fff923721"/>
    <ds:schemaRef ds:uri="http://www.w3.org/XML/1998/namespace"/>
    <ds:schemaRef ds:uri="00a0abf1-db4d-40c2-9ab0-8f11fd44dbb4"/>
    <ds:schemaRef ds:uri="b321ad9c-65f3-4b5a-ad5c-8eb431ac3fd0"/>
    <ds:schemaRef ds:uri="7a387efb-f6cb-4af1-b5cd-c547e88c7df8"/>
    <ds:schemaRef ds:uri="64b52936-4d1a-4788-a027-08c67a991459"/>
  </ds:schemaRefs>
</ds:datastoreItem>
</file>

<file path=customXml/itemProps2.xml><?xml version="1.0" encoding="utf-8"?>
<ds:datastoreItem xmlns:ds="http://schemas.openxmlformats.org/officeDocument/2006/customXml" ds:itemID="{5EFAD341-DCD7-44C7-900E-4109FAC29965}"/>
</file>

<file path=customXml/itemProps3.xml><?xml version="1.0" encoding="utf-8"?>
<ds:datastoreItem xmlns:ds="http://schemas.openxmlformats.org/officeDocument/2006/customXml" ds:itemID="{CB5AE6B4-9E58-4672-93A7-2E7396A2D5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22831</TotalTime>
  <Words>4295</Words>
  <Application>Microsoft Office PowerPoint</Application>
  <PresentationFormat>On-screen Show (16:9)</PresentationFormat>
  <Paragraphs>336</Paragraphs>
  <Slides>24</Slides>
  <Notes>24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24</vt:i4>
      </vt:variant>
    </vt:vector>
  </HeadingPairs>
  <TitlesOfParts>
    <vt:vector size="35" baseType="lpstr">
      <vt:lpstr>.PingFang SC Regular</vt:lpstr>
      <vt:lpstr>Arial</vt:lpstr>
      <vt:lpstr>Calibri</vt:lpstr>
      <vt:lpstr>FS Elliot Pro</vt:lpstr>
      <vt:lpstr>FS Elliot Pro Light</vt:lpstr>
      <vt:lpstr>FSElliotPro</vt:lpstr>
      <vt:lpstr>Segoe UI</vt:lpstr>
      <vt:lpstr>STIXGeneral-Regular</vt:lpstr>
      <vt:lpstr>Symbol</vt:lpstr>
      <vt:lpstr>Office Theme</vt:lpstr>
      <vt:lpstr>Office Theme</vt:lpstr>
      <vt:lpstr>PowerPoint Presentation</vt:lpstr>
      <vt:lpstr>PowerPoint Presentation</vt:lpstr>
      <vt:lpstr>PowerPoint Presentation</vt:lpstr>
      <vt:lpstr> The challenge</vt:lpstr>
      <vt:lpstr> A good opportunity for everyone</vt:lpstr>
      <vt:lpstr> Did you know?</vt:lpstr>
      <vt:lpstr> Did you know?</vt:lpstr>
      <vt:lpstr> The opportunity: Increase the firm’s brand</vt:lpstr>
      <vt:lpstr> The opportunity: Drivers for success</vt:lpstr>
      <vt:lpstr>PowerPoint Presentation</vt:lpstr>
      <vt:lpstr>PowerPoint Presentation</vt:lpstr>
      <vt:lpstr>Step 1: Identify and research prospects  Target mid sized firms    </vt:lpstr>
      <vt:lpstr>Step 1: Identify and research prospects  Do your research    </vt:lpstr>
      <vt:lpstr>PowerPoint Presentation</vt:lpstr>
      <vt:lpstr>Step 2: Create successful relationships  Tips for making your relationships a success    </vt:lpstr>
      <vt:lpstr>Step 2: Create successful relationships  Highlight business opportunities    </vt:lpstr>
      <vt:lpstr>PowerPoint Presentation</vt:lpstr>
      <vt:lpstr>Step 3: Solidify the terms of the relationship upfront  Get answers to key questions    </vt:lpstr>
      <vt:lpstr>Step 3: Solidify the terms of the relationship upfront  Get answers to key questions    </vt:lpstr>
      <vt:lpstr>Step 3: Solidify the terms of the relationship upfront  Get answers to key questions    </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(16x9 horizontal) - revised 060116</dc:title>
  <dc:creator>Steve Pattee</dc:creator>
  <cp:lastModifiedBy>Miller, Matt</cp:lastModifiedBy>
  <cp:revision>404</cp:revision>
  <cp:lastPrinted>2019-04-10T20:00:09Z</cp:lastPrinted>
  <dcterms:created xsi:type="dcterms:W3CDTF">2016-01-11T21:19:21Z</dcterms:created>
  <dcterms:modified xsi:type="dcterms:W3CDTF">2023-09-07T18:33:09Z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0x0101007BFC1B827F3C1442801D581C73294682</vt:lpwstr>
  </property>
  <property fmtid="{D5CDD505-2E9C-101B-9397-08002B2CF9AE}" pid="3" name="MSIP_Label_af49516a-7525-4936-8880-b1dc1e580865_Enabled">
    <vt:lpwstr>true</vt:lpwstr>
  </property>
  <property fmtid="{D5CDD505-2E9C-101B-9397-08002B2CF9AE}" pid="4" name="MSIP_Label_af49516a-7525-4936-8880-b1dc1e580865_SetDate">
    <vt:lpwstr>2021-05-28T12:46:31Z</vt:lpwstr>
  </property>
  <property fmtid="{D5CDD505-2E9C-101B-9397-08002B2CF9AE}" pid="5" name="MSIP_Label_af49516a-7525-4936-8880-b1dc1e580865_Method">
    <vt:lpwstr>Privileged</vt:lpwstr>
  </property>
  <property fmtid="{D5CDD505-2E9C-101B-9397-08002B2CF9AE}" pid="6" name="MSIP_Label_af49516a-7525-4936-8880-b1dc1e580865_Name">
    <vt:lpwstr>Non-visible label</vt:lpwstr>
  </property>
  <property fmtid="{D5CDD505-2E9C-101B-9397-08002B2CF9AE}" pid="7" name="MSIP_Label_af49516a-7525-4936-8880-b1dc1e580865_SiteId">
    <vt:lpwstr>3bea478c-1684-4a8c-8e85-045ec54ba430</vt:lpwstr>
  </property>
  <property fmtid="{D5CDD505-2E9C-101B-9397-08002B2CF9AE}" pid="8" name="MSIP_Label_af49516a-7525-4936-8880-b1dc1e580865_ActionId">
    <vt:lpwstr/>
  </property>
  <property fmtid="{D5CDD505-2E9C-101B-9397-08002B2CF9AE}" pid="9" name="MSIP_Label_af49516a-7525-4936-8880-b1dc1e580865_ContentBits">
    <vt:lpwstr>0</vt:lpwstr>
  </property>
  <property fmtid="{D5CDD505-2E9C-101B-9397-08002B2CF9AE}" pid="10" name="MediaServiceImageTags">
    <vt:lpwstr/>
  </property>
</Properties>
</file>