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 id="2147483846" r:id="rId5"/>
  </p:sldMasterIdLst>
  <p:notesMasterIdLst>
    <p:notesMasterId r:id="rId33"/>
  </p:notesMasterIdLst>
  <p:handoutMasterIdLst>
    <p:handoutMasterId r:id="rId34"/>
  </p:handoutMasterIdLst>
  <p:sldIdLst>
    <p:sldId id="2146846511" r:id="rId6"/>
    <p:sldId id="2146845604" r:id="rId7"/>
    <p:sldId id="268" r:id="rId8"/>
    <p:sldId id="260" r:id="rId9"/>
    <p:sldId id="261" r:id="rId10"/>
    <p:sldId id="2146846500" r:id="rId11"/>
    <p:sldId id="2146845548" r:id="rId12"/>
    <p:sldId id="445" r:id="rId13"/>
    <p:sldId id="2146846522" r:id="rId14"/>
    <p:sldId id="2146846523" r:id="rId15"/>
    <p:sldId id="2146846514" r:id="rId16"/>
    <p:sldId id="2146846513" r:id="rId17"/>
    <p:sldId id="2146846529" r:id="rId18"/>
    <p:sldId id="2146846530" r:id="rId19"/>
    <p:sldId id="2146846531" r:id="rId20"/>
    <p:sldId id="2146846504" r:id="rId21"/>
    <p:sldId id="2146846525" r:id="rId22"/>
    <p:sldId id="2146846526" r:id="rId23"/>
    <p:sldId id="2146846524" r:id="rId24"/>
    <p:sldId id="2146846505" r:id="rId25"/>
    <p:sldId id="2146846519" r:id="rId26"/>
    <p:sldId id="2146846520" r:id="rId27"/>
    <p:sldId id="2146846528" r:id="rId28"/>
    <p:sldId id="2146846521" r:id="rId29"/>
    <p:sldId id="2146846527" r:id="rId30"/>
    <p:sldId id="281" r:id="rId31"/>
    <p:sldId id="2146846465"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112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67E412-DBD3-D4E3-3469-5D59E1FBE8F1}" name="Young, Annette T" initials="YT" userId="S::young.annette.t@principal.com::368a30b6-b36a-4cde-b780-1d0d6995885e" providerId="AD"/>
  <p188:author id="{90CF2A6E-BDF8-B9DD-92E7-D7DCE834C562}" name="Scott, Keith" initials="SK" userId="S::Scott.Keith@principal.com::540b541c-36d8-4085-b40d-10d8fc246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olich, Jodi" initials="PJ" lastIdx="1" clrIdx="6">
    <p:extLst>
      <p:ext uri="{19B8F6BF-5375-455C-9EA6-DF929625EA0E}">
        <p15:presenceInfo xmlns:p15="http://schemas.microsoft.com/office/powerpoint/2012/main" userId="S::Polich.Jodi@principal.com::44ddbb23-f218-4f84-8303-c3d9b3c7e236" providerId="AD"/>
      </p:ext>
    </p:extLst>
  </p:cmAuthor>
  <p:cmAuthor id="1" name="Block, Jessica" initials="BJ" lastIdx="18" clrIdx="0">
    <p:extLst>
      <p:ext uri="{19B8F6BF-5375-455C-9EA6-DF929625EA0E}">
        <p15:presenceInfo xmlns:p15="http://schemas.microsoft.com/office/powerpoint/2012/main" userId="S::Block.Jessica@principal.com::ff83303a-588f-4deb-80ca-9635c11065a8" providerId="AD"/>
      </p:ext>
    </p:extLst>
  </p:cmAuthor>
  <p:cmAuthor id="2" name="Roberts, Stephanie" initials="RS" lastIdx="12" clrIdx="1">
    <p:extLst>
      <p:ext uri="{19B8F6BF-5375-455C-9EA6-DF929625EA0E}">
        <p15:presenceInfo xmlns:p15="http://schemas.microsoft.com/office/powerpoint/2012/main" userId="S::Roberts.Stephanie@principal.com::f2bd8535-f603-4a65-a9b7-c5c5484d9035" providerId="AD"/>
      </p:ext>
    </p:extLst>
  </p:cmAuthor>
  <p:cmAuthor id="3" name="Leonard, Valerie" initials="LV" lastIdx="12" clrIdx="2">
    <p:extLst>
      <p:ext uri="{19B8F6BF-5375-455C-9EA6-DF929625EA0E}">
        <p15:presenceInfo xmlns:p15="http://schemas.microsoft.com/office/powerpoint/2012/main" userId="S::leonard.valerie@principal.com::512ada8e-6be5-4e21-a02d-ce5ca5f27e89" providerId="AD"/>
      </p:ext>
    </p:extLst>
  </p:cmAuthor>
  <p:cmAuthor id="4" name="Rose, Susan K" initials="RK" lastIdx="1" clrIdx="3">
    <p:extLst>
      <p:ext uri="{19B8F6BF-5375-455C-9EA6-DF929625EA0E}">
        <p15:presenceInfo xmlns:p15="http://schemas.microsoft.com/office/powerpoint/2012/main" userId="S::rose.susan.k@principal.com::72af86c1-49ae-4f8f-b7d2-aac370139066" providerId="AD"/>
      </p:ext>
    </p:extLst>
  </p:cmAuthor>
  <p:cmAuthor id="5" name="Eckert, Abby" initials="EA" lastIdx="9" clrIdx="4">
    <p:extLst>
      <p:ext uri="{19B8F6BF-5375-455C-9EA6-DF929625EA0E}">
        <p15:presenceInfo xmlns:p15="http://schemas.microsoft.com/office/powerpoint/2012/main" userId="S::Eckert.Abby@principal.com::5df299d5-5640-4f29-92a1-c3aed8318bf0" providerId="AD"/>
      </p:ext>
    </p:extLst>
  </p:cmAuthor>
  <p:cmAuthor id="6" name="Jones, Jennifer D" initials="JJD" lastIdx="10" clrIdx="5">
    <p:extLst>
      <p:ext uri="{19B8F6BF-5375-455C-9EA6-DF929625EA0E}">
        <p15:presenceInfo xmlns:p15="http://schemas.microsoft.com/office/powerpoint/2012/main" userId="S::Jones.Jennifer.D@principal.com::328cf3e3-6d27-44da-b9e2-799db2f13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8BFF"/>
    <a:srgbClr val="0076CF"/>
    <a:srgbClr val="23273F"/>
    <a:srgbClr val="000000"/>
    <a:srgbClr val="A6A6A6"/>
    <a:srgbClr val="DCD5FF"/>
    <a:srgbClr val="333333"/>
    <a:srgbClr val="004C97"/>
    <a:srgbClr val="002855"/>
    <a:srgbClr val="55F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88" autoAdjust="0"/>
  </p:normalViewPr>
  <p:slideViewPr>
    <p:cSldViewPr snapToGrid="0">
      <p:cViewPr varScale="1">
        <p:scale>
          <a:sx n="84" d="100"/>
          <a:sy n="84" d="100"/>
        </p:scale>
        <p:origin x="1506" y="96"/>
      </p:cViewPr>
      <p:guideLst>
        <p:guide orient="horz" pos="2112"/>
        <p:guide orient="horz" pos="112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Keith" userId="540b541c-36d8-4085-b40d-10d8fc246d1e" providerId="ADAL" clId="{9BF360BE-C571-4457-A0AB-771689A1D9AB}"/>
    <pc:docChg chg="undo custSel modSld">
      <pc:chgData name="Scott, Keith" userId="540b541c-36d8-4085-b40d-10d8fc246d1e" providerId="ADAL" clId="{9BF360BE-C571-4457-A0AB-771689A1D9AB}" dt="2022-09-02T18:18:38.077" v="422" actId="13926"/>
      <pc:docMkLst>
        <pc:docMk/>
      </pc:docMkLst>
      <pc:sldChg chg="modNotesTx">
        <pc:chgData name="Scott, Keith" userId="540b541c-36d8-4085-b40d-10d8fc246d1e" providerId="ADAL" clId="{9BF360BE-C571-4457-A0AB-771689A1D9AB}" dt="2022-09-02T18:06:22.582" v="24" actId="20577"/>
        <pc:sldMkLst>
          <pc:docMk/>
          <pc:sldMk cId="1339768192" sldId="260"/>
        </pc:sldMkLst>
      </pc:sldChg>
      <pc:sldChg chg="modNotesTx">
        <pc:chgData name="Scott, Keith" userId="540b541c-36d8-4085-b40d-10d8fc246d1e" providerId="ADAL" clId="{9BF360BE-C571-4457-A0AB-771689A1D9AB}" dt="2022-09-02T18:06:34.652" v="33" actId="20577"/>
        <pc:sldMkLst>
          <pc:docMk/>
          <pc:sldMk cId="3419463834" sldId="261"/>
        </pc:sldMkLst>
      </pc:sldChg>
      <pc:sldChg chg="modNotesTx">
        <pc:chgData name="Scott, Keith" userId="540b541c-36d8-4085-b40d-10d8fc246d1e" providerId="ADAL" clId="{9BF360BE-C571-4457-A0AB-771689A1D9AB}" dt="2022-09-02T18:08:34.632" v="221" actId="20577"/>
        <pc:sldMkLst>
          <pc:docMk/>
          <pc:sldMk cId="617813797" sldId="281"/>
        </pc:sldMkLst>
      </pc:sldChg>
      <pc:sldChg chg="modNotesTx">
        <pc:chgData name="Scott, Keith" userId="540b541c-36d8-4085-b40d-10d8fc246d1e" providerId="ADAL" clId="{9BF360BE-C571-4457-A0AB-771689A1D9AB}" dt="2022-09-02T18:06:59.055" v="67" actId="20577"/>
        <pc:sldMkLst>
          <pc:docMk/>
          <pc:sldMk cId="3616936131" sldId="445"/>
        </pc:sldMkLst>
      </pc:sldChg>
      <pc:sldChg chg="modNotesTx">
        <pc:chgData name="Scott, Keith" userId="540b541c-36d8-4085-b40d-10d8fc246d1e" providerId="ADAL" clId="{9BF360BE-C571-4457-A0AB-771689A1D9AB}" dt="2022-09-02T18:06:44.411" v="43" actId="20577"/>
        <pc:sldMkLst>
          <pc:docMk/>
          <pc:sldMk cId="2861193368" sldId="2146845548"/>
        </pc:sldMkLst>
      </pc:sldChg>
      <pc:sldChg chg="modNotesTx">
        <pc:chgData name="Scott, Keith" userId="540b541c-36d8-4085-b40d-10d8fc246d1e" providerId="ADAL" clId="{9BF360BE-C571-4457-A0AB-771689A1D9AB}" dt="2022-09-02T18:05:43.797" v="4" actId="20577"/>
        <pc:sldMkLst>
          <pc:docMk/>
          <pc:sldMk cId="2728274620" sldId="2146845604"/>
        </pc:sldMkLst>
      </pc:sldChg>
      <pc:sldChg chg="modSp mod modNotesTx">
        <pc:chgData name="Scott, Keith" userId="540b541c-36d8-4085-b40d-10d8fc246d1e" providerId="ADAL" clId="{9BF360BE-C571-4457-A0AB-771689A1D9AB}" dt="2022-09-02T18:18:38.077" v="422" actId="13926"/>
        <pc:sldMkLst>
          <pc:docMk/>
          <pc:sldMk cId="3388035334" sldId="2146846465"/>
        </pc:sldMkLst>
        <pc:spChg chg="mod">
          <ac:chgData name="Scott, Keith" userId="540b541c-36d8-4085-b40d-10d8fc246d1e" providerId="ADAL" clId="{9BF360BE-C571-4457-A0AB-771689A1D9AB}" dt="2022-09-02T18:18:38.077" v="422" actId="13926"/>
          <ac:spMkLst>
            <pc:docMk/>
            <pc:sldMk cId="3388035334" sldId="2146846465"/>
            <ac:spMk id="3" creationId="{B44CF524-142A-426E-9DA3-5F93CA33ADF2}"/>
          </ac:spMkLst>
        </pc:spChg>
        <pc:spChg chg="mod">
          <ac:chgData name="Scott, Keith" userId="540b541c-36d8-4085-b40d-10d8fc246d1e" providerId="ADAL" clId="{9BF360BE-C571-4457-A0AB-771689A1D9AB}" dt="2022-09-02T18:15:03.469" v="248" actId="255"/>
          <ac:spMkLst>
            <pc:docMk/>
            <pc:sldMk cId="3388035334" sldId="2146846465"/>
            <ac:spMk id="5" creationId="{9C90068D-7C17-4D19-8F1D-C4EE0255108D}"/>
          </ac:spMkLst>
        </pc:spChg>
      </pc:sldChg>
      <pc:sldChg chg="modNotesTx">
        <pc:chgData name="Scott, Keith" userId="540b541c-36d8-4085-b40d-10d8fc246d1e" providerId="ADAL" clId="{9BF360BE-C571-4457-A0AB-771689A1D9AB}" dt="2022-09-02T18:06:39.331" v="38" actId="20577"/>
        <pc:sldMkLst>
          <pc:docMk/>
          <pc:sldMk cId="532800920" sldId="2146846500"/>
        </pc:sldMkLst>
      </pc:sldChg>
      <pc:sldChg chg="modNotesTx">
        <pc:chgData name="Scott, Keith" userId="540b541c-36d8-4085-b40d-10d8fc246d1e" providerId="ADAL" clId="{9BF360BE-C571-4457-A0AB-771689A1D9AB}" dt="2022-09-02T18:07:45.375" v="147" actId="20577"/>
        <pc:sldMkLst>
          <pc:docMk/>
          <pc:sldMk cId="3034944743" sldId="2146846504"/>
        </pc:sldMkLst>
      </pc:sldChg>
      <pc:sldChg chg="modNotesTx">
        <pc:chgData name="Scott, Keith" userId="540b541c-36d8-4085-b40d-10d8fc246d1e" providerId="ADAL" clId="{9BF360BE-C571-4457-A0AB-771689A1D9AB}" dt="2022-09-02T18:08:04.349" v="177" actId="20577"/>
        <pc:sldMkLst>
          <pc:docMk/>
          <pc:sldMk cId="845194586" sldId="2146846505"/>
        </pc:sldMkLst>
      </pc:sldChg>
      <pc:sldChg chg="modNotesTx">
        <pc:chgData name="Scott, Keith" userId="540b541c-36d8-4085-b40d-10d8fc246d1e" providerId="ADAL" clId="{9BF360BE-C571-4457-A0AB-771689A1D9AB}" dt="2022-09-02T18:05:52.595" v="9" actId="20577"/>
        <pc:sldMkLst>
          <pc:docMk/>
          <pc:sldMk cId="946706550" sldId="2146846511"/>
        </pc:sldMkLst>
      </pc:sldChg>
      <pc:sldChg chg="modNotesTx">
        <pc:chgData name="Scott, Keith" userId="540b541c-36d8-4085-b40d-10d8fc246d1e" providerId="ADAL" clId="{9BF360BE-C571-4457-A0AB-771689A1D9AB}" dt="2022-09-02T18:07:18.820" v="91" actId="20577"/>
        <pc:sldMkLst>
          <pc:docMk/>
          <pc:sldMk cId="1665929385" sldId="2146846513"/>
        </pc:sldMkLst>
      </pc:sldChg>
      <pc:sldChg chg="modNotesTx">
        <pc:chgData name="Scott, Keith" userId="540b541c-36d8-4085-b40d-10d8fc246d1e" providerId="ADAL" clId="{9BF360BE-C571-4457-A0AB-771689A1D9AB}" dt="2022-09-02T18:07:13.805" v="86" actId="20577"/>
        <pc:sldMkLst>
          <pc:docMk/>
          <pc:sldMk cId="326075742" sldId="2146846514"/>
        </pc:sldMkLst>
      </pc:sldChg>
      <pc:sldChg chg="modNotesTx">
        <pc:chgData name="Scott, Keith" userId="540b541c-36d8-4085-b40d-10d8fc246d1e" providerId="ADAL" clId="{9BF360BE-C571-4457-A0AB-771689A1D9AB}" dt="2022-09-02T18:08:09.678" v="184" actId="20577"/>
        <pc:sldMkLst>
          <pc:docMk/>
          <pc:sldMk cId="4047750303" sldId="2146846519"/>
        </pc:sldMkLst>
      </pc:sldChg>
      <pc:sldChg chg="modNotesTx">
        <pc:chgData name="Scott, Keith" userId="540b541c-36d8-4085-b40d-10d8fc246d1e" providerId="ADAL" clId="{9BF360BE-C571-4457-A0AB-771689A1D9AB}" dt="2022-09-02T18:08:13.892" v="189" actId="20577"/>
        <pc:sldMkLst>
          <pc:docMk/>
          <pc:sldMk cId="4132709612" sldId="2146846520"/>
        </pc:sldMkLst>
      </pc:sldChg>
      <pc:sldChg chg="modNotesTx">
        <pc:chgData name="Scott, Keith" userId="540b541c-36d8-4085-b40d-10d8fc246d1e" providerId="ADAL" clId="{9BF360BE-C571-4457-A0AB-771689A1D9AB}" dt="2022-09-02T18:08:25.764" v="201" actId="20577"/>
        <pc:sldMkLst>
          <pc:docMk/>
          <pc:sldMk cId="2833649965" sldId="2146846521"/>
        </pc:sldMkLst>
      </pc:sldChg>
      <pc:sldChg chg="modNotesTx">
        <pc:chgData name="Scott, Keith" userId="540b541c-36d8-4085-b40d-10d8fc246d1e" providerId="ADAL" clId="{9BF360BE-C571-4457-A0AB-771689A1D9AB}" dt="2022-09-02T18:07:03.204" v="72" actId="20577"/>
        <pc:sldMkLst>
          <pc:docMk/>
          <pc:sldMk cId="2137403824" sldId="2146846522"/>
        </pc:sldMkLst>
      </pc:sldChg>
      <pc:sldChg chg="modNotesTx">
        <pc:chgData name="Scott, Keith" userId="540b541c-36d8-4085-b40d-10d8fc246d1e" providerId="ADAL" clId="{9BF360BE-C571-4457-A0AB-771689A1D9AB}" dt="2022-09-02T18:07:07.317" v="77" actId="20577"/>
        <pc:sldMkLst>
          <pc:docMk/>
          <pc:sldMk cId="3163348808" sldId="2146846523"/>
        </pc:sldMkLst>
      </pc:sldChg>
      <pc:sldChg chg="modSp mod modNotesTx">
        <pc:chgData name="Scott, Keith" userId="540b541c-36d8-4085-b40d-10d8fc246d1e" providerId="ADAL" clId="{9BF360BE-C571-4457-A0AB-771689A1D9AB}" dt="2022-09-02T18:12:53.602" v="246" actId="20577"/>
        <pc:sldMkLst>
          <pc:docMk/>
          <pc:sldMk cId="3022306754" sldId="2146846524"/>
        </pc:sldMkLst>
        <pc:spChg chg="mod">
          <ac:chgData name="Scott, Keith" userId="540b541c-36d8-4085-b40d-10d8fc246d1e" providerId="ADAL" clId="{9BF360BE-C571-4457-A0AB-771689A1D9AB}" dt="2022-09-02T18:12:53.602" v="246" actId="20577"/>
          <ac:spMkLst>
            <pc:docMk/>
            <pc:sldMk cId="3022306754" sldId="2146846524"/>
            <ac:spMk id="20" creationId="{A5449CE3-82CE-4A2D-B360-2A21640790D2}"/>
          </ac:spMkLst>
        </pc:spChg>
      </pc:sldChg>
      <pc:sldChg chg="modNotesTx">
        <pc:chgData name="Scott, Keith" userId="540b541c-36d8-4085-b40d-10d8fc246d1e" providerId="ADAL" clId="{9BF360BE-C571-4457-A0AB-771689A1D9AB}" dt="2022-09-02T18:07:50.028" v="152" actId="20577"/>
        <pc:sldMkLst>
          <pc:docMk/>
          <pc:sldMk cId="3841332813" sldId="2146846525"/>
        </pc:sldMkLst>
      </pc:sldChg>
      <pc:sldChg chg="modNotesTx">
        <pc:chgData name="Scott, Keith" userId="540b541c-36d8-4085-b40d-10d8fc246d1e" providerId="ADAL" clId="{9BF360BE-C571-4457-A0AB-771689A1D9AB}" dt="2022-09-02T18:07:55.508" v="167" actId="20577"/>
        <pc:sldMkLst>
          <pc:docMk/>
          <pc:sldMk cId="1401014285" sldId="2146846526"/>
        </pc:sldMkLst>
      </pc:sldChg>
      <pc:sldChg chg="modNotesTx">
        <pc:chgData name="Scott, Keith" userId="540b541c-36d8-4085-b40d-10d8fc246d1e" providerId="ADAL" clId="{9BF360BE-C571-4457-A0AB-771689A1D9AB}" dt="2022-09-02T18:08:29.516" v="206" actId="20577"/>
        <pc:sldMkLst>
          <pc:docMk/>
          <pc:sldMk cId="1369827226" sldId="2146846527"/>
        </pc:sldMkLst>
      </pc:sldChg>
      <pc:sldChg chg="modNotesTx">
        <pc:chgData name="Scott, Keith" userId="540b541c-36d8-4085-b40d-10d8fc246d1e" providerId="ADAL" clId="{9BF360BE-C571-4457-A0AB-771689A1D9AB}" dt="2022-09-02T18:08:21.557" v="196" actId="20577"/>
        <pc:sldMkLst>
          <pc:docMk/>
          <pc:sldMk cId="63812217" sldId="2146846528"/>
        </pc:sldMkLst>
      </pc:sldChg>
      <pc:sldChg chg="modNotesTx">
        <pc:chgData name="Scott, Keith" userId="540b541c-36d8-4085-b40d-10d8fc246d1e" providerId="ADAL" clId="{9BF360BE-C571-4457-A0AB-771689A1D9AB}" dt="2022-09-02T18:07:25.349" v="110" actId="20577"/>
        <pc:sldMkLst>
          <pc:docMk/>
          <pc:sldMk cId="1923355209" sldId="2146846529"/>
        </pc:sldMkLst>
      </pc:sldChg>
      <pc:sldChg chg="modNotesTx">
        <pc:chgData name="Scott, Keith" userId="540b541c-36d8-4085-b40d-10d8fc246d1e" providerId="ADAL" clId="{9BF360BE-C571-4457-A0AB-771689A1D9AB}" dt="2022-09-02T18:07:31.519" v="127" actId="20577"/>
        <pc:sldMkLst>
          <pc:docMk/>
          <pc:sldMk cId="1376707891" sldId="2146846530"/>
        </pc:sldMkLst>
      </pc:sldChg>
      <pc:sldChg chg="modSp mod modNotesTx">
        <pc:chgData name="Scott, Keith" userId="540b541c-36d8-4085-b40d-10d8fc246d1e" providerId="ADAL" clId="{9BF360BE-C571-4457-A0AB-771689A1D9AB}" dt="2022-09-02T18:11:22.051" v="241" actId="20577"/>
        <pc:sldMkLst>
          <pc:docMk/>
          <pc:sldMk cId="6636941" sldId="2146846531"/>
        </pc:sldMkLst>
        <pc:spChg chg="mod">
          <ac:chgData name="Scott, Keith" userId="540b541c-36d8-4085-b40d-10d8fc246d1e" providerId="ADAL" clId="{9BF360BE-C571-4457-A0AB-771689A1D9AB}" dt="2022-09-02T18:11:22.051" v="241" actId="20577"/>
          <ac:spMkLst>
            <pc:docMk/>
            <pc:sldMk cId="6636941" sldId="2146846531"/>
            <ac:spMk id="2" creationId="{889ECEFD-9DBE-41B3-8E3E-C97D8A49F63E}"/>
          </ac:spMkLst>
        </pc:spChg>
      </pc:sldChg>
    </pc:docChg>
  </pc:docChgLst>
  <pc:docChgLst>
    <pc:chgData name="Scott, Keith" userId="540b541c-36d8-4085-b40d-10d8fc246d1e" providerId="ADAL" clId="{50B9D718-D6B4-4F88-BD46-13C2386AF280}"/>
    <pc:docChg chg="modSld">
      <pc:chgData name="Scott, Keith" userId="540b541c-36d8-4085-b40d-10d8fc246d1e" providerId="ADAL" clId="{50B9D718-D6B4-4F88-BD46-13C2386AF280}" dt="2022-09-02T19:57:34.503" v="10" actId="14100"/>
      <pc:docMkLst>
        <pc:docMk/>
      </pc:docMkLst>
      <pc:sldChg chg="modSp mod">
        <pc:chgData name="Scott, Keith" userId="540b541c-36d8-4085-b40d-10d8fc246d1e" providerId="ADAL" clId="{50B9D718-D6B4-4F88-BD46-13C2386AF280}" dt="2022-09-02T19:57:34.503" v="10" actId="14100"/>
        <pc:sldMkLst>
          <pc:docMk/>
          <pc:sldMk cId="3388035334" sldId="2146846465"/>
        </pc:sldMkLst>
        <pc:spChg chg="mod">
          <ac:chgData name="Scott, Keith" userId="540b541c-36d8-4085-b40d-10d8fc246d1e" providerId="ADAL" clId="{50B9D718-D6B4-4F88-BD46-13C2386AF280}" dt="2022-09-02T19:57:34.503" v="10" actId="14100"/>
          <ac:spMkLst>
            <pc:docMk/>
            <pc:sldMk cId="3388035334" sldId="2146846465"/>
            <ac:spMk id="3" creationId="{B44CF524-142A-426E-9DA3-5F93CA33ADF2}"/>
          </ac:spMkLst>
        </pc:spChg>
      </pc:sldChg>
    </pc:docChg>
  </pc:docChgLst>
  <pc:docChgLst>
    <pc:chgData name="McAtee, Sheryl" userId="470441a1-8293-454e-8b56-9d7622ab4d0d" providerId="ADAL" clId="{4F869E10-16AD-4441-80A6-A6D396A2DDE0}"/>
    <pc:docChg chg="modSld">
      <pc:chgData name="McAtee, Sheryl" userId="470441a1-8293-454e-8b56-9d7622ab4d0d" providerId="ADAL" clId="{4F869E10-16AD-4441-80A6-A6D396A2DDE0}" dt="2022-08-26T16:49:01.434" v="15" actId="20577"/>
      <pc:docMkLst>
        <pc:docMk/>
      </pc:docMkLst>
      <pc:sldChg chg="modSp mod">
        <pc:chgData name="McAtee, Sheryl" userId="470441a1-8293-454e-8b56-9d7622ab4d0d" providerId="ADAL" clId="{4F869E10-16AD-4441-80A6-A6D396A2DDE0}" dt="2022-08-26T16:49:01.434" v="15" actId="20577"/>
        <pc:sldMkLst>
          <pc:docMk/>
          <pc:sldMk cId="3388035334" sldId="2146846465"/>
        </pc:sldMkLst>
        <pc:spChg chg="mod">
          <ac:chgData name="McAtee, Sheryl" userId="470441a1-8293-454e-8b56-9d7622ab4d0d" providerId="ADAL" clId="{4F869E10-16AD-4441-80A6-A6D396A2DDE0}" dt="2022-08-26T16:49:01.434" v="15" actId="20577"/>
          <ac:spMkLst>
            <pc:docMk/>
            <pc:sldMk cId="3388035334" sldId="2146846465"/>
            <ac:spMk id="5" creationId="{9C90068D-7C17-4D19-8F1D-C4EE025510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754EA6-C368-BE48-A376-FFC88CD26F78}" type="datetimeFigureOut">
              <a:rPr lang="en-US" smtClean="0"/>
              <a:t>09/02/2022</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6706F9-BA0D-B249-91FB-56985A0E5B6A}" type="datetimeFigureOut">
              <a:rPr lang="en-US" smtClean="0"/>
              <a:t>09/02/2022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 Introductions. </a:t>
            </a:r>
          </a:p>
        </p:txBody>
      </p:sp>
      <p:sp>
        <p:nvSpPr>
          <p:cNvPr id="4" name="Slide Number Placeholder 3"/>
          <p:cNvSpPr>
            <a:spLocks noGrp="1"/>
          </p:cNvSpPr>
          <p:nvPr>
            <p:ph type="sldNum" sz="quarter" idx="5"/>
          </p:nvPr>
        </p:nvSpPr>
        <p:spPr/>
        <p:txBody>
          <a:bodyPr/>
          <a:lstStyle/>
          <a:p>
            <a:fld id="{883D98F7-5D96-8644-BBA6-72A94972AAFF}" type="slidenum">
              <a:rPr lang="en-US" smtClean="0"/>
              <a:t>1</a:t>
            </a:fld>
            <a:endParaRPr lang="en-US"/>
          </a:p>
        </p:txBody>
      </p:sp>
    </p:spTree>
    <p:extLst>
      <p:ext uri="{BB962C8B-B14F-4D97-AF65-F5344CB8AC3E}">
        <p14:creationId xmlns:p14="http://schemas.microsoft.com/office/powerpoint/2010/main" val="123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10</a:t>
            </a:fld>
            <a:endParaRPr lang="en-US"/>
          </a:p>
        </p:txBody>
      </p:sp>
    </p:spTree>
    <p:extLst>
      <p:ext uri="{BB962C8B-B14F-4D97-AF65-F5344CB8AC3E}">
        <p14:creationId xmlns:p14="http://schemas.microsoft.com/office/powerpoint/2010/main" val="62929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11</a:t>
            </a:fld>
            <a:endParaRPr lang="en-US"/>
          </a:p>
        </p:txBody>
      </p:sp>
    </p:spTree>
    <p:extLst>
      <p:ext uri="{BB962C8B-B14F-4D97-AF65-F5344CB8AC3E}">
        <p14:creationId xmlns:p14="http://schemas.microsoft.com/office/powerpoint/2010/main" val="373063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12</a:t>
            </a:fld>
            <a:endParaRPr lang="en-US"/>
          </a:p>
        </p:txBody>
      </p:sp>
    </p:spTree>
    <p:extLst>
      <p:ext uri="{BB962C8B-B14F-4D97-AF65-F5344CB8AC3E}">
        <p14:creationId xmlns:p14="http://schemas.microsoft.com/office/powerpoint/2010/main" val="121632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268726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214527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320124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52948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17</a:t>
            </a:fld>
            <a:endParaRPr lang="en-US"/>
          </a:p>
        </p:txBody>
      </p:sp>
    </p:spTree>
    <p:extLst>
      <p:ext uri="{BB962C8B-B14F-4D97-AF65-F5344CB8AC3E}">
        <p14:creationId xmlns:p14="http://schemas.microsoft.com/office/powerpoint/2010/main" val="3103530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153255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19</a:t>
            </a:fld>
            <a:endParaRPr lang="en-US"/>
          </a:p>
        </p:txBody>
      </p:sp>
    </p:spTree>
    <p:extLst>
      <p:ext uri="{BB962C8B-B14F-4D97-AF65-F5344CB8AC3E}">
        <p14:creationId xmlns:p14="http://schemas.microsoft.com/office/powerpoint/2010/main" val="266828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1153204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1118007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21</a:t>
            </a:fld>
            <a:endParaRPr lang="en-US"/>
          </a:p>
        </p:txBody>
      </p:sp>
    </p:spTree>
    <p:extLst>
      <p:ext uri="{BB962C8B-B14F-4D97-AF65-F5344CB8AC3E}">
        <p14:creationId xmlns:p14="http://schemas.microsoft.com/office/powerpoint/2010/main" val="372391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22</a:t>
            </a:fld>
            <a:endParaRPr lang="en-US"/>
          </a:p>
        </p:txBody>
      </p:sp>
    </p:spTree>
    <p:extLst>
      <p:ext uri="{BB962C8B-B14F-4D97-AF65-F5344CB8AC3E}">
        <p14:creationId xmlns:p14="http://schemas.microsoft.com/office/powerpoint/2010/main" val="5499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23</a:t>
            </a:fld>
            <a:endParaRPr lang="en-US"/>
          </a:p>
        </p:txBody>
      </p:sp>
    </p:spTree>
    <p:extLst>
      <p:ext uri="{BB962C8B-B14F-4D97-AF65-F5344CB8AC3E}">
        <p14:creationId xmlns:p14="http://schemas.microsoft.com/office/powerpoint/2010/main" val="176636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24</a:t>
            </a:fld>
            <a:endParaRPr lang="en-US"/>
          </a:p>
        </p:txBody>
      </p:sp>
    </p:spTree>
    <p:extLst>
      <p:ext uri="{BB962C8B-B14F-4D97-AF65-F5344CB8AC3E}">
        <p14:creationId xmlns:p14="http://schemas.microsoft.com/office/powerpoint/2010/main" val="725010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25</a:t>
            </a:fld>
            <a:endParaRPr lang="en-US"/>
          </a:p>
        </p:txBody>
      </p:sp>
    </p:spTree>
    <p:extLst>
      <p:ext uri="{BB962C8B-B14F-4D97-AF65-F5344CB8AC3E}">
        <p14:creationId xmlns:p14="http://schemas.microsoft.com/office/powerpoint/2010/main" val="4207436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26</a:t>
            </a:fld>
            <a:endParaRPr lang="en-US"/>
          </a:p>
        </p:txBody>
      </p:sp>
    </p:spTree>
    <p:extLst>
      <p:ext uri="{BB962C8B-B14F-4D97-AF65-F5344CB8AC3E}">
        <p14:creationId xmlns:p14="http://schemas.microsoft.com/office/powerpoint/2010/main" val="2081974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27</a:t>
            </a:fld>
            <a:endParaRPr lang="en-US"/>
          </a:p>
        </p:txBody>
      </p:sp>
    </p:spTree>
    <p:extLst>
      <p:ext uri="{BB962C8B-B14F-4D97-AF65-F5344CB8AC3E}">
        <p14:creationId xmlns:p14="http://schemas.microsoft.com/office/powerpoint/2010/main" val="159110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Symbol" panose="05050102010706020507" pitchFamily="18" charset="2"/>
              <a:buChar char=""/>
            </a:pPr>
            <a:r>
              <a:rPr lang="en-US" b="1" dirty="0">
                <a:solidFill>
                  <a:srgbClr val="000000"/>
                </a:solidFill>
                <a:latin typeface="FS Elliot Pro" panose="02000503040000020004" pitchFamily="50" charset="0"/>
                <a:ea typeface="Calibri" panose="020F0502020204030204" pitchFamily="34" charset="0"/>
                <a:cs typeface="Times New Roman" panose="02020603050405020304" pitchFamily="18" charset="0"/>
              </a:rPr>
              <a:t>Continuing importance of business protection. </a:t>
            </a:r>
            <a:r>
              <a:rPr lang="en-US" dirty="0">
                <a:solidFill>
                  <a:srgbClr val="000000"/>
                </a:solidFill>
                <a:latin typeface="FS Elliot Pro" panose="02000503040000020004" pitchFamily="50" charset="0"/>
                <a:ea typeface="Calibri" panose="020F0502020204030204" pitchFamily="34" charset="0"/>
                <a:cs typeface="Times New Roman" panose="02020603050405020304" pitchFamily="18" charset="0"/>
              </a:rPr>
              <a:t>Owners have ranked business protection as their highest priority since 2010.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4999"/>
              </a:lnSpc>
              <a:spcAft>
                <a:spcPts val="600"/>
              </a:spcAft>
              <a:buFont typeface="Symbol" panose="05050102010706020507" pitchFamily="18" charset="2"/>
              <a:buChar char=""/>
            </a:pPr>
            <a:r>
              <a:rPr lang="en-US" b="1" dirty="0">
                <a:solidFill>
                  <a:srgbClr val="000000"/>
                </a:solidFill>
                <a:latin typeface="FS Elliot Pro"/>
                <a:ea typeface="Calibri" panose="020F0502020204030204" pitchFamily="34" charset="0"/>
                <a:cs typeface="Times New Roman" panose="02020603050405020304" pitchFamily="18" charset="0"/>
              </a:rPr>
              <a:t>Succession planning</a:t>
            </a:r>
            <a:r>
              <a:rPr lang="en-US" dirty="0">
                <a:solidFill>
                  <a:srgbClr val="000000"/>
                </a:solidFill>
                <a:latin typeface="FS Elliot Pro"/>
                <a:ea typeface="Calibri" panose="020F0502020204030204" pitchFamily="34" charset="0"/>
                <a:cs typeface="Times New Roman" panose="02020603050405020304" pitchFamily="18" charset="0"/>
              </a:rPr>
              <a:t> ranked #3—highest ever.</a:t>
            </a:r>
          </a:p>
          <a:p>
            <a:pPr marL="342900" marR="0" lvl="0" indent="-342900" algn="l" defTabSz="914400" rtl="0" eaLnBrk="1" fontAlgn="auto" latinLnBrk="0" hangingPunct="1">
              <a:lnSpc>
                <a:spcPct val="114999"/>
              </a:lnSpc>
              <a:spcBef>
                <a:spcPts val="0"/>
              </a:spcBef>
              <a:spcAft>
                <a:spcPts val="600"/>
              </a:spcAft>
              <a:buClrTx/>
              <a:buSzTx/>
              <a:buFont typeface="Symbol" panose="05050102010706020507" pitchFamily="18" charset="2"/>
              <a:buChar char=""/>
              <a:tabLst/>
              <a:defRPr/>
            </a:pPr>
            <a:r>
              <a:rPr kumimoji="0" lang="en-US" sz="1200" b="0" i="0" u="none" strike="noStrike" kern="1200" cap="none" spc="0" normalizeH="0" baseline="0" noProof="1">
                <a:ln>
                  <a:noFill/>
                </a:ln>
                <a:solidFill>
                  <a:srgbClr val="333333"/>
                </a:solidFill>
                <a:effectLst/>
                <a:uLnTx/>
                <a:uFillTx/>
                <a:latin typeface="FS Elliot Pro"/>
                <a:ea typeface="+mn-ea"/>
                <a:cs typeface="+mn-cs"/>
              </a:rPr>
              <a:t>Compared to last year, signficantly more owners are </a:t>
            </a:r>
            <a:r>
              <a:rPr kumimoji="0" lang="en-US" sz="1200" b="1" i="0" u="none" strike="noStrike" kern="1200" cap="none" spc="0" normalizeH="0" baseline="0" noProof="1">
                <a:ln>
                  <a:noFill/>
                </a:ln>
                <a:solidFill>
                  <a:srgbClr val="333333"/>
                </a:solidFill>
                <a:effectLst/>
                <a:uLnTx/>
                <a:uFillTx/>
                <a:latin typeface="FS Elliot Pro"/>
                <a:ea typeface="+mn-ea"/>
                <a:cs typeface="+mn-cs"/>
              </a:rPr>
              <a:t>concerned about both attracting and retaining employees</a:t>
            </a:r>
            <a:r>
              <a:rPr kumimoji="0" lang="en-US" sz="1200" b="0" i="0" u="none" strike="noStrike" kern="1200" cap="none" spc="0" normalizeH="0" baseline="0" noProof="1">
                <a:ln>
                  <a:noFill/>
                </a:ln>
                <a:solidFill>
                  <a:srgbClr val="333333"/>
                </a:solidFill>
                <a:effectLst/>
                <a:uLnTx/>
                <a:uFillTx/>
                <a:latin typeface="FS Elliot Pro"/>
                <a:ea typeface="+mn-ea"/>
                <a:cs typeface="+mn-cs"/>
              </a:rPr>
              <a:t>. </a:t>
            </a:r>
            <a:r>
              <a:rPr lang="en-US" sz="1200" noProof="1">
                <a:latin typeface="FS Elliot Pro"/>
              </a:rPr>
              <a:t>When rating concern for 16 items, availability of qualified job applicants is #2. </a:t>
            </a:r>
            <a:endParaRPr lang="en-US" dirty="0">
              <a:solidFill>
                <a:srgbClr val="000000"/>
              </a:solidFill>
              <a:latin typeface="FS Elliot Pro"/>
              <a:ea typeface="Calibri" panose="020F0502020204030204" pitchFamily="34" charset="0"/>
              <a:cs typeface="Times New Roman" panose="02020603050405020304" pitchFamily="18" charset="0"/>
            </a:endParaRPr>
          </a:p>
          <a:p>
            <a:pPr>
              <a:lnSpc>
                <a:spcPct val="114999"/>
              </a:lnSpc>
              <a:spcAft>
                <a:spcPts val="600"/>
              </a:spcAft>
            </a:pPr>
            <a:r>
              <a:rPr lang="en-US" dirty="0">
                <a:latin typeface="FS Elliot Pro"/>
              </a:rPr>
              <a:t>[optional insights to share: We've also seen a</a:t>
            </a:r>
          </a:p>
          <a:p>
            <a:pPr marL="342900" indent="-342900">
              <a:lnSpc>
                <a:spcPct val="114999"/>
              </a:lnSpc>
              <a:spcAft>
                <a:spcPts val="600"/>
              </a:spcAft>
              <a:buFont typeface="Symbol" panose="05050102010706020507" pitchFamily="18" charset="2"/>
              <a:buChar char=""/>
            </a:pPr>
            <a:r>
              <a:rPr lang="en-US" b="1" dirty="0">
                <a:latin typeface="FS Elliot Pro"/>
                <a:cs typeface="Calibri" panose="020F0502020204030204"/>
              </a:rPr>
              <a:t>Demographic shift:</a:t>
            </a:r>
            <a:r>
              <a:rPr lang="en-US" dirty="0">
                <a:latin typeface="FS Elliot Pro"/>
                <a:cs typeface="Calibri" panose="020F0502020204030204"/>
              </a:rPr>
              <a:t> Compared to past years of this survey, there are now significantly more female owners, Millennial owners, and businesses that have been around for 10 or fewer years. </a:t>
            </a:r>
          </a:p>
          <a:p>
            <a:pPr marL="342900" indent="-342900">
              <a:lnSpc>
                <a:spcPct val="114999"/>
              </a:lnSpc>
              <a:spcAft>
                <a:spcPts val="600"/>
              </a:spcAft>
              <a:buFont typeface="Symbol" panose="05050102010706020507" pitchFamily="18" charset="2"/>
              <a:buChar char=""/>
            </a:pPr>
            <a:r>
              <a:rPr lang="en-US" b="1" dirty="0">
                <a:latin typeface="FS Elliot Pro"/>
                <a:cs typeface="Calibri" panose="020F0502020204030204"/>
              </a:rPr>
              <a:t>More "growing", less "established" businesses</a:t>
            </a:r>
            <a:r>
              <a:rPr lang="en-US" dirty="0">
                <a:latin typeface="FS Elliot Pro"/>
                <a:cs typeface="Calibri" panose="020F0502020204030204"/>
              </a:rPr>
              <a:t>: Significantly more owners classify their business as growing, with fewer established and retrenching.] _ JJ NOTE – we should define "retrenching" for the user. </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179068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425993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353466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403056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175456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business owners</a:t>
            </a:r>
            <a:r>
              <a:rPr lang="en-US" baseline="0" dirty="0"/>
              <a:t> to rank their top priorities and whether they had a plan in place today. Even though owners rank these as important, many still need to take the next step to protect what matters most. For instance, business protection is ranked No. 1, yet less than half of owners have a plan in place.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take a closer look at each of them as they pertain to protecting your business, your employees, and your lifestyle.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Read from slide. </a:t>
            </a: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8</a:t>
            </a:fld>
            <a:endParaRPr lang="en-US"/>
          </a:p>
        </p:txBody>
      </p:sp>
    </p:spTree>
    <p:extLst>
      <p:ext uri="{BB962C8B-B14F-4D97-AF65-F5344CB8AC3E}">
        <p14:creationId xmlns:p14="http://schemas.microsoft.com/office/powerpoint/2010/main" val="119401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9</a:t>
            </a:fld>
            <a:endParaRPr lang="en-US"/>
          </a:p>
        </p:txBody>
      </p:sp>
    </p:spTree>
    <p:extLst>
      <p:ext uri="{BB962C8B-B14F-4D97-AF65-F5344CB8AC3E}">
        <p14:creationId xmlns:p14="http://schemas.microsoft.com/office/powerpoint/2010/main" val="230878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9"/>
            <a:ext cx="1600200" cy="459632"/>
          </a:xfrm>
          <a:prstGeom prst="rect">
            <a:avLst/>
          </a:prstGeom>
        </p:spPr>
      </p:pic>
    </p:spTree>
    <p:extLst>
      <p:ext uri="{BB962C8B-B14F-4D97-AF65-F5344CB8AC3E}">
        <p14:creationId xmlns:p14="http://schemas.microsoft.com/office/powerpoint/2010/main" val="32663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1"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1"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1" y="2114206"/>
            <a:ext cx="6907556"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2" y="1156133"/>
            <a:ext cx="6907556"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1" y="1518385"/>
            <a:ext cx="6907556"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4" name="Footer Placeholder 3">
            <a:extLst>
              <a:ext uri="{FF2B5EF4-FFF2-40B4-BE49-F238E27FC236}">
                <a16:creationId xmlns:a16="http://schemas.microsoft.com/office/drawing/2014/main" id="{4A55D8C4-04D0-4048-848F-2B5099795F4F}"/>
              </a:ext>
            </a:extLst>
          </p:cNvPr>
          <p:cNvSpPr>
            <a:spLocks noGrp="1"/>
          </p:cNvSpPr>
          <p:nvPr>
            <p:ph type="ftr" sz="quarter" idx="11"/>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308035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1"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1" y="2114206"/>
            <a:ext cx="4876801"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2" y="1156133"/>
            <a:ext cx="4876801"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1" y="1518385"/>
            <a:ext cx="4876801"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0" name="Footer Placeholder 3">
            <a:extLst>
              <a:ext uri="{FF2B5EF4-FFF2-40B4-BE49-F238E27FC236}">
                <a16:creationId xmlns:a16="http://schemas.microsoft.com/office/drawing/2014/main" id="{32A01326-6E60-4B6E-96A7-D1CE45789DAA}"/>
              </a:ext>
            </a:extLst>
          </p:cNvPr>
          <p:cNvSpPr>
            <a:spLocks noGrp="1"/>
          </p:cNvSpPr>
          <p:nvPr>
            <p:ph type="ftr" sz="quarter" idx="11"/>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93642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1" y="617653"/>
            <a:ext cx="2840183"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1" y="2914817"/>
            <a:ext cx="2840183" cy="3325531"/>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2" y="1675880"/>
            <a:ext cx="2840183"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1" y="2318996"/>
            <a:ext cx="2840183"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r>
              <a:rPr lang="en-US" dirty="0"/>
              <a:t>For financial professional use only. Not for distribution to the public.</a:t>
            </a:r>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99984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7" name="Footer Placeholder 3">
            <a:extLst>
              <a:ext uri="{FF2B5EF4-FFF2-40B4-BE49-F238E27FC236}">
                <a16:creationId xmlns:a16="http://schemas.microsoft.com/office/drawing/2014/main" id="{C921140F-EBBD-41DF-8111-8F709C9882D8}"/>
              </a:ext>
            </a:extLst>
          </p:cNvPr>
          <p:cNvSpPr>
            <a:spLocks noGrp="1"/>
          </p:cNvSpPr>
          <p:nvPr>
            <p:ph type="ftr" sz="quarter" idx="11"/>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280393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39860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8"/>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4"/>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5" y="543220"/>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70" indent="0">
              <a:buFontTx/>
              <a:buNone/>
              <a:defRPr sz="2400">
                <a:solidFill>
                  <a:schemeClr val="bg1"/>
                </a:solidFill>
                <a:latin typeface="+mj-lt"/>
              </a:defRPr>
            </a:lvl2pPr>
            <a:lvl3pPr marL="1219140" indent="0">
              <a:buFontTx/>
              <a:buNone/>
              <a:defRPr sz="2400">
                <a:solidFill>
                  <a:schemeClr val="bg1"/>
                </a:solidFill>
                <a:latin typeface="+mj-lt"/>
              </a:defRPr>
            </a:lvl3pPr>
            <a:lvl4pPr marL="1828709" indent="0">
              <a:buFontTx/>
              <a:buNone/>
              <a:defRPr sz="2400">
                <a:solidFill>
                  <a:schemeClr val="bg1"/>
                </a:solidFill>
                <a:latin typeface="+mj-lt"/>
              </a:defRPr>
            </a:lvl4pPr>
            <a:lvl5pPr marL="2438278"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8"/>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70" indent="0">
              <a:buFontTx/>
              <a:buNone/>
              <a:defRPr sz="2133">
                <a:solidFill>
                  <a:schemeClr val="bg1"/>
                </a:solidFill>
                <a:latin typeface="+mj-lt"/>
              </a:defRPr>
            </a:lvl2pPr>
            <a:lvl3pPr marL="1219140" indent="0">
              <a:buFontTx/>
              <a:buNone/>
              <a:defRPr sz="2133">
                <a:solidFill>
                  <a:schemeClr val="bg1"/>
                </a:solidFill>
                <a:latin typeface="+mj-lt"/>
              </a:defRPr>
            </a:lvl3pPr>
            <a:lvl4pPr marL="1828709" indent="0">
              <a:buFontTx/>
              <a:buNone/>
              <a:defRPr sz="2133">
                <a:solidFill>
                  <a:schemeClr val="bg1"/>
                </a:solidFill>
                <a:latin typeface="+mj-lt"/>
              </a:defRPr>
            </a:lvl4pPr>
            <a:lvl5pPr marL="2438278"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4292415442"/>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99996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
        <p:nvSpPr>
          <p:cNvPr id="6" name="Footer Placeholder 3">
            <a:extLst>
              <a:ext uri="{FF2B5EF4-FFF2-40B4-BE49-F238E27FC236}">
                <a16:creationId xmlns:a16="http://schemas.microsoft.com/office/drawing/2014/main" id="{15D02FA7-2A3F-4E2C-BE3E-4AC97D75F6F2}"/>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295160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609600" y="878669"/>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40" indent="0">
              <a:buNone/>
              <a:defRPr/>
            </a:lvl3pPr>
          </a:lstStyle>
          <a:p>
            <a:pPr lvl="0"/>
            <a:r>
              <a:rPr lang="en-US"/>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
        <p:nvSpPr>
          <p:cNvPr id="7" name="Footer Placeholder 3">
            <a:extLst>
              <a:ext uri="{FF2B5EF4-FFF2-40B4-BE49-F238E27FC236}">
                <a16:creationId xmlns:a16="http://schemas.microsoft.com/office/drawing/2014/main" id="{11FADB64-1D7D-48DC-8888-69852074FC27}"/>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366016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609600" y="878670"/>
            <a:ext cx="10972800" cy="365932"/>
          </a:xfrm>
          <a:prstGeom prst="rect">
            <a:avLst/>
          </a:prstGeom>
        </p:spPr>
        <p:txBody>
          <a:bodyPr/>
          <a:lstStyle>
            <a:lvl1pPr>
              <a:defRPr/>
            </a:lvl1pPr>
          </a:lstStyle>
          <a:p>
            <a:r>
              <a:rPr lang="en-US"/>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40" indent="0">
              <a:buNone/>
              <a:defRPr/>
            </a:lvl3pPr>
          </a:lstStyle>
          <a:p>
            <a:pPr lvl="0"/>
            <a:r>
              <a:rPr lang="en-US"/>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609600" y="1435872"/>
            <a:ext cx="10972800" cy="251115"/>
          </a:xfrm>
          <a:prstGeom prst="rect">
            <a:avLst/>
          </a:prstGeom>
        </p:spPr>
        <p:txBody>
          <a:bodyPr vert="horz" lIns="0" tIns="0" rIns="0" bIns="0">
            <a:noAutofit/>
          </a:bodyPr>
          <a:lstStyle>
            <a:lvl1pPr marL="457178" marR="0" indent="-457178" algn="l" defTabSz="609570"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78" marR="0" lvl="0" indent="-457178" algn="l" defTabSz="609570" rtl="0" eaLnBrk="1" fontAlgn="auto" latinLnBrk="0" hangingPunct="1">
              <a:lnSpc>
                <a:spcPct val="100000"/>
              </a:lnSpc>
              <a:spcBef>
                <a:spcPts val="0"/>
              </a:spcBef>
              <a:spcAft>
                <a:spcPts val="0"/>
              </a:spcAft>
              <a:buClrTx/>
              <a:buSzTx/>
              <a:tabLst/>
              <a:defRPr/>
            </a:pPr>
            <a:r>
              <a:rPr lang="en-US"/>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609600" y="2499781"/>
            <a:ext cx="10972800" cy="2358039"/>
          </a:xfrm>
          <a:prstGeom prst="rect">
            <a:avLst/>
          </a:prstGeom>
        </p:spPr>
        <p:txBody>
          <a:bodyPr/>
          <a:lstStyle>
            <a:lvl1pPr marL="455062" indent="-302668">
              <a:buClr>
                <a:schemeClr val="accent2">
                  <a:lumMod val="50000"/>
                </a:schemeClr>
              </a:buClr>
              <a:defRPr sz="2133">
                <a:solidFill>
                  <a:schemeClr val="accent2">
                    <a:lumMod val="50000"/>
                  </a:schemeClr>
                </a:solidFill>
                <a:latin typeface="+mj-lt"/>
              </a:defRPr>
            </a:lvl1pPr>
            <a:lvl2pPr marL="918588" indent="-309019">
              <a:defRPr sz="1867">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609600" y="2059513"/>
            <a:ext cx="10972800" cy="440267"/>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
        <p:nvSpPr>
          <p:cNvPr id="15" name="Footer Placeholder 3">
            <a:extLst>
              <a:ext uri="{FF2B5EF4-FFF2-40B4-BE49-F238E27FC236}">
                <a16:creationId xmlns:a16="http://schemas.microsoft.com/office/drawing/2014/main" id="{63689FE4-3326-47E3-AEF1-E62B5CE7C5AA}"/>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153828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7"/>
            <a:ext cx="10972800" cy="4187075"/>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2"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3"/>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r>
              <a:rPr lang="en-US" dirty="0"/>
              <a:t>For financial professional use only. Not for distribution to the public.</a:t>
            </a:r>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Tree>
    <p:extLst>
      <p:ext uri="{BB962C8B-B14F-4D97-AF65-F5344CB8AC3E}">
        <p14:creationId xmlns:p14="http://schemas.microsoft.com/office/powerpoint/2010/main" val="3532594619"/>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9"/>
            <a:ext cx="10972800" cy="4389967"/>
          </a:xfrm>
          <a:prstGeom prst="rect">
            <a:avLst/>
          </a:prstGeom>
        </p:spPr>
        <p:txBody>
          <a:bodyPr/>
          <a:lstStyle>
            <a:lvl1pPr marL="154508" indent="0" algn="ctr">
              <a:buNone/>
              <a:defRPr sz="2133" b="1"/>
            </a:lvl1pPr>
          </a:lstStyle>
          <a:p>
            <a:endParaRPr lang="en-US"/>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
        <p:nvSpPr>
          <p:cNvPr id="8" name="Footer Placeholder 3">
            <a:extLst>
              <a:ext uri="{FF2B5EF4-FFF2-40B4-BE49-F238E27FC236}">
                <a16:creationId xmlns:a16="http://schemas.microsoft.com/office/drawing/2014/main" id="{2591AB3C-50F1-454E-AC8D-EBFBC245E92E}"/>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783858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9"/>
            <a:ext cx="5486400" cy="4389967"/>
          </a:xfrm>
          <a:prstGeom prst="rect">
            <a:avLst/>
          </a:prstGeom>
        </p:spPr>
        <p:txBody>
          <a:bodyPr/>
          <a:lstStyle>
            <a:lvl1pPr marL="154508" indent="0" algn="ctr">
              <a:buNone/>
              <a:defRPr sz="2133"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6096000" y="1684869"/>
            <a:ext cx="5486400" cy="4389967"/>
          </a:xfrm>
          <a:prstGeom prst="rect">
            <a:avLst/>
          </a:prstGeom>
        </p:spPr>
        <p:txBody>
          <a:bodyPr/>
          <a:lstStyle>
            <a:lvl1pPr marL="154508" indent="0" algn="ctr">
              <a:buNone/>
              <a:defRPr sz="2133"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
        <p:nvSpPr>
          <p:cNvPr id="8" name="Footer Placeholder 3">
            <a:extLst>
              <a:ext uri="{FF2B5EF4-FFF2-40B4-BE49-F238E27FC236}">
                <a16:creationId xmlns:a16="http://schemas.microsoft.com/office/drawing/2014/main" id="{30298D27-4B64-48E0-9ED6-BBF5E7EEADF7}"/>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164646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D7F163-D601-43E2-B7C0-3BD694DEF500}"/>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272833182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rgbClr val="464E7E"/>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929219" y="533401"/>
            <a:ext cx="10333255" cy="4959883"/>
          </a:xfrm>
          <a:prstGeom prst="rect">
            <a:avLst/>
          </a:prstGeom>
        </p:spPr>
        <p:txBody>
          <a:bodyPr lIns="0" tIns="0" rIns="0" bIns="0" anchor="ctr" anchorCtr="0">
            <a:noAutofit/>
          </a:bodyPr>
          <a:lstStyle>
            <a:lvl1pPr marL="0" indent="0">
              <a:spcBef>
                <a:spcPts val="0"/>
              </a:spcBef>
              <a:buNone/>
              <a:defRPr sz="5333">
                <a:solidFill>
                  <a:schemeClr val="bg1"/>
                </a:solidFill>
                <a:latin typeface="+mj-lt"/>
              </a:defRPr>
            </a:lvl1pPr>
            <a:lvl2pPr marL="609570" indent="0">
              <a:buNone/>
              <a:defRPr sz="5067">
                <a:solidFill>
                  <a:schemeClr val="bg1"/>
                </a:solidFill>
                <a:latin typeface="+mj-lt"/>
              </a:defRPr>
            </a:lvl2pPr>
            <a:lvl3pPr marL="1219140" indent="0">
              <a:buNone/>
              <a:defRPr sz="5067">
                <a:solidFill>
                  <a:schemeClr val="bg1"/>
                </a:solidFill>
                <a:latin typeface="+mj-lt"/>
              </a:defRPr>
            </a:lvl3pPr>
            <a:lvl4pPr marL="1828709" indent="0">
              <a:buNone/>
              <a:defRPr sz="5067">
                <a:solidFill>
                  <a:schemeClr val="bg1"/>
                </a:solidFill>
                <a:latin typeface="+mj-lt"/>
              </a:defRPr>
            </a:lvl4pPr>
            <a:lvl5pPr marL="2438278" indent="0">
              <a:buNone/>
              <a:defRPr sz="5067">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9"/>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82693"/>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41"/>
            <a:ext cx="5205155" cy="1577769"/>
          </a:xfrm>
          <a:prstGeom prst="rect">
            <a:avLst/>
          </a:prstGeom>
        </p:spPr>
        <p:txBody>
          <a:bodyPr vert="horz" lIns="0" tIns="0" rIns="0" bIns="0">
            <a:noAutofit/>
          </a:bodyPr>
          <a:lstStyle>
            <a:lvl1pPr marL="0" indent="0">
              <a:spcBef>
                <a:spcPts val="0"/>
              </a:spcBef>
              <a:buNone/>
              <a:defRPr sz="3733"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3"/>
            <a:ext cx="355600" cy="366183"/>
          </a:xfrm>
          <a:prstGeom prst="rect">
            <a:avLst/>
          </a:prstGeom>
        </p:spPr>
        <p:txBody>
          <a:bodyPr vert="horz" lIns="0" tIns="0" rIns="0" bIns="0" rtlCol="0" anchor="b"/>
          <a:lstStyle>
            <a:lvl1pPr algn="l">
              <a:defRPr sz="1200">
                <a:solidFill>
                  <a:srgbClr val="162B48"/>
                </a:solidFill>
              </a:defRPr>
            </a:lvl1pPr>
          </a:lstStyle>
          <a:p>
            <a:fld id="{FE894C8D-A86E-C448-9CBF-AD01FEF18A38}" type="slidenum">
              <a:rPr lang="en-US" smtClean="0"/>
              <a:pPr/>
              <a:t>‹#›</a:t>
            </a:fld>
            <a:endParaRPr lang="en-US"/>
          </a:p>
        </p:txBody>
      </p:sp>
      <p:sp>
        <p:nvSpPr>
          <p:cNvPr id="6" name="Footer Placeholder 3">
            <a:extLst>
              <a:ext uri="{FF2B5EF4-FFF2-40B4-BE49-F238E27FC236}">
                <a16:creationId xmlns:a16="http://schemas.microsoft.com/office/drawing/2014/main" id="{52210595-2E2E-4BE6-A828-712E7A9C7F47}"/>
              </a:ext>
            </a:extLst>
          </p:cNvPr>
          <p:cNvSpPr>
            <a:spLocks noGrp="1"/>
          </p:cNvSpPr>
          <p:nvPr>
            <p:ph type="ftr" sz="quarter" idx="12"/>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1594718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41"/>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3"/>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
        <p:nvSpPr>
          <p:cNvPr id="6" name="Footer Placeholder 3">
            <a:extLst>
              <a:ext uri="{FF2B5EF4-FFF2-40B4-BE49-F238E27FC236}">
                <a16:creationId xmlns:a16="http://schemas.microsoft.com/office/drawing/2014/main" id="{AB6D6F98-C15D-4476-85E0-E8F542BA6FC8}"/>
              </a:ext>
            </a:extLst>
          </p:cNvPr>
          <p:cNvSpPr>
            <a:spLocks noGrp="1"/>
          </p:cNvSpPr>
          <p:nvPr>
            <p:ph type="ftr" sz="quarter" idx="12"/>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2090600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838200" y="531708"/>
            <a:ext cx="10515600" cy="5107093"/>
          </a:xfrm>
          <a:prstGeom prst="rect">
            <a:avLst/>
          </a:prstGeom>
        </p:spPr>
        <p:txBody>
          <a:bodyPr lIns="0" tIns="0" rIns="0" bIns="0" anchor="ctr"/>
          <a:lstStyle>
            <a:lvl1pPr>
              <a:lnSpc>
                <a:spcPct val="100000"/>
              </a:lnSpc>
              <a:defRPr sz="5867">
                <a:solidFill>
                  <a:schemeClr val="bg1"/>
                </a:solidFill>
              </a:defRPr>
            </a:lvl1pPr>
          </a:lstStyle>
          <a:p>
            <a:r>
              <a:rPr lang="en-US"/>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9"/>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3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219" y="499219"/>
            <a:ext cx="1600200" cy="459632"/>
          </a:xfrm>
          <a:prstGeom prst="rect">
            <a:avLst/>
          </a:prstGeom>
        </p:spPr>
      </p:pic>
    </p:spTree>
    <p:extLst>
      <p:ext uri="{BB962C8B-B14F-4D97-AF65-F5344CB8AC3E}">
        <p14:creationId xmlns:p14="http://schemas.microsoft.com/office/powerpoint/2010/main" val="1227634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 sub, text sub,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3CE0-998D-F04C-B514-FE3AB4F8E276}"/>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5" name="Title 1">
            <a:extLst>
              <a:ext uri="{FF2B5EF4-FFF2-40B4-BE49-F238E27FC236}">
                <a16:creationId xmlns:a16="http://schemas.microsoft.com/office/drawing/2014/main" id="{1F748B17-8CBB-6944-9072-FB94EC1534E4}"/>
              </a:ext>
            </a:extLst>
          </p:cNvPr>
          <p:cNvSpPr>
            <a:spLocks noGrp="1"/>
          </p:cNvSpPr>
          <p:nvPr>
            <p:ph type="title" hasCustomPrompt="1"/>
          </p:nvPr>
        </p:nvSpPr>
        <p:spPr>
          <a:xfrm>
            <a:off x="608013" y="617653"/>
            <a:ext cx="10972800" cy="457200"/>
          </a:xfrm>
        </p:spPr>
        <p:txBody>
          <a:bodyPr anchor="t">
            <a:noAutofit/>
          </a:bodyPr>
          <a:lstStyle>
            <a:lvl1pPr>
              <a:lnSpc>
                <a:spcPct val="100000"/>
              </a:lnSpc>
              <a:defRPr/>
            </a:lvl1pPr>
          </a:lstStyle>
          <a:p>
            <a:r>
              <a:rPr lang="en-US"/>
              <a:t>Click to edit header</a:t>
            </a:r>
          </a:p>
        </p:txBody>
      </p:sp>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608013" y="2119747"/>
            <a:ext cx="10972800" cy="4187075"/>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608014"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608013" y="1523928"/>
            <a:ext cx="10972800" cy="518883"/>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7" name="Footer Placeholder 3">
            <a:extLst>
              <a:ext uri="{FF2B5EF4-FFF2-40B4-BE49-F238E27FC236}">
                <a16:creationId xmlns:a16="http://schemas.microsoft.com/office/drawing/2014/main" id="{4C4BE72A-E34A-45BE-AE9E-89E842EF09EB}"/>
              </a:ext>
            </a:extLst>
          </p:cNvPr>
          <p:cNvSpPr>
            <a:spLocks noGrp="1"/>
          </p:cNvSpPr>
          <p:nvPr>
            <p:ph type="ftr" sz="quarter" idx="14"/>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813561070"/>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768352"/>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609600" y="3639344"/>
            <a:ext cx="10972800" cy="1500187"/>
          </a:xfrm>
        </p:spPr>
        <p:txBody>
          <a:bodyPr>
            <a:noAutofit/>
          </a:bodyPr>
          <a:lstStyle>
            <a:lvl1pPr marL="0" indent="0">
              <a:lnSpc>
                <a:spcPct val="100000"/>
              </a:lnSpc>
              <a:buNone/>
              <a:defRPr sz="2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31779"/>
            <a:ext cx="1033272" cy="301032"/>
          </a:xfrm>
          <a:prstGeom prst="rect">
            <a:avLst/>
          </a:prstGeom>
        </p:spPr>
      </p:pic>
    </p:spTree>
    <p:extLst>
      <p:ext uri="{BB962C8B-B14F-4D97-AF65-F5344CB8AC3E}">
        <p14:creationId xmlns:p14="http://schemas.microsoft.com/office/powerpoint/2010/main" val="40161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71500" y="768352"/>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4"/>
            <a:ext cx="10972800" cy="1500187"/>
          </a:xfrm>
        </p:spPr>
        <p:txBody>
          <a:bodyPr>
            <a:noAutofit/>
          </a:bodyPr>
          <a:lstStyle>
            <a:lvl1pPr marL="0" indent="0">
              <a:lnSpc>
                <a:spcPct val="100000"/>
              </a:lnSpc>
              <a:buNone/>
              <a:defRPr sz="2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305988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609600" y="2119747"/>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609602"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609600" y="1523928"/>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1"/>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82055" y="1507301"/>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8" name="Slide Number Placeholder 3">
            <a:extLst>
              <a:ext uri="{FF2B5EF4-FFF2-40B4-BE49-F238E27FC236}">
                <a16:creationId xmlns:a16="http://schemas.microsoft.com/office/drawing/2014/main" id="{92262565-944D-7442-8508-6FB5844F7FCA}"/>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19" name="Footer Placeholder 3">
            <a:extLst>
              <a:ext uri="{FF2B5EF4-FFF2-40B4-BE49-F238E27FC236}">
                <a16:creationId xmlns:a16="http://schemas.microsoft.com/office/drawing/2014/main" id="{A64C0BBB-86D4-4930-8BA9-11B3A57DCC66}"/>
              </a:ext>
            </a:extLst>
          </p:cNvPr>
          <p:cNvSpPr>
            <a:spLocks noGrp="1"/>
          </p:cNvSpPr>
          <p:nvPr>
            <p:ph type="ftr" sz="quarter" idx="17"/>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2372099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596871C-40A4-014A-B3DB-31659FD9D047}"/>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9" name="Slide Number Placeholder 3">
            <a:extLst>
              <a:ext uri="{FF2B5EF4-FFF2-40B4-BE49-F238E27FC236}">
                <a16:creationId xmlns:a16="http://schemas.microsoft.com/office/drawing/2014/main" id="{19A801A7-4164-3A4F-89F7-C8F50CD82B2B}"/>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10" name="Footer Placeholder 3">
            <a:extLst>
              <a:ext uri="{FF2B5EF4-FFF2-40B4-BE49-F238E27FC236}">
                <a16:creationId xmlns:a16="http://schemas.microsoft.com/office/drawing/2014/main" id="{293FAC78-51BD-456C-B525-5420C9C759F0}"/>
              </a:ext>
            </a:extLst>
          </p:cNvPr>
          <p:cNvSpPr>
            <a:spLocks noGrp="1"/>
          </p:cNvSpPr>
          <p:nvPr>
            <p:ph type="ftr" sz="quarter" idx="12"/>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102659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27A5F5E-91DB-BB4D-8FBB-ABC6B33107A7}"/>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608013"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0" name="Slide Number Placeholder 3">
            <a:extLst>
              <a:ext uri="{FF2B5EF4-FFF2-40B4-BE49-F238E27FC236}">
                <a16:creationId xmlns:a16="http://schemas.microsoft.com/office/drawing/2014/main" id="{E16804DF-0FA7-7740-8C64-8CA705140079}"/>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1" name="TextBox 10">
            <a:extLst>
              <a:ext uri="{FF2B5EF4-FFF2-40B4-BE49-F238E27FC236}">
                <a16:creationId xmlns:a16="http://schemas.microsoft.com/office/drawing/2014/main" id="{00DEC28A-3B7C-1F40-A84D-D6B1829547F4}"/>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
        <p:nvSpPr>
          <p:cNvPr id="12" name="Footer Placeholder 3">
            <a:extLst>
              <a:ext uri="{FF2B5EF4-FFF2-40B4-BE49-F238E27FC236}">
                <a16:creationId xmlns:a16="http://schemas.microsoft.com/office/drawing/2014/main" id="{0FEDADFE-6D12-41B5-A327-DDE52A23FBA3}"/>
              </a:ext>
            </a:extLst>
          </p:cNvPr>
          <p:cNvSpPr>
            <a:spLocks noGrp="1"/>
          </p:cNvSpPr>
          <p:nvPr>
            <p:ph type="ftr" sz="quarter" idx="12"/>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2460883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4"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8F2CCB7-162F-4843-9463-3BC8D100C29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608013"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608013" y="2895052"/>
            <a:ext cx="3017520" cy="334529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608013" y="1668152"/>
            <a:ext cx="3017520" cy="274320"/>
          </a:xfrm>
        </p:spPr>
        <p:txBody>
          <a:bodyPr anchor="t"/>
          <a:lstStyle>
            <a:lvl1pPr marL="0" indent="0">
              <a:lnSpc>
                <a:spcPct val="100000"/>
              </a:lnSpc>
              <a:spcBef>
                <a:spcPts val="0"/>
              </a:spcBef>
              <a:spcAft>
                <a:spcPts val="0"/>
              </a:spcAft>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608013" y="2299232"/>
            <a:ext cx="3017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1" name="Slide Number Placeholder 3">
            <a:extLst>
              <a:ext uri="{FF2B5EF4-FFF2-40B4-BE49-F238E27FC236}">
                <a16:creationId xmlns:a16="http://schemas.microsoft.com/office/drawing/2014/main" id="{01694342-AF00-CC4D-A424-706DDFBE06AD}"/>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12" name="Footer Placeholder 3">
            <a:extLst>
              <a:ext uri="{FF2B5EF4-FFF2-40B4-BE49-F238E27FC236}">
                <a16:creationId xmlns:a16="http://schemas.microsoft.com/office/drawing/2014/main" id="{2CD6AB77-7636-4AD0-9D70-A056EE965D77}"/>
              </a:ext>
            </a:extLst>
          </p:cNvPr>
          <p:cNvSpPr>
            <a:spLocks noGrp="1"/>
          </p:cNvSpPr>
          <p:nvPr>
            <p:ph type="ftr" sz="quarter" idx="14"/>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127137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46D1B6C2-6709-9649-ACB7-C02B84E80E2C}"/>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09600"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09600" y="2114206"/>
            <a:ext cx="5029200" cy="4126143"/>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09601" y="1156133"/>
            <a:ext cx="50292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09600" y="1518385"/>
            <a:ext cx="50292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1" name="Slide Number Placeholder 3">
            <a:extLst>
              <a:ext uri="{FF2B5EF4-FFF2-40B4-BE49-F238E27FC236}">
                <a16:creationId xmlns:a16="http://schemas.microsoft.com/office/drawing/2014/main" id="{232127C8-3369-1E42-A119-C72259E45CF1}"/>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12" name="Footer Placeholder 3">
            <a:extLst>
              <a:ext uri="{FF2B5EF4-FFF2-40B4-BE49-F238E27FC236}">
                <a16:creationId xmlns:a16="http://schemas.microsoft.com/office/drawing/2014/main" id="{593820F1-120D-4AF2-BD10-CF026D202D47}"/>
              </a:ext>
            </a:extLst>
          </p:cNvPr>
          <p:cNvSpPr>
            <a:spLocks noGrp="1"/>
          </p:cNvSpPr>
          <p:nvPr>
            <p:ph type="ftr" sz="quarter" idx="15"/>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181507740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9"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57690F7-180A-2B4F-B23C-CD03DC9CB4D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609599"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609599" y="2114205"/>
            <a:ext cx="708660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609600" y="1156133"/>
            <a:ext cx="70866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609599" y="1518385"/>
            <a:ext cx="70866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Slide Number Placeholder 3">
            <a:extLst>
              <a:ext uri="{FF2B5EF4-FFF2-40B4-BE49-F238E27FC236}">
                <a16:creationId xmlns:a16="http://schemas.microsoft.com/office/drawing/2014/main" id="{6A160251-7AB4-BF46-819E-2910C7C2DF33}"/>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16" name="Footer Placeholder 3">
            <a:extLst>
              <a:ext uri="{FF2B5EF4-FFF2-40B4-BE49-F238E27FC236}">
                <a16:creationId xmlns:a16="http://schemas.microsoft.com/office/drawing/2014/main" id="{9517A3D4-7CA7-4B43-A710-09E7C778603B}"/>
              </a:ext>
            </a:extLst>
          </p:cNvPr>
          <p:cNvSpPr>
            <a:spLocks noGrp="1"/>
          </p:cNvSpPr>
          <p:nvPr>
            <p:ph type="ftr" sz="quarter" idx="15"/>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3508364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1"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Logo&#10;&#10;Description automatically generated">
            <a:extLst>
              <a:ext uri="{FF2B5EF4-FFF2-40B4-BE49-F238E27FC236}">
                <a16:creationId xmlns:a16="http://schemas.microsoft.com/office/drawing/2014/main" id="{081B76B4-A4A6-1C4A-854E-B85C2281F0F4}"/>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609599"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609599" y="2114206"/>
            <a:ext cx="6907556"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609601" y="1156133"/>
            <a:ext cx="6907556"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609599" y="1518385"/>
            <a:ext cx="6907556"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Slide Number Placeholder 3">
            <a:extLst>
              <a:ext uri="{FF2B5EF4-FFF2-40B4-BE49-F238E27FC236}">
                <a16:creationId xmlns:a16="http://schemas.microsoft.com/office/drawing/2014/main" id="{D799B681-0A7F-8748-B6D3-3D2D23ED97CB}"/>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6" name="TextBox 15">
            <a:extLst>
              <a:ext uri="{FF2B5EF4-FFF2-40B4-BE49-F238E27FC236}">
                <a16:creationId xmlns:a16="http://schemas.microsoft.com/office/drawing/2014/main" id="{BA390A0C-3CAC-E742-97D5-CBF67882F3C2}"/>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
        <p:nvSpPr>
          <p:cNvPr id="17" name="Footer Placeholder 3">
            <a:extLst>
              <a:ext uri="{FF2B5EF4-FFF2-40B4-BE49-F238E27FC236}">
                <a16:creationId xmlns:a16="http://schemas.microsoft.com/office/drawing/2014/main" id="{2E625288-A010-4EC8-AB06-DC228F21426E}"/>
              </a:ext>
            </a:extLst>
          </p:cNvPr>
          <p:cNvSpPr>
            <a:spLocks noGrp="1"/>
          </p:cNvSpPr>
          <p:nvPr>
            <p:ph type="ftr" sz="quarter" idx="15"/>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989830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10;&#10;Description automatically generated">
            <a:extLst>
              <a:ext uri="{FF2B5EF4-FFF2-40B4-BE49-F238E27FC236}">
                <a16:creationId xmlns:a16="http://schemas.microsoft.com/office/drawing/2014/main" id="{A2E2265A-D487-7742-B0CD-73C7A6D9EC12}"/>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609601"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609601" y="2114206"/>
            <a:ext cx="4876801"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609601" y="1156133"/>
            <a:ext cx="4876801"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609601" y="1518385"/>
            <a:ext cx="4876801"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2" name="Footer Placeholder 2">
            <a:extLst>
              <a:ext uri="{FF2B5EF4-FFF2-40B4-BE49-F238E27FC236}">
                <a16:creationId xmlns:a16="http://schemas.microsoft.com/office/drawing/2014/main" id="{B304DB22-49FF-CC4F-84F1-6B92E6932D0E}"/>
              </a:ext>
            </a:extLst>
          </p:cNvPr>
          <p:cNvSpPr>
            <a:spLocks noGrp="1"/>
          </p:cNvSpPr>
          <p:nvPr>
            <p:ph type="ftr" sz="quarter" idx="10"/>
          </p:nvPr>
        </p:nvSpPr>
        <p:spPr>
          <a:xfrm>
            <a:off x="440109" y="6294468"/>
            <a:ext cx="5376491" cy="365125"/>
          </a:xfrm>
          <a:prstGeom prst="rect">
            <a:avLst/>
          </a:prstGeom>
        </p:spPr>
        <p:txBody>
          <a:bodyPr/>
          <a:lstStyle>
            <a:lvl1pPr>
              <a:defRPr>
                <a:solidFill>
                  <a:schemeClr val="bg1"/>
                </a:solidFill>
              </a:defRPr>
            </a:lvl1pPr>
          </a:lstStyle>
          <a:p>
            <a:endParaRPr lang="en-US"/>
          </a:p>
        </p:txBody>
      </p:sp>
      <p:sp>
        <p:nvSpPr>
          <p:cNvPr id="13" name="Slide Number Placeholder 3">
            <a:extLst>
              <a:ext uri="{FF2B5EF4-FFF2-40B4-BE49-F238E27FC236}">
                <a16:creationId xmlns:a16="http://schemas.microsoft.com/office/drawing/2014/main" id="{CB16DA2B-D09F-3745-9412-2AE4472BAD33}"/>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4" name="TextBox 13">
            <a:extLst>
              <a:ext uri="{FF2B5EF4-FFF2-40B4-BE49-F238E27FC236}">
                <a16:creationId xmlns:a16="http://schemas.microsoft.com/office/drawing/2014/main" id="{63D80794-FE05-3543-A3F6-D874140FAFCF}"/>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3794343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10;&#10;Description automatically generated">
            <a:extLst>
              <a:ext uri="{FF2B5EF4-FFF2-40B4-BE49-F238E27FC236}">
                <a16:creationId xmlns:a16="http://schemas.microsoft.com/office/drawing/2014/main" id="{D79DEE98-BD99-B44B-9371-2D8B666D3106}"/>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609601" y="617653"/>
            <a:ext cx="2840183"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609601" y="2914817"/>
            <a:ext cx="2840183" cy="3325531"/>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609602" y="1675880"/>
            <a:ext cx="2840183"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609601" y="2318996"/>
            <a:ext cx="2840183"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2" name="Slide Number Placeholder 3">
            <a:extLst>
              <a:ext uri="{FF2B5EF4-FFF2-40B4-BE49-F238E27FC236}">
                <a16:creationId xmlns:a16="http://schemas.microsoft.com/office/drawing/2014/main" id="{5797E501-D637-434B-B664-B95524BB9E6E}"/>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3" name="TextBox 12">
            <a:extLst>
              <a:ext uri="{FF2B5EF4-FFF2-40B4-BE49-F238E27FC236}">
                <a16:creationId xmlns:a16="http://schemas.microsoft.com/office/drawing/2014/main" id="{6CB36EB1-5CF6-1240-87F2-7DE411685C5E}"/>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
        <p:nvSpPr>
          <p:cNvPr id="18" name="Footer Placeholder 3">
            <a:extLst>
              <a:ext uri="{FF2B5EF4-FFF2-40B4-BE49-F238E27FC236}">
                <a16:creationId xmlns:a16="http://schemas.microsoft.com/office/drawing/2014/main" id="{7794B483-036B-443D-BFE8-FA07DC262834}"/>
              </a:ext>
            </a:extLst>
          </p:cNvPr>
          <p:cNvSpPr>
            <a:spLocks noGrp="1"/>
          </p:cNvSpPr>
          <p:nvPr>
            <p:ph type="ftr" sz="quarter" idx="15"/>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213331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DB532F5-7BDD-7644-8C9A-C6F519E9BEBF}"/>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8" name="Slide Number Placeholder 3">
            <a:extLst>
              <a:ext uri="{FF2B5EF4-FFF2-40B4-BE49-F238E27FC236}">
                <a16:creationId xmlns:a16="http://schemas.microsoft.com/office/drawing/2014/main" id="{B0259D21-9A9F-6647-AFD2-837D02D2F52E}"/>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0" name="TextBox 9">
            <a:extLst>
              <a:ext uri="{FF2B5EF4-FFF2-40B4-BE49-F238E27FC236}">
                <a16:creationId xmlns:a16="http://schemas.microsoft.com/office/drawing/2014/main" id="{E53BF6AC-20A4-2347-8289-6E5D9357796E}"/>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
        <p:nvSpPr>
          <p:cNvPr id="9" name="Footer Placeholder 3">
            <a:extLst>
              <a:ext uri="{FF2B5EF4-FFF2-40B4-BE49-F238E27FC236}">
                <a16:creationId xmlns:a16="http://schemas.microsoft.com/office/drawing/2014/main" id="{98C5D428-C340-467E-8A1C-3EEE1568FC1B}"/>
              </a:ext>
            </a:extLst>
          </p:cNvPr>
          <p:cNvSpPr>
            <a:spLocks noGrp="1"/>
          </p:cNvSpPr>
          <p:nvPr>
            <p:ph type="ftr" sz="quarter" idx="12"/>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428687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5"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5" y="2119747"/>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5"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5" y="1523928"/>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1"/>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1"/>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r>
              <a:rPr lang="en-US" dirty="0"/>
              <a:t>For financial professional use only. Not for distribution to the public.</a:t>
            </a:r>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771632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946981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13" name="Footer Placeholder 3">
            <a:extLst>
              <a:ext uri="{FF2B5EF4-FFF2-40B4-BE49-F238E27FC236}">
                <a16:creationId xmlns:a16="http://schemas.microsoft.com/office/drawing/2014/main" id="{EC6753EF-3CBF-46B9-BB3B-4CB1D5AC1CBA}"/>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16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674073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6" name="Footer Placeholder 3">
            <a:extLst>
              <a:ext uri="{FF2B5EF4-FFF2-40B4-BE49-F238E27FC236}">
                <a16:creationId xmlns:a16="http://schemas.microsoft.com/office/drawing/2014/main" id="{4AF29D4A-FC33-4F4E-8365-0103B20D1FFF}"/>
              </a:ext>
            </a:extLst>
          </p:cNvPr>
          <p:cNvSpPr>
            <a:spLocks noGrp="1"/>
          </p:cNvSpPr>
          <p:nvPr>
            <p:ph type="ftr" sz="quarter" idx="11"/>
          </p:nvPr>
        </p:nvSpPr>
        <p:spPr>
          <a:xfrm>
            <a:off x="583563" y="6247664"/>
            <a:ext cx="10200584" cy="365125"/>
          </a:xfrm>
          <a:prstGeom prst="rect">
            <a:avLst/>
          </a:prstGeom>
        </p:spPr>
        <p:txBody>
          <a:bodyPr/>
          <a:lstStyle/>
          <a:p>
            <a:r>
              <a:rPr lang="en-US" dirty="0"/>
              <a:t>For financial professional use only. Not for distribution to the public.</a:t>
            </a:r>
          </a:p>
        </p:txBody>
      </p:sp>
    </p:spTree>
    <p:extLst>
      <p:ext uri="{BB962C8B-B14F-4D97-AF65-F5344CB8AC3E}">
        <p14:creationId xmlns:p14="http://schemas.microsoft.com/office/powerpoint/2010/main" val="2488407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7" name="Footer Placeholder 3">
            <a:extLst>
              <a:ext uri="{FF2B5EF4-FFF2-40B4-BE49-F238E27FC236}">
                <a16:creationId xmlns:a16="http://schemas.microsoft.com/office/drawing/2014/main" id="{671BAF48-CBC9-45DD-A549-8D315F917665}"/>
              </a:ext>
            </a:extLst>
          </p:cNvPr>
          <p:cNvSpPr>
            <a:spLocks noGrp="1"/>
          </p:cNvSpPr>
          <p:nvPr>
            <p:ph type="ftr" sz="quarter" idx="11"/>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3217632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10" name="Footer Placeholder 3">
            <a:extLst>
              <a:ext uri="{FF2B5EF4-FFF2-40B4-BE49-F238E27FC236}">
                <a16:creationId xmlns:a16="http://schemas.microsoft.com/office/drawing/2014/main" id="{24662429-1CD2-464C-8EE5-B168513E9986}"/>
              </a:ext>
            </a:extLst>
          </p:cNvPr>
          <p:cNvSpPr>
            <a:spLocks noGrp="1"/>
          </p:cNvSpPr>
          <p:nvPr>
            <p:ph type="ftr" sz="quarter" idx="11"/>
          </p:nvPr>
        </p:nvSpPr>
        <p:spPr>
          <a:xfrm>
            <a:off x="583563" y="6247664"/>
            <a:ext cx="10200584" cy="365125"/>
          </a:xfrm>
          <a:prstGeom prst="rect">
            <a:avLst/>
          </a:prstGeom>
        </p:spPr>
        <p:txBody>
          <a:bodyPr/>
          <a:lstStyle>
            <a:lvl1pPr>
              <a:defRPr>
                <a:solidFill>
                  <a:schemeClr val="tx1">
                    <a:lumMod val="75000"/>
                  </a:schemeClr>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2170435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68061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5" y="617653"/>
            <a:ext cx="10972800" cy="457200"/>
          </a:xfrm>
        </p:spPr>
        <p:txBody>
          <a:bodyPr anchor="t">
            <a:noAutofit/>
          </a:bodyPr>
          <a:lstStyle>
            <a:lvl1pPr>
              <a:lnSpc>
                <a:spcPct val="100000"/>
              </a:lnSpc>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r>
              <a:rPr lang="en-US" dirty="0"/>
              <a:t>For financial professional use only. Not for distribution to the public.</a:t>
            </a:r>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198098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6" name="Footer Placeholder 3">
            <a:extLst>
              <a:ext uri="{FF2B5EF4-FFF2-40B4-BE49-F238E27FC236}">
                <a16:creationId xmlns:a16="http://schemas.microsoft.com/office/drawing/2014/main" id="{C72E8427-BBDE-47E8-B498-09E476DD6FF0}"/>
              </a:ext>
            </a:extLst>
          </p:cNvPr>
          <p:cNvSpPr>
            <a:spLocks noGrp="1"/>
          </p:cNvSpPr>
          <p:nvPr>
            <p:ph type="ftr" sz="quarter" idx="11"/>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3727324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ntent - Section,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6C6-A92E-4BB5-989F-5B340DCE7F44}"/>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9D6BB2-1AEA-4192-ADD7-7536AC233F9D}"/>
              </a:ext>
            </a:extLst>
          </p:cNvPr>
          <p:cNvSpPr>
            <a:spLocks noGrp="1"/>
          </p:cNvSpPr>
          <p:nvPr>
            <p:ph type="ftr" sz="quarter" idx="11"/>
          </p:nvPr>
        </p:nvSpPr>
        <p:spPr>
          <a:xfrm>
            <a:off x="583563" y="6247664"/>
            <a:ext cx="10200584" cy="365125"/>
          </a:xfrm>
          <a:prstGeom prst="rect">
            <a:avLst/>
          </a:prstGeom>
        </p:spPr>
        <p:txBody>
          <a:bodyPr/>
          <a:lstStyle/>
          <a:p>
            <a:endParaRPr lang="en-US"/>
          </a:p>
        </p:txBody>
      </p:sp>
      <p:sp>
        <p:nvSpPr>
          <p:cNvPr id="6" name="Text Placeholder 22">
            <a:extLst>
              <a:ext uri="{FF2B5EF4-FFF2-40B4-BE49-F238E27FC236}">
                <a16:creationId xmlns:a16="http://schemas.microsoft.com/office/drawing/2014/main" id="{91CC6CB0-066E-4541-BE90-73F8D093B175}"/>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7" name="Text Placeholder 24">
            <a:extLst>
              <a:ext uri="{FF2B5EF4-FFF2-40B4-BE49-F238E27FC236}">
                <a16:creationId xmlns:a16="http://schemas.microsoft.com/office/drawing/2014/main" id="{4DB8EBBE-3FAA-46E7-B8CB-99E01937CC40}"/>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3081239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22"/>
        <p:cNvGrpSpPr/>
        <p:nvPr/>
      </p:nvGrpSpPr>
      <p:grpSpPr>
        <a:xfrm>
          <a:off x="0" y="0"/>
          <a:ext cx="0" cy="0"/>
          <a:chOff x="0" y="0"/>
          <a:chExt cx="0" cy="0"/>
        </a:xfrm>
      </p:grpSpPr>
      <p:sp>
        <p:nvSpPr>
          <p:cNvPr id="33" name="Slide Number Placeholder 1">
            <a:extLst>
              <a:ext uri="{FF2B5EF4-FFF2-40B4-BE49-F238E27FC236}">
                <a16:creationId xmlns:a16="http://schemas.microsoft.com/office/drawing/2014/main" id="{78EA5E71-524E-BE4A-A2F4-63C9AB8D8919}"/>
              </a:ext>
            </a:extLst>
          </p:cNvPr>
          <p:cNvSpPr>
            <a:spLocks noGrp="1"/>
          </p:cNvSpPr>
          <p:nvPr>
            <p:ph type="sldNum" sz="quarter" idx="4"/>
          </p:nvPr>
        </p:nvSpPr>
        <p:spPr>
          <a:xfrm>
            <a:off x="10226211" y="6306643"/>
            <a:ext cx="500421" cy="366183"/>
          </a:xfrm>
          <a:prstGeom prst="rect">
            <a:avLst/>
          </a:prstGeom>
        </p:spPr>
        <p:txBody>
          <a:bodyPr vert="horz" lIns="91440" tIns="45720" rIns="91440" bIns="45720" rtlCol="0" anchor="ctr"/>
          <a:lstStyle>
            <a:lvl1pPr algn="r">
              <a:defRPr sz="1400">
                <a:solidFill>
                  <a:schemeClr val="tx1">
                    <a:lumMod val="50000"/>
                  </a:schemeClr>
                </a:solidFill>
              </a:defRPr>
            </a:lvl1pPr>
          </a:lstStyle>
          <a:p>
            <a:fld id="{32BF79C5-6F7C-B242-A863-02DDBF7D7D93}" type="slidenum">
              <a:rPr lang="en-US" smtClean="0"/>
              <a:pPr/>
              <a:t>‹#›</a:t>
            </a:fld>
            <a:endParaRPr lang="en-US"/>
          </a:p>
        </p:txBody>
      </p:sp>
    </p:spTree>
    <p:extLst>
      <p:ext uri="{BB962C8B-B14F-4D97-AF65-F5344CB8AC3E}">
        <p14:creationId xmlns:p14="http://schemas.microsoft.com/office/powerpoint/2010/main" val="121669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609600" y="538137"/>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a:xfrm>
            <a:off x="583563" y="6247664"/>
            <a:ext cx="10200584" cy="365125"/>
          </a:xfrm>
          <a:prstGeom prst="rect">
            <a:avLst/>
          </a:prstGeom>
        </p:spPr>
        <p:txBody>
          <a:bodyPr/>
          <a:lstStyle/>
          <a:p>
            <a:endParaRPr lang="en-US"/>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609600" y="110871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1986041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7"/>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2"/>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4" y="543219"/>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85" indent="0">
              <a:buFontTx/>
              <a:buNone/>
              <a:defRPr sz="2400">
                <a:solidFill>
                  <a:schemeClr val="bg1"/>
                </a:solidFill>
                <a:latin typeface="+mj-lt"/>
              </a:defRPr>
            </a:lvl2pPr>
            <a:lvl3pPr marL="1219170" indent="0">
              <a:buFontTx/>
              <a:buNone/>
              <a:defRPr sz="2400">
                <a:solidFill>
                  <a:schemeClr val="bg1"/>
                </a:solidFill>
                <a:latin typeface="+mj-lt"/>
              </a:defRPr>
            </a:lvl3pPr>
            <a:lvl4pPr marL="1828754" indent="0">
              <a:buFontTx/>
              <a:buNone/>
              <a:defRPr sz="2400">
                <a:solidFill>
                  <a:schemeClr val="bg1"/>
                </a:solidFill>
                <a:latin typeface="+mj-lt"/>
              </a:defRPr>
            </a:lvl4pPr>
            <a:lvl5pPr marL="2438339"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7"/>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85" indent="0">
              <a:buFontTx/>
              <a:buNone/>
              <a:defRPr sz="2133">
                <a:solidFill>
                  <a:schemeClr val="bg1"/>
                </a:solidFill>
                <a:latin typeface="+mj-lt"/>
              </a:defRPr>
            </a:lvl2pPr>
            <a:lvl3pPr marL="1219170" indent="0">
              <a:buFontTx/>
              <a:buNone/>
              <a:defRPr sz="2133">
                <a:solidFill>
                  <a:schemeClr val="bg1"/>
                </a:solidFill>
                <a:latin typeface="+mj-lt"/>
              </a:defRPr>
            </a:lvl3pPr>
            <a:lvl4pPr marL="1828754" indent="0">
              <a:buFontTx/>
              <a:buNone/>
              <a:defRPr sz="2133">
                <a:solidFill>
                  <a:schemeClr val="bg1"/>
                </a:solidFill>
                <a:latin typeface="+mj-lt"/>
              </a:defRPr>
            </a:lvl4pPr>
            <a:lvl5pPr marL="2438339"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99615349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a:xfrm>
            <a:off x="583563" y="6247664"/>
            <a:ext cx="10200584" cy="365125"/>
          </a:xfrm>
          <a:prstGeom prst="rect">
            <a:avLst/>
          </a:prstGeom>
        </p:spPr>
        <p:txBody>
          <a:bodyPr/>
          <a:lstStyle/>
          <a:p>
            <a:endParaRPr lang="en-US"/>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851136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a:xfrm>
            <a:off x="583563" y="6247664"/>
            <a:ext cx="10200584" cy="365125"/>
          </a:xfrm>
          <a:prstGeom prst="rect">
            <a:avLst/>
          </a:prstGeom>
        </p:spPr>
        <p:txBody>
          <a:bodyPr/>
          <a:lstStyle/>
          <a:p>
            <a:endParaRPr lang="en-US"/>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61180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609600" y="878669"/>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a:xfrm>
            <a:off x="583563" y="6247664"/>
            <a:ext cx="10200584" cy="365125"/>
          </a:xfrm>
          <a:prstGeom prst="rect">
            <a:avLst/>
          </a:prstGeom>
        </p:spPr>
        <p:txBody>
          <a:bodyPr/>
          <a:lstStyle/>
          <a:p>
            <a:endParaRPr lang="en-US"/>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411445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7" name="Footer Placeholder 3">
            <a:extLst>
              <a:ext uri="{FF2B5EF4-FFF2-40B4-BE49-F238E27FC236}">
                <a16:creationId xmlns:a16="http://schemas.microsoft.com/office/drawing/2014/main" id="{916F937A-D0D6-424B-BC47-65C797A8D54F}"/>
              </a:ext>
            </a:extLst>
          </p:cNvPr>
          <p:cNvSpPr>
            <a:spLocks noGrp="1"/>
          </p:cNvSpPr>
          <p:nvPr>
            <p:ph type="ftr" sz="quarter" idx="11"/>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83031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a:xfrm>
            <a:off x="583563" y="6247664"/>
            <a:ext cx="10200584" cy="365125"/>
          </a:xfrm>
          <a:prstGeom prst="rect">
            <a:avLst/>
          </a:prstGeom>
        </p:spPr>
        <p:txBody>
          <a:bodyPr/>
          <a:lstStyle/>
          <a:p>
            <a:endParaRPr lang="en-US"/>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609600" y="2499779"/>
            <a:ext cx="10972800" cy="2358039"/>
          </a:xfrm>
          <a:prstGeom prst="rect">
            <a:avLst/>
          </a:prstGeom>
        </p:spPr>
        <p:txBody>
          <a:bodyPr/>
          <a:lstStyle>
            <a:lvl1pPr marL="455073" indent="-302676">
              <a:buClr>
                <a:schemeClr val="accent2">
                  <a:lumMod val="50000"/>
                </a:schemeClr>
              </a:buClr>
              <a:defRPr sz="2133">
                <a:solidFill>
                  <a:schemeClr val="accent2">
                    <a:lumMod val="50000"/>
                  </a:schemeClr>
                </a:solidFill>
                <a:latin typeface="+mj-lt"/>
              </a:defRPr>
            </a:lvl1pPr>
            <a:lvl2pPr marL="918610" indent="-309026">
              <a:defRPr sz="1867">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609600" y="2059512"/>
            <a:ext cx="10972800" cy="440267"/>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22775692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a:xfrm>
            <a:off x="583563" y="6247664"/>
            <a:ext cx="10200584" cy="365125"/>
          </a:xfrm>
          <a:prstGeom prst="rect">
            <a:avLst/>
          </a:prstGeom>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10972800" cy="4389967"/>
          </a:xfrm>
          <a:prstGeom prst="rect">
            <a:avLst/>
          </a:prstGeom>
        </p:spPr>
        <p:txBody>
          <a:bodyPr/>
          <a:lstStyle>
            <a:lvl1pPr marL="154512" indent="0" algn="ctr">
              <a:buNone/>
              <a:defRPr sz="2133" b="1"/>
            </a:lvl1pPr>
          </a:lstStyle>
          <a:p>
            <a:endParaRPr lang="en-US"/>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794819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a:xfrm>
            <a:off x="583563" y="6247664"/>
            <a:ext cx="10200584" cy="365125"/>
          </a:xfrm>
          <a:prstGeom prst="rect">
            <a:avLst/>
          </a:prstGeom>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60960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4277549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44896"/>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rgbClr val="464E7E"/>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929218" y="533400"/>
            <a:ext cx="10333255" cy="4959883"/>
          </a:xfrm>
          <a:prstGeom prst="rect">
            <a:avLst/>
          </a:prstGeom>
        </p:spPr>
        <p:txBody>
          <a:bodyPr lIns="0" tIns="0" rIns="0" bIns="0" anchor="ctr" anchorCtr="0">
            <a:noAutofit/>
          </a:bodyPr>
          <a:lstStyle>
            <a:lvl1pPr marL="0" indent="0">
              <a:spcBef>
                <a:spcPts val="0"/>
              </a:spcBef>
              <a:buNone/>
              <a:defRPr sz="5333">
                <a:solidFill>
                  <a:schemeClr val="bg1"/>
                </a:solidFill>
                <a:latin typeface="+mj-lt"/>
              </a:defRPr>
            </a:lvl1pPr>
            <a:lvl2pPr marL="609585" indent="0">
              <a:buNone/>
              <a:defRPr sz="5067">
                <a:solidFill>
                  <a:schemeClr val="bg1"/>
                </a:solidFill>
                <a:latin typeface="+mj-lt"/>
              </a:defRPr>
            </a:lvl2pPr>
            <a:lvl3pPr marL="1219170" indent="0">
              <a:buNone/>
              <a:defRPr sz="5067">
                <a:solidFill>
                  <a:schemeClr val="bg1"/>
                </a:solidFill>
                <a:latin typeface="+mj-lt"/>
              </a:defRPr>
            </a:lvl3pPr>
            <a:lvl4pPr marL="1828754" indent="0">
              <a:buNone/>
              <a:defRPr sz="5067">
                <a:solidFill>
                  <a:schemeClr val="bg1"/>
                </a:solidFill>
                <a:latin typeface="+mj-lt"/>
              </a:defRPr>
            </a:lvl4pPr>
            <a:lvl5pPr marL="2438339" indent="0">
              <a:buNone/>
              <a:defRPr sz="5067">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8"/>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2839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38047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683049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838200" y="531707"/>
            <a:ext cx="10515600" cy="5107093"/>
          </a:xfrm>
          <a:prstGeom prst="rect">
            <a:avLst/>
          </a:prstGeom>
        </p:spPr>
        <p:txBody>
          <a:bodyPr lIns="0" tIns="0" rIns="0" bIns="0" anchor="ctr"/>
          <a:lstStyle>
            <a:lvl1pPr>
              <a:lnSpc>
                <a:spcPct val="100000"/>
              </a:lnSpc>
              <a:defRPr sz="5867">
                <a:solidFill>
                  <a:schemeClr val="bg1"/>
                </a:solidFill>
              </a:defRPr>
            </a:lvl1pPr>
          </a:lstStyle>
          <a:p>
            <a:r>
              <a:rPr lang="en-US"/>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8"/>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09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218" y="499218"/>
            <a:ext cx="1600200" cy="459632"/>
          </a:xfrm>
          <a:prstGeom prst="rect">
            <a:avLst/>
          </a:prstGeom>
        </p:spPr>
      </p:pic>
    </p:spTree>
    <p:extLst>
      <p:ext uri="{BB962C8B-B14F-4D97-AF65-F5344CB8AC3E}">
        <p14:creationId xmlns:p14="http://schemas.microsoft.com/office/powerpoint/2010/main" val="1414309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Head, sub, text sub,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3CE0-998D-F04C-B514-FE3AB4F8E276}"/>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
        <p:nvSpPr>
          <p:cNvPr id="5" name="Title 1">
            <a:extLst>
              <a:ext uri="{FF2B5EF4-FFF2-40B4-BE49-F238E27FC236}">
                <a16:creationId xmlns:a16="http://schemas.microsoft.com/office/drawing/2014/main" id="{1F748B17-8CBB-6944-9072-FB94EC1534E4}"/>
              </a:ext>
            </a:extLst>
          </p:cNvPr>
          <p:cNvSpPr>
            <a:spLocks noGrp="1"/>
          </p:cNvSpPr>
          <p:nvPr>
            <p:ph type="title" hasCustomPrompt="1"/>
          </p:nvPr>
        </p:nvSpPr>
        <p:spPr>
          <a:xfrm>
            <a:off x="608013" y="617653"/>
            <a:ext cx="10972800" cy="457200"/>
          </a:xfrm>
        </p:spPr>
        <p:txBody>
          <a:bodyPr anchor="t">
            <a:noAutofit/>
          </a:bodyPr>
          <a:lstStyle>
            <a:lvl1pPr>
              <a:lnSpc>
                <a:spcPct val="100000"/>
              </a:lnSpc>
              <a:defRPr/>
            </a:lvl1pPr>
          </a:lstStyle>
          <a:p>
            <a:r>
              <a:rPr lang="en-US"/>
              <a:t>Click to edit header</a:t>
            </a:r>
          </a:p>
        </p:txBody>
      </p:sp>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608013"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608013"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608013"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Tree>
    <p:extLst>
      <p:ext uri="{BB962C8B-B14F-4D97-AF65-F5344CB8AC3E}">
        <p14:creationId xmlns:p14="http://schemas.microsoft.com/office/powerpoint/2010/main" val="3792974237"/>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4"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2"/>
            <a:ext cx="3017520" cy="334529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r>
              <a:rPr lang="en-US" dirty="0"/>
              <a:t>For financial professional use only. Not for distribution to the public.</a:t>
            </a:r>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090674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096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6096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31779"/>
            <a:ext cx="1033272" cy="301032"/>
          </a:xfrm>
          <a:prstGeom prst="rect">
            <a:avLst/>
          </a:prstGeom>
        </p:spPr>
      </p:pic>
    </p:spTree>
    <p:extLst>
      <p:ext uri="{BB962C8B-B14F-4D97-AF65-F5344CB8AC3E}">
        <p14:creationId xmlns:p14="http://schemas.microsoft.com/office/powerpoint/2010/main" val="3125276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609600"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6096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609600"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82055"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2">
            <a:extLst>
              <a:ext uri="{FF2B5EF4-FFF2-40B4-BE49-F238E27FC236}">
                <a16:creationId xmlns:a16="http://schemas.microsoft.com/office/drawing/2014/main" id="{94FD5BD2-C5EF-7F40-91E7-11926DE4D3D8}"/>
              </a:ext>
            </a:extLst>
          </p:cNvPr>
          <p:cNvSpPr>
            <a:spLocks noGrp="1"/>
          </p:cNvSpPr>
          <p:nvPr>
            <p:ph type="ftr" sz="quarter" idx="10"/>
          </p:nvPr>
        </p:nvSpPr>
        <p:spPr>
          <a:xfrm>
            <a:off x="440109" y="6294468"/>
            <a:ext cx="10375937" cy="365125"/>
          </a:xfrm>
          <a:prstGeom prst="rect">
            <a:avLst/>
          </a:prstGeom>
        </p:spPr>
        <p:txBody>
          <a:bodyPr/>
          <a:lstStyle/>
          <a:p>
            <a:endParaRPr lang="en-US"/>
          </a:p>
        </p:txBody>
      </p:sp>
      <p:sp>
        <p:nvSpPr>
          <p:cNvPr id="18" name="Slide Number Placeholder 3">
            <a:extLst>
              <a:ext uri="{FF2B5EF4-FFF2-40B4-BE49-F238E27FC236}">
                <a16:creationId xmlns:a16="http://schemas.microsoft.com/office/drawing/2014/main" id="{92262565-944D-7442-8508-6FB5844F7FCA}"/>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699820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596871C-40A4-014A-B3DB-31659FD9D047}"/>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8" name="Footer Placeholder 2">
            <a:extLst>
              <a:ext uri="{FF2B5EF4-FFF2-40B4-BE49-F238E27FC236}">
                <a16:creationId xmlns:a16="http://schemas.microsoft.com/office/drawing/2014/main" id="{FFF84333-2B0C-304C-B8BC-11640FE9E304}"/>
              </a:ext>
            </a:extLst>
          </p:cNvPr>
          <p:cNvSpPr>
            <a:spLocks noGrp="1"/>
          </p:cNvSpPr>
          <p:nvPr>
            <p:ph type="ftr" sz="quarter" idx="10"/>
          </p:nvPr>
        </p:nvSpPr>
        <p:spPr>
          <a:xfrm>
            <a:off x="440109" y="6294468"/>
            <a:ext cx="10375937" cy="365125"/>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19A801A7-4164-3A4F-89F7-C8F50CD82B2B}"/>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426083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7A5F5E-91DB-BB4D-8FBB-ABC6B33107A7}"/>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608013"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0" name="Slide Number Placeholder 3">
            <a:extLst>
              <a:ext uri="{FF2B5EF4-FFF2-40B4-BE49-F238E27FC236}">
                <a16:creationId xmlns:a16="http://schemas.microsoft.com/office/drawing/2014/main" id="{E16804DF-0FA7-7740-8C64-8CA705140079}"/>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1" name="TextBox 10">
            <a:extLst>
              <a:ext uri="{FF2B5EF4-FFF2-40B4-BE49-F238E27FC236}">
                <a16:creationId xmlns:a16="http://schemas.microsoft.com/office/drawing/2014/main" id="{00DEC28A-3B7C-1F40-A84D-D6B1829547F4}"/>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
        <p:nvSpPr>
          <p:cNvPr id="12" name="Footer Placeholder 3">
            <a:extLst>
              <a:ext uri="{FF2B5EF4-FFF2-40B4-BE49-F238E27FC236}">
                <a16:creationId xmlns:a16="http://schemas.microsoft.com/office/drawing/2014/main" id="{CCC714D0-4D8D-40AC-A98A-BEF9ECA9E474}"/>
              </a:ext>
            </a:extLst>
          </p:cNvPr>
          <p:cNvSpPr>
            <a:spLocks noGrp="1"/>
          </p:cNvSpPr>
          <p:nvPr>
            <p:ph type="ftr" sz="quarter" idx="12"/>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30019566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F2CCB7-162F-4843-9463-3BC8D100C29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608013"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608013"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608013"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608013"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0" name="Footer Placeholder 2">
            <a:extLst>
              <a:ext uri="{FF2B5EF4-FFF2-40B4-BE49-F238E27FC236}">
                <a16:creationId xmlns:a16="http://schemas.microsoft.com/office/drawing/2014/main" id="{66BBE8B3-13D0-284A-8630-2D4E84D7607E}"/>
              </a:ext>
            </a:extLst>
          </p:cNvPr>
          <p:cNvSpPr>
            <a:spLocks noGrp="1"/>
          </p:cNvSpPr>
          <p:nvPr>
            <p:ph type="ftr" sz="quarter" idx="10"/>
          </p:nvPr>
        </p:nvSpPr>
        <p:spPr>
          <a:xfrm>
            <a:off x="440110" y="6294468"/>
            <a:ext cx="3185424" cy="365125"/>
          </a:xfrm>
          <a:prstGeom prst="rect">
            <a:avLst/>
          </a:prstGeom>
        </p:spPr>
        <p:txBody>
          <a:bodyPr/>
          <a:lstStyle/>
          <a:p>
            <a:endParaRPr lang="en-US"/>
          </a:p>
        </p:txBody>
      </p:sp>
      <p:sp>
        <p:nvSpPr>
          <p:cNvPr id="11" name="Slide Number Placeholder 3">
            <a:extLst>
              <a:ext uri="{FF2B5EF4-FFF2-40B4-BE49-F238E27FC236}">
                <a16:creationId xmlns:a16="http://schemas.microsoft.com/office/drawing/2014/main" id="{01694342-AF00-CC4D-A424-706DDFBE06AD}"/>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81424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D1B6C2-6709-9649-ACB7-C02B84E80E2C}"/>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09600"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09600"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09601"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09600"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0" name="Footer Placeholder 2">
            <a:extLst>
              <a:ext uri="{FF2B5EF4-FFF2-40B4-BE49-F238E27FC236}">
                <a16:creationId xmlns:a16="http://schemas.microsoft.com/office/drawing/2014/main" id="{1C030ABE-C070-7A46-BC8F-9E9FA526F364}"/>
              </a:ext>
            </a:extLst>
          </p:cNvPr>
          <p:cNvSpPr>
            <a:spLocks noGrp="1"/>
          </p:cNvSpPr>
          <p:nvPr>
            <p:ph type="ftr" sz="quarter" idx="10"/>
          </p:nvPr>
        </p:nvSpPr>
        <p:spPr>
          <a:xfrm>
            <a:off x="440109" y="6294468"/>
            <a:ext cx="5198691" cy="365125"/>
          </a:xfrm>
          <a:prstGeom prst="rect">
            <a:avLst/>
          </a:prstGeom>
        </p:spPr>
        <p:txBody>
          <a:bodyPr/>
          <a:lstStyle/>
          <a:p>
            <a:endParaRPr lang="en-US"/>
          </a:p>
        </p:txBody>
      </p:sp>
      <p:sp>
        <p:nvSpPr>
          <p:cNvPr id="11" name="Slide Number Placeholder 3">
            <a:extLst>
              <a:ext uri="{FF2B5EF4-FFF2-40B4-BE49-F238E27FC236}">
                <a16:creationId xmlns:a16="http://schemas.microsoft.com/office/drawing/2014/main" id="{232127C8-3369-1E42-A119-C72259E45CF1}"/>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788543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7690F7-180A-2B4F-B23C-CD03DC9CB4D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609599"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609599"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609600"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609599"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0" name="Footer Placeholder 2">
            <a:extLst>
              <a:ext uri="{FF2B5EF4-FFF2-40B4-BE49-F238E27FC236}">
                <a16:creationId xmlns:a16="http://schemas.microsoft.com/office/drawing/2014/main" id="{D992B304-0E90-8242-975C-62D61970843A}"/>
              </a:ext>
            </a:extLst>
          </p:cNvPr>
          <p:cNvSpPr>
            <a:spLocks noGrp="1"/>
          </p:cNvSpPr>
          <p:nvPr>
            <p:ph type="ftr" sz="quarter" idx="10"/>
          </p:nvPr>
        </p:nvSpPr>
        <p:spPr>
          <a:xfrm>
            <a:off x="440110" y="6294468"/>
            <a:ext cx="7256090" cy="365125"/>
          </a:xfrm>
          <a:prstGeom prst="rect">
            <a:avLst/>
          </a:prstGeom>
        </p:spPr>
        <p:txBody>
          <a:bodyPr/>
          <a:lstStyle/>
          <a:p>
            <a:endParaRPr lang="en-US"/>
          </a:p>
        </p:txBody>
      </p:sp>
      <p:sp>
        <p:nvSpPr>
          <p:cNvPr id="15" name="Slide Number Placeholder 3">
            <a:extLst>
              <a:ext uri="{FF2B5EF4-FFF2-40B4-BE49-F238E27FC236}">
                <a16:creationId xmlns:a16="http://schemas.microsoft.com/office/drawing/2014/main" id="{6A160251-7AB4-BF46-819E-2910C7C2DF33}"/>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4702549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081B76B4-A4A6-1C4A-854E-B85C2281F0F4}"/>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609599"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609599"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609600"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609599"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Slide Number Placeholder 3">
            <a:extLst>
              <a:ext uri="{FF2B5EF4-FFF2-40B4-BE49-F238E27FC236}">
                <a16:creationId xmlns:a16="http://schemas.microsoft.com/office/drawing/2014/main" id="{D799B681-0A7F-8748-B6D3-3D2D23ED97CB}"/>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6" name="TextBox 15">
            <a:extLst>
              <a:ext uri="{FF2B5EF4-FFF2-40B4-BE49-F238E27FC236}">
                <a16:creationId xmlns:a16="http://schemas.microsoft.com/office/drawing/2014/main" id="{BA390A0C-3CAC-E742-97D5-CBF67882F3C2}"/>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
        <p:nvSpPr>
          <p:cNvPr id="17" name="Footer Placeholder 3">
            <a:extLst>
              <a:ext uri="{FF2B5EF4-FFF2-40B4-BE49-F238E27FC236}">
                <a16:creationId xmlns:a16="http://schemas.microsoft.com/office/drawing/2014/main" id="{6749D012-A7E9-4B60-B577-00849DA02998}"/>
              </a:ext>
            </a:extLst>
          </p:cNvPr>
          <p:cNvSpPr>
            <a:spLocks noGrp="1"/>
          </p:cNvSpPr>
          <p:nvPr>
            <p:ph type="ftr" sz="quarter" idx="15"/>
          </p:nvPr>
        </p:nvSpPr>
        <p:spPr>
          <a:xfrm>
            <a:off x="583563" y="6247664"/>
            <a:ext cx="10200584" cy="365125"/>
          </a:xfrm>
          <a:prstGeom prst="rect">
            <a:avLst/>
          </a:prstGeo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3833833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A2E2265A-D487-7742-B0CD-73C7A6D9EC12}"/>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609599"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609599"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609600"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609599"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2">
            <a:extLst>
              <a:ext uri="{FF2B5EF4-FFF2-40B4-BE49-F238E27FC236}">
                <a16:creationId xmlns:a16="http://schemas.microsoft.com/office/drawing/2014/main" id="{B304DB22-49FF-CC4F-84F1-6B92E6932D0E}"/>
              </a:ext>
            </a:extLst>
          </p:cNvPr>
          <p:cNvSpPr>
            <a:spLocks noGrp="1"/>
          </p:cNvSpPr>
          <p:nvPr>
            <p:ph type="ftr" sz="quarter" idx="10"/>
          </p:nvPr>
        </p:nvSpPr>
        <p:spPr>
          <a:xfrm>
            <a:off x="440109" y="6294468"/>
            <a:ext cx="5376491" cy="365125"/>
          </a:xfrm>
          <a:prstGeom prst="rect">
            <a:avLst/>
          </a:prstGeom>
        </p:spPr>
        <p:txBody>
          <a:bodyPr/>
          <a:lstStyle>
            <a:lvl1pPr>
              <a:defRPr>
                <a:solidFill>
                  <a:schemeClr val="bg1"/>
                </a:solidFill>
              </a:defRPr>
            </a:lvl1pPr>
          </a:lstStyle>
          <a:p>
            <a:endParaRPr lang="en-US"/>
          </a:p>
        </p:txBody>
      </p:sp>
      <p:sp>
        <p:nvSpPr>
          <p:cNvPr id="13" name="Slide Number Placeholder 3">
            <a:extLst>
              <a:ext uri="{FF2B5EF4-FFF2-40B4-BE49-F238E27FC236}">
                <a16:creationId xmlns:a16="http://schemas.microsoft.com/office/drawing/2014/main" id="{CB16DA2B-D09F-3745-9412-2AE4472BAD33}"/>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4" name="TextBox 13">
            <a:extLst>
              <a:ext uri="{FF2B5EF4-FFF2-40B4-BE49-F238E27FC236}">
                <a16:creationId xmlns:a16="http://schemas.microsoft.com/office/drawing/2014/main" id="{63D80794-FE05-3543-A3F6-D874140FAFCF}"/>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2663758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D79DEE98-BD99-B44B-9371-2D8B666D3106}"/>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6096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6096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6096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6096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1" name="Footer Placeholder 2">
            <a:extLst>
              <a:ext uri="{FF2B5EF4-FFF2-40B4-BE49-F238E27FC236}">
                <a16:creationId xmlns:a16="http://schemas.microsoft.com/office/drawing/2014/main" id="{2B5355C4-0400-7B46-B76F-7D820741D422}"/>
              </a:ext>
            </a:extLst>
          </p:cNvPr>
          <p:cNvSpPr>
            <a:spLocks noGrp="1"/>
          </p:cNvSpPr>
          <p:nvPr>
            <p:ph type="ftr" sz="quarter" idx="10"/>
          </p:nvPr>
        </p:nvSpPr>
        <p:spPr>
          <a:xfrm>
            <a:off x="440109" y="6294468"/>
            <a:ext cx="3382591" cy="365125"/>
          </a:xfrm>
          <a:prstGeom prst="rect">
            <a:avLst/>
          </a:prstGeom>
        </p:spPr>
        <p:txBody>
          <a:bodyPr/>
          <a:lstStyle>
            <a:lvl1pPr>
              <a:defRPr>
                <a:solidFill>
                  <a:schemeClr val="bg1"/>
                </a:solidFill>
              </a:defRPr>
            </a:lvl1pPr>
          </a:lstStyle>
          <a:p>
            <a:endParaRPr lang="en-US"/>
          </a:p>
        </p:txBody>
      </p:sp>
      <p:sp>
        <p:nvSpPr>
          <p:cNvPr id="12" name="Slide Number Placeholder 3">
            <a:extLst>
              <a:ext uri="{FF2B5EF4-FFF2-40B4-BE49-F238E27FC236}">
                <a16:creationId xmlns:a16="http://schemas.microsoft.com/office/drawing/2014/main" id="{5797E501-D637-434B-B664-B95524BB9E6E}"/>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3" name="TextBox 12">
            <a:extLst>
              <a:ext uri="{FF2B5EF4-FFF2-40B4-BE49-F238E27FC236}">
                <a16:creationId xmlns:a16="http://schemas.microsoft.com/office/drawing/2014/main" id="{6CB36EB1-5CF6-1240-87F2-7DE411685C5E}"/>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160817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5"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5" y="2114206"/>
            <a:ext cx="5029200" cy="4126143"/>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5" y="1518385"/>
            <a:ext cx="50292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r>
              <a:rPr lang="en-US" dirty="0"/>
              <a:t>For financial professional use only. Not for distribution to the public.</a:t>
            </a:r>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1482831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B532F5-7BDD-7644-8C9A-C6F519E9BEBF}"/>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7" name="Footer Placeholder 2">
            <a:extLst>
              <a:ext uri="{FF2B5EF4-FFF2-40B4-BE49-F238E27FC236}">
                <a16:creationId xmlns:a16="http://schemas.microsoft.com/office/drawing/2014/main" id="{8D2D4D0A-3E37-F547-8B55-43F8E0F08754}"/>
              </a:ext>
            </a:extLst>
          </p:cNvPr>
          <p:cNvSpPr>
            <a:spLocks noGrp="1"/>
          </p:cNvSpPr>
          <p:nvPr>
            <p:ph type="ftr" sz="quarter" idx="10"/>
          </p:nvPr>
        </p:nvSpPr>
        <p:spPr>
          <a:xfrm>
            <a:off x="440109" y="6294468"/>
            <a:ext cx="10375937" cy="365125"/>
          </a:xfrm>
          <a:prstGeom prst="rect">
            <a:avLst/>
          </a:prstGeom>
        </p:spPr>
        <p:txBody>
          <a:bodyPr/>
          <a:lstStyle>
            <a:lvl1pPr>
              <a:defRPr>
                <a:solidFill>
                  <a:schemeClr val="bg1"/>
                </a:solidFill>
              </a:defRPr>
            </a:lvl1pPr>
          </a:lstStyle>
          <a:p>
            <a:endParaRPr lang="en-US"/>
          </a:p>
        </p:txBody>
      </p:sp>
      <p:sp>
        <p:nvSpPr>
          <p:cNvPr id="8" name="Slide Number Placeholder 3">
            <a:extLst>
              <a:ext uri="{FF2B5EF4-FFF2-40B4-BE49-F238E27FC236}">
                <a16:creationId xmlns:a16="http://schemas.microsoft.com/office/drawing/2014/main" id="{B0259D21-9A9F-6647-AFD2-837D02D2F52E}"/>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0" name="TextBox 9">
            <a:extLst>
              <a:ext uri="{FF2B5EF4-FFF2-40B4-BE49-F238E27FC236}">
                <a16:creationId xmlns:a16="http://schemas.microsoft.com/office/drawing/2014/main" id="{E53BF6AC-20A4-2347-8289-6E5D9357796E}"/>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2365975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2237371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Tree>
    <p:extLst>
      <p:ext uri="{BB962C8B-B14F-4D97-AF65-F5344CB8AC3E}">
        <p14:creationId xmlns:p14="http://schemas.microsoft.com/office/powerpoint/2010/main" val="506615809"/>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6977474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844161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1222841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276758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846660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820317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099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9"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5"/>
            <a:ext cx="708660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5" y="1156133"/>
            <a:ext cx="70866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5"/>
            <a:ext cx="70866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r>
              <a:rPr lang="en-US" dirty="0"/>
              <a:t>For financial professional use only. Not for distribution to the public.</a:t>
            </a:r>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6668351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1009819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9150539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0009175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6" name="Footer Placeholder 3">
            <a:extLst>
              <a:ext uri="{FF2B5EF4-FFF2-40B4-BE49-F238E27FC236}">
                <a16:creationId xmlns:a16="http://schemas.microsoft.com/office/drawing/2014/main" id="{75C2912E-A7C1-410F-B2A0-A988DED69C98}"/>
              </a:ext>
            </a:extLst>
          </p:cNvPr>
          <p:cNvSpPr>
            <a:spLocks noGrp="1"/>
          </p:cNvSpPr>
          <p:nvPr>
            <p:ph type="ftr" sz="quarter" idx="11"/>
          </p:nvPr>
        </p:nvSpPr>
        <p:spPr>
          <a:xfrm>
            <a:off x="583563" y="6247664"/>
            <a:ext cx="10200584" cy="365125"/>
          </a:xfrm>
        </p:spPr>
        <p:txBody>
          <a:bodyPr/>
          <a:lstStyle>
            <a:lvl1pPr>
              <a:defRPr>
                <a:solidFill>
                  <a:schemeClr val="bg1"/>
                </a:solidFill>
              </a:defRPr>
            </a:lvl1pPr>
          </a:lstStyle>
          <a:p>
            <a:r>
              <a:rPr lang="en-US" dirty="0"/>
              <a:t>For financial professional use only. Not for distribution to the public.</a:t>
            </a:r>
          </a:p>
        </p:txBody>
      </p:sp>
    </p:spTree>
    <p:extLst>
      <p:ext uri="{BB962C8B-B14F-4D97-AF65-F5344CB8AC3E}">
        <p14:creationId xmlns:p14="http://schemas.microsoft.com/office/powerpoint/2010/main" val="24303319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215994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2.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577701" y="1286758"/>
            <a:ext cx="10972800" cy="4880047"/>
          </a:xfrm>
          <a:prstGeom prst="rect">
            <a:avLst/>
          </a:prstGeom>
        </p:spPr>
        <p:txBody>
          <a:bodyPr vert="horz" lIns="0" tIns="0" rIns="0" bIns="0" rtlCol="0">
            <a:noAutofit/>
          </a:bodyPr>
          <a:lstStyle/>
          <a:p>
            <a:pPr lvl="0"/>
            <a:r>
              <a:rPr lang="en-US"/>
              <a:t>Click to edit bullet</a:t>
            </a:r>
          </a:p>
          <a:p>
            <a:pPr marL="640064" lvl="1" indent="-182875" algn="l" defTabSz="914377"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tx1"/>
                </a:solidFill>
                <a:latin typeface="FS Elliot Pro" panose="02000503040000020004" pitchFamily="2" charset="0"/>
              </a:defRPr>
            </a:lvl1pPr>
          </a:lstStyle>
          <a:p>
            <a:r>
              <a:rPr lang="en-US" dirty="0"/>
              <a:t>For financial professional use only. Not for distribution to the public.</a:t>
            </a:r>
          </a:p>
        </p:txBody>
      </p:sp>
      <p:sp>
        <p:nvSpPr>
          <p:cNvPr id="6" name="Slide Number Placeholder 5"/>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tx1"/>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15550682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20" r:id="rId15"/>
    <p:sldLayoutId id="2147483821" r:id="rId16"/>
    <p:sldLayoutId id="2147483822" r:id="rId17"/>
    <p:sldLayoutId id="2147483823"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 id="2147483731" r:id="rId40"/>
    <p:sldLayoutId id="2147483747" r:id="rId41"/>
    <p:sldLayoutId id="2147483733" r:id="rId42"/>
    <p:sldLayoutId id="2147483735" r:id="rId43"/>
    <p:sldLayoutId id="2147483736" r:id="rId44"/>
    <p:sldLayoutId id="2147483740" r:id="rId45"/>
    <p:sldLayoutId id="2147483743" r:id="rId46"/>
    <p:sldLayoutId id="2147483741" r:id="rId47"/>
    <p:sldLayoutId id="2147483742" r:id="rId48"/>
    <p:sldLayoutId id="2147483744" r:id="rId49"/>
    <p:sldLayoutId id="2147483745" r:id="rId50"/>
    <p:sldLayoutId id="2147483746" r:id="rId51"/>
    <p:sldLayoutId id="2147483748" r:id="rId52"/>
    <p:sldLayoutId id="2147483750" r:id="rId53"/>
    <p:sldLayoutId id="2147483782" r:id="rId54"/>
    <p:sldLayoutId id="2147483783" r:id="rId55"/>
    <p:sldLayoutId id="2147483752" r:id="rId56"/>
    <p:sldLayoutId id="2147483753" r:id="rId57"/>
    <p:sldLayoutId id="2147483754" r:id="rId58"/>
    <p:sldLayoutId id="2147483756" r:id="rId59"/>
    <p:sldLayoutId id="2147483758" r:id="rId60"/>
    <p:sldLayoutId id="2147483759" r:id="rId61"/>
    <p:sldLayoutId id="2147483760" r:id="rId62"/>
    <p:sldLayoutId id="2147483761" r:id="rId63"/>
    <p:sldLayoutId id="2147483762" r:id="rId64"/>
    <p:sldLayoutId id="2147483763" r:id="rId65"/>
    <p:sldLayoutId id="2147483764" r:id="rId66"/>
    <p:sldLayoutId id="2147483765" r:id="rId67"/>
    <p:sldLayoutId id="2147483768" r:id="rId68"/>
    <p:sldLayoutId id="2147483769" r:id="rId69"/>
    <p:sldLayoutId id="2147483770" r:id="rId70"/>
    <p:sldLayoutId id="2147483771" r:id="rId71"/>
    <p:sldLayoutId id="2147483772" r:id="rId72"/>
    <p:sldLayoutId id="2147483773" r:id="rId73"/>
    <p:sldLayoutId id="2147483774" r:id="rId74"/>
    <p:sldLayoutId id="2147483775" r:id="rId75"/>
    <p:sldLayoutId id="2147483776" r:id="rId76"/>
    <p:sldLayoutId id="2147483777" r:id="rId77"/>
    <p:sldLayoutId id="2147483778" r:id="rId78"/>
    <p:sldLayoutId id="2147483779" r:id="rId79"/>
    <p:sldLayoutId id="2147483780" r:id="rId80"/>
  </p:sldLayoutIdLst>
  <p:hf hdr="0" dt="0"/>
  <p:txStyles>
    <p:title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594" indent="-228594" algn="l" defTabSz="914377"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783" indent="-228594" algn="l" defTabSz="914377"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53" indent="-182875" algn="l" defTabSz="914377"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566" indent="0" algn="l" defTabSz="914377"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5" orient="horz" pos="2160">
          <p15:clr>
            <a:srgbClr val="F26B43"/>
          </p15:clr>
        </p15:guide>
        <p15:guide id="6" pos="7296">
          <p15:clr>
            <a:srgbClr val="F26B43"/>
          </p15:clr>
        </p15:guide>
        <p15:guide id="7" orient="horz" pos="384">
          <p15:clr>
            <a:srgbClr val="F26B43"/>
          </p15:clr>
        </p15:guide>
        <p15:guide id="8"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165011360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hf hd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5" orient="horz" pos="2160">
          <p15:clr>
            <a:srgbClr val="F26B43"/>
          </p15:clr>
        </p15:guide>
        <p15:guide id="6" pos="7296">
          <p15:clr>
            <a:srgbClr val="F26B43"/>
          </p15:clr>
        </p15:guide>
        <p15:guide id="7" orient="horz" pos="384">
          <p15:clr>
            <a:srgbClr val="F26B43"/>
          </p15:clr>
        </p15:guide>
        <p15:guide id="8"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dvisors.principal.com/wps/portal/advisor/landing-page/benefit-design-tool/benefit-design-tool/!ut/p/z1/rVHLbsIwEPwWDhwtr00g5ogoEEjTQhGP-FKZ2Alugx3ACuXva9pKvUCrSt3b7s6OZmcwx2vMjah1IZy2RpS-T3nnOZzeMdKN4QHobAgzuojj-2FCRizES8wxrzItcZrTtiAUFIIMchQIlqHuJhAoF1QwKQVRhF3QmXGV2-JUyFof7QFJXWgnSpRZ45RxTSiFkdoUqBKFOjZho4zKtUNSHXVhkLO2vDrEq9_Ecr-GG9UDf88_ICGNWRTMYQzLYADjSTiNRu1HCtD5AvzAkXoN4beGUT8EmCWdp5hEtAVzgle1Vie8MPaw8_7O_2hfBHjyqfH2lz4zekj6SeGZhdsibXKL19cM80j9st_zng_lYv6bw-t_T6Xa7VjrjF7zZNAK-OZ86jUa74Ox6sc!/dz/d5/L2dBISEvZ0FBIS9nQSEh/?urile=wcm%3Apath%3A%2FAdvisor-Digital-Content%2Flanding-pages%2Fbenefit-design-tool%2Fbenefit-design-tool"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insurance.finpro.principal.com/key-person-calculator"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advisors.principal.com/publicvsupply/GetFile?fm=BB11286&amp;ty=VOP&amp;EXT=.VOP"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s://advisors.principal.com/publicvsupply/GetFile?fm=BB10847C&amp;ty=DOCX&amp;EXT=.DOCX" TargetMode="External"/><Relationship Id="rId5" Type="http://schemas.openxmlformats.org/officeDocument/2006/relationships/hyperlink" Target="https://advisors.principal.com/publicvsupply/GetFile?fm=BB10879&amp;ty=VOP&amp;EXT=.VOP" TargetMode="External"/><Relationship Id="rId4" Type="http://schemas.openxmlformats.org/officeDocument/2006/relationships/hyperlink" Target="https://advisors.principal.com/publicvsupply/GetFile?fm=BB9868&amp;ty=VOP&amp;Ext=.VOP&amp;requestFromPortal=true&amp;start=&amp;q=BB9868&amp;client=vs_frontend&amp;JSPPageURLBase=/wps/portal/advisor/forms-materials/all-forms-materials/virtual-suppl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dvisors.principal.com/publicvsupply/GetFile?fm=BB11286&amp;ty=VOP&amp;EXT=.VOP"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hyperlink" Target="https://advisors.principal.com/publicvsupply/GetFile?fm=BB9868&amp;ty=VOP&amp;Ext=.VOP&amp;requestFromPortal=true&amp;start=&amp;q=BB9868&amp;client=vs_frontend&amp;JSPPageURLBase=/wps/portal/advisor/forms-materials/all-forms-materials/virtual-suppl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dvisors.principal.com/publicvsupply/GetFile?fm=BB10847C&amp;ty=DOCX&amp;EXT=.DOCX"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mailto:NewRFPs@exchange.Principal.com"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hyperlink" Target="https://advisors.principal.com/publicvsupply/GetFile?fm=BB11420&amp;ty=VOP&amp;EXT=.VOP" TargetMode="External"/><Relationship Id="rId3" Type="http://schemas.openxmlformats.org/officeDocument/2006/relationships/hyperlink" Target="https://insurance.finpro.principal.com/key-person-calculator" TargetMode="External"/><Relationship Id="rId7" Type="http://schemas.openxmlformats.org/officeDocument/2006/relationships/hyperlink" Target="https://advisors.principal.com/vforms/GetFile?fm=JJ1648&amp;ty=VOP&amp;EXT=.VOP"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advisors.principal.com/wps/portal/advisor/landing-page/benefit-design-tool/benefit-design-tool/!ut/p/z1/rVHLbsIwEPwWDhwtr00g5ogoEEjTQhGP-FKZ2Alugx3ACuXva9pKvUCrSt3b7s6OZmcwx2vMjah1IZy2RpS-T3nnOZzeMdKN4QHobAgzuojj-2FCRizES8wxrzItcZrTtiAUFIIMchQIlqHuJhAoF1QwKQVRhF3QmXGV2-JUyFof7QFJXWgnSpRZ45RxTSiFkdoUqBKFOjZho4zKtUNSHXVhkLO2vDrEq9_Ecr-GG9UDf88_ICGNWRTMYQzLYADjSTiNRu1HCtD5AvzAkXoN4beGUT8EmCWdp5hEtAVzgle1Vie8MPaw8_7O_2hfBHjyqfH2lz4zekj6SeGZhdsibXKL19cM80j9st_zng_lYv6bw-t_T6Xa7VjrjF7zZNAK-OZ86jUa74Ox6sc!/dz/d5/L2dBISEvZ0FBIS9nQSEh/?urile=wcm%3Apath%3A%2FAdvisor-Digital-Content%2Flanding-pages%2Fbenefit-design-tool%2Fbenefit-design-tool" TargetMode="External"/><Relationship Id="rId5" Type="http://schemas.openxmlformats.org/officeDocument/2006/relationships/hyperlink" Target="https://advisors.principal.com/publicvsupply/GetFile?fm=GP62247&amp;ty=VOP&amp;EXT=.VOP" TargetMode="External"/><Relationship Id="rId4" Type="http://schemas.openxmlformats.org/officeDocument/2006/relationships/hyperlink" Target="https://advisors.principal.com/publicvsupply/GetFile?fm=jj1729&amp;ty=VOP&amp;EXT=.VO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dvisors.principal.com/wps/portal/advisor/resource-center/contactus/sales-support/disability-insurance"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hyperlink" Target="https://advisors.principal.com/wps/portal/advisor/resource-center/contactus/sales-support/business-advanced-solutions" TargetMode="External"/><Relationship Id="rId5" Type="http://schemas.openxmlformats.org/officeDocument/2006/relationships/hyperlink" Target="https://advisors.principal.com/wps/portal/advisor/resource-center/contactus/sales-support/life" TargetMode="External"/><Relationship Id="rId4" Type="http://schemas.openxmlformats.org/officeDocument/2006/relationships/hyperlink" Target="https://advisors.principal.com/wps/portal/advisor/resource-center/contactus/new-business/group-voluntary-benefits/group-voluntary-benefits-contact-u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609599" y="1458068"/>
            <a:ext cx="10972801" cy="2934537"/>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dirty="0">
                <a:latin typeface="FS Elliot Pro Light"/>
              </a:rPr>
              <a:t>The business life cycle and prioritizing planning</a:t>
            </a:r>
            <a:endParaRPr lang="en-US" sz="3600" dirty="0">
              <a:latin typeface="FS Elliot Pro Light"/>
            </a:endParaRP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609599" y="478971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9" name="Text Placeholder 14">
            <a:extLst>
              <a:ext uri="{FF2B5EF4-FFF2-40B4-BE49-F238E27FC236}">
                <a16:creationId xmlns:a16="http://schemas.microsoft.com/office/drawing/2014/main" id="{B4357CA9-2976-214F-A317-147CA5036E4F}"/>
              </a:ext>
            </a:extLst>
          </p:cNvPr>
          <p:cNvSpPr txBox="1">
            <a:spLocks/>
          </p:cNvSpPr>
          <p:nvPr/>
        </p:nvSpPr>
        <p:spPr>
          <a:xfrm>
            <a:off x="531222" y="5181237"/>
            <a:ext cx="10972800" cy="476613"/>
          </a:xfrm>
          <a:prstGeom prst="rect">
            <a:avLst/>
          </a:prstGeom>
        </p:spPr>
        <p:txBody>
          <a:bodyPr lIns="91440" tIns="45720" rIns="91440" bIns="45720" anchor="t">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1" i="0" kern="1200" spc="300" baseline="0">
                <a:solidFill>
                  <a:schemeClr val="bg1"/>
                </a:solidFill>
                <a:latin typeface="FS Elliot Pro"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400" b="0" i="0" kern="1200">
                <a:solidFill>
                  <a:schemeClr val="bg1"/>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2000" b="0" i="0" kern="1200">
                <a:solidFill>
                  <a:schemeClr val="bg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bg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FS Elliot Pro"/>
              </a:rPr>
              <a:t>PRESENTER NAME, PRESENTER’S TITLE GOES HERE</a:t>
            </a:r>
            <a:endParaRPr lang="en-US"/>
          </a:p>
        </p:txBody>
      </p:sp>
      <p:sp>
        <p:nvSpPr>
          <p:cNvPr id="5" name="TextBox 4">
            <a:extLst>
              <a:ext uri="{FF2B5EF4-FFF2-40B4-BE49-F238E27FC236}">
                <a16:creationId xmlns:a16="http://schemas.microsoft.com/office/drawing/2014/main" id="{18C475BA-52F0-46CB-BC43-CDCDA2585D77}"/>
              </a:ext>
            </a:extLst>
          </p:cNvPr>
          <p:cNvSpPr txBox="1"/>
          <p:nvPr/>
        </p:nvSpPr>
        <p:spPr>
          <a:xfrm>
            <a:off x="697675" y="6410046"/>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94670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4"/>
          </p:nvPr>
        </p:nvSpPr>
        <p:spPr/>
        <p:txBody>
          <a:bodyPr/>
          <a:lstStyle/>
          <a:p>
            <a:fld id="{FE894C8D-A86E-C448-9CBF-AD01FEF18A38}" type="slidenum">
              <a:rPr lang="en-US" smtClean="0"/>
              <a:pPr/>
              <a:t>10</a:t>
            </a:fld>
            <a:endParaRPr lang="en-US"/>
          </a:p>
        </p:txBody>
      </p:sp>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fontScale="90000"/>
          </a:bodyPr>
          <a:lstStyle/>
          <a:p>
            <a:r>
              <a:rPr lang="en-US" dirty="0"/>
              <a:t>Pinpointing owners’ priorities and solutions</a:t>
            </a:r>
          </a:p>
        </p:txBody>
      </p:sp>
      <p:sp>
        <p:nvSpPr>
          <p:cNvPr id="16" name="Text Placeholder 15">
            <a:extLst>
              <a:ext uri="{FF2B5EF4-FFF2-40B4-BE49-F238E27FC236}">
                <a16:creationId xmlns:a16="http://schemas.microsoft.com/office/drawing/2014/main" id="{18ACC00B-97B3-4F54-8350-72F160A20646}"/>
              </a:ext>
            </a:extLst>
          </p:cNvPr>
          <p:cNvSpPr>
            <a:spLocks noGrp="1"/>
          </p:cNvSpPr>
          <p:nvPr>
            <p:ph type="body" sz="quarter" idx="12"/>
          </p:nvPr>
        </p:nvSpPr>
        <p:spPr/>
        <p:txBody>
          <a:bodyPr/>
          <a:lstStyle/>
          <a:p>
            <a:r>
              <a:rPr lang="en-US" dirty="0"/>
              <a:t>What are common solutions for each business stage? </a:t>
            </a:r>
          </a:p>
        </p:txBody>
      </p:sp>
      <p:sp>
        <p:nvSpPr>
          <p:cNvPr id="7" name="TextBox 6">
            <a:extLst>
              <a:ext uri="{FF2B5EF4-FFF2-40B4-BE49-F238E27FC236}">
                <a16:creationId xmlns:a16="http://schemas.microsoft.com/office/drawing/2014/main" id="{758DE5E0-2EE9-4A17-806B-F880073A10E3}"/>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pic>
        <p:nvPicPr>
          <p:cNvPr id="6" name="Picture 5">
            <a:extLst>
              <a:ext uri="{FF2B5EF4-FFF2-40B4-BE49-F238E27FC236}">
                <a16:creationId xmlns:a16="http://schemas.microsoft.com/office/drawing/2014/main" id="{6BC3328D-89B5-4275-B3ED-64D20C1D6FF4}"/>
              </a:ext>
            </a:extLst>
          </p:cNvPr>
          <p:cNvPicPr>
            <a:picLocks noChangeAspect="1"/>
          </p:cNvPicPr>
          <p:nvPr/>
        </p:nvPicPr>
        <p:blipFill rotWithShape="1">
          <a:blip r:embed="rId3"/>
          <a:srcRect l="6976" t="14820" r="9400" b="5412"/>
          <a:stretch/>
        </p:blipFill>
        <p:spPr>
          <a:xfrm>
            <a:off x="1361123" y="1733598"/>
            <a:ext cx="9469753" cy="4097104"/>
          </a:xfrm>
          <a:prstGeom prst="rect">
            <a:avLst/>
          </a:prstGeom>
        </p:spPr>
      </p:pic>
      <p:sp>
        <p:nvSpPr>
          <p:cNvPr id="14" name="Text Placeholder 13">
            <a:extLst>
              <a:ext uri="{FF2B5EF4-FFF2-40B4-BE49-F238E27FC236}">
                <a16:creationId xmlns:a16="http://schemas.microsoft.com/office/drawing/2014/main" id="{55B39D83-C3F7-43C5-9E27-A35BD8CD56DA}"/>
              </a:ext>
            </a:extLst>
          </p:cNvPr>
          <p:cNvSpPr>
            <a:spLocks noGrp="1"/>
          </p:cNvSpPr>
          <p:nvPr>
            <p:ph type="body" idx="13"/>
          </p:nvPr>
        </p:nvSpPr>
        <p:spPr>
          <a:xfrm>
            <a:off x="571502" y="1626195"/>
            <a:ext cx="3314698" cy="518883"/>
          </a:xfrm>
        </p:spPr>
        <p:txBody>
          <a:bodyPr/>
          <a:lstStyle/>
          <a:p>
            <a:r>
              <a:rPr lang="en-US" dirty="0"/>
              <a:t>A guide for addressing needs:</a:t>
            </a:r>
          </a:p>
        </p:txBody>
      </p:sp>
    </p:spTree>
    <p:extLst>
      <p:ext uri="{BB962C8B-B14F-4D97-AF65-F5344CB8AC3E}">
        <p14:creationId xmlns:p14="http://schemas.microsoft.com/office/powerpoint/2010/main" val="316334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4"/>
          </p:nvPr>
        </p:nvSpPr>
        <p:spPr/>
        <p:txBody>
          <a:bodyPr/>
          <a:lstStyle/>
          <a:p>
            <a:fld id="{FE894C8D-A86E-C448-9CBF-AD01FEF18A38}" type="slidenum">
              <a:rPr lang="en-US" smtClean="0"/>
              <a:pPr/>
              <a:t>11</a:t>
            </a:fld>
            <a:endParaRPr lang="en-US"/>
          </a:p>
        </p:txBody>
      </p:sp>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fontScale="90000"/>
          </a:bodyPr>
          <a:lstStyle/>
          <a:p>
            <a:r>
              <a:rPr lang="en-US" dirty="0"/>
              <a:t>Pinpointing owners’ priorities and solutions</a:t>
            </a:r>
          </a:p>
        </p:txBody>
      </p:sp>
      <p:sp>
        <p:nvSpPr>
          <p:cNvPr id="16" name="Text Placeholder 15">
            <a:extLst>
              <a:ext uri="{FF2B5EF4-FFF2-40B4-BE49-F238E27FC236}">
                <a16:creationId xmlns:a16="http://schemas.microsoft.com/office/drawing/2014/main" id="{18ACC00B-97B3-4F54-8350-72F160A20646}"/>
              </a:ext>
            </a:extLst>
          </p:cNvPr>
          <p:cNvSpPr>
            <a:spLocks noGrp="1"/>
          </p:cNvSpPr>
          <p:nvPr>
            <p:ph type="body" sz="quarter" idx="12"/>
          </p:nvPr>
        </p:nvSpPr>
        <p:spPr/>
        <p:txBody>
          <a:bodyPr/>
          <a:lstStyle/>
          <a:p>
            <a:r>
              <a:rPr lang="en-US" dirty="0"/>
              <a:t>What are common solutions for each business stage?</a:t>
            </a:r>
          </a:p>
        </p:txBody>
      </p:sp>
      <p:sp>
        <p:nvSpPr>
          <p:cNvPr id="9" name="TextBox 8">
            <a:extLst>
              <a:ext uri="{FF2B5EF4-FFF2-40B4-BE49-F238E27FC236}">
                <a16:creationId xmlns:a16="http://schemas.microsoft.com/office/drawing/2014/main" id="{78710B32-55BF-4319-BD7D-281C43F45356}"/>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grpSp>
        <p:nvGrpSpPr>
          <p:cNvPr id="7" name="Group 6">
            <a:extLst>
              <a:ext uri="{FF2B5EF4-FFF2-40B4-BE49-F238E27FC236}">
                <a16:creationId xmlns:a16="http://schemas.microsoft.com/office/drawing/2014/main" id="{3653C506-B8E6-4248-9E86-15FEE7B266F2}"/>
              </a:ext>
            </a:extLst>
          </p:cNvPr>
          <p:cNvGrpSpPr/>
          <p:nvPr/>
        </p:nvGrpSpPr>
        <p:grpSpPr>
          <a:xfrm>
            <a:off x="1332929" y="1733598"/>
            <a:ext cx="9560877" cy="3672652"/>
            <a:chOff x="1340549" y="1962198"/>
            <a:chExt cx="9560877" cy="3672652"/>
          </a:xfrm>
        </p:grpSpPr>
        <p:pic>
          <p:nvPicPr>
            <p:cNvPr id="13" name="Picture 12">
              <a:extLst>
                <a:ext uri="{FF2B5EF4-FFF2-40B4-BE49-F238E27FC236}">
                  <a16:creationId xmlns:a16="http://schemas.microsoft.com/office/drawing/2014/main" id="{B4C32A6C-2BB8-4B16-B448-6A46F6211778}"/>
                </a:ext>
              </a:extLst>
            </p:cNvPr>
            <p:cNvPicPr>
              <a:picLocks noChangeAspect="1"/>
            </p:cNvPicPr>
            <p:nvPr/>
          </p:nvPicPr>
          <p:blipFill rotWithShape="1">
            <a:blip r:embed="rId3"/>
            <a:srcRect l="30410" t="14820" r="9400" b="73915"/>
            <a:stretch/>
          </p:blipFill>
          <p:spPr>
            <a:xfrm>
              <a:off x="4022408" y="1962198"/>
              <a:ext cx="6816088" cy="578596"/>
            </a:xfrm>
            <a:prstGeom prst="rect">
              <a:avLst/>
            </a:prstGeom>
          </p:spPr>
        </p:pic>
        <p:pic>
          <p:nvPicPr>
            <p:cNvPr id="15" name="Picture 14">
              <a:extLst>
                <a:ext uri="{FF2B5EF4-FFF2-40B4-BE49-F238E27FC236}">
                  <a16:creationId xmlns:a16="http://schemas.microsoft.com/office/drawing/2014/main" id="{D520A0C8-9D6C-4F3D-B973-2B96C623D59F}"/>
                </a:ext>
              </a:extLst>
            </p:cNvPr>
            <p:cNvPicPr>
              <a:picLocks noChangeAspect="1"/>
            </p:cNvPicPr>
            <p:nvPr/>
          </p:nvPicPr>
          <p:blipFill rotWithShape="1">
            <a:blip r:embed="rId4"/>
            <a:srcRect l="7032" t="21866" r="5859" b="6012"/>
            <a:stretch/>
          </p:blipFill>
          <p:spPr>
            <a:xfrm>
              <a:off x="1340549" y="2540794"/>
              <a:ext cx="9560877" cy="3094056"/>
            </a:xfrm>
            <a:prstGeom prst="rect">
              <a:avLst/>
            </a:prstGeom>
          </p:spPr>
        </p:pic>
      </p:grpSp>
      <p:sp>
        <p:nvSpPr>
          <p:cNvPr id="19" name="Text Placeholder 13">
            <a:extLst>
              <a:ext uri="{FF2B5EF4-FFF2-40B4-BE49-F238E27FC236}">
                <a16:creationId xmlns:a16="http://schemas.microsoft.com/office/drawing/2014/main" id="{81F27113-0D46-4CF7-9D67-F58F195546B7}"/>
              </a:ext>
            </a:extLst>
          </p:cNvPr>
          <p:cNvSpPr>
            <a:spLocks noGrp="1"/>
          </p:cNvSpPr>
          <p:nvPr>
            <p:ph type="body" idx="13"/>
          </p:nvPr>
        </p:nvSpPr>
        <p:spPr>
          <a:xfrm>
            <a:off x="571502" y="1626195"/>
            <a:ext cx="3314698" cy="518883"/>
          </a:xfrm>
        </p:spPr>
        <p:txBody>
          <a:bodyPr/>
          <a:lstStyle/>
          <a:p>
            <a:r>
              <a:rPr lang="en-US" dirty="0"/>
              <a:t>A guide for addressing needs:</a:t>
            </a:r>
          </a:p>
        </p:txBody>
      </p:sp>
    </p:spTree>
    <p:extLst>
      <p:ext uri="{BB962C8B-B14F-4D97-AF65-F5344CB8AC3E}">
        <p14:creationId xmlns:p14="http://schemas.microsoft.com/office/powerpoint/2010/main" val="32607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4"/>
          </p:nvPr>
        </p:nvSpPr>
        <p:spPr/>
        <p:txBody>
          <a:bodyPr/>
          <a:lstStyle/>
          <a:p>
            <a:fld id="{FE894C8D-A86E-C448-9CBF-AD01FEF18A38}" type="slidenum">
              <a:rPr lang="en-US" smtClean="0"/>
              <a:pPr/>
              <a:t>12</a:t>
            </a:fld>
            <a:endParaRPr lang="en-US"/>
          </a:p>
        </p:txBody>
      </p:sp>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fontScale="90000"/>
          </a:bodyPr>
          <a:lstStyle/>
          <a:p>
            <a:r>
              <a:rPr lang="en-US" dirty="0"/>
              <a:t>Pinpointing owners’ priorities and solutions</a:t>
            </a:r>
          </a:p>
        </p:txBody>
      </p:sp>
      <p:sp>
        <p:nvSpPr>
          <p:cNvPr id="16" name="Text Placeholder 15">
            <a:extLst>
              <a:ext uri="{FF2B5EF4-FFF2-40B4-BE49-F238E27FC236}">
                <a16:creationId xmlns:a16="http://schemas.microsoft.com/office/drawing/2014/main" id="{18ACC00B-97B3-4F54-8350-72F160A20646}"/>
              </a:ext>
            </a:extLst>
          </p:cNvPr>
          <p:cNvSpPr>
            <a:spLocks noGrp="1"/>
          </p:cNvSpPr>
          <p:nvPr>
            <p:ph type="body" sz="quarter" idx="12"/>
          </p:nvPr>
        </p:nvSpPr>
        <p:spPr/>
        <p:txBody>
          <a:bodyPr/>
          <a:lstStyle/>
          <a:p>
            <a:r>
              <a:rPr lang="en-US" dirty="0"/>
              <a:t>What are common solutions for each businesses stage?</a:t>
            </a:r>
          </a:p>
        </p:txBody>
      </p:sp>
      <p:sp>
        <p:nvSpPr>
          <p:cNvPr id="23" name="Content Placeholder 22">
            <a:extLst>
              <a:ext uri="{FF2B5EF4-FFF2-40B4-BE49-F238E27FC236}">
                <a16:creationId xmlns:a16="http://schemas.microsoft.com/office/drawing/2014/main" id="{B70EA59E-CA6E-4A14-9F24-9003BAD7D8BD}"/>
              </a:ext>
            </a:extLst>
          </p:cNvPr>
          <p:cNvSpPr>
            <a:spLocks noGrp="1"/>
          </p:cNvSpPr>
          <p:nvPr>
            <p:ph idx="1"/>
          </p:nvPr>
        </p:nvSpPr>
        <p:spPr/>
        <p:txBody>
          <a:bodyPr/>
          <a:lstStyle/>
          <a:p>
            <a:endParaRPr lang="en-US" dirty="0"/>
          </a:p>
          <a:p>
            <a:endParaRPr lang="en-US" dirty="0"/>
          </a:p>
        </p:txBody>
      </p:sp>
      <p:sp>
        <p:nvSpPr>
          <p:cNvPr id="9" name="TextBox 8">
            <a:extLst>
              <a:ext uri="{FF2B5EF4-FFF2-40B4-BE49-F238E27FC236}">
                <a16:creationId xmlns:a16="http://schemas.microsoft.com/office/drawing/2014/main" id="{63D17820-0C01-41C9-BF57-272D6ABDE376}"/>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grpSp>
        <p:nvGrpSpPr>
          <p:cNvPr id="5" name="Group 4">
            <a:extLst>
              <a:ext uri="{FF2B5EF4-FFF2-40B4-BE49-F238E27FC236}">
                <a16:creationId xmlns:a16="http://schemas.microsoft.com/office/drawing/2014/main" id="{5DC6EE6F-3261-462E-8F06-10BC4613136D}"/>
              </a:ext>
            </a:extLst>
          </p:cNvPr>
          <p:cNvGrpSpPr/>
          <p:nvPr/>
        </p:nvGrpSpPr>
        <p:grpSpPr>
          <a:xfrm>
            <a:off x="1313021" y="1734066"/>
            <a:ext cx="9517855" cy="2801413"/>
            <a:chOff x="1373981" y="2122686"/>
            <a:chExt cx="9517855" cy="2801413"/>
          </a:xfrm>
        </p:grpSpPr>
        <p:pic>
          <p:nvPicPr>
            <p:cNvPr id="12" name="Picture 11">
              <a:extLst>
                <a:ext uri="{FF2B5EF4-FFF2-40B4-BE49-F238E27FC236}">
                  <a16:creationId xmlns:a16="http://schemas.microsoft.com/office/drawing/2014/main" id="{0B218487-FD58-4D17-87BE-2F4B7813BC97}"/>
                </a:ext>
              </a:extLst>
            </p:cNvPr>
            <p:cNvPicPr>
              <a:picLocks noChangeAspect="1"/>
            </p:cNvPicPr>
            <p:nvPr/>
          </p:nvPicPr>
          <p:blipFill rotWithShape="1">
            <a:blip r:embed="rId3"/>
            <a:srcRect l="6750" t="30103" r="6551" b="3274"/>
            <a:stretch/>
          </p:blipFill>
          <p:spPr>
            <a:xfrm>
              <a:off x="1373981" y="2701282"/>
              <a:ext cx="9505950" cy="2222817"/>
            </a:xfrm>
            <a:prstGeom prst="rect">
              <a:avLst/>
            </a:prstGeom>
          </p:spPr>
        </p:pic>
        <p:pic>
          <p:nvPicPr>
            <p:cNvPr id="13" name="Picture 12">
              <a:extLst>
                <a:ext uri="{FF2B5EF4-FFF2-40B4-BE49-F238E27FC236}">
                  <a16:creationId xmlns:a16="http://schemas.microsoft.com/office/drawing/2014/main" id="{D1F9F083-6173-4FE8-9F90-585AEFC67977}"/>
                </a:ext>
              </a:extLst>
            </p:cNvPr>
            <p:cNvPicPr>
              <a:picLocks noChangeAspect="1"/>
            </p:cNvPicPr>
            <p:nvPr/>
          </p:nvPicPr>
          <p:blipFill rotWithShape="1">
            <a:blip r:embed="rId4"/>
            <a:srcRect l="30410" t="14820" r="9400" b="73915"/>
            <a:stretch/>
          </p:blipFill>
          <p:spPr>
            <a:xfrm>
              <a:off x="4075748" y="2122686"/>
              <a:ext cx="6816088" cy="578596"/>
            </a:xfrm>
            <a:prstGeom prst="rect">
              <a:avLst/>
            </a:prstGeom>
          </p:spPr>
        </p:pic>
      </p:grpSp>
      <p:sp>
        <p:nvSpPr>
          <p:cNvPr id="17" name="Text Placeholder 13">
            <a:extLst>
              <a:ext uri="{FF2B5EF4-FFF2-40B4-BE49-F238E27FC236}">
                <a16:creationId xmlns:a16="http://schemas.microsoft.com/office/drawing/2014/main" id="{69CA3B9A-E782-45A7-9F92-E0FF3EE99779}"/>
              </a:ext>
            </a:extLst>
          </p:cNvPr>
          <p:cNvSpPr>
            <a:spLocks noGrp="1"/>
          </p:cNvSpPr>
          <p:nvPr>
            <p:ph type="body" idx="13"/>
          </p:nvPr>
        </p:nvSpPr>
        <p:spPr>
          <a:xfrm>
            <a:off x="571502" y="1626195"/>
            <a:ext cx="3314698" cy="518883"/>
          </a:xfrm>
        </p:spPr>
        <p:txBody>
          <a:bodyPr/>
          <a:lstStyle/>
          <a:p>
            <a:r>
              <a:rPr lang="en-US" dirty="0"/>
              <a:t>A guide for addressing needs:</a:t>
            </a:r>
          </a:p>
        </p:txBody>
      </p:sp>
    </p:spTree>
    <p:extLst>
      <p:ext uri="{BB962C8B-B14F-4D97-AF65-F5344CB8AC3E}">
        <p14:creationId xmlns:p14="http://schemas.microsoft.com/office/powerpoint/2010/main" val="166592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ECEFD-9DBE-41B3-8E3E-C97D8A49F63E}"/>
              </a:ext>
            </a:extLst>
          </p:cNvPr>
          <p:cNvSpPr>
            <a:spLocks noGrp="1"/>
          </p:cNvSpPr>
          <p:nvPr>
            <p:ph idx="1"/>
          </p:nvPr>
        </p:nvSpPr>
        <p:spPr>
          <a:xfrm>
            <a:off x="571500" y="1917803"/>
            <a:ext cx="9115425" cy="4187075"/>
          </a:xfrm>
        </p:spPr>
        <p:txBody>
          <a:bodyPr/>
          <a:lstStyle/>
          <a:p>
            <a:pPr marL="0" indent="0">
              <a:buNone/>
            </a:pPr>
            <a:r>
              <a:rPr lang="en-US" b="1" dirty="0">
                <a:latin typeface="FS Elliot Pro" panose="02000503040000020004" pitchFamily="50" charset="0"/>
              </a:rPr>
              <a:t>Question 1:</a:t>
            </a:r>
            <a:r>
              <a:rPr lang="en-US" dirty="0">
                <a:latin typeface="FS Elliot Pro" panose="02000503040000020004" pitchFamily="50" charset="0"/>
              </a:rPr>
              <a:t> </a:t>
            </a:r>
            <a:r>
              <a:rPr lang="en-US" b="1" dirty="0">
                <a:latin typeface="FS Elliot Pro" panose="02000503040000020004" pitchFamily="50" charset="0"/>
              </a:rPr>
              <a:t>Is your business protected with a current and well-funded buy-sell agreement?</a:t>
            </a:r>
          </a:p>
          <a:p>
            <a:pPr lvl="1"/>
            <a:r>
              <a:rPr lang="en-US" sz="1700" b="1" dirty="0"/>
              <a:t>Additional commentary:</a:t>
            </a:r>
            <a:r>
              <a:rPr lang="en-US" sz="1700" dirty="0"/>
              <a:t> You, your family—and any other owners</a:t>
            </a:r>
            <a:r>
              <a:rPr lang="en-US" sz="1700" dirty="0">
                <a:latin typeface="FS Elliot Pro Light" panose="02000503040000020004" pitchFamily="50" charset="0"/>
              </a:rPr>
              <a:t> — </a:t>
            </a:r>
            <a:r>
              <a:rPr lang="en-US" sz="1700" dirty="0"/>
              <a:t>need protection for both planned and unplanned events. And although succession planning was a #3 priority in our Business Owner Insights survey</a:t>
            </a:r>
            <a:r>
              <a:rPr lang="en-US" sz="1700" baseline="30000" dirty="0"/>
              <a:t>1</a:t>
            </a:r>
            <a:r>
              <a:rPr lang="en-US" sz="1700" dirty="0"/>
              <a:t>, almost half of the business owners surveyed don’t have a plan in place.</a:t>
            </a:r>
          </a:p>
          <a:p>
            <a:pPr lvl="1"/>
            <a:r>
              <a:rPr lang="en-US" sz="1700" b="1" dirty="0">
                <a:latin typeface="FS Elliot Pro" panose="02000503040000020004" pitchFamily="50" charset="0"/>
              </a:rPr>
              <a:t>Where can you start? </a:t>
            </a:r>
            <a:r>
              <a:rPr lang="en-US" sz="1700" b="1" dirty="0">
                <a:solidFill>
                  <a:srgbClr val="0070C0"/>
                </a:solidFill>
              </a:rPr>
              <a:t>Offer a complimentary informal business valuation and buy-sell agreement review from Principal</a:t>
            </a:r>
            <a:r>
              <a:rPr lang="en-US" sz="1700" b="1" baseline="30000" dirty="0">
                <a:solidFill>
                  <a:srgbClr val="0070C0"/>
                </a:solidFill>
              </a:rPr>
              <a:t>®</a:t>
            </a:r>
            <a:r>
              <a:rPr lang="en-US" sz="1700" b="1" dirty="0">
                <a:solidFill>
                  <a:srgbClr val="0070C0"/>
                </a:solidFill>
              </a:rPr>
              <a:t>.</a:t>
            </a:r>
          </a:p>
          <a:p>
            <a:pPr marL="0" indent="0">
              <a:buNone/>
            </a:pPr>
            <a:r>
              <a:rPr lang="en-US" b="1" dirty="0">
                <a:latin typeface="FS Elliot Pro" panose="02000503040000020004" pitchFamily="50" charset="0"/>
              </a:rPr>
              <a:t>Question 2: Do you have a strategy in place to protect your business form the loss of a key employee?</a:t>
            </a:r>
          </a:p>
          <a:p>
            <a:pPr lvl="1"/>
            <a:r>
              <a:rPr lang="en-US" sz="1700" b="1" dirty="0"/>
              <a:t>Additional commentary: </a:t>
            </a:r>
            <a:r>
              <a:rPr lang="en-US" sz="1700" dirty="0"/>
              <a:t>Business owners have chosen business protection as their #1 priority in every Principal Business Owner Insights survey since 2010</a:t>
            </a:r>
            <a:r>
              <a:rPr lang="en-US" sz="1700" baseline="30000" dirty="0"/>
              <a:t>1</a:t>
            </a:r>
            <a:r>
              <a:rPr lang="en-US" sz="1700" dirty="0"/>
              <a:t>. Key person insurance can help protect you and your business should a key employee become disabled or die.</a:t>
            </a:r>
          </a:p>
          <a:p>
            <a:pPr lvl="1"/>
            <a:r>
              <a:rPr lang="en-US" sz="1700" b="1" dirty="0">
                <a:latin typeface="FS Elliot Pro" panose="02000503040000020004" pitchFamily="50" charset="0"/>
              </a:rPr>
              <a:t>Where can you start? </a:t>
            </a:r>
            <a:r>
              <a:rPr lang="en-US" sz="1700" b="1" dirty="0">
                <a:solidFill>
                  <a:srgbClr val="0070C0"/>
                </a:solidFill>
              </a:rPr>
              <a:t>Use our Key Person Calculator to generate a proposal, complete with life and disability insurance quotes.</a:t>
            </a:r>
            <a:endParaRPr lang="en-US" sz="1700" b="1" dirty="0"/>
          </a:p>
        </p:txBody>
      </p:sp>
      <p:sp>
        <p:nvSpPr>
          <p:cNvPr id="4" name="Text Placeholder 3">
            <a:extLst>
              <a:ext uri="{FF2B5EF4-FFF2-40B4-BE49-F238E27FC236}">
                <a16:creationId xmlns:a16="http://schemas.microsoft.com/office/drawing/2014/main" id="{AF3B7E94-78B9-4A14-8AFC-243B211D1333}"/>
              </a:ext>
            </a:extLst>
          </p:cNvPr>
          <p:cNvSpPr>
            <a:spLocks noGrp="1"/>
          </p:cNvSpPr>
          <p:nvPr>
            <p:ph type="body" idx="13"/>
          </p:nvPr>
        </p:nvSpPr>
        <p:spPr>
          <a:xfrm>
            <a:off x="571500" y="1226734"/>
            <a:ext cx="10972800" cy="518883"/>
          </a:xfrm>
        </p:spPr>
        <p:txBody>
          <a:bodyPr/>
          <a:lstStyle/>
          <a:p>
            <a:r>
              <a:rPr lang="en-US" dirty="0"/>
              <a:t>Help them protect their business</a:t>
            </a:r>
          </a:p>
        </p:txBody>
      </p:sp>
      <p:sp>
        <p:nvSpPr>
          <p:cNvPr id="5" name="Footer Placeholder 4">
            <a:extLst>
              <a:ext uri="{FF2B5EF4-FFF2-40B4-BE49-F238E27FC236}">
                <a16:creationId xmlns:a16="http://schemas.microsoft.com/office/drawing/2014/main" id="{0218F793-79CD-4935-B9B2-2A7626E8741A}"/>
              </a:ext>
            </a:extLst>
          </p:cNvPr>
          <p:cNvSpPr>
            <a:spLocks noGrp="1"/>
          </p:cNvSpPr>
          <p:nvPr>
            <p:ph type="ftr" sz="quarter" idx="3"/>
          </p:nvPr>
        </p:nvSpPr>
        <p:spPr/>
        <p:txBody>
          <a:bodyPr/>
          <a:lstStyle/>
          <a:p>
            <a:r>
              <a:rPr lang="en-US" sz="800" dirty="0">
                <a:latin typeface="FS Elliot Pro" panose="02000503040000020004" pitchFamily="50" charset="0"/>
              </a:rPr>
              <a:t>For financial professional use only. Not for distribution to the public.</a:t>
            </a:r>
          </a:p>
        </p:txBody>
      </p:sp>
      <p:sp>
        <p:nvSpPr>
          <p:cNvPr id="6" name="Slide Number Placeholder 5">
            <a:extLst>
              <a:ext uri="{FF2B5EF4-FFF2-40B4-BE49-F238E27FC236}">
                <a16:creationId xmlns:a16="http://schemas.microsoft.com/office/drawing/2014/main" id="{F112ACA3-090B-4E25-BEF1-E4F4E6CFE653}"/>
              </a:ext>
            </a:extLst>
          </p:cNvPr>
          <p:cNvSpPr>
            <a:spLocks noGrp="1"/>
          </p:cNvSpPr>
          <p:nvPr>
            <p:ph type="sldNum" sz="quarter" idx="4"/>
          </p:nvPr>
        </p:nvSpPr>
        <p:spPr/>
        <p:txBody>
          <a:bodyPr/>
          <a:lstStyle/>
          <a:p>
            <a:fld id="{13CF28CE-A392-6E4E-B8A8-233A7BF58CFD}" type="slidenum">
              <a:rPr lang="en-US" smtClean="0"/>
              <a:pPr/>
              <a:t>13</a:t>
            </a:fld>
            <a:endParaRPr lang="en-US"/>
          </a:p>
        </p:txBody>
      </p:sp>
      <p:sp>
        <p:nvSpPr>
          <p:cNvPr id="7" name="Title 6">
            <a:extLst>
              <a:ext uri="{FF2B5EF4-FFF2-40B4-BE49-F238E27FC236}">
                <a16:creationId xmlns:a16="http://schemas.microsoft.com/office/drawing/2014/main" id="{ED502AF9-5A0E-4CFB-A907-76E5C8A69B13}"/>
              </a:ext>
            </a:extLst>
          </p:cNvPr>
          <p:cNvSpPr>
            <a:spLocks noGrp="1"/>
          </p:cNvSpPr>
          <p:nvPr>
            <p:ph type="title"/>
          </p:nvPr>
        </p:nvSpPr>
        <p:spPr/>
        <p:txBody>
          <a:bodyPr/>
          <a:lstStyle/>
          <a:p>
            <a:r>
              <a:rPr lang="en-US" dirty="0"/>
              <a:t>Open more doors with a few key questions</a:t>
            </a:r>
          </a:p>
        </p:txBody>
      </p:sp>
    </p:spTree>
    <p:extLst>
      <p:ext uri="{BB962C8B-B14F-4D97-AF65-F5344CB8AC3E}">
        <p14:creationId xmlns:p14="http://schemas.microsoft.com/office/powerpoint/2010/main" val="192335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ECEFD-9DBE-41B3-8E3E-C97D8A49F63E}"/>
              </a:ext>
            </a:extLst>
          </p:cNvPr>
          <p:cNvSpPr>
            <a:spLocks noGrp="1"/>
          </p:cNvSpPr>
          <p:nvPr>
            <p:ph idx="1"/>
          </p:nvPr>
        </p:nvSpPr>
        <p:spPr>
          <a:xfrm>
            <a:off x="571500" y="1924070"/>
            <a:ext cx="8448675" cy="4187075"/>
          </a:xfrm>
        </p:spPr>
        <p:txBody>
          <a:bodyPr/>
          <a:lstStyle/>
          <a:p>
            <a:pPr marL="0" indent="0">
              <a:buNone/>
            </a:pPr>
            <a:r>
              <a:rPr lang="en-US" b="1" dirty="0">
                <a:latin typeface="FS Elliot Pro" panose="02000503040000020004" pitchFamily="50" charset="0"/>
              </a:rPr>
              <a:t>Question 1:</a:t>
            </a:r>
            <a:r>
              <a:rPr lang="en-US" dirty="0">
                <a:latin typeface="FS Elliot Pro" panose="02000503040000020004" pitchFamily="50" charset="0"/>
              </a:rPr>
              <a:t> </a:t>
            </a:r>
            <a:r>
              <a:rPr lang="en-US" b="1" dirty="0">
                <a:latin typeface="FS Elliot Pro" panose="02000503040000020004" pitchFamily="50" charset="0"/>
              </a:rPr>
              <a:t>Do your key employees value the benefits you offer? Should you review your benefits to ensure you’re keeping up with your competition?</a:t>
            </a:r>
          </a:p>
          <a:p>
            <a:pPr lvl="1"/>
            <a:r>
              <a:rPr lang="en-US" sz="1700" b="1" dirty="0"/>
              <a:t>Additional commentary:</a:t>
            </a:r>
            <a:r>
              <a:rPr lang="en-US" sz="1700" dirty="0"/>
              <a:t> Implementing, or enhancing, your key employee benefits could be important, especially in light of the “Great Resignation” sentiment across the nation.</a:t>
            </a:r>
          </a:p>
          <a:p>
            <a:pPr lvl="1"/>
            <a:r>
              <a:rPr lang="en-US" sz="1700" b="1" dirty="0">
                <a:latin typeface="FS Elliot Pro" panose="02000503040000020004" pitchFamily="50" charset="0"/>
              </a:rPr>
              <a:t>Where can you start? </a:t>
            </a:r>
            <a:r>
              <a:rPr lang="en-US" sz="1700" b="1" dirty="0">
                <a:solidFill>
                  <a:srgbClr val="0070C0"/>
                </a:solidFill>
              </a:rPr>
              <a:t>Offer a complimentary comparison with the Principal Benefit Design Tool!</a:t>
            </a:r>
          </a:p>
          <a:p>
            <a:pPr marL="457189" lvl="1" indent="0">
              <a:buNone/>
            </a:pPr>
            <a:endParaRPr lang="en-US" b="1" dirty="0">
              <a:solidFill>
                <a:srgbClr val="0070C0"/>
              </a:solidFill>
            </a:endParaRPr>
          </a:p>
        </p:txBody>
      </p:sp>
      <p:sp>
        <p:nvSpPr>
          <p:cNvPr id="4" name="Text Placeholder 3">
            <a:extLst>
              <a:ext uri="{FF2B5EF4-FFF2-40B4-BE49-F238E27FC236}">
                <a16:creationId xmlns:a16="http://schemas.microsoft.com/office/drawing/2014/main" id="{AF3B7E94-78B9-4A14-8AFC-243B211D1333}"/>
              </a:ext>
            </a:extLst>
          </p:cNvPr>
          <p:cNvSpPr>
            <a:spLocks noGrp="1"/>
          </p:cNvSpPr>
          <p:nvPr>
            <p:ph type="body" idx="13"/>
          </p:nvPr>
        </p:nvSpPr>
        <p:spPr>
          <a:xfrm>
            <a:off x="571500" y="1233001"/>
            <a:ext cx="10972800" cy="518883"/>
          </a:xfrm>
        </p:spPr>
        <p:txBody>
          <a:bodyPr/>
          <a:lstStyle/>
          <a:p>
            <a:r>
              <a:rPr lang="en-US" dirty="0"/>
              <a:t>Help them protect their employees</a:t>
            </a:r>
          </a:p>
        </p:txBody>
      </p:sp>
      <p:sp>
        <p:nvSpPr>
          <p:cNvPr id="5" name="Footer Placeholder 4">
            <a:extLst>
              <a:ext uri="{FF2B5EF4-FFF2-40B4-BE49-F238E27FC236}">
                <a16:creationId xmlns:a16="http://schemas.microsoft.com/office/drawing/2014/main" id="{0218F793-79CD-4935-B9B2-2A7626E8741A}"/>
              </a:ext>
            </a:extLst>
          </p:cNvPr>
          <p:cNvSpPr>
            <a:spLocks noGrp="1"/>
          </p:cNvSpPr>
          <p:nvPr>
            <p:ph type="ftr" sz="quarter" idx="3"/>
          </p:nvPr>
        </p:nvSpPr>
        <p:spPr/>
        <p:txBody>
          <a:bodyPr/>
          <a:lstStyle/>
          <a:p>
            <a:r>
              <a:rPr lang="en-US" sz="800" dirty="0">
                <a:latin typeface="FS Elliot Pro" panose="02000503040000020004" pitchFamily="50" charset="0"/>
              </a:rPr>
              <a:t>For financial professional use only. Not for distribution to the public.</a:t>
            </a:r>
          </a:p>
        </p:txBody>
      </p:sp>
      <p:sp>
        <p:nvSpPr>
          <p:cNvPr id="6" name="Slide Number Placeholder 5">
            <a:extLst>
              <a:ext uri="{FF2B5EF4-FFF2-40B4-BE49-F238E27FC236}">
                <a16:creationId xmlns:a16="http://schemas.microsoft.com/office/drawing/2014/main" id="{F112ACA3-090B-4E25-BEF1-E4F4E6CFE653}"/>
              </a:ext>
            </a:extLst>
          </p:cNvPr>
          <p:cNvSpPr>
            <a:spLocks noGrp="1"/>
          </p:cNvSpPr>
          <p:nvPr>
            <p:ph type="sldNum" sz="quarter" idx="4"/>
          </p:nvPr>
        </p:nvSpPr>
        <p:spPr/>
        <p:txBody>
          <a:bodyPr/>
          <a:lstStyle/>
          <a:p>
            <a:fld id="{13CF28CE-A392-6E4E-B8A8-233A7BF58CFD}" type="slidenum">
              <a:rPr lang="en-US" smtClean="0"/>
              <a:pPr/>
              <a:t>14</a:t>
            </a:fld>
            <a:endParaRPr lang="en-US"/>
          </a:p>
        </p:txBody>
      </p:sp>
      <p:sp>
        <p:nvSpPr>
          <p:cNvPr id="7" name="Title 6">
            <a:extLst>
              <a:ext uri="{FF2B5EF4-FFF2-40B4-BE49-F238E27FC236}">
                <a16:creationId xmlns:a16="http://schemas.microsoft.com/office/drawing/2014/main" id="{ED502AF9-5A0E-4CFB-A907-76E5C8A69B13}"/>
              </a:ext>
            </a:extLst>
          </p:cNvPr>
          <p:cNvSpPr>
            <a:spLocks noGrp="1"/>
          </p:cNvSpPr>
          <p:nvPr>
            <p:ph type="title"/>
          </p:nvPr>
        </p:nvSpPr>
        <p:spPr/>
        <p:txBody>
          <a:bodyPr/>
          <a:lstStyle/>
          <a:p>
            <a:r>
              <a:rPr lang="en-US" dirty="0"/>
              <a:t>Open more doors with a few key questions</a:t>
            </a:r>
          </a:p>
        </p:txBody>
      </p:sp>
    </p:spTree>
    <p:extLst>
      <p:ext uri="{BB962C8B-B14F-4D97-AF65-F5344CB8AC3E}">
        <p14:creationId xmlns:p14="http://schemas.microsoft.com/office/powerpoint/2010/main" val="137670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ECEFD-9DBE-41B3-8E3E-C97D8A49F63E}"/>
              </a:ext>
            </a:extLst>
          </p:cNvPr>
          <p:cNvSpPr>
            <a:spLocks noGrp="1"/>
          </p:cNvSpPr>
          <p:nvPr>
            <p:ph idx="1"/>
          </p:nvPr>
        </p:nvSpPr>
        <p:spPr>
          <a:xfrm>
            <a:off x="571500" y="1934461"/>
            <a:ext cx="8223179" cy="3071378"/>
          </a:xfrm>
        </p:spPr>
        <p:txBody>
          <a:bodyPr/>
          <a:lstStyle/>
          <a:p>
            <a:pPr marL="0" indent="0">
              <a:buNone/>
            </a:pPr>
            <a:r>
              <a:rPr lang="en-US" b="1" dirty="0">
                <a:latin typeface="FS Elliot Pro" panose="02000503040000020004" pitchFamily="50" charset="0"/>
              </a:rPr>
              <a:t>Question 1:</a:t>
            </a:r>
            <a:r>
              <a:rPr lang="en-US" dirty="0">
                <a:latin typeface="FS Elliot Pro" panose="02000503040000020004" pitchFamily="50" charset="0"/>
              </a:rPr>
              <a:t> </a:t>
            </a:r>
            <a:r>
              <a:rPr lang="en-US" b="1" dirty="0">
                <a:latin typeface="FS Elliot Pro" panose="02000503040000020004" pitchFamily="50" charset="0"/>
              </a:rPr>
              <a:t>Is your group life and disability coverage enough to protect you and your key employees?</a:t>
            </a:r>
          </a:p>
          <a:p>
            <a:pPr lvl="1"/>
            <a:r>
              <a:rPr lang="en-US" sz="1700" b="1" dirty="0"/>
              <a:t>Additional commentary:</a:t>
            </a:r>
            <a:r>
              <a:rPr lang="en-US" sz="1700" dirty="0"/>
              <a:t>  Supplemental life and disability insurance can help you and your key employees prepare for the unexpected. Carve-out and bonus plans, funded with life and disability insurance, could help equalize the benefits for higher income earners.</a:t>
            </a:r>
          </a:p>
          <a:p>
            <a:pPr lvl="1"/>
            <a:r>
              <a:rPr lang="en-US" sz="1700" b="1" dirty="0">
                <a:latin typeface="FS Elliot Pro" panose="02000503040000020004" pitchFamily="50" charset="0"/>
              </a:rPr>
              <a:t>Where can you start?</a:t>
            </a:r>
            <a:r>
              <a:rPr lang="en-US" sz="1700" b="1" dirty="0"/>
              <a:t>  </a:t>
            </a:r>
            <a:r>
              <a:rPr lang="en-US" sz="1700" b="1" dirty="0">
                <a:solidFill>
                  <a:srgbClr val="0070C0"/>
                </a:solidFill>
              </a:rPr>
              <a:t>Ask for a quote, today! We also offer Guaranteed Standard Issue (GSI) underwriting programs for those who qualify*.</a:t>
            </a:r>
          </a:p>
          <a:p>
            <a:pPr marL="457189" lvl="1" indent="0">
              <a:buNone/>
            </a:pPr>
            <a:endParaRPr lang="en-US" sz="1800" b="1" dirty="0">
              <a:solidFill>
                <a:srgbClr val="0070C0"/>
              </a:solidFill>
            </a:endParaRPr>
          </a:p>
          <a:p>
            <a:pPr marL="457189" lvl="1" indent="0">
              <a:buNone/>
            </a:pPr>
            <a:endParaRPr lang="en-US" sz="1800" b="1" dirty="0">
              <a:solidFill>
                <a:srgbClr val="0070C0"/>
              </a:solidFill>
            </a:endParaRPr>
          </a:p>
          <a:p>
            <a:r>
              <a:rPr lang="en-US" sz="1200" dirty="0">
                <a:latin typeface="FS Elliot Pro Light" panose="02000503040000020004" pitchFamily="50" charset="0"/>
              </a:rPr>
              <a:t>*GSI DI:  5 lives or more. GSI Life: 10 lives or more. Guarantees are based upon the claims-paying ability of the issuing insurance company.</a:t>
            </a:r>
          </a:p>
          <a:p>
            <a:pPr marL="457189" lvl="1" indent="0">
              <a:buNone/>
            </a:pPr>
            <a:endParaRPr lang="en-US" b="1" dirty="0">
              <a:solidFill>
                <a:srgbClr val="0070C0"/>
              </a:solidFill>
            </a:endParaRPr>
          </a:p>
        </p:txBody>
      </p:sp>
      <p:sp>
        <p:nvSpPr>
          <p:cNvPr id="4" name="Text Placeholder 3">
            <a:extLst>
              <a:ext uri="{FF2B5EF4-FFF2-40B4-BE49-F238E27FC236}">
                <a16:creationId xmlns:a16="http://schemas.microsoft.com/office/drawing/2014/main" id="{AF3B7E94-78B9-4A14-8AFC-243B211D1333}"/>
              </a:ext>
            </a:extLst>
          </p:cNvPr>
          <p:cNvSpPr>
            <a:spLocks noGrp="1"/>
          </p:cNvSpPr>
          <p:nvPr>
            <p:ph type="body" idx="13"/>
          </p:nvPr>
        </p:nvSpPr>
        <p:spPr>
          <a:xfrm>
            <a:off x="571500" y="1243391"/>
            <a:ext cx="10972800" cy="518883"/>
          </a:xfrm>
        </p:spPr>
        <p:txBody>
          <a:bodyPr/>
          <a:lstStyle/>
          <a:p>
            <a:r>
              <a:rPr lang="en-US" dirty="0"/>
              <a:t>Help them protect themselves, and their lifestyle</a:t>
            </a:r>
          </a:p>
        </p:txBody>
      </p:sp>
      <p:sp>
        <p:nvSpPr>
          <p:cNvPr id="5" name="Footer Placeholder 4">
            <a:extLst>
              <a:ext uri="{FF2B5EF4-FFF2-40B4-BE49-F238E27FC236}">
                <a16:creationId xmlns:a16="http://schemas.microsoft.com/office/drawing/2014/main" id="{0218F793-79CD-4935-B9B2-2A7626E8741A}"/>
              </a:ext>
            </a:extLst>
          </p:cNvPr>
          <p:cNvSpPr>
            <a:spLocks noGrp="1"/>
          </p:cNvSpPr>
          <p:nvPr>
            <p:ph type="ftr" sz="quarter" idx="3"/>
          </p:nvPr>
        </p:nvSpPr>
        <p:spPr/>
        <p:txBody>
          <a:bodyPr/>
          <a:lstStyle/>
          <a:p>
            <a:r>
              <a:rPr lang="en-US" sz="800" dirty="0">
                <a:latin typeface="FS Elliot Pro" panose="02000503040000020004" pitchFamily="50" charset="0"/>
              </a:rPr>
              <a:t>For financial professional use only. Not for distribution to the public.</a:t>
            </a:r>
          </a:p>
        </p:txBody>
      </p:sp>
      <p:sp>
        <p:nvSpPr>
          <p:cNvPr id="6" name="Slide Number Placeholder 5">
            <a:extLst>
              <a:ext uri="{FF2B5EF4-FFF2-40B4-BE49-F238E27FC236}">
                <a16:creationId xmlns:a16="http://schemas.microsoft.com/office/drawing/2014/main" id="{F112ACA3-090B-4E25-BEF1-E4F4E6CFE653}"/>
              </a:ext>
            </a:extLst>
          </p:cNvPr>
          <p:cNvSpPr>
            <a:spLocks noGrp="1"/>
          </p:cNvSpPr>
          <p:nvPr>
            <p:ph type="sldNum" sz="quarter" idx="4"/>
          </p:nvPr>
        </p:nvSpPr>
        <p:spPr/>
        <p:txBody>
          <a:bodyPr/>
          <a:lstStyle/>
          <a:p>
            <a:fld id="{13CF28CE-A392-6E4E-B8A8-233A7BF58CFD}" type="slidenum">
              <a:rPr lang="en-US" smtClean="0"/>
              <a:pPr/>
              <a:t>15</a:t>
            </a:fld>
            <a:endParaRPr lang="en-US"/>
          </a:p>
        </p:txBody>
      </p:sp>
      <p:sp>
        <p:nvSpPr>
          <p:cNvPr id="7" name="Title 6">
            <a:extLst>
              <a:ext uri="{FF2B5EF4-FFF2-40B4-BE49-F238E27FC236}">
                <a16:creationId xmlns:a16="http://schemas.microsoft.com/office/drawing/2014/main" id="{ED502AF9-5A0E-4CFB-A907-76E5C8A69B13}"/>
              </a:ext>
            </a:extLst>
          </p:cNvPr>
          <p:cNvSpPr>
            <a:spLocks noGrp="1"/>
          </p:cNvSpPr>
          <p:nvPr>
            <p:ph type="title"/>
          </p:nvPr>
        </p:nvSpPr>
        <p:spPr/>
        <p:txBody>
          <a:bodyPr/>
          <a:lstStyle/>
          <a:p>
            <a:r>
              <a:rPr lang="en-US" dirty="0"/>
              <a:t>Open more doors with a few key questions</a:t>
            </a:r>
          </a:p>
        </p:txBody>
      </p:sp>
    </p:spTree>
    <p:extLst>
      <p:ext uri="{BB962C8B-B14F-4D97-AF65-F5344CB8AC3E}">
        <p14:creationId xmlns:p14="http://schemas.microsoft.com/office/powerpoint/2010/main" val="663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60161" y="1583484"/>
            <a:ext cx="8898799" cy="2852737"/>
          </a:xfrm>
        </p:spPr>
        <p:txBody>
          <a:bodyPr/>
          <a:lstStyle/>
          <a:p>
            <a:r>
              <a:rPr lang="en-US" dirty="0">
                <a:latin typeface="FS Elliot Pro Light"/>
              </a:rPr>
              <a:t>Tools and resources to get started</a:t>
            </a:r>
            <a:endParaRPr lang="en-US" dirty="0"/>
          </a:p>
        </p:txBody>
      </p:sp>
      <p:sp>
        <p:nvSpPr>
          <p:cNvPr id="5" name="TextBox 4">
            <a:extLst>
              <a:ext uri="{FF2B5EF4-FFF2-40B4-BE49-F238E27FC236}">
                <a16:creationId xmlns:a16="http://schemas.microsoft.com/office/drawing/2014/main" id="{E384972F-6E73-4C62-8FDE-5FBCC0E8F6CC}"/>
              </a:ext>
            </a:extLst>
          </p:cNvPr>
          <p:cNvSpPr txBox="1"/>
          <p:nvPr/>
        </p:nvSpPr>
        <p:spPr>
          <a:xfrm>
            <a:off x="560161" y="6315142"/>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303494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Starting the conversation</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17</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1" y="1494891"/>
            <a:ext cx="8166099" cy="3631763"/>
          </a:xfrm>
          <a:prstGeom prst="rect">
            <a:avLst/>
          </a:prstGeom>
        </p:spPr>
        <p:txBody>
          <a:bodyPr wrap="square" lIns="0" tIns="0" rIns="0" bIns="0" anchor="t">
            <a:spAutoFit/>
          </a:bodyPr>
          <a:lstStyle/>
          <a:p>
            <a:r>
              <a:rPr lang="en-US" sz="2400" b="1" dirty="0">
                <a:solidFill>
                  <a:srgbClr val="162B48"/>
                </a:solidFill>
                <a:latin typeface="FS Elliot Pro" panose="02000503040000020004" pitchFamily="50" charset="0"/>
              </a:rPr>
              <a:t>Benefit Design Tool</a:t>
            </a:r>
            <a:r>
              <a:rPr lang="en-US" sz="2400" dirty="0">
                <a:solidFill>
                  <a:srgbClr val="162B48"/>
                </a:solidFill>
                <a:latin typeface="FS Elliot Pro" panose="02000503040000020004" pitchFamily="50" charset="0"/>
              </a:rPr>
              <a:t> </a:t>
            </a:r>
          </a:p>
          <a:p>
            <a:pPr marL="342900" indent="-342900">
              <a:buFont typeface="Arial"/>
              <a:buChar char="•"/>
            </a:pPr>
            <a:r>
              <a:rPr lang="en-US" sz="2400" dirty="0">
                <a:latin typeface="FS Elliot Pro Light" panose="02000503040000020004" pitchFamily="50" charset="0"/>
              </a:rPr>
              <a:t>Show your clients how their benefits compare to businesses like theirs.</a:t>
            </a:r>
          </a:p>
          <a:p>
            <a:pPr marL="800100" lvl="1" indent="-342900">
              <a:buFont typeface="Wingdings" panose="05000000000000000000" pitchFamily="2" charset="2"/>
              <a:buChar char="ü"/>
            </a:pPr>
            <a:r>
              <a:rPr lang="en-US" sz="2400" b="1" dirty="0">
                <a:solidFill>
                  <a:srgbClr val="162B48"/>
                </a:solidFill>
                <a:latin typeface="FS Elliot Pro" panose="02000503040000020004" pitchFamily="50" charset="0"/>
                <a:hlinkClick r:id="rId3"/>
              </a:rPr>
              <a:t>Benefit Design Tool</a:t>
            </a:r>
            <a:endParaRPr lang="en-US" sz="2400" b="1" dirty="0">
              <a:solidFill>
                <a:srgbClr val="162B48"/>
              </a:solidFill>
              <a:latin typeface="FS Elliot Pro" panose="02000503040000020004" pitchFamily="50" charset="0"/>
            </a:endParaRPr>
          </a:p>
          <a:p>
            <a:pPr marL="800100" lvl="1" indent="-342900">
              <a:buFont typeface="Arial"/>
              <a:buChar char="•"/>
            </a:pPr>
            <a:endParaRPr lang="en-US" sz="2400" b="1" dirty="0">
              <a:solidFill>
                <a:srgbClr val="162B48"/>
              </a:solidFill>
              <a:latin typeface="FS Elliot Pro Light" panose="02000503040000020004" pitchFamily="50" charset="0"/>
              <a:cs typeface="Arial" panose="020B0604020202020204"/>
            </a:endParaRPr>
          </a:p>
          <a:p>
            <a:r>
              <a:rPr lang="en-US" sz="2400" b="1" dirty="0">
                <a:solidFill>
                  <a:srgbClr val="0070C0"/>
                </a:solidFill>
                <a:latin typeface="FS Elliot Pro" panose="02000503040000020004" pitchFamily="50" charset="0"/>
              </a:rPr>
              <a:t>Planning tip: </a:t>
            </a:r>
            <a:r>
              <a:rPr lang="en-US" sz="2200" dirty="0">
                <a:solidFill>
                  <a:srgbClr val="162B48"/>
                </a:solidFill>
                <a:latin typeface="FS Elliot Pro Light" panose="02000503040000020004" pitchFamily="50" charset="0"/>
              </a:rPr>
              <a:t>Especially during the time of the ‘Great resignation’, it’s important for your clients to know what their competition is doing.</a:t>
            </a:r>
            <a:endParaRPr lang="en-US" sz="2200" dirty="0">
              <a:latin typeface="FS Elliot Pro Light" panose="02000503040000020004" pitchFamily="50" charset="0"/>
              <a:cs typeface="Arial" panose="020B0604020202020204"/>
            </a:endParaRPr>
          </a:p>
          <a:p>
            <a:pPr marL="380365" indent="-380365">
              <a:buFont typeface="Arial" panose="020B0604020202020204" pitchFamily="34" charset="0"/>
              <a:buChar char="•"/>
            </a:pPr>
            <a:endParaRPr lang="en-US" sz="2400" dirty="0">
              <a:solidFill>
                <a:srgbClr val="162B48"/>
              </a:solidFill>
              <a:cs typeface="Arial" panose="020B0604020202020204"/>
            </a:endParaRPr>
          </a:p>
          <a:p>
            <a:pPr lvl="0"/>
            <a:endParaRPr lang="en-US" sz="2400" dirty="0">
              <a:solidFill>
                <a:srgbClr val="162B48"/>
              </a:solidFill>
            </a:endParaRPr>
          </a:p>
        </p:txBody>
      </p:sp>
      <p:sp>
        <p:nvSpPr>
          <p:cNvPr id="6" name="TextBox 5">
            <a:extLst>
              <a:ext uri="{FF2B5EF4-FFF2-40B4-BE49-F238E27FC236}">
                <a16:creationId xmlns:a16="http://schemas.microsoft.com/office/drawing/2014/main" id="{9633AAE7-F937-4F33-98DA-944305C9C8E0}"/>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384133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118C-C6CE-4D0B-96DF-EAEE553454FD}"/>
              </a:ext>
            </a:extLst>
          </p:cNvPr>
          <p:cNvSpPr>
            <a:spLocks noGrp="1"/>
          </p:cNvSpPr>
          <p:nvPr>
            <p:ph type="title"/>
          </p:nvPr>
        </p:nvSpPr>
        <p:spPr/>
        <p:txBody>
          <a:bodyPr/>
          <a:lstStyle/>
          <a:p>
            <a:r>
              <a:rPr lang="en-US" dirty="0"/>
              <a:t>Starting the conversation</a:t>
            </a:r>
          </a:p>
        </p:txBody>
      </p:sp>
      <p:sp>
        <p:nvSpPr>
          <p:cNvPr id="3" name="Slide Number Placeholder 2">
            <a:extLst>
              <a:ext uri="{FF2B5EF4-FFF2-40B4-BE49-F238E27FC236}">
                <a16:creationId xmlns:a16="http://schemas.microsoft.com/office/drawing/2014/main" id="{83C8446F-30DC-46E6-BCE3-A956007E653F}"/>
              </a:ext>
            </a:extLst>
          </p:cNvPr>
          <p:cNvSpPr>
            <a:spLocks noGrp="1"/>
          </p:cNvSpPr>
          <p:nvPr>
            <p:ph type="sldNum" sz="quarter" idx="10"/>
          </p:nvPr>
        </p:nvSpPr>
        <p:spPr/>
        <p:txBody>
          <a:bodyPr/>
          <a:lstStyle/>
          <a:p>
            <a:fld id="{FE894C8D-A86E-C448-9CBF-AD01FEF18A38}" type="slidenum">
              <a:rPr lang="en-US" smtClean="0"/>
              <a:pPr/>
              <a:t>18</a:t>
            </a:fld>
            <a:endParaRPr lang="en-US"/>
          </a:p>
        </p:txBody>
      </p:sp>
      <p:sp>
        <p:nvSpPr>
          <p:cNvPr id="6" name="TextBox 5">
            <a:extLst>
              <a:ext uri="{FF2B5EF4-FFF2-40B4-BE49-F238E27FC236}">
                <a16:creationId xmlns:a16="http://schemas.microsoft.com/office/drawing/2014/main" id="{93C5DE77-16AA-48FB-B34C-63549691DDEA}"/>
              </a:ext>
            </a:extLst>
          </p:cNvPr>
          <p:cNvSpPr txBox="1"/>
          <p:nvPr/>
        </p:nvSpPr>
        <p:spPr>
          <a:xfrm>
            <a:off x="577702" y="1454894"/>
            <a:ext cx="8630094" cy="3416320"/>
          </a:xfrm>
          <a:prstGeom prst="rect">
            <a:avLst/>
          </a:prstGeom>
          <a:noFill/>
        </p:spPr>
        <p:txBody>
          <a:bodyPr wrap="square">
            <a:spAutoFit/>
          </a:bodyPr>
          <a:lstStyle/>
          <a:p>
            <a:r>
              <a:rPr lang="en-US" sz="2400" b="1" dirty="0">
                <a:solidFill>
                  <a:srgbClr val="162B48"/>
                </a:solidFill>
                <a:latin typeface="FS Elliot Pro" panose="02000503040000020004" pitchFamily="50" charset="0"/>
              </a:rPr>
              <a:t>Key Person protection calculator</a:t>
            </a:r>
            <a:endParaRPr lang="en-US" sz="2400" dirty="0">
              <a:solidFill>
                <a:srgbClr val="162B48"/>
              </a:solidFill>
              <a:latin typeface="FS Elliot Pro" panose="02000503040000020004" pitchFamily="50" charset="0"/>
            </a:endParaRPr>
          </a:p>
          <a:p>
            <a:pPr lvl="0"/>
            <a:endParaRPr lang="en-US" sz="2400" dirty="0">
              <a:solidFill>
                <a:srgbClr val="162B48"/>
              </a:solidFill>
              <a:latin typeface="FS Elliot Pro Light" panose="02000503040000020004" pitchFamily="50" charset="0"/>
            </a:endParaRPr>
          </a:p>
          <a:p>
            <a:pPr marL="342900" indent="-342900">
              <a:buFont typeface="Arial"/>
              <a:buChar char="•"/>
            </a:pPr>
            <a:r>
              <a:rPr lang="en-US" sz="2400" dirty="0">
                <a:latin typeface="FS Elliot Pro Light" panose="02000503040000020004" pitchFamily="50" charset="0"/>
              </a:rPr>
              <a:t>Show your clients how to protect their most valuable assets</a:t>
            </a:r>
            <a:r>
              <a:rPr lang="en-US" sz="2400" dirty="0">
                <a:solidFill>
                  <a:srgbClr val="162B48"/>
                </a:solidFill>
                <a:latin typeface="FS Elliot Pro" panose="02000503040000020004" pitchFamily="50" charset="0"/>
              </a:rPr>
              <a:t>—</a:t>
            </a:r>
            <a:r>
              <a:rPr lang="en-US" sz="2400" dirty="0">
                <a:latin typeface="FS Elliot Pro Light" panose="02000503040000020004" pitchFamily="50" charset="0"/>
              </a:rPr>
              <a:t>their key employees!</a:t>
            </a:r>
          </a:p>
          <a:p>
            <a:pPr marL="800100" lvl="1" indent="-342900">
              <a:buFont typeface="Wingdings" panose="05000000000000000000" pitchFamily="2" charset="2"/>
              <a:buChar char="ü"/>
            </a:pPr>
            <a:r>
              <a:rPr lang="en-US" sz="2400" b="1" u="sng" dirty="0">
                <a:solidFill>
                  <a:srgbClr val="162B48"/>
                </a:solidFill>
                <a:latin typeface="FS Elliot Pro" panose="02000503040000020004" pitchFamily="50" charset="0"/>
                <a:hlinkClick r:id="rId3"/>
              </a:rPr>
              <a:t>Key Person Calculator</a:t>
            </a:r>
            <a:endParaRPr lang="en-US" sz="2400" b="1" u="sng" dirty="0">
              <a:solidFill>
                <a:srgbClr val="162B48"/>
              </a:solidFill>
              <a:latin typeface="FS Elliot Pro" panose="02000503040000020004" pitchFamily="50" charset="0"/>
            </a:endParaRPr>
          </a:p>
          <a:p>
            <a:pPr marL="800100" lvl="1" indent="-342900">
              <a:buFont typeface="Arial"/>
              <a:buChar char="•"/>
            </a:pPr>
            <a:endParaRPr lang="en-US" sz="2400" b="1" dirty="0">
              <a:solidFill>
                <a:srgbClr val="162B48"/>
              </a:solidFill>
              <a:latin typeface="FS Elliot Pro Light" panose="02000503040000020004" pitchFamily="50" charset="0"/>
              <a:cs typeface="Arial" panose="020B0604020202020204"/>
            </a:endParaRPr>
          </a:p>
          <a:p>
            <a:r>
              <a:rPr lang="en-US" sz="2400" b="1" dirty="0">
                <a:solidFill>
                  <a:srgbClr val="0070C0"/>
                </a:solidFill>
                <a:latin typeface="FS Elliot Pro" panose="02000503040000020004" pitchFamily="50" charset="0"/>
              </a:rPr>
              <a:t>Planning tip: </a:t>
            </a:r>
            <a:r>
              <a:rPr lang="en-US" sz="2400" dirty="0">
                <a:solidFill>
                  <a:srgbClr val="162B48"/>
                </a:solidFill>
                <a:latin typeface="FS Elliot Pro Light" panose="02000503040000020004" pitchFamily="50" charset="0"/>
              </a:rPr>
              <a:t>Determine how much they need</a:t>
            </a:r>
            <a:r>
              <a:rPr lang="en-US" sz="2400" dirty="0">
                <a:solidFill>
                  <a:srgbClr val="162B48"/>
                </a:solidFill>
                <a:latin typeface="FS Elliot Pro" panose="02000503040000020004" pitchFamily="50" charset="0"/>
              </a:rPr>
              <a:t>—</a:t>
            </a:r>
            <a:r>
              <a:rPr lang="en-US" sz="2400" dirty="0">
                <a:solidFill>
                  <a:srgbClr val="162B48"/>
                </a:solidFill>
                <a:latin typeface="FS Elliot Pro Light" panose="02000503040000020004" pitchFamily="50" charset="0"/>
              </a:rPr>
              <a:t>and the cost to provide</a:t>
            </a:r>
            <a:r>
              <a:rPr lang="en-US" sz="2400" dirty="0">
                <a:solidFill>
                  <a:srgbClr val="162B48"/>
                </a:solidFill>
                <a:latin typeface="FS Elliot Pro" panose="02000503040000020004" pitchFamily="50" charset="0"/>
              </a:rPr>
              <a:t> — </a:t>
            </a:r>
            <a:r>
              <a:rPr lang="en-US" sz="2400" dirty="0">
                <a:solidFill>
                  <a:srgbClr val="162B48"/>
                </a:solidFill>
                <a:latin typeface="FS Elliot Pro Light" panose="02000503040000020004" pitchFamily="50" charset="0"/>
              </a:rPr>
              <a:t>life and/or disability Key Person Replacement coverage for your clients.</a:t>
            </a:r>
            <a:endParaRPr lang="en-US" sz="2400" dirty="0">
              <a:latin typeface="FS Elliot Pro Light" panose="02000503040000020004" pitchFamily="50" charset="0"/>
              <a:cs typeface="Arial" panose="020B0604020202020204"/>
            </a:endParaRPr>
          </a:p>
        </p:txBody>
      </p:sp>
      <p:sp>
        <p:nvSpPr>
          <p:cNvPr id="7" name="TextBox 6">
            <a:extLst>
              <a:ext uri="{FF2B5EF4-FFF2-40B4-BE49-F238E27FC236}">
                <a16:creationId xmlns:a16="http://schemas.microsoft.com/office/drawing/2014/main" id="{07B5796C-4CEF-42B5-97B8-B2852838A3C6}"/>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140101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Starting the conversation</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19</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1" y="1473202"/>
            <a:ext cx="9289311" cy="4862870"/>
          </a:xfrm>
          <a:prstGeom prst="rect">
            <a:avLst/>
          </a:prstGeom>
        </p:spPr>
        <p:txBody>
          <a:bodyPr wrap="square" lIns="0" tIns="0" rIns="0" bIns="0" anchor="t">
            <a:spAutoFit/>
          </a:bodyPr>
          <a:lstStyle/>
          <a:p>
            <a:pPr lvl="0"/>
            <a:r>
              <a:rPr lang="en-US" sz="2400" b="1" dirty="0">
                <a:solidFill>
                  <a:srgbClr val="162B48"/>
                </a:solidFill>
                <a:latin typeface="FS Elliot Pro" panose="02000503040000020004" pitchFamily="50" charset="0"/>
              </a:rPr>
              <a:t>Informal business valuation and buy-sell review services</a:t>
            </a:r>
          </a:p>
          <a:p>
            <a:pPr marL="380365" indent="-380365">
              <a:buFont typeface="Arial" panose="020B0604020202020204" pitchFamily="34" charset="0"/>
              <a:buChar char="•"/>
            </a:pPr>
            <a:r>
              <a:rPr lang="en-US" sz="2400" dirty="0">
                <a:latin typeface="FS Elliot Pro Light" panose="02000503040000020004" pitchFamily="50" charset="0"/>
              </a:rPr>
              <a:t>What are these complimentary services?</a:t>
            </a:r>
            <a:r>
              <a:rPr lang="en-US" sz="2400" b="1" dirty="0">
                <a:solidFill>
                  <a:srgbClr val="0076CF"/>
                </a:solidFill>
                <a:latin typeface="FS Elliot Pro Light" panose="02000503040000020004" pitchFamily="50" charset="0"/>
              </a:rPr>
              <a:t> </a:t>
            </a:r>
          </a:p>
          <a:p>
            <a:pPr marL="989965" lvl="1" indent="-380365">
              <a:buFont typeface="Arial" panose="020B0604020202020204" pitchFamily="34" charset="0"/>
              <a:buChar char="•"/>
            </a:pPr>
            <a:r>
              <a:rPr lang="en-US" sz="2200" b="1" dirty="0">
                <a:solidFill>
                  <a:srgbClr val="162B48"/>
                </a:solidFill>
                <a:latin typeface="FS Elliot Pro" panose="02000503040000020004" pitchFamily="50" charset="0"/>
                <a:hlinkClick r:id="rId3"/>
              </a:rPr>
              <a:t>An informal business valuation</a:t>
            </a:r>
            <a:r>
              <a:rPr lang="en-US" sz="2200" b="1" dirty="0">
                <a:solidFill>
                  <a:srgbClr val="162B48"/>
                </a:solidFill>
                <a:latin typeface="FS Elliot Pro" panose="02000503040000020004" pitchFamily="50" charset="0"/>
              </a:rPr>
              <a:t> </a:t>
            </a:r>
            <a:r>
              <a:rPr lang="en-US" sz="2200" dirty="0">
                <a:solidFill>
                  <a:srgbClr val="162B48"/>
                </a:solidFill>
                <a:latin typeface="FS Elliot Pro Light" panose="02000503040000020004" pitchFamily="50" charset="0"/>
              </a:rPr>
              <a:t>provides your business clients with a current value to consider for protection purposes.</a:t>
            </a:r>
          </a:p>
          <a:p>
            <a:pPr marL="989965" lvl="1" indent="-380365">
              <a:buFont typeface="Arial" panose="020B0604020202020204" pitchFamily="34" charset="0"/>
              <a:buChar char="•"/>
            </a:pPr>
            <a:r>
              <a:rPr lang="en-US" sz="2200" b="1" dirty="0">
                <a:solidFill>
                  <a:srgbClr val="162B48"/>
                </a:solidFill>
                <a:latin typeface="FS Elliot Pro" panose="02000503040000020004" pitchFamily="50" charset="0"/>
                <a:hlinkClick r:id="rId4"/>
              </a:rPr>
              <a:t>A buy-sell review</a:t>
            </a:r>
            <a:r>
              <a:rPr lang="en-US" sz="2200" b="1" dirty="0">
                <a:solidFill>
                  <a:srgbClr val="162B48"/>
                </a:solidFill>
                <a:latin typeface="FS Elliot Pro" panose="02000503040000020004" pitchFamily="50" charset="0"/>
              </a:rPr>
              <a:t> </a:t>
            </a:r>
            <a:r>
              <a:rPr lang="en-US" sz="2200" dirty="0">
                <a:solidFill>
                  <a:srgbClr val="162B48"/>
                </a:solidFill>
                <a:latin typeface="FS Elliot Pro Light" panose="02000503040000020004" pitchFamily="50" charset="0"/>
              </a:rPr>
              <a:t>allows them to help ensure their buy-sell agreement is current and includes ‘best practices’.</a:t>
            </a:r>
          </a:p>
          <a:p>
            <a:pPr marL="989965" lvl="1" indent="-380365">
              <a:buFont typeface="Arial" panose="020B0604020202020204" pitchFamily="34" charset="0"/>
              <a:buChar char="•"/>
            </a:pPr>
            <a:r>
              <a:rPr lang="en-US" sz="2200" dirty="0">
                <a:solidFill>
                  <a:srgbClr val="162B48"/>
                </a:solidFill>
                <a:latin typeface="FS Elliot Pro Light" panose="02000503040000020004" pitchFamily="50" charset="0"/>
              </a:rPr>
              <a:t>If they don’t have a buy-sell agreement, we can provide a </a:t>
            </a:r>
            <a:r>
              <a:rPr lang="en-US" sz="2200" b="1" dirty="0">
                <a:solidFill>
                  <a:srgbClr val="162B48"/>
                </a:solidFill>
                <a:latin typeface="FS Elliot Pro" panose="02000503040000020004" pitchFamily="50" charset="0"/>
                <a:hlinkClick r:id="rId5"/>
              </a:rPr>
              <a:t>business continuation proposal</a:t>
            </a:r>
            <a:r>
              <a:rPr lang="en-US" sz="2200" b="1" dirty="0">
                <a:solidFill>
                  <a:srgbClr val="162B48"/>
                </a:solidFill>
                <a:latin typeface="FS Elliot Pro Light" panose="02000503040000020004" pitchFamily="50" charset="0"/>
              </a:rPr>
              <a:t> </a:t>
            </a:r>
            <a:r>
              <a:rPr lang="en-US" sz="2200" dirty="0">
                <a:solidFill>
                  <a:srgbClr val="162B48"/>
                </a:solidFill>
                <a:latin typeface="FS Elliot Pro Light" panose="02000503040000020004" pitchFamily="50" charset="0"/>
              </a:rPr>
              <a:t>and sample documents.</a:t>
            </a:r>
          </a:p>
          <a:p>
            <a:pPr marL="1066165" lvl="2"/>
            <a:endParaRPr lang="en-US" sz="2400" dirty="0">
              <a:solidFill>
                <a:srgbClr val="162B48"/>
              </a:solidFill>
              <a:latin typeface="FS Elliot Pro Light" panose="02000503040000020004" pitchFamily="50" charset="0"/>
            </a:endParaRPr>
          </a:p>
          <a:p>
            <a:r>
              <a:rPr lang="en-US" sz="2400" b="1" dirty="0">
                <a:solidFill>
                  <a:srgbClr val="0070C0"/>
                </a:solidFill>
                <a:latin typeface="FS Elliot Pro"/>
              </a:rPr>
              <a:t>Planning tip</a:t>
            </a:r>
            <a:r>
              <a:rPr lang="en-US" sz="2400" b="1" dirty="0">
                <a:solidFill>
                  <a:srgbClr val="0070C0"/>
                </a:solidFill>
                <a:latin typeface="FS Elliot Pro Light"/>
              </a:rPr>
              <a:t>: </a:t>
            </a:r>
            <a:r>
              <a:rPr lang="en-US" sz="2400" dirty="0">
                <a:solidFill>
                  <a:srgbClr val="162B48"/>
                </a:solidFill>
                <a:latin typeface="FS Elliot Pro Light"/>
              </a:rPr>
              <a:t>It’s easy to request these services! Just complete a simple </a:t>
            </a:r>
            <a:r>
              <a:rPr lang="en-US" sz="2400" b="1" dirty="0">
                <a:solidFill>
                  <a:srgbClr val="162B48"/>
                </a:solidFill>
                <a:latin typeface="FS Elliot Pro"/>
                <a:hlinkClick r:id="rId6"/>
              </a:rPr>
              <a:t>fact-finder</a:t>
            </a:r>
            <a:r>
              <a:rPr lang="en-US" sz="2400" dirty="0">
                <a:solidFill>
                  <a:srgbClr val="162B48"/>
                </a:solidFill>
                <a:latin typeface="FS Elliot Pro Light"/>
              </a:rPr>
              <a:t> and gather three of the most recent years’ company tax returns! </a:t>
            </a:r>
            <a:endParaRPr lang="en-US" sz="2400" dirty="0">
              <a:solidFill>
                <a:srgbClr val="162B48"/>
              </a:solidFill>
              <a:latin typeface="FS Elliot Pro Light" panose="02000503040000020004" pitchFamily="50" charset="0"/>
            </a:endParaRPr>
          </a:p>
          <a:p>
            <a:endParaRPr lang="en-US" sz="1000" dirty="0"/>
          </a:p>
          <a:p>
            <a:endParaRPr lang="en-US" sz="1000" dirty="0"/>
          </a:p>
          <a:p>
            <a:endParaRPr lang="en-US" sz="1000" dirty="0"/>
          </a:p>
        </p:txBody>
      </p:sp>
      <p:sp>
        <p:nvSpPr>
          <p:cNvPr id="6" name="TextBox 5">
            <a:extLst>
              <a:ext uri="{FF2B5EF4-FFF2-40B4-BE49-F238E27FC236}">
                <a16:creationId xmlns:a16="http://schemas.microsoft.com/office/drawing/2014/main" id="{A66FD5CA-0D83-410A-9EC4-BA9E2D559248}"/>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302230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653650"/>
            <a:ext cx="10972800" cy="2852737"/>
          </a:xfrm>
        </p:spPr>
        <p:txBody>
          <a:bodyPr/>
          <a:lstStyle/>
          <a:p>
            <a:r>
              <a:rPr lang="en-US" dirty="0">
                <a:latin typeface="FS Elliot Pro Light"/>
              </a:rPr>
              <a:t>Business owner research:</a:t>
            </a:r>
            <a:br>
              <a:rPr lang="en-US" dirty="0">
                <a:latin typeface="FS Elliot Pro Light"/>
              </a:rPr>
            </a:br>
            <a:r>
              <a:rPr lang="en-US" dirty="0">
                <a:latin typeface="FS Elliot Pro Light"/>
              </a:rPr>
              <a:t>Key findings</a:t>
            </a:r>
            <a:endParaRPr lang="en-US" dirty="0"/>
          </a:p>
        </p:txBody>
      </p:sp>
      <p:sp>
        <p:nvSpPr>
          <p:cNvPr id="3" name="TextBox 2">
            <a:extLst>
              <a:ext uri="{FF2B5EF4-FFF2-40B4-BE49-F238E27FC236}">
                <a16:creationId xmlns:a16="http://schemas.microsoft.com/office/drawing/2014/main" id="{AFFF53BF-A6F6-4E40-8A03-4C86B3001968}"/>
              </a:ext>
            </a:extLst>
          </p:cNvPr>
          <p:cNvSpPr txBox="1"/>
          <p:nvPr/>
        </p:nvSpPr>
        <p:spPr>
          <a:xfrm>
            <a:off x="697675" y="6410046"/>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272827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2530580"/>
            <a:ext cx="9488441" cy="2852737"/>
          </a:xfrm>
        </p:spPr>
        <p:txBody>
          <a:bodyPr/>
          <a:lstStyle/>
          <a:p>
            <a:r>
              <a:rPr lang="en-US" dirty="0">
                <a:latin typeface="FS Elliot Pro Light"/>
              </a:rPr>
              <a:t>The process: approaching clients with business planning services</a:t>
            </a:r>
            <a:br>
              <a:rPr lang="en-US" dirty="0">
                <a:latin typeface="FS Elliot Pro Light"/>
              </a:rPr>
            </a:br>
            <a:endParaRPr lang="en-US" dirty="0"/>
          </a:p>
        </p:txBody>
      </p:sp>
      <p:sp>
        <p:nvSpPr>
          <p:cNvPr id="5" name="TextBox 4">
            <a:extLst>
              <a:ext uri="{FF2B5EF4-FFF2-40B4-BE49-F238E27FC236}">
                <a16:creationId xmlns:a16="http://schemas.microsoft.com/office/drawing/2014/main" id="{0CDAC6BC-61FE-43B7-B767-1B50CD1A9E62}"/>
              </a:ext>
            </a:extLst>
          </p:cNvPr>
          <p:cNvSpPr txBox="1"/>
          <p:nvPr/>
        </p:nvSpPr>
        <p:spPr>
          <a:xfrm>
            <a:off x="638299" y="6528897"/>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84519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Support throughout the process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21</a:t>
            </a:fld>
            <a:endParaRPr lang="en-US" dirty="0"/>
          </a:p>
        </p:txBody>
      </p:sp>
      <p:sp>
        <p:nvSpPr>
          <p:cNvPr id="20" name="Rectangle 19">
            <a:extLst>
              <a:ext uri="{FF2B5EF4-FFF2-40B4-BE49-F238E27FC236}">
                <a16:creationId xmlns:a16="http://schemas.microsoft.com/office/drawing/2014/main" id="{A5449CE3-82CE-4A2D-B360-2A21640790D2}"/>
              </a:ext>
            </a:extLst>
          </p:cNvPr>
          <p:cNvSpPr/>
          <p:nvPr/>
        </p:nvSpPr>
        <p:spPr>
          <a:xfrm>
            <a:off x="577701" y="1350796"/>
            <a:ext cx="8906541" cy="4532010"/>
          </a:xfrm>
          <a:prstGeom prst="rect">
            <a:avLst/>
          </a:prstGeom>
        </p:spPr>
        <p:txBody>
          <a:bodyPr wrap="square" lIns="0" tIns="0" rIns="0" bIns="0" anchor="t">
            <a:spAutoFit/>
          </a:bodyPr>
          <a:lstStyle/>
          <a:p>
            <a:pPr lvl="0">
              <a:spcAft>
                <a:spcPts val="1200"/>
              </a:spcAft>
            </a:pPr>
            <a:r>
              <a:rPr lang="en-US" sz="2400" dirty="0">
                <a:solidFill>
                  <a:srgbClr val="162B48"/>
                </a:solidFill>
                <a:latin typeface="FS Elliot Pro" panose="02000503040000020004" pitchFamily="50" charset="0"/>
              </a:rPr>
              <a:t>Approaching your clients with </a:t>
            </a:r>
            <a:r>
              <a:rPr lang="en-US" sz="2400" b="1" dirty="0">
                <a:solidFill>
                  <a:srgbClr val="162B48"/>
                </a:solidFill>
                <a:latin typeface="FS Elliot Pro" panose="02000503040000020004" pitchFamily="50" charset="0"/>
              </a:rPr>
              <a:t>business planning services</a:t>
            </a:r>
          </a:p>
          <a:p>
            <a:pPr marL="380365" indent="-380365">
              <a:buFont typeface="Arial" panose="020B0604020202020204" pitchFamily="34" charset="0"/>
              <a:buChar char="•"/>
            </a:pPr>
            <a:r>
              <a:rPr lang="en-US" sz="2400" b="1" dirty="0">
                <a:solidFill>
                  <a:srgbClr val="0076CF"/>
                </a:solidFill>
                <a:latin typeface="FS Elliot Pro" panose="02000503040000020004" pitchFamily="50" charset="0"/>
              </a:rPr>
              <a:t>Step 1</a:t>
            </a:r>
            <a:r>
              <a:rPr lang="en-US" sz="2400" dirty="0">
                <a:solidFill>
                  <a:srgbClr val="0076CF"/>
                </a:solidFill>
                <a:latin typeface="FS Elliot Pro" panose="02000503040000020004" pitchFamily="50" charset="0"/>
              </a:rPr>
              <a:t>—</a:t>
            </a:r>
            <a:r>
              <a:rPr lang="en-US" sz="2400" b="1" dirty="0">
                <a:solidFill>
                  <a:srgbClr val="0076CF"/>
                </a:solidFill>
                <a:latin typeface="FS Elliot Pro" panose="02000503040000020004" pitchFamily="50" charset="0"/>
              </a:rPr>
              <a:t>Learn about the reports </a:t>
            </a:r>
          </a:p>
          <a:p>
            <a:pPr marL="800100" lvl="1" indent="-342900">
              <a:spcAft>
                <a:spcPts val="300"/>
              </a:spcAft>
              <a:buFont typeface="Wingdings" panose="05000000000000000000" pitchFamily="2" charset="2"/>
              <a:buChar char="ü"/>
            </a:pPr>
            <a:r>
              <a:rPr lang="en-US" sz="2000" b="0" i="0" dirty="0">
                <a:solidFill>
                  <a:srgbClr val="464646"/>
                </a:solidFill>
                <a:effectLst/>
                <a:latin typeface="FS Elliot Pro Light" panose="02000503040000020004" pitchFamily="50" charset="0"/>
              </a:rPr>
              <a:t>Review the </a:t>
            </a:r>
            <a:r>
              <a:rPr lang="en-US" sz="2000" b="1" i="0" u="sng" strike="noStrike" dirty="0">
                <a:solidFill>
                  <a:srgbClr val="035FA4"/>
                </a:solidFill>
                <a:effectLst/>
                <a:latin typeface="FS Elliot Pro Light" panose="02000503040000020004" pitchFamily="50" charset="0"/>
                <a:hlinkClick r:id="rId3"/>
              </a:rPr>
              <a:t>Sample Informal Business Valuation Report</a:t>
            </a:r>
            <a:r>
              <a:rPr lang="en-US" sz="2000" b="1" i="0" u="sng" dirty="0">
                <a:solidFill>
                  <a:srgbClr val="464646"/>
                </a:solidFill>
                <a:effectLst/>
                <a:latin typeface="FS Elliot Pro Light" panose="02000503040000020004" pitchFamily="50" charset="0"/>
              </a:rPr>
              <a:t> </a:t>
            </a:r>
            <a:r>
              <a:rPr lang="en-US" sz="2000" b="0" i="0" dirty="0">
                <a:solidFill>
                  <a:srgbClr val="464646"/>
                </a:solidFill>
                <a:effectLst/>
                <a:latin typeface="FS Elliot Pro Light" panose="02000503040000020004" pitchFamily="50" charset="0"/>
              </a:rPr>
              <a:t>(PDF) (BB11286) and </a:t>
            </a:r>
            <a:r>
              <a:rPr lang="en-US" sz="2000" b="1" i="0" u="sng" strike="noStrike" dirty="0">
                <a:solidFill>
                  <a:srgbClr val="035FA4"/>
                </a:solidFill>
                <a:effectLst/>
                <a:latin typeface="FS Elliot Pro Light" panose="02000503040000020004" pitchFamily="50" charset="0"/>
                <a:hlinkClick r:id="rId4"/>
              </a:rPr>
              <a:t>Sample Buy-Sell Review Summary Report</a:t>
            </a:r>
            <a:r>
              <a:rPr lang="en-US" sz="2000" b="1" i="0" u="sng" dirty="0">
                <a:solidFill>
                  <a:srgbClr val="464646"/>
                </a:solidFill>
                <a:effectLst/>
                <a:latin typeface="FS Elliot Pro Light" panose="02000503040000020004" pitchFamily="50" charset="0"/>
              </a:rPr>
              <a:t> </a:t>
            </a:r>
            <a:r>
              <a:rPr lang="en-US" sz="2000" b="0" i="0" dirty="0">
                <a:solidFill>
                  <a:srgbClr val="464646"/>
                </a:solidFill>
                <a:effectLst/>
                <a:latin typeface="FS Elliot Pro Light" panose="02000503040000020004" pitchFamily="50" charset="0"/>
              </a:rPr>
              <a:t>(PDF) (BB9868) to get familiar with the components of these reports.</a:t>
            </a:r>
          </a:p>
          <a:p>
            <a:pPr marL="800100" lvl="1" indent="-342900">
              <a:spcAft>
                <a:spcPts val="300"/>
              </a:spcAft>
              <a:buFont typeface="Wingdings" panose="05000000000000000000" pitchFamily="2" charset="2"/>
              <a:buChar char="ü"/>
            </a:pPr>
            <a:r>
              <a:rPr lang="en-US" sz="2000" b="1" dirty="0">
                <a:solidFill>
                  <a:srgbClr val="00B0F0"/>
                </a:solidFill>
                <a:latin typeface="FS Elliot Pro" panose="02000503040000020004" pitchFamily="50" charset="0"/>
              </a:rPr>
              <a:t>If you have questions, just call us!  833-803-8345</a:t>
            </a:r>
          </a:p>
          <a:p>
            <a:pPr marL="380365" indent="-380365">
              <a:spcBef>
                <a:spcPts val="600"/>
              </a:spcBef>
              <a:buFont typeface="Arial" panose="020B0604020202020204" pitchFamily="34" charset="0"/>
              <a:buChar char="•"/>
            </a:pPr>
            <a:r>
              <a:rPr lang="en-US" sz="2400" b="1" dirty="0">
                <a:solidFill>
                  <a:srgbClr val="0076CF"/>
                </a:solidFill>
                <a:latin typeface="FS Elliot Pro" panose="02000503040000020004" pitchFamily="50" charset="0"/>
              </a:rPr>
              <a:t>Step 2</a:t>
            </a:r>
            <a:r>
              <a:rPr lang="en-US" sz="2400" dirty="0">
                <a:solidFill>
                  <a:srgbClr val="0076CF"/>
                </a:solidFill>
                <a:latin typeface="FS Elliot Pro" panose="02000503040000020004" pitchFamily="50" charset="0"/>
              </a:rPr>
              <a:t>—</a:t>
            </a:r>
            <a:r>
              <a:rPr lang="en-US" sz="2400" b="1" dirty="0">
                <a:solidFill>
                  <a:srgbClr val="0076CF"/>
                </a:solidFill>
                <a:latin typeface="FS Elliot Pro" panose="02000503040000020004" pitchFamily="50" charset="0"/>
              </a:rPr>
              <a:t>Approach your clients</a:t>
            </a:r>
          </a:p>
          <a:p>
            <a:pPr marL="837565" lvl="1" indent="-380365">
              <a:spcAft>
                <a:spcPts val="300"/>
              </a:spcAft>
              <a:buFont typeface="Arial" panose="020B0604020202020204" pitchFamily="34" charset="0"/>
              <a:buChar char="•"/>
            </a:pPr>
            <a:r>
              <a:rPr lang="en-US" sz="2000" b="0" i="0" dirty="0">
                <a:solidFill>
                  <a:srgbClr val="464646"/>
                </a:solidFill>
                <a:effectLst/>
                <a:latin typeface="FS Elliot Pro Light"/>
              </a:rPr>
              <a:t>Do you know the value of your business? We have a team of CPAs, attorneys and financial consultants that have</a:t>
            </a:r>
            <a:r>
              <a:rPr lang="en-US" sz="2000" dirty="0">
                <a:solidFill>
                  <a:srgbClr val="464646"/>
                </a:solidFill>
                <a:latin typeface="FS Elliot Pro Light"/>
              </a:rPr>
              <a:t> </a:t>
            </a:r>
            <a:r>
              <a:rPr lang="en-US" sz="2000" b="0" i="0" dirty="0">
                <a:solidFill>
                  <a:srgbClr val="464646"/>
                </a:solidFill>
                <a:effectLst/>
                <a:latin typeface="FS Elliot Pro Light"/>
              </a:rPr>
              <a:t>provided complimentar</a:t>
            </a:r>
            <a:r>
              <a:rPr lang="en-US" sz="2000" dirty="0">
                <a:solidFill>
                  <a:srgbClr val="464646"/>
                </a:solidFill>
                <a:latin typeface="FS Elliot Pro Light"/>
              </a:rPr>
              <a:t>y </a:t>
            </a:r>
            <a:r>
              <a:rPr lang="en-US" sz="2000" b="0" i="0" dirty="0">
                <a:solidFill>
                  <a:srgbClr val="464646"/>
                </a:solidFill>
                <a:effectLst/>
                <a:latin typeface="FS Elliot Pro Light"/>
              </a:rPr>
              <a:t>informal business valuations to more than 20,000 clients, nationally.</a:t>
            </a:r>
          </a:p>
          <a:p>
            <a:pPr marL="837565" lvl="1" indent="-380365">
              <a:spcAft>
                <a:spcPts val="300"/>
              </a:spcAft>
              <a:buFont typeface="Arial" panose="020B0604020202020204" pitchFamily="34" charset="0"/>
              <a:buChar char="•"/>
            </a:pPr>
            <a:r>
              <a:rPr lang="en-US" sz="2000" dirty="0">
                <a:solidFill>
                  <a:srgbClr val="464646"/>
                </a:solidFill>
                <a:latin typeface="FS Elliot Pro Light"/>
              </a:rPr>
              <a:t>Top concerns for my business clients have been: growing their business, managing unexpected change, retaining employees, and eventually transitioning out of business—on their own terms.</a:t>
            </a:r>
            <a:endParaRPr lang="en-US" sz="2000" dirty="0">
              <a:solidFill>
                <a:srgbClr val="162B48"/>
              </a:solidFill>
              <a:latin typeface="FS Elliot Pro Light"/>
            </a:endParaRPr>
          </a:p>
        </p:txBody>
      </p:sp>
      <p:sp>
        <p:nvSpPr>
          <p:cNvPr id="7" name="TextBox 6">
            <a:extLst>
              <a:ext uri="{FF2B5EF4-FFF2-40B4-BE49-F238E27FC236}">
                <a16:creationId xmlns:a16="http://schemas.microsoft.com/office/drawing/2014/main" id="{DE26A397-EC17-4686-8E05-CDA9AB3029CB}"/>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404775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Support throughout the process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22</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1" y="1443039"/>
            <a:ext cx="7112553" cy="3477875"/>
          </a:xfrm>
          <a:prstGeom prst="rect">
            <a:avLst/>
          </a:prstGeom>
        </p:spPr>
        <p:txBody>
          <a:bodyPr wrap="square" lIns="0" tIns="0" rIns="0" bIns="0" anchor="t">
            <a:spAutoFit/>
          </a:bodyPr>
          <a:lstStyle/>
          <a:p>
            <a:pPr lvl="0">
              <a:spcAft>
                <a:spcPts val="1200"/>
              </a:spcAft>
            </a:pPr>
            <a:r>
              <a:rPr lang="en-US" sz="2400" dirty="0">
                <a:solidFill>
                  <a:srgbClr val="162B48"/>
                </a:solidFill>
                <a:latin typeface="FS Elliot Pro" panose="02000503040000020004" pitchFamily="50" charset="0"/>
              </a:rPr>
              <a:t>Approaching your clients with business planning services</a:t>
            </a:r>
          </a:p>
          <a:p>
            <a:pPr marL="380365" indent="-380365">
              <a:buFont typeface="Arial" panose="020B0604020202020204" pitchFamily="34" charset="0"/>
              <a:buChar char="•"/>
            </a:pPr>
            <a:r>
              <a:rPr lang="en-US" sz="2400" b="1" dirty="0">
                <a:solidFill>
                  <a:srgbClr val="0076CF"/>
                </a:solidFill>
                <a:latin typeface="FS Elliot Pro" panose="02000503040000020004" pitchFamily="50" charset="0"/>
              </a:rPr>
              <a:t>Step 3</a:t>
            </a:r>
            <a:r>
              <a:rPr lang="en-US" sz="2400" dirty="0">
                <a:solidFill>
                  <a:srgbClr val="0076CF"/>
                </a:solidFill>
                <a:latin typeface="FS Elliot Pro" panose="02000503040000020004" pitchFamily="50" charset="0"/>
              </a:rPr>
              <a:t>—</a:t>
            </a:r>
            <a:r>
              <a:rPr lang="en-US" sz="2400" b="1" dirty="0">
                <a:solidFill>
                  <a:srgbClr val="0076CF"/>
                </a:solidFill>
                <a:latin typeface="FS Elliot Pro" panose="02000503040000020004" pitchFamily="50" charset="0"/>
              </a:rPr>
              <a:t>Factfinding and collecting documents</a:t>
            </a:r>
          </a:p>
          <a:p>
            <a:pPr marL="742950" lvl="1" indent="-285750">
              <a:spcAft>
                <a:spcPts val="300"/>
              </a:spcAft>
              <a:buFont typeface="Wingdings" panose="05000000000000000000" pitchFamily="2" charset="2"/>
              <a:buChar char="ü"/>
            </a:pPr>
            <a:r>
              <a:rPr lang="en-US" sz="2000" b="0" i="0" dirty="0">
                <a:solidFill>
                  <a:srgbClr val="464646"/>
                </a:solidFill>
                <a:effectLst/>
                <a:latin typeface="FS Elliot Pro Light" panose="02000503040000020004" pitchFamily="50" charset="0"/>
              </a:rPr>
              <a:t>Complete the entire </a:t>
            </a:r>
            <a:r>
              <a:rPr lang="en-US" sz="2000" b="1" i="0" u="none" strike="noStrike" dirty="0">
                <a:solidFill>
                  <a:srgbClr val="035FA4"/>
                </a:solidFill>
                <a:effectLst/>
                <a:latin typeface="FS Elliot Pro Light" panose="02000503040000020004" pitchFamily="50" charset="0"/>
                <a:hlinkClick r:id="rId3"/>
              </a:rPr>
              <a:t>Business Valuation/Buy-Sell Review RFP/Fact Finder</a:t>
            </a:r>
            <a:r>
              <a:rPr lang="en-US" sz="2000" b="0" i="0" dirty="0">
                <a:solidFill>
                  <a:srgbClr val="464646"/>
                </a:solidFill>
                <a:effectLst/>
                <a:latin typeface="FS Elliot Pro Light" panose="02000503040000020004" pitchFamily="50" charset="0"/>
              </a:rPr>
              <a:t> (DOC) (BB10847C).</a:t>
            </a:r>
          </a:p>
          <a:p>
            <a:pPr marL="1200150" lvl="2" indent="-285750">
              <a:spcAft>
                <a:spcPts val="300"/>
              </a:spcAft>
              <a:buFont typeface="Arial" panose="020B0604020202020204" pitchFamily="34" charset="0"/>
              <a:buChar char="•"/>
            </a:pPr>
            <a:r>
              <a:rPr lang="en-US" sz="2000" b="0" i="0" dirty="0">
                <a:solidFill>
                  <a:srgbClr val="464646"/>
                </a:solidFill>
                <a:effectLst/>
                <a:latin typeface="FS Elliot Pro Light"/>
              </a:rPr>
              <a:t>Collect the most recent three full years of business tax returns.</a:t>
            </a:r>
            <a:r>
              <a:rPr lang="en-US" sz="2000" dirty="0">
                <a:solidFill>
                  <a:srgbClr val="464646"/>
                </a:solidFill>
                <a:latin typeface="FS Elliot Pro Light"/>
              </a:rPr>
              <a:t> </a:t>
            </a:r>
            <a:endParaRPr lang="en-US" sz="2000" b="0" i="0">
              <a:solidFill>
                <a:srgbClr val="464646"/>
              </a:solidFill>
              <a:effectLst/>
              <a:latin typeface="FS Elliot Pro Light" panose="02000503040000020004" pitchFamily="50" charset="0"/>
            </a:endParaRPr>
          </a:p>
          <a:p>
            <a:pPr marL="1200150" lvl="2" indent="-285750">
              <a:spcAft>
                <a:spcPts val="300"/>
              </a:spcAft>
              <a:buFont typeface="Arial" panose="020B0604020202020204" pitchFamily="34" charset="0"/>
              <a:buChar char="•"/>
            </a:pPr>
            <a:r>
              <a:rPr lang="en-US" sz="2000" b="0" i="0" dirty="0">
                <a:solidFill>
                  <a:srgbClr val="464646"/>
                </a:solidFill>
                <a:effectLst/>
                <a:latin typeface="FS Elliot Pro Light"/>
              </a:rPr>
              <a:t>Collect a copy of existing buy-sell agreement</a:t>
            </a:r>
            <a:r>
              <a:rPr lang="en-US" sz="2000" dirty="0">
                <a:solidFill>
                  <a:srgbClr val="464646"/>
                </a:solidFill>
                <a:latin typeface="FS Elliot Pro Light"/>
              </a:rPr>
              <a:t> (if they have one) </a:t>
            </a:r>
            <a:r>
              <a:rPr lang="en-US" sz="2000" b="0" i="0" dirty="0">
                <a:solidFill>
                  <a:srgbClr val="464646"/>
                </a:solidFill>
                <a:effectLst/>
                <a:latin typeface="FS Elliot Pro Light"/>
              </a:rPr>
              <a:t>.</a:t>
            </a:r>
          </a:p>
          <a:p>
            <a:pPr marL="1200150" lvl="2" indent="-285750">
              <a:spcAft>
                <a:spcPts val="300"/>
              </a:spcAft>
              <a:buFont typeface="Arial" panose="020B0604020202020204" pitchFamily="34" charset="0"/>
              <a:buChar char="•"/>
            </a:pPr>
            <a:r>
              <a:rPr lang="en-US" sz="2000" b="0" i="0" dirty="0">
                <a:solidFill>
                  <a:srgbClr val="464646"/>
                </a:solidFill>
                <a:effectLst/>
                <a:latin typeface="FS Elliot Pro Light" panose="02000503040000020004" pitchFamily="50" charset="0"/>
              </a:rPr>
              <a:t>Ask about any existing insurance.</a:t>
            </a:r>
          </a:p>
          <a:p>
            <a:pPr marL="342900" indent="-342900" defTabSz="914400" eaLnBrk="0" fontAlgn="ctr" hangingPunct="0">
              <a:spcBef>
                <a:spcPct val="0"/>
              </a:spcBef>
              <a:spcAft>
                <a:spcPct val="0"/>
              </a:spcAft>
              <a:buFont typeface="Arial" panose="020B0604020202020204" pitchFamily="34" charset="0"/>
              <a:buChar char="•"/>
            </a:pPr>
            <a:endParaRPr lang="en-US" dirty="0">
              <a:solidFill>
                <a:srgbClr val="23273F"/>
              </a:solidFill>
            </a:endParaRPr>
          </a:p>
        </p:txBody>
      </p:sp>
      <p:sp>
        <p:nvSpPr>
          <p:cNvPr id="2" name="Rectangle 1">
            <a:extLst>
              <a:ext uri="{FF2B5EF4-FFF2-40B4-BE49-F238E27FC236}">
                <a16:creationId xmlns:a16="http://schemas.microsoft.com/office/drawing/2014/main" id="{DBC9DAB4-5EFD-482D-8949-8CB3C2B34F47}"/>
              </a:ext>
            </a:extLst>
          </p:cNvPr>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C60F63A3-A1C9-4406-9410-ADAC68139F88}"/>
              </a:ext>
            </a:extLst>
          </p:cNvPr>
          <p:cNvSpPr txBox="1"/>
          <p:nvPr/>
        </p:nvSpPr>
        <p:spPr>
          <a:xfrm>
            <a:off x="1184565" y="6436577"/>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pic>
        <p:nvPicPr>
          <p:cNvPr id="5" name="Picture 4">
            <a:extLst>
              <a:ext uri="{FF2B5EF4-FFF2-40B4-BE49-F238E27FC236}">
                <a16:creationId xmlns:a16="http://schemas.microsoft.com/office/drawing/2014/main" id="{8681814D-4FF8-4795-9C64-968393FBDA00}"/>
              </a:ext>
            </a:extLst>
          </p:cNvPr>
          <p:cNvPicPr>
            <a:picLocks noChangeAspect="1"/>
          </p:cNvPicPr>
          <p:nvPr/>
        </p:nvPicPr>
        <p:blipFill rotWithShape="1">
          <a:blip r:embed="rId4"/>
          <a:srcRect l="17846" t="18760" r="17295" b="2480"/>
          <a:stretch/>
        </p:blipFill>
        <p:spPr>
          <a:xfrm>
            <a:off x="9027041" y="1983850"/>
            <a:ext cx="2753781" cy="3568675"/>
          </a:xfrm>
          <a:prstGeom prst="rect">
            <a:avLst/>
          </a:prstGeom>
          <a:ln>
            <a:solidFill>
              <a:schemeClr val="accent1"/>
            </a:solidFill>
          </a:ln>
        </p:spPr>
      </p:pic>
    </p:spTree>
    <p:extLst>
      <p:ext uri="{BB962C8B-B14F-4D97-AF65-F5344CB8AC3E}">
        <p14:creationId xmlns:p14="http://schemas.microsoft.com/office/powerpoint/2010/main" val="413270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Support throughout the process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23</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1" y="1443039"/>
            <a:ext cx="8768315" cy="4901342"/>
          </a:xfrm>
          <a:prstGeom prst="rect">
            <a:avLst/>
          </a:prstGeom>
        </p:spPr>
        <p:txBody>
          <a:bodyPr wrap="square" lIns="0" tIns="0" rIns="0" bIns="0" anchor="t">
            <a:spAutoFit/>
          </a:bodyPr>
          <a:lstStyle/>
          <a:p>
            <a:pPr lvl="0">
              <a:spcAft>
                <a:spcPts val="1200"/>
              </a:spcAft>
            </a:pPr>
            <a:r>
              <a:rPr lang="en-US" sz="2400" dirty="0">
                <a:solidFill>
                  <a:srgbClr val="162B48"/>
                </a:solidFill>
                <a:latin typeface="FS Elliot Pro" panose="02000503040000020004" pitchFamily="50" charset="0"/>
              </a:rPr>
              <a:t>Approaching your clients with business planning services</a:t>
            </a:r>
          </a:p>
          <a:p>
            <a:pPr marL="380365" indent="-380365">
              <a:spcBef>
                <a:spcPts val="600"/>
              </a:spcBef>
              <a:buFont typeface="Arial" panose="020B0604020202020204" pitchFamily="34" charset="0"/>
              <a:buChar char="•"/>
            </a:pPr>
            <a:r>
              <a:rPr lang="en-US" sz="2400" b="1" dirty="0">
                <a:solidFill>
                  <a:srgbClr val="0076CF"/>
                </a:solidFill>
                <a:latin typeface="FS Elliot Pro" panose="02000503040000020004" pitchFamily="50" charset="0"/>
              </a:rPr>
              <a:t>Step 4</a:t>
            </a:r>
            <a:r>
              <a:rPr lang="en-US" sz="2400" dirty="0">
                <a:solidFill>
                  <a:srgbClr val="0076CF"/>
                </a:solidFill>
                <a:latin typeface="FS Elliot Pro" panose="02000503040000020004" pitchFamily="50" charset="0"/>
              </a:rPr>
              <a:t>—</a:t>
            </a:r>
            <a:r>
              <a:rPr lang="en-US" sz="2400" b="1" dirty="0">
                <a:solidFill>
                  <a:srgbClr val="0076CF"/>
                </a:solidFill>
                <a:latin typeface="FS Elliot Pro" panose="02000503040000020004" pitchFamily="50" charset="0"/>
              </a:rPr>
              <a:t>Request the proposal/report</a:t>
            </a:r>
          </a:p>
          <a:p>
            <a:pPr marL="742950" lvl="1" indent="-285750" defTabSz="914400" eaLnBrk="0" fontAlgn="base" hangingPunct="0">
              <a:spcBef>
                <a:spcPct val="0"/>
              </a:spcBef>
              <a:spcAft>
                <a:spcPts val="300"/>
              </a:spcAft>
              <a:buFont typeface="Wingdings" panose="05000000000000000000" pitchFamily="2" charset="2"/>
              <a:buChar char="ü"/>
            </a:pPr>
            <a:r>
              <a:rPr kumimoji="0" lang="en-US" altLang="en-US" sz="2000" b="0" i="0" u="none" strike="noStrike" cap="none" normalizeH="0" baseline="0" dirty="0">
                <a:ln>
                  <a:noFill/>
                </a:ln>
                <a:solidFill>
                  <a:srgbClr val="464646"/>
                </a:solidFill>
                <a:effectLst/>
                <a:latin typeface="FS Elliot Pro Light"/>
              </a:rPr>
              <a:t>Send the completed Business Planning Services Fact Finder, three years of financials and/or the buy-sell agreement (if applicable) to Business and Advanced Solutions.</a:t>
            </a:r>
            <a:r>
              <a:rPr lang="en-US" altLang="en-US" sz="2000" dirty="0">
                <a:solidFill>
                  <a:srgbClr val="464646"/>
                </a:solidFill>
                <a:latin typeface="FS Elliot Pro Light"/>
              </a:rPr>
              <a:t>  </a:t>
            </a:r>
            <a:endParaRPr lang="en-US" altLang="en-US" sz="2000" dirty="0">
              <a:solidFill>
                <a:srgbClr val="464646"/>
              </a:solidFill>
              <a:latin typeface="FS Elliot Pro Light" panose="02000503040000020004" pitchFamily="50" charset="0"/>
            </a:endParaRPr>
          </a:p>
          <a:p>
            <a:pPr marL="1257300" lvl="2" indent="-342900" defTabSz="914400">
              <a:spcBef>
                <a:spcPct val="0"/>
              </a:spcBef>
              <a:spcAft>
                <a:spcPts val="300"/>
              </a:spcAft>
              <a:buFont typeface="Wingdings" panose="05000000000000000000" pitchFamily="2" charset="2"/>
              <a:buChar char="§"/>
            </a:pPr>
            <a:r>
              <a:rPr lang="en-US" altLang="en-US" sz="2000" dirty="0">
                <a:solidFill>
                  <a:srgbClr val="464646"/>
                </a:solidFill>
                <a:latin typeface="FS Elliot Pro Light"/>
              </a:rPr>
              <a:t>Send it via email to:  </a:t>
            </a:r>
            <a:r>
              <a:rPr lang="en-US" altLang="en-US" sz="2000" dirty="0">
                <a:solidFill>
                  <a:srgbClr val="464646"/>
                </a:solidFill>
                <a:latin typeface="FS Elliot Pro Light"/>
                <a:hlinkClick r:id="rId3"/>
              </a:rPr>
              <a:t>NewRFPs@exchange.Principal.com</a:t>
            </a:r>
            <a:r>
              <a:rPr lang="en-US" altLang="en-US" sz="2000" dirty="0">
                <a:solidFill>
                  <a:srgbClr val="464646"/>
                </a:solidFill>
                <a:latin typeface="FS Elliot Pro Light"/>
              </a:rPr>
              <a:t> </a:t>
            </a:r>
            <a:endParaRPr lang="en-US" altLang="en-US" sz="2000" b="0" i="0" u="none" strike="noStrike" cap="none" normalizeH="0" baseline="0" dirty="0">
              <a:ln>
                <a:noFill/>
              </a:ln>
              <a:solidFill>
                <a:srgbClr val="464646"/>
              </a:solidFill>
              <a:effectLst/>
              <a:latin typeface="FS Elliot Pro Light" panose="02000503040000020004" pitchFamily="50" charset="0"/>
            </a:endParaRPr>
          </a:p>
          <a:p>
            <a:pPr lvl="3" defTabSz="914400" eaLnBrk="0" fontAlgn="base" hangingPunct="0">
              <a:spcBef>
                <a:spcPct val="0"/>
              </a:spcBef>
              <a:spcAft>
                <a:spcPts val="300"/>
              </a:spcAft>
              <a:buFontTx/>
              <a:buChar char="•"/>
            </a:pPr>
            <a:r>
              <a:rPr kumimoji="0" lang="en-US" altLang="en-US" sz="2000" b="0" i="0" u="none" strike="noStrike" cap="none" normalizeH="0" baseline="0" dirty="0">
                <a:ln>
                  <a:noFill/>
                </a:ln>
                <a:solidFill>
                  <a:srgbClr val="464646"/>
                </a:solidFill>
                <a:effectLst/>
                <a:latin typeface="FS Elliot Pro Light" panose="02000503040000020004" pitchFamily="50" charset="0"/>
              </a:rPr>
              <a:t>Five business-day turnaround on informal business valuations</a:t>
            </a:r>
            <a:endParaRPr lang="en-US" altLang="en-US" sz="2000" b="0" i="0" u="none" strike="noStrike" cap="none" normalizeH="0" baseline="0" dirty="0">
              <a:ln>
                <a:noFill/>
              </a:ln>
              <a:solidFill>
                <a:srgbClr val="464646"/>
              </a:solidFill>
              <a:effectLst/>
              <a:latin typeface="FS Elliot Pro Light" panose="02000503040000020004" pitchFamily="50" charset="0"/>
            </a:endParaRPr>
          </a:p>
          <a:p>
            <a:pPr lvl="3" defTabSz="914400" eaLnBrk="0" fontAlgn="base" hangingPunct="0">
              <a:spcBef>
                <a:spcPct val="0"/>
              </a:spcBef>
              <a:spcAft>
                <a:spcPts val="300"/>
              </a:spcAft>
              <a:buFontTx/>
              <a:buChar char="•"/>
            </a:pPr>
            <a:r>
              <a:rPr kumimoji="0" lang="en-US" altLang="en-US" sz="2000" b="0" i="0" u="none" strike="noStrike" cap="none" normalizeH="0" baseline="0" dirty="0">
                <a:ln>
                  <a:noFill/>
                </a:ln>
                <a:solidFill>
                  <a:srgbClr val="464646"/>
                </a:solidFill>
                <a:effectLst/>
                <a:latin typeface="FS Elliot Pro Light" panose="02000503040000020004" pitchFamily="50" charset="0"/>
              </a:rPr>
              <a:t>Fifteen business-day turnaround on buy-sell reviews</a:t>
            </a:r>
            <a:endParaRPr lang="en-US" altLang="en-US" sz="2000" b="0" i="0" u="none" strike="noStrike" cap="none" normalizeH="0" baseline="0" dirty="0">
              <a:ln>
                <a:noFill/>
              </a:ln>
              <a:solidFill>
                <a:srgbClr val="464646"/>
              </a:solidFill>
              <a:effectLst/>
              <a:latin typeface="FS Elliot Pro Light" panose="02000503040000020004" pitchFamily="50" charset="0"/>
            </a:endParaRPr>
          </a:p>
          <a:p>
            <a:pPr marL="742950" lvl="1" indent="-285750" defTabSz="914400" eaLnBrk="0" fontAlgn="ctr" hangingPunct="0">
              <a:spcBef>
                <a:spcPct val="0"/>
              </a:spcBef>
              <a:spcAft>
                <a:spcPts val="300"/>
              </a:spcAft>
              <a:buFont typeface="Wingdings" panose="05000000000000000000" pitchFamily="2" charset="2"/>
              <a:buChar char="ü"/>
            </a:pPr>
            <a:r>
              <a:rPr kumimoji="0" lang="en-US" altLang="en-US" sz="2000" b="0" i="0" u="none" strike="noStrike" cap="none" normalizeH="0" baseline="0" dirty="0">
                <a:ln>
                  <a:noFill/>
                </a:ln>
                <a:solidFill>
                  <a:srgbClr val="464646"/>
                </a:solidFill>
                <a:effectLst/>
                <a:latin typeface="FS Elliot Pro Light"/>
              </a:rPr>
              <a:t>When you receive the reports</a:t>
            </a:r>
            <a:r>
              <a:rPr lang="en-US" altLang="en-US" sz="2000" dirty="0">
                <a:solidFill>
                  <a:srgbClr val="464646"/>
                </a:solidFill>
                <a:latin typeface="FS Elliot Pro Light"/>
              </a:rPr>
              <a:t>:</a:t>
            </a:r>
          </a:p>
          <a:p>
            <a:pPr marL="1257300" lvl="2" indent="-342900" defTabSz="914400">
              <a:spcBef>
                <a:spcPct val="0"/>
              </a:spcBef>
              <a:spcAft>
                <a:spcPts val="300"/>
              </a:spcAft>
              <a:buFont typeface="Wingdings" panose="05000000000000000000" pitchFamily="2" charset="2"/>
              <a:buChar char="§"/>
            </a:pPr>
            <a:r>
              <a:rPr lang="en-US" altLang="en-US" sz="2000" dirty="0">
                <a:solidFill>
                  <a:srgbClr val="464646"/>
                </a:solidFill>
                <a:latin typeface="FS Elliot Pro Light"/>
              </a:rPr>
              <a:t>Review</a:t>
            </a:r>
            <a:r>
              <a:rPr kumimoji="0" lang="en-US" altLang="en-US" sz="2000" b="0" i="0" u="none" strike="noStrike" cap="none" normalizeH="0" baseline="0" dirty="0">
                <a:ln>
                  <a:noFill/>
                </a:ln>
                <a:solidFill>
                  <a:srgbClr val="464646"/>
                </a:solidFill>
                <a:effectLst/>
                <a:latin typeface="FS Elliot Pro Light"/>
              </a:rPr>
              <a:t> the results</a:t>
            </a:r>
            <a:r>
              <a:rPr lang="en-US" altLang="en-US" sz="2000" dirty="0">
                <a:solidFill>
                  <a:srgbClr val="464646"/>
                </a:solidFill>
                <a:latin typeface="FS Elliot Pro Light"/>
              </a:rPr>
              <a:t> </a:t>
            </a:r>
            <a:r>
              <a:rPr kumimoji="0" lang="en-US" altLang="en-US" sz="2000" b="0" i="0" u="none" strike="noStrike" cap="none" normalizeH="0" baseline="0" dirty="0">
                <a:ln>
                  <a:noFill/>
                </a:ln>
                <a:solidFill>
                  <a:srgbClr val="464646"/>
                </a:solidFill>
                <a:effectLst/>
                <a:latin typeface="FS Elliot Pro Light"/>
              </a:rPr>
              <a:t>and </a:t>
            </a:r>
            <a:r>
              <a:rPr kumimoji="0" lang="en-US" altLang="en-US" sz="2000" b="1" i="0" u="none" strike="noStrike" cap="none" normalizeH="0" baseline="0" dirty="0">
                <a:ln>
                  <a:noFill/>
                </a:ln>
                <a:solidFill>
                  <a:srgbClr val="464646"/>
                </a:solidFill>
                <a:effectLst/>
                <a:latin typeface="FS Elliot Pro Light"/>
              </a:rPr>
              <a:t>schedule a call with the consultant who prepared the report.</a:t>
            </a:r>
            <a:r>
              <a:rPr lang="en-US" altLang="en-US" sz="2000" dirty="0">
                <a:solidFill>
                  <a:srgbClr val="464646"/>
                </a:solidFill>
                <a:latin typeface="FS Elliot Pro Light"/>
              </a:rPr>
              <a:t>  </a:t>
            </a:r>
            <a:endParaRPr lang="en-US" dirty="0">
              <a:solidFill>
                <a:srgbClr val="333333"/>
              </a:solidFill>
              <a:latin typeface="Arial" panose="020B0604020202020204"/>
              <a:cs typeface="Arial" panose="020B0604020202020204"/>
            </a:endParaRPr>
          </a:p>
          <a:p>
            <a:pPr marL="1257300" lvl="2" indent="-342900" defTabSz="914400">
              <a:spcBef>
                <a:spcPct val="0"/>
              </a:spcBef>
              <a:spcAft>
                <a:spcPts val="300"/>
              </a:spcAft>
              <a:buFont typeface="Wingdings" panose="05000000000000000000" pitchFamily="2" charset="2"/>
              <a:buChar char="§"/>
            </a:pPr>
            <a:r>
              <a:rPr kumimoji="0" lang="en-US" altLang="en-US" sz="2000" b="0" i="0" u="none" strike="noStrike" cap="none" normalizeH="0" baseline="0" dirty="0">
                <a:ln>
                  <a:noFill/>
                </a:ln>
                <a:solidFill>
                  <a:srgbClr val="464646"/>
                </a:solidFill>
                <a:effectLst/>
                <a:latin typeface="FS Elliot Pro Light"/>
              </a:rPr>
              <a:t>Or call the Business Solutions hotline at 833-803-8345 for general questions</a:t>
            </a:r>
            <a:r>
              <a:rPr lang="en-US" altLang="en-US" sz="2000" dirty="0">
                <a:solidFill>
                  <a:srgbClr val="035FA4"/>
                </a:solidFill>
                <a:latin typeface="FS Elliot Pro Light"/>
              </a:rPr>
              <a:t>.</a:t>
            </a:r>
            <a:endParaRPr lang="en-US" dirty="0">
              <a:cs typeface="Arial"/>
            </a:endParaRPr>
          </a:p>
          <a:p>
            <a:pPr marL="342900" indent="-342900" defTabSz="914400" eaLnBrk="0" fontAlgn="ctr" hangingPunct="0">
              <a:spcBef>
                <a:spcPct val="0"/>
              </a:spcBef>
              <a:spcAft>
                <a:spcPct val="0"/>
              </a:spcAft>
              <a:buFont typeface="Arial" panose="020B0604020202020204" pitchFamily="34" charset="0"/>
              <a:buChar char="•"/>
            </a:pPr>
            <a:endParaRPr lang="en-US" dirty="0">
              <a:solidFill>
                <a:srgbClr val="23273F"/>
              </a:solidFill>
            </a:endParaRPr>
          </a:p>
        </p:txBody>
      </p:sp>
      <p:sp>
        <p:nvSpPr>
          <p:cNvPr id="2" name="Rectangle 1">
            <a:extLst>
              <a:ext uri="{FF2B5EF4-FFF2-40B4-BE49-F238E27FC236}">
                <a16:creationId xmlns:a16="http://schemas.microsoft.com/office/drawing/2014/main" id="{DBC9DAB4-5EFD-482D-8949-8CB3C2B34F47}"/>
              </a:ext>
            </a:extLst>
          </p:cNvPr>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C60F63A3-A1C9-4406-9410-ADAC68139F88}"/>
              </a:ext>
            </a:extLst>
          </p:cNvPr>
          <p:cNvSpPr txBox="1"/>
          <p:nvPr/>
        </p:nvSpPr>
        <p:spPr>
          <a:xfrm>
            <a:off x="1184565" y="6436577"/>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6381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Support throughout the process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24</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0" y="1443039"/>
            <a:ext cx="8364279" cy="2708434"/>
          </a:xfrm>
          <a:prstGeom prst="rect">
            <a:avLst/>
          </a:prstGeom>
        </p:spPr>
        <p:txBody>
          <a:bodyPr wrap="square" lIns="0" tIns="0" rIns="0" bIns="0" anchor="t">
            <a:spAutoFit/>
          </a:bodyPr>
          <a:lstStyle/>
          <a:p>
            <a:pPr lvl="0">
              <a:spcAft>
                <a:spcPts val="1200"/>
              </a:spcAft>
            </a:pPr>
            <a:r>
              <a:rPr lang="en-US" sz="2400" dirty="0">
                <a:solidFill>
                  <a:srgbClr val="162B48"/>
                </a:solidFill>
                <a:latin typeface="FS Elliot Pro" panose="02000503040000020004" pitchFamily="50" charset="0"/>
              </a:rPr>
              <a:t>Approaching your clients with business planning services</a:t>
            </a:r>
          </a:p>
          <a:p>
            <a:pPr marL="342900" indent="-342900" defTabSz="914400" eaLnBrk="0" fontAlgn="ctr" hangingPunct="0">
              <a:spcBef>
                <a:spcPct val="0"/>
              </a:spcBef>
              <a:spcAft>
                <a:spcPct val="0"/>
              </a:spcAft>
              <a:buFont typeface="Arial" panose="020B0604020202020204" pitchFamily="34" charset="0"/>
              <a:buChar char="•"/>
            </a:pPr>
            <a:r>
              <a:rPr lang="en-US" sz="2400" b="1" dirty="0">
                <a:solidFill>
                  <a:srgbClr val="0076CF"/>
                </a:solidFill>
                <a:latin typeface="FS Elliot Pro" panose="02000503040000020004" pitchFamily="50" charset="0"/>
              </a:rPr>
              <a:t>Step 5</a:t>
            </a:r>
            <a:r>
              <a:rPr lang="en-US" sz="2400" dirty="0">
                <a:solidFill>
                  <a:srgbClr val="0076CF"/>
                </a:solidFill>
                <a:latin typeface="FS Elliot Pro" panose="02000503040000020004" pitchFamily="50" charset="0"/>
              </a:rPr>
              <a:t>—</a:t>
            </a:r>
            <a:r>
              <a:rPr lang="en-US" sz="2400" b="1" dirty="0">
                <a:solidFill>
                  <a:srgbClr val="0076CF"/>
                </a:solidFill>
                <a:latin typeface="FS Elliot Pro" panose="02000503040000020004" pitchFamily="50" charset="0"/>
              </a:rPr>
              <a:t>Present the proposal/report &amp; discuss priorities</a:t>
            </a:r>
          </a:p>
          <a:p>
            <a:pPr marL="800100" lvl="1" indent="-342900" defTabSz="914400" eaLnBrk="0" fontAlgn="ctr" hangingPunct="0">
              <a:spcBef>
                <a:spcPct val="0"/>
              </a:spcBef>
              <a:spcAft>
                <a:spcPct val="0"/>
              </a:spcAft>
              <a:buFont typeface="Wingdings" panose="020B0604020202020204" pitchFamily="34" charset="0"/>
              <a:buChar char="ü"/>
            </a:pPr>
            <a:r>
              <a:rPr lang="en-US" sz="2000" dirty="0">
                <a:solidFill>
                  <a:srgbClr val="23273F"/>
                </a:solidFill>
                <a:latin typeface="FS Elliot Pro Light" panose="02000503040000020004" pitchFamily="50" charset="0"/>
              </a:rPr>
              <a:t>Your Business Solutions Consultant will partner with you to present the report to your client!</a:t>
            </a:r>
          </a:p>
          <a:p>
            <a:pPr marL="800100" lvl="1" indent="-342900" defTabSz="914400" eaLnBrk="0" fontAlgn="ctr" hangingPunct="0">
              <a:spcBef>
                <a:spcPct val="0"/>
              </a:spcBef>
              <a:spcAft>
                <a:spcPct val="0"/>
              </a:spcAft>
              <a:buFont typeface="Wingdings" panose="020B0604020202020204" pitchFamily="34" charset="0"/>
              <a:buChar char="ü"/>
            </a:pPr>
            <a:r>
              <a:rPr lang="en-US" sz="2000" dirty="0">
                <a:solidFill>
                  <a:srgbClr val="23273F"/>
                </a:solidFill>
                <a:latin typeface="FS Elliot Pro Light" panose="02000503040000020004" pitchFamily="50" charset="0"/>
              </a:rPr>
              <a:t>As your client asks questions, take note of their concerns and priorities.</a:t>
            </a:r>
          </a:p>
          <a:p>
            <a:pPr marL="800100" lvl="1" indent="-342900" defTabSz="914400" eaLnBrk="0" fontAlgn="ctr" hangingPunct="0">
              <a:spcBef>
                <a:spcPct val="0"/>
              </a:spcBef>
              <a:spcAft>
                <a:spcPct val="0"/>
              </a:spcAft>
              <a:buFont typeface="Wingdings" panose="020B0604020202020204" pitchFamily="34" charset="0"/>
              <a:buChar char="ü"/>
            </a:pPr>
            <a:r>
              <a:rPr lang="en-US" sz="2000" dirty="0">
                <a:solidFill>
                  <a:srgbClr val="23273F"/>
                </a:solidFill>
                <a:latin typeface="FS Elliot Pro Light" panose="02000503040000020004" pitchFamily="50" charset="0"/>
              </a:rPr>
              <a:t>When the call is done, you can discuss ‘next steps’ with your Business Solutions Consultant. </a:t>
            </a:r>
          </a:p>
          <a:p>
            <a:pPr marL="742950" lvl="1" indent="-285750" defTabSz="914400" eaLnBrk="0" fontAlgn="base" hangingPunct="0">
              <a:spcBef>
                <a:spcPct val="0"/>
              </a:spcBef>
              <a:spcAft>
                <a:spcPct val="0"/>
              </a:spcAft>
              <a:buFont typeface="Wingdings" panose="05000000000000000000" pitchFamily="2" charset="2"/>
              <a:buChar char="ü"/>
            </a:pPr>
            <a:endParaRPr lang="en-US" altLang="en-US" dirty="0">
              <a:solidFill>
                <a:srgbClr val="464646"/>
              </a:solidFill>
              <a:latin typeface="FS Elliot Web Regular"/>
            </a:endParaRPr>
          </a:p>
        </p:txBody>
      </p:sp>
      <p:sp>
        <p:nvSpPr>
          <p:cNvPr id="2" name="Rectangle 1">
            <a:extLst>
              <a:ext uri="{FF2B5EF4-FFF2-40B4-BE49-F238E27FC236}">
                <a16:creationId xmlns:a16="http://schemas.microsoft.com/office/drawing/2014/main" id="{DBC9DAB4-5EFD-482D-8949-8CB3C2B34F47}"/>
              </a:ext>
            </a:extLst>
          </p:cNvPr>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799CF808-700C-4AB3-8BC2-2BD1ACEFCE44}"/>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283364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a:t>Support throughout the process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25</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0" y="1443039"/>
            <a:ext cx="10022957" cy="5047536"/>
          </a:xfrm>
          <a:prstGeom prst="rect">
            <a:avLst/>
          </a:prstGeom>
        </p:spPr>
        <p:txBody>
          <a:bodyPr wrap="square" lIns="0" tIns="0" rIns="0" bIns="0">
            <a:spAutoFit/>
          </a:bodyPr>
          <a:lstStyle/>
          <a:p>
            <a:pPr lvl="0">
              <a:spcAft>
                <a:spcPts val="1200"/>
              </a:spcAft>
            </a:pPr>
            <a:r>
              <a:rPr lang="en-US" sz="2400" dirty="0">
                <a:solidFill>
                  <a:srgbClr val="162B48"/>
                </a:solidFill>
                <a:latin typeface="FS Elliot Pro" panose="02000503040000020004" pitchFamily="50" charset="0"/>
              </a:rPr>
              <a:t>Approaching your clients with business planning services</a:t>
            </a:r>
          </a:p>
          <a:p>
            <a:pPr marL="342900" indent="-342900" defTabSz="914400" eaLnBrk="0" fontAlgn="ctr" hangingPunct="0">
              <a:spcBef>
                <a:spcPts val="1200"/>
              </a:spcBef>
              <a:spcAft>
                <a:spcPct val="0"/>
              </a:spcAft>
              <a:buFont typeface="Arial" panose="020B0604020202020204" pitchFamily="34" charset="0"/>
              <a:buChar char="•"/>
            </a:pPr>
            <a:r>
              <a:rPr lang="en-US" sz="2400" b="1" dirty="0">
                <a:solidFill>
                  <a:srgbClr val="0076CF"/>
                </a:solidFill>
                <a:latin typeface="FS Elliot Pro" panose="02000503040000020004" pitchFamily="50" charset="0"/>
              </a:rPr>
              <a:t>Step 6</a:t>
            </a:r>
            <a:r>
              <a:rPr lang="en-US" sz="2400" dirty="0">
                <a:solidFill>
                  <a:srgbClr val="0076CF"/>
                </a:solidFill>
                <a:latin typeface="FS Elliot Pro" panose="02000503040000020004" pitchFamily="50" charset="0"/>
              </a:rPr>
              <a:t>—</a:t>
            </a:r>
            <a:r>
              <a:rPr lang="en-US" sz="2400" b="1" dirty="0">
                <a:solidFill>
                  <a:srgbClr val="0076CF"/>
                </a:solidFill>
                <a:latin typeface="FS Elliot Pro" panose="02000503040000020004" pitchFamily="50" charset="0"/>
              </a:rPr>
              <a:t>Questions to ask your client</a:t>
            </a: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b="1" dirty="0">
                <a:solidFill>
                  <a:srgbClr val="464646"/>
                </a:solidFill>
                <a:latin typeface="FS Elliot Pro Light" panose="02000503040000020004" pitchFamily="50" charset="0"/>
              </a:rPr>
              <a:t>How do you replace revenue if one of your revenue generators doesn’t show up due to a death or disability?  </a:t>
            </a:r>
            <a:r>
              <a:rPr lang="en-US" altLang="en-US" sz="2000" dirty="0">
                <a:solidFill>
                  <a:srgbClr val="464646"/>
                </a:solidFill>
                <a:latin typeface="FS Elliot Pro Light" panose="02000503040000020004" pitchFamily="50" charset="0"/>
              </a:rPr>
              <a:t>(</a:t>
            </a:r>
            <a:r>
              <a:rPr lang="en-US" altLang="en-US" sz="2000" b="1" dirty="0">
                <a:solidFill>
                  <a:srgbClr val="464646"/>
                </a:solidFill>
                <a:latin typeface="FS Elliot Pro Light" panose="02000503040000020004" pitchFamily="50" charset="0"/>
                <a:hlinkClick r:id="rId3"/>
              </a:rPr>
              <a:t>Key person replacement </a:t>
            </a:r>
            <a:r>
              <a:rPr lang="en-US" altLang="en-US" sz="2000" dirty="0">
                <a:solidFill>
                  <a:srgbClr val="464646"/>
                </a:solidFill>
                <a:latin typeface="FS Elliot Pro Light" panose="02000503040000020004" pitchFamily="50" charset="0"/>
              </a:rPr>
              <a:t>– life and disability coverage)</a:t>
            </a: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b="1" dirty="0">
                <a:solidFill>
                  <a:srgbClr val="464646"/>
                </a:solidFill>
                <a:latin typeface="FS Elliot Pro Light" panose="02000503040000020004" pitchFamily="50" charset="0"/>
              </a:rPr>
              <a:t>What are you doing to differentiate your executive benefits program from your peers?  </a:t>
            </a:r>
            <a:r>
              <a:rPr lang="en-US" altLang="en-US" sz="2000" dirty="0">
                <a:solidFill>
                  <a:srgbClr val="464646"/>
                </a:solidFill>
                <a:latin typeface="FS Elliot Pro Light" panose="02000503040000020004" pitchFamily="50" charset="0"/>
              </a:rPr>
              <a:t>(</a:t>
            </a:r>
            <a:r>
              <a:rPr lang="en-US" altLang="en-US" sz="2000" b="1" dirty="0">
                <a:solidFill>
                  <a:srgbClr val="464646"/>
                </a:solidFill>
                <a:latin typeface="FS Elliot Pro Light" panose="02000503040000020004" pitchFamily="50" charset="0"/>
                <a:hlinkClick r:id="rId4"/>
              </a:rPr>
              <a:t>Offer a robust employee benefits package </a:t>
            </a:r>
            <a:r>
              <a:rPr lang="en-US" altLang="en-US" sz="2000" dirty="0">
                <a:solidFill>
                  <a:srgbClr val="464646"/>
                </a:solidFill>
                <a:latin typeface="FS Elliot Pro Light" panose="02000503040000020004" pitchFamily="50" charset="0"/>
              </a:rPr>
              <a:t>to include </a:t>
            </a:r>
            <a:r>
              <a:rPr lang="en-US" altLang="en-US" sz="2000" b="1" dirty="0">
                <a:solidFill>
                  <a:srgbClr val="464646"/>
                </a:solidFill>
                <a:latin typeface="FS Elliot Pro Light" panose="02000503040000020004" pitchFamily="50" charset="0"/>
                <a:hlinkClick r:id="rId5"/>
              </a:rPr>
              <a:t>supplemental life and disability insurance </a:t>
            </a:r>
            <a:r>
              <a:rPr lang="en-US" altLang="en-US" sz="2000" dirty="0">
                <a:solidFill>
                  <a:srgbClr val="464646"/>
                </a:solidFill>
                <a:latin typeface="FS Elliot Pro Light" panose="02000503040000020004" pitchFamily="50" charset="0"/>
              </a:rPr>
              <a:t>to ‘fill any gaps’ in coverage for your owners/key employees) </a:t>
            </a:r>
            <a:endParaRPr lang="en-US" altLang="en-US" sz="2000" b="1" dirty="0">
              <a:solidFill>
                <a:srgbClr val="464646"/>
              </a:solidFill>
              <a:latin typeface="FS Elliot Pro Light" panose="02000503040000020004" pitchFamily="50" charset="0"/>
            </a:endParaRP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b="1" dirty="0">
                <a:solidFill>
                  <a:srgbClr val="464646"/>
                </a:solidFill>
                <a:latin typeface="FS Elliot Pro Light" panose="02000503040000020004" pitchFamily="50" charset="0"/>
              </a:rPr>
              <a:t>Do you know how your benefits stack up against competitors? </a:t>
            </a:r>
            <a:r>
              <a:rPr lang="en-US" altLang="en-US" sz="2000" dirty="0">
                <a:solidFill>
                  <a:srgbClr val="464646"/>
                </a:solidFill>
                <a:latin typeface="FS Elliot Pro Light" panose="02000503040000020004" pitchFamily="50" charset="0"/>
              </a:rPr>
              <a:t>(Use the </a:t>
            </a:r>
            <a:r>
              <a:rPr lang="en-US" altLang="en-US" sz="2000" b="1" dirty="0">
                <a:solidFill>
                  <a:srgbClr val="464646"/>
                </a:solidFill>
                <a:latin typeface="FS Elliot Pro Light" panose="02000503040000020004" pitchFamily="50" charset="0"/>
                <a:hlinkClick r:id="rId6"/>
              </a:rPr>
              <a:t>Benefit Design Tool</a:t>
            </a:r>
            <a:r>
              <a:rPr lang="en-US" altLang="en-US" sz="2000" dirty="0">
                <a:solidFill>
                  <a:srgbClr val="464646"/>
                </a:solidFill>
                <a:latin typeface="FS Elliot Pro Light" panose="02000503040000020004" pitchFamily="50" charset="0"/>
              </a:rPr>
              <a:t>)</a:t>
            </a:r>
            <a:endParaRPr lang="en-US" altLang="en-US" sz="2000" b="1" dirty="0">
              <a:solidFill>
                <a:srgbClr val="464646"/>
              </a:solidFill>
              <a:latin typeface="FS Elliot Pro Light" panose="02000503040000020004" pitchFamily="50" charset="0"/>
            </a:endParaRP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b="1" dirty="0">
                <a:latin typeface="FS Elliot Pro Light" panose="02000503040000020004" pitchFamily="50" charset="0"/>
              </a:rPr>
              <a:t>How do you keep the lights on if the owner doesn’t show up because he’s too sick or injured to work? </a:t>
            </a:r>
            <a:r>
              <a:rPr lang="en-US" altLang="en-US" sz="2000" dirty="0">
                <a:latin typeface="FS Elliot Pro Light" panose="02000503040000020004" pitchFamily="50" charset="0"/>
              </a:rPr>
              <a:t>(</a:t>
            </a:r>
            <a:r>
              <a:rPr lang="en-US" altLang="en-US" sz="2000" b="1" dirty="0">
                <a:latin typeface="FS Elliot Pro Light" panose="02000503040000020004" pitchFamily="50" charset="0"/>
                <a:hlinkClick r:id="rId7"/>
              </a:rPr>
              <a:t>Overhead expense coverage </a:t>
            </a:r>
            <a:r>
              <a:rPr lang="en-US" altLang="en-US" sz="2000" dirty="0">
                <a:latin typeface="FS Elliot Pro Light" panose="02000503040000020004" pitchFamily="50" charset="0"/>
              </a:rPr>
              <a:t>can help)</a:t>
            </a: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b="1" dirty="0">
                <a:latin typeface="FS Elliot Pro Light" panose="02000503040000020004" pitchFamily="50" charset="0"/>
              </a:rPr>
              <a:t>Are you prepared to transition out of business on your own terms? </a:t>
            </a:r>
            <a:r>
              <a:rPr lang="en-US" altLang="en-US" sz="2000" dirty="0">
                <a:latin typeface="FS Elliot Pro Light" panose="02000503040000020004" pitchFamily="50" charset="0"/>
              </a:rPr>
              <a:t>(A buy-sell agreement is key, </a:t>
            </a:r>
            <a:r>
              <a:rPr lang="en-US" altLang="en-US" sz="2000" b="1" dirty="0">
                <a:latin typeface="FS Elliot Pro Light" panose="02000503040000020004" pitchFamily="50" charset="0"/>
                <a:hlinkClick r:id="rId8"/>
              </a:rPr>
              <a:t>funded with both life and disability insurance</a:t>
            </a:r>
            <a:r>
              <a:rPr lang="en-US" altLang="en-US" sz="2000" dirty="0">
                <a:latin typeface="FS Elliot Pro Light" panose="02000503040000020004" pitchFamily="50" charset="0"/>
              </a:rPr>
              <a:t>)</a:t>
            </a:r>
            <a:endParaRPr lang="en-US" altLang="en-US" sz="2000" b="1" dirty="0">
              <a:latin typeface="FS Elliot Pro Light" panose="02000503040000020004" pitchFamily="50" charset="0"/>
            </a:endParaRPr>
          </a:p>
        </p:txBody>
      </p:sp>
      <p:sp>
        <p:nvSpPr>
          <p:cNvPr id="2" name="Rectangle 1">
            <a:extLst>
              <a:ext uri="{FF2B5EF4-FFF2-40B4-BE49-F238E27FC236}">
                <a16:creationId xmlns:a16="http://schemas.microsoft.com/office/drawing/2014/main" id="{DBC9DAB4-5EFD-482D-8949-8CB3C2B34F47}"/>
              </a:ext>
            </a:extLst>
          </p:cNvPr>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4C1A202-32F8-47B0-902F-F6A17ADB9CBE}"/>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136982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90BCC-C757-DF41-B370-51581E3EAC09}"/>
              </a:ext>
            </a:extLst>
          </p:cNvPr>
          <p:cNvSpPr>
            <a:spLocks noGrp="1"/>
          </p:cNvSpPr>
          <p:nvPr>
            <p:ph type="title"/>
          </p:nvPr>
        </p:nvSpPr>
        <p:spPr>
          <a:xfrm>
            <a:off x="571500" y="2948765"/>
            <a:ext cx="4394200" cy="457200"/>
          </a:xfrm>
        </p:spPr>
        <p:txBody>
          <a:bodyPr/>
          <a:lstStyle/>
          <a:p>
            <a:r>
              <a:rPr lang="en-US" dirty="0"/>
              <a:t>Support resources</a:t>
            </a:r>
            <a:br>
              <a:rPr lang="en-US" dirty="0"/>
            </a:br>
            <a:r>
              <a:rPr lang="en-US" sz="2200" dirty="0">
                <a:latin typeface="FS Elliot Pro Light" panose="02000503040000020004" pitchFamily="50" charset="0"/>
              </a:rPr>
              <a:t>Access support no matter what your client needs!</a:t>
            </a:r>
          </a:p>
        </p:txBody>
      </p:sp>
      <p:sp>
        <p:nvSpPr>
          <p:cNvPr id="2" name="Footer Placeholder 1">
            <a:extLst>
              <a:ext uri="{FF2B5EF4-FFF2-40B4-BE49-F238E27FC236}">
                <a16:creationId xmlns:a16="http://schemas.microsoft.com/office/drawing/2014/main" id="{0BEFF78B-89C2-5D49-815C-371EEEDFE6BA}"/>
              </a:ext>
            </a:extLst>
          </p:cNvPr>
          <p:cNvSpPr>
            <a:spLocks noGrp="1"/>
          </p:cNvSpPr>
          <p:nvPr>
            <p:ph type="ftr" sz="quarter" idx="11"/>
          </p:nvPr>
        </p:nvSpPr>
        <p:spPr>
          <a:xfrm>
            <a:off x="583563" y="6247663"/>
            <a:ext cx="10200584" cy="365125"/>
          </a:xfrm>
        </p:spPr>
        <p:txBody>
          <a:bodyPr/>
          <a:lstStyle/>
          <a:p>
            <a:r>
              <a:rPr lang="en-US" dirty="0"/>
              <a:t>For financial professional use only. Not for distribution to the public.</a:t>
            </a:r>
          </a:p>
        </p:txBody>
      </p:sp>
      <p:sp>
        <p:nvSpPr>
          <p:cNvPr id="3" name="Slide Number Placeholder 2">
            <a:extLst>
              <a:ext uri="{FF2B5EF4-FFF2-40B4-BE49-F238E27FC236}">
                <a16:creationId xmlns:a16="http://schemas.microsoft.com/office/drawing/2014/main" id="{B86E9941-2CEA-584E-95E5-21F39D4EF0BD}"/>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26</a:t>
            </a:fld>
            <a:endParaRPr lang="en-US" dirty="0"/>
          </a:p>
        </p:txBody>
      </p:sp>
      <p:grpSp>
        <p:nvGrpSpPr>
          <p:cNvPr id="19" name="Group 18">
            <a:extLst>
              <a:ext uri="{FF2B5EF4-FFF2-40B4-BE49-F238E27FC236}">
                <a16:creationId xmlns:a16="http://schemas.microsoft.com/office/drawing/2014/main" id="{E8546064-D051-E34B-95E8-A301FE64EF3A}"/>
              </a:ext>
            </a:extLst>
          </p:cNvPr>
          <p:cNvGrpSpPr/>
          <p:nvPr/>
        </p:nvGrpSpPr>
        <p:grpSpPr>
          <a:xfrm>
            <a:off x="6978437" y="1351432"/>
            <a:ext cx="4524941" cy="3712821"/>
            <a:chOff x="6967148" y="1430454"/>
            <a:chExt cx="4524941" cy="3712821"/>
          </a:xfrm>
        </p:grpSpPr>
        <p:sp>
          <p:nvSpPr>
            <p:cNvPr id="10" name="TextBox 9">
              <a:extLst>
                <a:ext uri="{FF2B5EF4-FFF2-40B4-BE49-F238E27FC236}">
                  <a16:creationId xmlns:a16="http://schemas.microsoft.com/office/drawing/2014/main" id="{90F05409-9975-3A46-876A-14B286B91446}"/>
                </a:ext>
              </a:extLst>
            </p:cNvPr>
            <p:cNvSpPr txBox="1"/>
            <p:nvPr/>
          </p:nvSpPr>
          <p:spPr>
            <a:xfrm>
              <a:off x="6967148" y="1430454"/>
              <a:ext cx="4524939" cy="914400"/>
            </a:xfrm>
            <a:prstGeom prst="rect">
              <a:avLst/>
            </a:prstGeom>
            <a:noFill/>
          </p:spPr>
          <p:txBody>
            <a:bodyPr wrap="square" lIns="0" tIns="0" rIns="0" bIns="0" rtlCol="0" anchor="ctr">
              <a:noAutofit/>
            </a:bodyPr>
            <a:lstStyle/>
            <a:p>
              <a:pPr>
                <a:spcAft>
                  <a:spcPts val="600"/>
                </a:spcAft>
              </a:pPr>
              <a:r>
                <a:rPr lang="en-US" sz="2000" dirty="0">
                  <a:solidFill>
                    <a:srgbClr val="0076CF"/>
                  </a:solidFill>
                  <a:latin typeface="FS Elliot Pro" panose="02000503040000020004" pitchFamily="50" charset="0"/>
                  <a:hlinkClick r:id="rId3"/>
                </a:rPr>
                <a:t>Disability insurance </a:t>
              </a:r>
              <a:endParaRPr lang="en-US" sz="2000" dirty="0">
                <a:solidFill>
                  <a:srgbClr val="0076CF"/>
                </a:solidFill>
                <a:latin typeface="FS Elliot Pro" panose="02000503040000020004" pitchFamily="50" charset="0"/>
              </a:endParaRPr>
            </a:p>
          </p:txBody>
        </p:sp>
        <p:sp>
          <p:nvSpPr>
            <p:cNvPr id="13" name="TextBox 12">
              <a:extLst>
                <a:ext uri="{FF2B5EF4-FFF2-40B4-BE49-F238E27FC236}">
                  <a16:creationId xmlns:a16="http://schemas.microsoft.com/office/drawing/2014/main" id="{D8BB6121-006A-0E43-9393-AF6431A49589}"/>
                </a:ext>
              </a:extLst>
            </p:cNvPr>
            <p:cNvSpPr txBox="1"/>
            <p:nvPr/>
          </p:nvSpPr>
          <p:spPr>
            <a:xfrm>
              <a:off x="6967148" y="2344854"/>
              <a:ext cx="4524939" cy="914400"/>
            </a:xfrm>
            <a:prstGeom prst="rect">
              <a:avLst/>
            </a:prstGeom>
            <a:noFill/>
          </p:spPr>
          <p:txBody>
            <a:bodyPr wrap="square" lIns="0" tIns="0" rIns="0" bIns="0" rtlCol="0" anchor="ctr">
              <a:noAutofit/>
            </a:bodyPr>
            <a:lstStyle/>
            <a:p>
              <a:pPr>
                <a:lnSpc>
                  <a:spcPct val="120000"/>
                </a:lnSpc>
              </a:pPr>
              <a:r>
                <a:rPr lang="en-US" sz="2000" dirty="0">
                  <a:solidFill>
                    <a:srgbClr val="0076CF"/>
                  </a:solidFill>
                  <a:latin typeface="FS Elliot Pro" panose="02000503040000020004" pitchFamily="50" charset="0"/>
                  <a:hlinkClick r:id="rId4"/>
                </a:rPr>
                <a:t>Group &amp; voluntary benefits</a:t>
              </a:r>
              <a:endParaRPr lang="en-US" sz="2000" dirty="0">
                <a:solidFill>
                  <a:srgbClr val="0076CF"/>
                </a:solidFill>
                <a:latin typeface="FS Elliot Pro" panose="02000503040000020004" pitchFamily="50" charset="0"/>
              </a:endParaRPr>
            </a:p>
          </p:txBody>
        </p:sp>
        <p:cxnSp>
          <p:nvCxnSpPr>
            <p:cNvPr id="14" name="Straight Connector 13">
              <a:extLst>
                <a:ext uri="{FF2B5EF4-FFF2-40B4-BE49-F238E27FC236}">
                  <a16:creationId xmlns:a16="http://schemas.microsoft.com/office/drawing/2014/main" id="{F1B3950C-0EBF-C949-B755-CCD2C5110B43}"/>
                </a:ext>
              </a:extLst>
            </p:cNvPr>
            <p:cNvCxnSpPr>
              <a:cxnSpLocks/>
            </p:cNvCxnSpPr>
            <p:nvPr/>
          </p:nvCxnSpPr>
          <p:spPr>
            <a:xfrm>
              <a:off x="6967149" y="2353684"/>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6251FB-654C-F040-BB84-E7C7EFB4A8F0}"/>
                </a:ext>
              </a:extLst>
            </p:cNvPr>
            <p:cNvSpPr txBox="1"/>
            <p:nvPr/>
          </p:nvSpPr>
          <p:spPr>
            <a:xfrm>
              <a:off x="6967149" y="3278198"/>
              <a:ext cx="4524938" cy="914400"/>
            </a:xfrm>
            <a:prstGeom prst="rect">
              <a:avLst/>
            </a:prstGeom>
            <a:noFill/>
          </p:spPr>
          <p:txBody>
            <a:bodyPr wrap="square" lIns="0" tIns="0" rIns="0" bIns="0" rtlCol="0" anchor="ctr">
              <a:noAutofit/>
            </a:bodyPr>
            <a:lstStyle/>
            <a:p>
              <a:pPr>
                <a:spcAft>
                  <a:spcPts val="600"/>
                </a:spcAft>
              </a:pPr>
              <a:r>
                <a:rPr lang="en-US" sz="2000" b="0" i="0" dirty="0">
                  <a:solidFill>
                    <a:srgbClr val="0076CF"/>
                  </a:solidFill>
                  <a:effectLst/>
                  <a:latin typeface="FS Elliot Pro" panose="02000503040000020004" pitchFamily="50" charset="0"/>
                  <a:hlinkClick r:id="rId5"/>
                </a:rPr>
                <a:t>Life insurance</a:t>
              </a:r>
              <a:endParaRPr lang="en-US" sz="2000" b="0" i="0" dirty="0">
                <a:solidFill>
                  <a:srgbClr val="464646"/>
                </a:solidFill>
                <a:effectLst/>
                <a:latin typeface="FS Elliot Pro" panose="02000503040000020004" pitchFamily="50" charset="0"/>
              </a:endParaRPr>
            </a:p>
          </p:txBody>
        </p:sp>
        <p:cxnSp>
          <p:nvCxnSpPr>
            <p:cNvPr id="16" name="Straight Connector 15">
              <a:extLst>
                <a:ext uri="{FF2B5EF4-FFF2-40B4-BE49-F238E27FC236}">
                  <a16:creationId xmlns:a16="http://schemas.microsoft.com/office/drawing/2014/main" id="{27794545-16E1-CE46-8545-79ABE8888C43}"/>
                </a:ext>
              </a:extLst>
            </p:cNvPr>
            <p:cNvCxnSpPr>
              <a:cxnSpLocks/>
            </p:cNvCxnSpPr>
            <p:nvPr/>
          </p:nvCxnSpPr>
          <p:spPr>
            <a:xfrm>
              <a:off x="6967149" y="3259254"/>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17622D-B21A-B048-BE90-32D20A8D251B}"/>
                </a:ext>
              </a:extLst>
            </p:cNvPr>
            <p:cNvSpPr txBox="1"/>
            <p:nvPr/>
          </p:nvSpPr>
          <p:spPr>
            <a:xfrm>
              <a:off x="6967149" y="4228875"/>
              <a:ext cx="4242718" cy="914400"/>
            </a:xfrm>
            <a:prstGeom prst="rect">
              <a:avLst/>
            </a:prstGeom>
            <a:noFill/>
          </p:spPr>
          <p:txBody>
            <a:bodyPr wrap="square" lIns="0" tIns="0" rIns="0" bIns="0" rtlCol="0" anchor="ctr">
              <a:noAutofit/>
            </a:bodyPr>
            <a:lstStyle/>
            <a:p>
              <a:pPr>
                <a:spcAft>
                  <a:spcPts val="600"/>
                </a:spcAft>
              </a:pPr>
              <a:r>
                <a:rPr lang="en-US" sz="2000" dirty="0">
                  <a:solidFill>
                    <a:srgbClr val="0076CF"/>
                  </a:solidFill>
                  <a:latin typeface="FS Elliot Pro" panose="02000503040000020004" pitchFamily="50" charset="0"/>
                  <a:hlinkClick r:id="rId6"/>
                </a:rPr>
                <a:t>Business and Advanced Solutions</a:t>
              </a:r>
              <a:endParaRPr lang="en-US" sz="2000" dirty="0">
                <a:solidFill>
                  <a:srgbClr val="0076CF"/>
                </a:solidFill>
                <a:latin typeface="FS Elliot Pro" panose="02000503040000020004" pitchFamily="50" charset="0"/>
              </a:endParaRPr>
            </a:p>
          </p:txBody>
        </p:sp>
        <p:cxnSp>
          <p:nvCxnSpPr>
            <p:cNvPr id="18" name="Straight Connector 17">
              <a:extLst>
                <a:ext uri="{FF2B5EF4-FFF2-40B4-BE49-F238E27FC236}">
                  <a16:creationId xmlns:a16="http://schemas.microsoft.com/office/drawing/2014/main" id="{4790D5E5-3CA0-1146-A057-F35860AC0FC5}"/>
                </a:ext>
              </a:extLst>
            </p:cNvPr>
            <p:cNvCxnSpPr>
              <a:cxnSpLocks/>
            </p:cNvCxnSpPr>
            <p:nvPr/>
          </p:nvCxnSpPr>
          <p:spPr>
            <a:xfrm>
              <a:off x="6967149" y="4206298"/>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7813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57225" y="1609725"/>
            <a:ext cx="8898799" cy="1001714"/>
          </a:xfrm>
        </p:spPr>
        <p:txBody>
          <a:bodyPr/>
          <a:lstStyle/>
          <a:p>
            <a:r>
              <a:rPr lang="en-US" dirty="0">
                <a:latin typeface="FS Elliot Pro Light"/>
              </a:rPr>
              <a:t>Thank you</a:t>
            </a:r>
            <a:endParaRPr lang="en-US" dirty="0"/>
          </a:p>
        </p:txBody>
      </p:sp>
      <p:sp>
        <p:nvSpPr>
          <p:cNvPr id="3" name="TextBox 2">
            <a:extLst>
              <a:ext uri="{FF2B5EF4-FFF2-40B4-BE49-F238E27FC236}">
                <a16:creationId xmlns:a16="http://schemas.microsoft.com/office/drawing/2014/main" id="{B44CF524-142A-426E-9DA3-5F93CA33ADF2}"/>
              </a:ext>
            </a:extLst>
          </p:cNvPr>
          <p:cNvSpPr txBox="1"/>
          <p:nvPr/>
        </p:nvSpPr>
        <p:spPr>
          <a:xfrm>
            <a:off x="453182" y="3429000"/>
            <a:ext cx="11285636" cy="3477875"/>
          </a:xfrm>
          <a:prstGeom prst="rect">
            <a:avLst/>
          </a:prstGeom>
          <a:noFill/>
        </p:spPr>
        <p:txBody>
          <a:bodyPr wrap="square" rtlCol="0">
            <a:spAutoFit/>
          </a:bodyPr>
          <a:lstStyle/>
          <a:p>
            <a:pPr marL="0" marR="0">
              <a:spcBef>
                <a:spcPts val="0"/>
              </a:spcBef>
              <a:spcAft>
                <a:spcPts val="0"/>
              </a:spcAft>
            </a:pPr>
            <a:r>
              <a:rPr lang="en-US" sz="1200" dirty="0">
                <a:solidFill>
                  <a:schemeClr val="bg1"/>
                </a:solidFill>
                <a:effectLst/>
                <a:latin typeface="FS Elliot Pro" panose="02000503040000020004" pitchFamily="50" charset="0"/>
                <a:ea typeface="Calibri" panose="020F0502020204030204" pitchFamily="34" charset="0"/>
              </a:rPr>
              <a:t>Insurance products issued by Principal National Life Insurance Company (except in NY), Principal Life Insurance Company</a:t>
            </a:r>
            <a:r>
              <a:rPr lang="en-US" sz="1200" baseline="30000" dirty="0">
                <a:solidFill>
                  <a:schemeClr val="bg1"/>
                </a:solidFill>
                <a:effectLst/>
                <a:latin typeface="FS Elliot Pro" panose="02000503040000020004" pitchFamily="50" charset="0"/>
                <a:ea typeface="Calibri" panose="020F0502020204030204" pitchFamily="34" charset="0"/>
              </a:rPr>
              <a:t>®</a:t>
            </a:r>
            <a:r>
              <a:rPr lang="en-US" sz="1200" dirty="0">
                <a:solidFill>
                  <a:schemeClr val="bg1"/>
                </a:solidFill>
                <a:effectLst/>
                <a:latin typeface="FS Elliot Pro" panose="02000503040000020004" pitchFamily="50" charset="0"/>
                <a:ea typeface="Calibri" panose="020F0502020204030204" pitchFamily="34" charset="0"/>
              </a:rPr>
              <a:t>, and the companies available through the Preferred Product Network, Inc. Plan administrative services offered by Principal Life. Securities offered through Principal Securities, Inc., member SIPC, and/or independent broker/dealers. Referenced companies are members of the Principal Financial Group</a:t>
            </a:r>
            <a:r>
              <a:rPr lang="en-US" sz="1200" baseline="30000" dirty="0">
                <a:solidFill>
                  <a:schemeClr val="bg1"/>
                </a:solidFill>
                <a:effectLst/>
                <a:latin typeface="FS Elliot Pro" panose="02000503040000020004" pitchFamily="50" charset="0"/>
                <a:ea typeface="Calibri" panose="020F0502020204030204" pitchFamily="34" charset="0"/>
              </a:rPr>
              <a:t>®</a:t>
            </a:r>
            <a:r>
              <a:rPr lang="en-US" sz="1200" dirty="0">
                <a:solidFill>
                  <a:schemeClr val="bg1"/>
                </a:solidFill>
                <a:effectLst/>
                <a:latin typeface="FS Elliot Pro" panose="02000503040000020004" pitchFamily="50" charset="0"/>
                <a:ea typeface="Calibri" panose="020F0502020204030204" pitchFamily="34" charset="0"/>
              </a:rPr>
              <a:t>, Des Moines, IA 50392.​</a:t>
            </a:r>
          </a:p>
          <a:p>
            <a:pPr marL="0" marR="0">
              <a:spcBef>
                <a:spcPts val="0"/>
              </a:spcBef>
              <a:spcAft>
                <a:spcPts val="0"/>
              </a:spcAft>
            </a:pPr>
            <a:r>
              <a:rPr lang="en-US" sz="1200" dirty="0">
                <a:solidFill>
                  <a:schemeClr val="bg1"/>
                </a:solidFill>
                <a:effectLst/>
                <a:latin typeface="FS Elliot Pro" panose="02000503040000020004" pitchFamily="50" charset="0"/>
                <a:ea typeface="Calibri" panose="020F0502020204030204" pitchFamily="34" charset="0"/>
              </a:rPr>
              <a:t> </a:t>
            </a:r>
          </a:p>
          <a:p>
            <a:pPr marL="0" marR="0">
              <a:spcBef>
                <a:spcPts val="0"/>
              </a:spcBef>
              <a:spcAft>
                <a:spcPts val="0"/>
              </a:spcAft>
            </a:pPr>
            <a:r>
              <a:rPr lang="en-US" sz="1200" dirty="0">
                <a:solidFill>
                  <a:schemeClr val="bg1"/>
                </a:solidFill>
                <a:effectLst/>
                <a:latin typeface="FS Elliot Pro" panose="02000503040000020004" pitchFamily="50" charset="0"/>
                <a:ea typeface="Calibri" panose="020F0502020204030204" pitchFamily="34" charset="0"/>
              </a:rPr>
              <a:t>Disability insurance has limitations and exclusions. For cost and coverage details, contact your Principal representative. </a:t>
            </a:r>
            <a:br>
              <a:rPr lang="en-US" sz="2800" dirty="0">
                <a:solidFill>
                  <a:srgbClr val="000000"/>
                </a:solidFill>
                <a:effectLst/>
                <a:latin typeface="Segoe UI" panose="020B0502040204020203" pitchFamily="34" charset="0"/>
                <a:ea typeface="Times New Roman" panose="02020603050405020304" pitchFamily="18" charset="0"/>
              </a:rPr>
            </a:br>
            <a:endParaRPr lang="en-US" sz="1200" dirty="0">
              <a:latin typeface="FS Elliot Pro" pitchFamily="50" charset="0"/>
              <a:cs typeface="Arial" panose="020B0604020202020204" pitchFamily="34" charset="0"/>
            </a:endParaRPr>
          </a:p>
          <a:p>
            <a:pPr>
              <a:spcAft>
                <a:spcPts val="1200"/>
              </a:spcAft>
            </a:pPr>
            <a:r>
              <a:rPr lang="en-US" sz="1200" dirty="0">
                <a:ln w="0" cmpd="sng">
                  <a:noFill/>
                </a:ln>
                <a:solidFill>
                  <a:schemeClr val="bg1"/>
                </a:solidFill>
                <a:latin typeface="FS Elliot Pro"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200" baseline="30000" dirty="0">
                <a:ln w="0" cmpd="sng">
                  <a:noFill/>
                </a:ln>
                <a:solidFill>
                  <a:schemeClr val="bg1"/>
                </a:solidFill>
                <a:latin typeface="FS Elliot Pro" pitchFamily="50" charset="0"/>
                <a:cs typeface="Arial" panose="020B0604020202020204" pitchFamily="34" charset="0"/>
              </a:rPr>
              <a:t>®</a:t>
            </a:r>
            <a:r>
              <a:rPr lang="en-US" sz="1200" dirty="0">
                <a:ln w="0" cmpd="sng">
                  <a:noFill/>
                </a:ln>
                <a:solidFill>
                  <a:schemeClr val="bg1"/>
                </a:solidFill>
                <a:latin typeface="FS Elliot Pro" pitchFamily="50" charset="0"/>
                <a:cs typeface="Arial" panose="020B0604020202020204" pitchFamily="34" charset="0"/>
              </a:rPr>
              <a:t>.</a:t>
            </a:r>
          </a:p>
          <a:p>
            <a:pPr>
              <a:spcAft>
                <a:spcPts val="1200"/>
              </a:spcAft>
            </a:pPr>
            <a:r>
              <a:rPr lang="en-US" sz="1200" dirty="0">
                <a:ln w="0" cmpd="sng">
                  <a:noFill/>
                </a:ln>
                <a:solidFill>
                  <a:schemeClr val="bg1"/>
                </a:solidFill>
                <a:latin typeface="FS Elliot Pro" pitchFamily="50" charset="0"/>
                <a:cs typeface="Arial" panose="020B0604020202020204" pitchFamily="34" charset="0"/>
              </a:rPr>
              <a:t>Not FDIC or NCUA insured. May lose value . Not a deposit. No bank or credit union guarantee. Not insured by any Federal government agency. </a:t>
            </a:r>
          </a:p>
          <a:p>
            <a:pPr>
              <a:spcAft>
                <a:spcPts val="1200"/>
              </a:spcAft>
            </a:pPr>
            <a:r>
              <a:rPr lang="en-US" sz="1200" dirty="0">
                <a:solidFill>
                  <a:schemeClr val="bg1"/>
                </a:solidFill>
                <a:effectLst/>
                <a:latin typeface="FS Elliot Pro" panose="02000503040000020004" pitchFamily="50" charset="0"/>
                <a:ea typeface="Calibri" panose="020F0502020204030204" pitchFamily="34" charset="0"/>
              </a:rPr>
              <a:t>Principal®, Principal Financial Group®</a:t>
            </a:r>
            <a:r>
              <a:rPr lang="en-US" sz="1200" b="1" dirty="0">
                <a:solidFill>
                  <a:schemeClr val="bg1"/>
                </a:solidFill>
                <a:effectLst/>
                <a:latin typeface="FS Elliot Pro" panose="02000503040000020004" pitchFamily="50" charset="0"/>
                <a:ea typeface="Calibri" panose="020F0502020204030204" pitchFamily="34" charset="0"/>
              </a:rPr>
              <a:t>, </a:t>
            </a:r>
            <a:r>
              <a:rPr lang="en-US" sz="1200" dirty="0">
                <a:solidFill>
                  <a:schemeClr val="bg1"/>
                </a:solidFill>
                <a:effectLst/>
                <a:latin typeface="FS Elliot Pro" panose="02000503040000020004" pitchFamily="50" charset="0"/>
                <a:ea typeface="Calibri" panose="020F0502020204030204" pitchFamily="34" charset="0"/>
              </a:rPr>
              <a:t>and Principal and the logomark design are registered trademarks of Principal Financial Services, Inc., a Principal Financial Group company, in the United States and are trademarks and service marks of Principal Financial Services, Inc., in various countries around the world.  </a:t>
            </a:r>
          </a:p>
          <a:p>
            <a:pPr>
              <a:spcAft>
                <a:spcPts val="1200"/>
              </a:spcAft>
            </a:pPr>
            <a:r>
              <a:rPr lang="en-US" sz="1200" dirty="0">
                <a:ln w="0" cmpd="sng">
                  <a:noFill/>
                </a:ln>
                <a:solidFill>
                  <a:schemeClr val="bg1"/>
                </a:solidFill>
                <a:latin typeface="FS Elliot Pro" pitchFamily="50" charset="0"/>
                <a:cs typeface="Arial" panose="020B0604020202020204" pitchFamily="34" charset="0"/>
              </a:rPr>
              <a:t>For financial professional use only. Not for distribution to the public. </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sp>
        <p:nvSpPr>
          <p:cNvPr id="5" name="Footer Placeholder 4">
            <a:extLst>
              <a:ext uri="{FF2B5EF4-FFF2-40B4-BE49-F238E27FC236}">
                <a16:creationId xmlns:a16="http://schemas.microsoft.com/office/drawing/2014/main" id="{9C90068D-7C17-4D19-8F1D-C4EE0255108D}"/>
              </a:ext>
            </a:extLst>
          </p:cNvPr>
          <p:cNvSpPr txBox="1">
            <a:spLocks/>
          </p:cNvSpPr>
          <p:nvPr/>
        </p:nvSpPr>
        <p:spPr>
          <a:xfrm>
            <a:off x="453182" y="6315992"/>
            <a:ext cx="7781926" cy="244998"/>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100" dirty="0">
                <a:ln w="0" cmpd="sng">
                  <a:noFill/>
                </a:ln>
                <a:solidFill>
                  <a:schemeClr val="bg1"/>
                </a:solidFill>
                <a:latin typeface="FS Elliot Pro Light" panose="02000503040000020004" pitchFamily="50" charset="0"/>
                <a:cs typeface="Arial" panose="020B0604020202020204" pitchFamily="34" charset="0"/>
              </a:rPr>
              <a:t>BB12599 | 09/2022 | </a:t>
            </a:r>
            <a:r>
              <a:rPr lang="en-US" sz="800" b="0" i="0" dirty="0">
                <a:solidFill>
                  <a:schemeClr val="bg1"/>
                </a:solidFill>
                <a:effectLst/>
                <a:latin typeface="FS Elliot Pro Light" panose="02000503040000020004" pitchFamily="50" charset="0"/>
              </a:rPr>
              <a:t>2398812</a:t>
            </a:r>
            <a:r>
              <a:rPr lang="en-US" sz="800" spc="100" dirty="0">
                <a:ln w="0" cmpd="sng">
                  <a:noFill/>
                </a:ln>
                <a:solidFill>
                  <a:schemeClr val="bg1"/>
                </a:solidFill>
                <a:latin typeface="FS Elliot Pro Light" panose="02000503040000020004" pitchFamily="50" charset="0"/>
                <a:cs typeface="Arial" panose="020B0604020202020204" pitchFamily="34" charset="0"/>
              </a:rPr>
              <a:t>-092022 | </a:t>
            </a:r>
            <a:r>
              <a:rPr lang="en-US" sz="800" dirty="0">
                <a:ln w="0" cmpd="sng">
                  <a:noFill/>
                </a:ln>
                <a:solidFill>
                  <a:schemeClr val="bg1"/>
                </a:solidFill>
                <a:latin typeface="FS Elliot Pro Light" panose="02000503040000020004" pitchFamily="50" charset="0"/>
              </a:rPr>
              <a:t>© 2022 Principal Financial Services, Inc.</a:t>
            </a:r>
          </a:p>
          <a:p>
            <a:endPar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Tree>
    <p:extLst>
      <p:ext uri="{BB962C8B-B14F-4D97-AF65-F5344CB8AC3E}">
        <p14:creationId xmlns:p14="http://schemas.microsoft.com/office/powerpoint/2010/main" val="338803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7BAA2CC6-3446-724B-967C-19FE1D241163}"/>
              </a:ext>
            </a:extLst>
          </p:cNvPr>
          <p:cNvSpPr>
            <a:spLocks noGrp="1"/>
          </p:cNvSpPr>
          <p:nvPr>
            <p:ph type="title"/>
          </p:nvPr>
        </p:nvSpPr>
        <p:spPr>
          <a:xfrm>
            <a:off x="571500" y="2435705"/>
            <a:ext cx="3096688" cy="457200"/>
          </a:xfrm>
        </p:spPr>
        <p:txBody>
          <a:bodyPr/>
          <a:lstStyle/>
          <a:p>
            <a:r>
              <a:rPr lang="en-US" dirty="0">
                <a:latin typeface="FS Elliot Pro Light"/>
              </a:rPr>
              <a:t>Key findings: Owners and their businesses</a:t>
            </a:r>
          </a:p>
        </p:txBody>
      </p:sp>
      <p:sp>
        <p:nvSpPr>
          <p:cNvPr id="6" name="Slide Number Placeholder 5">
            <a:extLst>
              <a:ext uri="{FF2B5EF4-FFF2-40B4-BE49-F238E27FC236}">
                <a16:creationId xmlns:a16="http://schemas.microsoft.com/office/drawing/2014/main" id="{CA08A13C-7C4A-5F45-A9BA-B26263CD8973}"/>
              </a:ext>
            </a:extLst>
          </p:cNvPr>
          <p:cNvSpPr>
            <a:spLocks noGrp="1"/>
          </p:cNvSpPr>
          <p:nvPr>
            <p:ph type="sldNum" sz="quarter" idx="4"/>
          </p:nvPr>
        </p:nvSpPr>
        <p:spPr>
          <a:xfrm>
            <a:off x="159989" y="6247663"/>
            <a:ext cx="417711" cy="3778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CF28CE-A392-6E4E-B8A8-233A7BF58CFD}" type="slidenum">
              <a:rPr kumimoji="0" lang="en-US" sz="900" b="0" i="0" u="none" strike="noStrike" kern="1200" cap="none" spc="0" normalizeH="0" baseline="0" noProof="0" smtClean="0">
                <a:ln>
                  <a:noFill/>
                </a:ln>
                <a:solidFill>
                  <a:srgbClr val="FFFFFF"/>
                </a:solidFill>
                <a:effectLst/>
                <a:uLnTx/>
                <a:uFillTx/>
                <a:latin typeface="FS Elliot Pro" panose="0200050304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FS Elliot Pro" panose="02000503040000020004" pitchFamily="2" charset="0"/>
              <a:ea typeface="+mn-ea"/>
              <a:cs typeface="+mn-cs"/>
            </a:endParaRPr>
          </a:p>
        </p:txBody>
      </p:sp>
      <p:grpSp>
        <p:nvGrpSpPr>
          <p:cNvPr id="3" name="Group 2">
            <a:extLst>
              <a:ext uri="{FF2B5EF4-FFF2-40B4-BE49-F238E27FC236}">
                <a16:creationId xmlns:a16="http://schemas.microsoft.com/office/drawing/2014/main" id="{E31D7D9B-BFB7-BA41-9FB5-D5D491DA18B6}"/>
              </a:ext>
            </a:extLst>
          </p:cNvPr>
          <p:cNvGrpSpPr/>
          <p:nvPr/>
        </p:nvGrpSpPr>
        <p:grpSpPr>
          <a:xfrm>
            <a:off x="4992836" y="1166964"/>
            <a:ext cx="5910493" cy="5120909"/>
            <a:chOff x="5257690" y="1223051"/>
            <a:chExt cx="5910493" cy="5120909"/>
          </a:xfrm>
        </p:grpSpPr>
        <p:sp>
          <p:nvSpPr>
            <p:cNvPr id="12" name="TextBox 11">
              <a:extLst>
                <a:ext uri="{FF2B5EF4-FFF2-40B4-BE49-F238E27FC236}">
                  <a16:creationId xmlns:a16="http://schemas.microsoft.com/office/drawing/2014/main" id="{35C02411-E0FD-404F-A61B-4B6D42F69333}"/>
                </a:ext>
              </a:extLst>
            </p:cNvPr>
            <p:cNvSpPr txBox="1"/>
            <p:nvPr/>
          </p:nvSpPr>
          <p:spPr>
            <a:xfrm>
              <a:off x="8788667" y="1446109"/>
              <a:ext cx="2142672" cy="1444939"/>
            </a:xfrm>
            <a:prstGeom prst="rect">
              <a:avLst/>
            </a:prstGeom>
            <a:noFill/>
          </p:spPr>
          <p:txBody>
            <a:bodyPr wrap="square" lIns="0" tIns="0" rIns="0" b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333333"/>
                  </a:solidFill>
                  <a:effectLst/>
                  <a:uLnTx/>
                  <a:uFillTx/>
                  <a:latin typeface="FS Elliot Pro"/>
                </a:rPr>
                <a:t>Succession planning </a:t>
              </a:r>
              <a:r>
                <a:rPr kumimoji="0" lang="en-US" sz="1600" b="0" i="0" u="none" strike="noStrike" kern="1200" cap="none" spc="0" normalizeH="0" baseline="0" noProof="1">
                  <a:ln>
                    <a:noFill/>
                  </a:ln>
                  <a:solidFill>
                    <a:srgbClr val="333333"/>
                  </a:solidFill>
                  <a:effectLst/>
                  <a:uLnTx/>
                  <a:uFillTx/>
                  <a:latin typeface="FS Elliot Pro"/>
                </a:rPr>
                <a:t>makes the top three priority list for the first time since survey began in 2008.</a:t>
              </a:r>
            </a:p>
          </p:txBody>
        </p:sp>
        <p:sp>
          <p:nvSpPr>
            <p:cNvPr id="13" name="TextBox 12">
              <a:extLst>
                <a:ext uri="{FF2B5EF4-FFF2-40B4-BE49-F238E27FC236}">
                  <a16:creationId xmlns:a16="http://schemas.microsoft.com/office/drawing/2014/main" id="{14D21B6E-8F06-774E-8209-50CCC8407A13}"/>
                </a:ext>
              </a:extLst>
            </p:cNvPr>
            <p:cNvSpPr txBox="1"/>
            <p:nvPr/>
          </p:nvSpPr>
          <p:spPr>
            <a:xfrm>
              <a:off x="8625115" y="3118357"/>
              <a:ext cx="2423885" cy="1015663"/>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5343414" y="4816898"/>
              <a:ext cx="2428047" cy="1527062"/>
            </a:xfrm>
            <a:prstGeom prst="rect">
              <a:avLst/>
            </a:prstGeom>
            <a:noFill/>
          </p:spPr>
          <p:txBody>
            <a:bodyPr wrap="square" lIns="0" tIns="0" rIns="0" b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Owner confidence </a:t>
              </a:r>
              <a:r>
                <a:rPr kumimoji="0" lang="en-US" sz="16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grew by 10 percentage points for: “grow by adding employees” and “seek business investments</a:t>
              </a:r>
              <a:r>
                <a:rPr kumimoji="0" lang="en-US" sz="12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a:t>
              </a:r>
            </a:p>
          </p:txBody>
        </p:sp>
        <p:sp>
          <p:nvSpPr>
            <p:cNvPr id="17" name="TextBox 16">
              <a:extLst>
                <a:ext uri="{FF2B5EF4-FFF2-40B4-BE49-F238E27FC236}">
                  <a16:creationId xmlns:a16="http://schemas.microsoft.com/office/drawing/2014/main" id="{5076641F-C53E-2B42-8A12-8D8F32862816}"/>
                </a:ext>
              </a:extLst>
            </p:cNvPr>
            <p:cNvSpPr txBox="1"/>
            <p:nvPr/>
          </p:nvSpPr>
          <p:spPr>
            <a:xfrm>
              <a:off x="8664842" y="4792381"/>
              <a:ext cx="2503341" cy="132343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The number one thing </a:t>
              </a:r>
              <a:r>
                <a:rPr kumimoji="0" lang="en-US" sz="1600" b="1"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preventing owners from planning </a:t>
              </a:r>
              <a:r>
                <a:rPr kumimoji="0" lang="en-US" sz="16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for the financial health of their business is day-to-day responsibilities.</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257690"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25115"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257690" y="4700869"/>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25115" y="4700869"/>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06914D-B8FE-5943-AC77-FFE5931EFE54}"/>
                </a:ext>
              </a:extLst>
            </p:cNvPr>
            <p:cNvSpPr txBox="1"/>
            <p:nvPr/>
          </p:nvSpPr>
          <p:spPr>
            <a:xfrm>
              <a:off x="5258375" y="1397222"/>
              <a:ext cx="2423885" cy="1015663"/>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endParaRPr>
            </a:p>
          </p:txBody>
        </p:sp>
        <p:cxnSp>
          <p:nvCxnSpPr>
            <p:cNvPr id="15" name="Straight Connector 14">
              <a:extLst>
                <a:ext uri="{FF2B5EF4-FFF2-40B4-BE49-F238E27FC236}">
                  <a16:creationId xmlns:a16="http://schemas.microsoft.com/office/drawing/2014/main" id="{6C6C0DCB-C434-A545-801E-858D5F02EB6E}"/>
                </a:ext>
              </a:extLst>
            </p:cNvPr>
            <p:cNvCxnSpPr>
              <a:cxnSpLocks/>
            </p:cNvCxnSpPr>
            <p:nvPr/>
          </p:nvCxnSpPr>
          <p:spPr>
            <a:xfrm>
              <a:off x="5257691"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67083-D000-FA44-8F51-2C9F24ADE847}"/>
                </a:ext>
              </a:extLst>
            </p:cNvPr>
            <p:cNvCxnSpPr>
              <a:cxnSpLocks/>
            </p:cNvCxnSpPr>
            <p:nvPr/>
          </p:nvCxnSpPr>
          <p:spPr>
            <a:xfrm>
              <a:off x="8625116"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90C90E25-EDA6-40C6-A897-4D37A404E794}"/>
              </a:ext>
            </a:extLst>
          </p:cNvPr>
          <p:cNvSpPr txBox="1"/>
          <p:nvPr/>
        </p:nvSpPr>
        <p:spPr>
          <a:xfrm>
            <a:off x="8484086" y="3037918"/>
            <a:ext cx="2149556" cy="1323439"/>
          </a:xfrm>
          <a:prstGeom prst="rect">
            <a:avLst/>
          </a:prstGeom>
          <a:noFill/>
        </p:spPr>
        <p:txBody>
          <a:bodyPr wrap="square" lIns="0" rIns="0" rtlCol="0" anchor="t">
            <a:spAutoFit/>
          </a:bodyPr>
          <a:lstStyle/>
          <a:p>
            <a:r>
              <a:rPr lang="en-US" sz="1600" noProof="1">
                <a:latin typeface="FS Elliot Pro" panose="02000503040000020004" pitchFamily="50" charset="0"/>
              </a:rPr>
              <a:t>Almost half of owners (48%) say </a:t>
            </a:r>
            <a:r>
              <a:rPr lang="en-US" sz="1600" b="1" noProof="1">
                <a:latin typeface="FS Elliot Pro" panose="02000503040000020004" pitchFamily="50" charset="0"/>
              </a:rPr>
              <a:t>retirement is 11 or more years away</a:t>
            </a:r>
            <a:r>
              <a:rPr lang="en-US" sz="1600" noProof="1">
                <a:latin typeface="FS Elliot Pro" panose="02000503040000020004" pitchFamily="50" charset="0"/>
              </a:rPr>
              <a:t>, compared to last year’s 37%.</a:t>
            </a:r>
          </a:p>
        </p:txBody>
      </p:sp>
      <p:sp>
        <p:nvSpPr>
          <p:cNvPr id="24" name="TextBox 23">
            <a:extLst>
              <a:ext uri="{FF2B5EF4-FFF2-40B4-BE49-F238E27FC236}">
                <a16:creationId xmlns:a16="http://schemas.microsoft.com/office/drawing/2014/main" id="{7D4D8285-84D8-44EB-A3B1-82DF7707B5C0}"/>
              </a:ext>
            </a:extLst>
          </p:cNvPr>
          <p:cNvSpPr txBox="1"/>
          <p:nvPr/>
        </p:nvSpPr>
        <p:spPr>
          <a:xfrm>
            <a:off x="5037890" y="1445645"/>
            <a:ext cx="2321912" cy="1323439"/>
          </a:xfrm>
          <a:prstGeom prst="rect">
            <a:avLst/>
          </a:prstGeom>
          <a:noFill/>
        </p:spPr>
        <p:txBody>
          <a:bodyPr wrap="square">
            <a:spAutoFit/>
          </a:bodyPr>
          <a:lstStyle/>
          <a:p>
            <a:r>
              <a:rPr lang="en-US" sz="1600" b="1" dirty="0">
                <a:latin typeface="FS Elliot Pro" panose="02000503040000020004" pitchFamily="50" charset="0"/>
              </a:rPr>
              <a:t>Business protection </a:t>
            </a:r>
            <a:r>
              <a:rPr lang="en-US" sz="1600" dirty="0">
                <a:latin typeface="FS Elliot Pro" panose="02000503040000020004" pitchFamily="50" charset="0"/>
              </a:rPr>
              <a:t>is the number one priority for owners— and has been since 2010.</a:t>
            </a:r>
          </a:p>
        </p:txBody>
      </p:sp>
      <p:sp>
        <p:nvSpPr>
          <p:cNvPr id="25" name="TextBox 24">
            <a:extLst>
              <a:ext uri="{FF2B5EF4-FFF2-40B4-BE49-F238E27FC236}">
                <a16:creationId xmlns:a16="http://schemas.microsoft.com/office/drawing/2014/main" id="{6FC5DC1E-8CF2-4E17-B92C-C40D7353629C}"/>
              </a:ext>
            </a:extLst>
          </p:cNvPr>
          <p:cNvSpPr txBox="1"/>
          <p:nvPr/>
        </p:nvSpPr>
        <p:spPr>
          <a:xfrm>
            <a:off x="4992836" y="3112457"/>
            <a:ext cx="2501527" cy="1323439"/>
          </a:xfrm>
          <a:prstGeom prst="rect">
            <a:avLst/>
          </a:prstGeom>
          <a:noFill/>
        </p:spPr>
        <p:txBody>
          <a:bodyPr wrap="square" lIns="91440" tIns="45720" rIns="91440" bIns="45720" anchor="t">
            <a:spAutoFit/>
          </a:bodyPr>
          <a:lstStyle/>
          <a:p>
            <a:r>
              <a:rPr kumimoji="0" lang="en-US" sz="1600" b="0" i="0" u="none" strike="noStrike" kern="1200" cap="none" spc="0" normalizeH="0" baseline="0" noProof="1">
                <a:ln>
                  <a:noFill/>
                </a:ln>
                <a:solidFill>
                  <a:srgbClr val="333333"/>
                </a:solidFill>
                <a:effectLst/>
                <a:uLnTx/>
                <a:uFillTx/>
                <a:latin typeface="FS Elliot Pro"/>
                <a:ea typeface="+mn-ea"/>
                <a:cs typeface="+mn-cs"/>
              </a:rPr>
              <a:t>Compared to last year, signficantly more owners are </a:t>
            </a:r>
            <a:r>
              <a:rPr kumimoji="0" lang="en-US" sz="1600" b="1" i="0" u="none" strike="noStrike" kern="1200" cap="none" spc="0" normalizeH="0" baseline="0" noProof="1">
                <a:ln>
                  <a:noFill/>
                </a:ln>
                <a:solidFill>
                  <a:srgbClr val="333333"/>
                </a:solidFill>
                <a:effectLst/>
                <a:uLnTx/>
                <a:uFillTx/>
                <a:latin typeface="FS Elliot Pro"/>
                <a:ea typeface="+mn-ea"/>
                <a:cs typeface="+mn-cs"/>
              </a:rPr>
              <a:t>concerned about attracting and retaining employees</a:t>
            </a:r>
            <a:r>
              <a:rPr kumimoji="0" lang="en-US" sz="1600" b="0" i="0" u="none" strike="noStrike" kern="1200" cap="none" spc="0" normalizeH="0" baseline="0" noProof="1">
                <a:ln>
                  <a:noFill/>
                </a:ln>
                <a:solidFill>
                  <a:srgbClr val="333333"/>
                </a:solidFill>
                <a:effectLst/>
                <a:uLnTx/>
                <a:uFillTx/>
                <a:latin typeface="FS Elliot Pro"/>
                <a:ea typeface="+mn-ea"/>
                <a:cs typeface="+mn-cs"/>
              </a:rPr>
              <a:t>. </a:t>
            </a:r>
            <a:endParaRPr lang="en-US" sz="1600" noProof="1">
              <a:latin typeface="FS Elliot Pro"/>
            </a:endParaRPr>
          </a:p>
        </p:txBody>
      </p:sp>
      <p:sp>
        <p:nvSpPr>
          <p:cNvPr id="27" name="TextBox 26">
            <a:extLst>
              <a:ext uri="{FF2B5EF4-FFF2-40B4-BE49-F238E27FC236}">
                <a16:creationId xmlns:a16="http://schemas.microsoft.com/office/drawing/2014/main" id="{E44CFC32-2B46-49E9-9BBA-9183A6016EEC}"/>
              </a:ext>
            </a:extLst>
          </p:cNvPr>
          <p:cNvSpPr txBox="1"/>
          <p:nvPr/>
        </p:nvSpPr>
        <p:spPr>
          <a:xfrm>
            <a:off x="697675" y="6410046"/>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
        <p:nvSpPr>
          <p:cNvPr id="28" name="TextBox 27">
            <a:extLst>
              <a:ext uri="{FF2B5EF4-FFF2-40B4-BE49-F238E27FC236}">
                <a16:creationId xmlns:a16="http://schemas.microsoft.com/office/drawing/2014/main" id="{602F07E9-451D-48A9-8965-DB99C9360AA6}"/>
              </a:ext>
            </a:extLst>
          </p:cNvPr>
          <p:cNvSpPr txBox="1"/>
          <p:nvPr/>
        </p:nvSpPr>
        <p:spPr>
          <a:xfrm>
            <a:off x="4992836" y="6397344"/>
            <a:ext cx="4913164" cy="338554"/>
          </a:xfrm>
          <a:prstGeom prst="rect">
            <a:avLst/>
          </a:prstGeom>
          <a:noFill/>
        </p:spPr>
        <p:txBody>
          <a:bodyPr wrap="square">
            <a:spAutoFit/>
          </a:bodyPr>
          <a:lstStyle/>
          <a:p>
            <a:r>
              <a:rPr lang="en-US" sz="800" dirty="0">
                <a:effectLst/>
                <a:latin typeface="FS Elliot Pro" panose="02000503040000020004" pitchFamily="50" charset="0"/>
              </a:rPr>
              <a:t>Source: The 2022 Principal Business Owner Insights survey is based on 1,018 online interviews conducted in January 2022 by </a:t>
            </a:r>
            <a:r>
              <a:rPr lang="en-US" sz="800" dirty="0" err="1">
                <a:effectLst/>
                <a:latin typeface="FS Elliot Pro" panose="02000503040000020004" pitchFamily="50" charset="0"/>
              </a:rPr>
              <a:t>Dynata</a:t>
            </a:r>
            <a:endParaRPr lang="en-US" sz="800" dirty="0">
              <a:solidFill>
                <a:schemeClr val="bg1"/>
              </a:solidFill>
              <a:latin typeface="FS Elliot Pro" panose="02000503040000020004" pitchFamily="50" charset="0"/>
            </a:endParaRPr>
          </a:p>
        </p:txBody>
      </p:sp>
    </p:spTree>
    <p:extLst>
      <p:ext uri="{BB962C8B-B14F-4D97-AF65-F5344CB8AC3E}">
        <p14:creationId xmlns:p14="http://schemas.microsoft.com/office/powerpoint/2010/main" val="300341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87375" y="2435705"/>
            <a:ext cx="3016250" cy="457200"/>
          </a:xfrm>
        </p:spPr>
        <p:txBody>
          <a:bodyPr/>
          <a:lstStyle/>
          <a:p>
            <a:r>
              <a:rPr lang="en-US"/>
              <a:t>Key findings: Employees</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CF28CE-A392-6E4E-B8A8-233A7BF58CFD}" type="slidenum">
              <a:rPr kumimoji="0" lang="en-US" sz="900" b="0" i="0" u="none" strike="noStrike" kern="1200" cap="none" spc="0" normalizeH="0" baseline="0" noProof="0" smtClean="0">
                <a:ln>
                  <a:noFill/>
                </a:ln>
                <a:solidFill>
                  <a:srgbClr val="333333"/>
                </a:solidFill>
                <a:effectLst/>
                <a:uLnTx/>
                <a:uFillTx/>
                <a:latin typeface="FS Elliot Pro" panose="0200050304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333333"/>
              </a:solidFill>
              <a:effectLst/>
              <a:uLnTx/>
              <a:uFillTx/>
              <a:latin typeface="FS Elliot Pro" panose="02000503040000020004" pitchFamily="2" charset="0"/>
              <a:ea typeface="+mn-ea"/>
              <a:cs typeface="+mn-cs"/>
            </a:endParaRPr>
          </a:p>
        </p:txBody>
      </p:sp>
      <p:sp>
        <p:nvSpPr>
          <p:cNvPr id="12" name="TextBox 11">
            <a:extLst>
              <a:ext uri="{FF2B5EF4-FFF2-40B4-BE49-F238E27FC236}">
                <a16:creationId xmlns:a16="http://schemas.microsoft.com/office/drawing/2014/main" id="{35C02411-E0FD-404F-A61B-4B6D42F69333}"/>
              </a:ext>
            </a:extLst>
          </p:cNvPr>
          <p:cNvSpPr txBox="1"/>
          <p:nvPr/>
        </p:nvSpPr>
        <p:spPr>
          <a:xfrm>
            <a:off x="5355212" y="1542949"/>
            <a:ext cx="2542685" cy="2149590"/>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Employee turnover at record levels. </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More than </a:t>
            </a:r>
            <a:r>
              <a:rPr lang="en-US" sz="1600" dirty="0">
                <a:solidFill>
                  <a:srgbClr val="FFFFFF"/>
                </a:solidFill>
                <a:latin typeface="FS Elliot Pro Light" panose="02000503040000020004" pitchFamily="2" charset="0"/>
              </a:rPr>
              <a:t>25%</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 of owners said employee turnover has increased over the past year, up from 20% one year ago and 15% two years ago.</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endParaRPr>
          </a:p>
        </p:txBody>
      </p:sp>
      <p:sp>
        <p:nvSpPr>
          <p:cNvPr id="13" name="TextBox 12">
            <a:extLst>
              <a:ext uri="{FF2B5EF4-FFF2-40B4-BE49-F238E27FC236}">
                <a16:creationId xmlns:a16="http://schemas.microsoft.com/office/drawing/2014/main" id="{14D21B6E-8F06-774E-8209-50CCC8407A13}"/>
              </a:ext>
            </a:extLst>
          </p:cNvPr>
          <p:cNvSpPr txBox="1"/>
          <p:nvPr/>
        </p:nvSpPr>
        <p:spPr>
          <a:xfrm>
            <a:off x="8772645" y="1523375"/>
            <a:ext cx="2725160" cy="2134225"/>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When rating concern for 16 items, </a:t>
            </a:r>
            <a:r>
              <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availability of qualified job applicants is #2</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 Compared to last year, significantly more owners are concerned about attracting and retaining employees.</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5330260" y="3987743"/>
            <a:ext cx="2423885" cy="1984758"/>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Almost half of owners (49%) are </a:t>
            </a:r>
            <a:r>
              <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concerned about employee mental health </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(67% among owners with 50+ employees).</a:t>
            </a:r>
          </a:p>
        </p:txBody>
      </p:sp>
      <p:sp>
        <p:nvSpPr>
          <p:cNvPr id="17" name="TextBox 16">
            <a:extLst>
              <a:ext uri="{FF2B5EF4-FFF2-40B4-BE49-F238E27FC236}">
                <a16:creationId xmlns:a16="http://schemas.microsoft.com/office/drawing/2014/main" id="{5076641F-C53E-2B42-8A12-8D8F32862816}"/>
              </a:ext>
            </a:extLst>
          </p:cNvPr>
          <p:cNvSpPr txBox="1"/>
          <p:nvPr/>
        </p:nvSpPr>
        <p:spPr>
          <a:xfrm>
            <a:off x="8772644" y="3965275"/>
            <a:ext cx="2848741" cy="1984756"/>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Flexibility is critical—</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46% of owners are concerned about always having to be flexible/offer a remote option (64% among owners with 50+ employees). </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389103"/>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389103"/>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84638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854416"/>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D65E19-9182-4421-9E53-232050180C65}"/>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
        <p:nvSpPr>
          <p:cNvPr id="23" name="TextBox 22">
            <a:extLst>
              <a:ext uri="{FF2B5EF4-FFF2-40B4-BE49-F238E27FC236}">
                <a16:creationId xmlns:a16="http://schemas.microsoft.com/office/drawing/2014/main" id="{AB5B75B2-64D0-4EF3-A745-3D5A36654A21}"/>
              </a:ext>
            </a:extLst>
          </p:cNvPr>
          <p:cNvSpPr txBox="1"/>
          <p:nvPr/>
        </p:nvSpPr>
        <p:spPr>
          <a:xfrm>
            <a:off x="5166572" y="6397344"/>
            <a:ext cx="4913164" cy="338554"/>
          </a:xfrm>
          <a:prstGeom prst="rect">
            <a:avLst/>
          </a:prstGeom>
          <a:noFill/>
        </p:spPr>
        <p:txBody>
          <a:bodyPr wrap="square">
            <a:spAutoFit/>
          </a:bodyPr>
          <a:lstStyle/>
          <a:p>
            <a:r>
              <a:rPr lang="en-US" sz="800" dirty="0">
                <a:solidFill>
                  <a:schemeClr val="bg1"/>
                </a:solidFill>
                <a:effectLst/>
                <a:latin typeface="FS Elliot Pro" panose="02000503040000020004" pitchFamily="50" charset="0"/>
              </a:rPr>
              <a:t>Source: The 2022 Principal Business Owner Insights survey is based on 1,018 online interviews conducted in January 2022 by </a:t>
            </a:r>
            <a:r>
              <a:rPr lang="en-US" sz="800" dirty="0" err="1">
                <a:solidFill>
                  <a:schemeClr val="bg1"/>
                </a:solidFill>
                <a:effectLst/>
                <a:latin typeface="FS Elliot Pro" panose="02000503040000020004" pitchFamily="50" charset="0"/>
              </a:rPr>
              <a:t>Dynata</a:t>
            </a:r>
            <a:endParaRPr lang="en-US" sz="800" dirty="0">
              <a:solidFill>
                <a:schemeClr val="bg1"/>
              </a:solidFill>
              <a:latin typeface="FS Elliot Pro" panose="02000503040000020004" pitchFamily="50" charset="0"/>
            </a:endParaRPr>
          </a:p>
        </p:txBody>
      </p:sp>
    </p:spTree>
    <p:extLst>
      <p:ext uri="{BB962C8B-B14F-4D97-AF65-F5344CB8AC3E}">
        <p14:creationId xmlns:p14="http://schemas.microsoft.com/office/powerpoint/2010/main" val="133976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87375" y="2446338"/>
            <a:ext cx="3016250" cy="2321633"/>
          </a:xfrm>
        </p:spPr>
        <p:txBody>
          <a:bodyPr/>
          <a:lstStyle/>
          <a:p>
            <a:r>
              <a:rPr lang="en-US">
                <a:latin typeface="FS Elliot Pro Light"/>
              </a:rPr>
              <a:t>Key findings: Importance of employee </a:t>
            </a:r>
            <a:br>
              <a:rPr lang="en-US">
                <a:latin typeface="FS Elliot Pro Light"/>
              </a:rPr>
            </a:br>
            <a:r>
              <a:rPr lang="en-US">
                <a:latin typeface="FS Elliot Pro Light"/>
              </a:rPr>
              <a:t>benefits</a:t>
            </a:r>
          </a:p>
        </p:txBody>
      </p:sp>
      <p:sp>
        <p:nvSpPr>
          <p:cNvPr id="6" name="Slide Number Placeholder 5">
            <a:extLst>
              <a:ext uri="{FF2B5EF4-FFF2-40B4-BE49-F238E27FC236}">
                <a16:creationId xmlns:a16="http://schemas.microsoft.com/office/drawing/2014/main" id="{CA08A13C-7C4A-5F45-A9BA-B26263CD8973}"/>
              </a:ext>
            </a:extLst>
          </p:cNvPr>
          <p:cNvSpPr>
            <a:spLocks noGrp="1"/>
          </p:cNvSpPr>
          <p:nvPr>
            <p:ph type="sldNum" sz="quarter" idx="4"/>
          </p:nvPr>
        </p:nvSpPr>
        <p:spPr>
          <a:xfrm>
            <a:off x="159989" y="6247663"/>
            <a:ext cx="417711" cy="3778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CF28CE-A392-6E4E-B8A8-233A7BF58CFD}" type="slidenum">
              <a:rPr kumimoji="0" lang="en-US" sz="900" b="0" i="0" u="none" strike="noStrike" kern="1200" cap="none" spc="0" normalizeH="0" baseline="0" noProof="0" smtClean="0">
                <a:ln>
                  <a:noFill/>
                </a:ln>
                <a:solidFill>
                  <a:srgbClr val="333333"/>
                </a:solidFill>
                <a:effectLst/>
                <a:uLnTx/>
                <a:uFillTx/>
                <a:latin typeface="FS Elliot Pro" panose="0200050304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333333"/>
              </a:solidFill>
              <a:effectLst/>
              <a:uLnTx/>
              <a:uFillTx/>
              <a:latin typeface="FS Elliot Pro" panose="02000503040000020004" pitchFamily="2" charset="0"/>
              <a:ea typeface="+mn-ea"/>
              <a:cs typeface="+mn-cs"/>
            </a:endParaRPr>
          </a:p>
        </p:txBody>
      </p:sp>
      <p:grpSp>
        <p:nvGrpSpPr>
          <p:cNvPr id="3" name="Group 2">
            <a:extLst>
              <a:ext uri="{FF2B5EF4-FFF2-40B4-BE49-F238E27FC236}">
                <a16:creationId xmlns:a16="http://schemas.microsoft.com/office/drawing/2014/main" id="{E31D7D9B-BFB7-BA41-9FB5-D5D491DA18B6}"/>
              </a:ext>
            </a:extLst>
          </p:cNvPr>
          <p:cNvGrpSpPr/>
          <p:nvPr/>
        </p:nvGrpSpPr>
        <p:grpSpPr>
          <a:xfrm>
            <a:off x="5257690" y="1074367"/>
            <a:ext cx="5836668" cy="5213469"/>
            <a:chOff x="5257690" y="1223051"/>
            <a:chExt cx="5936453" cy="5213469"/>
          </a:xfrm>
        </p:grpSpPr>
        <p:sp>
          <p:nvSpPr>
            <p:cNvPr id="12" name="TextBox 11">
              <a:extLst>
                <a:ext uri="{FF2B5EF4-FFF2-40B4-BE49-F238E27FC236}">
                  <a16:creationId xmlns:a16="http://schemas.microsoft.com/office/drawing/2014/main" id="{35C02411-E0FD-404F-A61B-4B6D42F69333}"/>
                </a:ext>
              </a:extLst>
            </p:cNvPr>
            <p:cNvSpPr txBox="1"/>
            <p:nvPr/>
          </p:nvSpPr>
          <p:spPr>
            <a:xfrm>
              <a:off x="5257690" y="3118357"/>
              <a:ext cx="2423885" cy="1448818"/>
            </a:xfrm>
            <a:prstGeom prst="rect">
              <a:avLst/>
            </a:prstGeom>
            <a:noFill/>
          </p:spPr>
          <p:txBody>
            <a:bodyPr wrap="square" lIns="0" tIns="0" rIns="0" bIns="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S Elliot Pro Light"/>
                </a:rPr>
                <a:t>More than seven in </a:t>
              </a:r>
              <a:r>
                <a:rPr lang="en-US" sz="1600" dirty="0">
                  <a:solidFill>
                    <a:srgbClr val="FFFFFF"/>
                  </a:solidFill>
                  <a:latin typeface="FS Elliot Pro Light"/>
                </a:rPr>
                <a:t>10</a:t>
              </a:r>
              <a:r>
                <a:rPr kumimoji="0" lang="en-US" sz="1600" b="0" i="0" u="none" strike="noStrike" kern="1200" cap="none" spc="0" normalizeH="0" baseline="0" noProof="0" dirty="0">
                  <a:ln>
                    <a:noFill/>
                  </a:ln>
                  <a:solidFill>
                    <a:srgbClr val="FFFFFF"/>
                  </a:solidFill>
                  <a:effectLst/>
                  <a:uLnTx/>
                  <a:uFillTx/>
                  <a:latin typeface="FS Elliot Pro Light"/>
                </a:rPr>
                <a:t> </a:t>
              </a:r>
              <a:r>
                <a:rPr lang="en-US" sz="1600" dirty="0">
                  <a:solidFill>
                    <a:srgbClr val="FFFFFF"/>
                  </a:solidFill>
                  <a:latin typeface="FS Elliot Pro Light"/>
                </a:rPr>
                <a:t>owners</a:t>
              </a:r>
              <a:r>
                <a:rPr kumimoji="0" lang="en-US" sz="1600" b="0" i="0" u="none" strike="noStrike" kern="1200" cap="none" spc="0" normalizeH="0" baseline="0" noProof="0" dirty="0">
                  <a:ln>
                    <a:noFill/>
                  </a:ln>
                  <a:solidFill>
                    <a:srgbClr val="FFFFFF"/>
                  </a:solidFill>
                  <a:effectLst/>
                  <a:uLnTx/>
                  <a:uFillTx/>
                  <a:latin typeface="FS Elliot Pro Light"/>
                </a:rPr>
                <a:t> say employee benefits </a:t>
              </a:r>
              <a:r>
                <a:rPr kumimoji="0" lang="en-US" sz="1600" b="1" i="0" u="none" strike="noStrike" kern="1200" cap="none" spc="0" normalizeH="0" baseline="0" noProof="0" dirty="0">
                  <a:ln>
                    <a:noFill/>
                  </a:ln>
                  <a:solidFill>
                    <a:srgbClr val="FFFFFF"/>
                  </a:solidFill>
                  <a:effectLst/>
                  <a:uLnTx/>
                  <a:uFillTx/>
                  <a:latin typeface="FS Elliot Pro Light"/>
                </a:rPr>
                <a:t>improve retention</a:t>
              </a:r>
              <a:r>
                <a:rPr kumimoji="0" lang="en-US" sz="1600" b="0" i="0" u="none" strike="noStrike" kern="1200" cap="none" spc="0" normalizeH="0" baseline="0" noProof="0" dirty="0">
                  <a:ln>
                    <a:noFill/>
                  </a:ln>
                  <a:solidFill>
                    <a:srgbClr val="FFFFFF"/>
                  </a:solidFill>
                  <a:effectLst/>
                  <a:uLnTx/>
                  <a:uFillTx/>
                  <a:latin typeface="FS Elliot Pro Light"/>
                </a:rPr>
                <a:t>.</a:t>
              </a:r>
            </a:p>
          </p:txBody>
        </p:sp>
        <p:sp>
          <p:nvSpPr>
            <p:cNvPr id="13" name="TextBox 12">
              <a:extLst>
                <a:ext uri="{FF2B5EF4-FFF2-40B4-BE49-F238E27FC236}">
                  <a16:creationId xmlns:a16="http://schemas.microsoft.com/office/drawing/2014/main" id="{14D21B6E-8F06-774E-8209-50CCC8407A13}"/>
                </a:ext>
              </a:extLst>
            </p:cNvPr>
            <p:cNvSpPr txBox="1"/>
            <p:nvPr/>
          </p:nvSpPr>
          <p:spPr>
            <a:xfrm>
              <a:off x="8693637" y="4730125"/>
              <a:ext cx="2500506" cy="1706395"/>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When asked how concerned are owners about various workforce issues, “</a:t>
              </a:r>
              <a:r>
                <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affordability of employee benefits</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 is their #1 concern.</a:t>
              </a:r>
            </a:p>
          </p:txBody>
        </p:sp>
        <p:sp>
          <p:nvSpPr>
            <p:cNvPr id="16" name="TextBox 15">
              <a:extLst>
                <a:ext uri="{FF2B5EF4-FFF2-40B4-BE49-F238E27FC236}">
                  <a16:creationId xmlns:a16="http://schemas.microsoft.com/office/drawing/2014/main" id="{902500C3-1AF3-B848-BA6B-753B11E4935B}"/>
                </a:ext>
              </a:extLst>
            </p:cNvPr>
            <p:cNvSpPr txBox="1"/>
            <p:nvPr/>
          </p:nvSpPr>
          <p:spPr>
            <a:xfrm>
              <a:off x="5257690" y="4916655"/>
              <a:ext cx="2423885" cy="1015663"/>
            </a:xfrm>
            <a:prstGeom prst="rect">
              <a:avLst/>
            </a:prstGeom>
            <a:noFill/>
          </p:spPr>
          <p:txBody>
            <a:bodyPr wrap="square" lIns="0" tIns="0" rIns="0" bIns="0" rtlCol="0" anchor="t">
              <a:noAutofit/>
            </a:bodyPr>
            <a:lstStyle/>
            <a:p>
              <a:pPr>
                <a:lnSpc>
                  <a:spcPct val="120000"/>
                </a:lnSpc>
                <a:defRPr/>
              </a:pPr>
              <a:r>
                <a:rPr kumimoji="0" lang="en-US" sz="1600" b="0" i="0" u="none" strike="noStrike" kern="1200" cap="none" spc="0" normalizeH="0" baseline="0" noProof="0" dirty="0">
                  <a:ln>
                    <a:noFill/>
                  </a:ln>
                  <a:solidFill>
                    <a:srgbClr val="FFFFFF"/>
                  </a:solidFill>
                  <a:effectLst/>
                  <a:uLnTx/>
                  <a:uFillTx/>
                  <a:latin typeface="FS Elliot Pro Light"/>
                </a:rPr>
                <a:t>Two-thirds of </a:t>
              </a:r>
              <a:r>
                <a:rPr lang="en-US" sz="1600" dirty="0">
                  <a:solidFill>
                    <a:srgbClr val="FFFFFF"/>
                  </a:solidFill>
                  <a:latin typeface="FS Elliot Pro Light"/>
                </a:rPr>
                <a:t>owners </a:t>
              </a:r>
              <a:r>
                <a:rPr kumimoji="0" lang="en-US" sz="1600" b="0" i="0" u="none" strike="noStrike" kern="1200" cap="none" spc="0" normalizeH="0" baseline="0" noProof="0" dirty="0">
                  <a:ln>
                    <a:noFill/>
                  </a:ln>
                  <a:solidFill>
                    <a:srgbClr val="FFFFFF"/>
                  </a:solidFill>
                  <a:effectLst/>
                  <a:uLnTx/>
                  <a:uFillTx/>
                  <a:latin typeface="FS Elliot Pro Light"/>
                </a:rPr>
                <a:t>say employee benefits </a:t>
              </a:r>
              <a:r>
                <a:rPr kumimoji="0" lang="en-US" sz="1600" b="1" i="0" u="none" strike="noStrike" kern="1200" cap="none" spc="0" normalizeH="0" baseline="0" noProof="0" dirty="0">
                  <a:ln>
                    <a:noFill/>
                  </a:ln>
                  <a:solidFill>
                    <a:srgbClr val="FFFFFF"/>
                  </a:solidFill>
                  <a:effectLst/>
                  <a:uLnTx/>
                  <a:uFillTx/>
                  <a:latin typeface="FS Elliot Pro Light"/>
                </a:rPr>
                <a:t>improve productivity.</a:t>
              </a:r>
              <a:r>
                <a:rPr lang="en-US" sz="1600" b="1" dirty="0">
                  <a:solidFill>
                    <a:srgbClr val="FFFFFF"/>
                  </a:solidFill>
                  <a:latin typeface="FS Elliot Pro Light"/>
                </a:rPr>
                <a:t> </a:t>
              </a:r>
              <a:endPar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8729890" y="1438465"/>
              <a:ext cx="2230129" cy="1015663"/>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More than six in </a:t>
              </a:r>
              <a:r>
                <a:rPr lang="en-US" sz="1600" dirty="0">
                  <a:solidFill>
                    <a:srgbClr val="FFFFFF"/>
                  </a:solidFill>
                  <a:latin typeface="FS Elliot Pro Light" panose="02000503040000020004" pitchFamily="2" charset="0"/>
                </a:rPr>
                <a:t>10</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 owners </a:t>
              </a:r>
              <a:r>
                <a:rPr kumimoji="0" lang="en-US" sz="1600" b="1"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want to offer more </a:t>
              </a:r>
              <a:r>
                <a:rPr kumimoji="0" lang="en-US" sz="1600" b="0" i="0" u="none" strike="noStrike" kern="1200" cap="none" spc="0" normalizeH="0" baseline="0" noProof="0" dirty="0">
                  <a:ln>
                    <a:noFill/>
                  </a:ln>
                  <a:solidFill>
                    <a:srgbClr val="FFFFFF"/>
                  </a:solidFill>
                  <a:effectLst/>
                  <a:uLnTx/>
                  <a:uFillTx/>
                  <a:latin typeface="FS Elliot Pro Light" panose="02000503040000020004" pitchFamily="2" charset="0"/>
                  <a:ea typeface="+mn-ea"/>
                  <a:cs typeface="+mn-cs"/>
                </a:rPr>
                <a:t>employee benefits.</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257690"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25115"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257690" y="4700869"/>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25115" y="4700869"/>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06914D-B8FE-5943-AC77-FFE5931EFE54}"/>
                </a:ext>
              </a:extLst>
            </p:cNvPr>
            <p:cNvSpPr txBox="1"/>
            <p:nvPr/>
          </p:nvSpPr>
          <p:spPr>
            <a:xfrm>
              <a:off x="5257691" y="1397222"/>
              <a:ext cx="2423885" cy="1521306"/>
            </a:xfrm>
            <a:prstGeom prst="rect">
              <a:avLst/>
            </a:prstGeom>
            <a:noFill/>
          </p:spPr>
          <p:txBody>
            <a:bodyPr wrap="square" lIns="0" tIns="0" rIns="0" bIns="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S Elliot Pro Light"/>
                </a:rPr>
                <a:t>Seven in </a:t>
              </a:r>
              <a:r>
                <a:rPr lang="en-US" sz="1600" dirty="0">
                  <a:solidFill>
                    <a:srgbClr val="FFFFFF"/>
                  </a:solidFill>
                  <a:latin typeface="FS Elliot Pro Light"/>
                </a:rPr>
                <a:t>10</a:t>
              </a:r>
              <a:r>
                <a:rPr kumimoji="0" lang="en-US" sz="1600" b="0" i="0" u="none" strike="noStrike" kern="1200" cap="none" spc="0" normalizeH="0" baseline="0" noProof="0" dirty="0">
                  <a:ln>
                    <a:noFill/>
                  </a:ln>
                  <a:solidFill>
                    <a:srgbClr val="FFFFFF"/>
                  </a:solidFill>
                  <a:effectLst/>
                  <a:uLnTx/>
                  <a:uFillTx/>
                  <a:latin typeface="FS Elliot Pro Light"/>
                </a:rPr>
                <a:t> </a:t>
              </a:r>
              <a:r>
                <a:rPr lang="en-US" sz="1600" dirty="0">
                  <a:solidFill>
                    <a:srgbClr val="FFFFFF"/>
                  </a:solidFill>
                  <a:latin typeface="FS Elliot Pro Light"/>
                </a:rPr>
                <a:t>owners</a:t>
              </a:r>
              <a:r>
                <a:rPr kumimoji="0" lang="en-US" sz="1600" b="0" i="0" u="none" strike="noStrike" kern="1200" cap="none" spc="0" normalizeH="0" baseline="0" noProof="0" dirty="0">
                  <a:ln>
                    <a:noFill/>
                  </a:ln>
                  <a:solidFill>
                    <a:srgbClr val="FFFFFF"/>
                  </a:solidFill>
                  <a:effectLst/>
                  <a:uLnTx/>
                  <a:uFillTx/>
                  <a:latin typeface="FS Elliot Pro Light"/>
                </a:rPr>
                <a:t> say the employee benefit package helps </a:t>
              </a:r>
              <a:r>
                <a:rPr kumimoji="0" lang="en-US" sz="1600" b="1" i="0" u="none" strike="noStrike" kern="1200" cap="none" spc="0" normalizeH="0" baseline="0" noProof="0" dirty="0">
                  <a:ln>
                    <a:noFill/>
                  </a:ln>
                  <a:solidFill>
                    <a:srgbClr val="FFFFFF"/>
                  </a:solidFill>
                  <a:effectLst/>
                  <a:uLnTx/>
                  <a:uFillTx/>
                  <a:latin typeface="FS Elliot Pro Light"/>
                </a:rPr>
                <a:t>improve their ability to recruit </a:t>
              </a:r>
              <a:r>
                <a:rPr kumimoji="0" lang="en-US" sz="1600" b="0" i="0" u="none" strike="noStrike" kern="1200" cap="none" spc="0" normalizeH="0" baseline="0" noProof="0" dirty="0">
                  <a:ln>
                    <a:noFill/>
                  </a:ln>
                  <a:solidFill>
                    <a:srgbClr val="FFFFFF"/>
                  </a:solidFill>
                  <a:effectLst/>
                  <a:uLnTx/>
                  <a:uFillTx/>
                  <a:latin typeface="FS Elliot Pro Light"/>
                </a:rPr>
                <a:t>qualified employees.</a:t>
              </a:r>
            </a:p>
          </p:txBody>
        </p:sp>
        <p:sp>
          <p:nvSpPr>
            <p:cNvPr id="14" name="TextBox 13">
              <a:extLst>
                <a:ext uri="{FF2B5EF4-FFF2-40B4-BE49-F238E27FC236}">
                  <a16:creationId xmlns:a16="http://schemas.microsoft.com/office/drawing/2014/main" id="{2C5F51CE-F4BB-0044-BDFF-2AE9CDD78C8F}"/>
                </a:ext>
              </a:extLst>
            </p:cNvPr>
            <p:cNvSpPr txBox="1"/>
            <p:nvPr/>
          </p:nvSpPr>
          <p:spPr>
            <a:xfrm>
              <a:off x="8729890" y="3148861"/>
              <a:ext cx="2294715" cy="1374720"/>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Health &amp; wellness </a:t>
              </a:r>
              <a:r>
                <a:rPr kumimoji="0" lang="en-US" sz="16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and </a:t>
              </a:r>
              <a:r>
                <a:rPr kumimoji="0" lang="en-US" sz="1600" b="1"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income protection </a:t>
              </a:r>
              <a:r>
                <a:rPr kumimoji="0" lang="en-US" sz="16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offerings have increased since last year.</a:t>
              </a:r>
            </a:p>
          </p:txBody>
        </p:sp>
        <p:cxnSp>
          <p:nvCxnSpPr>
            <p:cNvPr id="15" name="Straight Connector 14">
              <a:extLst>
                <a:ext uri="{FF2B5EF4-FFF2-40B4-BE49-F238E27FC236}">
                  <a16:creationId xmlns:a16="http://schemas.microsoft.com/office/drawing/2014/main" id="{6C6C0DCB-C434-A545-801E-858D5F02EB6E}"/>
                </a:ext>
              </a:extLst>
            </p:cNvPr>
            <p:cNvCxnSpPr>
              <a:cxnSpLocks/>
            </p:cNvCxnSpPr>
            <p:nvPr/>
          </p:nvCxnSpPr>
          <p:spPr>
            <a:xfrm>
              <a:off x="5257691"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67083-D000-FA44-8F51-2C9F24ADE847}"/>
                </a:ext>
              </a:extLst>
            </p:cNvPr>
            <p:cNvCxnSpPr>
              <a:cxnSpLocks/>
            </p:cNvCxnSpPr>
            <p:nvPr/>
          </p:nvCxnSpPr>
          <p:spPr>
            <a:xfrm>
              <a:off x="8625116"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98D3F319-BA08-4F8E-8613-4845C6C22231}"/>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
        <p:nvSpPr>
          <p:cNvPr id="25" name="TextBox 24">
            <a:extLst>
              <a:ext uri="{FF2B5EF4-FFF2-40B4-BE49-F238E27FC236}">
                <a16:creationId xmlns:a16="http://schemas.microsoft.com/office/drawing/2014/main" id="{18D9DF09-E72A-42E0-870E-5FFC710DD07C}"/>
              </a:ext>
            </a:extLst>
          </p:cNvPr>
          <p:cNvSpPr txBox="1"/>
          <p:nvPr/>
        </p:nvSpPr>
        <p:spPr>
          <a:xfrm>
            <a:off x="5166572" y="6397344"/>
            <a:ext cx="4913164" cy="338554"/>
          </a:xfrm>
          <a:prstGeom prst="rect">
            <a:avLst/>
          </a:prstGeom>
          <a:noFill/>
        </p:spPr>
        <p:txBody>
          <a:bodyPr wrap="square">
            <a:spAutoFit/>
          </a:bodyPr>
          <a:lstStyle/>
          <a:p>
            <a:r>
              <a:rPr lang="en-US" sz="800" dirty="0">
                <a:solidFill>
                  <a:schemeClr val="bg1"/>
                </a:solidFill>
                <a:effectLst/>
                <a:latin typeface="FS Elliot Pro" panose="02000503040000020004" pitchFamily="50" charset="0"/>
              </a:rPr>
              <a:t>Source: The 2022 Principal Business Owner Insights survey is based on 1,018 online interviews conducted in January 2022 by </a:t>
            </a:r>
            <a:r>
              <a:rPr lang="en-US" sz="800" dirty="0" err="1">
                <a:solidFill>
                  <a:schemeClr val="bg1"/>
                </a:solidFill>
                <a:effectLst/>
                <a:latin typeface="FS Elliot Pro" panose="02000503040000020004" pitchFamily="50" charset="0"/>
              </a:rPr>
              <a:t>Dynata</a:t>
            </a:r>
            <a:endParaRPr lang="en-US" sz="800" dirty="0">
              <a:solidFill>
                <a:schemeClr val="bg1"/>
              </a:solidFill>
              <a:latin typeface="FS Elliot Pro" panose="02000503040000020004" pitchFamily="50" charset="0"/>
            </a:endParaRPr>
          </a:p>
        </p:txBody>
      </p:sp>
    </p:spTree>
    <p:extLst>
      <p:ext uri="{BB962C8B-B14F-4D97-AF65-F5344CB8AC3E}">
        <p14:creationId xmlns:p14="http://schemas.microsoft.com/office/powerpoint/2010/main" val="341946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71499" y="2435705"/>
            <a:ext cx="2933697" cy="1703502"/>
          </a:xfrm>
        </p:spPr>
        <p:txBody>
          <a:bodyPr/>
          <a:lstStyle/>
          <a:p>
            <a:r>
              <a:rPr lang="en-US">
                <a:latin typeface="FS Elliot Pro Light"/>
              </a:rPr>
              <a:t>Key findings: Key employees</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6</a:t>
            </a:fld>
            <a:endParaRPr lang="en-US"/>
          </a:p>
        </p:txBody>
      </p:sp>
      <p:sp>
        <p:nvSpPr>
          <p:cNvPr id="12" name="TextBox 11">
            <a:extLst>
              <a:ext uri="{FF2B5EF4-FFF2-40B4-BE49-F238E27FC236}">
                <a16:creationId xmlns:a16="http://schemas.microsoft.com/office/drawing/2014/main" id="{35C02411-E0FD-404F-A61B-4B6D42F69333}"/>
              </a:ext>
            </a:extLst>
          </p:cNvPr>
          <p:cNvSpPr txBox="1"/>
          <p:nvPr/>
        </p:nvSpPr>
        <p:spPr>
          <a:xfrm>
            <a:off x="5330260" y="1973147"/>
            <a:ext cx="2527200" cy="9885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40% of owners say they have </a:t>
            </a:r>
            <a:r>
              <a:rPr kumimoji="0" lang="en-US" sz="2000" b="1"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4 or more key employees</a:t>
            </a:r>
            <a:r>
              <a:rPr lang="en-US" sz="2000" noProof="1">
                <a:solidFill>
                  <a:srgbClr val="333333"/>
                </a:solidFill>
                <a:latin typeface="FS Elliot Pro" panose="02000503040000020004" pitchFamily="50" charset="0"/>
              </a:rPr>
              <a:t>—</a:t>
            </a:r>
            <a:r>
              <a:rPr kumimoji="0" lang="en-US" sz="20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up from 35% last year.</a:t>
            </a:r>
          </a:p>
        </p:txBody>
      </p:sp>
      <p:sp>
        <p:nvSpPr>
          <p:cNvPr id="13" name="TextBox 12">
            <a:extLst>
              <a:ext uri="{FF2B5EF4-FFF2-40B4-BE49-F238E27FC236}">
                <a16:creationId xmlns:a16="http://schemas.microsoft.com/office/drawing/2014/main" id="{14D21B6E-8F06-774E-8209-50CCC8407A13}"/>
              </a:ext>
            </a:extLst>
          </p:cNvPr>
          <p:cNvSpPr txBox="1"/>
          <p:nvPr/>
        </p:nvSpPr>
        <p:spPr>
          <a:xfrm>
            <a:off x="8686804" y="1973147"/>
            <a:ext cx="2576285" cy="1703502"/>
          </a:xfrm>
          <a:prstGeom prst="rect">
            <a:avLst/>
          </a:prstGeom>
          <a:noFill/>
        </p:spPr>
        <p:txBody>
          <a:bodyPr wrap="square" lIns="0" tIns="0" rIns="0" bIns="0" rtlCol="0">
            <a:noAutofit/>
          </a:bodyPr>
          <a:lstStyle/>
          <a:p>
            <a:r>
              <a:rPr lang="en-US" sz="2000" noProof="1">
                <a:latin typeface="FS Elliot Pro" panose="02000503040000020004" pitchFamily="50" charset="0"/>
              </a:rPr>
              <a:t>55% </a:t>
            </a:r>
            <a:r>
              <a:rPr lang="en-US" sz="2000" b="1" noProof="1">
                <a:latin typeface="FS Elliot Pro" panose="02000503040000020004" pitchFamily="50" charset="0"/>
              </a:rPr>
              <a:t>want to offer more </a:t>
            </a:r>
            <a:r>
              <a:rPr lang="en-US" sz="2000" noProof="1">
                <a:latin typeface="FS Elliot Pro" panose="02000503040000020004" pitchFamily="50" charset="0"/>
              </a:rPr>
              <a:t>key employee benefits (66% among owners with 50+ employees).</a:t>
            </a:r>
          </a:p>
        </p:txBody>
      </p:sp>
      <p:sp>
        <p:nvSpPr>
          <p:cNvPr id="16" name="TextBox 15">
            <a:extLst>
              <a:ext uri="{FF2B5EF4-FFF2-40B4-BE49-F238E27FC236}">
                <a16:creationId xmlns:a16="http://schemas.microsoft.com/office/drawing/2014/main" id="{902500C3-1AF3-B848-BA6B-753B11E4935B}"/>
              </a:ext>
            </a:extLst>
          </p:cNvPr>
          <p:cNvSpPr txBox="1"/>
          <p:nvPr/>
        </p:nvSpPr>
        <p:spPr>
          <a:xfrm>
            <a:off x="5330260" y="3973229"/>
            <a:ext cx="2679400" cy="2047138"/>
          </a:xfrm>
          <a:prstGeom prst="rect">
            <a:avLst/>
          </a:prstGeom>
          <a:noFill/>
        </p:spPr>
        <p:txBody>
          <a:bodyPr wrap="square" lIns="0" tIns="0" rIns="0" bIns="0" rtlCol="0">
            <a:noAutofit/>
          </a:bodyPr>
          <a:lstStyle/>
          <a:p>
            <a:r>
              <a:rPr lang="en-US" sz="2000" noProof="1">
                <a:latin typeface="FS Elliot Pro" panose="02000503040000020004" pitchFamily="50" charset="0"/>
              </a:rPr>
              <a:t>Percentage of owners saying </a:t>
            </a:r>
            <a:r>
              <a:rPr lang="en-US" sz="2000" b="1" noProof="1">
                <a:latin typeface="FS Elliot Pro" panose="02000503040000020004" pitchFamily="50" charset="0"/>
              </a:rPr>
              <a:t>affordability of key employee benefits</a:t>
            </a:r>
            <a:r>
              <a:rPr lang="en-US" sz="2000" noProof="1">
                <a:latin typeface="FS Elliot Pro" panose="02000503040000020004" pitchFamily="50" charset="0"/>
              </a:rPr>
              <a:t> is the #1 goal has increased significantly, from 48% last year to 54%.</a:t>
            </a:r>
          </a:p>
        </p:txBody>
      </p:sp>
      <p:sp>
        <p:nvSpPr>
          <p:cNvPr id="17" name="TextBox 16">
            <a:extLst>
              <a:ext uri="{FF2B5EF4-FFF2-40B4-BE49-F238E27FC236}">
                <a16:creationId xmlns:a16="http://schemas.microsoft.com/office/drawing/2014/main" id="{5076641F-C53E-2B42-8A12-8D8F32862816}"/>
              </a:ext>
            </a:extLst>
          </p:cNvPr>
          <p:cNvSpPr txBox="1"/>
          <p:nvPr/>
        </p:nvSpPr>
        <p:spPr>
          <a:xfrm>
            <a:off x="8686805" y="3973229"/>
            <a:ext cx="2679400" cy="1798810"/>
          </a:xfrm>
          <a:prstGeom prst="rect">
            <a:avLst/>
          </a:prstGeom>
          <a:noFill/>
        </p:spPr>
        <p:txBody>
          <a:bodyPr wrap="square" lIns="0" tIns="0" rIns="0" bIns="0" rtlCol="0">
            <a:noAutofit/>
          </a:bodyPr>
          <a:lstStyle/>
          <a:p>
            <a:r>
              <a:rPr lang="en-US" sz="2000" noProof="1">
                <a:latin typeface="FS Elliot Pro" panose="02000503040000020004" pitchFamily="50" charset="0"/>
              </a:rPr>
              <a:t>84% of owners say they </a:t>
            </a:r>
            <a:r>
              <a:rPr lang="en-US" sz="2000" b="1" noProof="1">
                <a:latin typeface="FS Elliot Pro" panose="02000503040000020004" pitchFamily="50" charset="0"/>
              </a:rPr>
              <a:t>offer key employee benefits— </a:t>
            </a:r>
            <a:r>
              <a:rPr lang="en-US" sz="2000" noProof="1">
                <a:latin typeface="FS Elliot Pro" panose="02000503040000020004" pitchFamily="50" charset="0"/>
              </a:rPr>
              <a:t>compared to 74% in 2017.</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10837D-BEE2-48A6-880B-0C0B48B90432}"/>
              </a:ext>
            </a:extLst>
          </p:cNvPr>
          <p:cNvSpPr txBox="1"/>
          <p:nvPr/>
        </p:nvSpPr>
        <p:spPr>
          <a:xfrm>
            <a:off x="697675" y="6410046"/>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
        <p:nvSpPr>
          <p:cNvPr id="15" name="TextBox 14">
            <a:extLst>
              <a:ext uri="{FF2B5EF4-FFF2-40B4-BE49-F238E27FC236}">
                <a16:creationId xmlns:a16="http://schemas.microsoft.com/office/drawing/2014/main" id="{9C66BCCB-1F6F-4E49-B4E3-F40A2FB2C957}"/>
              </a:ext>
            </a:extLst>
          </p:cNvPr>
          <p:cNvSpPr txBox="1"/>
          <p:nvPr/>
        </p:nvSpPr>
        <p:spPr>
          <a:xfrm>
            <a:off x="5270131" y="6397344"/>
            <a:ext cx="4913164" cy="338554"/>
          </a:xfrm>
          <a:prstGeom prst="rect">
            <a:avLst/>
          </a:prstGeom>
          <a:noFill/>
        </p:spPr>
        <p:txBody>
          <a:bodyPr wrap="square">
            <a:spAutoFit/>
          </a:bodyPr>
          <a:lstStyle/>
          <a:p>
            <a:r>
              <a:rPr lang="en-US" sz="800" dirty="0">
                <a:effectLst/>
                <a:latin typeface="FS Elliot Pro" panose="02000503040000020004" pitchFamily="50" charset="0"/>
              </a:rPr>
              <a:t>Source: The 2022 Principal Business Owner Insights survey is based on 1,018 online interviews conducted in January 2022 by </a:t>
            </a:r>
            <a:r>
              <a:rPr lang="en-US" sz="800" dirty="0" err="1">
                <a:effectLst/>
                <a:latin typeface="FS Elliot Pro" panose="02000503040000020004" pitchFamily="50" charset="0"/>
              </a:rPr>
              <a:t>Dynata</a:t>
            </a:r>
            <a:endParaRPr lang="en-US" sz="800" dirty="0">
              <a:solidFill>
                <a:schemeClr val="bg1"/>
              </a:solidFill>
              <a:latin typeface="FS Elliot Pro" panose="02000503040000020004" pitchFamily="50" charset="0"/>
            </a:endParaRPr>
          </a:p>
        </p:txBody>
      </p:sp>
    </p:spTree>
    <p:extLst>
      <p:ext uri="{BB962C8B-B14F-4D97-AF65-F5344CB8AC3E}">
        <p14:creationId xmlns:p14="http://schemas.microsoft.com/office/powerpoint/2010/main" val="53280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8873-4DCC-48DB-ADED-FA147B4539A5}"/>
              </a:ext>
            </a:extLst>
          </p:cNvPr>
          <p:cNvSpPr>
            <a:spLocks noGrp="1"/>
          </p:cNvSpPr>
          <p:nvPr>
            <p:ph type="title"/>
          </p:nvPr>
        </p:nvSpPr>
        <p:spPr>
          <a:xfrm>
            <a:off x="528118" y="1848861"/>
            <a:ext cx="10972800" cy="1637889"/>
          </a:xfrm>
        </p:spPr>
        <p:txBody>
          <a:bodyPr/>
          <a:lstStyle/>
          <a:p>
            <a:r>
              <a:rPr lang="en-US" dirty="0">
                <a:latin typeface="FS Elliot Pro Light" panose="02000503040000020004" pitchFamily="50" charset="0"/>
              </a:rPr>
              <a:t>Identifying priorities and solutions</a:t>
            </a:r>
          </a:p>
        </p:txBody>
      </p:sp>
      <p:sp>
        <p:nvSpPr>
          <p:cNvPr id="3" name="TextBox 2">
            <a:extLst>
              <a:ext uri="{FF2B5EF4-FFF2-40B4-BE49-F238E27FC236}">
                <a16:creationId xmlns:a16="http://schemas.microsoft.com/office/drawing/2014/main" id="{E3BD911D-1E78-4F28-BF2C-614EB1318859}"/>
              </a:ext>
            </a:extLst>
          </p:cNvPr>
          <p:cNvSpPr txBox="1"/>
          <p:nvPr/>
        </p:nvSpPr>
        <p:spPr>
          <a:xfrm>
            <a:off x="697675" y="6410046"/>
            <a:ext cx="6097978" cy="215444"/>
          </a:xfrm>
          <a:prstGeom prst="rect">
            <a:avLst/>
          </a:prstGeom>
          <a:noFill/>
        </p:spPr>
        <p:txBody>
          <a:bodyPr wrap="square">
            <a:spAutoFit/>
          </a:bodyPr>
          <a:lstStyle/>
          <a:p>
            <a:r>
              <a:rPr lang="en-US" sz="800" dirty="0">
                <a:solidFill>
                  <a:schemeClr val="bg1"/>
                </a:solidFill>
                <a:latin typeface="FS Elliot Pro" panose="02000503040000020004" pitchFamily="50" charset="0"/>
              </a:rPr>
              <a:t>For financial professional use only. Not for distribution to the public.</a:t>
            </a:r>
          </a:p>
        </p:txBody>
      </p:sp>
    </p:spTree>
    <p:extLst>
      <p:ext uri="{BB962C8B-B14F-4D97-AF65-F5344CB8AC3E}">
        <p14:creationId xmlns:p14="http://schemas.microsoft.com/office/powerpoint/2010/main" val="286119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7521938-A60D-4ABC-AD41-8776A4705C12}"/>
              </a:ext>
            </a:extLst>
          </p:cNvPr>
          <p:cNvSpPr>
            <a:spLocks noGrp="1"/>
          </p:cNvSpPr>
          <p:nvPr>
            <p:ph type="title"/>
          </p:nvPr>
        </p:nvSpPr>
        <p:spPr>
          <a:prstGeom prst="rect">
            <a:avLst/>
          </a:prstGeom>
        </p:spPr>
        <p:txBody>
          <a:bodyPr/>
          <a:lstStyle/>
          <a:p>
            <a:r>
              <a:rPr lang="en-US" dirty="0"/>
              <a:t>2022 snapshot of top priorities and realities </a:t>
            </a:r>
          </a:p>
        </p:txBody>
      </p:sp>
      <p:sp>
        <p:nvSpPr>
          <p:cNvPr id="3" name="Slide Number Placeholder 2">
            <a:extLst>
              <a:ext uri="{FF2B5EF4-FFF2-40B4-BE49-F238E27FC236}">
                <a16:creationId xmlns:a16="http://schemas.microsoft.com/office/drawing/2014/main" id="{957DBFE8-B7CE-4F31-A7A9-DF5F7ACB2C40}"/>
              </a:ext>
            </a:extLst>
          </p:cNvPr>
          <p:cNvSpPr>
            <a:spLocks noGrp="1"/>
          </p:cNvSpPr>
          <p:nvPr>
            <p:ph type="sldNum" sz="quarter" idx="10"/>
          </p:nvPr>
        </p:nvSpPr>
        <p:spPr/>
        <p:txBody>
          <a:bodyPr/>
          <a:lstStyle/>
          <a:p>
            <a:fld id="{FE894C8D-A86E-C448-9CBF-AD01FEF18A38}" type="slidenum">
              <a:rPr lang="en-US" smtClean="0"/>
              <a:pPr/>
              <a:t>8</a:t>
            </a:fld>
            <a:endParaRPr lang="en-US"/>
          </a:p>
        </p:txBody>
      </p:sp>
      <p:sp>
        <p:nvSpPr>
          <p:cNvPr id="7" name="TextBox 6">
            <a:extLst>
              <a:ext uri="{FF2B5EF4-FFF2-40B4-BE49-F238E27FC236}">
                <a16:creationId xmlns:a16="http://schemas.microsoft.com/office/drawing/2014/main" id="{D2EA98DB-6BBF-4A72-976E-824DD70AEB27}"/>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sp>
        <p:nvSpPr>
          <p:cNvPr id="8" name="TextBox 7">
            <a:extLst>
              <a:ext uri="{FF2B5EF4-FFF2-40B4-BE49-F238E27FC236}">
                <a16:creationId xmlns:a16="http://schemas.microsoft.com/office/drawing/2014/main" id="{873EBB73-778C-4176-9701-4683FA91B894}"/>
              </a:ext>
            </a:extLst>
          </p:cNvPr>
          <p:cNvSpPr txBox="1"/>
          <p:nvPr/>
        </p:nvSpPr>
        <p:spPr>
          <a:xfrm>
            <a:off x="697675" y="6042373"/>
            <a:ext cx="6587278" cy="215444"/>
          </a:xfrm>
          <a:prstGeom prst="rect">
            <a:avLst/>
          </a:prstGeom>
          <a:noFill/>
        </p:spPr>
        <p:txBody>
          <a:bodyPr wrap="square">
            <a:spAutoFit/>
          </a:bodyPr>
          <a:lstStyle/>
          <a:p>
            <a:r>
              <a:rPr lang="en-US" sz="800" dirty="0">
                <a:solidFill>
                  <a:schemeClr val="tx1">
                    <a:lumMod val="75000"/>
                  </a:schemeClr>
                </a:solidFill>
                <a:effectLst/>
                <a:latin typeface="FS Elliot Pro" panose="02000503040000020004" pitchFamily="50" charset="0"/>
              </a:rPr>
              <a:t>Source: The 2022 Principal Business Owner Insights survey is based on 1,018 online interviews conducted in January 2022 by </a:t>
            </a:r>
            <a:r>
              <a:rPr lang="en-US" sz="800" dirty="0" err="1">
                <a:solidFill>
                  <a:schemeClr val="tx1">
                    <a:lumMod val="75000"/>
                  </a:schemeClr>
                </a:solidFill>
                <a:effectLst/>
                <a:latin typeface="FS Elliot Pro" panose="02000503040000020004" pitchFamily="50" charset="0"/>
              </a:rPr>
              <a:t>Dynata</a:t>
            </a:r>
            <a:endParaRPr lang="en-US" sz="800" dirty="0">
              <a:solidFill>
                <a:schemeClr val="tx1">
                  <a:lumMod val="75000"/>
                </a:schemeClr>
              </a:solidFill>
              <a:latin typeface="FS Elliot Pro" panose="02000503040000020004" pitchFamily="50" charset="0"/>
            </a:endParaRPr>
          </a:p>
        </p:txBody>
      </p:sp>
      <p:grpSp>
        <p:nvGrpSpPr>
          <p:cNvPr id="4" name="Group 3">
            <a:extLst>
              <a:ext uri="{FF2B5EF4-FFF2-40B4-BE49-F238E27FC236}">
                <a16:creationId xmlns:a16="http://schemas.microsoft.com/office/drawing/2014/main" id="{ED1F1E60-F65F-40EE-8422-F3B6E1128CEA}"/>
              </a:ext>
            </a:extLst>
          </p:cNvPr>
          <p:cNvGrpSpPr/>
          <p:nvPr/>
        </p:nvGrpSpPr>
        <p:grpSpPr>
          <a:xfrm>
            <a:off x="577703" y="1746056"/>
            <a:ext cx="11001014" cy="3473643"/>
            <a:chOff x="577703" y="1746057"/>
            <a:chExt cx="10676375" cy="3371136"/>
          </a:xfrm>
        </p:grpSpPr>
        <p:pic>
          <p:nvPicPr>
            <p:cNvPr id="5" name="Picture 4">
              <a:extLst>
                <a:ext uri="{FF2B5EF4-FFF2-40B4-BE49-F238E27FC236}">
                  <a16:creationId xmlns:a16="http://schemas.microsoft.com/office/drawing/2014/main" id="{A31B74FF-BCF8-48FB-8D14-5CEB272524D0}"/>
                </a:ext>
              </a:extLst>
            </p:cNvPr>
            <p:cNvPicPr>
              <a:picLocks noChangeAspect="1"/>
            </p:cNvPicPr>
            <p:nvPr/>
          </p:nvPicPr>
          <p:blipFill>
            <a:blip r:embed="rId3"/>
            <a:srcRect/>
            <a:stretch/>
          </p:blipFill>
          <p:spPr>
            <a:xfrm>
              <a:off x="577703" y="1751307"/>
              <a:ext cx="5237019" cy="3365886"/>
            </a:xfrm>
            <a:prstGeom prst="rect">
              <a:avLst/>
            </a:prstGeom>
          </p:spPr>
        </p:pic>
        <p:pic>
          <p:nvPicPr>
            <p:cNvPr id="10" name="Picture 9" descr="Graphical user interface, timeline&#10;&#10;Description automatically generated">
              <a:extLst>
                <a:ext uri="{FF2B5EF4-FFF2-40B4-BE49-F238E27FC236}">
                  <a16:creationId xmlns:a16="http://schemas.microsoft.com/office/drawing/2014/main" id="{5850E022-EAF6-4E60-A2B1-834C0C88B887}"/>
                </a:ext>
              </a:extLst>
            </p:cNvPr>
            <p:cNvPicPr>
              <a:picLocks noChangeAspect="1"/>
            </p:cNvPicPr>
            <p:nvPr/>
          </p:nvPicPr>
          <p:blipFill>
            <a:blip r:embed="rId4"/>
            <a:stretch>
              <a:fillRect/>
            </a:stretch>
          </p:blipFill>
          <p:spPr>
            <a:xfrm>
              <a:off x="6096000" y="1746057"/>
              <a:ext cx="5158078" cy="3365886"/>
            </a:xfrm>
            <a:prstGeom prst="rect">
              <a:avLst/>
            </a:prstGeom>
          </p:spPr>
        </p:pic>
      </p:grpSp>
    </p:spTree>
    <p:extLst>
      <p:ext uri="{BB962C8B-B14F-4D97-AF65-F5344CB8AC3E}">
        <p14:creationId xmlns:p14="http://schemas.microsoft.com/office/powerpoint/2010/main" val="361693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fontScale="90000"/>
          </a:bodyPr>
          <a:lstStyle/>
          <a:p>
            <a:r>
              <a:rPr lang="en-US" dirty="0"/>
              <a:t>Where do you begin?</a:t>
            </a:r>
          </a:p>
        </p:txBody>
      </p:sp>
      <p:sp>
        <p:nvSpPr>
          <p:cNvPr id="4" name="Text Placeholder 3">
            <a:extLst>
              <a:ext uri="{FF2B5EF4-FFF2-40B4-BE49-F238E27FC236}">
                <a16:creationId xmlns:a16="http://schemas.microsoft.com/office/drawing/2014/main" id="{FB72F78D-42A8-4769-A1EA-F518E138BE3B}"/>
              </a:ext>
            </a:extLst>
          </p:cNvPr>
          <p:cNvSpPr>
            <a:spLocks noGrp="1"/>
          </p:cNvSpPr>
          <p:nvPr>
            <p:ph type="body" sz="quarter" idx="13"/>
          </p:nvPr>
        </p:nvSpPr>
        <p:spPr/>
        <p:txBody>
          <a:bodyPr/>
          <a:lstStyle/>
          <a:p>
            <a:r>
              <a:rPr lang="en-US" dirty="0"/>
              <a:t>Help owners identify the stage of their business: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4"/>
          </p:nvPr>
        </p:nvSpPr>
        <p:spPr/>
        <p:txBody>
          <a:bodyPr/>
          <a:lstStyle/>
          <a:p>
            <a:fld id="{FE894C8D-A86E-C448-9CBF-AD01FEF18A38}" type="slidenum">
              <a:rPr lang="en-US" smtClean="0"/>
              <a:pPr/>
              <a:t>9</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0" y="1244602"/>
            <a:ext cx="10665637" cy="369332"/>
          </a:xfrm>
          <a:prstGeom prst="rect">
            <a:avLst/>
          </a:prstGeom>
        </p:spPr>
        <p:txBody>
          <a:bodyPr wrap="square" lIns="0" tIns="0" rIns="0" bIns="0">
            <a:spAutoFit/>
          </a:bodyPr>
          <a:lstStyle/>
          <a:p>
            <a:pPr lvl="0"/>
            <a:endParaRPr lang="en-US" sz="2400" dirty="0">
              <a:solidFill>
                <a:srgbClr val="162B48"/>
              </a:solidFill>
            </a:endParaRPr>
          </a:p>
        </p:txBody>
      </p:sp>
      <p:sp>
        <p:nvSpPr>
          <p:cNvPr id="14" name="TextBox 13">
            <a:extLst>
              <a:ext uri="{FF2B5EF4-FFF2-40B4-BE49-F238E27FC236}">
                <a16:creationId xmlns:a16="http://schemas.microsoft.com/office/drawing/2014/main" id="{3E47EF42-EBAC-4005-B756-50420F86B2A3}"/>
              </a:ext>
            </a:extLst>
          </p:cNvPr>
          <p:cNvSpPr txBox="1"/>
          <p:nvPr/>
        </p:nvSpPr>
        <p:spPr>
          <a:xfrm>
            <a:off x="697675" y="6410046"/>
            <a:ext cx="6097978" cy="215444"/>
          </a:xfrm>
          <a:prstGeom prst="rect">
            <a:avLst/>
          </a:prstGeom>
          <a:noFill/>
        </p:spPr>
        <p:txBody>
          <a:bodyPr wrap="square">
            <a:spAutoFit/>
          </a:bodyPr>
          <a:lstStyle/>
          <a:p>
            <a:r>
              <a:rPr lang="en-US" sz="800" dirty="0">
                <a:latin typeface="FS Elliot Pro" panose="02000503040000020004" pitchFamily="50" charset="0"/>
              </a:rPr>
              <a:t>For financial professional use only. Not for distribution to the public.</a:t>
            </a:r>
          </a:p>
        </p:txBody>
      </p:sp>
      <p:pic>
        <p:nvPicPr>
          <p:cNvPr id="17" name="Picture 16">
            <a:extLst>
              <a:ext uri="{FF2B5EF4-FFF2-40B4-BE49-F238E27FC236}">
                <a16:creationId xmlns:a16="http://schemas.microsoft.com/office/drawing/2014/main" id="{5822B965-C03C-40A7-8537-BE223BF692D9}"/>
              </a:ext>
            </a:extLst>
          </p:cNvPr>
          <p:cNvPicPr>
            <a:picLocks noChangeAspect="1"/>
          </p:cNvPicPr>
          <p:nvPr/>
        </p:nvPicPr>
        <p:blipFill rotWithShape="1">
          <a:blip r:embed="rId3"/>
          <a:srcRect l="8203" t="18777" r="10547" b="5840"/>
          <a:stretch/>
        </p:blipFill>
        <p:spPr>
          <a:xfrm>
            <a:off x="466724" y="1765328"/>
            <a:ext cx="9906001" cy="4168563"/>
          </a:xfrm>
          <a:prstGeom prst="rect">
            <a:avLst/>
          </a:prstGeom>
        </p:spPr>
      </p:pic>
    </p:spTree>
    <p:extLst>
      <p:ext uri="{BB962C8B-B14F-4D97-AF65-F5344CB8AC3E}">
        <p14:creationId xmlns:p14="http://schemas.microsoft.com/office/powerpoint/2010/main" val="2137403824"/>
      </p:ext>
    </p:extLst>
  </p:cSld>
  <p:clrMapOvr>
    <a:masterClrMapping/>
  </p:clrMapOvr>
</p:sld>
</file>

<file path=ppt/theme/theme1.xml><?xml version="1.0" encoding="utf-8"?>
<a:theme xmlns:a="http://schemas.openxmlformats.org/drawingml/2006/main" name="2_Office Theme">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4E03423D1FB149815474C190CFF08A" ma:contentTypeVersion="20" ma:contentTypeDescription="Create a new document." ma:contentTypeScope="" ma:versionID="26354807f82a57ff76b5549a564237ca">
  <xsd:schema xmlns:xsd="http://www.w3.org/2001/XMLSchema" xmlns:xs="http://www.w3.org/2001/XMLSchema" xmlns:p="http://schemas.microsoft.com/office/2006/metadata/properties" xmlns:ns2="64b52936-4d1a-4788-a027-08c67a991459" xmlns:ns3="00a0abf1-db4d-40c2-9ab0-8f11fd44dbb4" xmlns:ns4="b321ad9c-65f3-4b5a-ad5c-8eb431ac3fd0" targetNamespace="http://schemas.microsoft.com/office/2006/metadata/properties" ma:root="true" ma:fieldsID="a5ba167d5f86b665a9f2540a4a743c77" ns2:_="" ns3:_="" ns4:_="">
    <xsd:import namespace="64b52936-4d1a-4788-a027-08c67a991459"/>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Notes1" minOccurs="0"/>
                <xsd:element ref="ns2:MediaServiceDateTaken" minOccurs="0"/>
                <xsd:element ref="ns2:MediaLengthInSeconds" minOccurs="0"/>
                <xsd:element ref="ns4: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52936-4d1a-4788-a027-08c67a991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Notes1" ma:index="18"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0a0abf1-db4d-40c2-9ab0-8f11fd44dbb4">
      <UserInfo>
        <DisplayName>Scott, Keith</DisplayName>
        <AccountId>376</AccountId>
        <AccountType/>
      </UserInfo>
    </SharedWithUsers>
    <Notes1 xmlns="00a0abf1-db4d-40c2-9ab0-8f11fd44dbb4" xsi:nil="true"/>
    <lcf76f155ced4ddcb4097134ff3c332f xmlns="64b52936-4d1a-4788-a027-08c67a991459">
      <Terms xmlns="http://schemas.microsoft.com/office/infopath/2007/PartnerControls"/>
    </lcf76f155ced4ddcb4097134ff3c332f>
    <TaxCatchAll xmlns="b321ad9c-65f3-4b5a-ad5c-8eb431ac3fd0" xsi:nil="true"/>
  </documentManagement>
</p:properties>
</file>

<file path=customXml/itemProps1.xml><?xml version="1.0" encoding="utf-8"?>
<ds:datastoreItem xmlns:ds="http://schemas.openxmlformats.org/officeDocument/2006/customXml" ds:itemID="{6CBDF216-7E67-4212-828D-9899FAADE500}">
  <ds:schemaRefs>
    <ds:schemaRef ds:uri="00a0abf1-db4d-40c2-9ab0-8f11fd44dbb4"/>
    <ds:schemaRef ds:uri="64b52936-4d1a-4788-a027-08c67a991459"/>
    <ds:schemaRef ds:uri="b321ad9c-65f3-4b5a-ad5c-8eb431ac3f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546574-3FD3-4136-B6B0-1DE135E23E4A}">
  <ds:schemaRefs>
    <ds:schemaRef ds:uri="http://schemas.microsoft.com/sharepoint/v3/contenttype/forms"/>
  </ds:schemaRefs>
</ds:datastoreItem>
</file>

<file path=customXml/itemProps3.xml><?xml version="1.0" encoding="utf-8"?>
<ds:datastoreItem xmlns:ds="http://schemas.openxmlformats.org/officeDocument/2006/customXml" ds:itemID="{E79A148F-8ACE-4699-888E-A3C9FC56C8BC}">
  <ds:schemaRefs>
    <ds:schemaRef ds:uri="http://purl.org/dc/terms/"/>
    <ds:schemaRef ds:uri="http://schemas.openxmlformats.org/package/2006/metadata/core-properties"/>
    <ds:schemaRef ds:uri="http://schemas.microsoft.com/office/2006/documentManagement/types"/>
    <ds:schemaRef ds:uri="64b52936-4d1a-4788-a027-08c67a991459"/>
    <ds:schemaRef ds:uri="http://schemas.microsoft.com/office/infopath/2007/PartnerControls"/>
    <ds:schemaRef ds:uri="http://purl.org/dc/elements/1.1/"/>
    <ds:schemaRef ds:uri="http://schemas.microsoft.com/office/2006/metadata/properties"/>
    <ds:schemaRef ds:uri="00a0abf1-db4d-40c2-9ab0-8f11fd44dbb4"/>
    <ds:schemaRef ds:uri="b321ad9c-65f3-4b5a-ad5c-8eb431ac3f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3696</TotalTime>
  <Words>2806</Words>
  <Application>Microsoft Office PowerPoint</Application>
  <PresentationFormat>Widescreen</PresentationFormat>
  <Paragraphs>254</Paragraphs>
  <Slides>27</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.PingFang SC Regular</vt:lpstr>
      <vt:lpstr>Arial</vt:lpstr>
      <vt:lpstr>Calibri</vt:lpstr>
      <vt:lpstr>FS Elliot Pro</vt:lpstr>
      <vt:lpstr>FS Elliot Pro Light</vt:lpstr>
      <vt:lpstr>FS Elliot Web Regular</vt:lpstr>
      <vt:lpstr>Monaco</vt:lpstr>
      <vt:lpstr>Segoe UI</vt:lpstr>
      <vt:lpstr>STIXGeneral-Regular</vt:lpstr>
      <vt:lpstr>Symbol</vt:lpstr>
      <vt:lpstr>Wingdings</vt:lpstr>
      <vt:lpstr>2_Office Theme</vt:lpstr>
      <vt:lpstr>Office Theme</vt:lpstr>
      <vt:lpstr>PowerPoint Presentation</vt:lpstr>
      <vt:lpstr>Business owner research: Key findings</vt:lpstr>
      <vt:lpstr>Key findings: Owners and their businesses</vt:lpstr>
      <vt:lpstr>Key findings: Employees</vt:lpstr>
      <vt:lpstr>Key findings: Importance of employee  benefits</vt:lpstr>
      <vt:lpstr>Key findings: Key employees</vt:lpstr>
      <vt:lpstr>Identifying priorities and solutions</vt:lpstr>
      <vt:lpstr>2022 snapshot of top priorities and realities </vt:lpstr>
      <vt:lpstr>Where do you begin?</vt:lpstr>
      <vt:lpstr>Pinpointing owners’ priorities and solutions</vt:lpstr>
      <vt:lpstr>Pinpointing owners’ priorities and solutions</vt:lpstr>
      <vt:lpstr>Pinpointing owners’ priorities and solutions</vt:lpstr>
      <vt:lpstr>Open more doors with a few key questions</vt:lpstr>
      <vt:lpstr>Open more doors with a few key questions</vt:lpstr>
      <vt:lpstr>Open more doors with a few key questions</vt:lpstr>
      <vt:lpstr>Tools and resources to get started</vt:lpstr>
      <vt:lpstr>Starting the conversation</vt:lpstr>
      <vt:lpstr>Starting the conversation</vt:lpstr>
      <vt:lpstr>Starting the conversation</vt:lpstr>
      <vt:lpstr>The process: approaching clients with business planning services </vt:lpstr>
      <vt:lpstr>Support throughout the process</vt:lpstr>
      <vt:lpstr>Support throughout the process</vt:lpstr>
      <vt:lpstr>Support throughout the process</vt:lpstr>
      <vt:lpstr>Support throughout the process</vt:lpstr>
      <vt:lpstr>Support throughout the process</vt:lpstr>
      <vt:lpstr>Support resources Access support no matter what your client needs!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Blevins, Brandie</dc:creator>
  <cp:lastModifiedBy>Scott, Keith</cp:lastModifiedBy>
  <cp:revision>136</cp:revision>
  <cp:lastPrinted>2022-02-09T15:57:26Z</cp:lastPrinted>
  <dcterms:created xsi:type="dcterms:W3CDTF">2021-07-06T18:34:44Z</dcterms:created>
  <dcterms:modified xsi:type="dcterms:W3CDTF">2022-09-02T19:57:43Z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0x010100E84E03423D1FB149815474C190CFF08A</vt:lpwstr>
  </property>
  <property fmtid="{D5CDD505-2E9C-101B-9397-08002B2CF9AE}" pid="5" name="ke908157ef7448ae97a0f57dd335d8a6">
    <vt:lpwstr>US|cc2c8a87-f14a-4e0d-82f3-2b163d534f0e</vt:lpwstr>
  </property>
  <property fmtid="{D5CDD505-2E9C-101B-9397-08002B2CF9AE}" pid="6" name="ha1bb3af7314478a905ddacccfbca941">
    <vt:lpwstr>SharePoint Online|572e1266-572a-49a1-b710-dec1e3d8a474</vt:lpwstr>
  </property>
  <property fmtid="{D5CDD505-2E9C-101B-9397-08002B2CF9AE}" pid="7" name="e1c2df96011f416eadca7f38c3b81b7e">
    <vt:lpwstr>Internal Use|eacf22b1-4b19-40fb-acd4-312775563be8</vt:lpwstr>
  </property>
  <property fmtid="{D5CDD505-2E9C-101B-9397-08002B2CF9AE}" pid="8" name="TaxCatchAll">
    <vt:lpwstr>27818;#SharePoint Online|572e1266-572a-49a1-b710-dec1e3d8a474;#198;#US|cc2c8a87-f14a-4e0d-82f3-2b163d534f0e;#1;#Internal Use|eacf22b1-4b19-40fb-acd4-312775563be8;#168;#Corporate Systems Support|0130d5df-1433-4934-b258-856b0d026ced</vt:lpwstr>
  </property>
  <property fmtid="{D5CDD505-2E9C-101B-9397-08002B2CF9AE}" pid="9" name="e9cab4a9114c4bc29e54335b8bce5a99">
    <vt:lpwstr>Corporate Systems Support|0130d5df-1433-4934-b258-856b0d026ced</vt:lpwstr>
  </property>
  <property fmtid="{D5CDD505-2E9C-101B-9397-08002B2CF9AE}" pid="10" name="TaxKeyword">
    <vt:lpwstr/>
  </property>
  <property fmtid="{D5CDD505-2E9C-101B-9397-08002B2CF9AE}" pid="11" name="PFG_PolicyCategory">
    <vt:lpwstr/>
  </property>
  <property fmtid="{D5CDD505-2E9C-101B-9397-08002B2CF9AE}" pid="12" name="PFG_Location">
    <vt:lpwstr/>
  </property>
  <property fmtid="{D5CDD505-2E9C-101B-9397-08002B2CF9AE}" pid="13" name="PFG_BusinessUnit">
    <vt:lpwstr/>
  </property>
  <property fmtid="{D5CDD505-2E9C-101B-9397-08002B2CF9AE}" pid="14" name="Country_of_Origin">
    <vt:lpwstr>198;#US|cc2c8a87-f14a-4e0d-82f3-2b163d534f0e</vt:lpwstr>
  </property>
  <property fmtid="{D5CDD505-2E9C-101B-9397-08002B2CF9AE}" pid="15" name="f48e3f5d719d4ceea7d4f6854ded398c">
    <vt:lpwstr/>
  </property>
  <property fmtid="{D5CDD505-2E9C-101B-9397-08002B2CF9AE}" pid="16" name="l486958a44734bd98e880925be2888ee">
    <vt:lpwstr/>
  </property>
  <property fmtid="{D5CDD505-2E9C-101B-9397-08002B2CF9AE}" pid="17" name="f2a6a95768094dc2b6fe11b957881155">
    <vt:lpwstr/>
  </property>
  <property fmtid="{D5CDD505-2E9C-101B-9397-08002B2CF9AE}" pid="18" name="TaxKeywordTaxHTField">
    <vt:lpwstr/>
  </property>
  <property fmtid="{D5CDD505-2E9C-101B-9397-08002B2CF9AE}" pid="19" name="ba0a8fa294d3480caee93ed876c23191">
    <vt:lpwstr/>
  </property>
  <property fmtid="{D5CDD505-2E9C-101B-9397-08002B2CF9AE}" pid="20" name="PFG_WorkResources">
    <vt:lpwstr/>
  </property>
  <property fmtid="{D5CDD505-2E9C-101B-9397-08002B2CF9AE}" pid="21" name="kb383cf08bfb4074a4f9544e468b5bf9">
    <vt:lpwstr/>
  </property>
  <property fmtid="{D5CDD505-2E9C-101B-9397-08002B2CF9AE}" pid="22" name="k28c1cd8304a4913b34cfe2611366e0e">
    <vt:lpwstr/>
  </property>
  <property fmtid="{D5CDD505-2E9C-101B-9397-08002B2CF9AE}" pid="23" name="Classification">
    <vt:lpwstr>1;#Internal Use|eacf22b1-4b19-40fb-acd4-312775563be8</vt:lpwstr>
  </property>
  <property fmtid="{D5CDD505-2E9C-101B-9397-08002B2CF9AE}" pid="24" name="Custodial_Organization">
    <vt:lpwstr>168;#Corporate Systems Support|0130d5df-1433-4934-b258-856b0d026ced</vt:lpwstr>
  </property>
  <property fmtid="{D5CDD505-2E9C-101B-9397-08002B2CF9AE}" pid="25" name="Retention_x0020_Categories">
    <vt:lpwstr/>
  </property>
  <property fmtid="{D5CDD505-2E9C-101B-9397-08002B2CF9AE}" pid="26" name="PFG_CareerAndBenefits">
    <vt:lpwstr/>
  </property>
  <property fmtid="{D5CDD505-2E9C-101B-9397-08002B2CF9AE}" pid="27" name="System_of_Origination">
    <vt:lpwstr>27818;#SharePoint Online|572e1266-572a-49a1-b710-dec1e3d8a474</vt:lpwstr>
  </property>
  <property fmtid="{D5CDD505-2E9C-101B-9397-08002B2CF9AE}" pid="28" name="Retention Categories">
    <vt:lpwstr/>
  </property>
  <property fmtid="{D5CDD505-2E9C-101B-9397-08002B2CF9AE}" pid="29" name="MSIP_Label_af49516a-7525-4936-8880-b1dc1e580865_Enabled">
    <vt:lpwstr>true</vt:lpwstr>
  </property>
  <property fmtid="{D5CDD505-2E9C-101B-9397-08002B2CF9AE}" pid="30" name="MSIP_Label_af49516a-7525-4936-8880-b1dc1e580865_SetDate">
    <vt:lpwstr>2022-03-09T22:03:32Z</vt:lpwstr>
  </property>
  <property fmtid="{D5CDD505-2E9C-101B-9397-08002B2CF9AE}" pid="31" name="MSIP_Label_af49516a-7525-4936-8880-b1dc1e580865_Method">
    <vt:lpwstr>Privileged</vt:lpwstr>
  </property>
  <property fmtid="{D5CDD505-2E9C-101B-9397-08002B2CF9AE}" pid="32" name="MSIP_Label_af49516a-7525-4936-8880-b1dc1e580865_Name">
    <vt:lpwstr>Non-visible label</vt:lpwstr>
  </property>
  <property fmtid="{D5CDD505-2E9C-101B-9397-08002B2CF9AE}" pid="33" name="MSIP_Label_af49516a-7525-4936-8880-b1dc1e580865_SiteId">
    <vt:lpwstr>3bea478c-1684-4a8c-8e85-045ec54ba430</vt:lpwstr>
  </property>
  <property fmtid="{D5CDD505-2E9C-101B-9397-08002B2CF9AE}" pid="34" name="MSIP_Label_af49516a-7525-4936-8880-b1dc1e580865_ActionId">
    <vt:lpwstr>f055e3cb-518b-4ce6-9d58-85e531446b44</vt:lpwstr>
  </property>
  <property fmtid="{D5CDD505-2E9C-101B-9397-08002B2CF9AE}" pid="35" name="MSIP_Label_af49516a-7525-4936-8880-b1dc1e580865_ContentBits">
    <vt:lpwstr>0</vt:lpwstr>
  </property>
  <property fmtid="{D5CDD505-2E9C-101B-9397-08002B2CF9AE}" pid="36" name="MediaServiceImageTags">
    <vt:lpwstr/>
  </property>
</Properties>
</file>