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4"/>
  </p:sldMasterIdLst>
  <p:notesMasterIdLst>
    <p:notesMasterId r:id="rId17"/>
  </p:notesMasterIdLst>
  <p:handoutMasterIdLst>
    <p:handoutMasterId r:id="rId18"/>
  </p:handoutMasterIdLst>
  <p:sldIdLst>
    <p:sldId id="259" r:id="rId5"/>
    <p:sldId id="356" r:id="rId6"/>
    <p:sldId id="266" r:id="rId7"/>
    <p:sldId id="295" r:id="rId8"/>
    <p:sldId id="312" r:id="rId9"/>
    <p:sldId id="377" r:id="rId10"/>
    <p:sldId id="357" r:id="rId11"/>
    <p:sldId id="378" r:id="rId12"/>
    <p:sldId id="289" r:id="rId13"/>
    <p:sldId id="380" r:id="rId14"/>
    <p:sldId id="284" r:id="rId15"/>
    <p:sldId id="30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orient="horz" pos="112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F"/>
    <a:srgbClr val="333333"/>
    <a:srgbClr val="FFFFFF"/>
    <a:srgbClr val="00C4D9"/>
    <a:srgbClr val="0091DA"/>
    <a:srgbClr val="55FFF5"/>
    <a:srgbClr val="9E8BFF"/>
    <a:srgbClr val="BDE4FC"/>
    <a:srgbClr val="002855"/>
    <a:srgbClr val="DCF9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2"/>
    <p:restoredTop sz="85749" autoAdjust="0"/>
  </p:normalViewPr>
  <p:slideViewPr>
    <p:cSldViewPr snapToGrid="0" snapToObjects="1" showGuides="1">
      <p:cViewPr>
        <p:scale>
          <a:sx n="100" d="100"/>
          <a:sy n="100" d="100"/>
        </p:scale>
        <p:origin x="894" y="-72"/>
      </p:cViewPr>
      <p:guideLst>
        <p:guide orient="horz" pos="2112"/>
        <p:guide orient="horz" pos="1128"/>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84" d="100"/>
          <a:sy n="84" d="100"/>
        </p:scale>
        <p:origin x="391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Atee, Sheryl" userId="470441a1-8293-454e-8b56-9d7622ab4d0d" providerId="ADAL" clId="{2753D1CF-899D-40F2-A061-5ED77FF03705}"/>
    <pc:docChg chg="undo custSel modSld">
      <pc:chgData name="McAtee, Sheryl" userId="470441a1-8293-454e-8b56-9d7622ab4d0d" providerId="ADAL" clId="{2753D1CF-899D-40F2-A061-5ED77FF03705}" dt="2022-09-02T16:20:33.848" v="414" actId="20577"/>
      <pc:docMkLst>
        <pc:docMk/>
      </pc:docMkLst>
      <pc:sldChg chg="modSp mod modNotes">
        <pc:chgData name="McAtee, Sheryl" userId="470441a1-8293-454e-8b56-9d7622ab4d0d" providerId="ADAL" clId="{2753D1CF-899D-40F2-A061-5ED77FF03705}" dt="2022-09-02T16:19:46.948" v="410" actId="313"/>
        <pc:sldMkLst>
          <pc:docMk/>
          <pc:sldMk cId="4137444501" sldId="266"/>
        </pc:sldMkLst>
        <pc:picChg chg="mod">
          <ac:chgData name="McAtee, Sheryl" userId="470441a1-8293-454e-8b56-9d7622ab4d0d" providerId="ADAL" clId="{2753D1CF-899D-40F2-A061-5ED77FF03705}" dt="2022-09-02T15:35:47.046" v="65" actId="1076"/>
          <ac:picMkLst>
            <pc:docMk/>
            <pc:sldMk cId="4137444501" sldId="266"/>
            <ac:picMk id="9" creationId="{152AC9D1-198B-996E-9EF6-064EB34C17B8}"/>
          </ac:picMkLst>
        </pc:picChg>
      </pc:sldChg>
      <pc:sldChg chg="modNotes">
        <pc:chgData name="McAtee, Sheryl" userId="470441a1-8293-454e-8b56-9d7622ab4d0d" providerId="ADAL" clId="{2753D1CF-899D-40F2-A061-5ED77FF03705}" dt="2022-09-02T15:59:44.379" v="392" actId="20577"/>
        <pc:sldMkLst>
          <pc:docMk/>
          <pc:sldMk cId="2171521718" sldId="284"/>
        </pc:sldMkLst>
      </pc:sldChg>
      <pc:sldChg chg="modSp mod modNotes">
        <pc:chgData name="McAtee, Sheryl" userId="470441a1-8293-454e-8b56-9d7622ab4d0d" providerId="ADAL" clId="{2753D1CF-899D-40F2-A061-5ED77FF03705}" dt="2022-09-02T15:57:20.365" v="366" actId="20577"/>
        <pc:sldMkLst>
          <pc:docMk/>
          <pc:sldMk cId="2683404936" sldId="289"/>
        </pc:sldMkLst>
        <pc:spChg chg="mod">
          <ac:chgData name="McAtee, Sheryl" userId="470441a1-8293-454e-8b56-9d7622ab4d0d" providerId="ADAL" clId="{2753D1CF-899D-40F2-A061-5ED77FF03705}" dt="2022-09-02T15:15:05.260" v="61" actId="20577"/>
          <ac:spMkLst>
            <pc:docMk/>
            <pc:sldMk cId="2683404936" sldId="289"/>
            <ac:spMk id="19" creationId="{5CF92EB4-865B-C742-B485-72F6B1DA9DF9}"/>
          </ac:spMkLst>
        </pc:spChg>
        <pc:spChg chg="mod">
          <ac:chgData name="McAtee, Sheryl" userId="470441a1-8293-454e-8b56-9d7622ab4d0d" providerId="ADAL" clId="{2753D1CF-899D-40F2-A061-5ED77FF03705}" dt="2022-09-02T15:14:55.213" v="60" actId="20577"/>
          <ac:spMkLst>
            <pc:docMk/>
            <pc:sldMk cId="2683404936" sldId="289"/>
            <ac:spMk id="20" creationId="{888F732A-E48E-A34A-A949-B88D77F13DC3}"/>
          </ac:spMkLst>
        </pc:spChg>
        <pc:spChg chg="mod">
          <ac:chgData name="McAtee, Sheryl" userId="470441a1-8293-454e-8b56-9d7622ab4d0d" providerId="ADAL" clId="{2753D1CF-899D-40F2-A061-5ED77FF03705}" dt="2022-09-02T15:14:53.360" v="59" actId="20577"/>
          <ac:spMkLst>
            <pc:docMk/>
            <pc:sldMk cId="2683404936" sldId="289"/>
            <ac:spMk id="21" creationId="{12722910-BC95-D347-8271-BCAAB9360854}"/>
          </ac:spMkLst>
        </pc:spChg>
      </pc:sldChg>
      <pc:sldChg chg="modNotes">
        <pc:chgData name="McAtee, Sheryl" userId="470441a1-8293-454e-8b56-9d7622ab4d0d" providerId="ADAL" clId="{2753D1CF-899D-40F2-A061-5ED77FF03705}" dt="2022-09-02T16:20:33.848" v="414" actId="20577"/>
        <pc:sldMkLst>
          <pc:docMk/>
          <pc:sldMk cId="982542650" sldId="295"/>
        </pc:sldMkLst>
      </pc:sldChg>
      <pc:sldChg chg="modNotes">
        <pc:chgData name="McAtee, Sheryl" userId="470441a1-8293-454e-8b56-9d7622ab4d0d" providerId="ADAL" clId="{2753D1CF-899D-40F2-A061-5ED77FF03705}" dt="2022-09-02T16:00:50.367" v="400" actId="20577"/>
        <pc:sldMkLst>
          <pc:docMk/>
          <pc:sldMk cId="2618080733" sldId="302"/>
        </pc:sldMkLst>
      </pc:sldChg>
      <pc:sldChg chg="modSp mod modNotes">
        <pc:chgData name="McAtee, Sheryl" userId="470441a1-8293-454e-8b56-9d7622ab4d0d" providerId="ADAL" clId="{2753D1CF-899D-40F2-A061-5ED77FF03705}" dt="2022-09-02T15:48:46.415" v="256"/>
        <pc:sldMkLst>
          <pc:docMk/>
          <pc:sldMk cId="619994298" sldId="312"/>
        </pc:sldMkLst>
        <pc:graphicFrameChg chg="modGraphic">
          <ac:chgData name="McAtee, Sheryl" userId="470441a1-8293-454e-8b56-9d7622ab4d0d" providerId="ADAL" clId="{2753D1CF-899D-40F2-A061-5ED77FF03705}" dt="2022-09-02T15:10:45.172" v="46" actId="313"/>
          <ac:graphicFrameMkLst>
            <pc:docMk/>
            <pc:sldMk cId="619994298" sldId="312"/>
            <ac:graphicFrameMk id="5" creationId="{AFA496C4-725F-3D48-90E2-10D599410C9D}"/>
          </ac:graphicFrameMkLst>
        </pc:graphicFrameChg>
      </pc:sldChg>
      <pc:sldChg chg="modSp mod modNotesTx">
        <pc:chgData name="McAtee, Sheryl" userId="470441a1-8293-454e-8b56-9d7622ab4d0d" providerId="ADAL" clId="{2753D1CF-899D-40F2-A061-5ED77FF03705}" dt="2022-09-02T15:36:48.715" v="67" actId="20577"/>
        <pc:sldMkLst>
          <pc:docMk/>
          <pc:sldMk cId="2150648061" sldId="356"/>
        </pc:sldMkLst>
        <pc:spChg chg="mod">
          <ac:chgData name="McAtee, Sheryl" userId="470441a1-8293-454e-8b56-9d7622ab4d0d" providerId="ADAL" clId="{2753D1CF-899D-40F2-A061-5ED77FF03705}" dt="2022-09-02T13:43:32.380" v="4" actId="20577"/>
          <ac:spMkLst>
            <pc:docMk/>
            <pc:sldMk cId="2150648061" sldId="356"/>
            <ac:spMk id="9" creationId="{C6BDD485-FAC4-3D46-9735-15A43B2868EF}"/>
          </ac:spMkLst>
        </pc:spChg>
        <pc:spChg chg="mod">
          <ac:chgData name="McAtee, Sheryl" userId="470441a1-8293-454e-8b56-9d7622ab4d0d" providerId="ADAL" clId="{2753D1CF-899D-40F2-A061-5ED77FF03705}" dt="2022-09-02T14:44:56.368" v="20" actId="20577"/>
          <ac:spMkLst>
            <pc:docMk/>
            <pc:sldMk cId="2150648061" sldId="356"/>
            <ac:spMk id="15" creationId="{3EBE13BA-A725-9546-AEDB-E328B6641B39}"/>
          </ac:spMkLst>
        </pc:spChg>
      </pc:sldChg>
      <pc:sldChg chg="modSp mod modNotes">
        <pc:chgData name="McAtee, Sheryl" userId="470441a1-8293-454e-8b56-9d7622ab4d0d" providerId="ADAL" clId="{2753D1CF-899D-40F2-A061-5ED77FF03705}" dt="2022-09-02T15:49:20.466" v="272" actId="20577"/>
        <pc:sldMkLst>
          <pc:docMk/>
          <pc:sldMk cId="4135430219" sldId="357"/>
        </pc:sldMkLst>
        <pc:spChg chg="mod">
          <ac:chgData name="McAtee, Sheryl" userId="470441a1-8293-454e-8b56-9d7622ab4d0d" providerId="ADAL" clId="{2753D1CF-899D-40F2-A061-5ED77FF03705}" dt="2022-09-02T15:12:17.863" v="48" actId="20577"/>
          <ac:spMkLst>
            <pc:docMk/>
            <pc:sldMk cId="4135430219" sldId="357"/>
            <ac:spMk id="15" creationId="{3EBE13BA-A725-9546-AEDB-E328B6641B39}"/>
          </ac:spMkLst>
        </pc:spChg>
      </pc:sldChg>
      <pc:sldChg chg="modNotes">
        <pc:chgData name="McAtee, Sheryl" userId="470441a1-8293-454e-8b56-9d7622ab4d0d" providerId="ADAL" clId="{2753D1CF-899D-40F2-A061-5ED77FF03705}" dt="2022-09-02T15:47:46.731" v="231" actId="20577"/>
        <pc:sldMkLst>
          <pc:docMk/>
          <pc:sldMk cId="3591596184" sldId="377"/>
        </pc:sldMkLst>
      </pc:sldChg>
      <pc:sldChg chg="modNotes">
        <pc:chgData name="McAtee, Sheryl" userId="470441a1-8293-454e-8b56-9d7622ab4d0d" providerId="ADAL" clId="{2753D1CF-899D-40F2-A061-5ED77FF03705}" dt="2022-09-02T15:54:48.809" v="363" actId="20577"/>
        <pc:sldMkLst>
          <pc:docMk/>
          <pc:sldMk cId="762516092" sldId="378"/>
        </pc:sldMkLst>
      </pc:sldChg>
      <pc:sldChg chg="modNotes">
        <pc:chgData name="McAtee, Sheryl" userId="470441a1-8293-454e-8b56-9d7622ab4d0d" providerId="ADAL" clId="{2753D1CF-899D-40F2-A061-5ED77FF03705}" dt="2022-09-02T15:59:08.226" v="380" actId="20577"/>
        <pc:sldMkLst>
          <pc:docMk/>
          <pc:sldMk cId="3976720575" sldId="380"/>
        </pc:sldMkLst>
      </pc:sldChg>
    </pc:docChg>
  </pc:docChgLst>
  <pc:docChgLst>
    <pc:chgData name="Hammond, Steve" userId="24a34c73-d4aa-4f8d-a38e-85841e691715" providerId="ADAL" clId="{71CC660D-F69F-4698-A1D6-0856F9EFAA7D}"/>
    <pc:docChg chg="modSld">
      <pc:chgData name="Hammond, Steve" userId="24a34c73-d4aa-4f8d-a38e-85841e691715" providerId="ADAL" clId="{71CC660D-F69F-4698-A1D6-0856F9EFAA7D}" dt="2022-09-02T18:11:07.903" v="395" actId="6549"/>
      <pc:docMkLst>
        <pc:docMk/>
      </pc:docMkLst>
      <pc:sldChg chg="modNotes">
        <pc:chgData name="Hammond, Steve" userId="24a34c73-d4aa-4f8d-a38e-85841e691715" providerId="ADAL" clId="{71CC660D-F69F-4698-A1D6-0856F9EFAA7D}" dt="2022-09-02T18:03:45.587" v="28" actId="6549"/>
        <pc:sldMkLst>
          <pc:docMk/>
          <pc:sldMk cId="4137444501" sldId="266"/>
        </pc:sldMkLst>
      </pc:sldChg>
      <pc:sldChg chg="modNotes">
        <pc:chgData name="Hammond, Steve" userId="24a34c73-d4aa-4f8d-a38e-85841e691715" providerId="ADAL" clId="{71CC660D-F69F-4698-A1D6-0856F9EFAA7D}" dt="2022-09-02T18:10:33.994" v="338" actId="12"/>
        <pc:sldMkLst>
          <pc:docMk/>
          <pc:sldMk cId="2683404936" sldId="289"/>
        </pc:sldMkLst>
      </pc:sldChg>
      <pc:sldChg chg="modNotes">
        <pc:chgData name="Hammond, Steve" userId="24a34c73-d4aa-4f8d-a38e-85841e691715" providerId="ADAL" clId="{71CC660D-F69F-4698-A1D6-0856F9EFAA7D}" dt="2022-09-02T18:07:09.840" v="211" actId="6549"/>
        <pc:sldMkLst>
          <pc:docMk/>
          <pc:sldMk cId="982542650" sldId="295"/>
        </pc:sldMkLst>
      </pc:sldChg>
      <pc:sldChg chg="modNotes">
        <pc:chgData name="Hammond, Steve" userId="24a34c73-d4aa-4f8d-a38e-85841e691715" providerId="ADAL" clId="{71CC660D-F69F-4698-A1D6-0856F9EFAA7D}" dt="2022-09-02T18:09:07.185" v="307" actId="6549"/>
        <pc:sldMkLst>
          <pc:docMk/>
          <pc:sldMk cId="762516092" sldId="378"/>
        </pc:sldMkLst>
      </pc:sldChg>
      <pc:sldChg chg="modNotes">
        <pc:chgData name="Hammond, Steve" userId="24a34c73-d4aa-4f8d-a38e-85841e691715" providerId="ADAL" clId="{71CC660D-F69F-4698-A1D6-0856F9EFAA7D}" dt="2022-09-02T18:11:07.903" v="395" actId="6549"/>
        <pc:sldMkLst>
          <pc:docMk/>
          <pc:sldMk cId="3976720575" sldId="380"/>
        </pc:sldMkLst>
      </pc:sldChg>
    </pc:docChg>
  </pc:docChgLst>
  <pc:docChgLst>
    <pc:chgData name="Hammond, Steve" userId="24a34c73-d4aa-4f8d-a38e-85841e691715" providerId="ADAL" clId="{0DBFEAA7-BE39-497E-A409-F3F938D1D253}"/>
    <pc:docChg chg="modSld">
      <pc:chgData name="Hammond, Steve" userId="24a34c73-d4aa-4f8d-a38e-85841e691715" providerId="ADAL" clId="{0DBFEAA7-BE39-497E-A409-F3F938D1D253}" dt="2022-09-20T20:32:49.413" v="423" actId="20577"/>
      <pc:docMkLst>
        <pc:docMk/>
      </pc:docMkLst>
      <pc:sldChg chg="modNotesTx">
        <pc:chgData name="Hammond, Steve" userId="24a34c73-d4aa-4f8d-a38e-85841e691715" providerId="ADAL" clId="{0DBFEAA7-BE39-497E-A409-F3F938D1D253}" dt="2022-09-20T20:32:49.413" v="423" actId="20577"/>
        <pc:sldMkLst>
          <pc:docMk/>
          <pc:sldMk cId="2683404936" sldId="289"/>
        </pc:sldMkLst>
      </pc:sldChg>
      <pc:sldChg chg="modSp mod">
        <pc:chgData name="Hammond, Steve" userId="24a34c73-d4aa-4f8d-a38e-85841e691715" providerId="ADAL" clId="{0DBFEAA7-BE39-497E-A409-F3F938D1D253}" dt="2022-09-20T20:30:39.125" v="297" actId="6549"/>
        <pc:sldMkLst>
          <pc:docMk/>
          <pc:sldMk cId="619994298" sldId="312"/>
        </pc:sldMkLst>
        <pc:graphicFrameChg chg="modGraphic">
          <ac:chgData name="Hammond, Steve" userId="24a34c73-d4aa-4f8d-a38e-85841e691715" providerId="ADAL" clId="{0DBFEAA7-BE39-497E-A409-F3F938D1D253}" dt="2022-09-20T20:30:39.125" v="297" actId="6549"/>
          <ac:graphicFrameMkLst>
            <pc:docMk/>
            <pc:sldMk cId="619994298" sldId="312"/>
            <ac:graphicFrameMk id="5" creationId="{AFA496C4-725F-3D48-90E2-10D599410C9D}"/>
          </ac:graphicFrameMkLst>
        </pc:graphicFrameChg>
      </pc:sldChg>
      <pc:sldChg chg="modSp mod">
        <pc:chgData name="Hammond, Steve" userId="24a34c73-d4aa-4f8d-a38e-85841e691715" providerId="ADAL" clId="{0DBFEAA7-BE39-497E-A409-F3F938D1D253}" dt="2022-09-20T20:31:08.669" v="399" actId="6549"/>
        <pc:sldMkLst>
          <pc:docMk/>
          <pc:sldMk cId="4135430219" sldId="357"/>
        </pc:sldMkLst>
        <pc:spChg chg="mod">
          <ac:chgData name="Hammond, Steve" userId="24a34c73-d4aa-4f8d-a38e-85841e691715" providerId="ADAL" clId="{0DBFEAA7-BE39-497E-A409-F3F938D1D253}" dt="2022-09-20T20:31:08.669" v="399" actId="6549"/>
          <ac:spMkLst>
            <pc:docMk/>
            <pc:sldMk cId="4135430219" sldId="357"/>
            <ac:spMk id="15" creationId="{3EBE13BA-A725-9546-AEDB-E328B6641B3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7A514-4B31-754F-83A0-1BF6DEB7AE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D133CE-EE09-5D4F-B0BA-2481E514F5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54EA6-C368-BE48-A376-FFC88CD26F78}" type="datetimeFigureOut">
              <a:rPr lang="en-US" smtClean="0"/>
              <a:t>09/20/2022</a:t>
            </a:fld>
            <a:endParaRPr lang="en-US"/>
          </a:p>
        </p:txBody>
      </p:sp>
      <p:sp>
        <p:nvSpPr>
          <p:cNvPr id="4" name="Footer Placeholder 3">
            <a:extLst>
              <a:ext uri="{FF2B5EF4-FFF2-40B4-BE49-F238E27FC236}">
                <a16:creationId xmlns:a16="http://schemas.microsoft.com/office/drawing/2014/main" id="{A1A7625B-CF4B-4F4D-9A26-4196FD85AE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5C7D62-97F1-9A41-BD4B-F2D15CA101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F8BBEB-112A-3D4E-901C-94DDF122471B}" type="slidenum">
              <a:rPr lang="en-US" smtClean="0"/>
              <a:t>‹#›</a:t>
            </a:fld>
            <a:endParaRPr lang="en-US"/>
          </a:p>
        </p:txBody>
      </p:sp>
    </p:spTree>
    <p:extLst>
      <p:ext uri="{BB962C8B-B14F-4D97-AF65-F5344CB8AC3E}">
        <p14:creationId xmlns:p14="http://schemas.microsoft.com/office/powerpoint/2010/main" val="169825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706F9-BA0D-B249-91FB-56985A0E5B6A}" type="datetimeFigureOut">
              <a:rPr lang="en-US" smtClean="0"/>
              <a:t>09/20/2022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D98F7-5D96-8644-BBA6-72A94972AAFF}" type="slidenum">
              <a:rPr lang="en-US" smtClean="0"/>
              <a:t>‹#›</a:t>
            </a:fld>
            <a:endParaRPr lang="en-US"/>
          </a:p>
        </p:txBody>
      </p:sp>
    </p:spTree>
    <p:extLst>
      <p:ext uri="{BB962C8B-B14F-4D97-AF65-F5344CB8AC3E}">
        <p14:creationId xmlns:p14="http://schemas.microsoft.com/office/powerpoint/2010/main" val="235240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a:t>
            </a:fld>
            <a:endParaRPr lang="en-US"/>
          </a:p>
        </p:txBody>
      </p:sp>
    </p:spTree>
    <p:extLst>
      <p:ext uri="{BB962C8B-B14F-4D97-AF65-F5344CB8AC3E}">
        <p14:creationId xmlns:p14="http://schemas.microsoft.com/office/powerpoint/2010/main" val="1890517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Calibri" panose="020F0502020204030204" pitchFamily="34" charset="0"/>
              </a:rPr>
              <a:t>You </a:t>
            </a:r>
            <a:r>
              <a:rPr lang="en-US" sz="1800" b="0" i="0" u="none" strike="noStrike" baseline="0">
                <a:latin typeface="Calibri" panose="020F0502020204030204" pitchFamily="34" charset="0"/>
              </a:rPr>
              <a:t>might wonder, “</a:t>
            </a:r>
            <a:r>
              <a:rPr lang="en-US" sz="1800" b="0" i="0" u="none" strike="noStrike" baseline="0" dirty="0">
                <a:latin typeface="Calibri" panose="020F0502020204030204" pitchFamily="34" charset="0"/>
              </a:rPr>
              <a:t>What if one of my clients doesn’t qualify for Accelerated Underwriting?” </a:t>
            </a:r>
          </a:p>
          <a:p>
            <a:r>
              <a:rPr lang="en-US" sz="1800" b="0" i="0" u="none" strike="noStrike" baseline="0" dirty="0">
                <a:latin typeface="Calibri" panose="020F0502020204030204" pitchFamily="34" charset="0"/>
              </a:rPr>
              <a:t>If that happens, it’s okay. They’re still a good candidate for life insurance, it’s just that more information is needed. </a:t>
            </a:r>
          </a:p>
          <a:p>
            <a:r>
              <a:rPr lang="en-US" sz="1800" b="0" i="0" u="none" strike="noStrike" baseline="0" dirty="0">
                <a:latin typeface="Calibri" panose="020F0502020204030204" pitchFamily="34" charset="0"/>
              </a:rPr>
              <a:t>The good news is, this is a seamless process for you and the client—there’s no request to be made, the application will simply flow into the traditional underwriting process.</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10</a:t>
            </a:fld>
            <a:endParaRPr lang="en-US"/>
          </a:p>
        </p:txBody>
      </p:sp>
    </p:spTree>
    <p:extLst>
      <p:ext uri="{BB962C8B-B14F-4D97-AF65-F5344CB8AC3E}">
        <p14:creationId xmlns:p14="http://schemas.microsoft.com/office/powerpoint/2010/main" val="1008315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p:txBody>
      </p:sp>
      <p:sp>
        <p:nvSpPr>
          <p:cNvPr id="4" name="Slide Number Placeholder 3"/>
          <p:cNvSpPr>
            <a:spLocks noGrp="1"/>
          </p:cNvSpPr>
          <p:nvPr>
            <p:ph type="sldNum" sz="quarter" idx="5"/>
          </p:nvPr>
        </p:nvSpPr>
        <p:spPr/>
        <p:txBody>
          <a:bodyPr/>
          <a:lstStyle/>
          <a:p>
            <a:fld id="{883D98F7-5D96-8644-BBA6-72A94972AAFF}" type="slidenum">
              <a:rPr lang="en-US" smtClean="0"/>
              <a:t>11</a:t>
            </a:fld>
            <a:endParaRPr lang="en-US"/>
          </a:p>
        </p:txBody>
      </p:sp>
    </p:spTree>
    <p:extLst>
      <p:ext uri="{BB962C8B-B14F-4D97-AF65-F5344CB8AC3E}">
        <p14:creationId xmlns:p14="http://schemas.microsoft.com/office/powerpoint/2010/main" val="347295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Calibri" panose="020F0502020204030204" pitchFamily="34" charset="0"/>
              </a:rPr>
              <a:t>Overall, Accelerated Underwriting from Principal is designed to make it easier for people who are in good health and have a need for life insurance to get it faster and easier.</a:t>
            </a:r>
          </a:p>
          <a:p>
            <a:r>
              <a:rPr lang="en-US" sz="1800" b="0" i="0" u="none" strike="noStrike" baseline="0" dirty="0">
                <a:latin typeface="Calibri" panose="020F0502020204030204" pitchFamily="34" charset="0"/>
              </a:rPr>
              <a:t>If you have any questions about the program or need more details, please contact your Principal representative who can assist you in looking at this process to see if it’s right for your client. </a:t>
            </a:r>
          </a:p>
          <a:p>
            <a:r>
              <a:rPr lang="en-US" sz="1800" b="0" i="0" u="none" strike="noStrike" baseline="0" dirty="0">
                <a:latin typeface="Calibri" panose="020F0502020204030204" pitchFamily="34" charset="0"/>
              </a:rPr>
              <a:t>Thank you for your time and have a great day!</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12</a:t>
            </a:fld>
            <a:endParaRPr lang="en-US"/>
          </a:p>
        </p:txBody>
      </p:sp>
    </p:spTree>
    <p:extLst>
      <p:ext uri="{BB962C8B-B14F-4D97-AF65-F5344CB8AC3E}">
        <p14:creationId xmlns:p14="http://schemas.microsoft.com/office/powerpoint/2010/main" val="2509031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Calibri" panose="020F0502020204030204" pitchFamily="34" charset="0"/>
            </a:endParaRPr>
          </a:p>
          <a:p>
            <a:r>
              <a:rPr lang="en-US" sz="1800" b="1" i="0" u="none" strike="noStrike" baseline="0" dirty="0">
                <a:latin typeface="Calibri" panose="020F0502020204030204" pitchFamily="34" charset="0"/>
              </a:rPr>
              <a:t>&lt;SPEAKERNOTE: Leave on screen long enough for people to read. Reinforce that the presentation will not include legal, accounting, or tax advice, and any such questions should be referred to experts in those fields.&gt;</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a:t>
            </a:fld>
            <a:endParaRPr lang="en-US"/>
          </a:p>
        </p:txBody>
      </p:sp>
    </p:spTree>
    <p:extLst>
      <p:ext uri="{BB962C8B-B14F-4D97-AF65-F5344CB8AC3E}">
        <p14:creationId xmlns:p14="http://schemas.microsoft.com/office/powerpoint/2010/main" val="315207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Calibri" panose="020F0502020204030204" pitchFamily="34" charset="0"/>
              </a:rPr>
              <a:t>Hi, and good day to all of you. </a:t>
            </a:r>
          </a:p>
          <a:p>
            <a:r>
              <a:rPr lang="en-US" sz="1800" b="0" i="0" u="none" strike="noStrike" baseline="0" dirty="0">
                <a:latin typeface="Calibri" panose="020F0502020204030204" pitchFamily="34" charset="0"/>
              </a:rPr>
              <a:t>We’d like to introduce you to an innovative program from Principal called Accelerated </a:t>
            </a:r>
            <a:r>
              <a:rPr lang="en-US" sz="1800" dirty="0">
                <a:latin typeface="Calibri" panose="020F0502020204030204" pitchFamily="34" charset="0"/>
              </a:rPr>
              <a:t>U</a:t>
            </a:r>
            <a:r>
              <a:rPr lang="en-US" sz="1800" b="0" i="0" u="none" strike="noStrike" baseline="0" dirty="0">
                <a:latin typeface="Calibri" panose="020F0502020204030204" pitchFamily="34" charset="0"/>
              </a:rPr>
              <a:t>nderwriting. It makes underwriting fast and easy for qualifying applicants to apply for life insurance.</a:t>
            </a:r>
          </a:p>
          <a:p>
            <a:r>
              <a:rPr lang="en-US" sz="1800" b="0" i="0" u="none" strike="noStrike" baseline="0" dirty="0">
                <a:latin typeface="Calibri" panose="020F0502020204030204" pitchFamily="34" charset="0"/>
              </a:rPr>
              <a:t>This innovative program uses data that can quickly be obtained to help eliminate lab testing/exams for approximately 45% to 55% of Standard, Super Standard, Preferred, and Super Preferred applicants who qualify based on age, personal history, and face amount requirements. </a:t>
            </a:r>
            <a:r>
              <a:rPr lang="en-US" sz="1800" dirty="0">
                <a:latin typeface="Calibri" panose="020F0502020204030204" pitchFamily="34" charset="0"/>
              </a:rPr>
              <a:t>I</a:t>
            </a:r>
            <a:r>
              <a:rPr lang="en-US" sz="1800" b="0" i="0" u="none" strike="noStrike" baseline="0" dirty="0">
                <a:latin typeface="Calibri" panose="020F0502020204030204" pitchFamily="34" charset="0"/>
              </a:rPr>
              <a:t>t’s available on all life product offerings, which include term, universal life, indexed universal life, and variable universal life (VUL).</a:t>
            </a:r>
          </a:p>
          <a:p>
            <a:endParaRPr lang="en-US" sz="1800" b="0" i="0" u="none" strike="noStrike" baseline="0" dirty="0">
              <a:latin typeface="Calibri" panose="020F0502020204030204" pitchFamily="34" charset="0"/>
            </a:endParaRPr>
          </a:p>
          <a:p>
            <a:r>
              <a:rPr lang="en-US" sz="1800" b="0" i="0" u="none" strike="noStrike" baseline="0" dirty="0">
                <a:latin typeface="Calibri" panose="020F0502020204030204" pitchFamily="34" charset="0"/>
              </a:rPr>
              <a:t>3 </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3</a:t>
            </a:fld>
            <a:endParaRPr lang="en-US"/>
          </a:p>
        </p:txBody>
      </p:sp>
    </p:spTree>
    <p:extLst>
      <p:ext uri="{BB962C8B-B14F-4D97-AF65-F5344CB8AC3E}">
        <p14:creationId xmlns:p14="http://schemas.microsoft.com/office/powerpoint/2010/main" val="676509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29100"/>
            <a:ext cx="5486400" cy="3771900"/>
          </a:xfrm>
        </p:spPr>
        <p:txBody>
          <a:bodyPr/>
          <a:lstStyle/>
          <a:p>
            <a:r>
              <a:rPr lang="en-US" sz="1800" dirty="0">
                <a:latin typeface="Calibri" panose="020F0502020204030204" pitchFamily="34" charset="0"/>
              </a:rPr>
              <a:t>Accelerated Underwriting offers three main benefits for</a:t>
            </a:r>
            <a:r>
              <a:rPr lang="en-US" sz="1800" b="0" i="0" u="none" strike="noStrike" baseline="0" dirty="0">
                <a:latin typeface="Calibri" panose="020F0502020204030204" pitchFamily="34" charset="0"/>
              </a:rPr>
              <a:t> clients who need for life insurance coverage:</a:t>
            </a:r>
          </a:p>
          <a:p>
            <a:r>
              <a:rPr lang="en-US" sz="1800" b="0" i="0" u="none" strike="noStrike" baseline="0" dirty="0">
                <a:latin typeface="Calibri" panose="020F0502020204030204" pitchFamily="34" charset="0"/>
              </a:rPr>
              <a:t>First, more satisfied clients. They get </a:t>
            </a:r>
            <a:r>
              <a:rPr lang="en-US" sz="1800" dirty="0">
                <a:latin typeface="Calibri" panose="020F0502020204030204" pitchFamily="34" charset="0"/>
              </a:rPr>
              <a:t>coverage</a:t>
            </a:r>
            <a:r>
              <a:rPr lang="en-US" sz="1800" b="0" i="0" u="none" strike="noStrike" baseline="0" dirty="0">
                <a:latin typeface="Calibri" panose="020F0502020204030204" pitchFamily="34" charset="0"/>
              </a:rPr>
              <a:t> without the inconvenience of labs or exams, for those who qualify. Approval can be in as little as 24 hours. </a:t>
            </a:r>
          </a:p>
          <a:p>
            <a:r>
              <a:rPr lang="en-US" sz="1800" b="0" i="0" u="none" strike="noStrike" baseline="0" dirty="0">
                <a:latin typeface="Calibri" panose="020F0502020204030204" pitchFamily="34" charset="0"/>
              </a:rPr>
              <a:t>Second, it’s a smarter process. Accelerated Underwriting has built-in underwriting intelligence, and it leverages the clients’ digital health data whenever possible.  </a:t>
            </a:r>
          </a:p>
          <a:p>
            <a:r>
              <a:rPr lang="en-US" sz="1800" dirty="0">
                <a:latin typeface="Calibri" panose="020F0502020204030204" pitchFamily="34" charset="0"/>
              </a:rPr>
              <a:t>T</a:t>
            </a:r>
            <a:r>
              <a:rPr lang="en-US" sz="1800" b="0" i="0" u="none" strike="noStrike" baseline="0" dirty="0">
                <a:latin typeface="Calibri" panose="020F0502020204030204" pitchFamily="34" charset="0"/>
              </a:rPr>
              <a:t>hird, is easier access. It’s available with all of our life products, and there’s no separate checklists to complete or requests to submit. </a:t>
            </a:r>
          </a:p>
          <a:p>
            <a:r>
              <a:rPr lang="en-US" sz="1800" b="0" i="0" u="none" strike="noStrike" baseline="0" dirty="0">
                <a:latin typeface="Calibri" panose="020F0502020204030204" pitchFamily="34" charset="0"/>
              </a:rPr>
              <a:t>With the simple application and online Part B, your client can be approved in as little as 24 hours. More satisfied clients, a smarter process, and easier access. This</a:t>
            </a:r>
            <a:r>
              <a:rPr lang="en-US" sz="1800" dirty="0">
                <a:latin typeface="Calibri" panose="020F0502020204030204" pitchFamily="34" charset="0"/>
              </a:rPr>
              <a:t> s</a:t>
            </a:r>
            <a:r>
              <a:rPr lang="en-US" sz="1800" b="0" i="0" u="none" strike="noStrike" baseline="0" dirty="0">
                <a:latin typeface="Calibri" panose="020F0502020204030204" pitchFamily="34" charset="0"/>
              </a:rPr>
              <a:t>ounds like a beneficial program, but you may be asking yourself, “What are the eligibility guidelines?” Let’s talk about that!</a:t>
            </a:r>
          </a:p>
          <a:p>
            <a:endParaRPr lang="en-US" sz="1800" b="0" i="0" u="none" strike="noStrike" baseline="0" dirty="0">
              <a:latin typeface="Calibri" panose="020F0502020204030204" pitchFamily="34" charset="0"/>
            </a:endParaRPr>
          </a:p>
          <a:p>
            <a:r>
              <a:rPr lang="en-US" sz="1800" b="0" i="0" u="none" strike="noStrike" baseline="0" dirty="0">
                <a:latin typeface="Calibri" panose="020F0502020204030204" pitchFamily="34" charset="0"/>
              </a:rPr>
              <a:t>4 </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4</a:t>
            </a:fld>
            <a:endParaRPr lang="en-US"/>
          </a:p>
        </p:txBody>
      </p:sp>
    </p:spTree>
    <p:extLst>
      <p:ext uri="{BB962C8B-B14F-4D97-AF65-F5344CB8AC3E}">
        <p14:creationId xmlns:p14="http://schemas.microsoft.com/office/powerpoint/2010/main" val="4185722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the slide. </a:t>
            </a:r>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819629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Calibri" panose="020F0502020204030204" pitchFamily="34" charset="0"/>
              </a:rPr>
              <a:t>Overview the slide.</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3330689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883D98F7-5D96-8644-BBA6-72A94972AAFF}" type="slidenum">
              <a:rPr lang="en-US" smtClean="0"/>
              <a:t>7</a:t>
            </a:fld>
            <a:endParaRPr lang="en-US"/>
          </a:p>
        </p:txBody>
      </p:sp>
    </p:spTree>
    <p:extLst>
      <p:ext uri="{BB962C8B-B14F-4D97-AF65-F5344CB8AC3E}">
        <p14:creationId xmlns:p14="http://schemas.microsoft.com/office/powerpoint/2010/main" val="2482086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0" i="0" u="none" strike="noStrike" baseline="0" dirty="0">
                <a:latin typeface="Calibri" panose="020F0502020204030204" pitchFamily="34" charset="0"/>
              </a:rPr>
              <a:t>Applicants don’t need to opt into Accelerated Underwriting (AU). If qualified, the case is automatically run through AU. </a:t>
            </a:r>
          </a:p>
          <a:p>
            <a:pPr marL="285750" indent="-285750">
              <a:buFont typeface="Arial" panose="020B0604020202020204" pitchFamily="34" charset="0"/>
              <a:buChar char="•"/>
            </a:pPr>
            <a:r>
              <a:rPr lang="en-US" sz="1800" b="0" i="0" u="none" strike="noStrike" baseline="0" dirty="0">
                <a:latin typeface="Calibri" panose="020F0502020204030204" pitchFamily="34" charset="0"/>
              </a:rPr>
              <a:t>New applications are reviewed as soon as the Part B, prescription history, and MIB and MVR reports are received. </a:t>
            </a:r>
          </a:p>
          <a:p>
            <a:pPr marL="285750" indent="-285750">
              <a:buFont typeface="Arial" panose="020B0604020202020204" pitchFamily="34" charset="0"/>
              <a:buChar char="•"/>
            </a:pPr>
            <a:r>
              <a:rPr lang="en-US" sz="1800" b="0" i="0" u="none" strike="noStrike" baseline="0" dirty="0">
                <a:latin typeface="Calibri" panose="020F0502020204030204" pitchFamily="34" charset="0"/>
              </a:rPr>
              <a:t>If immediate approval isn’t possible because labs are required, we’ll order Digital Health Data (DHD).</a:t>
            </a:r>
          </a:p>
          <a:p>
            <a:pPr marL="285750" indent="-285750">
              <a:buFont typeface="Arial" panose="020B0604020202020204" pitchFamily="34" charset="0"/>
              <a:buChar char="•"/>
            </a:pPr>
            <a:r>
              <a:rPr lang="en-US" sz="1800" b="0" i="0" u="none" strike="noStrike" baseline="0" dirty="0">
                <a:latin typeface="Calibri" panose="020F0502020204030204" pitchFamily="34" charset="0"/>
              </a:rPr>
              <a:t>If the DHD provides all required information, including a physical and labs in the past 12 or 24 months (based on age/face amount requirements), a decision can be made. </a:t>
            </a:r>
          </a:p>
          <a:p>
            <a:pPr marL="285750" marR="1130" indent="-285750">
              <a:buFont typeface="Arial" panose="020B0604020202020204" pitchFamily="34" charset="0"/>
              <a:buChar char="•"/>
            </a:pPr>
            <a:r>
              <a:rPr lang="en-US" sz="1800" b="0" i="0" u="none" strike="noStrike" baseline="0" dirty="0">
                <a:latin typeface="Calibri" panose="020F0502020204030204" pitchFamily="34" charset="0"/>
              </a:rPr>
              <a:t>If it isn’t sufficient, we’ll post a requirement for labs and the case will continue through traditional underwriting. </a:t>
            </a:r>
          </a:p>
          <a:p>
            <a:pPr marL="285750" marR="1130" indent="-285750">
              <a:buFont typeface="Arial" panose="020B0604020202020204" pitchFamily="34" charset="0"/>
              <a:buChar char="•"/>
            </a:pPr>
            <a:r>
              <a:rPr lang="en-US" sz="1800" dirty="0">
                <a:latin typeface="Calibri" panose="020F0502020204030204" pitchFamily="34" charset="0"/>
              </a:rPr>
              <a:t>Your </a:t>
            </a:r>
            <a:r>
              <a:rPr lang="en-US" sz="1800" b="0" i="0" u="none" strike="noStrike" baseline="0" dirty="0">
                <a:latin typeface="Calibri" panose="020F0502020204030204" pitchFamily="34" charset="0"/>
              </a:rPr>
              <a:t>pending business report will be updated throughout the process as requirements change.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8</a:t>
            </a:fld>
            <a:endParaRPr lang="en-US"/>
          </a:p>
        </p:txBody>
      </p:sp>
    </p:spTree>
    <p:extLst>
      <p:ext uri="{BB962C8B-B14F-4D97-AF65-F5344CB8AC3E}">
        <p14:creationId xmlns:p14="http://schemas.microsoft.com/office/powerpoint/2010/main" val="370313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Calibri" panose="020F0502020204030204" pitchFamily="34" charset="0"/>
              </a:rPr>
              <a:t>Principal has made this program as easy as 1-2-3. </a:t>
            </a:r>
          </a:p>
          <a:p>
            <a:pPr marL="285750" indent="-285750">
              <a:buFont typeface="Arial" panose="020B0604020202020204" pitchFamily="34" charset="0"/>
              <a:buChar char="•"/>
            </a:pPr>
            <a:r>
              <a:rPr lang="en-US" sz="1800" b="0" i="0" u="none" strike="noStrike" baseline="0" dirty="0">
                <a:latin typeface="Calibri" panose="020F0502020204030204" pitchFamily="34" charset="0"/>
              </a:rPr>
              <a:t>Complete parts A and C of the application.</a:t>
            </a:r>
          </a:p>
          <a:p>
            <a:pPr marL="285750" indent="-285750">
              <a:buFont typeface="Arial" panose="020B0604020202020204" pitchFamily="34" charset="0"/>
              <a:buChar char="•"/>
            </a:pPr>
            <a:r>
              <a:rPr lang="en-US" sz="1800" b="0" i="0" u="none" strike="noStrike" baseline="0" dirty="0">
                <a:latin typeface="Calibri" panose="020F0502020204030204" pitchFamily="34" charset="0"/>
              </a:rPr>
              <a:t>Have your client complete the Part B online or over the phone, whichever is most convenient for them. (Interviews typically take about 30 minutes.) and </a:t>
            </a:r>
            <a:r>
              <a:rPr lang="en-US" sz="1800" b="0" i="0" u="none" strike="noStrike" baseline="0" dirty="0" err="1">
                <a:latin typeface="Calibri" panose="020F0502020204030204" pitchFamily="34" charset="0"/>
              </a:rPr>
              <a:t>eSign</a:t>
            </a:r>
            <a:r>
              <a:rPr lang="en-US" sz="1800" b="0" i="0" u="none" strike="noStrike" baseline="0" dirty="0">
                <a:latin typeface="Calibri" panose="020F0502020204030204" pitchFamily="34" charset="0"/>
              </a:rPr>
              <a:t> </a:t>
            </a:r>
            <a:r>
              <a:rPr lang="en-US" sz="1800" b="0" i="0" u="none" strike="noStrike" baseline="0">
                <a:latin typeface="Calibri" panose="020F0502020204030204" pitchFamily="34" charset="0"/>
              </a:rPr>
              <a:t>the document.</a:t>
            </a:r>
            <a:endParaRPr lang="en-US" sz="1800" b="0" i="0" u="none" strike="noStrike" baseline="0" dirty="0">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latin typeface="Calibri" panose="020F0502020204030204" pitchFamily="34" charset="0"/>
              </a:rPr>
              <a:t>After all parts of the application have been received by Principal, if it meets the basic eligibility guidelines, it automatically goes into the Accelerated Underwriting flow.</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9</a:t>
            </a:fld>
            <a:endParaRPr lang="en-US"/>
          </a:p>
        </p:txBody>
      </p:sp>
    </p:spTree>
    <p:extLst>
      <p:ext uri="{BB962C8B-B14F-4D97-AF65-F5344CB8AC3E}">
        <p14:creationId xmlns:p14="http://schemas.microsoft.com/office/powerpoint/2010/main" val="3373543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12192000" cy="68580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952" y="499218"/>
            <a:ext cx="1600200" cy="459632"/>
          </a:xfrm>
          <a:prstGeom prst="rect">
            <a:avLst/>
          </a:prstGeom>
        </p:spPr>
      </p:pic>
      <p:sp>
        <p:nvSpPr>
          <p:cNvPr id="13" name="Title 9">
            <a:extLst>
              <a:ext uri="{FF2B5EF4-FFF2-40B4-BE49-F238E27FC236}">
                <a16:creationId xmlns:a16="http://schemas.microsoft.com/office/drawing/2014/main" id="{A0F55347-793E-994F-A860-388685180F6F}"/>
              </a:ext>
            </a:extLst>
          </p:cNvPr>
          <p:cNvSpPr>
            <a:spLocks noGrp="1"/>
          </p:cNvSpPr>
          <p:nvPr>
            <p:ph type="title"/>
          </p:nvPr>
        </p:nvSpPr>
        <p:spPr>
          <a:xfrm>
            <a:off x="577701" y="3679825"/>
            <a:ext cx="10972800" cy="457200"/>
          </a:xfrm>
        </p:spPr>
        <p:txBody>
          <a:bodyPr/>
          <a:lstStyle>
            <a:lvl1pPr marL="0" algn="l" defTabSz="914400" rtl="0" eaLnBrk="1" latinLnBrk="0" hangingPunct="1">
              <a:lnSpc>
                <a:spcPct val="100000"/>
              </a:lnSpc>
              <a:spcBef>
                <a:spcPct val="0"/>
              </a:spcBef>
              <a:buNone/>
              <a:defRPr lang="en-US" sz="6000" b="0" i="0" kern="1200" dirty="0">
                <a:solidFill>
                  <a:schemeClr val="bg1"/>
                </a:solidFill>
                <a:latin typeface="FS Elliot Pro Light" panose="02000503040000020004" pitchFamily="2" charset="0"/>
                <a:ea typeface="+mj-ea"/>
                <a:cs typeface="+mj-cs"/>
              </a:defRPr>
            </a:lvl1pPr>
          </a:lstStyle>
          <a:p>
            <a:r>
              <a:rPr lang="en-US"/>
              <a:t>Click to edit Master title style</a:t>
            </a:r>
            <a:endParaRPr lang="en-US" dirty="0"/>
          </a:p>
        </p:txBody>
      </p:sp>
      <p:sp>
        <p:nvSpPr>
          <p:cNvPr id="22" name="Text Placeholder 20">
            <a:extLst>
              <a:ext uri="{FF2B5EF4-FFF2-40B4-BE49-F238E27FC236}">
                <a16:creationId xmlns:a16="http://schemas.microsoft.com/office/drawing/2014/main" id="{F056900D-AB2D-D945-A21C-3529479F4457}"/>
              </a:ext>
            </a:extLst>
          </p:cNvPr>
          <p:cNvSpPr>
            <a:spLocks noGrp="1"/>
          </p:cNvSpPr>
          <p:nvPr>
            <p:ph type="body" sz="quarter" idx="10" hasCustomPrompt="1"/>
          </p:nvPr>
        </p:nvSpPr>
        <p:spPr>
          <a:xfrm>
            <a:off x="619539" y="5248600"/>
            <a:ext cx="10930962" cy="222218"/>
          </a:xfrm>
        </p:spPr>
        <p:txBody>
          <a:bodyPr/>
          <a:lstStyle>
            <a:lvl1pPr marL="0" indent="0">
              <a:buNone/>
              <a:defRPr sz="1800" b="1" i="0" spc="300">
                <a:solidFill>
                  <a:srgbClr val="FFFFFF"/>
                </a:solidFill>
                <a:latin typeface="FS Elliot Pro" panose="02000503040000020004" pitchFamily="2" charset="0"/>
              </a:defRPr>
            </a:lvl1pPr>
          </a:lstStyle>
          <a:p>
            <a:pPr lvl="0"/>
            <a:r>
              <a:rPr lang="en-US" dirty="0"/>
              <a:t>PRESENTER NAME (ALL CAPS)</a:t>
            </a:r>
          </a:p>
        </p:txBody>
      </p:sp>
      <p:sp>
        <p:nvSpPr>
          <p:cNvPr id="25" name="Text Placeholder 23">
            <a:extLst>
              <a:ext uri="{FF2B5EF4-FFF2-40B4-BE49-F238E27FC236}">
                <a16:creationId xmlns:a16="http://schemas.microsoft.com/office/drawing/2014/main" id="{6C449667-522C-4F46-AFE1-31761BB0E1F3}"/>
              </a:ext>
            </a:extLst>
          </p:cNvPr>
          <p:cNvSpPr>
            <a:spLocks noGrp="1"/>
          </p:cNvSpPr>
          <p:nvPr>
            <p:ph type="body" sz="quarter" idx="11" hasCustomPrompt="1"/>
          </p:nvPr>
        </p:nvSpPr>
        <p:spPr>
          <a:xfrm>
            <a:off x="619539" y="5598612"/>
            <a:ext cx="10930962" cy="457200"/>
          </a:xfrm>
        </p:spPr>
        <p:txBody>
          <a:bodyPr/>
          <a:lstStyle>
            <a:lvl1pPr marL="0" indent="0">
              <a:buFontTx/>
              <a:buNone/>
              <a:defRPr sz="1800" b="0" i="0">
                <a:solidFill>
                  <a:schemeClr val="bg1"/>
                </a:solidFill>
                <a:latin typeface="FS Elliot Pro Light" panose="02000503040000020004" pitchFamily="2" charset="0"/>
              </a:defRPr>
            </a:lvl1pPr>
          </a:lstStyle>
          <a:p>
            <a:pPr lvl="0"/>
            <a:r>
              <a:rPr lang="en-US" dirty="0"/>
              <a:t>Title</a:t>
            </a:r>
          </a:p>
        </p:txBody>
      </p:sp>
    </p:spTree>
    <p:extLst>
      <p:ext uri="{BB962C8B-B14F-4D97-AF65-F5344CB8AC3E}">
        <p14:creationId xmlns:p14="http://schemas.microsoft.com/office/powerpoint/2010/main" val="94698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2/3 Lef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AFE2C9-DAA0-9541-98B5-E063DB991B5F}"/>
              </a:ext>
            </a:extLst>
          </p:cNvPr>
          <p:cNvSpPr/>
          <p:nvPr userDrawn="1"/>
        </p:nvSpPr>
        <p:spPr>
          <a:xfrm>
            <a:off x="0"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87E0AFA2-7471-E84B-B9F7-77229A21D1B9}"/>
              </a:ext>
            </a:extLst>
          </p:cNvPr>
          <p:cNvSpPr>
            <a:spLocks noGrp="1"/>
          </p:cNvSpPr>
          <p:nvPr>
            <p:ph type="title" hasCustomPrompt="1"/>
          </p:nvPr>
        </p:nvSpPr>
        <p:spPr>
          <a:xfrm>
            <a:off x="571500" y="617653"/>
            <a:ext cx="6907556"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1" name="Content Placeholder 2">
            <a:extLst>
              <a:ext uri="{FF2B5EF4-FFF2-40B4-BE49-F238E27FC236}">
                <a16:creationId xmlns:a16="http://schemas.microsoft.com/office/drawing/2014/main" id="{5F74CD80-DC1B-D641-BBF3-4FBCF372EB9A}"/>
              </a:ext>
            </a:extLst>
          </p:cNvPr>
          <p:cNvSpPr>
            <a:spLocks noGrp="1"/>
          </p:cNvSpPr>
          <p:nvPr>
            <p:ph idx="1" hasCustomPrompt="1"/>
          </p:nvPr>
        </p:nvSpPr>
        <p:spPr>
          <a:xfrm>
            <a:off x="571500" y="2114204"/>
            <a:ext cx="6907556"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2" name="Text Placeholder 8">
            <a:extLst>
              <a:ext uri="{FF2B5EF4-FFF2-40B4-BE49-F238E27FC236}">
                <a16:creationId xmlns:a16="http://schemas.microsoft.com/office/drawing/2014/main" id="{8FF83C15-302F-9449-9163-88EFFA96540D}"/>
              </a:ext>
            </a:extLst>
          </p:cNvPr>
          <p:cNvSpPr>
            <a:spLocks noGrp="1"/>
          </p:cNvSpPr>
          <p:nvPr>
            <p:ph type="body" sz="quarter" idx="13" hasCustomPrompt="1"/>
          </p:nvPr>
        </p:nvSpPr>
        <p:spPr>
          <a:xfrm>
            <a:off x="571501" y="1156133"/>
            <a:ext cx="6907556"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3" name="Text Placeholder 2">
            <a:extLst>
              <a:ext uri="{FF2B5EF4-FFF2-40B4-BE49-F238E27FC236}">
                <a16:creationId xmlns:a16="http://schemas.microsoft.com/office/drawing/2014/main" id="{B2C80024-9590-1B4D-B442-820AA4263842}"/>
              </a:ext>
            </a:extLst>
          </p:cNvPr>
          <p:cNvSpPr>
            <a:spLocks noGrp="1"/>
          </p:cNvSpPr>
          <p:nvPr>
            <p:ph type="body" idx="14" hasCustomPrompt="1"/>
          </p:nvPr>
        </p:nvSpPr>
        <p:spPr>
          <a:xfrm>
            <a:off x="571500" y="1518386"/>
            <a:ext cx="6907556"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7" name="Footer Placeholder 4">
            <a:extLst>
              <a:ext uri="{FF2B5EF4-FFF2-40B4-BE49-F238E27FC236}">
                <a16:creationId xmlns:a16="http://schemas.microsoft.com/office/drawing/2014/main" id="{E07DDEF4-2925-C648-8C9E-082899218D1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8" name="Slide Number Placeholder 5">
            <a:extLst>
              <a:ext uri="{FF2B5EF4-FFF2-40B4-BE49-F238E27FC236}">
                <a16:creationId xmlns:a16="http://schemas.microsoft.com/office/drawing/2014/main" id="{25929D1C-3E44-A947-9E82-86A84CFC5048}"/>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9" name="Picture 18" descr="Logo&#10;&#10;Description automatically generated">
            <a:extLst>
              <a:ext uri="{FF2B5EF4-FFF2-40B4-BE49-F238E27FC236}">
                <a16:creationId xmlns:a16="http://schemas.microsoft.com/office/drawing/2014/main" id="{68077D76-E661-354B-8D0F-B6D2E43E2E9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68061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1/2 Lef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502544-71A9-C749-BF94-3D0CD71A5754}"/>
              </a:ext>
            </a:extLst>
          </p:cNvPr>
          <p:cNvSpPr/>
          <p:nvPr userDrawn="1"/>
        </p:nvSpPr>
        <p:spPr>
          <a:xfrm>
            <a:off x="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B6E252DA-613D-8546-A3B3-28901C409B9A}"/>
              </a:ext>
            </a:extLst>
          </p:cNvPr>
          <p:cNvSpPr>
            <a:spLocks noGrp="1"/>
          </p:cNvSpPr>
          <p:nvPr>
            <p:ph type="title" hasCustomPrompt="1"/>
          </p:nvPr>
        </p:nvSpPr>
        <p:spPr>
          <a:xfrm>
            <a:off x="571500" y="617653"/>
            <a:ext cx="4876801"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8" name="Content Placeholder 2">
            <a:extLst>
              <a:ext uri="{FF2B5EF4-FFF2-40B4-BE49-F238E27FC236}">
                <a16:creationId xmlns:a16="http://schemas.microsoft.com/office/drawing/2014/main" id="{DAC39CA9-D365-8040-9D4E-8667D0715473}"/>
              </a:ext>
            </a:extLst>
          </p:cNvPr>
          <p:cNvSpPr>
            <a:spLocks noGrp="1"/>
          </p:cNvSpPr>
          <p:nvPr>
            <p:ph idx="1" hasCustomPrompt="1"/>
          </p:nvPr>
        </p:nvSpPr>
        <p:spPr>
          <a:xfrm>
            <a:off x="571500" y="2114204"/>
            <a:ext cx="4876801"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9" name="Text Placeholder 8">
            <a:extLst>
              <a:ext uri="{FF2B5EF4-FFF2-40B4-BE49-F238E27FC236}">
                <a16:creationId xmlns:a16="http://schemas.microsoft.com/office/drawing/2014/main" id="{DAF828F3-EE87-F74D-8508-C6ADDCB507AA}"/>
              </a:ext>
            </a:extLst>
          </p:cNvPr>
          <p:cNvSpPr>
            <a:spLocks noGrp="1"/>
          </p:cNvSpPr>
          <p:nvPr>
            <p:ph type="body" sz="quarter" idx="13" hasCustomPrompt="1"/>
          </p:nvPr>
        </p:nvSpPr>
        <p:spPr>
          <a:xfrm>
            <a:off x="571501" y="1156133"/>
            <a:ext cx="4876801"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20" name="Text Placeholder 2">
            <a:extLst>
              <a:ext uri="{FF2B5EF4-FFF2-40B4-BE49-F238E27FC236}">
                <a16:creationId xmlns:a16="http://schemas.microsoft.com/office/drawing/2014/main" id="{98B58BBD-EA7B-984A-B636-687CC1FB5DC9}"/>
              </a:ext>
            </a:extLst>
          </p:cNvPr>
          <p:cNvSpPr>
            <a:spLocks noGrp="1"/>
          </p:cNvSpPr>
          <p:nvPr>
            <p:ph type="body" idx="14" hasCustomPrompt="1"/>
          </p:nvPr>
        </p:nvSpPr>
        <p:spPr>
          <a:xfrm>
            <a:off x="571500" y="1518386"/>
            <a:ext cx="4876801"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Footer Placeholder 4">
            <a:extLst>
              <a:ext uri="{FF2B5EF4-FFF2-40B4-BE49-F238E27FC236}">
                <a16:creationId xmlns:a16="http://schemas.microsoft.com/office/drawing/2014/main" id="{3859EDDE-AF2C-F241-A998-2AF7B839A162}"/>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6" name="Slide Number Placeholder 5">
            <a:extLst>
              <a:ext uri="{FF2B5EF4-FFF2-40B4-BE49-F238E27FC236}">
                <a16:creationId xmlns:a16="http://schemas.microsoft.com/office/drawing/2014/main" id="{9651B17C-06CC-0C49-BF78-53F0E25275BF}"/>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1" name="Picture 20" descr="Logo&#10;&#10;Description automatically generated">
            <a:extLst>
              <a:ext uri="{FF2B5EF4-FFF2-40B4-BE49-F238E27FC236}">
                <a16:creationId xmlns:a16="http://schemas.microsoft.com/office/drawing/2014/main" id="{2EF3C932-FD10-234B-A73B-AC5A9AF44BE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52207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571500" y="617653"/>
            <a:ext cx="2840182"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571500" y="2914816"/>
            <a:ext cx="2840182" cy="3325531"/>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571501" y="1675880"/>
            <a:ext cx="2840182"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571500" y="2318997"/>
            <a:ext cx="2840182"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8" name="Footer Placeholder 4">
            <a:extLst>
              <a:ext uri="{FF2B5EF4-FFF2-40B4-BE49-F238E27FC236}">
                <a16:creationId xmlns:a16="http://schemas.microsoft.com/office/drawing/2014/main" id="{A92B4C4F-E47A-4B42-A84E-8E3741E9BE5F}"/>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9" name="Slide Number Placeholder 5">
            <a:extLst>
              <a:ext uri="{FF2B5EF4-FFF2-40B4-BE49-F238E27FC236}">
                <a16:creationId xmlns:a16="http://schemas.microsoft.com/office/drawing/2014/main" id="{C759851F-98DA-704B-8BA8-42823B03E23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0" name="Picture 19" descr="Logo&#10;&#10;Description automatically generated">
            <a:extLst>
              <a:ext uri="{FF2B5EF4-FFF2-40B4-BE49-F238E27FC236}">
                <a16:creationId xmlns:a16="http://schemas.microsoft.com/office/drawing/2014/main" id="{3639B9A1-78D9-DF40-9B0D-CF0A7DDEB5FF}"/>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43711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Dark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tx1"/>
                </a:solidFill>
                <a:latin typeface="FS Elliot Pro Light" panose="02000503040000020004" pitchFamily="2" charset="0"/>
                <a:cs typeface="FS Elliot Pro Light" panose="02000503040000020004" pitchFamily="2" charset="0"/>
              </a:defRPr>
            </a:lvl1pPr>
          </a:lstStyle>
          <a:p>
            <a:pPr lvl="0"/>
            <a:r>
              <a:rPr lang="en-US" dirty="0"/>
              <a:t>Use for images with light backgrounds</a:t>
            </a:r>
          </a:p>
        </p:txBody>
      </p:sp>
      <p:sp>
        <p:nvSpPr>
          <p:cNvPr id="6" name="Slide Number Placeholder 5">
            <a:extLst>
              <a:ext uri="{FF2B5EF4-FFF2-40B4-BE49-F238E27FC236}">
                <a16:creationId xmlns:a16="http://schemas.microsoft.com/office/drawing/2014/main" id="{C4A59C37-E16E-814D-99F9-90E5314BE79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tx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236458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White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bg1"/>
                </a:solidFill>
                <a:latin typeface="FS Elliot Pro Light" panose="02000503040000020004" pitchFamily="2" charset="0"/>
                <a:cs typeface="FS Elliot Pro Light" panose="02000503040000020004" pitchFamily="2" charset="0"/>
              </a:defRPr>
            </a:lvl1pPr>
          </a:lstStyle>
          <a:p>
            <a:pPr lvl="0"/>
            <a:r>
              <a:rPr lang="en-US" dirty="0"/>
              <a:t>Use for images with dark backgrounds</a:t>
            </a:r>
          </a:p>
        </p:txBody>
      </p:sp>
      <p:sp>
        <p:nvSpPr>
          <p:cNvPr id="6" name="Slide Number Placeholder 5">
            <a:extLst>
              <a:ext uri="{FF2B5EF4-FFF2-40B4-BE49-F238E27FC236}">
                <a16:creationId xmlns:a16="http://schemas.microsoft.com/office/drawing/2014/main" id="{5D193841-5ABC-6847-92C5-52642A503489}"/>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423424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5029200"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609600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Tree>
    <p:extLst>
      <p:ext uri="{BB962C8B-B14F-4D97-AF65-F5344CB8AC3E}">
        <p14:creationId xmlns:p14="http://schemas.microsoft.com/office/powerpoint/2010/main" val="143440958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6649769"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6649769"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6649770"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6649769"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6649769" y="6247663"/>
            <a:ext cx="3408631"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5377790"/>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a:extLst>
              <a:ext uri="{FF2B5EF4-FFF2-40B4-BE49-F238E27FC236}">
                <a16:creationId xmlns:a16="http://schemas.microsoft.com/office/drawing/2014/main" id="{55C3D103-94A3-9D49-B88F-21F064766FD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5E31E36F-5674-414D-B73D-F7872CC6D46B}"/>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a:extLst>
              <a:ext uri="{FF2B5EF4-FFF2-40B4-BE49-F238E27FC236}">
                <a16:creationId xmlns:a16="http://schemas.microsoft.com/office/drawing/2014/main" id="{0A56128B-B5B1-C94C-99A8-5F1C0008FDC2}"/>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727324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nchor="b"/>
          <a:lstStyle/>
          <a:p>
            <a:fld id="{13CF28CE-A392-6E4E-B8A8-233A7BF58CFD}"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D8A789BE-8DD2-DD44-B6F4-AB2E8755F0A6}"/>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4435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 sub, text sub, bullets">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3CEFE81-FD4C-4741-B57D-E20508647F8E}"/>
              </a:ext>
            </a:extLst>
          </p:cNvPr>
          <p:cNvSpPr>
            <a:spLocks noGrp="1"/>
          </p:cNvSpPr>
          <p:nvPr>
            <p:ph idx="1" hasCustomPrompt="1"/>
          </p:nvPr>
        </p:nvSpPr>
        <p:spPr>
          <a:xfrm>
            <a:off x="571500" y="2119746"/>
            <a:ext cx="10972800" cy="4187075"/>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9" name="Text Placeholder 8">
            <a:extLst>
              <a:ext uri="{FF2B5EF4-FFF2-40B4-BE49-F238E27FC236}">
                <a16:creationId xmlns:a16="http://schemas.microsoft.com/office/drawing/2014/main" id="{895A2A21-E833-0C42-927D-5FE74D930385}"/>
              </a:ext>
            </a:extLst>
          </p:cNvPr>
          <p:cNvSpPr>
            <a:spLocks noGrp="1"/>
          </p:cNvSpPr>
          <p:nvPr>
            <p:ph type="body" sz="quarter" idx="12" hasCustomPrompt="1"/>
          </p:nvPr>
        </p:nvSpPr>
        <p:spPr>
          <a:xfrm>
            <a:off x="571500"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1" name="Text Placeholder 2">
            <a:extLst>
              <a:ext uri="{FF2B5EF4-FFF2-40B4-BE49-F238E27FC236}">
                <a16:creationId xmlns:a16="http://schemas.microsoft.com/office/drawing/2014/main" id="{CCA2F667-5CD7-1345-8F44-1FF1A1F9E366}"/>
              </a:ext>
            </a:extLst>
          </p:cNvPr>
          <p:cNvSpPr>
            <a:spLocks noGrp="1"/>
          </p:cNvSpPr>
          <p:nvPr>
            <p:ph type="body" idx="13" hasCustomPrompt="1"/>
          </p:nvPr>
        </p:nvSpPr>
        <p:spPr>
          <a:xfrm>
            <a:off x="571500" y="1523928"/>
            <a:ext cx="10972800" cy="518882"/>
          </a:xfrm>
        </p:spPr>
        <p:txBody>
          <a:bodyPr anchor="b">
            <a:noAutofit/>
          </a:bodyPr>
          <a:lstStyle>
            <a:lvl1pPr marL="0" indent="0">
              <a:lnSpc>
                <a:spcPct val="100000"/>
              </a:lnSpc>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8" name="Footer Placeholder 4">
            <a:extLst>
              <a:ext uri="{FF2B5EF4-FFF2-40B4-BE49-F238E27FC236}">
                <a16:creationId xmlns:a16="http://schemas.microsoft.com/office/drawing/2014/main" id="{ADA06521-DD89-5F43-996A-AF8051110D1D}"/>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0" name="Slide Number Placeholder 5">
            <a:extLst>
              <a:ext uri="{FF2B5EF4-FFF2-40B4-BE49-F238E27FC236}">
                <a16:creationId xmlns:a16="http://schemas.microsoft.com/office/drawing/2014/main" id="{E1C8CC88-2E59-C04C-BFBB-390FBCC0BE56}"/>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12" name="Title Placeholder 1">
            <a:extLst>
              <a:ext uri="{FF2B5EF4-FFF2-40B4-BE49-F238E27FC236}">
                <a16:creationId xmlns:a16="http://schemas.microsoft.com/office/drawing/2014/main" id="{52DE5F74-D4DB-E948-BA07-AA84DA99F565}"/>
              </a:ext>
            </a:extLst>
          </p:cNvPr>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611804299"/>
      </p:ext>
    </p:extLst>
  </p:cSld>
  <p:clrMapOvr>
    <a:masterClrMapping/>
  </p:clrMapOvr>
  <p:extLst>
    <p:ext uri="{DCECCB84-F9BA-43D5-87BE-67443E8EF086}">
      <p15:sldGuideLst xmlns:p15="http://schemas.microsoft.com/office/powerpoint/2012/main">
        <p15:guide id="1" orient="horz" pos="384"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1500" y="768350"/>
            <a:ext cx="10972800" cy="2852737"/>
          </a:xfrm>
        </p:spPr>
        <p:txBody>
          <a:bodyPr anchor="b">
            <a:noAutofit/>
          </a:bodyPr>
          <a:lstStyle>
            <a:lvl1pPr>
              <a:lnSpc>
                <a:spcPct val="100000"/>
              </a:lnSpc>
              <a:defRPr sz="60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571500" y="3639343"/>
            <a:ext cx="10972800" cy="1500187"/>
          </a:xfrm>
        </p:spPr>
        <p:txBody>
          <a:bodyPr>
            <a:noAutofit/>
          </a:bodyPr>
          <a:lstStyle>
            <a:lvl1pPr marL="0" indent="0">
              <a:lnSpc>
                <a:spcPct val="100000"/>
              </a:lnSpc>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8215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4CE14804-1B0F-AB49-A6BD-EA220659EA3B}"/>
              </a:ext>
            </a:extLst>
          </p:cNvPr>
          <p:cNvPicPr>
            <a:picLocks noChangeAspect="1"/>
          </p:cNvPicPr>
          <p:nvPr userDrawn="1"/>
        </p:nvPicPr>
        <p:blipFill>
          <a:blip r:embed="rId2"/>
          <a:stretch>
            <a:fillRect/>
          </a:stretch>
        </p:blipFill>
        <p:spPr>
          <a:xfrm>
            <a:off x="10919327" y="6408629"/>
            <a:ext cx="1092200" cy="304800"/>
          </a:xfrm>
          <a:prstGeom prst="rect">
            <a:avLst/>
          </a:prstGeom>
        </p:spPr>
      </p:pic>
      <p:sp>
        <p:nvSpPr>
          <p:cNvPr id="11" name="Title 1">
            <a:extLst>
              <a:ext uri="{FF2B5EF4-FFF2-40B4-BE49-F238E27FC236}">
                <a16:creationId xmlns:a16="http://schemas.microsoft.com/office/drawing/2014/main" id="{108E2142-7EA3-074E-8B29-5192FCC1C73B}"/>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EEF90-4C99-3C4B-B866-D0F3D116A1A5}"/>
              </a:ext>
            </a:extLst>
          </p:cNvPr>
          <p:cNvSpPr>
            <a:spLocks noGrp="1"/>
          </p:cNvSpPr>
          <p:nvPr>
            <p:ph idx="1" hasCustomPrompt="1"/>
          </p:nvPr>
        </p:nvSpPr>
        <p:spPr>
          <a:xfrm>
            <a:off x="588334" y="2119746"/>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1FB125A6-4DC3-2749-942E-6CB8D0F0F3A4}"/>
              </a:ext>
            </a:extLst>
          </p:cNvPr>
          <p:cNvSpPr>
            <a:spLocks noGrp="1"/>
          </p:cNvSpPr>
          <p:nvPr>
            <p:ph type="body" sz="quarter" idx="13" hasCustomPrompt="1"/>
          </p:nvPr>
        </p:nvSpPr>
        <p:spPr>
          <a:xfrm>
            <a:off x="588334"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0AD8BEEA-C5A9-C94B-91E7-3EB0A56C1D24}"/>
              </a:ext>
            </a:extLst>
          </p:cNvPr>
          <p:cNvSpPr>
            <a:spLocks noGrp="1"/>
          </p:cNvSpPr>
          <p:nvPr>
            <p:ph type="body" idx="14" hasCustomPrompt="1"/>
          </p:nvPr>
        </p:nvSpPr>
        <p:spPr>
          <a:xfrm>
            <a:off x="588334" y="1523928"/>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Content Placeholder 2">
            <a:extLst>
              <a:ext uri="{FF2B5EF4-FFF2-40B4-BE49-F238E27FC236}">
                <a16:creationId xmlns:a16="http://schemas.microsoft.com/office/drawing/2014/main" id="{4FB5A352-4B08-DF4C-B625-1A08AF66BFC6}"/>
              </a:ext>
            </a:extLst>
          </p:cNvPr>
          <p:cNvSpPr>
            <a:spLocks noGrp="1"/>
          </p:cNvSpPr>
          <p:nvPr>
            <p:ph idx="15" hasCustomPrompt="1"/>
          </p:nvPr>
        </p:nvSpPr>
        <p:spPr>
          <a:xfrm>
            <a:off x="6282055" y="2103120"/>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939636A6-06B1-AF48-8078-03A2E3468F6B}"/>
              </a:ext>
            </a:extLst>
          </p:cNvPr>
          <p:cNvSpPr>
            <a:spLocks noGrp="1"/>
          </p:cNvSpPr>
          <p:nvPr>
            <p:ph type="body" idx="16" hasCustomPrompt="1"/>
          </p:nvPr>
        </p:nvSpPr>
        <p:spPr>
          <a:xfrm>
            <a:off x="6260789" y="1507302"/>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9" name="Footer Placeholder 4">
            <a:extLst>
              <a:ext uri="{FF2B5EF4-FFF2-40B4-BE49-F238E27FC236}">
                <a16:creationId xmlns:a16="http://schemas.microsoft.com/office/drawing/2014/main" id="{ADB1DEDA-E2E4-0E4A-8914-B8476F5385D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20" name="Slide Number Placeholder 5">
            <a:extLst>
              <a:ext uri="{FF2B5EF4-FFF2-40B4-BE49-F238E27FC236}">
                <a16:creationId xmlns:a16="http://schemas.microsoft.com/office/drawing/2014/main" id="{E16C85C6-6C4D-EF49-9588-3AECE296018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67407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C593A01-4EA1-A241-BA8C-007644C0CCCA}"/>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0" name="Footer Placeholder 4">
            <a:extLst>
              <a:ext uri="{FF2B5EF4-FFF2-40B4-BE49-F238E27FC236}">
                <a16:creationId xmlns:a16="http://schemas.microsoft.com/office/drawing/2014/main" id="{E44BFDA8-2542-C84A-85FF-807285E078E8}"/>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678BBC8C-59AE-6346-ABDE-914A6F6FE29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descr="Logo&#10;&#10;Description automatically generated">
            <a:extLst>
              <a:ext uri="{FF2B5EF4-FFF2-40B4-BE49-F238E27FC236}">
                <a16:creationId xmlns:a16="http://schemas.microsoft.com/office/drawing/2014/main" id="{18B89A1A-96CE-0E44-8768-E0377D60814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248840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597380" y="617653"/>
            <a:ext cx="10972800"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2" name="Footer Placeholder 4">
            <a:extLst>
              <a:ext uri="{FF2B5EF4-FFF2-40B4-BE49-F238E27FC236}">
                <a16:creationId xmlns:a16="http://schemas.microsoft.com/office/drawing/2014/main" id="{5A089411-1551-4040-99D1-56B5D096F91E}"/>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3" name="Slide Number Placeholder 5">
            <a:extLst>
              <a:ext uri="{FF2B5EF4-FFF2-40B4-BE49-F238E27FC236}">
                <a16:creationId xmlns:a16="http://schemas.microsoft.com/office/drawing/2014/main" id="{D2B01EE7-6A61-3845-B4B3-3E68EDFA2F8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4" name="Picture 13">
            <a:extLst>
              <a:ext uri="{FF2B5EF4-FFF2-40B4-BE49-F238E27FC236}">
                <a16:creationId xmlns:a16="http://schemas.microsoft.com/office/drawing/2014/main" id="{D8591AAD-8D72-3545-80C4-F0F107AD9360}"/>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1763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2/3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DAAE9D-DA3A-2148-8D7C-74EFCB735D9C}"/>
              </a:ext>
            </a:extLst>
          </p:cNvPr>
          <p:cNvSpPr/>
          <p:nvPr userDrawn="1"/>
        </p:nvSpPr>
        <p:spPr>
          <a:xfrm>
            <a:off x="4059382"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3E215FA-39F8-7C4C-85EA-B58138AE0BC3}"/>
              </a:ext>
            </a:extLst>
          </p:cNvPr>
          <p:cNvSpPr>
            <a:spLocks noGrp="1"/>
          </p:cNvSpPr>
          <p:nvPr>
            <p:ph type="title" hasCustomPrompt="1"/>
          </p:nvPr>
        </p:nvSpPr>
        <p:spPr>
          <a:xfrm>
            <a:off x="586747" y="617653"/>
            <a:ext cx="301752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31995A1C-DDEB-0447-BB45-E0D76426B7D7}"/>
              </a:ext>
            </a:extLst>
          </p:cNvPr>
          <p:cNvSpPr>
            <a:spLocks noGrp="1"/>
          </p:cNvSpPr>
          <p:nvPr>
            <p:ph idx="1" hasCustomPrompt="1"/>
          </p:nvPr>
        </p:nvSpPr>
        <p:spPr>
          <a:xfrm>
            <a:off x="586747" y="2895050"/>
            <a:ext cx="3017520" cy="334529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0C5B9952-E9FA-1841-A8AF-9CA13B9D4709}"/>
              </a:ext>
            </a:extLst>
          </p:cNvPr>
          <p:cNvSpPr>
            <a:spLocks noGrp="1"/>
          </p:cNvSpPr>
          <p:nvPr>
            <p:ph type="body" sz="quarter" idx="12" hasCustomPrompt="1"/>
          </p:nvPr>
        </p:nvSpPr>
        <p:spPr>
          <a:xfrm>
            <a:off x="586747" y="1668152"/>
            <a:ext cx="3017520" cy="274320"/>
          </a:xfrm>
        </p:spPr>
        <p:txBody>
          <a:bodyPr anchor="t"/>
          <a:lstStyle>
            <a:lvl1pPr marL="0" indent="0">
              <a:lnSpc>
                <a:spcPct val="100000"/>
              </a:lnSpc>
              <a:spcBef>
                <a:spcPts val="0"/>
              </a:spcBef>
              <a:spcAft>
                <a:spcPts val="0"/>
              </a:spcAft>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8A062914-0B45-8E41-9EB2-A5834860B835}"/>
              </a:ext>
            </a:extLst>
          </p:cNvPr>
          <p:cNvSpPr>
            <a:spLocks noGrp="1"/>
          </p:cNvSpPr>
          <p:nvPr>
            <p:ph type="body" idx="13" hasCustomPrompt="1"/>
          </p:nvPr>
        </p:nvSpPr>
        <p:spPr>
          <a:xfrm>
            <a:off x="586747" y="2299232"/>
            <a:ext cx="3017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2" name="Footer Placeholder 4">
            <a:extLst>
              <a:ext uri="{FF2B5EF4-FFF2-40B4-BE49-F238E27FC236}">
                <a16:creationId xmlns:a16="http://schemas.microsoft.com/office/drawing/2014/main" id="{22FEBDD0-D1CB-984C-AF7E-29DFC60EBA14}"/>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38A74E5D-E109-F146-8695-6DAB1B4026B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CB4D9E36-92C0-CD43-99DF-D8033DC71655}"/>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217043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1/2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4B3A4A-2E27-6946-965C-F603422F5083}"/>
              </a:ext>
            </a:extLst>
          </p:cNvPr>
          <p:cNvSpPr/>
          <p:nvPr userDrawn="1"/>
        </p:nvSpPr>
        <p:spPr>
          <a:xfrm>
            <a:off x="609600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02390974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4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4A4B61-A71A-1E49-BE8C-D948913FF42C}"/>
              </a:ext>
            </a:extLst>
          </p:cNvPr>
          <p:cNvSpPr/>
          <p:nvPr userDrawn="1"/>
        </p:nvSpPr>
        <p:spPr>
          <a:xfrm>
            <a:off x="8132618"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9341CA3C-AC0F-2549-A44A-028F20AEB871}"/>
              </a:ext>
            </a:extLst>
          </p:cNvPr>
          <p:cNvSpPr>
            <a:spLocks noGrp="1"/>
          </p:cNvSpPr>
          <p:nvPr>
            <p:ph type="title" hasCustomPrompt="1"/>
          </p:nvPr>
        </p:nvSpPr>
        <p:spPr>
          <a:xfrm>
            <a:off x="588333" y="617653"/>
            <a:ext cx="70866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FD718-B5F6-BF43-9FF7-85E89625FDAA}"/>
              </a:ext>
            </a:extLst>
          </p:cNvPr>
          <p:cNvSpPr>
            <a:spLocks noGrp="1"/>
          </p:cNvSpPr>
          <p:nvPr>
            <p:ph idx="1" hasCustomPrompt="1"/>
          </p:nvPr>
        </p:nvSpPr>
        <p:spPr>
          <a:xfrm>
            <a:off x="588333" y="2114204"/>
            <a:ext cx="708660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30CD7664-F0C1-CF42-B61D-50E2A9A76521}"/>
              </a:ext>
            </a:extLst>
          </p:cNvPr>
          <p:cNvSpPr>
            <a:spLocks noGrp="1"/>
          </p:cNvSpPr>
          <p:nvPr>
            <p:ph type="body" sz="quarter" idx="13" hasCustomPrompt="1"/>
          </p:nvPr>
        </p:nvSpPr>
        <p:spPr>
          <a:xfrm>
            <a:off x="588334" y="1156133"/>
            <a:ext cx="70866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9A439408-1FC6-E248-9C83-E21969C9C00F}"/>
              </a:ext>
            </a:extLst>
          </p:cNvPr>
          <p:cNvSpPr>
            <a:spLocks noGrp="1"/>
          </p:cNvSpPr>
          <p:nvPr>
            <p:ph type="body" idx="14" hasCustomPrompt="1"/>
          </p:nvPr>
        </p:nvSpPr>
        <p:spPr>
          <a:xfrm>
            <a:off x="588333" y="1518386"/>
            <a:ext cx="70866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6" name="Footer Placeholder 4">
            <a:extLst>
              <a:ext uri="{FF2B5EF4-FFF2-40B4-BE49-F238E27FC236}">
                <a16:creationId xmlns:a16="http://schemas.microsoft.com/office/drawing/2014/main" id="{41F097F8-DA10-1647-8A67-BC75695BB48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121F3624-5FE2-BA44-BC89-55CAFC08E6AD}"/>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ACE25FE1-8695-B94E-8514-D28E35896E5D}"/>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39338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dirty="0"/>
              <a:t>Click to edit header</a:t>
            </a:r>
          </a:p>
        </p:txBody>
      </p:sp>
      <p:sp>
        <p:nvSpPr>
          <p:cNvPr id="3" name="Text Placeholder 2"/>
          <p:cNvSpPr>
            <a:spLocks noGrp="1"/>
          </p:cNvSpPr>
          <p:nvPr>
            <p:ph type="body" idx="1"/>
          </p:nvPr>
        </p:nvSpPr>
        <p:spPr>
          <a:xfrm>
            <a:off x="577701" y="1286757"/>
            <a:ext cx="10972800" cy="4880046"/>
          </a:xfrm>
          <a:prstGeom prst="rect">
            <a:avLst/>
          </a:prstGeom>
        </p:spPr>
        <p:txBody>
          <a:bodyPr vert="horz" lIns="0" tIns="0" rIns="0" bIns="0" rtlCol="0">
            <a:noAutofit/>
          </a:bodyPr>
          <a:lstStyle/>
          <a:p>
            <a:pPr lvl="0"/>
            <a:r>
              <a:rPr lang="en-US" dirty="0"/>
              <a:t>Click to edit bullet</a:t>
            </a:r>
          </a:p>
          <a:p>
            <a:pPr marL="640080" lvl="1" indent="-182880" algn="l" defTabSz="914400" rtl="0" eaLnBrk="1" latinLnBrk="0" hangingPunct="1">
              <a:lnSpc>
                <a:spcPct val="100000"/>
              </a:lnSpc>
              <a:spcBef>
                <a:spcPts val="0"/>
              </a:spcBef>
              <a:spcAft>
                <a:spcPts val="600"/>
              </a:spcAft>
              <a:buFont typeface="STIXGeneral-Regular" pitchFamily="2" charset="2"/>
              <a:buChar char="⎯"/>
            </a:pPr>
            <a:r>
              <a:rPr lang="en-US" dirty="0"/>
              <a:t>Second level</a:t>
            </a:r>
          </a:p>
          <a:p>
            <a:pPr lvl="2"/>
            <a:r>
              <a:rPr lang="en-US" dirty="0"/>
              <a:t>Third level</a:t>
            </a:r>
          </a:p>
        </p:txBody>
      </p:sp>
      <p:sp>
        <p:nvSpPr>
          <p:cNvPr id="5" name="Footer Placeholder 4"/>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6" name="Slide Number Placeholder 5"/>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959612762"/>
      </p:ext>
    </p:extLst>
  </p:cSld>
  <p:clrMap bg1="lt1" tx1="dk1" bg2="lt2" tx2="dk2" accent1="accent1" accent2="accent2" accent3="accent3" accent4="accent4" accent5="accent5" accent6="accent6" hlink="hlink" folHlink="folHlink"/>
  <p:sldLayoutIdLst>
    <p:sldLayoutId id="2147483731" r:id="rId1"/>
    <p:sldLayoutId id="2147483747" r:id="rId2"/>
    <p:sldLayoutId id="2147483733" r:id="rId3"/>
    <p:sldLayoutId id="2147483735" r:id="rId4"/>
    <p:sldLayoutId id="2147483736" r:id="rId5"/>
    <p:sldLayoutId id="2147483740" r:id="rId6"/>
    <p:sldLayoutId id="2147483743" r:id="rId7"/>
    <p:sldLayoutId id="2147483741" r:id="rId8"/>
    <p:sldLayoutId id="2147483742" r:id="rId9"/>
    <p:sldLayoutId id="2147483744" r:id="rId10"/>
    <p:sldLayoutId id="2147483745" r:id="rId11"/>
    <p:sldLayoutId id="2147483746" r:id="rId12"/>
    <p:sldLayoutId id="2147483751" r:id="rId13"/>
    <p:sldLayoutId id="2147483752" r:id="rId14"/>
    <p:sldLayoutId id="2147483753" r:id="rId15"/>
    <p:sldLayoutId id="2147483754" r:id="rId16"/>
    <p:sldLayoutId id="2147483748" r:id="rId17"/>
    <p:sldLayoutId id="2147483737" r:id="rId18"/>
  </p:sldLayoutIdLst>
  <p:hf hdr="0" dt="0"/>
  <p:txStyles>
    <p:titleStyle>
      <a:lvl1pPr algn="l" defTabSz="914400" rtl="0" eaLnBrk="1" latinLnBrk="0" hangingPunct="1">
        <a:lnSpc>
          <a:spcPct val="100000"/>
        </a:lnSpc>
        <a:spcBef>
          <a:spcPct val="0"/>
        </a:spcBef>
        <a:buNone/>
        <a:defRPr sz="3400" b="0" i="0" kern="1200">
          <a:solidFill>
            <a:srgbClr val="0076CF"/>
          </a:solidFill>
          <a:latin typeface="FS Elliot Pro Light" panose="02000503040000020004" pitchFamily="2" charset="0"/>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userDrawn="1">
          <p15:clr>
            <a:srgbClr val="F26B43"/>
          </p15:clr>
        </p15:guide>
        <p15:guide id="2" pos="7554" userDrawn="1">
          <p15:clr>
            <a:srgbClr val="F26B43"/>
          </p15:clr>
        </p15:guide>
        <p15:guide id="3" pos="96" userDrawn="1">
          <p15:clr>
            <a:srgbClr val="F26B43"/>
          </p15:clr>
        </p15:guide>
        <p15:guide id="4" orient="horz" pos="4152" userDrawn="1">
          <p15:clr>
            <a:srgbClr val="F26B43"/>
          </p15:clr>
        </p15:guide>
        <p15:guide id="5" orient="horz" pos="2160" userDrawn="1">
          <p15:clr>
            <a:srgbClr val="F26B43"/>
          </p15:clr>
        </p15:guide>
        <p15:guide id="6" pos="7296" userDrawn="1">
          <p15:clr>
            <a:srgbClr val="F26B43"/>
          </p15:clr>
        </p15:guide>
        <p15:guide id="7" orient="horz" pos="384" userDrawn="1">
          <p15:clr>
            <a:srgbClr val="F26B43"/>
          </p15:clr>
        </p15:guide>
        <p15:guide id="8"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C3AF7CD-AD7E-1344-82D1-68E336091591}"/>
              </a:ext>
            </a:extLst>
          </p:cNvPr>
          <p:cNvCxnSpPr/>
          <p:nvPr/>
        </p:nvCxnSpPr>
        <p:spPr>
          <a:xfrm>
            <a:off x="609599" y="4789716"/>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FE040C0-659D-354D-9FA6-DF544CB8F2DC}"/>
              </a:ext>
            </a:extLst>
          </p:cNvPr>
          <p:cNvSpPr>
            <a:spLocks noGrp="1"/>
          </p:cNvSpPr>
          <p:nvPr>
            <p:ph type="title"/>
          </p:nvPr>
        </p:nvSpPr>
        <p:spPr/>
        <p:txBody>
          <a:bodyPr/>
          <a:lstStyle/>
          <a:p>
            <a:r>
              <a:rPr lang="en-US" dirty="0"/>
              <a:t>Accelerated Underwriting</a:t>
            </a:r>
          </a:p>
        </p:txBody>
      </p:sp>
      <p:sp>
        <p:nvSpPr>
          <p:cNvPr id="3" name="Text Placeholder 2">
            <a:extLst>
              <a:ext uri="{FF2B5EF4-FFF2-40B4-BE49-F238E27FC236}">
                <a16:creationId xmlns:a16="http://schemas.microsoft.com/office/drawing/2014/main" id="{F2D81F9F-88D5-A640-B4C2-2544703D7570}"/>
              </a:ext>
            </a:extLst>
          </p:cNvPr>
          <p:cNvSpPr>
            <a:spLocks noGrp="1"/>
          </p:cNvSpPr>
          <p:nvPr>
            <p:ph type="body" sz="quarter" idx="10"/>
          </p:nvPr>
        </p:nvSpPr>
        <p:spPr/>
        <p:txBody>
          <a:bodyPr/>
          <a:lstStyle/>
          <a:p>
            <a:r>
              <a:rPr lang="en-US" dirty="0"/>
              <a:t>PRESENTER NAME</a:t>
            </a:r>
          </a:p>
        </p:txBody>
      </p:sp>
      <p:sp>
        <p:nvSpPr>
          <p:cNvPr id="4" name="Text Placeholder 3">
            <a:extLst>
              <a:ext uri="{FF2B5EF4-FFF2-40B4-BE49-F238E27FC236}">
                <a16:creationId xmlns:a16="http://schemas.microsoft.com/office/drawing/2014/main" id="{06C98F11-5B5E-DB48-8292-06CA7FEF1E86}"/>
              </a:ext>
            </a:extLst>
          </p:cNvPr>
          <p:cNvSpPr>
            <a:spLocks noGrp="1"/>
          </p:cNvSpPr>
          <p:nvPr>
            <p:ph type="body" sz="quarter" idx="11"/>
          </p:nvPr>
        </p:nvSpPr>
        <p:spPr/>
        <p:txBody>
          <a:bodyPr/>
          <a:lstStyle/>
          <a:p>
            <a:r>
              <a:rPr lang="en-US" dirty="0"/>
              <a:t>Subtitle</a:t>
            </a:r>
          </a:p>
        </p:txBody>
      </p:sp>
    </p:spTree>
    <p:extLst>
      <p:ext uri="{BB962C8B-B14F-4D97-AF65-F5344CB8AC3E}">
        <p14:creationId xmlns:p14="http://schemas.microsoft.com/office/powerpoint/2010/main" val="17644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1"/>
            <a:ext cx="12192000" cy="142875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88334" y="617653"/>
            <a:ext cx="10972800" cy="457200"/>
          </a:xfrm>
        </p:spPr>
        <p:txBody>
          <a:bodyPr/>
          <a:lstStyle/>
          <a:p>
            <a:r>
              <a:rPr lang="en-US" dirty="0">
                <a:solidFill>
                  <a:schemeClr val="bg1"/>
                </a:solidFill>
                <a:latin typeface="FS Elliot Pro"/>
                <a:cs typeface="FS Elliot Pro"/>
              </a:rPr>
              <a:t>What about clients who don’t qualify?</a:t>
            </a:r>
            <a:endParaRPr lang="en-US" dirty="0">
              <a:solidFill>
                <a:schemeClr val="bg1"/>
              </a:solidFill>
            </a:endParaRP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10</a:t>
            </a:fld>
            <a:endParaRPr lang="en-US" dirty="0"/>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3" name="Rectangle 2">
            <a:extLst>
              <a:ext uri="{FF2B5EF4-FFF2-40B4-BE49-F238E27FC236}">
                <a16:creationId xmlns:a16="http://schemas.microsoft.com/office/drawing/2014/main" id="{9633AA2F-0D29-E89D-3728-B01BACAC8902}"/>
              </a:ext>
            </a:extLst>
          </p:cNvPr>
          <p:cNvSpPr/>
          <p:nvPr/>
        </p:nvSpPr>
        <p:spPr>
          <a:xfrm>
            <a:off x="577700" y="1907458"/>
            <a:ext cx="8554108" cy="41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t"/>
          <a:lstStyle/>
          <a:p>
            <a:pPr marL="285750" indent="-285750">
              <a:spcAft>
                <a:spcPts val="1200"/>
              </a:spcAft>
              <a:buFont typeface="Arial" panose="020B0604020202020204" pitchFamily="34" charset="0"/>
              <a:buChar char="•"/>
            </a:pPr>
            <a:r>
              <a:rPr lang="en-US" dirty="0">
                <a:solidFill>
                  <a:srgbClr val="333333"/>
                </a:solidFill>
              </a:rPr>
              <a:t>They’re still good candidates for life insurance.</a:t>
            </a:r>
          </a:p>
          <a:p>
            <a:pPr marL="285750" indent="-285750">
              <a:spcAft>
                <a:spcPts val="1200"/>
              </a:spcAft>
              <a:buFont typeface="Arial" panose="020B0604020202020204" pitchFamily="34" charset="0"/>
              <a:buChar char="•"/>
            </a:pPr>
            <a:r>
              <a:rPr lang="en-US" dirty="0">
                <a:solidFill>
                  <a:srgbClr val="333333"/>
                </a:solidFill>
              </a:rPr>
              <a:t>They just don’t fit the Principal Accelerated Underwriting program.</a:t>
            </a:r>
          </a:p>
          <a:p>
            <a:pPr marL="285750" indent="-285750">
              <a:spcAft>
                <a:spcPts val="1200"/>
              </a:spcAft>
              <a:buFont typeface="Arial" panose="020B0604020202020204" pitchFamily="34" charset="0"/>
              <a:buChar char="•"/>
            </a:pPr>
            <a:r>
              <a:rPr lang="en-US" dirty="0">
                <a:solidFill>
                  <a:srgbClr val="333333"/>
                </a:solidFill>
              </a:rPr>
              <a:t>Those who don’t qualify automatically flow into traditional underwriting.</a:t>
            </a:r>
          </a:p>
        </p:txBody>
      </p:sp>
      <p:sp>
        <p:nvSpPr>
          <p:cNvPr id="4" name="Footer Placeholder 8">
            <a:extLst>
              <a:ext uri="{FF2B5EF4-FFF2-40B4-BE49-F238E27FC236}">
                <a16:creationId xmlns:a16="http://schemas.microsoft.com/office/drawing/2014/main" id="{8099DC02-89DB-6E40-A530-B7450B5DB591}"/>
              </a:ext>
            </a:extLst>
          </p:cNvPr>
          <p:cNvSpPr>
            <a:spLocks noGrp="1"/>
          </p:cNvSpPr>
          <p:nvPr>
            <p:ph type="ftr" sz="quarter" idx="3"/>
          </p:nvPr>
        </p:nvSpPr>
        <p:spPr>
          <a:xfrm>
            <a:off x="461643" y="6478002"/>
            <a:ext cx="10200584" cy="365125"/>
          </a:xfrm>
        </p:spPr>
        <p:txBody>
          <a:bodyPr/>
          <a:lstStyle/>
          <a:p>
            <a:r>
              <a:rPr lang="en-US" sz="1200" dirty="0"/>
              <a:t>For financial professional and advisor use only – not for distribution to the public.</a:t>
            </a:r>
          </a:p>
          <a:p>
            <a:endParaRPr lang="en-US" sz="1200" dirty="0"/>
          </a:p>
        </p:txBody>
      </p:sp>
    </p:spTree>
    <p:extLst>
      <p:ext uri="{BB962C8B-B14F-4D97-AF65-F5344CB8AC3E}">
        <p14:creationId xmlns:p14="http://schemas.microsoft.com/office/powerpoint/2010/main" val="397672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5D3D1B-78C9-3646-8E4F-30559D2E25EE}"/>
              </a:ext>
            </a:extLst>
          </p:cNvPr>
          <p:cNvSpPr/>
          <p:nvPr/>
        </p:nvSpPr>
        <p:spPr>
          <a:xfrm>
            <a:off x="0" y="1"/>
            <a:ext cx="12192000" cy="2376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97380" y="617653"/>
            <a:ext cx="10972800" cy="457200"/>
          </a:xfrm>
        </p:spPr>
        <p:txBody>
          <a:bodyPr/>
          <a:lstStyle/>
          <a:p>
            <a:r>
              <a:rPr lang="en-US" dirty="0">
                <a:solidFill>
                  <a:schemeClr val="accent2"/>
                </a:solidFill>
              </a:rPr>
              <a:t>Reduce time, increase satisfaction</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11</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grpSp>
        <p:nvGrpSpPr>
          <p:cNvPr id="3" name="Group 2">
            <a:extLst>
              <a:ext uri="{FF2B5EF4-FFF2-40B4-BE49-F238E27FC236}">
                <a16:creationId xmlns:a16="http://schemas.microsoft.com/office/drawing/2014/main" id="{0A073FFA-509D-BC46-85D7-9142EDC5A8A5}"/>
              </a:ext>
            </a:extLst>
          </p:cNvPr>
          <p:cNvGrpSpPr/>
          <p:nvPr/>
        </p:nvGrpSpPr>
        <p:grpSpPr>
          <a:xfrm>
            <a:off x="609599" y="1582987"/>
            <a:ext cx="10972801" cy="4403839"/>
            <a:chOff x="609599" y="1853920"/>
            <a:chExt cx="7265209" cy="4403839"/>
          </a:xfrm>
        </p:grpSpPr>
        <p:sp>
          <p:nvSpPr>
            <p:cNvPr id="2" name="Rectangle 1">
              <a:extLst>
                <a:ext uri="{FF2B5EF4-FFF2-40B4-BE49-F238E27FC236}">
                  <a16:creationId xmlns:a16="http://schemas.microsoft.com/office/drawing/2014/main" id="{33F9AF44-6CF5-0946-BA40-B9BD85895419}"/>
                </a:ext>
              </a:extLst>
            </p:cNvPr>
            <p:cNvSpPr/>
            <p:nvPr/>
          </p:nvSpPr>
          <p:spPr>
            <a:xfrm>
              <a:off x="609599" y="1853920"/>
              <a:ext cx="3566160"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latin typeface="FS Elliot Pro" panose="02000503040000020004" pitchFamily="2" charset="0"/>
                </a:rPr>
                <a:t>Benefits for you</a:t>
              </a:r>
            </a:p>
          </p:txBody>
        </p:sp>
        <p:sp>
          <p:nvSpPr>
            <p:cNvPr id="12" name="Rectangle 11">
              <a:extLst>
                <a:ext uri="{FF2B5EF4-FFF2-40B4-BE49-F238E27FC236}">
                  <a16:creationId xmlns:a16="http://schemas.microsoft.com/office/drawing/2014/main" id="{5EB84E77-7D1D-344F-B071-DD18BE642844}"/>
                </a:ext>
              </a:extLst>
            </p:cNvPr>
            <p:cNvSpPr/>
            <p:nvPr/>
          </p:nvSpPr>
          <p:spPr>
            <a:xfrm>
              <a:off x="4308647" y="1853920"/>
              <a:ext cx="3566160"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latin typeface="FS Elliot Pro" panose="02000503040000020004" pitchFamily="2" charset="0"/>
                </a:rPr>
                <a:t>Benefits for your clients</a:t>
              </a:r>
            </a:p>
          </p:txBody>
        </p:sp>
        <p:sp>
          <p:nvSpPr>
            <p:cNvPr id="15" name="Rectangle 14">
              <a:extLst>
                <a:ext uri="{FF2B5EF4-FFF2-40B4-BE49-F238E27FC236}">
                  <a16:creationId xmlns:a16="http://schemas.microsoft.com/office/drawing/2014/main" id="{3EBE13BA-A725-9546-AEDB-E328B6641B39}"/>
                </a:ext>
              </a:extLst>
            </p:cNvPr>
            <p:cNvSpPr/>
            <p:nvPr/>
          </p:nvSpPr>
          <p:spPr>
            <a:xfrm>
              <a:off x="609600" y="2671711"/>
              <a:ext cx="356616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457200" rIns="365760" bIns="0" rtlCol="0" anchor="t"/>
            <a:lstStyle/>
            <a:p>
              <a:pPr marL="192024" indent="-192024">
                <a:spcAft>
                  <a:spcPts val="600"/>
                </a:spcAft>
                <a:buClr>
                  <a:schemeClr val="bg1"/>
                </a:buClr>
                <a:buFont typeface="Arial"/>
                <a:buChar char="•"/>
              </a:pPr>
              <a:r>
                <a:rPr lang="en-US" sz="2000" dirty="0"/>
                <a:t>Underwriting decisions in </a:t>
              </a:r>
              <a:br>
                <a:rPr lang="en-US" sz="2000" dirty="0"/>
              </a:br>
              <a:r>
                <a:rPr lang="en-US" sz="2000" dirty="0"/>
                <a:t>as little as 24 hours</a:t>
              </a:r>
              <a:r>
                <a:rPr lang="en-US" sz="2000" baseline="30000" dirty="0"/>
                <a:t>1</a:t>
              </a:r>
            </a:p>
            <a:p>
              <a:pPr marL="192024" lvl="0" indent="-192024">
                <a:spcAft>
                  <a:spcPts val="600"/>
                </a:spcAft>
                <a:buClr>
                  <a:schemeClr val="bg1"/>
                </a:buClr>
                <a:buFont typeface="Arial"/>
                <a:buChar char="•"/>
              </a:pPr>
              <a:r>
                <a:rPr lang="en-US" sz="2000" dirty="0"/>
                <a:t>Faster payday</a:t>
              </a:r>
            </a:p>
            <a:p>
              <a:pPr algn="ctr"/>
              <a:endParaRPr lang="en-US" b="1" dirty="0">
                <a:solidFill>
                  <a:schemeClr val="bg1"/>
                </a:solidFill>
                <a:latin typeface="FS Elliot Pro" panose="02000503040000020004" pitchFamily="2" charset="0"/>
              </a:endParaRPr>
            </a:p>
          </p:txBody>
        </p:sp>
        <p:sp>
          <p:nvSpPr>
            <p:cNvPr id="16" name="Rectangle 15">
              <a:extLst>
                <a:ext uri="{FF2B5EF4-FFF2-40B4-BE49-F238E27FC236}">
                  <a16:creationId xmlns:a16="http://schemas.microsoft.com/office/drawing/2014/main" id="{360D69DC-8BC2-BC43-BB69-B72ED1FA66D2}"/>
                </a:ext>
              </a:extLst>
            </p:cNvPr>
            <p:cNvSpPr/>
            <p:nvPr/>
          </p:nvSpPr>
          <p:spPr>
            <a:xfrm>
              <a:off x="4308648" y="2671711"/>
              <a:ext cx="356616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457200" rIns="365760" bIns="0" rtlCol="0" anchor="t"/>
            <a:lstStyle/>
            <a:p>
              <a:pPr marL="192024" indent="-192024">
                <a:spcAft>
                  <a:spcPts val="600"/>
                </a:spcAft>
                <a:buClr>
                  <a:schemeClr val="bg1"/>
                </a:buClr>
                <a:buFont typeface="Arial"/>
                <a:buChar char="•"/>
              </a:pPr>
              <a:r>
                <a:rPr lang="en-US" sz="2000" dirty="0"/>
                <a:t>Faster process to secure</a:t>
              </a:r>
              <a:br>
                <a:rPr lang="en-US" sz="2000" dirty="0"/>
              </a:br>
              <a:r>
                <a:rPr lang="en-US" sz="2000" dirty="0"/>
                <a:t>life insurance</a:t>
              </a:r>
            </a:p>
            <a:p>
              <a:pPr marL="192024" indent="-192024">
                <a:spcAft>
                  <a:spcPts val="600"/>
                </a:spcAft>
                <a:buClr>
                  <a:schemeClr val="bg1"/>
                </a:buClr>
                <a:buFont typeface="Arial"/>
                <a:buChar char="•"/>
              </a:pPr>
              <a:r>
                <a:rPr lang="en-US" sz="2000" dirty="0"/>
                <a:t>No medical exams or</a:t>
              </a:r>
              <a:br>
                <a:rPr lang="en-US" sz="2000" dirty="0"/>
              </a:br>
              <a:r>
                <a:rPr lang="en-US" sz="2000" dirty="0"/>
                <a:t>blood work</a:t>
              </a:r>
            </a:p>
            <a:p>
              <a:pPr marL="192024" indent="-192024">
                <a:spcAft>
                  <a:spcPts val="600"/>
                </a:spcAft>
                <a:buClr>
                  <a:schemeClr val="bg1"/>
                </a:buClr>
                <a:buFont typeface="Arial"/>
                <a:buChar char="•"/>
              </a:pPr>
              <a:r>
                <a:rPr lang="en-US" sz="2000" dirty="0"/>
                <a:t>Better overall experience</a:t>
              </a:r>
            </a:p>
            <a:p>
              <a:pPr marL="182880" indent="-182880">
                <a:lnSpc>
                  <a:spcPct val="90000"/>
                </a:lnSpc>
                <a:spcAft>
                  <a:spcPts val="800"/>
                </a:spcAft>
                <a:buClr>
                  <a:schemeClr val="bg1"/>
                </a:buClr>
                <a:buFont typeface="Arial" panose="020B0604020202020204" pitchFamily="34" charset="0"/>
                <a:buChar char="•"/>
              </a:pPr>
              <a:endParaRPr lang="en-US" dirty="0">
                <a:solidFill>
                  <a:schemeClr val="bg1"/>
                </a:solidFill>
                <a:latin typeface="FS Elliot Pro Light" panose="02000503040000020004" pitchFamily="2" charset="0"/>
              </a:endParaRPr>
            </a:p>
          </p:txBody>
        </p:sp>
      </p:grpSp>
      <p:sp>
        <p:nvSpPr>
          <p:cNvPr id="5" name="Footer Placeholder 4">
            <a:extLst>
              <a:ext uri="{FF2B5EF4-FFF2-40B4-BE49-F238E27FC236}">
                <a16:creationId xmlns:a16="http://schemas.microsoft.com/office/drawing/2014/main" id="{087BFB49-49ED-4AB0-6B97-F9D69A89B486}"/>
              </a:ext>
            </a:extLst>
          </p:cNvPr>
          <p:cNvSpPr txBox="1">
            <a:spLocks/>
          </p:cNvSpPr>
          <p:nvPr/>
        </p:nvSpPr>
        <p:spPr>
          <a:xfrm>
            <a:off x="1037566" y="5579225"/>
            <a:ext cx="8801378" cy="358680"/>
          </a:xfrm>
          <a:prstGeom prst="rect">
            <a:avLst/>
          </a:prstGeom>
        </p:spPr>
        <p:txBody>
          <a:bodyPr vert="horz" lIns="0" tIns="0" rIns="0" bIns="0" rtlCol="0" anchor="b"/>
          <a:lstStyle>
            <a:defPPr>
              <a:defRPr lang="en-US"/>
            </a:defPPr>
            <a:lvl1pPr marL="0" algn="l" defTabSz="457200" rtl="0" eaLnBrk="1" latinLnBrk="0" hangingPunct="1">
              <a:lnSpc>
                <a:spcPct val="90000"/>
              </a:lnSpc>
              <a:spcAft>
                <a:spcPts val="200"/>
              </a:spcAft>
              <a:defRPr sz="800" kern="1200">
                <a:solidFill>
                  <a:schemeClr val="bg1"/>
                </a:solidFill>
                <a:latin typeface="FS Elliot Pro" panose="02000503040000020004" pitchFamily="2"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400"/>
              </a:spcAft>
            </a:pPr>
            <a:r>
              <a:rPr lang="en-US" sz="1200" baseline="30000" dirty="0"/>
              <a:t>1</a:t>
            </a:r>
            <a:r>
              <a:rPr lang="en-US" sz="1200" dirty="0"/>
              <a:t> For 45-55% of applicants who qualify based on age, product, face amount, and personal history.</a:t>
            </a:r>
          </a:p>
          <a:p>
            <a:r>
              <a:rPr lang="en-US" sz="1050" dirty="0"/>
              <a:t> </a:t>
            </a:r>
          </a:p>
        </p:txBody>
      </p:sp>
      <p:sp>
        <p:nvSpPr>
          <p:cNvPr id="7" name="Footer Placeholder 8">
            <a:extLst>
              <a:ext uri="{FF2B5EF4-FFF2-40B4-BE49-F238E27FC236}">
                <a16:creationId xmlns:a16="http://schemas.microsoft.com/office/drawing/2014/main" id="{A8E4E551-1C19-9FEC-6E2B-981A50DB16AB}"/>
              </a:ext>
            </a:extLst>
          </p:cNvPr>
          <p:cNvSpPr>
            <a:spLocks noGrp="1"/>
          </p:cNvSpPr>
          <p:nvPr>
            <p:ph type="ftr" sz="quarter" idx="3"/>
          </p:nvPr>
        </p:nvSpPr>
        <p:spPr>
          <a:xfrm>
            <a:off x="461643" y="6478002"/>
            <a:ext cx="10200584" cy="365125"/>
          </a:xfrm>
        </p:spPr>
        <p:txBody>
          <a:bodyPr/>
          <a:lstStyle/>
          <a:p>
            <a:r>
              <a:rPr lang="en-US" sz="1200" dirty="0">
                <a:solidFill>
                  <a:schemeClr val="bg1"/>
                </a:solidFill>
              </a:rPr>
              <a:t>For financial professional and advisor use only – not for distribution to the public.</a:t>
            </a:r>
          </a:p>
          <a:p>
            <a:endParaRPr lang="en-US" sz="1200" dirty="0"/>
          </a:p>
        </p:txBody>
      </p:sp>
    </p:spTree>
    <p:extLst>
      <p:ext uri="{BB962C8B-B14F-4D97-AF65-F5344CB8AC3E}">
        <p14:creationId xmlns:p14="http://schemas.microsoft.com/office/powerpoint/2010/main" val="2171521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30EC8-0136-5444-A13E-E106311A028A}"/>
              </a:ext>
            </a:extLst>
          </p:cNvPr>
          <p:cNvSpPr>
            <a:spLocks noGrp="1"/>
          </p:cNvSpPr>
          <p:nvPr>
            <p:ph type="title"/>
          </p:nvPr>
        </p:nvSpPr>
        <p:spPr>
          <a:xfrm>
            <a:off x="571500" y="2002632"/>
            <a:ext cx="10972800" cy="2852737"/>
          </a:xfrm>
        </p:spPr>
        <p:txBody>
          <a:bodyPr anchor="ctr"/>
          <a:lstStyle/>
          <a:p>
            <a:r>
              <a:rPr lang="en-US" dirty="0"/>
              <a:t>Questions?</a:t>
            </a:r>
          </a:p>
        </p:txBody>
      </p:sp>
      <p:sp>
        <p:nvSpPr>
          <p:cNvPr id="7" name="Slide Number Placeholder 5">
            <a:extLst>
              <a:ext uri="{FF2B5EF4-FFF2-40B4-BE49-F238E27FC236}">
                <a16:creationId xmlns:a16="http://schemas.microsoft.com/office/drawing/2014/main" id="{E577A3B6-45A6-854C-8538-CAEDC88986C7}"/>
              </a:ext>
            </a:extLst>
          </p:cNvPr>
          <p:cNvSpPr txBox="1">
            <a:spLocks/>
          </p:cNvSpPr>
          <p:nvPr/>
        </p:nvSpPr>
        <p:spPr>
          <a:xfrm>
            <a:off x="159989" y="6247663"/>
            <a:ext cx="417711" cy="377825"/>
          </a:xfrm>
          <a:prstGeom prst="rect">
            <a:avLst/>
          </a:prstGeom>
        </p:spPr>
        <p:txBody>
          <a:bodyPr lIns="0" tIns="0" rIns="0" bIns="0"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3CF28CE-A392-6E4E-B8A8-233A7BF58CFD}" type="slidenum">
              <a:rPr lang="en-US" sz="900" smtClean="0">
                <a:solidFill>
                  <a:schemeClr val="bg1"/>
                </a:solidFill>
                <a:latin typeface="FS Elliot Pro" panose="02000503040000020004" pitchFamily="2" charset="0"/>
              </a:rPr>
              <a:pPr/>
              <a:t>12</a:t>
            </a:fld>
            <a:endParaRPr lang="en-US" sz="900" dirty="0">
              <a:solidFill>
                <a:schemeClr val="bg1"/>
              </a:solidFill>
              <a:latin typeface="FS Elliot Pro" panose="02000503040000020004" pitchFamily="2" charset="0"/>
            </a:endParaRPr>
          </a:p>
        </p:txBody>
      </p:sp>
      <p:sp>
        <p:nvSpPr>
          <p:cNvPr id="2" name="Footer Placeholder 8">
            <a:extLst>
              <a:ext uri="{FF2B5EF4-FFF2-40B4-BE49-F238E27FC236}">
                <a16:creationId xmlns:a16="http://schemas.microsoft.com/office/drawing/2014/main" id="{2EA85367-47CF-67B1-DDF1-E6C15937D079}"/>
              </a:ext>
            </a:extLst>
          </p:cNvPr>
          <p:cNvSpPr txBox="1">
            <a:spLocks/>
          </p:cNvSpPr>
          <p:nvPr/>
        </p:nvSpPr>
        <p:spPr>
          <a:xfrm>
            <a:off x="461643" y="6478002"/>
            <a:ext cx="1020058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solidFill>
                  <a:schemeClr val="bg1"/>
                </a:solidFill>
              </a:rPr>
              <a:t>For financial professional and advisor use only – not for distribution to the public.</a:t>
            </a:r>
          </a:p>
          <a:p>
            <a:endParaRPr lang="en-US" sz="1200" dirty="0"/>
          </a:p>
        </p:txBody>
      </p:sp>
    </p:spTree>
    <p:extLst>
      <p:ext uri="{BB962C8B-B14F-4D97-AF65-F5344CB8AC3E}">
        <p14:creationId xmlns:p14="http://schemas.microsoft.com/office/powerpoint/2010/main" val="261808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88334" y="617653"/>
            <a:ext cx="10972800" cy="457200"/>
          </a:xfrm>
        </p:spPr>
        <p:txBody>
          <a:bodyPr/>
          <a:lstStyle/>
          <a:p>
            <a:r>
              <a:rPr lang="en-US" dirty="0">
                <a:solidFill>
                  <a:schemeClr val="bg1"/>
                </a:solidFill>
              </a:rPr>
              <a:t>Standard content slide</a:t>
            </a:r>
          </a:p>
        </p:txBody>
      </p:sp>
      <p:sp>
        <p:nvSpPr>
          <p:cNvPr id="9" name="Footer Placeholder 8">
            <a:extLst>
              <a:ext uri="{FF2B5EF4-FFF2-40B4-BE49-F238E27FC236}">
                <a16:creationId xmlns:a16="http://schemas.microsoft.com/office/drawing/2014/main" id="{C6BDD485-FAC4-3D46-9735-15A43B2868EF}"/>
              </a:ext>
            </a:extLst>
          </p:cNvPr>
          <p:cNvSpPr>
            <a:spLocks noGrp="1"/>
          </p:cNvSpPr>
          <p:nvPr>
            <p:ph type="ftr" sz="quarter" idx="3"/>
          </p:nvPr>
        </p:nvSpPr>
        <p:spPr>
          <a:xfrm>
            <a:off x="3965073" y="6247663"/>
            <a:ext cx="4208685" cy="365125"/>
          </a:xfrm>
        </p:spPr>
        <p:txBody>
          <a:bodyPr/>
          <a:lstStyle/>
          <a:p>
            <a:pPr algn="ctr"/>
            <a:r>
              <a:rPr lang="en-US" sz="800" dirty="0">
                <a:ln w="0" cmpd="sng">
                  <a:noFill/>
                </a:ln>
                <a:solidFill>
                  <a:srgbClr val="4D4E53"/>
                </a:solidFill>
                <a:latin typeface="FS Elliot Pro" panose="02000503040000020004" pitchFamily="50" charset="0"/>
                <a:cs typeface="Arial" panose="020B0604020202020204" pitchFamily="34" charset="0"/>
              </a:rPr>
              <a:t>BB11684-</a:t>
            </a:r>
            <a:r>
              <a:rPr lang="en-US" sz="800" dirty="0">
                <a:ln w="0" cmpd="sng">
                  <a:noFill/>
                </a:ln>
                <a:solidFill>
                  <a:schemeClr val="tx1">
                    <a:lumMod val="50000"/>
                  </a:schemeClr>
                </a:solidFill>
                <a:latin typeface="FS Elliot Pro" panose="02000503040000020004" pitchFamily="50" charset="0"/>
                <a:cs typeface="Arial" panose="020B0604020202020204" pitchFamily="34" charset="0"/>
              </a:rPr>
              <a:t>0</a:t>
            </a:r>
            <a:r>
              <a:rPr lang="en-US" sz="800" strike="sngStrike" dirty="0">
                <a:ln w="0" cmpd="sng">
                  <a:noFill/>
                </a:ln>
                <a:solidFill>
                  <a:schemeClr val="tx1">
                    <a:lumMod val="50000"/>
                  </a:schemeClr>
                </a:solidFill>
                <a:latin typeface="FS Elliot Pro" panose="02000503040000020004" pitchFamily="50" charset="0"/>
                <a:cs typeface="Arial" panose="020B0604020202020204" pitchFamily="34" charset="0"/>
              </a:rPr>
              <a:t>4</a:t>
            </a:r>
            <a:r>
              <a:rPr lang="en-US" sz="800" dirty="0">
                <a:ln w="0" cmpd="sng">
                  <a:noFill/>
                </a:ln>
                <a:solidFill>
                  <a:srgbClr val="4D4E53"/>
                </a:solidFill>
                <a:latin typeface="FS Elliot Pro" panose="02000503040000020004" pitchFamily="50" charset="0"/>
                <a:cs typeface="Arial" panose="020B0604020202020204" pitchFamily="34" charset="0"/>
              </a:rPr>
              <a:t>  |  08/2022 | </a:t>
            </a:r>
            <a:r>
              <a:rPr lang="en-US" sz="800" b="0" i="0" dirty="0">
                <a:solidFill>
                  <a:srgbClr val="212529"/>
                </a:solidFill>
                <a:effectLst/>
                <a:latin typeface="FS Elliot Pro" panose="02000503040000020004" pitchFamily="50" charset="0"/>
              </a:rPr>
              <a:t>2383795</a:t>
            </a:r>
            <a:r>
              <a:rPr lang="en-US" sz="800" dirty="0">
                <a:ln w="0" cmpd="sng">
                  <a:noFill/>
                </a:ln>
                <a:solidFill>
                  <a:schemeClr val="tx1">
                    <a:lumMod val="50000"/>
                  </a:schemeClr>
                </a:solidFill>
                <a:latin typeface="FS Elliot Pro" panose="02000503040000020004" pitchFamily="50" charset="0"/>
                <a:cs typeface="Arial" panose="020B0604020202020204" pitchFamily="34" charset="0"/>
              </a:rPr>
              <a:t>-082022</a:t>
            </a:r>
            <a:r>
              <a:rPr lang="en-US" sz="800" dirty="0">
                <a:ln w="0" cmpd="sng">
                  <a:noFill/>
                </a:ln>
                <a:solidFill>
                  <a:srgbClr val="4D4E53"/>
                </a:solidFill>
                <a:latin typeface="FS Elliot Pro" panose="02000503040000020004" pitchFamily="50" charset="0"/>
                <a:cs typeface="Arial" panose="020B0604020202020204" pitchFamily="34" charset="0"/>
              </a:rPr>
              <a:t> | </a:t>
            </a:r>
            <a:r>
              <a:rPr lang="en-US" sz="800" dirty="0">
                <a:ln w="0" cmpd="sng">
                  <a:noFill/>
                </a:ln>
                <a:solidFill>
                  <a:srgbClr val="4D4E53"/>
                </a:solidFill>
                <a:latin typeface="FS Elliot Pro" panose="02000503040000020004" pitchFamily="50" charset="0"/>
              </a:rPr>
              <a:t>© </a:t>
            </a:r>
            <a:r>
              <a:rPr lang="en-US" sz="800" dirty="0">
                <a:ln w="0" cmpd="sng">
                  <a:noFill/>
                </a:ln>
                <a:solidFill>
                  <a:schemeClr val="tx1">
                    <a:lumMod val="50000"/>
                  </a:schemeClr>
                </a:solidFill>
                <a:latin typeface="FS Elliot Pro" panose="02000503040000020004" pitchFamily="50" charset="0"/>
              </a:rPr>
              <a:t>2022</a:t>
            </a:r>
            <a:r>
              <a:rPr lang="en-US" sz="800" dirty="0">
                <a:ln w="0" cmpd="sng">
                  <a:noFill/>
                </a:ln>
                <a:solidFill>
                  <a:srgbClr val="4D4E53"/>
                </a:solidFill>
                <a:latin typeface="FS Elliot Pro" panose="02000503040000020004" pitchFamily="50" charset="0"/>
              </a:rPr>
              <a:t> Principal Financial Services, Inc</a:t>
            </a:r>
            <a:r>
              <a:rPr lang="en-US" sz="1200" dirty="0">
                <a:ln w="0" cmpd="sng">
                  <a:noFill/>
                </a:ln>
                <a:solidFill>
                  <a:srgbClr val="4D4E53"/>
                </a:solidFill>
                <a:latin typeface="FS Elliot Pro" panose="02000503040000020004" pitchFamily="50" charset="0"/>
              </a:rPr>
              <a:t>.</a:t>
            </a:r>
          </a:p>
          <a:p>
            <a:pPr algn="ctr"/>
            <a:endParaRPr lang="en-US" dirty="0"/>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2</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3EBE13BA-A725-9546-AEDB-E328B6641B39}"/>
              </a:ext>
            </a:extLst>
          </p:cNvPr>
          <p:cNvSpPr/>
          <p:nvPr/>
        </p:nvSpPr>
        <p:spPr>
          <a:xfrm>
            <a:off x="2033520" y="1352646"/>
            <a:ext cx="8112886" cy="302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t"/>
          <a:lstStyle/>
          <a:p>
            <a:pPr algn="ctr">
              <a:spcAft>
                <a:spcPts val="1200"/>
              </a:spcAft>
            </a:pP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Applicants may qualify based on age, product, face amount, and personal history. </a:t>
            </a:r>
            <a:b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b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Accelerated Underwriting is available on all individual life insurance products currently offered by Principal</a:t>
            </a:r>
            <a:r>
              <a:rPr lang="en-US" sz="1100" baseline="300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p>
          <a:p>
            <a:pPr algn="ctr">
              <a:spcAft>
                <a:spcPts val="1200"/>
              </a:spcAft>
            </a:pP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Principal National Life Insurance Company and Principal Life Insurance Company</a:t>
            </a:r>
            <a:r>
              <a:rPr lang="en-US" sz="1100" baseline="30000" dirty="0">
                <a:solidFill>
                  <a:schemeClr val="tx1">
                    <a:lumMod val="50000"/>
                  </a:schemeClr>
                </a:solidFill>
                <a:effectLst/>
                <a:latin typeface="FS Elliot Pro" panose="02000503040000020004" pitchFamily="50" charset="0"/>
                <a:ea typeface="Calibri" panose="020F0502020204030204" pitchFamily="34" charset="0"/>
              </a:rPr>
              <a:t>®</a:t>
            </a: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Des Moines, Iowa 50392, </a:t>
            </a:r>
            <a:r>
              <a:rPr lang="en-US" sz="1100" dirty="0" err="1">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www.principal.com</a:t>
            </a:r>
            <a:endPar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endParaRPr>
          </a:p>
          <a:p>
            <a:pPr algn="ctr">
              <a:spcAft>
                <a:spcPts val="1200"/>
              </a:spcAft>
            </a:pPr>
            <a:r>
              <a:rPr lang="en-US" sz="1100" dirty="0">
                <a:solidFill>
                  <a:srgbClr val="4D4E53"/>
                </a:solidFill>
                <a:latin typeface="FS Elliot Pro" panose="02000503040000020004" pitchFamily="50" charset="0"/>
                <a:cs typeface="Arial" panose="020B0604020202020204" pitchFamily="34" charset="0"/>
              </a:rPr>
              <a:t>Insurance products issued by Principal National Life Insurance Company (except in NY) and Principal Life Insurance </a:t>
            </a: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Company</a:t>
            </a:r>
            <a:r>
              <a:rPr lang="en-US" sz="1100" baseline="30000" dirty="0">
                <a:solidFill>
                  <a:schemeClr val="tx1">
                    <a:lumMod val="50000"/>
                  </a:schemeClr>
                </a:solidFill>
                <a:effectLst/>
                <a:latin typeface="FS Elliot Pro" panose="02000503040000020004" pitchFamily="50" charset="0"/>
                <a:ea typeface="Calibri" panose="020F0502020204030204" pitchFamily="34" charset="0"/>
              </a:rPr>
              <a:t>®</a:t>
            </a:r>
            <a:r>
              <a:rPr lang="en-US" sz="1100" dirty="0">
                <a:solidFill>
                  <a:srgbClr val="4D4E53"/>
                </a:solidFill>
                <a:latin typeface="FS Elliot Pro" panose="02000503040000020004" pitchFamily="50" charset="0"/>
                <a:cs typeface="Arial" panose="020B0604020202020204" pitchFamily="34" charset="0"/>
              </a:rPr>
              <a:t>. Plan administrative services offered by Principal Life.</a:t>
            </a:r>
            <a:r>
              <a:rPr lang="en-US" sz="1100" dirty="0">
                <a:solidFill>
                  <a:srgbClr val="FF0000"/>
                </a:solidFill>
                <a:latin typeface="FS Elliot Pro" panose="02000503040000020004" pitchFamily="50" charset="0"/>
                <a:cs typeface="Arial" panose="020B0604020202020204" pitchFamily="34" charset="0"/>
              </a:rPr>
              <a:t> </a:t>
            </a:r>
            <a:r>
              <a:rPr lang="en-US" sz="1100" dirty="0">
                <a:solidFill>
                  <a:srgbClr val="4D4E53"/>
                </a:solidFill>
                <a:latin typeface="FS Elliot Pro" panose="02000503040000020004" pitchFamily="50" charset="0"/>
                <a:cs typeface="Arial" panose="020B0604020202020204" pitchFamily="34" charset="0"/>
              </a:rPr>
              <a:t>Securities offered through Principal Securities, Inc., Member SIPC and/or independent broker/dealers. </a:t>
            </a:r>
            <a:r>
              <a:rPr lang="en-US" sz="1100" dirty="0">
                <a:solidFill>
                  <a:schemeClr val="tx1">
                    <a:lumMod val="50000"/>
                  </a:schemeClr>
                </a:solidFill>
                <a:latin typeface="FS Elliot Pro" panose="02000503040000020004" pitchFamily="50" charset="0"/>
                <a:cs typeface="Arial" panose="020B0604020202020204" pitchFamily="34" charset="0"/>
              </a:rPr>
              <a:t>Referenced companies </a:t>
            </a:r>
            <a:r>
              <a:rPr lang="en-US" sz="1100" dirty="0">
                <a:solidFill>
                  <a:srgbClr val="4D4E53"/>
                </a:solidFill>
                <a:latin typeface="FS Elliot Pro" panose="02000503040000020004" pitchFamily="50" charset="0"/>
                <a:cs typeface="Arial" panose="020B0604020202020204" pitchFamily="34" charset="0"/>
              </a:rPr>
              <a:t>are members of the Principal Financial Group</a:t>
            </a:r>
            <a:r>
              <a:rPr lang="en-US" sz="1100" baseline="30000" dirty="0">
                <a:solidFill>
                  <a:srgbClr val="4D4E53"/>
                </a:solidFill>
                <a:latin typeface="FS Elliot Pro" panose="02000503040000020004" pitchFamily="50" charset="0"/>
                <a:cs typeface="Arial" panose="020B0604020202020204" pitchFamily="34" charset="0"/>
              </a:rPr>
              <a:t>®</a:t>
            </a:r>
            <a:r>
              <a:rPr lang="en-US" sz="1100" dirty="0">
                <a:solidFill>
                  <a:srgbClr val="4D4E53"/>
                </a:solidFill>
                <a:latin typeface="FS Elliot Pro" panose="02000503040000020004" pitchFamily="50" charset="0"/>
                <a:cs typeface="Arial" panose="020B0604020202020204" pitchFamily="34" charset="0"/>
              </a:rPr>
              <a:t>, Des Moines, IA 50392.</a:t>
            </a:r>
          </a:p>
          <a:p>
            <a:pPr algn="ctr">
              <a:spcAft>
                <a:spcPts val="1200"/>
              </a:spcAft>
            </a:pP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p>
          <a:p>
            <a:pPr algn="ctr">
              <a:spcAft>
                <a:spcPts val="1200"/>
              </a:spcAft>
            </a:pPr>
            <a:r>
              <a:rPr lang="en-US" sz="1100" dirty="0">
                <a:solidFill>
                  <a:schemeClr val="tx1">
                    <a:lumMod val="50000"/>
                  </a:schemeClr>
                </a:solidFill>
                <a:effectLst/>
                <a:latin typeface="FS Elliot Pro" panose="02000503040000020004" pitchFamily="50" charset="0"/>
                <a:ea typeface="Calibri" panose="020F0502020204030204" pitchFamily="34" charset="0"/>
              </a:rPr>
              <a:t>Principal</a:t>
            </a:r>
            <a:r>
              <a:rPr lang="en-US" sz="1100" baseline="30000" dirty="0">
                <a:solidFill>
                  <a:schemeClr val="tx1">
                    <a:lumMod val="50000"/>
                  </a:schemeClr>
                </a:solidFill>
                <a:effectLst/>
                <a:latin typeface="FS Elliot Pro" panose="02000503040000020004" pitchFamily="50" charset="0"/>
                <a:ea typeface="Calibri" panose="020F0502020204030204" pitchFamily="34" charset="0"/>
              </a:rPr>
              <a:t>®</a:t>
            </a:r>
            <a:r>
              <a:rPr lang="en-US" sz="1100" dirty="0">
                <a:solidFill>
                  <a:schemeClr val="tx1">
                    <a:lumMod val="50000"/>
                  </a:schemeClr>
                </a:solidFill>
                <a:effectLst/>
                <a:latin typeface="FS Elliot Pro" panose="02000503040000020004" pitchFamily="50" charset="0"/>
                <a:ea typeface="Calibri" panose="020F0502020204030204" pitchFamily="34" charset="0"/>
              </a:rPr>
              <a:t>, Principal Financial Group</a:t>
            </a:r>
            <a:r>
              <a:rPr lang="en-US" sz="1100" baseline="30000" dirty="0">
                <a:solidFill>
                  <a:schemeClr val="tx1">
                    <a:lumMod val="50000"/>
                  </a:schemeClr>
                </a:solidFill>
                <a:effectLst/>
                <a:latin typeface="FS Elliot Pro" panose="02000503040000020004" pitchFamily="50" charset="0"/>
                <a:ea typeface="Calibri" panose="020F0502020204030204" pitchFamily="34" charset="0"/>
              </a:rPr>
              <a:t>®</a:t>
            </a:r>
            <a:r>
              <a:rPr lang="en-US" sz="1100" dirty="0">
                <a:solidFill>
                  <a:schemeClr val="tx1">
                    <a:lumMod val="50000"/>
                  </a:schemeClr>
                </a:solidFill>
                <a:effectLst/>
                <a:latin typeface="FS Elliot Pro" panose="02000503040000020004" pitchFamily="50" charset="0"/>
                <a:ea typeface="Calibri" panose="020F0502020204030204" pitchFamily="34" charset="0"/>
              </a:rPr>
              <a:t>, and Principal and the logomark design are registered trademarks of Principal Financial Services, Inc., a Principal Financial Group company, in the United States and are trademarks and service marks of Principal Financial Services, Inc., in various countries around the world.  </a:t>
            </a:r>
            <a:endParaRPr lang="en-US" sz="1100" strike="sngStrike" dirty="0">
              <a:ln w="0" cmpd="sng">
                <a:noFill/>
              </a:ln>
              <a:solidFill>
                <a:schemeClr val="tx1">
                  <a:lumMod val="50000"/>
                </a:schemeClr>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endParaRPr>
          </a:p>
          <a:p>
            <a:pPr algn="ctr">
              <a:spcAft>
                <a:spcPts val="1200"/>
              </a:spcAft>
            </a:pPr>
            <a:r>
              <a:rPr lang="en-US" sz="1100" dirty="0">
                <a:ln w="0" cmpd="sng">
                  <a:noFill/>
                </a:ln>
                <a:solidFill>
                  <a:srgbClr val="4D4E53"/>
                </a:solidFill>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For financial professional and advisor use only – not for distribution to the public.</a:t>
            </a:r>
          </a:p>
        </p:txBody>
      </p:sp>
      <p:pic>
        <p:nvPicPr>
          <p:cNvPr id="2" name="Picture 3" descr="S:\H106\Jessi\Agribusiness\Items to revoice and rebrand\BB11776 Questionnaire\BankBox.jpg">
            <a:extLst>
              <a:ext uri="{FF2B5EF4-FFF2-40B4-BE49-F238E27FC236}">
                <a16:creationId xmlns:a16="http://schemas.microsoft.com/office/drawing/2014/main" id="{D8C6E6DF-401E-E766-F443-053B6DCC36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4356" y="4658632"/>
            <a:ext cx="3443288" cy="554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6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6030F2E-7656-C941-A675-DB9A16B1CB4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3</a:t>
            </a:fld>
            <a:endParaRPr lang="en-US" dirty="0"/>
          </a:p>
        </p:txBody>
      </p:sp>
      <p:sp>
        <p:nvSpPr>
          <p:cNvPr id="12" name="TextBox 11">
            <a:extLst>
              <a:ext uri="{FF2B5EF4-FFF2-40B4-BE49-F238E27FC236}">
                <a16:creationId xmlns:a16="http://schemas.microsoft.com/office/drawing/2014/main" id="{50241EDB-818E-934A-BE59-45BFCA5EB7E4}"/>
              </a:ext>
            </a:extLst>
          </p:cNvPr>
          <p:cNvSpPr txBox="1"/>
          <p:nvPr/>
        </p:nvSpPr>
        <p:spPr>
          <a:xfrm>
            <a:off x="6978437" y="1172817"/>
            <a:ext cx="4524936" cy="4512320"/>
          </a:xfrm>
          <a:prstGeom prst="rect">
            <a:avLst/>
          </a:prstGeom>
          <a:noFill/>
        </p:spPr>
        <p:txBody>
          <a:bodyPr wrap="square" lIns="0" tIns="0" rIns="0" bIns="0" rtlCol="0" anchor="ctr">
            <a:noAutofit/>
          </a:bodyPr>
          <a:lstStyle/>
          <a:p>
            <a:pPr>
              <a:lnSpc>
                <a:spcPts val="4000"/>
              </a:lnSpc>
            </a:pPr>
            <a:r>
              <a:rPr lang="en-US" sz="3200" dirty="0">
                <a:solidFill>
                  <a:schemeClr val="bg1"/>
                </a:solidFill>
                <a:latin typeface="FS Elliot Pro" pitchFamily="50" charset="0"/>
              </a:rPr>
              <a:t>Principal Accelerated </a:t>
            </a:r>
            <a:r>
              <a:rPr lang="en-US" sz="3200" dirty="0" err="1">
                <a:solidFill>
                  <a:schemeClr val="bg1"/>
                </a:solidFill>
                <a:latin typeface="FS Elliot Pro" pitchFamily="50" charset="0"/>
              </a:rPr>
              <a:t>Underwriting</a:t>
            </a:r>
            <a:r>
              <a:rPr lang="en-US" sz="2400" baseline="30000" dirty="0" err="1">
                <a:solidFill>
                  <a:schemeClr val="bg1"/>
                </a:solidFill>
                <a:latin typeface="FS Elliot Pro" pitchFamily="50" charset="0"/>
              </a:rPr>
              <a:t>SM</a:t>
            </a:r>
            <a:r>
              <a:rPr lang="en-US" sz="3200" dirty="0">
                <a:solidFill>
                  <a:schemeClr val="bg1"/>
                </a:solidFill>
                <a:latin typeface="FS Elliot Pro" pitchFamily="50" charset="0"/>
              </a:rPr>
              <a:t> </a:t>
            </a:r>
            <a:r>
              <a:rPr lang="en-US" sz="3200" dirty="0">
                <a:solidFill>
                  <a:schemeClr val="bg1"/>
                </a:solidFill>
                <a:latin typeface="FS Elliot Pro Light" panose="02000503040000020004" pitchFamily="2" charset="0"/>
              </a:rPr>
              <a:t>is an innovative program that makes it fast and easy for applicants to apply for life insurance.</a:t>
            </a:r>
          </a:p>
        </p:txBody>
      </p:sp>
      <p:pic>
        <p:nvPicPr>
          <p:cNvPr id="9" name="Picture 8" descr="A picture containing person, indoor&#10;&#10;Description automatically generated">
            <a:extLst>
              <a:ext uri="{FF2B5EF4-FFF2-40B4-BE49-F238E27FC236}">
                <a16:creationId xmlns:a16="http://schemas.microsoft.com/office/drawing/2014/main" id="{152AC9D1-198B-996E-9EF6-064EB34C17B8}"/>
              </a:ext>
            </a:extLst>
          </p:cNvPr>
          <p:cNvPicPr>
            <a:picLocks noChangeAspect="1"/>
          </p:cNvPicPr>
          <p:nvPr/>
        </p:nvPicPr>
        <p:blipFill rotWithShape="1">
          <a:blip r:embed="rId3"/>
          <a:srcRect l="41708" t="747" b="-1405"/>
          <a:stretch/>
        </p:blipFill>
        <p:spPr>
          <a:xfrm>
            <a:off x="0" y="114300"/>
            <a:ext cx="6096001" cy="7013135"/>
          </a:xfrm>
          <a:prstGeom prst="rect">
            <a:avLst/>
          </a:prstGeom>
        </p:spPr>
      </p:pic>
      <p:sp>
        <p:nvSpPr>
          <p:cNvPr id="11" name="Footer Placeholder 8">
            <a:extLst>
              <a:ext uri="{FF2B5EF4-FFF2-40B4-BE49-F238E27FC236}">
                <a16:creationId xmlns:a16="http://schemas.microsoft.com/office/drawing/2014/main" id="{8F851C49-C71E-188E-9D62-AA746703FC46}"/>
              </a:ext>
            </a:extLst>
          </p:cNvPr>
          <p:cNvSpPr>
            <a:spLocks noGrp="1"/>
          </p:cNvSpPr>
          <p:nvPr>
            <p:ph type="ftr" sz="quarter" idx="3"/>
          </p:nvPr>
        </p:nvSpPr>
        <p:spPr>
          <a:xfrm>
            <a:off x="461643" y="6478002"/>
            <a:ext cx="10200584" cy="365125"/>
          </a:xfrm>
        </p:spPr>
        <p:txBody>
          <a:bodyPr/>
          <a:lstStyle/>
          <a:p>
            <a:r>
              <a:rPr lang="en-US" sz="1200" dirty="0">
                <a:solidFill>
                  <a:schemeClr val="bg1"/>
                </a:solidFill>
              </a:rPr>
              <a:t>For financial professional and advisor use only – not for distribution to the public.</a:t>
            </a:r>
          </a:p>
          <a:p>
            <a:endParaRPr lang="en-US" sz="1200" dirty="0"/>
          </a:p>
        </p:txBody>
      </p:sp>
    </p:spTree>
    <p:extLst>
      <p:ext uri="{BB962C8B-B14F-4D97-AF65-F5344CB8AC3E}">
        <p14:creationId xmlns:p14="http://schemas.microsoft.com/office/powerpoint/2010/main" val="413744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1"/>
            <a:ext cx="12192000" cy="2377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97380" y="617653"/>
            <a:ext cx="10972800" cy="457200"/>
          </a:xfrm>
        </p:spPr>
        <p:txBody>
          <a:bodyPr/>
          <a:lstStyle/>
          <a:p>
            <a:r>
              <a:rPr lang="en-US" dirty="0">
                <a:solidFill>
                  <a:schemeClr val="accent2"/>
                </a:solidFill>
              </a:rPr>
              <a:t>Benefits of Accelerated Underwriting</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4</a:t>
            </a:fld>
            <a:endParaRPr lang="en-US" dirty="0"/>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Alternate Process 18">
            <a:extLst>
              <a:ext uri="{FF2B5EF4-FFF2-40B4-BE49-F238E27FC236}">
                <a16:creationId xmlns:a16="http://schemas.microsoft.com/office/drawing/2014/main" id="{5CF92EB4-865B-C742-B485-72F6B1DA9DF9}"/>
              </a:ext>
            </a:extLst>
          </p:cNvPr>
          <p:cNvSpPr/>
          <p:nvPr/>
        </p:nvSpPr>
        <p:spPr>
          <a:xfrm>
            <a:off x="832207" y="1849884"/>
            <a:ext cx="3008273" cy="2185667"/>
          </a:xfrm>
          <a:custGeom>
            <a:avLst/>
            <a:gdLst>
              <a:gd name="connsiteX0" fmla="*/ 0 w 3252111"/>
              <a:gd name="connsiteY0" fmla="*/ 362246 h 2173475"/>
              <a:gd name="connsiteX1" fmla="*/ 362246 w 3252111"/>
              <a:gd name="connsiteY1" fmla="*/ 0 h 2173475"/>
              <a:gd name="connsiteX2" fmla="*/ 2889865 w 3252111"/>
              <a:gd name="connsiteY2" fmla="*/ 0 h 2173475"/>
              <a:gd name="connsiteX3" fmla="*/ 3252111 w 3252111"/>
              <a:gd name="connsiteY3" fmla="*/ 362246 h 2173475"/>
              <a:gd name="connsiteX4" fmla="*/ 3252111 w 3252111"/>
              <a:gd name="connsiteY4" fmla="*/ 1811229 h 2173475"/>
              <a:gd name="connsiteX5" fmla="*/ 2889865 w 3252111"/>
              <a:gd name="connsiteY5" fmla="*/ 2173475 h 2173475"/>
              <a:gd name="connsiteX6" fmla="*/ 362246 w 3252111"/>
              <a:gd name="connsiteY6" fmla="*/ 2173475 h 2173475"/>
              <a:gd name="connsiteX7" fmla="*/ 0 w 3252111"/>
              <a:gd name="connsiteY7" fmla="*/ 1811229 h 2173475"/>
              <a:gd name="connsiteX8" fmla="*/ 0 w 3252111"/>
              <a:gd name="connsiteY8" fmla="*/ 362246 h 2173475"/>
              <a:gd name="connsiteX0" fmla="*/ 0 w 3252111"/>
              <a:gd name="connsiteY0" fmla="*/ 169187 h 2175488"/>
              <a:gd name="connsiteX1" fmla="*/ 362246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971738 h 2175488"/>
              <a:gd name="connsiteX8" fmla="*/ 0 w 3252111"/>
              <a:gd name="connsiteY8" fmla="*/ 169187 h 2175488"/>
              <a:gd name="connsiteX0" fmla="*/ 0 w 3252111"/>
              <a:gd name="connsiteY0" fmla="*/ 169187 h 2199872"/>
              <a:gd name="connsiteX1" fmla="*/ 203750 w 3252111"/>
              <a:gd name="connsiteY1" fmla="*/ 2013 h 2199872"/>
              <a:gd name="connsiteX2" fmla="*/ 2889865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3048361 w 3252111"/>
              <a:gd name="connsiteY5" fmla="*/ 2187680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215942 h 2197859"/>
              <a:gd name="connsiteX1" fmla="*/ 203750 w 3252111"/>
              <a:gd name="connsiteY1" fmla="*/ 0 h 2197859"/>
              <a:gd name="connsiteX2" fmla="*/ 3023977 w 3252111"/>
              <a:gd name="connsiteY2" fmla="*/ 0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94109 h 2197859"/>
              <a:gd name="connsiteX8" fmla="*/ 0 w 3252111"/>
              <a:gd name="connsiteY8" fmla="*/ 215942 h 2197859"/>
              <a:gd name="connsiteX0" fmla="*/ 0 w 3252111"/>
              <a:gd name="connsiteY0" fmla="*/ 203750 h 2185667"/>
              <a:gd name="connsiteX1" fmla="*/ 203750 w 3252111"/>
              <a:gd name="connsiteY1" fmla="*/ 0 h 2185667"/>
              <a:gd name="connsiteX2" fmla="*/ 2987401 w 3252111"/>
              <a:gd name="connsiteY2" fmla="*/ 0 h 2185667"/>
              <a:gd name="connsiteX3" fmla="*/ 3215535 w 3252111"/>
              <a:gd name="connsiteY3" fmla="*/ 203750 h 2185667"/>
              <a:gd name="connsiteX4" fmla="*/ 3252111 w 3252111"/>
              <a:gd name="connsiteY4" fmla="*/ 1957533 h 2185667"/>
              <a:gd name="connsiteX5" fmla="*/ 3048361 w 3252111"/>
              <a:gd name="connsiteY5" fmla="*/ 2173475 h 2185667"/>
              <a:gd name="connsiteX6" fmla="*/ 215942 w 3252111"/>
              <a:gd name="connsiteY6" fmla="*/ 2185667 h 2185667"/>
              <a:gd name="connsiteX7" fmla="*/ 0 w 3252111"/>
              <a:gd name="connsiteY7" fmla="*/ 1981917 h 2185667"/>
              <a:gd name="connsiteX8" fmla="*/ 0 w 3252111"/>
              <a:gd name="connsiteY8" fmla="*/ 203750 h 2185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52111" h="2185667">
                <a:moveTo>
                  <a:pt x="0" y="203750"/>
                </a:moveTo>
                <a:cubicBezTo>
                  <a:pt x="0" y="3687"/>
                  <a:pt x="3687" y="0"/>
                  <a:pt x="203750" y="0"/>
                </a:cubicBezTo>
                <a:lnTo>
                  <a:pt x="2987401" y="0"/>
                </a:lnTo>
                <a:cubicBezTo>
                  <a:pt x="3187464" y="0"/>
                  <a:pt x="3215535" y="3687"/>
                  <a:pt x="3215535" y="203750"/>
                </a:cubicBezTo>
                <a:lnTo>
                  <a:pt x="3252111" y="1957533"/>
                </a:lnTo>
                <a:cubicBezTo>
                  <a:pt x="3252111" y="2157596"/>
                  <a:pt x="3248424" y="2173475"/>
                  <a:pt x="3048361" y="2173475"/>
                </a:cubicBezTo>
                <a:lnTo>
                  <a:pt x="215942" y="2185667"/>
                </a:lnTo>
                <a:cubicBezTo>
                  <a:pt x="15879" y="2185667"/>
                  <a:pt x="0" y="2181980"/>
                  <a:pt x="0" y="1981917"/>
                </a:cubicBezTo>
                <a:lnTo>
                  <a:pt x="0" y="203750"/>
                </a:lnTo>
                <a:close/>
              </a:path>
            </a:pathLst>
          </a:cu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sz="2800" dirty="0">
                <a:latin typeface="FS Elliot Pro" panose="02000503040000020004" pitchFamily="2" charset="0"/>
              </a:rPr>
              <a:t>More </a:t>
            </a:r>
            <a:br>
              <a:rPr lang="en-US" sz="2800" dirty="0">
                <a:latin typeface="FS Elliot Pro" panose="02000503040000020004" pitchFamily="2" charset="0"/>
              </a:rPr>
            </a:br>
            <a:r>
              <a:rPr lang="en-US" sz="2800" dirty="0">
                <a:latin typeface="FS Elliot Pro" panose="02000503040000020004" pitchFamily="2" charset="0"/>
              </a:rPr>
              <a:t>satisfied clients</a:t>
            </a:r>
          </a:p>
          <a:p>
            <a:pPr algn="ctr"/>
            <a:endParaRPr lang="en-US" b="1" dirty="0">
              <a:latin typeface="FS Elliot Pro" panose="02000503040000020004" pitchFamily="2" charset="0"/>
            </a:endParaRPr>
          </a:p>
          <a:p>
            <a:pPr algn="ctr"/>
            <a:endParaRPr lang="en-US" b="1" dirty="0">
              <a:latin typeface="FS Elliot Pro" panose="02000503040000020004" pitchFamily="2" charset="0"/>
            </a:endParaRPr>
          </a:p>
        </p:txBody>
      </p:sp>
      <p:sp>
        <p:nvSpPr>
          <p:cNvPr id="3" name="Alternate Process 18">
            <a:extLst>
              <a:ext uri="{FF2B5EF4-FFF2-40B4-BE49-F238E27FC236}">
                <a16:creationId xmlns:a16="http://schemas.microsoft.com/office/drawing/2014/main" id="{D5A980E3-9CD8-B8B2-AD3D-C497BF3D9781}"/>
              </a:ext>
            </a:extLst>
          </p:cNvPr>
          <p:cNvSpPr/>
          <p:nvPr/>
        </p:nvSpPr>
        <p:spPr>
          <a:xfrm>
            <a:off x="4672687" y="1849884"/>
            <a:ext cx="3008273" cy="2185667"/>
          </a:xfrm>
          <a:custGeom>
            <a:avLst/>
            <a:gdLst>
              <a:gd name="connsiteX0" fmla="*/ 0 w 3252111"/>
              <a:gd name="connsiteY0" fmla="*/ 362246 h 2173475"/>
              <a:gd name="connsiteX1" fmla="*/ 362246 w 3252111"/>
              <a:gd name="connsiteY1" fmla="*/ 0 h 2173475"/>
              <a:gd name="connsiteX2" fmla="*/ 2889865 w 3252111"/>
              <a:gd name="connsiteY2" fmla="*/ 0 h 2173475"/>
              <a:gd name="connsiteX3" fmla="*/ 3252111 w 3252111"/>
              <a:gd name="connsiteY3" fmla="*/ 362246 h 2173475"/>
              <a:gd name="connsiteX4" fmla="*/ 3252111 w 3252111"/>
              <a:gd name="connsiteY4" fmla="*/ 1811229 h 2173475"/>
              <a:gd name="connsiteX5" fmla="*/ 2889865 w 3252111"/>
              <a:gd name="connsiteY5" fmla="*/ 2173475 h 2173475"/>
              <a:gd name="connsiteX6" fmla="*/ 362246 w 3252111"/>
              <a:gd name="connsiteY6" fmla="*/ 2173475 h 2173475"/>
              <a:gd name="connsiteX7" fmla="*/ 0 w 3252111"/>
              <a:gd name="connsiteY7" fmla="*/ 1811229 h 2173475"/>
              <a:gd name="connsiteX8" fmla="*/ 0 w 3252111"/>
              <a:gd name="connsiteY8" fmla="*/ 362246 h 2173475"/>
              <a:gd name="connsiteX0" fmla="*/ 0 w 3252111"/>
              <a:gd name="connsiteY0" fmla="*/ 169187 h 2175488"/>
              <a:gd name="connsiteX1" fmla="*/ 362246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971738 h 2175488"/>
              <a:gd name="connsiteX8" fmla="*/ 0 w 3252111"/>
              <a:gd name="connsiteY8" fmla="*/ 169187 h 2175488"/>
              <a:gd name="connsiteX0" fmla="*/ 0 w 3252111"/>
              <a:gd name="connsiteY0" fmla="*/ 169187 h 2199872"/>
              <a:gd name="connsiteX1" fmla="*/ 203750 w 3252111"/>
              <a:gd name="connsiteY1" fmla="*/ 2013 h 2199872"/>
              <a:gd name="connsiteX2" fmla="*/ 2889865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3048361 w 3252111"/>
              <a:gd name="connsiteY5" fmla="*/ 2187680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215942 h 2197859"/>
              <a:gd name="connsiteX1" fmla="*/ 203750 w 3252111"/>
              <a:gd name="connsiteY1" fmla="*/ 0 h 2197859"/>
              <a:gd name="connsiteX2" fmla="*/ 3023977 w 3252111"/>
              <a:gd name="connsiteY2" fmla="*/ 0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94109 h 2197859"/>
              <a:gd name="connsiteX8" fmla="*/ 0 w 3252111"/>
              <a:gd name="connsiteY8" fmla="*/ 215942 h 2197859"/>
              <a:gd name="connsiteX0" fmla="*/ 0 w 3252111"/>
              <a:gd name="connsiteY0" fmla="*/ 203750 h 2185667"/>
              <a:gd name="connsiteX1" fmla="*/ 203750 w 3252111"/>
              <a:gd name="connsiteY1" fmla="*/ 0 h 2185667"/>
              <a:gd name="connsiteX2" fmla="*/ 2987401 w 3252111"/>
              <a:gd name="connsiteY2" fmla="*/ 0 h 2185667"/>
              <a:gd name="connsiteX3" fmla="*/ 3215535 w 3252111"/>
              <a:gd name="connsiteY3" fmla="*/ 203750 h 2185667"/>
              <a:gd name="connsiteX4" fmla="*/ 3252111 w 3252111"/>
              <a:gd name="connsiteY4" fmla="*/ 1957533 h 2185667"/>
              <a:gd name="connsiteX5" fmla="*/ 3048361 w 3252111"/>
              <a:gd name="connsiteY5" fmla="*/ 2173475 h 2185667"/>
              <a:gd name="connsiteX6" fmla="*/ 215942 w 3252111"/>
              <a:gd name="connsiteY6" fmla="*/ 2185667 h 2185667"/>
              <a:gd name="connsiteX7" fmla="*/ 0 w 3252111"/>
              <a:gd name="connsiteY7" fmla="*/ 1981917 h 2185667"/>
              <a:gd name="connsiteX8" fmla="*/ 0 w 3252111"/>
              <a:gd name="connsiteY8" fmla="*/ 203750 h 2185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52111" h="2185667">
                <a:moveTo>
                  <a:pt x="0" y="203750"/>
                </a:moveTo>
                <a:cubicBezTo>
                  <a:pt x="0" y="3687"/>
                  <a:pt x="3687" y="0"/>
                  <a:pt x="203750" y="0"/>
                </a:cubicBezTo>
                <a:lnTo>
                  <a:pt x="2987401" y="0"/>
                </a:lnTo>
                <a:cubicBezTo>
                  <a:pt x="3187464" y="0"/>
                  <a:pt x="3215535" y="3687"/>
                  <a:pt x="3215535" y="203750"/>
                </a:cubicBezTo>
                <a:lnTo>
                  <a:pt x="3252111" y="1957533"/>
                </a:lnTo>
                <a:cubicBezTo>
                  <a:pt x="3252111" y="2157596"/>
                  <a:pt x="3248424" y="2173475"/>
                  <a:pt x="3048361" y="2173475"/>
                </a:cubicBezTo>
                <a:lnTo>
                  <a:pt x="215942" y="2185667"/>
                </a:lnTo>
                <a:cubicBezTo>
                  <a:pt x="15879" y="2185667"/>
                  <a:pt x="0" y="2181980"/>
                  <a:pt x="0" y="1981917"/>
                </a:cubicBezTo>
                <a:lnTo>
                  <a:pt x="0" y="203750"/>
                </a:lnTo>
                <a:close/>
              </a:path>
            </a:pathLst>
          </a:cu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sz="2800" dirty="0">
                <a:latin typeface="FS Elliot Pro" panose="02000503040000020004" pitchFamily="2" charset="0"/>
              </a:rPr>
              <a:t>Smarter </a:t>
            </a:r>
            <a:br>
              <a:rPr lang="en-US" sz="2800" dirty="0">
                <a:latin typeface="FS Elliot Pro" panose="02000503040000020004" pitchFamily="2" charset="0"/>
              </a:rPr>
            </a:br>
            <a:r>
              <a:rPr lang="en-US" sz="2800" dirty="0">
                <a:latin typeface="FS Elliot Pro" panose="02000503040000020004" pitchFamily="2" charset="0"/>
              </a:rPr>
              <a:t>process</a:t>
            </a:r>
          </a:p>
        </p:txBody>
      </p:sp>
      <p:sp>
        <p:nvSpPr>
          <p:cNvPr id="4" name="Alternate Process 18">
            <a:extLst>
              <a:ext uri="{FF2B5EF4-FFF2-40B4-BE49-F238E27FC236}">
                <a16:creationId xmlns:a16="http://schemas.microsoft.com/office/drawing/2014/main" id="{0FC52DC5-627D-4C9A-9858-E675C28573A8}"/>
              </a:ext>
            </a:extLst>
          </p:cNvPr>
          <p:cNvSpPr/>
          <p:nvPr/>
        </p:nvSpPr>
        <p:spPr>
          <a:xfrm>
            <a:off x="8525359" y="1863107"/>
            <a:ext cx="3008273" cy="2185667"/>
          </a:xfrm>
          <a:custGeom>
            <a:avLst/>
            <a:gdLst>
              <a:gd name="connsiteX0" fmla="*/ 0 w 3252111"/>
              <a:gd name="connsiteY0" fmla="*/ 362246 h 2173475"/>
              <a:gd name="connsiteX1" fmla="*/ 362246 w 3252111"/>
              <a:gd name="connsiteY1" fmla="*/ 0 h 2173475"/>
              <a:gd name="connsiteX2" fmla="*/ 2889865 w 3252111"/>
              <a:gd name="connsiteY2" fmla="*/ 0 h 2173475"/>
              <a:gd name="connsiteX3" fmla="*/ 3252111 w 3252111"/>
              <a:gd name="connsiteY3" fmla="*/ 362246 h 2173475"/>
              <a:gd name="connsiteX4" fmla="*/ 3252111 w 3252111"/>
              <a:gd name="connsiteY4" fmla="*/ 1811229 h 2173475"/>
              <a:gd name="connsiteX5" fmla="*/ 2889865 w 3252111"/>
              <a:gd name="connsiteY5" fmla="*/ 2173475 h 2173475"/>
              <a:gd name="connsiteX6" fmla="*/ 362246 w 3252111"/>
              <a:gd name="connsiteY6" fmla="*/ 2173475 h 2173475"/>
              <a:gd name="connsiteX7" fmla="*/ 0 w 3252111"/>
              <a:gd name="connsiteY7" fmla="*/ 1811229 h 2173475"/>
              <a:gd name="connsiteX8" fmla="*/ 0 w 3252111"/>
              <a:gd name="connsiteY8" fmla="*/ 362246 h 2173475"/>
              <a:gd name="connsiteX0" fmla="*/ 0 w 3252111"/>
              <a:gd name="connsiteY0" fmla="*/ 169187 h 2175488"/>
              <a:gd name="connsiteX1" fmla="*/ 362246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813242 h 2175488"/>
              <a:gd name="connsiteX8" fmla="*/ 0 w 3252111"/>
              <a:gd name="connsiteY8" fmla="*/ 169187 h 2175488"/>
              <a:gd name="connsiteX0" fmla="*/ 0 w 3252111"/>
              <a:gd name="connsiteY0" fmla="*/ 169187 h 2175488"/>
              <a:gd name="connsiteX1" fmla="*/ 203750 w 3252111"/>
              <a:gd name="connsiteY1" fmla="*/ 2013 h 2175488"/>
              <a:gd name="connsiteX2" fmla="*/ 2889865 w 3252111"/>
              <a:gd name="connsiteY2" fmla="*/ 2013 h 2175488"/>
              <a:gd name="connsiteX3" fmla="*/ 3252111 w 3252111"/>
              <a:gd name="connsiteY3" fmla="*/ 364259 h 2175488"/>
              <a:gd name="connsiteX4" fmla="*/ 3252111 w 3252111"/>
              <a:gd name="connsiteY4" fmla="*/ 1813242 h 2175488"/>
              <a:gd name="connsiteX5" fmla="*/ 2889865 w 3252111"/>
              <a:gd name="connsiteY5" fmla="*/ 2175488 h 2175488"/>
              <a:gd name="connsiteX6" fmla="*/ 362246 w 3252111"/>
              <a:gd name="connsiteY6" fmla="*/ 2175488 h 2175488"/>
              <a:gd name="connsiteX7" fmla="*/ 0 w 3252111"/>
              <a:gd name="connsiteY7" fmla="*/ 1971738 h 2175488"/>
              <a:gd name="connsiteX8" fmla="*/ 0 w 3252111"/>
              <a:gd name="connsiteY8" fmla="*/ 169187 h 2175488"/>
              <a:gd name="connsiteX0" fmla="*/ 0 w 3252111"/>
              <a:gd name="connsiteY0" fmla="*/ 169187 h 2199872"/>
              <a:gd name="connsiteX1" fmla="*/ 203750 w 3252111"/>
              <a:gd name="connsiteY1" fmla="*/ 2013 h 2199872"/>
              <a:gd name="connsiteX2" fmla="*/ 2889865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52111 w 3252111"/>
              <a:gd name="connsiteY3" fmla="*/ 364259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813242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2889865 w 3252111"/>
              <a:gd name="connsiteY5" fmla="*/ 2175488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169187 h 2199872"/>
              <a:gd name="connsiteX1" fmla="*/ 203750 w 3252111"/>
              <a:gd name="connsiteY1" fmla="*/ 2013 h 2199872"/>
              <a:gd name="connsiteX2" fmla="*/ 3023977 w 3252111"/>
              <a:gd name="connsiteY2" fmla="*/ 2013 h 2199872"/>
              <a:gd name="connsiteX3" fmla="*/ 3215535 w 3252111"/>
              <a:gd name="connsiteY3" fmla="*/ 217955 h 2199872"/>
              <a:gd name="connsiteX4" fmla="*/ 3252111 w 3252111"/>
              <a:gd name="connsiteY4" fmla="*/ 1971738 h 2199872"/>
              <a:gd name="connsiteX5" fmla="*/ 3048361 w 3252111"/>
              <a:gd name="connsiteY5" fmla="*/ 2187680 h 2199872"/>
              <a:gd name="connsiteX6" fmla="*/ 215942 w 3252111"/>
              <a:gd name="connsiteY6" fmla="*/ 2199872 h 2199872"/>
              <a:gd name="connsiteX7" fmla="*/ 0 w 3252111"/>
              <a:gd name="connsiteY7" fmla="*/ 1971738 h 2199872"/>
              <a:gd name="connsiteX8" fmla="*/ 0 w 3252111"/>
              <a:gd name="connsiteY8" fmla="*/ 169187 h 2199872"/>
              <a:gd name="connsiteX0" fmla="*/ 0 w 3252111"/>
              <a:gd name="connsiteY0" fmla="*/ 215942 h 2197859"/>
              <a:gd name="connsiteX1" fmla="*/ 203750 w 3252111"/>
              <a:gd name="connsiteY1" fmla="*/ 0 h 2197859"/>
              <a:gd name="connsiteX2" fmla="*/ 3023977 w 3252111"/>
              <a:gd name="connsiteY2" fmla="*/ 0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69725 h 2197859"/>
              <a:gd name="connsiteX8" fmla="*/ 0 w 3252111"/>
              <a:gd name="connsiteY8" fmla="*/ 215942 h 2197859"/>
              <a:gd name="connsiteX0" fmla="*/ 0 w 3252111"/>
              <a:gd name="connsiteY0" fmla="*/ 215942 h 2197859"/>
              <a:gd name="connsiteX1" fmla="*/ 203750 w 3252111"/>
              <a:gd name="connsiteY1" fmla="*/ 0 h 2197859"/>
              <a:gd name="connsiteX2" fmla="*/ 2987401 w 3252111"/>
              <a:gd name="connsiteY2" fmla="*/ 12192 h 2197859"/>
              <a:gd name="connsiteX3" fmla="*/ 3215535 w 3252111"/>
              <a:gd name="connsiteY3" fmla="*/ 215942 h 2197859"/>
              <a:gd name="connsiteX4" fmla="*/ 3252111 w 3252111"/>
              <a:gd name="connsiteY4" fmla="*/ 1969725 h 2197859"/>
              <a:gd name="connsiteX5" fmla="*/ 3048361 w 3252111"/>
              <a:gd name="connsiteY5" fmla="*/ 2185667 h 2197859"/>
              <a:gd name="connsiteX6" fmla="*/ 215942 w 3252111"/>
              <a:gd name="connsiteY6" fmla="*/ 2197859 h 2197859"/>
              <a:gd name="connsiteX7" fmla="*/ 0 w 3252111"/>
              <a:gd name="connsiteY7" fmla="*/ 1994109 h 2197859"/>
              <a:gd name="connsiteX8" fmla="*/ 0 w 3252111"/>
              <a:gd name="connsiteY8" fmla="*/ 215942 h 2197859"/>
              <a:gd name="connsiteX0" fmla="*/ 0 w 3252111"/>
              <a:gd name="connsiteY0" fmla="*/ 203750 h 2185667"/>
              <a:gd name="connsiteX1" fmla="*/ 203750 w 3252111"/>
              <a:gd name="connsiteY1" fmla="*/ 0 h 2185667"/>
              <a:gd name="connsiteX2" fmla="*/ 2987401 w 3252111"/>
              <a:gd name="connsiteY2" fmla="*/ 0 h 2185667"/>
              <a:gd name="connsiteX3" fmla="*/ 3215535 w 3252111"/>
              <a:gd name="connsiteY3" fmla="*/ 203750 h 2185667"/>
              <a:gd name="connsiteX4" fmla="*/ 3252111 w 3252111"/>
              <a:gd name="connsiteY4" fmla="*/ 1957533 h 2185667"/>
              <a:gd name="connsiteX5" fmla="*/ 3048361 w 3252111"/>
              <a:gd name="connsiteY5" fmla="*/ 2173475 h 2185667"/>
              <a:gd name="connsiteX6" fmla="*/ 215942 w 3252111"/>
              <a:gd name="connsiteY6" fmla="*/ 2185667 h 2185667"/>
              <a:gd name="connsiteX7" fmla="*/ 0 w 3252111"/>
              <a:gd name="connsiteY7" fmla="*/ 1981917 h 2185667"/>
              <a:gd name="connsiteX8" fmla="*/ 0 w 3252111"/>
              <a:gd name="connsiteY8" fmla="*/ 203750 h 2185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52111" h="2185667">
                <a:moveTo>
                  <a:pt x="0" y="203750"/>
                </a:moveTo>
                <a:cubicBezTo>
                  <a:pt x="0" y="3687"/>
                  <a:pt x="3687" y="0"/>
                  <a:pt x="203750" y="0"/>
                </a:cubicBezTo>
                <a:lnTo>
                  <a:pt x="2987401" y="0"/>
                </a:lnTo>
                <a:cubicBezTo>
                  <a:pt x="3187464" y="0"/>
                  <a:pt x="3215535" y="3687"/>
                  <a:pt x="3215535" y="203750"/>
                </a:cubicBezTo>
                <a:lnTo>
                  <a:pt x="3252111" y="1957533"/>
                </a:lnTo>
                <a:cubicBezTo>
                  <a:pt x="3252111" y="2157596"/>
                  <a:pt x="3248424" y="2173475"/>
                  <a:pt x="3048361" y="2173475"/>
                </a:cubicBezTo>
                <a:lnTo>
                  <a:pt x="215942" y="2185667"/>
                </a:lnTo>
                <a:cubicBezTo>
                  <a:pt x="15879" y="2185667"/>
                  <a:pt x="0" y="2181980"/>
                  <a:pt x="0" y="1981917"/>
                </a:cubicBezTo>
                <a:lnTo>
                  <a:pt x="0" y="203750"/>
                </a:lnTo>
                <a:close/>
              </a:path>
            </a:pathLst>
          </a:cu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sz="2800" dirty="0">
                <a:latin typeface="FS Elliot Pro" panose="02000503040000020004" pitchFamily="2" charset="0"/>
              </a:rPr>
              <a:t>Easier </a:t>
            </a:r>
            <a:br>
              <a:rPr lang="en-US" sz="2800" dirty="0">
                <a:latin typeface="FS Elliot Pro" panose="02000503040000020004" pitchFamily="2" charset="0"/>
              </a:rPr>
            </a:br>
            <a:r>
              <a:rPr lang="en-US" sz="2800" dirty="0">
                <a:latin typeface="FS Elliot Pro" panose="02000503040000020004" pitchFamily="2" charset="0"/>
              </a:rPr>
              <a:t>access</a:t>
            </a:r>
          </a:p>
        </p:txBody>
      </p:sp>
      <p:sp>
        <p:nvSpPr>
          <p:cNvPr id="5" name="Footer Placeholder 8">
            <a:extLst>
              <a:ext uri="{FF2B5EF4-FFF2-40B4-BE49-F238E27FC236}">
                <a16:creationId xmlns:a16="http://schemas.microsoft.com/office/drawing/2014/main" id="{1B1F29E9-C478-C17C-44D3-FAD780B96D48}"/>
              </a:ext>
            </a:extLst>
          </p:cNvPr>
          <p:cNvSpPr>
            <a:spLocks noGrp="1"/>
          </p:cNvSpPr>
          <p:nvPr>
            <p:ph type="ftr" sz="quarter" idx="3"/>
          </p:nvPr>
        </p:nvSpPr>
        <p:spPr>
          <a:xfrm>
            <a:off x="461643" y="6478002"/>
            <a:ext cx="10200584" cy="365125"/>
          </a:xfrm>
        </p:spPr>
        <p:txBody>
          <a:bodyPr/>
          <a:lstStyle/>
          <a:p>
            <a:r>
              <a:rPr lang="en-US" sz="1200" dirty="0">
                <a:solidFill>
                  <a:schemeClr val="bg1"/>
                </a:solidFill>
              </a:rPr>
              <a:t>For financial professional and advisor use only – not for distribution to the public.</a:t>
            </a:r>
          </a:p>
          <a:p>
            <a:endParaRPr lang="en-US" sz="1200" dirty="0"/>
          </a:p>
        </p:txBody>
      </p:sp>
    </p:spTree>
    <p:extLst>
      <p:ext uri="{BB962C8B-B14F-4D97-AF65-F5344CB8AC3E}">
        <p14:creationId xmlns:p14="http://schemas.microsoft.com/office/powerpoint/2010/main" val="98254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2B03AE-A80D-CC48-ACF4-C175A8B9B10B}"/>
              </a:ext>
            </a:extLst>
          </p:cNvPr>
          <p:cNvSpPr>
            <a:spLocks noGrp="1"/>
          </p:cNvSpPr>
          <p:nvPr>
            <p:ph type="title"/>
          </p:nvPr>
        </p:nvSpPr>
        <p:spPr>
          <a:xfrm>
            <a:off x="588334" y="617653"/>
            <a:ext cx="10972800" cy="457200"/>
          </a:xfrm>
        </p:spPr>
        <p:txBody>
          <a:bodyPr/>
          <a:lstStyle/>
          <a:p>
            <a:r>
              <a:rPr lang="en-US" dirty="0"/>
              <a:t>Eligibility guidelines</a:t>
            </a:r>
          </a:p>
        </p:txBody>
      </p:sp>
      <p:graphicFrame>
        <p:nvGraphicFramePr>
          <p:cNvPr id="5" name="Content Placeholder 6">
            <a:extLst>
              <a:ext uri="{FF2B5EF4-FFF2-40B4-BE49-F238E27FC236}">
                <a16:creationId xmlns:a16="http://schemas.microsoft.com/office/drawing/2014/main" id="{AFA496C4-725F-3D48-90E2-10D599410C9D}"/>
              </a:ext>
            </a:extLst>
          </p:cNvPr>
          <p:cNvGraphicFramePr>
            <a:graphicFrameLocks/>
          </p:cNvGraphicFramePr>
          <p:nvPr>
            <p:extLst>
              <p:ext uri="{D42A27DB-BD31-4B8C-83A1-F6EECF244321}">
                <p14:modId xmlns:p14="http://schemas.microsoft.com/office/powerpoint/2010/main" val="1602045128"/>
              </p:ext>
            </p:extLst>
          </p:nvPr>
        </p:nvGraphicFramePr>
        <p:xfrm>
          <a:off x="609601" y="1398944"/>
          <a:ext cx="10838687" cy="3904557"/>
        </p:xfrm>
        <a:graphic>
          <a:graphicData uri="http://schemas.openxmlformats.org/drawingml/2006/table">
            <a:tbl>
              <a:tblPr>
                <a:tableStyleId>{9D7B26C5-4107-4FEC-AEDC-1716B250A1EF}</a:tableStyleId>
              </a:tblPr>
              <a:tblGrid>
                <a:gridCol w="1292351">
                  <a:extLst>
                    <a:ext uri="{9D8B030D-6E8A-4147-A177-3AD203B41FA5}">
                      <a16:colId xmlns:a16="http://schemas.microsoft.com/office/drawing/2014/main" val="20000"/>
                    </a:ext>
                  </a:extLst>
                </a:gridCol>
                <a:gridCol w="1532959">
                  <a:extLst>
                    <a:ext uri="{9D8B030D-6E8A-4147-A177-3AD203B41FA5}">
                      <a16:colId xmlns:a16="http://schemas.microsoft.com/office/drawing/2014/main" val="20001"/>
                    </a:ext>
                  </a:extLst>
                </a:gridCol>
                <a:gridCol w="1591591">
                  <a:extLst>
                    <a:ext uri="{9D8B030D-6E8A-4147-A177-3AD203B41FA5}">
                      <a16:colId xmlns:a16="http://schemas.microsoft.com/office/drawing/2014/main" val="20002"/>
                    </a:ext>
                  </a:extLst>
                </a:gridCol>
                <a:gridCol w="6421786">
                  <a:extLst>
                    <a:ext uri="{9D8B030D-6E8A-4147-A177-3AD203B41FA5}">
                      <a16:colId xmlns:a16="http://schemas.microsoft.com/office/drawing/2014/main" val="20003"/>
                    </a:ext>
                  </a:extLst>
                </a:gridCol>
              </a:tblGrid>
              <a:tr h="8626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2"/>
                          </a:solidFill>
                          <a:latin typeface="FS Elliot Pro" panose="02000503040000020004" pitchFamily="2" charset="0"/>
                        </a:rPr>
                        <a:t>Products</a:t>
                      </a:r>
                    </a:p>
                  </a:txBody>
                  <a:tcPr marL="182880" marR="0" marT="73152" marB="73152" anchor="b">
                    <a:lnL w="12700" cap="flat" cmpd="sng" algn="ctr">
                      <a:no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solidFill>
                      <a:srgbClr val="0076CF">
                        <a:alpha val="19392"/>
                      </a:srgbClr>
                    </a:solidFill>
                  </a:tcPr>
                </a:tc>
                <a:tc>
                  <a:txBody>
                    <a:bodyPr/>
                    <a:lstStyle/>
                    <a:p>
                      <a:pPr marL="0" algn="l">
                        <a:lnSpc>
                          <a:spcPct val="100000"/>
                        </a:lnSpc>
                      </a:pPr>
                      <a:r>
                        <a:rPr lang="en-US" sz="1600" b="1" kern="1200" dirty="0">
                          <a:solidFill>
                            <a:schemeClr val="accent2"/>
                          </a:solidFill>
                          <a:latin typeface="FS Elliot Pro" panose="02000503040000020004" pitchFamily="2" charset="0"/>
                          <a:ea typeface="+mn-ea"/>
                          <a:cs typeface="+mn-cs"/>
                        </a:rPr>
                        <a:t>Applicant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ages</a:t>
                      </a:r>
                      <a:endParaRPr sz="1600" b="1" kern="1200" dirty="0">
                        <a:solidFill>
                          <a:schemeClr val="accent2"/>
                        </a:solidFill>
                        <a:latin typeface="FS Elliot Pro" panose="02000503040000020004" pitchFamily="2" charset="0"/>
                        <a:ea typeface="+mn-ea"/>
                        <a:cs typeface="+mn-cs"/>
                      </a:endParaRPr>
                    </a:p>
                  </a:txBody>
                  <a:tcPr marR="0" marT="73152" marB="73152" anchor="b">
                    <a:lnL w="12700" cap="flat" cmpd="sng" algn="ctr">
                      <a:solidFill>
                        <a:srgbClr val="333333"/>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1" kern="1200" dirty="0">
                          <a:solidFill>
                            <a:schemeClr val="accent2"/>
                          </a:solidFill>
                          <a:latin typeface="FS Elliot Pro" panose="02000503040000020004" pitchFamily="2" charset="0"/>
                          <a:ea typeface="+mn-ea"/>
                          <a:cs typeface="+mn-cs"/>
                        </a:rPr>
                        <a:t>Maximum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face amount</a:t>
                      </a:r>
                      <a:endParaRPr sz="1600" b="1" kern="1200" dirty="0">
                        <a:solidFill>
                          <a:schemeClr val="accent2"/>
                        </a:solidFill>
                        <a:latin typeface="FS Elliot Pro" panose="02000503040000020004" pitchFamily="2" charset="0"/>
                        <a:ea typeface="+mn-ea"/>
                        <a:cs typeface="+mn-cs"/>
                      </a:endParaRPr>
                    </a:p>
                  </a:txBody>
                  <a:tcPr marL="0" marR="0" marT="73152" marB="7315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1" kern="1200" dirty="0">
                          <a:solidFill>
                            <a:schemeClr val="accent2"/>
                          </a:solidFill>
                          <a:latin typeface="FS Elliot Pro" panose="02000503040000020004" pitchFamily="2" charset="0"/>
                          <a:ea typeface="+mn-ea"/>
                          <a:cs typeface="+mn-cs"/>
                        </a:rPr>
                        <a:t>Additional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requirements</a:t>
                      </a:r>
                      <a:endParaRPr sz="1600" b="1" kern="1200" dirty="0">
                        <a:solidFill>
                          <a:schemeClr val="accent2"/>
                        </a:solidFill>
                        <a:latin typeface="FS Elliot Pro" panose="02000503040000020004" pitchFamily="2" charset="0"/>
                        <a:ea typeface="+mn-ea"/>
                        <a:cs typeface="+mn-cs"/>
                      </a:endParaRPr>
                    </a:p>
                  </a:txBody>
                  <a:tcPr marL="73152" marR="73152" marT="73152" marB="7315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20506">
                <a:tc rowSpan="3">
                  <a:txBody>
                    <a:bodyPr/>
                    <a:lstStyle/>
                    <a:p>
                      <a:pPr marL="0" algn="l">
                        <a:lnSpc>
                          <a:spcPts val="1880"/>
                        </a:lnSpc>
                      </a:pPr>
                      <a:r>
                        <a:rPr lang="en-US" sz="1400" b="0" i="0" dirty="0">
                          <a:solidFill>
                            <a:schemeClr val="accent2">
                              <a:lumMod val="50000"/>
                            </a:schemeClr>
                          </a:solidFill>
                          <a:latin typeface="FS Elliot Pro" panose="02000503040000020004" pitchFamily="2" charset="0"/>
                          <a:cs typeface="FS Elliot Pro"/>
                        </a:rPr>
                        <a:t>All life products, except </a:t>
                      </a:r>
                      <a:br>
                        <a:rPr lang="en-US" sz="1400" b="0" i="0" dirty="0">
                          <a:solidFill>
                            <a:schemeClr val="accent2">
                              <a:lumMod val="50000"/>
                            </a:schemeClr>
                          </a:solidFill>
                          <a:latin typeface="FS Elliot Pro" panose="02000503040000020004" pitchFamily="2" charset="0"/>
                          <a:cs typeface="FS Elliot Pro"/>
                        </a:rPr>
                      </a:br>
                      <a:r>
                        <a:rPr lang="en-US" sz="1400" b="0" i="0" dirty="0">
                          <a:solidFill>
                            <a:schemeClr val="accent2">
                              <a:lumMod val="50000"/>
                            </a:schemeClr>
                          </a:solidFill>
                          <a:latin typeface="FS Elliot Pro" panose="02000503040000020004" pitchFamily="2" charset="0"/>
                          <a:cs typeface="FS Elliot Pro"/>
                        </a:rPr>
                        <a:t>Principal Executive </a:t>
                      </a:r>
                      <a:br>
                        <a:rPr lang="en-US" sz="1400" b="0" i="0" dirty="0">
                          <a:solidFill>
                            <a:schemeClr val="accent2">
                              <a:lumMod val="50000"/>
                            </a:schemeClr>
                          </a:solidFill>
                          <a:latin typeface="FS Elliot Pro" panose="02000503040000020004" pitchFamily="2" charset="0"/>
                          <a:cs typeface="FS Elliot Pro"/>
                        </a:rPr>
                      </a:br>
                      <a:r>
                        <a:rPr lang="en-US" sz="1400" b="0" i="0" dirty="0">
                          <a:solidFill>
                            <a:schemeClr val="accent2">
                              <a:lumMod val="50000"/>
                            </a:schemeClr>
                          </a:solidFill>
                          <a:latin typeface="FS Elliot Pro" panose="02000503040000020004" pitchFamily="2" charset="0"/>
                          <a:cs typeface="FS Elliot Pro"/>
                        </a:rPr>
                        <a:t>VUL III</a:t>
                      </a:r>
                      <a:endParaRPr lang="en-US" sz="1400" b="0" i="0" baseline="30000" dirty="0">
                        <a:solidFill>
                          <a:schemeClr val="accent2">
                            <a:lumMod val="50000"/>
                          </a:schemeClr>
                        </a:solidFill>
                        <a:latin typeface="FS Elliot Pro" panose="02000503040000020004" pitchFamily="2" charset="0"/>
                        <a:cs typeface="FS Elliot Pro"/>
                      </a:endParaRPr>
                    </a:p>
                  </a:txBody>
                  <a:tcPr marL="182880" marR="0" marT="73152" marB="73152" anchor="ctr">
                    <a:lnR w="12700" cap="flat" cmpd="sng" algn="ctr">
                      <a:solidFill>
                        <a:srgbClr val="333333"/>
                      </a:solidFill>
                      <a:prstDash val="solid"/>
                      <a:round/>
                      <a:headEnd type="none" w="med" len="med"/>
                      <a:tailEnd type="none" w="med" len="med"/>
                    </a:lnR>
                    <a:lnT w="28575" cap="flat" cmpd="sng" algn="ctr">
                      <a:solidFill>
                        <a:srgbClr val="4D4E53"/>
                      </a:solidFill>
                      <a:prstDash val="solid"/>
                      <a:round/>
                      <a:headEnd type="none" w="med" len="med"/>
                      <a:tailEnd type="none" w="med" len="med"/>
                    </a:lnT>
                    <a:lnB w="6350" cap="flat" cmpd="sng" algn="ctr">
                      <a:solidFill>
                        <a:srgbClr val="4D4E53"/>
                      </a:solidFill>
                      <a:prstDash val="solid"/>
                      <a:round/>
                      <a:headEnd type="none" w="med" len="med"/>
                      <a:tailEnd type="none" w="med" len="med"/>
                    </a:lnB>
                    <a:solidFill>
                      <a:srgbClr val="0076CF">
                        <a:alpha val="19392"/>
                      </a:srgb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18-40</a:t>
                      </a:r>
                    </a:p>
                  </a:txBody>
                  <a:tcPr marR="0" marT="73152" marB="73152" anchor="ctr">
                    <a:lnL w="12700" cap="flat" cmpd="sng" algn="ctr">
                      <a:solidFill>
                        <a:srgbClr val="333333"/>
                      </a:solidFill>
                      <a:prstDash val="solid"/>
                      <a:round/>
                      <a:headEnd type="none" w="med" len="med"/>
                      <a:tailEnd type="none" w="med" len="med"/>
                    </a:lnL>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$3 million</a:t>
                      </a:r>
                    </a:p>
                  </a:txBody>
                  <a:tcPr marL="0" marR="0" marT="73152" marB="73152" anchor="ctr">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kern="1200" dirty="0">
                          <a:solidFill>
                            <a:schemeClr val="dk1"/>
                          </a:solidFill>
                          <a:effectLst/>
                          <a:latin typeface="+mn-lt"/>
                          <a:ea typeface="+mn-ea"/>
                          <a:cs typeface="+mn-cs"/>
                        </a:rPr>
                        <a:t>For individuals who don’t have a qualifying model score, we’ll review to see if digital health data (DHD) can be used to underwrite without needing insurance labs. DHD records will need to include the results from labs completed within the past 24 months.</a:t>
                      </a:r>
                      <a:endParaRPr lang="en-US" sz="1200" dirty="0"/>
                    </a:p>
                  </a:txBody>
                  <a:tcPr marL="73152" marR="73152" marT="73152" marB="73152" anchor="ctr">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extLst>
                  <a:ext uri="{0D108BD9-81ED-4DB2-BD59-A6C34878D82A}">
                    <a16:rowId xmlns:a16="http://schemas.microsoft.com/office/drawing/2014/main" val="10001"/>
                  </a:ext>
                </a:extLst>
              </a:tr>
              <a:tr h="920506">
                <a:tc vMerge="1">
                  <a:txBody>
                    <a:bodyPr/>
                    <a:lstStyle/>
                    <a:p>
                      <a:pPr marL="0" algn="l"/>
                      <a:endParaRPr lang="en-US" sz="1400" b="1" i="0" baseline="30000" dirty="0">
                        <a:solidFill>
                          <a:schemeClr val="accent2">
                            <a:lumMod val="50000"/>
                          </a:schemeClr>
                        </a:solidFill>
                        <a:latin typeface="FS Elliot Pro" panose="02000503040000020004" pitchFamily="2" charset="0"/>
                        <a:cs typeface="FS Elliot Pro"/>
                      </a:endParaRPr>
                    </a:p>
                  </a:txBody>
                  <a:tcPr marL="0" marR="0"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0" algn="l"/>
                      <a:r>
                        <a:rPr lang="en-US" sz="1400" b="0" i="0" kern="1200" dirty="0">
                          <a:solidFill>
                            <a:schemeClr val="accent2">
                              <a:lumMod val="50000"/>
                            </a:schemeClr>
                          </a:solidFill>
                          <a:latin typeface="FS Elliot Pro" panose="02000503040000020004" pitchFamily="2" charset="0"/>
                          <a:ea typeface="+mn-ea"/>
                          <a:cs typeface="FS Elliot Pro"/>
                        </a:rPr>
                        <a:t>41-50</a:t>
                      </a:r>
                    </a:p>
                  </a:txBody>
                  <a:tcPr marR="0" marT="73152" marB="73152" anchor="ctr">
                    <a:lnL w="12700" cap="flat" cmpd="sng" algn="ctr">
                      <a:solidFill>
                        <a:srgbClr val="333333"/>
                      </a:solidFill>
                      <a:prstDash val="solid"/>
                      <a:round/>
                      <a:headEnd type="none" w="med" len="med"/>
                      <a:tailEnd type="none" w="med" len="med"/>
                    </a:lnL>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$2.5 million</a:t>
                      </a:r>
                    </a:p>
                  </a:txBody>
                  <a:tcPr marL="0" marR="0"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t>For face amounts greater than $2 million, DHD records will need to include results from an exam/lab in the past 24 months.</a:t>
                      </a:r>
                    </a:p>
                    <a:p>
                      <a:pPr marL="171450" indent="-171450">
                        <a:buFont typeface="Arial" panose="020B0604020202020204" pitchFamily="34" charset="0"/>
                        <a:buChar char="•"/>
                      </a:pPr>
                      <a:r>
                        <a:rPr lang="en-US" sz="1200" kern="1200" dirty="0">
                          <a:solidFill>
                            <a:schemeClr val="dk1"/>
                          </a:solidFill>
                          <a:effectLst/>
                          <a:latin typeface="+mn-lt"/>
                          <a:ea typeface="+mn-ea"/>
                          <a:cs typeface="+mn-cs"/>
                        </a:rPr>
                        <a:t>For individuals who don’t have a qualifying model score, we’ll review to see if DHD can be used to underwrite without needing insurance labs. DHD records will need to include the results from labs completed within the past 12 months.</a:t>
                      </a:r>
                      <a:endParaRPr lang="en-US" sz="1200" dirty="0"/>
                    </a:p>
                  </a:txBody>
                  <a:tcPr marL="73152" marR="73152"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extLst>
                  <a:ext uri="{0D108BD9-81ED-4DB2-BD59-A6C34878D82A}">
                    <a16:rowId xmlns:a16="http://schemas.microsoft.com/office/drawing/2014/main" val="10002"/>
                  </a:ext>
                </a:extLst>
              </a:tr>
              <a:tr h="920506">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1" i="0" baseline="30000" dirty="0">
                        <a:solidFill>
                          <a:schemeClr val="accent2">
                            <a:lumMod val="50000"/>
                          </a:schemeClr>
                        </a:solidFill>
                        <a:latin typeface="FS Elliot Pro" panose="02000503040000020004" pitchFamily="2" charset="0"/>
                        <a:cs typeface="FS Elliot Pro"/>
                      </a:endParaRPr>
                    </a:p>
                  </a:txBody>
                  <a:tcPr marL="0" marR="0"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0" algn="l"/>
                      <a:r>
                        <a:rPr lang="en-US" sz="1400" b="0" i="0" kern="1200" dirty="0">
                          <a:solidFill>
                            <a:schemeClr val="accent2">
                              <a:lumMod val="50000"/>
                            </a:schemeClr>
                          </a:solidFill>
                          <a:latin typeface="FS Elliot Pro" panose="02000503040000020004" pitchFamily="2" charset="0"/>
                          <a:ea typeface="+mn-ea"/>
                          <a:cs typeface="FS Elliot Pro"/>
                        </a:rPr>
                        <a:t>51-60</a:t>
                      </a:r>
                    </a:p>
                  </a:txBody>
                  <a:tcPr marR="0" marT="73152" marB="73152" anchor="ctr">
                    <a:lnL w="12700" cap="flat" cmpd="sng" algn="ctr">
                      <a:solidFill>
                        <a:srgbClr val="333333"/>
                      </a:solidFill>
                      <a:prstDash val="solid"/>
                      <a:round/>
                      <a:headEnd type="none" w="med" len="med"/>
                      <a:tailEnd type="none" w="med" len="med"/>
                    </a:lnL>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$2.5 million</a:t>
                      </a:r>
                    </a:p>
                  </a:txBody>
                  <a:tcPr marL="0" marR="0"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For face amounts greater than $1 million, DHD records will need to include results from an exam/lab in the past 12 months.</a:t>
                      </a:r>
                    </a:p>
                    <a:p>
                      <a:pPr marL="171450" indent="-171450">
                        <a:buFont typeface="Arial" panose="020B0604020202020204" pitchFamily="34" charset="0"/>
                        <a:buChar char="•"/>
                      </a:pPr>
                      <a:r>
                        <a:rPr lang="en-US" sz="1200" kern="1200" dirty="0">
                          <a:solidFill>
                            <a:schemeClr val="dk1"/>
                          </a:solidFill>
                          <a:effectLst/>
                          <a:latin typeface="+mn-lt"/>
                          <a:ea typeface="+mn-ea"/>
                          <a:cs typeface="+mn-cs"/>
                        </a:rPr>
                        <a:t>For individuals who don’t have a qualifying model score, we’ll review to see if DHD can be used to underwrite without needing insurance labs. DHD records will need to include the results from labs completed within the past 12 months.</a:t>
                      </a:r>
                      <a:endParaRPr lang="en-US" sz="1200" dirty="0"/>
                    </a:p>
                  </a:txBody>
                  <a:tcPr marL="73152" marR="73152" marT="73152" marB="73152" anchor="ctr">
                    <a:lnT w="12700"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Footer Placeholder 8">
            <a:extLst>
              <a:ext uri="{FF2B5EF4-FFF2-40B4-BE49-F238E27FC236}">
                <a16:creationId xmlns:a16="http://schemas.microsoft.com/office/drawing/2014/main" id="{90981DE1-CFC7-6430-9C12-8D649C7A21E8}"/>
              </a:ext>
            </a:extLst>
          </p:cNvPr>
          <p:cNvSpPr>
            <a:spLocks noGrp="1"/>
          </p:cNvSpPr>
          <p:nvPr>
            <p:ph type="ftr" sz="quarter" idx="3"/>
          </p:nvPr>
        </p:nvSpPr>
        <p:spPr>
          <a:xfrm>
            <a:off x="461643" y="6478002"/>
            <a:ext cx="10200584" cy="365125"/>
          </a:xfrm>
        </p:spPr>
        <p:txBody>
          <a:bodyPr/>
          <a:lstStyle/>
          <a:p>
            <a:r>
              <a:rPr lang="en-US" sz="1200" dirty="0"/>
              <a:t>For financial professional and advisor use only – not for distribution to the public.</a:t>
            </a:r>
          </a:p>
          <a:p>
            <a:endParaRPr lang="en-US" sz="1200" dirty="0"/>
          </a:p>
        </p:txBody>
      </p:sp>
      <p:sp>
        <p:nvSpPr>
          <p:cNvPr id="3" name="Slide Number Placeholder 9">
            <a:extLst>
              <a:ext uri="{FF2B5EF4-FFF2-40B4-BE49-F238E27FC236}">
                <a16:creationId xmlns:a16="http://schemas.microsoft.com/office/drawing/2014/main" id="{16EF737B-EE82-B65D-62A6-A95CB27BBF4C}"/>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5</a:t>
            </a:fld>
            <a:endParaRPr lang="en-US" dirty="0"/>
          </a:p>
        </p:txBody>
      </p:sp>
    </p:spTree>
    <p:extLst>
      <p:ext uri="{BB962C8B-B14F-4D97-AF65-F5344CB8AC3E}">
        <p14:creationId xmlns:p14="http://schemas.microsoft.com/office/powerpoint/2010/main" val="61999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2B03AE-A80D-CC48-ACF4-C175A8B9B10B}"/>
              </a:ext>
            </a:extLst>
          </p:cNvPr>
          <p:cNvSpPr>
            <a:spLocks noGrp="1"/>
          </p:cNvSpPr>
          <p:nvPr>
            <p:ph type="title"/>
          </p:nvPr>
        </p:nvSpPr>
        <p:spPr>
          <a:xfrm>
            <a:off x="588334" y="617653"/>
            <a:ext cx="10972800" cy="457200"/>
          </a:xfrm>
        </p:spPr>
        <p:txBody>
          <a:bodyPr/>
          <a:lstStyle/>
          <a:p>
            <a:r>
              <a:rPr lang="en-US" dirty="0"/>
              <a:t>Eligibility guidelines</a:t>
            </a:r>
          </a:p>
        </p:txBody>
      </p:sp>
      <p:graphicFrame>
        <p:nvGraphicFramePr>
          <p:cNvPr id="5" name="Content Placeholder 6">
            <a:extLst>
              <a:ext uri="{FF2B5EF4-FFF2-40B4-BE49-F238E27FC236}">
                <a16:creationId xmlns:a16="http://schemas.microsoft.com/office/drawing/2014/main" id="{AFA496C4-725F-3D48-90E2-10D599410C9D}"/>
              </a:ext>
            </a:extLst>
          </p:cNvPr>
          <p:cNvGraphicFramePr>
            <a:graphicFrameLocks/>
          </p:cNvGraphicFramePr>
          <p:nvPr>
            <p:extLst>
              <p:ext uri="{D42A27DB-BD31-4B8C-83A1-F6EECF244321}">
                <p14:modId xmlns:p14="http://schemas.microsoft.com/office/powerpoint/2010/main" val="625079248"/>
              </p:ext>
            </p:extLst>
          </p:nvPr>
        </p:nvGraphicFramePr>
        <p:xfrm>
          <a:off x="609601" y="1398944"/>
          <a:ext cx="10838687" cy="1923347"/>
        </p:xfrm>
        <a:graphic>
          <a:graphicData uri="http://schemas.openxmlformats.org/drawingml/2006/table">
            <a:tbl>
              <a:tblPr>
                <a:tableStyleId>{9D7B26C5-4107-4FEC-AEDC-1716B250A1EF}</a:tableStyleId>
              </a:tblPr>
              <a:tblGrid>
                <a:gridCol w="1292351">
                  <a:extLst>
                    <a:ext uri="{9D8B030D-6E8A-4147-A177-3AD203B41FA5}">
                      <a16:colId xmlns:a16="http://schemas.microsoft.com/office/drawing/2014/main" val="20000"/>
                    </a:ext>
                  </a:extLst>
                </a:gridCol>
                <a:gridCol w="1532959">
                  <a:extLst>
                    <a:ext uri="{9D8B030D-6E8A-4147-A177-3AD203B41FA5}">
                      <a16:colId xmlns:a16="http://schemas.microsoft.com/office/drawing/2014/main" val="20001"/>
                    </a:ext>
                  </a:extLst>
                </a:gridCol>
                <a:gridCol w="1591591">
                  <a:extLst>
                    <a:ext uri="{9D8B030D-6E8A-4147-A177-3AD203B41FA5}">
                      <a16:colId xmlns:a16="http://schemas.microsoft.com/office/drawing/2014/main" val="20002"/>
                    </a:ext>
                  </a:extLst>
                </a:gridCol>
                <a:gridCol w="6421786">
                  <a:extLst>
                    <a:ext uri="{9D8B030D-6E8A-4147-A177-3AD203B41FA5}">
                      <a16:colId xmlns:a16="http://schemas.microsoft.com/office/drawing/2014/main" val="20003"/>
                    </a:ext>
                  </a:extLst>
                </a:gridCol>
              </a:tblGrid>
              <a:tr h="8626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a:solidFill>
                            <a:schemeClr val="accent2"/>
                          </a:solidFill>
                          <a:latin typeface="FS Elliot Pro" panose="02000503040000020004" pitchFamily="2" charset="0"/>
                        </a:rPr>
                        <a:t>Products</a:t>
                      </a:r>
                    </a:p>
                  </a:txBody>
                  <a:tcPr marL="182880" marR="0" marT="73152" marB="73152" anchor="b">
                    <a:lnL w="12700" cap="flat" cmpd="sng" algn="ctr">
                      <a:no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solidFill>
                      <a:srgbClr val="0076CF">
                        <a:alpha val="20000"/>
                      </a:srgbClr>
                    </a:solidFill>
                  </a:tcPr>
                </a:tc>
                <a:tc>
                  <a:txBody>
                    <a:bodyPr/>
                    <a:lstStyle/>
                    <a:p>
                      <a:pPr marL="0" algn="l">
                        <a:lnSpc>
                          <a:spcPct val="100000"/>
                        </a:lnSpc>
                      </a:pPr>
                      <a:r>
                        <a:rPr lang="en-US" sz="1600" b="1" kern="1200" dirty="0">
                          <a:solidFill>
                            <a:schemeClr val="accent2"/>
                          </a:solidFill>
                          <a:latin typeface="FS Elliot Pro" panose="02000503040000020004" pitchFamily="2" charset="0"/>
                          <a:ea typeface="+mn-ea"/>
                          <a:cs typeface="+mn-cs"/>
                        </a:rPr>
                        <a:t>Applicant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ages</a:t>
                      </a:r>
                      <a:endParaRPr sz="1600" b="1" kern="1200" dirty="0">
                        <a:solidFill>
                          <a:schemeClr val="accent2"/>
                        </a:solidFill>
                        <a:latin typeface="FS Elliot Pro" panose="02000503040000020004" pitchFamily="2" charset="0"/>
                        <a:ea typeface="+mn-ea"/>
                        <a:cs typeface="+mn-cs"/>
                      </a:endParaRPr>
                    </a:p>
                  </a:txBody>
                  <a:tcPr marR="0" marT="73152" marB="73152" anchor="b">
                    <a:lnL w="12700" cap="flat" cmpd="sng" algn="ctr">
                      <a:solidFill>
                        <a:srgbClr val="333333"/>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1" kern="1200" dirty="0">
                          <a:solidFill>
                            <a:schemeClr val="accent2"/>
                          </a:solidFill>
                          <a:latin typeface="FS Elliot Pro" panose="02000503040000020004" pitchFamily="2" charset="0"/>
                          <a:ea typeface="+mn-ea"/>
                          <a:cs typeface="+mn-cs"/>
                        </a:rPr>
                        <a:t>Maximum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face amount</a:t>
                      </a:r>
                      <a:endParaRPr sz="1600" b="1" kern="1200" dirty="0">
                        <a:solidFill>
                          <a:schemeClr val="accent2"/>
                        </a:solidFill>
                        <a:latin typeface="FS Elliot Pro" panose="02000503040000020004" pitchFamily="2" charset="0"/>
                        <a:ea typeface="+mn-ea"/>
                        <a:cs typeface="+mn-cs"/>
                      </a:endParaRPr>
                    </a:p>
                  </a:txBody>
                  <a:tcPr marL="0" marR="0" marT="73152" marB="7315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1" kern="1200" dirty="0">
                          <a:solidFill>
                            <a:schemeClr val="accent2"/>
                          </a:solidFill>
                          <a:latin typeface="FS Elliot Pro" panose="02000503040000020004" pitchFamily="2" charset="0"/>
                          <a:ea typeface="+mn-ea"/>
                          <a:cs typeface="+mn-cs"/>
                        </a:rPr>
                        <a:t>Additional </a:t>
                      </a:r>
                      <a:br>
                        <a:rPr lang="en-US" sz="1600" b="1" kern="1200" dirty="0">
                          <a:solidFill>
                            <a:schemeClr val="accent2"/>
                          </a:solidFill>
                          <a:latin typeface="FS Elliot Pro" panose="02000503040000020004" pitchFamily="2" charset="0"/>
                          <a:ea typeface="+mn-ea"/>
                          <a:cs typeface="+mn-cs"/>
                        </a:rPr>
                      </a:br>
                      <a:r>
                        <a:rPr lang="en-US" sz="1600" b="1" kern="1200" dirty="0">
                          <a:solidFill>
                            <a:schemeClr val="accent2"/>
                          </a:solidFill>
                          <a:latin typeface="FS Elliot Pro" panose="02000503040000020004" pitchFamily="2" charset="0"/>
                          <a:ea typeface="+mn-ea"/>
                          <a:cs typeface="+mn-cs"/>
                        </a:rPr>
                        <a:t>requirements</a:t>
                      </a:r>
                      <a:endParaRPr sz="1600" b="1" kern="1200" dirty="0">
                        <a:solidFill>
                          <a:schemeClr val="accent2"/>
                        </a:solidFill>
                        <a:latin typeface="FS Elliot Pro" panose="02000503040000020004" pitchFamily="2" charset="0"/>
                        <a:ea typeface="+mn-ea"/>
                        <a:cs typeface="+mn-cs"/>
                      </a:endParaRPr>
                    </a:p>
                  </a:txBody>
                  <a:tcPr marL="73152" marR="73152" marT="73152" marB="7315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4D4E5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20506">
                <a:tc>
                  <a:txBody>
                    <a:bodyPr/>
                    <a:lstStyle/>
                    <a:p>
                      <a:pPr marL="0" algn="l">
                        <a:lnSpc>
                          <a:spcPts val="1880"/>
                        </a:lnSpc>
                      </a:pPr>
                      <a:r>
                        <a:rPr lang="en-US" sz="1400" b="0" i="0" dirty="0">
                          <a:solidFill>
                            <a:schemeClr val="accent2">
                              <a:lumMod val="50000"/>
                            </a:schemeClr>
                          </a:solidFill>
                          <a:latin typeface="FS Elliot Pro" panose="02000503040000020004" pitchFamily="2" charset="0"/>
                          <a:cs typeface="FS Elliot Pro"/>
                        </a:rPr>
                        <a:t>Principal Executive </a:t>
                      </a:r>
                      <a:br>
                        <a:rPr lang="en-US" sz="1400" b="0" i="0" dirty="0">
                          <a:solidFill>
                            <a:schemeClr val="accent2">
                              <a:lumMod val="50000"/>
                            </a:schemeClr>
                          </a:solidFill>
                          <a:latin typeface="FS Elliot Pro" panose="02000503040000020004" pitchFamily="2" charset="0"/>
                          <a:cs typeface="FS Elliot Pro"/>
                        </a:rPr>
                      </a:br>
                      <a:r>
                        <a:rPr lang="en-US" sz="1400" b="0" i="0" dirty="0">
                          <a:solidFill>
                            <a:schemeClr val="accent2">
                              <a:lumMod val="50000"/>
                            </a:schemeClr>
                          </a:solidFill>
                          <a:latin typeface="FS Elliot Pro" panose="02000503040000020004" pitchFamily="2" charset="0"/>
                          <a:cs typeface="FS Elliot Pro"/>
                        </a:rPr>
                        <a:t>VUL III</a:t>
                      </a:r>
                      <a:endParaRPr lang="en-US" sz="1400" b="0" i="0" baseline="30000" dirty="0">
                        <a:solidFill>
                          <a:schemeClr val="accent2">
                            <a:lumMod val="50000"/>
                          </a:schemeClr>
                        </a:solidFill>
                        <a:latin typeface="FS Elliot Pro" panose="02000503040000020004" pitchFamily="2" charset="0"/>
                        <a:cs typeface="FS Elliot Pro"/>
                      </a:endParaRPr>
                    </a:p>
                  </a:txBody>
                  <a:tcPr marL="182880" marR="0" marT="73152" marB="73152" anchor="ctr">
                    <a:lnR w="12700" cap="flat" cmpd="sng" algn="ctr">
                      <a:solidFill>
                        <a:srgbClr val="333333"/>
                      </a:solidFill>
                      <a:prstDash val="solid"/>
                      <a:round/>
                      <a:headEnd type="none" w="med" len="med"/>
                      <a:tailEnd type="none" w="med" len="med"/>
                    </a:lnR>
                    <a:lnT w="28575" cap="flat" cmpd="sng" algn="ctr">
                      <a:solidFill>
                        <a:srgbClr val="4D4E53"/>
                      </a:solidFill>
                      <a:prstDash val="solid"/>
                      <a:round/>
                      <a:headEnd type="none" w="med" len="med"/>
                      <a:tailEnd type="none" w="med" len="med"/>
                    </a:lnT>
                    <a:lnB w="6350" cap="flat" cmpd="sng" algn="ctr">
                      <a:solidFill>
                        <a:srgbClr val="4D4E53"/>
                      </a:solidFill>
                      <a:prstDash val="solid"/>
                      <a:round/>
                      <a:headEnd type="none" w="med" len="med"/>
                      <a:tailEnd type="none" w="med" len="med"/>
                    </a:lnB>
                    <a:solidFill>
                      <a:srgbClr val="0076CF">
                        <a:alpha val="20000"/>
                      </a:srgb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20-60</a:t>
                      </a:r>
                    </a:p>
                  </a:txBody>
                  <a:tcPr marR="0" marT="73152" marB="73152" anchor="ctr">
                    <a:lnL w="12700" cap="flat" cmpd="sng" algn="ctr">
                      <a:solidFill>
                        <a:srgbClr val="333333"/>
                      </a:solidFill>
                      <a:prstDash val="solid"/>
                      <a:round/>
                      <a:headEnd type="none" w="med" len="med"/>
                      <a:tailEnd type="none" w="med" len="med"/>
                    </a:lnL>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kern="1200" dirty="0">
                          <a:solidFill>
                            <a:schemeClr val="accent2">
                              <a:lumMod val="50000"/>
                            </a:schemeClr>
                          </a:solidFill>
                          <a:latin typeface="FS Elliot Pro" panose="02000503040000020004" pitchFamily="2" charset="0"/>
                          <a:ea typeface="+mn-ea"/>
                          <a:cs typeface="FS Elliot Pro"/>
                        </a:rPr>
                        <a:t>$5 million</a:t>
                      </a:r>
                    </a:p>
                  </a:txBody>
                  <a:tcPr marL="0" marR="0" marT="73152" marB="73152" anchor="ctr">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latin typeface="FS Elliot Pro" panose="02000503040000020004" pitchFamily="50" charset="0"/>
                        </a:rPr>
                        <a:t>For issue ages 20-40 and face amounts greater than $3 million; issue ages 41-50 and face amounts greater than $2 million; and issue ages 51-60 and face amounts greater than $1 million, DHD records will need to include results from an exam/lab in the past 12 months. </a:t>
                      </a:r>
                    </a:p>
                    <a:p>
                      <a:pPr marL="171450" indent="-171450">
                        <a:buFont typeface="Arial" panose="020B0604020202020204" pitchFamily="34" charset="0"/>
                        <a:buChar char="•"/>
                      </a:pPr>
                      <a:r>
                        <a:rPr lang="en-US" sz="1200" dirty="0">
                          <a:latin typeface="FS Elliot Pro" panose="02000503040000020004" pitchFamily="50" charset="0"/>
                        </a:rPr>
                        <a:t>DHD will need to include results from an exam/lab in the past 12 months.</a:t>
                      </a:r>
                    </a:p>
                  </a:txBody>
                  <a:tcPr marL="73152" marR="73152" marT="73152" marB="73152" anchor="ctr">
                    <a:lnT w="28575" cap="flat" cmpd="sng" algn="ctr">
                      <a:solidFill>
                        <a:srgbClr val="4D4E53"/>
                      </a:solidFill>
                      <a:prstDash val="solid"/>
                      <a:round/>
                      <a:headEnd type="none" w="med" len="med"/>
                      <a:tailEnd type="none" w="med" len="med"/>
                    </a:lnT>
                    <a:lnB w="12700" cap="flat" cmpd="sng" algn="ctr">
                      <a:solidFill>
                        <a:srgbClr val="4D4E53"/>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Footer Placeholder 8">
            <a:extLst>
              <a:ext uri="{FF2B5EF4-FFF2-40B4-BE49-F238E27FC236}">
                <a16:creationId xmlns:a16="http://schemas.microsoft.com/office/drawing/2014/main" id="{1C36C2F7-5EEB-0508-21B8-48540021E2AD}"/>
              </a:ext>
            </a:extLst>
          </p:cNvPr>
          <p:cNvSpPr>
            <a:spLocks noGrp="1"/>
          </p:cNvSpPr>
          <p:nvPr>
            <p:ph type="ftr" sz="quarter" idx="3"/>
          </p:nvPr>
        </p:nvSpPr>
        <p:spPr>
          <a:xfrm>
            <a:off x="461643" y="6478002"/>
            <a:ext cx="10200584" cy="365125"/>
          </a:xfrm>
        </p:spPr>
        <p:txBody>
          <a:bodyPr/>
          <a:lstStyle/>
          <a:p>
            <a:r>
              <a:rPr lang="en-US" sz="1200" dirty="0"/>
              <a:t>For financial professional and advisor use only – not for distribution to the public.</a:t>
            </a:r>
          </a:p>
          <a:p>
            <a:endParaRPr lang="en-US" sz="1200" dirty="0"/>
          </a:p>
        </p:txBody>
      </p:sp>
      <p:sp>
        <p:nvSpPr>
          <p:cNvPr id="3" name="Slide Number Placeholder 9">
            <a:extLst>
              <a:ext uri="{FF2B5EF4-FFF2-40B4-BE49-F238E27FC236}">
                <a16:creationId xmlns:a16="http://schemas.microsoft.com/office/drawing/2014/main" id="{6E797605-93FB-7968-D797-AB4663E5ACCF}"/>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6</a:t>
            </a:fld>
            <a:endParaRPr lang="en-US" dirty="0"/>
          </a:p>
        </p:txBody>
      </p:sp>
    </p:spTree>
    <p:extLst>
      <p:ext uri="{BB962C8B-B14F-4D97-AF65-F5344CB8AC3E}">
        <p14:creationId xmlns:p14="http://schemas.microsoft.com/office/powerpoint/2010/main" val="359159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1"/>
            <a:ext cx="12192000" cy="142875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88334" y="617653"/>
            <a:ext cx="10972800" cy="457200"/>
          </a:xfrm>
        </p:spPr>
        <p:txBody>
          <a:bodyPr/>
          <a:lstStyle/>
          <a:p>
            <a:r>
              <a:rPr lang="en-US" dirty="0">
                <a:solidFill>
                  <a:schemeClr val="bg1"/>
                </a:solidFill>
                <a:latin typeface="FS Elliot Pro"/>
                <a:cs typeface="FS Elliot Pro"/>
              </a:rPr>
              <a:t>Additional details</a:t>
            </a:r>
            <a:endParaRPr lang="en-US" dirty="0">
              <a:solidFill>
                <a:schemeClr val="bg1"/>
              </a:solidFill>
            </a:endParaRP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7</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3EBE13BA-A725-9546-AEDB-E328B6641B39}"/>
              </a:ext>
            </a:extLst>
          </p:cNvPr>
          <p:cNvSpPr/>
          <p:nvPr/>
        </p:nvSpPr>
        <p:spPr>
          <a:xfrm>
            <a:off x="577700" y="1907458"/>
            <a:ext cx="8554108" cy="41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t"/>
          <a:lstStyle/>
          <a:p>
            <a:pPr marL="285750" lvl="0" indent="-285750">
              <a:spcAft>
                <a:spcPts val="1200"/>
              </a:spcAft>
              <a:buFont typeface="Arial" panose="020B0604020202020204" pitchFamily="34" charset="0"/>
              <a:buChar char="•"/>
            </a:pPr>
            <a:r>
              <a:rPr lang="en-US" dirty="0">
                <a:solidFill>
                  <a:srgbClr val="333333"/>
                </a:solidFill>
              </a:rPr>
              <a:t>Client-completed part B (online or phone) is required for both term and permanent life insurance products. </a:t>
            </a:r>
          </a:p>
          <a:p>
            <a:pPr marL="285750" lvl="0" indent="-285750">
              <a:spcAft>
                <a:spcPts val="1200"/>
              </a:spcAft>
              <a:buFont typeface="Arial" panose="020B0604020202020204" pitchFamily="34" charset="0"/>
              <a:buChar char="•"/>
            </a:pPr>
            <a:r>
              <a:rPr lang="en-US" dirty="0">
                <a:solidFill>
                  <a:srgbClr val="333333"/>
                </a:solidFill>
              </a:rPr>
              <a:t>Do not order requirements until we notify you of what requirements are needed.</a:t>
            </a:r>
          </a:p>
          <a:p>
            <a:pPr marL="285750" lvl="0" indent="-285750">
              <a:spcAft>
                <a:spcPts val="1200"/>
              </a:spcAft>
              <a:buFont typeface="Arial" panose="020B0604020202020204" pitchFamily="34" charset="0"/>
              <a:buChar char="•"/>
            </a:pPr>
            <a:r>
              <a:rPr lang="en-US" dirty="0">
                <a:solidFill>
                  <a:srgbClr val="333333"/>
                </a:solidFill>
              </a:rPr>
              <a:t>If exam requirements or labs have been completed within the prior 12 months for life or disability insurance coverage, we’ll request the results of those requirements.</a:t>
            </a:r>
          </a:p>
          <a:p>
            <a:pPr marL="285750" lvl="0" indent="-285750">
              <a:spcAft>
                <a:spcPts val="1200"/>
              </a:spcAft>
              <a:buFont typeface="Arial" panose="020B0604020202020204" pitchFamily="34" charset="0"/>
              <a:buChar char="•"/>
            </a:pPr>
            <a:r>
              <a:rPr lang="en-US" dirty="0">
                <a:solidFill>
                  <a:srgbClr val="333333"/>
                </a:solidFill>
              </a:rPr>
              <a:t>For individuals who don’t qualify for AU, we’ll automatically review to see if DHD can be used to help underwrite without labs.  </a:t>
            </a:r>
          </a:p>
          <a:p>
            <a:pPr marL="285750" indent="-285750" algn="ctr">
              <a:spcAft>
                <a:spcPts val="1200"/>
              </a:spcAft>
              <a:buFont typeface="Arial" panose="020B0604020202020204" pitchFamily="34" charset="0"/>
              <a:buChar char="•"/>
            </a:pPr>
            <a:endParaRPr lang="en-US" b="1" dirty="0">
              <a:solidFill>
                <a:srgbClr val="333333"/>
              </a:solidFill>
              <a:latin typeface="FS Elliot Pro" panose="02000503040000020004" pitchFamily="2" charset="0"/>
            </a:endParaRPr>
          </a:p>
        </p:txBody>
      </p:sp>
      <p:sp>
        <p:nvSpPr>
          <p:cNvPr id="2" name="Footer Placeholder 8">
            <a:extLst>
              <a:ext uri="{FF2B5EF4-FFF2-40B4-BE49-F238E27FC236}">
                <a16:creationId xmlns:a16="http://schemas.microsoft.com/office/drawing/2014/main" id="{C14BF33C-46B3-7E24-10C3-BCEA45027E69}"/>
              </a:ext>
            </a:extLst>
          </p:cNvPr>
          <p:cNvSpPr>
            <a:spLocks noGrp="1"/>
          </p:cNvSpPr>
          <p:nvPr>
            <p:ph type="ftr" sz="quarter" idx="3"/>
          </p:nvPr>
        </p:nvSpPr>
        <p:spPr>
          <a:xfrm>
            <a:off x="461643" y="6478002"/>
            <a:ext cx="10200584" cy="365125"/>
          </a:xfrm>
        </p:spPr>
        <p:txBody>
          <a:bodyPr/>
          <a:lstStyle/>
          <a:p>
            <a:r>
              <a:rPr lang="en-US" sz="1200" dirty="0"/>
              <a:t>For financial professional and advisor use only – not for distribution to the public.</a:t>
            </a:r>
          </a:p>
          <a:p>
            <a:endParaRPr lang="en-US" sz="1200" dirty="0"/>
          </a:p>
        </p:txBody>
      </p:sp>
    </p:spTree>
    <p:extLst>
      <p:ext uri="{BB962C8B-B14F-4D97-AF65-F5344CB8AC3E}">
        <p14:creationId xmlns:p14="http://schemas.microsoft.com/office/powerpoint/2010/main" val="413543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1"/>
            <a:ext cx="12192000" cy="142875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88334" y="617653"/>
            <a:ext cx="10972800" cy="457200"/>
          </a:xfrm>
        </p:spPr>
        <p:txBody>
          <a:bodyPr/>
          <a:lstStyle/>
          <a:p>
            <a:r>
              <a:rPr lang="en-US" dirty="0">
                <a:solidFill>
                  <a:schemeClr val="bg1"/>
                </a:solidFill>
                <a:latin typeface="FS Elliot Pro"/>
                <a:cs typeface="FS Elliot Pro"/>
              </a:rPr>
              <a:t>How it works</a:t>
            </a:r>
            <a:endParaRPr lang="en-US" dirty="0">
              <a:solidFill>
                <a:schemeClr val="bg1"/>
              </a:solidFill>
            </a:endParaRP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8</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pic>
        <p:nvPicPr>
          <p:cNvPr id="2" name="Picture 1">
            <a:extLst>
              <a:ext uri="{FF2B5EF4-FFF2-40B4-BE49-F238E27FC236}">
                <a16:creationId xmlns:a16="http://schemas.microsoft.com/office/drawing/2014/main" id="{57769F48-1029-5D4D-8979-C8085441BB37}"/>
              </a:ext>
            </a:extLst>
          </p:cNvPr>
          <p:cNvPicPr>
            <a:picLocks noChangeAspect="1"/>
          </p:cNvPicPr>
          <p:nvPr/>
        </p:nvPicPr>
        <p:blipFill>
          <a:blip r:embed="rId3"/>
          <a:srcRect/>
          <a:stretch/>
        </p:blipFill>
        <p:spPr>
          <a:xfrm>
            <a:off x="588334" y="2290242"/>
            <a:ext cx="10058263" cy="2549981"/>
          </a:xfrm>
          <a:prstGeom prst="rect">
            <a:avLst/>
          </a:prstGeom>
        </p:spPr>
      </p:pic>
      <p:sp>
        <p:nvSpPr>
          <p:cNvPr id="12" name="Footer Placeholder 8">
            <a:extLst>
              <a:ext uri="{FF2B5EF4-FFF2-40B4-BE49-F238E27FC236}">
                <a16:creationId xmlns:a16="http://schemas.microsoft.com/office/drawing/2014/main" id="{60C438F9-6942-7E4E-E400-877A434977FC}"/>
              </a:ext>
            </a:extLst>
          </p:cNvPr>
          <p:cNvSpPr>
            <a:spLocks noGrp="1"/>
          </p:cNvSpPr>
          <p:nvPr>
            <p:ph type="ftr" sz="quarter" idx="3"/>
          </p:nvPr>
        </p:nvSpPr>
        <p:spPr>
          <a:xfrm>
            <a:off x="461643" y="6478002"/>
            <a:ext cx="10200584" cy="365125"/>
          </a:xfrm>
        </p:spPr>
        <p:txBody>
          <a:bodyPr/>
          <a:lstStyle/>
          <a:p>
            <a:r>
              <a:rPr lang="en-US" sz="1200" dirty="0"/>
              <a:t>For financial professional and advisor use only – not for distribution to the public.</a:t>
            </a:r>
          </a:p>
          <a:p>
            <a:endParaRPr lang="en-US" sz="1200" dirty="0"/>
          </a:p>
        </p:txBody>
      </p:sp>
    </p:spTree>
    <p:extLst>
      <p:ext uri="{BB962C8B-B14F-4D97-AF65-F5344CB8AC3E}">
        <p14:creationId xmlns:p14="http://schemas.microsoft.com/office/powerpoint/2010/main" val="76251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617653"/>
            <a:ext cx="10972800" cy="457200"/>
          </a:xfrm>
        </p:spPr>
        <p:txBody>
          <a:bodyPr/>
          <a:lstStyle/>
          <a:p>
            <a:r>
              <a:rPr lang="en-US" dirty="0"/>
              <a:t>Getting started is as easy as 1-2-3</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9</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609599" y="2451099"/>
            <a:ext cx="3474720" cy="26085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t"/>
          <a:lstStyle/>
          <a:p>
            <a:pPr>
              <a:spcAft>
                <a:spcPts val="1200"/>
              </a:spcAft>
            </a:pPr>
            <a:r>
              <a:rPr lang="en-US" sz="2400" b="1" dirty="0">
                <a:solidFill>
                  <a:srgbClr val="333333"/>
                </a:solidFill>
              </a:rPr>
              <a:t>Complete the application.</a:t>
            </a:r>
            <a:endParaRPr lang="en-US" dirty="0">
              <a:solidFill>
                <a:srgbClr val="333333"/>
              </a:solidFill>
            </a:endParaRPr>
          </a:p>
          <a:p>
            <a:r>
              <a:rPr lang="en-US" sz="1800" b="0" dirty="0">
                <a:solidFill>
                  <a:srgbClr val="333333"/>
                </a:solidFill>
              </a:rPr>
              <a:t>(Parts A and C, including HIPPA, informed consent, blood consent, etc.)</a:t>
            </a:r>
            <a:endParaRPr lang="en-US" b="1" dirty="0">
              <a:solidFill>
                <a:srgbClr val="333333"/>
              </a:solidFill>
              <a:latin typeface="FS Elliot Pro" panose="02000503040000020004" pitchFamily="2" charset="0"/>
            </a:endParaRPr>
          </a:p>
          <a:p>
            <a:pPr algn="ctr"/>
            <a:endParaRPr lang="en-US" b="1" dirty="0">
              <a:solidFill>
                <a:srgbClr val="333333"/>
              </a:solidFill>
              <a:latin typeface="FS Elliot Pro" panose="02000503040000020004" pitchFamily="2" charset="0"/>
            </a:endParaRPr>
          </a:p>
        </p:txBody>
      </p:sp>
      <p:sp>
        <p:nvSpPr>
          <p:cNvPr id="20" name="Rectangle 19">
            <a:extLst>
              <a:ext uri="{FF2B5EF4-FFF2-40B4-BE49-F238E27FC236}">
                <a16:creationId xmlns:a16="http://schemas.microsoft.com/office/drawing/2014/main" id="{888F732A-E48E-A34A-A949-B88D77F13DC3}"/>
              </a:ext>
            </a:extLst>
          </p:cNvPr>
          <p:cNvSpPr/>
          <p:nvPr/>
        </p:nvSpPr>
        <p:spPr>
          <a:xfrm>
            <a:off x="4358639" y="2451099"/>
            <a:ext cx="3474720" cy="26085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t"/>
          <a:lstStyle/>
          <a:p>
            <a:pPr>
              <a:lnSpc>
                <a:spcPct val="90000"/>
              </a:lnSpc>
              <a:spcAft>
                <a:spcPts val="800"/>
              </a:spcAft>
            </a:pPr>
            <a:r>
              <a:rPr lang="en-US" sz="2400" b="1" dirty="0">
                <a:solidFill>
                  <a:srgbClr val="333333"/>
                </a:solidFill>
              </a:rPr>
              <a:t>Client completes Part B—</a:t>
            </a:r>
            <a:r>
              <a:rPr lang="en-US" dirty="0">
                <a:solidFill>
                  <a:srgbClr val="333333"/>
                </a:solidFill>
              </a:rPr>
              <a:t>online or over the phone (888-TeleApp, option 0).</a:t>
            </a:r>
          </a:p>
        </p:txBody>
      </p:sp>
      <p:sp>
        <p:nvSpPr>
          <p:cNvPr id="21" name="Rectangle 20">
            <a:extLst>
              <a:ext uri="{FF2B5EF4-FFF2-40B4-BE49-F238E27FC236}">
                <a16:creationId xmlns:a16="http://schemas.microsoft.com/office/drawing/2014/main" id="{12722910-BC95-D347-8271-BCAAB9360854}"/>
              </a:ext>
            </a:extLst>
          </p:cNvPr>
          <p:cNvSpPr/>
          <p:nvPr/>
        </p:nvSpPr>
        <p:spPr>
          <a:xfrm>
            <a:off x="8107680" y="2451099"/>
            <a:ext cx="3474720" cy="26085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t"/>
          <a:lstStyle/>
          <a:p>
            <a:pPr>
              <a:lnSpc>
                <a:spcPct val="90000"/>
              </a:lnSpc>
              <a:spcAft>
                <a:spcPts val="1200"/>
              </a:spcAft>
            </a:pPr>
            <a:r>
              <a:rPr lang="en-US" sz="2400" b="1" dirty="0">
                <a:solidFill>
                  <a:srgbClr val="333333"/>
                </a:solidFill>
              </a:rPr>
              <a:t>Application automatically enters Accelerated Underwriting flow. </a:t>
            </a:r>
          </a:p>
          <a:p>
            <a:pPr algn="ctr"/>
            <a:endParaRPr lang="en-US" b="1" dirty="0">
              <a:solidFill>
                <a:srgbClr val="333333"/>
              </a:solidFill>
              <a:latin typeface="FS Elliot Pro" panose="02000503040000020004" pitchFamily="2" charset="0"/>
            </a:endParaRPr>
          </a:p>
        </p:txBody>
      </p:sp>
      <p:sp>
        <p:nvSpPr>
          <p:cNvPr id="17" name="Rectangle 16">
            <a:extLst>
              <a:ext uri="{FF2B5EF4-FFF2-40B4-BE49-F238E27FC236}">
                <a16:creationId xmlns:a16="http://schemas.microsoft.com/office/drawing/2014/main" id="{DA904A04-B5CB-524B-9BF0-A854F7F21FF8}"/>
              </a:ext>
            </a:extLst>
          </p:cNvPr>
          <p:cNvSpPr/>
          <p:nvPr/>
        </p:nvSpPr>
        <p:spPr>
          <a:xfrm>
            <a:off x="609599" y="1657070"/>
            <a:ext cx="3474719"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1600" b="1" dirty="0">
                <a:latin typeface="FS Elliot Pro" panose="02000503040000020004" pitchFamily="2" charset="0"/>
              </a:rPr>
              <a:t>STEP 1</a:t>
            </a:r>
          </a:p>
        </p:txBody>
      </p:sp>
      <p:sp>
        <p:nvSpPr>
          <p:cNvPr id="18" name="Rectangle 17">
            <a:extLst>
              <a:ext uri="{FF2B5EF4-FFF2-40B4-BE49-F238E27FC236}">
                <a16:creationId xmlns:a16="http://schemas.microsoft.com/office/drawing/2014/main" id="{47409D85-9015-A042-B574-AC0AE36869DC}"/>
              </a:ext>
            </a:extLst>
          </p:cNvPr>
          <p:cNvSpPr/>
          <p:nvPr/>
        </p:nvSpPr>
        <p:spPr>
          <a:xfrm>
            <a:off x="4358639" y="1657070"/>
            <a:ext cx="3474720"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1600" b="1" dirty="0">
                <a:latin typeface="FS Elliot Pro" panose="02000503040000020004" pitchFamily="2" charset="0"/>
              </a:rPr>
              <a:t>STEP 2</a:t>
            </a:r>
          </a:p>
        </p:txBody>
      </p:sp>
      <p:sp>
        <p:nvSpPr>
          <p:cNvPr id="22" name="Rectangle 21">
            <a:extLst>
              <a:ext uri="{FF2B5EF4-FFF2-40B4-BE49-F238E27FC236}">
                <a16:creationId xmlns:a16="http://schemas.microsoft.com/office/drawing/2014/main" id="{503DC58B-86D5-814B-B1F8-839DB7E8C724}"/>
              </a:ext>
            </a:extLst>
          </p:cNvPr>
          <p:cNvSpPr/>
          <p:nvPr/>
        </p:nvSpPr>
        <p:spPr>
          <a:xfrm>
            <a:off x="8107680" y="1657070"/>
            <a:ext cx="3474720"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1600" b="1" dirty="0">
                <a:latin typeface="FS Elliot Pro" panose="02000503040000020004" pitchFamily="2" charset="0"/>
              </a:rPr>
              <a:t>STEP 3</a:t>
            </a:r>
          </a:p>
        </p:txBody>
      </p:sp>
      <p:sp>
        <p:nvSpPr>
          <p:cNvPr id="2" name="Footer Placeholder 8">
            <a:extLst>
              <a:ext uri="{FF2B5EF4-FFF2-40B4-BE49-F238E27FC236}">
                <a16:creationId xmlns:a16="http://schemas.microsoft.com/office/drawing/2014/main" id="{98AB98C7-836C-3F83-8A3D-88BD6FCF79DC}"/>
              </a:ext>
            </a:extLst>
          </p:cNvPr>
          <p:cNvSpPr>
            <a:spLocks noGrp="1"/>
          </p:cNvSpPr>
          <p:nvPr>
            <p:ph type="ftr" sz="quarter" idx="3"/>
          </p:nvPr>
        </p:nvSpPr>
        <p:spPr>
          <a:xfrm>
            <a:off x="461643" y="6478002"/>
            <a:ext cx="10200584" cy="365125"/>
          </a:xfrm>
        </p:spPr>
        <p:txBody>
          <a:bodyPr/>
          <a:lstStyle/>
          <a:p>
            <a:r>
              <a:rPr lang="en-US" sz="1200" dirty="0">
                <a:solidFill>
                  <a:schemeClr val="bg1"/>
                </a:solidFill>
              </a:rPr>
              <a:t>For financial professional and advisor use only – not for distribution to the public.</a:t>
            </a:r>
          </a:p>
          <a:p>
            <a:endParaRPr lang="en-US" sz="1200" dirty="0"/>
          </a:p>
        </p:txBody>
      </p:sp>
    </p:spTree>
    <p:extLst>
      <p:ext uri="{BB962C8B-B14F-4D97-AF65-F5344CB8AC3E}">
        <p14:creationId xmlns:p14="http://schemas.microsoft.com/office/powerpoint/2010/main" val="2683404936"/>
      </p:ext>
    </p:extLst>
  </p:cSld>
  <p:clrMapOvr>
    <a:masterClrMapping/>
  </p:clrMapOvr>
</p:sld>
</file>

<file path=ppt/theme/theme1.xml><?xml version="1.0" encoding="utf-8"?>
<a:theme xmlns:a="http://schemas.openxmlformats.org/drawingml/2006/main" name="Office Theme">
  <a:themeElements>
    <a:clrScheme name="Principal">
      <a:dk1>
        <a:srgbClr val="333333"/>
      </a:dk1>
      <a:lt1>
        <a:srgbClr val="FFFFFF"/>
      </a:lt1>
      <a:dk2>
        <a:srgbClr val="004C97"/>
      </a:dk2>
      <a:lt2>
        <a:srgbClr val="55FFF5"/>
      </a:lt2>
      <a:accent1>
        <a:srgbClr val="002855"/>
      </a:accent1>
      <a:accent2>
        <a:srgbClr val="0076CF"/>
      </a:accent2>
      <a:accent3>
        <a:srgbClr val="00C3D9"/>
      </a:accent3>
      <a:accent4>
        <a:srgbClr val="BDE3FC"/>
      </a:accent4>
      <a:accent5>
        <a:srgbClr val="DCF94D"/>
      </a:accent5>
      <a:accent6>
        <a:srgbClr val="FAC800"/>
      </a:accent6>
      <a:hlink>
        <a:srgbClr val="0061A0"/>
      </a:hlink>
      <a:folHlink>
        <a:srgbClr val="0091DA"/>
      </a:folHlink>
    </a:clrScheme>
    <a:fontScheme name="Custom 1">
      <a:majorFont>
        <a:latin typeface="FS Elliot Pro Light"/>
        <a:ea typeface=""/>
        <a:cs typeface=""/>
      </a:majorFont>
      <a:minorFont>
        <a:latin typeface="FS Elliot Pr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87BC9DAA-2887-8C46-B724-36BA6E6180F2}" vid="{920FCF56-11AC-2346-AC26-E79F42B9ED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1 xmlns="00a0abf1-db4d-40c2-9ab0-8f11fd44dbb4" xsi:nil="true"/>
    <checkmark xmlns="5d3dbe52-9a4f-4f08-99d8-aaca30901a44">true</checkmark>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FC1B827F3C1442801D581C73294682" ma:contentTypeVersion="13" ma:contentTypeDescription="Create a new document." ma:contentTypeScope="" ma:versionID="44d6291492032e5ca7ce3463afdc2117">
  <xsd:schema xmlns:xsd="http://www.w3.org/2001/XMLSchema" xmlns:xs="http://www.w3.org/2001/XMLSchema" xmlns:p="http://schemas.microsoft.com/office/2006/metadata/properties" xmlns:ns2="5d3dbe52-9a4f-4f08-99d8-aaca30901a44" xmlns:ns3="00a0abf1-db4d-40c2-9ab0-8f11fd44dbb4" targetNamespace="http://schemas.microsoft.com/office/2006/metadata/properties" ma:root="true" ma:fieldsID="60c5da7e367564792e2bf60015b308c9" ns2:_="" ns3:_="">
    <xsd:import namespace="5d3dbe52-9a4f-4f08-99d8-aaca30901a44"/>
    <xsd:import namespace="00a0abf1-db4d-40c2-9ab0-8f11fd44db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3:Notes1" minOccurs="0"/>
                <xsd:element ref="ns2:MediaLengthInSeconds" minOccurs="0"/>
                <xsd:element ref="ns2:checkmar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3dbe52-9a4f-4f08-99d8-aaca30901a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checkmark" ma:index="21" nillable="true" ma:displayName="check mark" ma:default="1" ma:format="Dropdown" ma:internalName="checkmark">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a0abf1-db4d-40c2-9ab0-8f11fd44db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Notes1" ma:index="19" nillable="true" ma:displayName="Notes" ma:internalName="Notes1">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9A148F-8ACE-4699-888E-A3C9FC56C8BC}">
  <ds:schemaRefs>
    <ds:schemaRef ds:uri="http://www.w3.org/XML/1998/namespace"/>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88607fc8-d570-402a-a084-7d31b4cdfec4"/>
    <ds:schemaRef ds:uri="7ffdfb31-d28b-488b-af84-fb52a0b2ab8b"/>
    <ds:schemaRef ds:uri="b321ad9c-65f3-4b5a-ad5c-8eb431ac3fd0"/>
    <ds:schemaRef ds:uri="00a0abf1-db4d-40c2-9ab0-8f11fd44dbb4"/>
    <ds:schemaRef ds:uri="31fdc272-1231-4307-b06c-ae82560ea7da"/>
  </ds:schemaRefs>
</ds:datastoreItem>
</file>

<file path=customXml/itemProps2.xml><?xml version="1.0" encoding="utf-8"?>
<ds:datastoreItem xmlns:ds="http://schemas.openxmlformats.org/officeDocument/2006/customXml" ds:itemID="{C609CAAB-2DC1-47BC-8184-1B4C27265A10}"/>
</file>

<file path=customXml/itemProps3.xml><?xml version="1.0" encoding="utf-8"?>
<ds:datastoreItem xmlns:ds="http://schemas.openxmlformats.org/officeDocument/2006/customXml" ds:itemID="{19546574-3FD3-4136-B6B0-1DE135E23E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355</TotalTime>
  <Words>1722</Words>
  <Application>Microsoft Office PowerPoint</Application>
  <PresentationFormat>Widescreen</PresentationFormat>
  <Paragraphs>139</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.PingFang SC Regular</vt:lpstr>
      <vt:lpstr>Arial</vt:lpstr>
      <vt:lpstr>Calibri</vt:lpstr>
      <vt:lpstr>FS Elliot Pro</vt:lpstr>
      <vt:lpstr>FS Elliot Pro Light</vt:lpstr>
      <vt:lpstr>Monaco</vt:lpstr>
      <vt:lpstr>STIXGeneral-Regular</vt:lpstr>
      <vt:lpstr>Office Theme</vt:lpstr>
      <vt:lpstr>Accelerated Underwriting</vt:lpstr>
      <vt:lpstr>Standard content slide</vt:lpstr>
      <vt:lpstr>PowerPoint Presentation</vt:lpstr>
      <vt:lpstr>Benefits of Accelerated Underwriting</vt:lpstr>
      <vt:lpstr>Eligibility guidelines</vt:lpstr>
      <vt:lpstr>Eligibility guidelines</vt:lpstr>
      <vt:lpstr>Additional details</vt:lpstr>
      <vt:lpstr>How it works</vt:lpstr>
      <vt:lpstr>Getting started is as easy as 1-2-3</vt:lpstr>
      <vt:lpstr>What about clients who don’t qualify?</vt:lpstr>
      <vt:lpstr>Reduce time, increase satisfaction</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Underwriting</dc:title>
  <dc:subject/>
  <dc:creator>Ross, Dave</dc:creator>
  <cp:keywords/>
  <dc:description/>
  <cp:lastModifiedBy>Hammond, Steve</cp:lastModifiedBy>
  <cp:revision>1</cp:revision>
  <cp:lastPrinted>2022-06-10T19:57:42Z</cp:lastPrinted>
  <dcterms:created xsi:type="dcterms:W3CDTF">2022-09-01T21:13:54Z</dcterms:created>
  <dcterms:modified xsi:type="dcterms:W3CDTF">2022-09-20T20:32:51Z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1a85edf-1344-4c6a-a94e-0a9833d749f3_Enabled">
    <vt:lpwstr>true</vt:lpwstr>
  </property>
  <property fmtid="{D5CDD505-2E9C-101B-9397-08002B2CF9AE}" pid="3" name="MSIP_Label_f1a85edf-1344-4c6a-a94e-0a9833d749f3_SetDate">
    <vt:lpwstr>2021-07-06T19:44:52Z</vt:lpwstr>
  </property>
  <property fmtid="{D5CDD505-2E9C-101B-9397-08002B2CF9AE}" pid="4" name="MSIP_Label_f1a85edf-1344-4c6a-a94e-0a9833d749f3_Method">
    <vt:lpwstr>Privileged</vt:lpwstr>
  </property>
  <property fmtid="{D5CDD505-2E9C-101B-9397-08002B2CF9AE}" pid="5" name="MSIP_Label_f1a85edf-1344-4c6a-a94e-0a9833d749f3_Name">
    <vt:lpwstr>Personal</vt:lpwstr>
  </property>
  <property fmtid="{D5CDD505-2E9C-101B-9397-08002B2CF9AE}" pid="6" name="MSIP_Label_f1a85edf-1344-4c6a-a94e-0a9833d749f3_SiteId">
    <vt:lpwstr>3bea478c-1684-4a8c-8e85-045ec54ba430</vt:lpwstr>
  </property>
  <property fmtid="{D5CDD505-2E9C-101B-9397-08002B2CF9AE}" pid="7" name="MSIP_Label_f1a85edf-1344-4c6a-a94e-0a9833d749f3_ActionId">
    <vt:lpwstr>19be6873-6b63-43cd-86e2-8069ad9408d5</vt:lpwstr>
  </property>
  <property fmtid="{D5CDD505-2E9C-101B-9397-08002B2CF9AE}" pid="8" name="MSIP_Label_f1a85edf-1344-4c6a-a94e-0a9833d749f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Classification: Internal Use</vt:lpwstr>
  </property>
  <property fmtid="{D5CDD505-2E9C-101B-9397-08002B2CF9AE}" pid="11" name="ContentTypeId">
    <vt:lpwstr>0x010100C33BDBE41E978840A35E15AD5E402C55</vt:lpwstr>
  </property>
  <property fmtid="{D5CDD505-2E9C-101B-9397-08002B2CF9AE}" pid="12" name="MediaServiceImageTags">
    <vt:lpwstr/>
  </property>
</Properties>
</file>