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4"/>
    <p:sldMasterId id="2147483751" r:id="rId5"/>
  </p:sldMasterIdLst>
  <p:notesMasterIdLst>
    <p:notesMasterId r:id="rId148"/>
  </p:notesMasterIdLst>
  <p:handoutMasterIdLst>
    <p:handoutMasterId r:id="rId149"/>
  </p:handoutMasterIdLst>
  <p:sldIdLst>
    <p:sldId id="303" r:id="rId6"/>
    <p:sldId id="259" r:id="rId7"/>
    <p:sldId id="302" r:id="rId8"/>
    <p:sldId id="306" r:id="rId9"/>
    <p:sldId id="659" r:id="rId10"/>
    <p:sldId id="2146846544" r:id="rId11"/>
    <p:sldId id="2146846542" r:id="rId12"/>
    <p:sldId id="2146846543" r:id="rId13"/>
    <p:sldId id="299" r:id="rId14"/>
    <p:sldId id="258" r:id="rId15"/>
    <p:sldId id="263" r:id="rId16"/>
    <p:sldId id="708" r:id="rId17"/>
    <p:sldId id="662" r:id="rId18"/>
    <p:sldId id="2146846561" r:id="rId19"/>
    <p:sldId id="665" r:id="rId20"/>
    <p:sldId id="2146846562" r:id="rId21"/>
    <p:sldId id="640" r:id="rId22"/>
    <p:sldId id="668" r:id="rId23"/>
    <p:sldId id="714" r:id="rId24"/>
    <p:sldId id="710" r:id="rId25"/>
    <p:sldId id="671" r:id="rId26"/>
    <p:sldId id="2146846564" r:id="rId27"/>
    <p:sldId id="677" r:id="rId28"/>
    <p:sldId id="638" r:id="rId29"/>
    <p:sldId id="678" r:id="rId30"/>
    <p:sldId id="652" r:id="rId31"/>
    <p:sldId id="1162" r:id="rId32"/>
    <p:sldId id="2146846547" r:id="rId33"/>
    <p:sldId id="1163" r:id="rId34"/>
    <p:sldId id="1164" r:id="rId35"/>
    <p:sldId id="1169" r:id="rId36"/>
    <p:sldId id="298" r:id="rId37"/>
    <p:sldId id="1170" r:id="rId38"/>
    <p:sldId id="1171" r:id="rId39"/>
    <p:sldId id="1066" r:id="rId40"/>
    <p:sldId id="1172" r:id="rId41"/>
    <p:sldId id="1173" r:id="rId42"/>
    <p:sldId id="1174" r:id="rId43"/>
    <p:sldId id="1175" r:id="rId44"/>
    <p:sldId id="1176" r:id="rId45"/>
    <p:sldId id="2146846565" r:id="rId46"/>
    <p:sldId id="1178" r:id="rId47"/>
    <p:sldId id="1179" r:id="rId48"/>
    <p:sldId id="2146846560" r:id="rId49"/>
    <p:sldId id="2146846553" r:id="rId50"/>
    <p:sldId id="694" r:id="rId51"/>
    <p:sldId id="680" r:id="rId52"/>
    <p:sldId id="2146846566" r:id="rId53"/>
    <p:sldId id="682" r:id="rId54"/>
    <p:sldId id="712" r:id="rId55"/>
    <p:sldId id="2146846567" r:id="rId56"/>
    <p:sldId id="2146846568" r:id="rId57"/>
    <p:sldId id="1183" r:id="rId58"/>
    <p:sldId id="2146846555" r:id="rId59"/>
    <p:sldId id="715" r:id="rId60"/>
    <p:sldId id="716" r:id="rId61"/>
    <p:sldId id="308" r:id="rId62"/>
    <p:sldId id="688" r:id="rId63"/>
    <p:sldId id="301" r:id="rId64"/>
    <p:sldId id="1140" r:id="rId65"/>
    <p:sldId id="1233" r:id="rId66"/>
    <p:sldId id="1058" r:id="rId67"/>
    <p:sldId id="691" r:id="rId68"/>
    <p:sldId id="2146846559" r:id="rId69"/>
    <p:sldId id="1136" r:id="rId70"/>
    <p:sldId id="1141" r:id="rId71"/>
    <p:sldId id="692" r:id="rId72"/>
    <p:sldId id="693" r:id="rId73"/>
    <p:sldId id="709" r:id="rId74"/>
    <p:sldId id="695" r:id="rId75"/>
    <p:sldId id="2146846546" r:id="rId76"/>
    <p:sldId id="346" r:id="rId77"/>
    <p:sldId id="696" r:id="rId78"/>
    <p:sldId id="697" r:id="rId79"/>
    <p:sldId id="311" r:id="rId80"/>
    <p:sldId id="698" r:id="rId81"/>
    <p:sldId id="1203" r:id="rId82"/>
    <p:sldId id="309" r:id="rId83"/>
    <p:sldId id="312" r:id="rId84"/>
    <p:sldId id="1206" r:id="rId85"/>
    <p:sldId id="1207" r:id="rId86"/>
    <p:sldId id="1208" r:id="rId87"/>
    <p:sldId id="1209" r:id="rId88"/>
    <p:sldId id="1210" r:id="rId89"/>
    <p:sldId id="1211" r:id="rId90"/>
    <p:sldId id="1212" r:id="rId91"/>
    <p:sldId id="1213" r:id="rId92"/>
    <p:sldId id="1214" r:id="rId93"/>
    <p:sldId id="1215" r:id="rId94"/>
    <p:sldId id="1216" r:id="rId95"/>
    <p:sldId id="1217" r:id="rId96"/>
    <p:sldId id="1218" r:id="rId97"/>
    <p:sldId id="2146846549" r:id="rId98"/>
    <p:sldId id="2146846569" r:id="rId99"/>
    <p:sldId id="310" r:id="rId100"/>
    <p:sldId id="1222" r:id="rId101"/>
    <p:sldId id="1223" r:id="rId102"/>
    <p:sldId id="1225" r:id="rId103"/>
    <p:sldId id="1228" r:id="rId104"/>
    <p:sldId id="1229" r:id="rId105"/>
    <p:sldId id="1230" r:id="rId106"/>
    <p:sldId id="1231" r:id="rId107"/>
    <p:sldId id="1232" r:id="rId108"/>
    <p:sldId id="1236" r:id="rId109"/>
    <p:sldId id="1238" r:id="rId110"/>
    <p:sldId id="1239" r:id="rId111"/>
    <p:sldId id="1240" r:id="rId112"/>
    <p:sldId id="2146846570" r:id="rId113"/>
    <p:sldId id="1242" r:id="rId114"/>
    <p:sldId id="1243" r:id="rId115"/>
    <p:sldId id="699" r:id="rId116"/>
    <p:sldId id="2146846571" r:id="rId117"/>
    <p:sldId id="2146846572" r:id="rId118"/>
    <p:sldId id="2146846551" r:id="rId119"/>
    <p:sldId id="2146846552" r:id="rId120"/>
    <p:sldId id="707" r:id="rId121"/>
    <p:sldId id="701" r:id="rId122"/>
    <p:sldId id="650" r:id="rId123"/>
    <p:sldId id="1150" r:id="rId124"/>
    <p:sldId id="702" r:id="rId125"/>
    <p:sldId id="414" r:id="rId126"/>
    <p:sldId id="2146846558" r:id="rId127"/>
    <p:sldId id="1095" r:id="rId128"/>
    <p:sldId id="555" r:id="rId129"/>
    <p:sldId id="558" r:id="rId130"/>
    <p:sldId id="446" r:id="rId131"/>
    <p:sldId id="577" r:id="rId132"/>
    <p:sldId id="578" r:id="rId133"/>
    <p:sldId id="1181" r:id="rId134"/>
    <p:sldId id="1182" r:id="rId135"/>
    <p:sldId id="485" r:id="rId136"/>
    <p:sldId id="703" r:id="rId137"/>
    <p:sldId id="2146846557" r:id="rId138"/>
    <p:sldId id="2146846556" r:id="rId139"/>
    <p:sldId id="704" r:id="rId140"/>
    <p:sldId id="705" r:id="rId141"/>
    <p:sldId id="2146846554" r:id="rId142"/>
    <p:sldId id="663" r:id="rId143"/>
    <p:sldId id="713" r:id="rId144"/>
    <p:sldId id="655" r:id="rId145"/>
    <p:sldId id="658" r:id="rId146"/>
    <p:sldId id="657" r:id="rId14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67E412-DBD3-D4E3-3469-5D59E1FBE8F1}" name="Young, Annette T" initials="YT" userId="S::young.annette.t@principal.com::368a30b6-b36a-4cde-b780-1d0d6995885e" providerId="AD"/>
  <p188:author id="{37192C2D-5C39-E853-5199-F788E476FD3A}" name="Manroe, Drew" initials="MD" userId="S::Manroe.Drew@principal.com::9c2259f8-2ab6-4108-92c0-b3cbca54040f" providerId="AD"/>
  <p188:author id="{684CAD32-DA74-9AFD-A790-F143E0119A1D}" name="Jennifer" initials="J" userId="S::Jones.Jennifer.D@principal.com::328cf3e3-6d27-44da-b9e2-799db2f13d57" providerId="AD"/>
  <p188:author id="{77DC3146-0D84-9091-A687-ADD30B00BA92}" name="Caudill, April" initials="CA" userId="S::Caudill.April@principal.com::a6c43205-5c63-4719-a87a-2b74dbf5dd7d" providerId="AD"/>
  <p188:author id="{ECF5A052-D18E-172E-B636-7BBBA10FC856}" name="Young, Annette T" initials="YAT" userId="S::Young.Annette.T@principal.com::368a30b6-b36a-4cde-b780-1d0d6995885e" providerId="AD"/>
  <p188:author id="{13C9B2EB-5579-4E1D-7A74-40F1B32C041E}" name="Manroe, Drew" initials="MD" userId="S::manroe.drew@principal.com::9c2259f8-2ab6-4108-92c0-b3cbca5404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awford, Kellie" initials="CK" lastIdx="7" clrIdx="0">
    <p:extLst>
      <p:ext uri="{19B8F6BF-5375-455C-9EA6-DF929625EA0E}">
        <p15:presenceInfo xmlns:p15="http://schemas.microsoft.com/office/powerpoint/2012/main" userId="S::Crawford.Kellie@principal.com::0be3abc9-4407-4d40-be0b-7bbcaf271943" providerId="AD"/>
      </p:ext>
    </p:extLst>
  </p:cmAuthor>
  <p:cmAuthor id="2" name="Young, Annette T" initials="YAT" lastIdx="27" clrIdx="1">
    <p:extLst>
      <p:ext uri="{19B8F6BF-5375-455C-9EA6-DF929625EA0E}">
        <p15:presenceInfo xmlns:p15="http://schemas.microsoft.com/office/powerpoint/2012/main" userId="S::Young.Annette.T@principal.com::368a30b6-b36a-4cde-b780-1d0d699588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F"/>
    <a:srgbClr val="55FFF5"/>
    <a:srgbClr val="BDE4FC"/>
    <a:srgbClr val="5BF1EB"/>
    <a:srgbClr val="00C4D9"/>
    <a:srgbClr val="FF3399"/>
    <a:srgbClr val="333333"/>
    <a:srgbClr val="002855"/>
    <a:srgbClr val="0091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9AA4C-26AE-4BF2-8D56-A5FE6757861F}" v="2" dt="2023-09-01T19:25:54.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08" autoAdjust="0"/>
  </p:normalViewPr>
  <p:slideViewPr>
    <p:cSldViewPr snapToGrid="0">
      <p:cViewPr varScale="1">
        <p:scale>
          <a:sx n="95" d="100"/>
          <a:sy n="95" d="100"/>
        </p:scale>
        <p:origin x="690" y="96"/>
      </p:cViewPr>
      <p:guideLst>
        <p:guide orient="horz" pos="129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handoutMaster" Target="handoutMasters/handout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commentAuthors" Target="commentAuthors.xml"/><Relationship Id="rId155" Type="http://schemas.microsoft.com/office/2016/11/relationships/changesInfo" Target="changesInfos/changesInfo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notesMaster" Target="notesMasters/notesMaster1.xml"/><Relationship Id="rId151" Type="http://schemas.openxmlformats.org/officeDocument/2006/relationships/presProps" Target="presProps.xml"/><Relationship Id="rId15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microsoft.com/office/2018/10/relationships/authors" Target="author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Jennifer D" userId="328cf3e3-6d27-44da-b9e2-799db2f13d57" providerId="ADAL" clId="{10B7E347-D536-4B5C-B080-0D6D68F321A4}"/>
    <pc:docChg chg="custSel modSld">
      <pc:chgData name="Jones, Jennifer D" userId="328cf3e3-6d27-44da-b9e2-799db2f13d57" providerId="ADAL" clId="{10B7E347-D536-4B5C-B080-0D6D68F321A4}" dt="2023-09-01T20:36:57.176" v="67" actId="6549"/>
      <pc:docMkLst>
        <pc:docMk/>
      </pc:docMkLst>
      <pc:sldChg chg="modSp mod">
        <pc:chgData name="Jones, Jennifer D" userId="328cf3e3-6d27-44da-b9e2-799db2f13d57" providerId="ADAL" clId="{10B7E347-D536-4B5C-B080-0D6D68F321A4}" dt="2023-09-01T20:28:25.887" v="0" actId="33524"/>
        <pc:sldMkLst>
          <pc:docMk/>
          <pc:sldMk cId="3379319246" sldId="665"/>
        </pc:sldMkLst>
        <pc:spChg chg="mod">
          <ac:chgData name="Jones, Jennifer D" userId="328cf3e3-6d27-44da-b9e2-799db2f13d57" providerId="ADAL" clId="{10B7E347-D536-4B5C-B080-0D6D68F321A4}" dt="2023-09-01T20:28:25.887" v="0" actId="33524"/>
          <ac:spMkLst>
            <pc:docMk/>
            <pc:sldMk cId="3379319246" sldId="665"/>
            <ac:spMk id="9" creationId="{23C5A654-5D35-41F0-8408-06E44DB409EA}"/>
          </ac:spMkLst>
        </pc:spChg>
      </pc:sldChg>
      <pc:sldChg chg="modSp mod">
        <pc:chgData name="Jones, Jennifer D" userId="328cf3e3-6d27-44da-b9e2-799db2f13d57" providerId="ADAL" clId="{10B7E347-D536-4B5C-B080-0D6D68F321A4}" dt="2023-09-01T20:36:57.176" v="67" actId="6549"/>
        <pc:sldMkLst>
          <pc:docMk/>
          <pc:sldMk cId="4256245305" sldId="1179"/>
        </pc:sldMkLst>
        <pc:spChg chg="mod">
          <ac:chgData name="Jones, Jennifer D" userId="328cf3e3-6d27-44da-b9e2-799db2f13d57" providerId="ADAL" clId="{10B7E347-D536-4B5C-B080-0D6D68F321A4}" dt="2023-09-01T20:36:57.176" v="67" actId="6549"/>
          <ac:spMkLst>
            <pc:docMk/>
            <pc:sldMk cId="4256245305" sldId="1179"/>
            <ac:spMk id="5" creationId="{6CE996F1-89CE-1B48-A920-40FBD75EE938}"/>
          </ac:spMkLst>
        </pc:spChg>
      </pc:sldChg>
      <pc:sldChg chg="modSp mod">
        <pc:chgData name="Jones, Jennifer D" userId="328cf3e3-6d27-44da-b9e2-799db2f13d57" providerId="ADAL" clId="{10B7E347-D536-4B5C-B080-0D6D68F321A4}" dt="2023-09-01T20:30:47.528" v="65" actId="255"/>
        <pc:sldMkLst>
          <pc:docMk/>
          <pc:sldMk cId="2034971362" sldId="2146846564"/>
        </pc:sldMkLst>
        <pc:spChg chg="mod">
          <ac:chgData name="Jones, Jennifer D" userId="328cf3e3-6d27-44da-b9e2-799db2f13d57" providerId="ADAL" clId="{10B7E347-D536-4B5C-B080-0D6D68F321A4}" dt="2023-09-01T20:30:40.455" v="64" actId="255"/>
          <ac:spMkLst>
            <pc:docMk/>
            <pc:sldMk cId="2034971362" sldId="2146846564"/>
            <ac:spMk id="2" creationId="{33F9AF44-6CF5-0946-BA40-B9BD85895419}"/>
          </ac:spMkLst>
        </pc:spChg>
        <pc:spChg chg="mod">
          <ac:chgData name="Jones, Jennifer D" userId="328cf3e3-6d27-44da-b9e2-799db2f13d57" providerId="ADAL" clId="{10B7E347-D536-4B5C-B080-0D6D68F321A4}" dt="2023-09-01T20:30:47.528" v="65" actId="255"/>
          <ac:spMkLst>
            <pc:docMk/>
            <pc:sldMk cId="2034971362" sldId="2146846564"/>
            <ac:spMk id="12" creationId="{5EB84E77-7D1D-344F-B071-DD18BE642844}"/>
          </ac:spMkLst>
        </pc:spChg>
      </pc:sldChg>
    </pc:docChg>
  </pc:docChgLst>
  <pc:docChgLst>
    <pc:chgData name="Jones, Jennifer D" userId="328cf3e3-6d27-44da-b9e2-799db2f13d57" providerId="ADAL" clId="{41A8B5B9-B3BE-427B-BA53-CBA610494FA1}"/>
    <pc:docChg chg="custSel delSld modSld sldOrd">
      <pc:chgData name="Jones, Jennifer D" userId="328cf3e3-6d27-44da-b9e2-799db2f13d57" providerId="ADAL" clId="{41A8B5B9-B3BE-427B-BA53-CBA610494FA1}" dt="2023-08-21T16:43:28.634" v="1642" actId="20577"/>
      <pc:docMkLst>
        <pc:docMk/>
      </pc:docMkLst>
      <pc:sldChg chg="delCm">
        <pc:chgData name="Jones, Jennifer D" userId="328cf3e3-6d27-44da-b9e2-799db2f13d57" providerId="ADAL" clId="{41A8B5B9-B3BE-427B-BA53-CBA610494FA1}" dt="2023-08-21T15:06:56.252" v="425"/>
        <pc:sldMkLst>
          <pc:docMk/>
          <pc:sldMk cId="3902557854" sldId="310"/>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06:56.252" v="425"/>
              <pc2:cmMkLst xmlns:pc2="http://schemas.microsoft.com/office/powerpoint/2019/9/main/command">
                <pc:docMk/>
                <pc:sldMk cId="3902557854" sldId="310"/>
                <pc2:cmMk id="{7EC4A0E7-C7E1-42CF-A5A3-847ED70AE0B0}"/>
              </pc2:cmMkLst>
            </pc226:cmChg>
          </p:ext>
        </pc:extLst>
      </pc:sldChg>
      <pc:sldChg chg="del">
        <pc:chgData name="Jones, Jennifer D" userId="328cf3e3-6d27-44da-b9e2-799db2f13d57" providerId="ADAL" clId="{41A8B5B9-B3BE-427B-BA53-CBA610494FA1}" dt="2023-08-21T15:06:36.419" v="424" actId="2696"/>
        <pc:sldMkLst>
          <pc:docMk/>
          <pc:sldMk cId="1438948343" sldId="313"/>
        </pc:sldMkLst>
      </pc:sldChg>
      <pc:sldChg chg="delSp mod modNotesTx">
        <pc:chgData name="Jones, Jennifer D" userId="328cf3e3-6d27-44da-b9e2-799db2f13d57" providerId="ADAL" clId="{41A8B5B9-B3BE-427B-BA53-CBA610494FA1}" dt="2023-08-21T16:32:24.061" v="1496" actId="20577"/>
        <pc:sldMkLst>
          <pc:docMk/>
          <pc:sldMk cId="3269485726" sldId="414"/>
        </pc:sldMkLst>
        <pc:spChg chg="del">
          <ac:chgData name="Jones, Jennifer D" userId="328cf3e3-6d27-44da-b9e2-799db2f13d57" providerId="ADAL" clId="{41A8B5B9-B3BE-427B-BA53-CBA610494FA1}" dt="2023-08-21T16:30:21.678" v="1450" actId="21"/>
          <ac:spMkLst>
            <pc:docMk/>
            <pc:sldMk cId="3269485726" sldId="414"/>
            <ac:spMk id="16" creationId="{A510C198-37E4-43A4-A2C2-0C864C65D01F}"/>
          </ac:spMkLst>
        </pc:spChg>
      </pc:sldChg>
      <pc:sldChg chg="del ord">
        <pc:chgData name="Jones, Jennifer D" userId="328cf3e3-6d27-44da-b9e2-799db2f13d57" providerId="ADAL" clId="{41A8B5B9-B3BE-427B-BA53-CBA610494FA1}" dt="2023-08-21T16:35:34.570" v="1542" actId="2696"/>
        <pc:sldMkLst>
          <pc:docMk/>
          <pc:sldMk cId="2724236547" sldId="446"/>
        </pc:sldMkLst>
      </pc:sldChg>
      <pc:sldChg chg="modNotesTx">
        <pc:chgData name="Jones, Jennifer D" userId="328cf3e3-6d27-44da-b9e2-799db2f13d57" providerId="ADAL" clId="{41A8B5B9-B3BE-427B-BA53-CBA610494FA1}" dt="2023-08-21T16:36:52.533" v="1569" actId="20577"/>
        <pc:sldMkLst>
          <pc:docMk/>
          <pc:sldMk cId="2935605169" sldId="446"/>
        </pc:sldMkLst>
      </pc:sldChg>
      <pc:sldChg chg="del ord">
        <pc:chgData name="Jones, Jennifer D" userId="328cf3e3-6d27-44da-b9e2-799db2f13d57" providerId="ADAL" clId="{41A8B5B9-B3BE-427B-BA53-CBA610494FA1}" dt="2023-08-21T16:37:58.172" v="1572" actId="47"/>
        <pc:sldMkLst>
          <pc:docMk/>
          <pc:sldMk cId="964112244" sldId="447"/>
        </pc:sldMkLst>
      </pc:sldChg>
      <pc:sldChg chg="del ord delCm">
        <pc:chgData name="Jones, Jennifer D" userId="328cf3e3-6d27-44da-b9e2-799db2f13d57" providerId="ADAL" clId="{41A8B5B9-B3BE-427B-BA53-CBA610494FA1}" dt="2023-08-21T16:39:06.446" v="1573" actId="47"/>
        <pc:sldMkLst>
          <pc:docMk/>
          <pc:sldMk cId="804849267" sldId="449"/>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31:08.296" v="752"/>
              <pc2:cmMkLst xmlns:pc2="http://schemas.microsoft.com/office/powerpoint/2019/9/main/command">
                <pc:docMk/>
                <pc:sldMk cId="804849267" sldId="449"/>
                <pc2:cmMk id="{90D1C00E-6EF2-4874-AC0C-BEAF3D225D91}"/>
              </pc2:cmMkLst>
            </pc226:cmChg>
          </p:ext>
        </pc:extLst>
      </pc:sldChg>
      <pc:sldChg chg="del">
        <pc:chgData name="Jones, Jennifer D" userId="328cf3e3-6d27-44da-b9e2-799db2f13d57" providerId="ADAL" clId="{41A8B5B9-B3BE-427B-BA53-CBA610494FA1}" dt="2023-08-21T16:29:33.421" v="1449" actId="47"/>
        <pc:sldMkLst>
          <pc:docMk/>
          <pc:sldMk cId="3812598098" sldId="482"/>
        </pc:sldMkLst>
      </pc:sldChg>
      <pc:sldChg chg="modNotesTx">
        <pc:chgData name="Jones, Jennifer D" userId="328cf3e3-6d27-44da-b9e2-799db2f13d57" providerId="ADAL" clId="{41A8B5B9-B3BE-427B-BA53-CBA610494FA1}" dt="2023-08-21T16:43:28.634" v="1642" actId="20577"/>
        <pc:sldMkLst>
          <pc:docMk/>
          <pc:sldMk cId="3346409868" sldId="485"/>
        </pc:sldMkLst>
      </pc:sldChg>
      <pc:sldChg chg="addSp delSp modSp mod delCm">
        <pc:chgData name="Jones, Jennifer D" userId="328cf3e3-6d27-44da-b9e2-799db2f13d57" providerId="ADAL" clId="{41A8B5B9-B3BE-427B-BA53-CBA610494FA1}" dt="2023-08-21T15:53:25.912" v="1354"/>
        <pc:sldMkLst>
          <pc:docMk/>
          <pc:sldMk cId="2158854339" sldId="638"/>
        </pc:sldMkLst>
        <pc:spChg chg="mod">
          <ac:chgData name="Jones, Jennifer D" userId="328cf3e3-6d27-44da-b9e2-799db2f13d57" providerId="ADAL" clId="{41A8B5B9-B3BE-427B-BA53-CBA610494FA1}" dt="2023-08-21T15:52:46.260" v="1353" actId="403"/>
          <ac:spMkLst>
            <pc:docMk/>
            <pc:sldMk cId="2158854339" sldId="638"/>
            <ac:spMk id="10" creationId="{07EB7A83-C177-4B35-8D95-6F9D09E91262}"/>
          </ac:spMkLst>
        </pc:spChg>
        <pc:picChg chg="add del mod">
          <ac:chgData name="Jones, Jennifer D" userId="328cf3e3-6d27-44da-b9e2-799db2f13d57" providerId="ADAL" clId="{41A8B5B9-B3BE-427B-BA53-CBA610494FA1}" dt="2023-08-21T15:50:17.538" v="1326" actId="21"/>
          <ac:picMkLst>
            <pc:docMk/>
            <pc:sldMk cId="2158854339" sldId="638"/>
            <ac:picMk id="4" creationId="{6572D6DF-2747-0DC0-6184-AC26F5E1020A}"/>
          </ac:picMkLst>
        </pc:picChg>
        <pc:picChg chg="del mod">
          <ac:chgData name="Jones, Jennifer D" userId="328cf3e3-6d27-44da-b9e2-799db2f13d57" providerId="ADAL" clId="{41A8B5B9-B3BE-427B-BA53-CBA610494FA1}" dt="2023-08-21T15:50:29.621" v="1328" actId="21"/>
          <ac:picMkLst>
            <pc:docMk/>
            <pc:sldMk cId="2158854339" sldId="638"/>
            <ac:picMk id="6" creationId="{EACA0E73-734D-487E-8533-2D83B25FAC16}"/>
          </ac:picMkLst>
        </pc:picChg>
        <pc:picChg chg="add mod">
          <ac:chgData name="Jones, Jennifer D" userId="328cf3e3-6d27-44da-b9e2-799db2f13d57" providerId="ADAL" clId="{41A8B5B9-B3BE-427B-BA53-CBA610494FA1}" dt="2023-08-21T15:51:05.001" v="1335" actId="14100"/>
          <ac:picMkLst>
            <pc:docMk/>
            <pc:sldMk cId="2158854339" sldId="638"/>
            <ac:picMk id="9" creationId="{5C89A30F-ED25-F1F4-70D9-2601787158D5}"/>
          </ac:picMkLst>
        </pc:picChg>
        <pc:cxnChg chg="del mod">
          <ac:chgData name="Jones, Jennifer D" userId="328cf3e3-6d27-44da-b9e2-799db2f13d57" providerId="ADAL" clId="{41A8B5B9-B3BE-427B-BA53-CBA610494FA1}" dt="2023-08-21T15:50:45.103" v="1331" actId="21"/>
          <ac:cxnSpMkLst>
            <pc:docMk/>
            <pc:sldMk cId="2158854339" sldId="638"/>
            <ac:cxnSpMk id="15" creationId="{E93DBA9C-40AA-49FF-889F-33969CB98809}"/>
          </ac:cxnSpMkLst>
        </pc:cxn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53:25.912" v="1354"/>
              <pc2:cmMkLst xmlns:pc2="http://schemas.microsoft.com/office/powerpoint/2019/9/main/command">
                <pc:docMk/>
                <pc:sldMk cId="2158854339" sldId="638"/>
                <pc2:cmMk id="{A2CE2AC9-343C-4538-BEBB-1D51C1A1B3E5}"/>
              </pc2:cmMkLst>
            </pc226:cmChg>
          </p:ext>
        </pc:extLst>
      </pc:sldChg>
      <pc:sldChg chg="delCm">
        <pc:chgData name="Jones, Jennifer D" userId="328cf3e3-6d27-44da-b9e2-799db2f13d57" providerId="ADAL" clId="{41A8B5B9-B3BE-427B-BA53-CBA610494FA1}" dt="2023-08-21T15:32:05.440" v="755"/>
        <pc:sldMkLst>
          <pc:docMk/>
          <pc:sldMk cId="3803815961" sldId="663"/>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32:05.440" v="755"/>
              <pc2:cmMkLst xmlns:pc2="http://schemas.microsoft.com/office/powerpoint/2019/9/main/command">
                <pc:docMk/>
                <pc:sldMk cId="3803815961" sldId="663"/>
                <pc2:cmMk id="{E2B5AD57-2414-4DA9-B05F-46DD55B5D1E3}"/>
              </pc2:cmMkLst>
            </pc226:cmChg>
          </p:ext>
        </pc:extLst>
      </pc:sldChg>
      <pc:sldChg chg="modSp mod delCm modNotesTx">
        <pc:chgData name="Jones, Jennifer D" userId="328cf3e3-6d27-44da-b9e2-799db2f13d57" providerId="ADAL" clId="{41A8B5B9-B3BE-427B-BA53-CBA610494FA1}" dt="2023-08-21T14:58:42.487" v="355" actId="20577"/>
        <pc:sldMkLst>
          <pc:docMk/>
          <pc:sldMk cId="1305004452" sldId="693"/>
        </pc:sldMkLst>
        <pc:spChg chg="mod">
          <ac:chgData name="Jones, Jennifer D" userId="328cf3e3-6d27-44da-b9e2-799db2f13d57" providerId="ADAL" clId="{41A8B5B9-B3BE-427B-BA53-CBA610494FA1}" dt="2023-08-21T14:58:42.487" v="355" actId="20577"/>
          <ac:spMkLst>
            <pc:docMk/>
            <pc:sldMk cId="1305004452" sldId="693"/>
            <ac:spMk id="15" creationId="{3EBE13BA-A725-9546-AEDB-E328B6641B39}"/>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4:08:18.043" v="104"/>
              <pc2:cmMkLst xmlns:pc2="http://schemas.microsoft.com/office/powerpoint/2019/9/main/command">
                <pc:docMk/>
                <pc:sldMk cId="1305004452" sldId="693"/>
                <pc2:cmMk id="{E8DBC257-EF7E-4755-BC61-8567AF7300B4}"/>
              </pc2:cmMkLst>
            </pc226:cmChg>
          </p:ext>
        </pc:extLst>
      </pc:sldChg>
      <pc:sldChg chg="modSp mod">
        <pc:chgData name="Jones, Jennifer D" userId="328cf3e3-6d27-44da-b9e2-799db2f13d57" providerId="ADAL" clId="{41A8B5B9-B3BE-427B-BA53-CBA610494FA1}" dt="2023-08-21T15:25:06.630" v="733" actId="20577"/>
        <pc:sldMkLst>
          <pc:docMk/>
          <pc:sldMk cId="4280879119" sldId="701"/>
        </pc:sldMkLst>
        <pc:spChg chg="mod">
          <ac:chgData name="Jones, Jennifer D" userId="328cf3e3-6d27-44da-b9e2-799db2f13d57" providerId="ADAL" clId="{41A8B5B9-B3BE-427B-BA53-CBA610494FA1}" dt="2023-08-21T15:25:06.630" v="733" actId="20577"/>
          <ac:spMkLst>
            <pc:docMk/>
            <pc:sldMk cId="4280879119" sldId="701"/>
            <ac:spMk id="16" creationId="{360D69DC-8BC2-BC43-BB69-B72ED1FA66D2}"/>
          </ac:spMkLst>
        </pc:spChg>
      </pc:sldChg>
      <pc:sldChg chg="addSp modSp mod">
        <pc:chgData name="Jones, Jennifer D" userId="328cf3e3-6d27-44da-b9e2-799db2f13d57" providerId="ADAL" clId="{41A8B5B9-B3BE-427B-BA53-CBA610494FA1}" dt="2023-08-21T16:27:45.359" v="1447" actId="14100"/>
        <pc:sldMkLst>
          <pc:docMk/>
          <pc:sldMk cId="116980804" sldId="702"/>
        </pc:sldMkLst>
        <pc:spChg chg="mod">
          <ac:chgData name="Jones, Jennifer D" userId="328cf3e3-6d27-44da-b9e2-799db2f13d57" providerId="ADAL" clId="{41A8B5B9-B3BE-427B-BA53-CBA610494FA1}" dt="2023-08-21T16:25:01.309" v="1367" actId="1076"/>
          <ac:spMkLst>
            <pc:docMk/>
            <pc:sldMk cId="116980804" sldId="702"/>
            <ac:spMk id="2" creationId="{82E3A890-89E9-E241-8E8C-985B7DC2D93F}"/>
          </ac:spMkLst>
        </pc:spChg>
        <pc:spChg chg="mod">
          <ac:chgData name="Jones, Jennifer D" userId="328cf3e3-6d27-44da-b9e2-799db2f13d57" providerId="ADAL" clId="{41A8B5B9-B3BE-427B-BA53-CBA610494FA1}" dt="2023-08-21T16:27:45.359" v="1447" actId="14100"/>
          <ac:spMkLst>
            <pc:docMk/>
            <pc:sldMk cId="116980804" sldId="702"/>
            <ac:spMk id="14" creationId="{6E796956-10D8-4056-91E8-BA24D540022F}"/>
          </ac:spMkLst>
        </pc:spChg>
        <pc:picChg chg="mod">
          <ac:chgData name="Jones, Jennifer D" userId="328cf3e3-6d27-44da-b9e2-799db2f13d57" providerId="ADAL" clId="{41A8B5B9-B3BE-427B-BA53-CBA610494FA1}" dt="2023-08-21T16:24:42.903" v="1362" actId="1076"/>
          <ac:picMkLst>
            <pc:docMk/>
            <pc:sldMk cId="116980804" sldId="702"/>
            <ac:picMk id="5" creationId="{DD73E404-7F2B-46A2-A7AB-539F94E8C680}"/>
          </ac:picMkLst>
        </pc:picChg>
        <pc:cxnChg chg="add mod">
          <ac:chgData name="Jones, Jennifer D" userId="328cf3e3-6d27-44da-b9e2-799db2f13d57" providerId="ADAL" clId="{41A8B5B9-B3BE-427B-BA53-CBA610494FA1}" dt="2023-08-21T16:24:18.832" v="1358"/>
          <ac:cxnSpMkLst>
            <pc:docMk/>
            <pc:sldMk cId="116980804" sldId="702"/>
            <ac:cxnSpMk id="3" creationId="{777C5A46-278A-CDED-7979-A27C8589F4A5}"/>
          </ac:cxnSpMkLst>
        </pc:cxnChg>
        <pc:cxnChg chg="add mod">
          <ac:chgData name="Jones, Jennifer D" userId="328cf3e3-6d27-44da-b9e2-799db2f13d57" providerId="ADAL" clId="{41A8B5B9-B3BE-427B-BA53-CBA610494FA1}" dt="2023-08-21T16:26:23.430" v="1405"/>
          <ac:cxnSpMkLst>
            <pc:docMk/>
            <pc:sldMk cId="116980804" sldId="702"/>
            <ac:cxnSpMk id="4" creationId="{8AEA1167-CFA6-505B-F5DE-6B9DAF089ABE}"/>
          </ac:cxnSpMkLst>
        </pc:cxnChg>
      </pc:sldChg>
      <pc:sldChg chg="ord">
        <pc:chgData name="Jones, Jennifer D" userId="328cf3e3-6d27-44da-b9e2-799db2f13d57" providerId="ADAL" clId="{41A8B5B9-B3BE-427B-BA53-CBA610494FA1}" dt="2023-08-21T15:25:35.821" v="735"/>
        <pc:sldMkLst>
          <pc:docMk/>
          <pc:sldMk cId="1619838078" sldId="707"/>
        </pc:sldMkLst>
      </pc:sldChg>
      <pc:sldChg chg="delCm">
        <pc:chgData name="Jones, Jennifer D" userId="328cf3e3-6d27-44da-b9e2-799db2f13d57" providerId="ADAL" clId="{41A8B5B9-B3BE-427B-BA53-CBA610494FA1}" dt="2023-08-21T15:54:31.828" v="1355"/>
        <pc:sldMkLst>
          <pc:docMk/>
          <pc:sldMk cId="3412146601" sldId="1066"/>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54:31.828" v="1355"/>
              <pc2:cmMkLst xmlns:pc2="http://schemas.microsoft.com/office/powerpoint/2019/9/main/command">
                <pc:docMk/>
                <pc:sldMk cId="3412146601" sldId="1066"/>
                <pc2:cmMk id="{F0E1A807-F83C-4CDE-8F5F-65C98D12BCC8}"/>
              </pc2:cmMkLst>
            </pc226:cmChg>
          </p:ext>
        </pc:extLst>
      </pc:sldChg>
      <pc:sldChg chg="modCm">
        <pc:chgData name="Jones, Jennifer D" userId="328cf3e3-6d27-44da-b9e2-799db2f13d57" providerId="ADAL" clId="{41A8B5B9-B3BE-427B-BA53-CBA610494FA1}" dt="2023-08-21T13:52:35.598" v="0"/>
        <pc:sldMkLst>
          <pc:docMk/>
          <pc:sldMk cId="2733680779" sldId="1136"/>
        </pc:sldMkLst>
        <pc:extLst>
          <p:ext xmlns:p="http://schemas.openxmlformats.org/presentationml/2006/main" uri="{D6D511B9-2390-475A-947B-AFAB55BFBCF1}">
            <pc226:cmChg xmlns:pc226="http://schemas.microsoft.com/office/powerpoint/2022/06/main/command" chg="">
              <pc226:chgData name="Jones, Jennifer D" userId="328cf3e3-6d27-44da-b9e2-799db2f13d57" providerId="ADAL" clId="{41A8B5B9-B3BE-427B-BA53-CBA610494FA1}" dt="2023-08-21T13:52:35.598" v="0"/>
              <pc2:cmMkLst xmlns:pc2="http://schemas.microsoft.com/office/powerpoint/2019/9/main/command">
                <pc:docMk/>
                <pc:sldMk cId="2733680779" sldId="1136"/>
                <pc2:cmMk id="{E53B74E0-A9F5-4AB6-99BA-B17D247F51D0}"/>
              </pc2:cmMkLst>
              <pc226:cmRplyChg chg="add">
                <pc226:chgData name="Jones, Jennifer D" userId="328cf3e3-6d27-44da-b9e2-799db2f13d57" providerId="ADAL" clId="{41A8B5B9-B3BE-427B-BA53-CBA610494FA1}" dt="2023-08-21T13:52:35.598" v="0"/>
                <pc2:cmRplyMkLst xmlns:pc2="http://schemas.microsoft.com/office/powerpoint/2019/9/main/command">
                  <pc:docMk/>
                  <pc:sldMk cId="2733680779" sldId="1136"/>
                  <pc2:cmMk id="{E53B74E0-A9F5-4AB6-99BA-B17D247F51D0}"/>
                  <pc2:cmRplyMk id="{D64D5663-789F-46A8-A202-12797326779D}"/>
                </pc2:cmRplyMkLst>
              </pc226:cmRplyChg>
            </pc226:cmChg>
          </p:ext>
        </pc:extLst>
      </pc:sldChg>
      <pc:sldChg chg="modSp mod modNotesTx">
        <pc:chgData name="Jones, Jennifer D" userId="328cf3e3-6d27-44da-b9e2-799db2f13d57" providerId="ADAL" clId="{41A8B5B9-B3BE-427B-BA53-CBA610494FA1}" dt="2023-08-21T15:29:13.420" v="749" actId="14100"/>
        <pc:sldMkLst>
          <pc:docMk/>
          <pc:sldMk cId="1173875878" sldId="1150"/>
        </pc:sldMkLst>
        <pc:spChg chg="mod">
          <ac:chgData name="Jones, Jennifer D" userId="328cf3e3-6d27-44da-b9e2-799db2f13d57" providerId="ADAL" clId="{41A8B5B9-B3BE-427B-BA53-CBA610494FA1}" dt="2023-08-21T15:29:13.420" v="749" actId="14100"/>
          <ac:spMkLst>
            <pc:docMk/>
            <pc:sldMk cId="1173875878" sldId="1150"/>
            <ac:spMk id="16" creationId="{9848D9D5-A19D-BE4A-8600-0F5DBC7986A5}"/>
          </ac:spMkLst>
        </pc:spChg>
      </pc:sldChg>
      <pc:sldChg chg="modSp mod delCm modNotesTx">
        <pc:chgData name="Jones, Jennifer D" userId="328cf3e3-6d27-44da-b9e2-799db2f13d57" providerId="ADAL" clId="{41A8B5B9-B3BE-427B-BA53-CBA610494FA1}" dt="2023-08-21T15:44:28.748" v="1321" actId="20577"/>
        <pc:sldMkLst>
          <pc:docMk/>
          <pc:sldMk cId="35052296" sldId="1183"/>
        </pc:sldMkLst>
        <pc:spChg chg="mod">
          <ac:chgData name="Jones, Jennifer D" userId="328cf3e3-6d27-44da-b9e2-799db2f13d57" providerId="ADAL" clId="{41A8B5B9-B3BE-427B-BA53-CBA610494FA1}" dt="2023-08-21T15:41:00.562" v="914" actId="6549"/>
          <ac:spMkLst>
            <pc:docMk/>
            <pc:sldMk cId="35052296" sldId="1183"/>
            <ac:spMk id="12" creationId="{F0A07CC3-159C-4218-ABF7-F0D10D2489C3}"/>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34:54.228" v="767"/>
              <pc2:cmMkLst xmlns:pc2="http://schemas.microsoft.com/office/powerpoint/2019/9/main/command">
                <pc:docMk/>
                <pc:sldMk cId="35052296" sldId="1183"/>
                <pc2:cmMk id="{EFB44359-21FC-41A5-B567-A0121549595B}"/>
              </pc2:cmMkLst>
            </pc226:cmChg>
            <pc226:cmChg xmlns:pc226="http://schemas.microsoft.com/office/powerpoint/2022/06/main/command" chg="del">
              <pc226:chgData name="Jones, Jennifer D" userId="328cf3e3-6d27-44da-b9e2-799db2f13d57" providerId="ADAL" clId="{41A8B5B9-B3BE-427B-BA53-CBA610494FA1}" dt="2023-08-21T15:39:47.680" v="848"/>
              <pc2:cmMkLst xmlns:pc2="http://schemas.microsoft.com/office/powerpoint/2019/9/main/command">
                <pc:docMk/>
                <pc:sldMk cId="35052296" sldId="1183"/>
                <pc2:cmMk id="{12A3D2A3-B2EB-4535-8416-F6704959FFB5}"/>
              </pc2:cmMkLst>
            </pc226:cmChg>
          </p:ext>
        </pc:extLst>
      </pc:sldChg>
      <pc:sldChg chg="delCm">
        <pc:chgData name="Jones, Jennifer D" userId="328cf3e3-6d27-44da-b9e2-799db2f13d57" providerId="ADAL" clId="{41A8B5B9-B3BE-427B-BA53-CBA610494FA1}" dt="2023-08-21T15:02:08.295" v="357"/>
        <pc:sldMkLst>
          <pc:docMk/>
          <pc:sldMk cId="2080982593" sldId="1207"/>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02:05.304" v="356"/>
              <pc2:cmMkLst xmlns:pc2="http://schemas.microsoft.com/office/powerpoint/2019/9/main/command">
                <pc:docMk/>
                <pc:sldMk cId="2080982593" sldId="1207"/>
                <pc2:cmMk id="{81EBA9BE-DD27-4E16-BDFE-F3B971C6B1C9}"/>
              </pc2:cmMkLst>
            </pc226:cmChg>
            <pc226:cmChg xmlns:pc226="http://schemas.microsoft.com/office/powerpoint/2022/06/main/command" chg="del">
              <pc226:chgData name="Jones, Jennifer D" userId="328cf3e3-6d27-44da-b9e2-799db2f13d57" providerId="ADAL" clId="{41A8B5B9-B3BE-427B-BA53-CBA610494FA1}" dt="2023-08-21T15:02:08.295" v="357"/>
              <pc2:cmMkLst xmlns:pc2="http://schemas.microsoft.com/office/powerpoint/2019/9/main/command">
                <pc:docMk/>
                <pc:sldMk cId="2080982593" sldId="1207"/>
                <pc2:cmMk id="{924325EB-1152-45C9-9D92-EEB1FE5F3C6A}"/>
              </pc2:cmMkLst>
            </pc226:cmChg>
          </p:ext>
        </pc:extLst>
      </pc:sldChg>
      <pc:sldChg chg="delSp modSp mod delCm">
        <pc:chgData name="Jones, Jennifer D" userId="328cf3e3-6d27-44da-b9e2-799db2f13d57" providerId="ADAL" clId="{41A8B5B9-B3BE-427B-BA53-CBA610494FA1}" dt="2023-08-21T15:10:25.091" v="458"/>
        <pc:sldMkLst>
          <pc:docMk/>
          <pc:sldMk cId="628363367" sldId="1238"/>
        </pc:sldMkLst>
        <pc:spChg chg="del">
          <ac:chgData name="Jones, Jennifer D" userId="328cf3e3-6d27-44da-b9e2-799db2f13d57" providerId="ADAL" clId="{41A8B5B9-B3BE-427B-BA53-CBA610494FA1}" dt="2023-08-21T15:07:57.411" v="426" actId="21"/>
          <ac:spMkLst>
            <pc:docMk/>
            <pc:sldMk cId="628363367" sldId="1238"/>
            <ac:spMk id="4" creationId="{EBEA3ABE-E93A-576E-FBC8-ECA8BC6F5342}"/>
          </ac:spMkLst>
        </pc:spChg>
        <pc:spChg chg="mod">
          <ac:chgData name="Jones, Jennifer D" userId="328cf3e3-6d27-44da-b9e2-799db2f13d57" providerId="ADAL" clId="{41A8B5B9-B3BE-427B-BA53-CBA610494FA1}" dt="2023-08-21T15:09:19.051" v="456" actId="6549"/>
          <ac:spMkLst>
            <pc:docMk/>
            <pc:sldMk cId="628363367" sldId="1238"/>
            <ac:spMk id="5" creationId="{6CE996F1-89CE-1B48-A920-40FBD75EE938}"/>
          </ac:spMkLst>
        </pc:spChg>
        <pc:spChg chg="mod">
          <ac:chgData name="Jones, Jennifer D" userId="328cf3e3-6d27-44da-b9e2-799db2f13d57" providerId="ADAL" clId="{41A8B5B9-B3BE-427B-BA53-CBA610494FA1}" dt="2023-08-21T15:10:00.675" v="457" actId="14100"/>
          <ac:spMkLst>
            <pc:docMk/>
            <pc:sldMk cId="628363367" sldId="1238"/>
            <ac:spMk id="12" creationId="{F0A07CC3-159C-4218-ABF7-F0D10D2489C3}"/>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10:25.091" v="458"/>
              <pc2:cmMkLst xmlns:pc2="http://schemas.microsoft.com/office/powerpoint/2019/9/main/command">
                <pc:docMk/>
                <pc:sldMk cId="628363367" sldId="1238"/>
                <pc2:cmMk id="{C2111B0E-4EFE-44F9-8FF1-A8C0F7480393}"/>
              </pc2:cmMkLst>
            </pc226:cmChg>
          </p:ext>
        </pc:extLst>
      </pc:sldChg>
      <pc:sldChg chg="modNotesTx">
        <pc:chgData name="Jones, Jennifer D" userId="328cf3e3-6d27-44da-b9e2-799db2f13d57" providerId="ADAL" clId="{41A8B5B9-B3BE-427B-BA53-CBA610494FA1}" dt="2023-08-21T15:11:02.069" v="462" actId="20577"/>
        <pc:sldMkLst>
          <pc:docMk/>
          <pc:sldMk cId="1615708418" sldId="1240"/>
        </pc:sldMkLst>
      </pc:sldChg>
      <pc:sldChg chg="delCm">
        <pc:chgData name="Jones, Jennifer D" userId="328cf3e3-6d27-44da-b9e2-799db2f13d57" providerId="ADAL" clId="{41A8B5B9-B3BE-427B-BA53-CBA610494FA1}" dt="2023-08-21T15:17:22.119" v="479"/>
        <pc:sldMkLst>
          <pc:docMk/>
          <pc:sldMk cId="554892984" sldId="1243"/>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17:22.119" v="479"/>
              <pc2:cmMkLst xmlns:pc2="http://schemas.microsoft.com/office/powerpoint/2019/9/main/command">
                <pc:docMk/>
                <pc:sldMk cId="554892984" sldId="1243"/>
                <pc2:cmMk id="{FD587878-F911-4962-A052-FFF2C4DB3826}"/>
              </pc2:cmMkLst>
            </pc226:cmChg>
          </p:ext>
        </pc:extLst>
      </pc:sldChg>
      <pc:sldChg chg="delCm">
        <pc:chgData name="Jones, Jennifer D" userId="328cf3e3-6d27-44da-b9e2-799db2f13d57" providerId="ADAL" clId="{41A8B5B9-B3BE-427B-BA53-CBA610494FA1}" dt="2023-08-21T15:21:07.239" v="633"/>
        <pc:sldMkLst>
          <pc:docMk/>
          <pc:sldMk cId="1419231176" sldId="2146846551"/>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21:07.239" v="633"/>
              <pc2:cmMkLst xmlns:pc2="http://schemas.microsoft.com/office/powerpoint/2019/9/main/command">
                <pc:docMk/>
                <pc:sldMk cId="1419231176" sldId="2146846551"/>
                <pc2:cmMk id="{B4D47E47-A14F-4CB9-A1C7-EC3E9DCACEAB}"/>
              </pc2:cmMkLst>
            </pc226:cmChg>
          </p:ext>
        </pc:extLst>
      </pc:sldChg>
      <pc:sldChg chg="delCm modNotesTx">
        <pc:chgData name="Jones, Jennifer D" userId="328cf3e3-6d27-44da-b9e2-799db2f13d57" providerId="ADAL" clId="{41A8B5B9-B3BE-427B-BA53-CBA610494FA1}" dt="2023-08-21T15:23:07.870" v="729" actId="20577"/>
        <pc:sldMkLst>
          <pc:docMk/>
          <pc:sldMk cId="978817154" sldId="2146846552"/>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21:20.966" v="634"/>
              <pc2:cmMkLst xmlns:pc2="http://schemas.microsoft.com/office/powerpoint/2019/9/main/command">
                <pc:docMk/>
                <pc:sldMk cId="978817154" sldId="2146846552"/>
                <pc2:cmMk id="{EB91A729-9ABB-4BC4-B32D-B8CDAE914424}"/>
              </pc2:cmMkLst>
            </pc226:cmChg>
          </p:ext>
        </pc:extLst>
      </pc:sldChg>
      <pc:sldChg chg="modSp mod modCm">
        <pc:chgData name="Jones, Jennifer D" userId="328cf3e3-6d27-44da-b9e2-799db2f13d57" providerId="ADAL" clId="{41A8B5B9-B3BE-427B-BA53-CBA610494FA1}" dt="2023-08-21T16:29:28.912" v="1448" actId="2056"/>
        <pc:sldMkLst>
          <pc:docMk/>
          <pc:sldMk cId="3810968729" sldId="2146846556"/>
        </pc:sldMkLst>
        <pc:picChg chg="mod">
          <ac:chgData name="Jones, Jennifer D" userId="328cf3e3-6d27-44da-b9e2-799db2f13d57" providerId="ADAL" clId="{41A8B5B9-B3BE-427B-BA53-CBA610494FA1}" dt="2023-08-21T15:31:31.248" v="754" actId="1076"/>
          <ac:picMkLst>
            <pc:docMk/>
            <pc:sldMk cId="3810968729" sldId="2146846556"/>
            <ac:picMk id="5" creationId="{61B2A119-8E79-6C91-859C-DE0A898040D8}"/>
          </ac:picMkLst>
        </pc:picChg>
        <pc:extLst>
          <p:ext xmlns:p="http://schemas.openxmlformats.org/presentationml/2006/main" uri="{D6D511B9-2390-475A-947B-AFAB55BFBCF1}">
            <pc226:cmChg xmlns:pc226="http://schemas.microsoft.com/office/powerpoint/2022/06/main/command" chg="mod">
              <pc226:chgData name="Jones, Jennifer D" userId="328cf3e3-6d27-44da-b9e2-799db2f13d57" providerId="ADAL" clId="{41A8B5B9-B3BE-427B-BA53-CBA610494FA1}" dt="2023-08-21T16:29:28.912" v="1448" actId="2056"/>
              <pc2:cmMkLst xmlns:pc2="http://schemas.microsoft.com/office/powerpoint/2019/9/main/command">
                <pc:docMk/>
                <pc:sldMk cId="3810968729" sldId="2146846556"/>
                <pc2:cmMk id="{85E5B9F2-FEAB-46E4-A126-5252AC4BD885}"/>
              </pc2:cmMkLst>
            </pc226:cmChg>
          </p:ext>
        </pc:extLst>
      </pc:sldChg>
      <pc:sldChg chg="delSp modSp mod">
        <pc:chgData name="Jones, Jennifer D" userId="328cf3e3-6d27-44da-b9e2-799db2f13d57" providerId="ADAL" clId="{41A8B5B9-B3BE-427B-BA53-CBA610494FA1}" dt="2023-08-21T16:33:06.780" v="1539" actId="1076"/>
        <pc:sldMkLst>
          <pc:docMk/>
          <pc:sldMk cId="1738390644" sldId="2146846558"/>
        </pc:sldMkLst>
        <pc:spChg chg="mod">
          <ac:chgData name="Jones, Jennifer D" userId="328cf3e3-6d27-44da-b9e2-799db2f13d57" providerId="ADAL" clId="{41A8B5B9-B3BE-427B-BA53-CBA610494FA1}" dt="2023-08-21T16:33:06.780" v="1539" actId="1076"/>
          <ac:spMkLst>
            <pc:docMk/>
            <pc:sldMk cId="1738390644" sldId="2146846558"/>
            <ac:spMk id="6" creationId="{45B099B8-EE11-C947-AB6B-4138AF4A3E80}"/>
          </ac:spMkLst>
        </pc:spChg>
        <pc:spChg chg="del">
          <ac:chgData name="Jones, Jennifer D" userId="328cf3e3-6d27-44da-b9e2-799db2f13d57" providerId="ADAL" clId="{41A8B5B9-B3BE-427B-BA53-CBA610494FA1}" dt="2023-08-21T16:33:02.103" v="1538" actId="21"/>
          <ac:spMkLst>
            <pc:docMk/>
            <pc:sldMk cId="1738390644" sldId="2146846558"/>
            <ac:spMk id="18" creationId="{CDC05878-4492-EF4B-B4C7-8726AF018C3A}"/>
          </ac:spMkLst>
        </pc:spChg>
      </pc:sldChg>
      <pc:sldChg chg="delCm modNotesTx">
        <pc:chgData name="Jones, Jennifer D" userId="328cf3e3-6d27-44da-b9e2-799db2f13d57" providerId="ADAL" clId="{41A8B5B9-B3BE-427B-BA53-CBA610494FA1}" dt="2023-08-21T15:38:07.861" v="810"/>
        <pc:sldMkLst>
          <pc:docMk/>
          <pc:sldMk cId="520687253" sldId="2146846567"/>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38:07.861" v="810"/>
              <pc2:cmMkLst xmlns:pc2="http://schemas.microsoft.com/office/powerpoint/2019/9/main/command">
                <pc:docMk/>
                <pc:sldMk cId="520687253" sldId="2146846567"/>
                <pc2:cmMk id="{E66086CB-3BCF-4B39-8857-AC6368791D42}"/>
              </pc2:cmMkLst>
            </pc226:cmChg>
          </p:ext>
        </pc:extLst>
      </pc:sldChg>
      <pc:sldChg chg="delCm modNotesTx">
        <pc:chgData name="Jones, Jennifer D" userId="328cf3e3-6d27-44da-b9e2-799db2f13d57" providerId="ADAL" clId="{41A8B5B9-B3BE-427B-BA53-CBA610494FA1}" dt="2023-08-21T15:33:39.541" v="766"/>
        <pc:sldMkLst>
          <pc:docMk/>
          <pc:sldMk cId="333045296" sldId="2146846568"/>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33:39.541" v="766"/>
              <pc2:cmMkLst xmlns:pc2="http://schemas.microsoft.com/office/powerpoint/2019/9/main/command">
                <pc:docMk/>
                <pc:sldMk cId="333045296" sldId="2146846568"/>
                <pc2:cmMk id="{611FFF54-927E-4004-B547-61009B229E6F}"/>
              </pc2:cmMkLst>
            </pc226:cmChg>
          </p:ext>
        </pc:extLst>
      </pc:sldChg>
      <pc:sldChg chg="modSp mod delCm">
        <pc:chgData name="Jones, Jennifer D" userId="328cf3e3-6d27-44da-b9e2-799db2f13d57" providerId="ADAL" clId="{41A8B5B9-B3BE-427B-BA53-CBA610494FA1}" dt="2023-08-21T15:05:17.354" v="423" actId="6549"/>
        <pc:sldMkLst>
          <pc:docMk/>
          <pc:sldMk cId="275095869" sldId="2146846569"/>
        </pc:sldMkLst>
        <pc:spChg chg="mod">
          <ac:chgData name="Jones, Jennifer D" userId="328cf3e3-6d27-44da-b9e2-799db2f13d57" providerId="ADAL" clId="{41A8B5B9-B3BE-427B-BA53-CBA610494FA1}" dt="2023-08-21T15:02:52.466" v="367" actId="20577"/>
          <ac:spMkLst>
            <pc:docMk/>
            <pc:sldMk cId="275095869" sldId="2146846569"/>
            <ac:spMk id="2" creationId="{33F9AF44-6CF5-0946-BA40-B9BD85895419}"/>
          </ac:spMkLst>
        </pc:spChg>
        <pc:spChg chg="mod">
          <ac:chgData name="Jones, Jennifer D" userId="328cf3e3-6d27-44da-b9e2-799db2f13d57" providerId="ADAL" clId="{41A8B5B9-B3BE-427B-BA53-CBA610494FA1}" dt="2023-08-21T15:03:30.970" v="399" actId="20577"/>
          <ac:spMkLst>
            <pc:docMk/>
            <pc:sldMk cId="275095869" sldId="2146846569"/>
            <ac:spMk id="6" creationId="{45B099B8-EE11-C947-AB6B-4138AF4A3E80}"/>
          </ac:spMkLst>
        </pc:spChg>
        <pc:spChg chg="mod">
          <ac:chgData name="Jones, Jennifer D" userId="328cf3e3-6d27-44da-b9e2-799db2f13d57" providerId="ADAL" clId="{41A8B5B9-B3BE-427B-BA53-CBA610494FA1}" dt="2023-08-21T15:04:55.123" v="420" actId="20577"/>
          <ac:spMkLst>
            <pc:docMk/>
            <pc:sldMk cId="275095869" sldId="2146846569"/>
            <ac:spMk id="15" creationId="{3EBE13BA-A725-9546-AEDB-E328B6641B39}"/>
          </ac:spMkLst>
        </pc:spChg>
        <pc:spChg chg="mod">
          <ac:chgData name="Jones, Jennifer D" userId="328cf3e3-6d27-44da-b9e2-799db2f13d57" providerId="ADAL" clId="{41A8B5B9-B3BE-427B-BA53-CBA610494FA1}" dt="2023-08-21T15:05:17.354" v="423" actId="6549"/>
          <ac:spMkLst>
            <pc:docMk/>
            <pc:sldMk cId="275095869" sldId="2146846569"/>
            <ac:spMk id="16" creationId="{360D69DC-8BC2-BC43-BB69-B72ED1FA66D2}"/>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05:10.087" v="421"/>
              <pc2:cmMkLst xmlns:pc2="http://schemas.microsoft.com/office/powerpoint/2019/9/main/command">
                <pc:docMk/>
                <pc:sldMk cId="275095869" sldId="2146846569"/>
                <pc2:cmMk id="{A4F8CAA6-F553-4C23-A308-9447209F0A3C}"/>
              </pc2:cmMkLst>
            </pc226:cmChg>
          </p:ext>
        </pc:extLst>
      </pc:sldChg>
      <pc:sldChg chg="delSp mod delCm modNotesTx">
        <pc:chgData name="Jones, Jennifer D" userId="328cf3e3-6d27-44da-b9e2-799db2f13d57" providerId="ADAL" clId="{41A8B5B9-B3BE-427B-BA53-CBA610494FA1}" dt="2023-08-21T15:16:23.969" v="478"/>
        <pc:sldMkLst>
          <pc:docMk/>
          <pc:sldMk cId="39723150" sldId="2146846570"/>
        </pc:sldMkLst>
        <pc:spChg chg="del">
          <ac:chgData name="Jones, Jennifer D" userId="328cf3e3-6d27-44da-b9e2-799db2f13d57" providerId="ADAL" clId="{41A8B5B9-B3BE-427B-BA53-CBA610494FA1}" dt="2023-08-21T15:10:46.804" v="459" actId="21"/>
          <ac:spMkLst>
            <pc:docMk/>
            <pc:sldMk cId="39723150" sldId="2146846570"/>
            <ac:spMk id="20" creationId="{5C0EF81A-C544-44C2-8BB7-81F62603E0D3}"/>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16:23.969" v="478"/>
              <pc2:cmMkLst xmlns:pc2="http://schemas.microsoft.com/office/powerpoint/2019/9/main/command">
                <pc:docMk/>
                <pc:sldMk cId="39723150" sldId="2146846570"/>
                <pc2:cmMk id="{4F27D515-5172-401D-AA2A-BF4EC718B6F2}"/>
              </pc2:cmMkLst>
            </pc226:cmChg>
          </p:ext>
        </pc:extLst>
      </pc:sldChg>
      <pc:sldChg chg="delCm modNotesTx">
        <pc:chgData name="Jones, Jennifer D" userId="328cf3e3-6d27-44da-b9e2-799db2f13d57" providerId="ADAL" clId="{41A8B5B9-B3BE-427B-BA53-CBA610494FA1}" dt="2023-08-21T15:18:14.190" v="481"/>
        <pc:sldMkLst>
          <pc:docMk/>
          <pc:sldMk cId="1992005068" sldId="2146846571"/>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18:14.190" v="481"/>
              <pc2:cmMkLst xmlns:pc2="http://schemas.microsoft.com/office/powerpoint/2019/9/main/command">
                <pc:docMk/>
                <pc:sldMk cId="1992005068" sldId="2146846571"/>
                <pc2:cmMk id="{5A73F2E1-EBCF-48B8-A34F-EEF734013625}"/>
              </pc2:cmMkLst>
            </pc226:cmChg>
          </p:ext>
        </pc:extLst>
      </pc:sldChg>
      <pc:sldChg chg="delCm modNotesTx">
        <pc:chgData name="Jones, Jennifer D" userId="328cf3e3-6d27-44da-b9e2-799db2f13d57" providerId="ADAL" clId="{41A8B5B9-B3BE-427B-BA53-CBA610494FA1}" dt="2023-08-21T15:20:52.418" v="632"/>
        <pc:sldMkLst>
          <pc:docMk/>
          <pc:sldMk cId="370143983" sldId="2146846572"/>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41A8B5B9-B3BE-427B-BA53-CBA610494FA1}" dt="2023-08-21T15:20:52.418" v="632"/>
              <pc2:cmMkLst xmlns:pc2="http://schemas.microsoft.com/office/powerpoint/2019/9/main/command">
                <pc:docMk/>
                <pc:sldMk cId="370143983" sldId="2146846572"/>
                <pc2:cmMk id="{2AD038FC-8244-460B-B0BF-31B22871E948}"/>
              </pc2:cmMkLst>
            </pc226:cmChg>
          </p:ext>
        </pc:extLst>
      </pc:sldChg>
    </pc:docChg>
  </pc:docChgLst>
  <pc:docChgLst>
    <pc:chgData name="Manroe, Drew" userId="9c2259f8-2ab6-4108-92c0-b3cbca54040f" providerId="ADAL" clId="{9D1A072C-C9AD-4B9F-B45D-483070C41C20}"/>
    <pc:docChg chg="undo custSel modSld">
      <pc:chgData name="Manroe, Drew" userId="9c2259f8-2ab6-4108-92c0-b3cbca54040f" providerId="ADAL" clId="{9D1A072C-C9AD-4B9F-B45D-483070C41C20}" dt="2023-08-21T16:33:09.869" v="27" actId="1076"/>
      <pc:docMkLst>
        <pc:docMk/>
      </pc:docMkLst>
      <pc:sldChg chg="modSp mod">
        <pc:chgData name="Manroe, Drew" userId="9c2259f8-2ab6-4108-92c0-b3cbca54040f" providerId="ADAL" clId="{9D1A072C-C9AD-4B9F-B45D-483070C41C20}" dt="2023-08-21T16:31:51.900" v="14" actId="108"/>
        <pc:sldMkLst>
          <pc:docMk/>
          <pc:sldMk cId="1328047681" sldId="694"/>
        </pc:sldMkLst>
        <pc:spChg chg="mod">
          <ac:chgData name="Manroe, Drew" userId="9c2259f8-2ab6-4108-92c0-b3cbca54040f" providerId="ADAL" clId="{9D1A072C-C9AD-4B9F-B45D-483070C41C20}" dt="2023-08-21T16:31:51.900" v="14" actId="108"/>
          <ac:spMkLst>
            <pc:docMk/>
            <pc:sldMk cId="1328047681" sldId="694"/>
            <ac:spMk id="4" creationId="{850E140F-B6EE-7609-8FF9-7D5E6E1EEC91}"/>
          </ac:spMkLst>
        </pc:spChg>
      </pc:sldChg>
      <pc:sldChg chg="addSp delSp modSp mod delCm modCm">
        <pc:chgData name="Manroe, Drew" userId="9c2259f8-2ab6-4108-92c0-b3cbca54040f" providerId="ADAL" clId="{9D1A072C-C9AD-4B9F-B45D-483070C41C20}" dt="2023-08-21T16:33:09.869" v="27" actId="1076"/>
        <pc:sldMkLst>
          <pc:docMk/>
          <pc:sldMk cId="3810968729" sldId="2146846556"/>
        </pc:sldMkLst>
        <pc:spChg chg="mod">
          <ac:chgData name="Manroe, Drew" userId="9c2259f8-2ab6-4108-92c0-b3cbca54040f" providerId="ADAL" clId="{9D1A072C-C9AD-4B9F-B45D-483070C41C20}" dt="2023-08-21T16:32:37.187" v="20" actId="108"/>
          <ac:spMkLst>
            <pc:docMk/>
            <pc:sldMk cId="3810968729" sldId="2146846556"/>
            <ac:spMk id="18" creationId="{D7BF2EFA-4A88-17E9-11FE-9C49775E05A7}"/>
          </ac:spMkLst>
        </pc:spChg>
        <pc:picChg chg="add mod">
          <ac:chgData name="Manroe, Drew" userId="9c2259f8-2ab6-4108-92c0-b3cbca54040f" providerId="ADAL" clId="{9D1A072C-C9AD-4B9F-B45D-483070C41C20}" dt="2023-08-21T16:33:09.869" v="27" actId="1076"/>
          <ac:picMkLst>
            <pc:docMk/>
            <pc:sldMk cId="3810968729" sldId="2146846556"/>
            <ac:picMk id="3" creationId="{FADB5A0A-DDF1-F084-5A3F-C19E6F325133}"/>
          </ac:picMkLst>
        </pc:picChg>
        <pc:picChg chg="del">
          <ac:chgData name="Manroe, Drew" userId="9c2259f8-2ab6-4108-92c0-b3cbca54040f" providerId="ADAL" clId="{9D1A072C-C9AD-4B9F-B45D-483070C41C20}" dt="2023-08-21T16:29:25.743" v="0" actId="478"/>
          <ac:picMkLst>
            <pc:docMk/>
            <pc:sldMk cId="3810968729" sldId="2146846556"/>
            <ac:picMk id="5" creationId="{61B2A119-8E79-6C91-859C-DE0A898040D8}"/>
          </ac:picMkLst>
        </pc:picChg>
        <pc:extLst>
          <p:ext xmlns:p="http://schemas.openxmlformats.org/presentationml/2006/main" uri="{D6D511B9-2390-475A-947B-AFAB55BFBCF1}">
            <pc226:cmChg xmlns:pc226="http://schemas.microsoft.com/office/powerpoint/2022/06/main/command" chg="del mod">
              <pc226:chgData name="Manroe, Drew" userId="9c2259f8-2ab6-4108-92c0-b3cbca54040f" providerId="ADAL" clId="{9D1A072C-C9AD-4B9F-B45D-483070C41C20}" dt="2023-08-21T16:32:58.673" v="25"/>
              <pc2:cmMkLst xmlns:pc2="http://schemas.microsoft.com/office/powerpoint/2019/9/main/command">
                <pc:docMk/>
                <pc:sldMk cId="3810968729" sldId="2146846556"/>
                <pc2:cmMk id="{49C16593-F857-4AB8-9FAC-AD770DC08DBB}"/>
              </pc2:cmMkLst>
            </pc226:cmChg>
            <pc226:cmChg xmlns:pc226="http://schemas.microsoft.com/office/powerpoint/2022/06/main/command" chg="del mod">
              <pc226:chgData name="Manroe, Drew" userId="9c2259f8-2ab6-4108-92c0-b3cbca54040f" providerId="ADAL" clId="{9D1A072C-C9AD-4B9F-B45D-483070C41C20}" dt="2023-08-21T16:32:55.073" v="23"/>
              <pc2:cmMkLst xmlns:pc2="http://schemas.microsoft.com/office/powerpoint/2019/9/main/command">
                <pc:docMk/>
                <pc:sldMk cId="3810968729" sldId="2146846556"/>
                <pc2:cmMk id="{85E5B9F2-FEAB-46E4-A126-5252AC4BD885}"/>
              </pc2:cmMkLst>
            </pc226:cmChg>
          </p:ext>
        </pc:extLst>
      </pc:sldChg>
    </pc:docChg>
  </pc:docChgLst>
  <pc:docChgLst>
    <pc:chgData name="Young, Annette T" userId="S::young.annette.t@principal.com::368a30b6-b36a-4cde-b780-1d0d6995885e" providerId="AD" clId="Web-{74A95B30-722B-828A-9C40-9C5A9ACD6C21}"/>
    <pc:docChg chg="mod">
      <pc:chgData name="Young, Annette T" userId="S::young.annette.t@principal.com::368a30b6-b36a-4cde-b780-1d0d6995885e" providerId="AD" clId="Web-{74A95B30-722B-828A-9C40-9C5A9ACD6C21}" dt="2023-08-21T15:37:51.502" v="1"/>
      <pc:docMkLst>
        <pc:docMk/>
      </pc:docMkLst>
      <pc:sldChg chg="modCm">
        <pc:chgData name="Young, Annette T" userId="S::young.annette.t@principal.com::368a30b6-b36a-4cde-b780-1d0d6995885e" providerId="AD" clId="Web-{74A95B30-722B-828A-9C40-9C5A9ACD6C21}" dt="2023-08-21T15:37:51.502" v="1"/>
        <pc:sldMkLst>
          <pc:docMk/>
          <pc:sldMk cId="2733680779" sldId="1136"/>
        </pc:sldMkLst>
        <pc:extLst>
          <p:ext xmlns:p="http://schemas.openxmlformats.org/presentationml/2006/main" uri="{D6D511B9-2390-475A-947B-AFAB55BFBCF1}">
            <pc226:cmChg xmlns:pc226="http://schemas.microsoft.com/office/powerpoint/2022/06/main/command" chg="">
              <pc226:chgData name="Young, Annette T" userId="S::young.annette.t@principal.com::368a30b6-b36a-4cde-b780-1d0d6995885e" providerId="AD" clId="Web-{74A95B30-722B-828A-9C40-9C5A9ACD6C21}" dt="2023-08-21T15:37:51.502" v="1"/>
              <pc2:cmMkLst xmlns:pc2="http://schemas.microsoft.com/office/powerpoint/2019/9/main/command">
                <pc:docMk/>
                <pc:sldMk cId="2733680779" sldId="1136"/>
                <pc2:cmMk id="{E53B74E0-A9F5-4AB6-99BA-B17D247F51D0}"/>
              </pc2:cmMkLst>
              <pc226:cmRplyChg chg="add">
                <pc226:chgData name="Young, Annette T" userId="S::young.annette.t@principal.com::368a30b6-b36a-4cde-b780-1d0d6995885e" providerId="AD" clId="Web-{74A95B30-722B-828A-9C40-9C5A9ACD6C21}" dt="2023-08-21T15:37:51.502" v="1"/>
                <pc2:cmRplyMkLst xmlns:pc2="http://schemas.microsoft.com/office/powerpoint/2019/9/main/command">
                  <pc:docMk/>
                  <pc:sldMk cId="2733680779" sldId="1136"/>
                  <pc2:cmMk id="{E53B74E0-A9F5-4AB6-99BA-B17D247F51D0}"/>
                  <pc2:cmRplyMk id="{A223B622-A10C-4077-8864-B7B7DC6C4095}"/>
                </pc2:cmRplyMkLst>
              </pc226:cmRplyChg>
            </pc226:cmChg>
          </p:ext>
        </pc:extLst>
      </pc:sldChg>
    </pc:docChg>
  </pc:docChgLst>
  <pc:docChgLst>
    <pc:chgData name="Manroe, Drew" userId="9c2259f8-2ab6-4108-92c0-b3cbca54040f" providerId="ADAL" clId="{E7D5FFE6-F15E-4633-AC19-1192AB1E69BE}"/>
    <pc:docChg chg="undo custSel modSld">
      <pc:chgData name="Manroe, Drew" userId="9c2259f8-2ab6-4108-92c0-b3cbca54040f" providerId="ADAL" clId="{E7D5FFE6-F15E-4633-AC19-1192AB1E69BE}" dt="2023-08-30T13:26:53.530" v="24" actId="1076"/>
      <pc:docMkLst>
        <pc:docMk/>
      </pc:docMkLst>
      <pc:sldChg chg="addSp delSp modSp mod delCm">
        <pc:chgData name="Manroe, Drew" userId="9c2259f8-2ab6-4108-92c0-b3cbca54040f" providerId="ADAL" clId="{E7D5FFE6-F15E-4633-AC19-1192AB1E69BE}" dt="2023-08-30T13:26:53.530" v="24" actId="1076"/>
        <pc:sldMkLst>
          <pc:docMk/>
          <pc:sldMk cId="2733680779" sldId="1136"/>
        </pc:sldMkLst>
        <pc:spChg chg="add del">
          <ac:chgData name="Manroe, Drew" userId="9c2259f8-2ab6-4108-92c0-b3cbca54040f" providerId="ADAL" clId="{E7D5FFE6-F15E-4633-AC19-1192AB1E69BE}" dt="2023-08-30T13:25:58.622" v="7" actId="478"/>
          <ac:spMkLst>
            <pc:docMk/>
            <pc:sldMk cId="2733680779" sldId="1136"/>
            <ac:spMk id="4" creationId="{E45D3D1B-78C9-3646-8E4F-30559D2E25EE}"/>
          </ac:spMkLst>
        </pc:spChg>
        <pc:spChg chg="del mod">
          <ac:chgData name="Manroe, Drew" userId="9c2259f8-2ab6-4108-92c0-b3cbca54040f" providerId="ADAL" clId="{E7D5FFE6-F15E-4633-AC19-1192AB1E69BE}" dt="2023-08-30T13:25:49.995" v="1" actId="478"/>
          <ac:spMkLst>
            <pc:docMk/>
            <pc:sldMk cId="2733680779" sldId="1136"/>
            <ac:spMk id="15" creationId="{16CAC6DA-5EF7-4640-9F84-1E3CCF975DDD}"/>
          </ac:spMkLst>
        </pc:spChg>
        <pc:spChg chg="del">
          <ac:chgData name="Manroe, Drew" userId="9c2259f8-2ab6-4108-92c0-b3cbca54040f" providerId="ADAL" clId="{E7D5FFE6-F15E-4633-AC19-1192AB1E69BE}" dt="2023-08-30T13:25:54.505" v="4" actId="478"/>
          <ac:spMkLst>
            <pc:docMk/>
            <pc:sldMk cId="2733680779" sldId="1136"/>
            <ac:spMk id="20" creationId="{5274DF32-8F7C-4F35-88DB-7B30B729B2B9}"/>
          </ac:spMkLst>
        </pc:spChg>
        <pc:spChg chg="del">
          <ac:chgData name="Manroe, Drew" userId="9c2259f8-2ab6-4108-92c0-b3cbca54040f" providerId="ADAL" clId="{E7D5FFE6-F15E-4633-AC19-1192AB1E69BE}" dt="2023-08-30T13:26:11.949" v="11" actId="478"/>
          <ac:spMkLst>
            <pc:docMk/>
            <pc:sldMk cId="2733680779" sldId="1136"/>
            <ac:spMk id="21" creationId="{75ECADBF-E0C4-475B-A502-9762F5D87197}"/>
          </ac:spMkLst>
        </pc:spChg>
        <pc:spChg chg="del">
          <ac:chgData name="Manroe, Drew" userId="9c2259f8-2ab6-4108-92c0-b3cbca54040f" providerId="ADAL" clId="{E7D5FFE6-F15E-4633-AC19-1192AB1E69BE}" dt="2023-08-30T13:25:51.709" v="2" actId="478"/>
          <ac:spMkLst>
            <pc:docMk/>
            <pc:sldMk cId="2733680779" sldId="1136"/>
            <ac:spMk id="26" creationId="{D075CBBA-0581-48BA-BA87-647994B6D1E8}"/>
          </ac:spMkLst>
        </pc:spChg>
        <pc:spChg chg="del">
          <ac:chgData name="Manroe, Drew" userId="9c2259f8-2ab6-4108-92c0-b3cbca54040f" providerId="ADAL" clId="{E7D5FFE6-F15E-4633-AC19-1192AB1E69BE}" dt="2023-08-30T13:26:03.698" v="8" actId="478"/>
          <ac:spMkLst>
            <pc:docMk/>
            <pc:sldMk cId="2733680779" sldId="1136"/>
            <ac:spMk id="27" creationId="{072A11B0-0EAC-4CF1-AE0D-4FDC1A442BAE}"/>
          </ac:spMkLst>
        </pc:spChg>
        <pc:spChg chg="del">
          <ac:chgData name="Manroe, Drew" userId="9c2259f8-2ab6-4108-92c0-b3cbca54040f" providerId="ADAL" clId="{E7D5FFE6-F15E-4633-AC19-1192AB1E69BE}" dt="2023-08-30T13:26:14.586" v="13" actId="478"/>
          <ac:spMkLst>
            <pc:docMk/>
            <pc:sldMk cId="2733680779" sldId="1136"/>
            <ac:spMk id="28" creationId="{107FFC36-2652-4BC0-9BF3-C6CF7DE04DEE}"/>
          </ac:spMkLst>
        </pc:spChg>
        <pc:spChg chg="del">
          <ac:chgData name="Manroe, Drew" userId="9c2259f8-2ab6-4108-92c0-b3cbca54040f" providerId="ADAL" clId="{E7D5FFE6-F15E-4633-AC19-1192AB1E69BE}" dt="2023-08-30T13:26:08.722" v="9" actId="478"/>
          <ac:spMkLst>
            <pc:docMk/>
            <pc:sldMk cId="2733680779" sldId="1136"/>
            <ac:spMk id="29" creationId="{8F9BAB2B-C0E1-4FCB-9FCD-9CA3F65BB2B8}"/>
          </ac:spMkLst>
        </pc:spChg>
        <pc:picChg chg="add mod">
          <ac:chgData name="Manroe, Drew" userId="9c2259f8-2ab6-4108-92c0-b3cbca54040f" providerId="ADAL" clId="{E7D5FFE6-F15E-4633-AC19-1192AB1E69BE}" dt="2023-08-30T13:26:53.530" v="24" actId="1076"/>
          <ac:picMkLst>
            <pc:docMk/>
            <pc:sldMk cId="2733680779" sldId="1136"/>
            <ac:picMk id="5" creationId="{C608CF68-0A56-AE3F-C947-33510B128CEA}"/>
          </ac:picMkLst>
        </pc:picChg>
        <pc:cxnChg chg="del">
          <ac:chgData name="Manroe, Drew" userId="9c2259f8-2ab6-4108-92c0-b3cbca54040f" providerId="ADAL" clId="{E7D5FFE6-F15E-4633-AC19-1192AB1E69BE}" dt="2023-08-30T13:25:52.780" v="3" actId="478"/>
          <ac:cxnSpMkLst>
            <pc:docMk/>
            <pc:sldMk cId="2733680779" sldId="1136"/>
            <ac:cxnSpMk id="22" creationId="{04B8C938-31EF-436A-9791-698D655156FD}"/>
          </ac:cxnSpMkLst>
        </pc:cxnChg>
        <pc:cxnChg chg="del">
          <ac:chgData name="Manroe, Drew" userId="9c2259f8-2ab6-4108-92c0-b3cbca54040f" providerId="ADAL" clId="{E7D5FFE6-F15E-4633-AC19-1192AB1E69BE}" dt="2023-08-30T13:25:55.539" v="5" actId="478"/>
          <ac:cxnSpMkLst>
            <pc:docMk/>
            <pc:sldMk cId="2733680779" sldId="1136"/>
            <ac:cxnSpMk id="23" creationId="{C4E4D3D9-5D94-4207-9BAD-12A41EF081D4}"/>
          </ac:cxnSpMkLst>
        </pc:cxnChg>
        <pc:cxnChg chg="del">
          <ac:chgData name="Manroe, Drew" userId="9c2259f8-2ab6-4108-92c0-b3cbca54040f" providerId="ADAL" clId="{E7D5FFE6-F15E-4633-AC19-1192AB1E69BE}" dt="2023-08-30T13:26:13.094" v="12" actId="478"/>
          <ac:cxnSpMkLst>
            <pc:docMk/>
            <pc:sldMk cId="2733680779" sldId="1136"/>
            <ac:cxnSpMk id="24" creationId="{E9B39DC2-7738-4D05-95FE-5697DFC59C2B}"/>
          </ac:cxnSpMkLst>
        </pc:cxnChg>
        <pc:cxnChg chg="del">
          <ac:chgData name="Manroe, Drew" userId="9c2259f8-2ab6-4108-92c0-b3cbca54040f" providerId="ADAL" clId="{E7D5FFE6-F15E-4633-AC19-1192AB1E69BE}" dt="2023-08-30T13:26:09.654" v="10" actId="478"/>
          <ac:cxnSpMkLst>
            <pc:docMk/>
            <pc:sldMk cId="2733680779" sldId="1136"/>
            <ac:cxnSpMk id="25" creationId="{27796B3E-DE92-4FD2-B87C-CD6D828C783E}"/>
          </ac:cxnSpMkLst>
        </pc:cxnChg>
        <pc:extLst>
          <p:ext xmlns:p="http://schemas.openxmlformats.org/presentationml/2006/main" uri="{D6D511B9-2390-475A-947B-AFAB55BFBCF1}">
            <pc226:cmChg xmlns:pc226="http://schemas.microsoft.com/office/powerpoint/2022/06/main/command" chg="del">
              <pc226:chgData name="Manroe, Drew" userId="9c2259f8-2ab6-4108-92c0-b3cbca54040f" providerId="ADAL" clId="{E7D5FFE6-F15E-4633-AC19-1192AB1E69BE}" dt="2023-08-30T13:26:44.055" v="22"/>
              <pc2:cmMkLst xmlns:pc2="http://schemas.microsoft.com/office/powerpoint/2019/9/main/command">
                <pc:docMk/>
                <pc:sldMk cId="2733680779" sldId="1136"/>
                <pc2:cmMk id="{E53B74E0-A9F5-4AB6-99BA-B17D247F51D0}"/>
              </pc2:cmMkLst>
            </pc226:cmChg>
          </p:ext>
        </pc:extLst>
      </pc:sldChg>
    </pc:docChg>
  </pc:docChgLst>
  <pc:docChgLst>
    <pc:chgData clId="Web-{D5FD70BA-993D-4F4E-A20E-EEBECBCF2F38}"/>
    <pc:docChg chg="mod">
      <pc:chgData name="" userId="" providerId="" clId="Web-{D5FD70BA-993D-4F4E-A20E-EEBECBCF2F38}" dt="2023-08-21T14:44:25.301" v="1"/>
      <pc:docMkLst>
        <pc:docMk/>
      </pc:docMkLst>
      <pc:sldChg chg="modCm">
        <pc:chgData name="" userId="" providerId="" clId="Web-{D5FD70BA-993D-4F4E-A20E-EEBECBCF2F38}" dt="2023-08-21T14:44:25.301" v="1"/>
        <pc:sldMkLst>
          <pc:docMk/>
          <pc:sldMk cId="2733680779" sldId="1136"/>
        </pc:sldMkLst>
        <pc:extLst>
          <p:ext xmlns:p="http://schemas.openxmlformats.org/presentationml/2006/main" uri="{D6D511B9-2390-475A-947B-AFAB55BFBCF1}">
            <pc226:cmChg xmlns:pc226="http://schemas.microsoft.com/office/powerpoint/2022/06/main/command" chg="">
              <pc226:chgData name="" userId="" providerId="" clId="Web-{D5FD70BA-993D-4F4E-A20E-EEBECBCF2F38}" dt="2023-08-21T14:44:25.301" v="1"/>
              <pc2:cmMkLst xmlns:pc2="http://schemas.microsoft.com/office/powerpoint/2019/9/main/command">
                <pc:docMk/>
                <pc:sldMk cId="2733680779" sldId="1136"/>
                <pc2:cmMk id="{E53B74E0-A9F5-4AB6-99BA-B17D247F51D0}"/>
              </pc2:cmMkLst>
              <pc226:cmRplyChg chg="add">
                <pc226:chgData name="" userId="" providerId="" clId="Web-{D5FD70BA-993D-4F4E-A20E-EEBECBCF2F38}" dt="2023-08-21T14:44:25.301" v="1"/>
                <pc2:cmRplyMkLst xmlns:pc2="http://schemas.microsoft.com/office/powerpoint/2019/9/main/command">
                  <pc:docMk/>
                  <pc:sldMk cId="2733680779" sldId="1136"/>
                  <pc2:cmMk id="{E53B74E0-A9F5-4AB6-99BA-B17D247F51D0}"/>
                  <pc2:cmRplyMk id="{AED26472-79EC-4D7B-BC97-80040D77015E}"/>
                </pc2:cmRplyMkLst>
              </pc226:cmRplyChg>
            </pc226:cmChg>
          </p:ext>
        </pc:extLst>
      </pc:sldChg>
    </pc:docChg>
  </pc:docChgLst>
  <pc:docChgLst>
    <pc:chgData name="Jones, Jennifer D" userId="328cf3e3-6d27-44da-b9e2-799db2f13d57" providerId="ADAL" clId="{6219DC70-87FB-4802-B1DB-4050E3A983F8}"/>
    <pc:docChg chg="custSel delSld modSld">
      <pc:chgData name="Jones, Jennifer D" userId="328cf3e3-6d27-44da-b9e2-799db2f13d57" providerId="ADAL" clId="{6219DC70-87FB-4802-B1DB-4050E3A983F8}" dt="2023-08-17T21:46:32.720" v="291"/>
      <pc:docMkLst>
        <pc:docMk/>
      </pc:docMkLst>
      <pc:sldChg chg="delCm">
        <pc:chgData name="Jones, Jennifer D" userId="328cf3e3-6d27-44da-b9e2-799db2f13d57" providerId="ADAL" clId="{6219DC70-87FB-4802-B1DB-4050E3A983F8}" dt="2023-08-17T20:11:57.680" v="11"/>
        <pc:sldMkLst>
          <pc:docMk/>
          <pc:sldMk cId="1873489411" sldId="263"/>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0:11:57.680" v="11"/>
              <pc2:cmMkLst xmlns:pc2="http://schemas.microsoft.com/office/powerpoint/2019/9/main/command">
                <pc:docMk/>
                <pc:sldMk cId="1873489411" sldId="263"/>
                <pc2:cmMk id="{12ACD812-82EB-45F7-B5A8-714CCCBD7B57}"/>
              </pc2:cmMkLst>
            </pc226:cmChg>
          </p:ext>
        </pc:extLst>
      </pc:sldChg>
      <pc:sldChg chg="modSp mod delCm">
        <pc:chgData name="Jones, Jennifer D" userId="328cf3e3-6d27-44da-b9e2-799db2f13d57" providerId="ADAL" clId="{6219DC70-87FB-4802-B1DB-4050E3A983F8}" dt="2023-08-17T20:12:03.647" v="12"/>
        <pc:sldMkLst>
          <pc:docMk/>
          <pc:sldMk cId="1763032707" sldId="302"/>
        </pc:sldMkLst>
        <pc:spChg chg="mod">
          <ac:chgData name="Jones, Jennifer D" userId="328cf3e3-6d27-44da-b9e2-799db2f13d57" providerId="ADAL" clId="{6219DC70-87FB-4802-B1DB-4050E3A983F8}" dt="2023-08-17T20:10:27.703" v="3" actId="20577"/>
          <ac:spMkLst>
            <pc:docMk/>
            <pc:sldMk cId="1763032707" sldId="302"/>
            <ac:spMk id="5" creationId="{09988595-5A99-4764-94ED-4D1E6701EE92}"/>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0:12:03.647" v="12"/>
              <pc2:cmMkLst xmlns:pc2="http://schemas.microsoft.com/office/powerpoint/2019/9/main/command">
                <pc:docMk/>
                <pc:sldMk cId="1763032707" sldId="302"/>
                <pc2:cmMk id="{76596EA7-6F40-4D8E-B48C-B160D5D10CCF}"/>
              </pc2:cmMkLst>
            </pc226:cmChg>
          </p:ext>
        </pc:extLst>
      </pc:sldChg>
      <pc:sldChg chg="delCm">
        <pc:chgData name="Jones, Jennifer D" userId="328cf3e3-6d27-44da-b9e2-799db2f13d57" providerId="ADAL" clId="{6219DC70-87FB-4802-B1DB-4050E3A983F8}" dt="2023-08-17T21:46:22.096" v="290"/>
        <pc:sldMkLst>
          <pc:docMk/>
          <pc:sldMk cId="1383507714" sldId="309"/>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6:22.096" v="290"/>
              <pc2:cmMkLst xmlns:pc2="http://schemas.microsoft.com/office/powerpoint/2019/9/main/command">
                <pc:docMk/>
                <pc:sldMk cId="1383507714" sldId="309"/>
                <pc2:cmMk id="{934CCBA6-8B43-45A4-81D6-0733E0782714}"/>
              </pc2:cmMkLst>
            </pc226:cmChg>
          </p:ext>
        </pc:extLst>
      </pc:sldChg>
      <pc:sldChg chg="delCm">
        <pc:chgData name="Jones, Jennifer D" userId="328cf3e3-6d27-44da-b9e2-799db2f13d57" providerId="ADAL" clId="{6219DC70-87FB-4802-B1DB-4050E3A983F8}" dt="2023-08-17T21:46:32.720" v="291"/>
        <pc:sldMkLst>
          <pc:docMk/>
          <pc:sldMk cId="3472751336" sldId="312"/>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6:32.720" v="291"/>
              <pc2:cmMkLst xmlns:pc2="http://schemas.microsoft.com/office/powerpoint/2019/9/main/command">
                <pc:docMk/>
                <pc:sldMk cId="3472751336" sldId="312"/>
                <pc2:cmMk id="{F958D3B8-D115-42C5-A4F2-651D585B504C}"/>
              </pc2:cmMkLst>
            </pc226:cmChg>
          </p:ext>
        </pc:extLst>
      </pc:sldChg>
      <pc:sldChg chg="modSp mod delCm">
        <pc:chgData name="Jones, Jennifer D" userId="328cf3e3-6d27-44da-b9e2-799db2f13d57" providerId="ADAL" clId="{6219DC70-87FB-4802-B1DB-4050E3A983F8}" dt="2023-08-17T20:12:07.858" v="13"/>
        <pc:sldMkLst>
          <pc:docMk/>
          <pc:sldMk cId="2192835624" sldId="659"/>
        </pc:sldMkLst>
        <pc:spChg chg="mod">
          <ac:chgData name="Jones, Jennifer D" userId="328cf3e3-6d27-44da-b9e2-799db2f13d57" providerId="ADAL" clId="{6219DC70-87FB-4802-B1DB-4050E3A983F8}" dt="2023-08-17T20:10:57.238" v="9" actId="6549"/>
          <ac:spMkLst>
            <pc:docMk/>
            <pc:sldMk cId="2192835624" sldId="659"/>
            <ac:spMk id="8" creationId="{D4551AD2-9FD3-4EC3-A629-31A277B88F5D}"/>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0:12:07.858" v="13"/>
              <pc2:cmMkLst xmlns:pc2="http://schemas.microsoft.com/office/powerpoint/2019/9/main/command">
                <pc:docMk/>
                <pc:sldMk cId="2192835624" sldId="659"/>
                <pc2:cmMk id="{073D924B-503E-47EB-A7F6-293F27B793F5}"/>
              </pc2:cmMkLst>
            </pc226:cmChg>
          </p:ext>
        </pc:extLst>
      </pc:sldChg>
      <pc:sldChg chg="modSp mod delCm">
        <pc:chgData name="Jones, Jennifer D" userId="328cf3e3-6d27-44da-b9e2-799db2f13d57" providerId="ADAL" clId="{6219DC70-87FB-4802-B1DB-4050E3A983F8}" dt="2023-08-17T21:13:16.956" v="242" actId="14100"/>
        <pc:sldMkLst>
          <pc:docMk/>
          <pc:sldMk cId="1247769806" sldId="668"/>
        </pc:sldMkLst>
        <pc:spChg chg="mod">
          <ac:chgData name="Jones, Jennifer D" userId="328cf3e3-6d27-44da-b9e2-799db2f13d57" providerId="ADAL" clId="{6219DC70-87FB-4802-B1DB-4050E3A983F8}" dt="2023-08-17T21:13:16.956" v="242" actId="14100"/>
          <ac:spMkLst>
            <pc:docMk/>
            <pc:sldMk cId="1247769806" sldId="668"/>
            <ac:spMk id="15" creationId="{3EBE13BA-A725-9546-AEDB-E328B6641B39}"/>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0:13:16.127" v="18"/>
              <pc2:cmMkLst xmlns:pc2="http://schemas.microsoft.com/office/powerpoint/2019/9/main/command">
                <pc:docMk/>
                <pc:sldMk cId="1247769806" sldId="668"/>
                <pc2:cmMk id="{3E1FCDEA-091E-4023-9874-68D1E3011513}"/>
              </pc2:cmMkLst>
            </pc226:cmChg>
          </p:ext>
        </pc:extLst>
      </pc:sldChg>
      <pc:sldChg chg="modSp mod delCm">
        <pc:chgData name="Jones, Jennifer D" userId="328cf3e3-6d27-44da-b9e2-799db2f13d57" providerId="ADAL" clId="{6219DC70-87FB-4802-B1DB-4050E3A983F8}" dt="2023-08-17T21:42:47.621" v="282"/>
        <pc:sldMkLst>
          <pc:docMk/>
          <pc:sldMk cId="2269114123" sldId="680"/>
        </pc:sldMkLst>
        <pc:spChg chg="mod">
          <ac:chgData name="Jones, Jennifer D" userId="328cf3e3-6d27-44da-b9e2-799db2f13d57" providerId="ADAL" clId="{6219DC70-87FB-4802-B1DB-4050E3A983F8}" dt="2023-08-17T21:42:21.261" v="278" actId="14100"/>
          <ac:spMkLst>
            <pc:docMk/>
            <pc:sldMk cId="2269114123" sldId="680"/>
            <ac:spMk id="17" creationId="{61E83567-C1A1-4B4D-8A84-CE7C9BD5CC30}"/>
          </ac:spMkLst>
        </pc:spChg>
        <pc:spChg chg="mod">
          <ac:chgData name="Jones, Jennifer D" userId="328cf3e3-6d27-44da-b9e2-799db2f13d57" providerId="ADAL" clId="{6219DC70-87FB-4802-B1DB-4050E3A983F8}" dt="2023-08-17T21:42:36.335" v="281" actId="1076"/>
          <ac:spMkLst>
            <pc:docMk/>
            <pc:sldMk cId="2269114123" sldId="680"/>
            <ac:spMk id="18" creationId="{C3D9F9CD-2C7A-A643-8D90-4CA4A7C79860}"/>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2:47.621" v="282"/>
              <pc2:cmMkLst xmlns:pc2="http://schemas.microsoft.com/office/powerpoint/2019/9/main/command">
                <pc:docMk/>
                <pc:sldMk cId="2269114123" sldId="680"/>
                <pc2:cmMk id="{6BC0A973-C881-49B6-AB1E-91127F856465}"/>
              </pc2:cmMkLst>
            </pc226:cmChg>
          </p:ext>
        </pc:extLst>
      </pc:sldChg>
      <pc:sldChg chg="del">
        <pc:chgData name="Jones, Jennifer D" userId="328cf3e3-6d27-44da-b9e2-799db2f13d57" providerId="ADAL" clId="{6219DC70-87FB-4802-B1DB-4050E3A983F8}" dt="2023-08-17T21:44:30.729" v="284" actId="2696"/>
        <pc:sldMkLst>
          <pc:docMk/>
          <pc:sldMk cId="3555285900" sldId="681"/>
        </pc:sldMkLst>
      </pc:sldChg>
      <pc:sldChg chg="delCm">
        <pc:chgData name="Jones, Jennifer D" userId="328cf3e3-6d27-44da-b9e2-799db2f13d57" providerId="ADAL" clId="{6219DC70-87FB-4802-B1DB-4050E3A983F8}" dt="2023-08-17T21:41:36.551" v="275"/>
        <pc:sldMkLst>
          <pc:docMk/>
          <pc:sldMk cId="1328047681" sldId="694"/>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1:36.551" v="275"/>
              <pc2:cmMkLst xmlns:pc2="http://schemas.microsoft.com/office/powerpoint/2019/9/main/command">
                <pc:docMk/>
                <pc:sldMk cId="1328047681" sldId="694"/>
                <pc2:cmMk id="{ECA79EC1-DDB6-475C-A33F-B4A9388BF790}"/>
              </pc2:cmMkLst>
            </pc226:cmChg>
          </p:ext>
        </pc:extLst>
      </pc:sldChg>
      <pc:sldChg chg="delCm">
        <pc:chgData name="Jones, Jennifer D" userId="328cf3e3-6d27-44da-b9e2-799db2f13d57" providerId="ADAL" clId="{6219DC70-87FB-4802-B1DB-4050E3A983F8}" dt="2023-08-17T21:46:00.633" v="288"/>
        <pc:sldMkLst>
          <pc:docMk/>
          <pc:sldMk cId="2993349253" sldId="697"/>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6:00.633" v="288"/>
              <pc2:cmMkLst xmlns:pc2="http://schemas.microsoft.com/office/powerpoint/2019/9/main/command">
                <pc:docMk/>
                <pc:sldMk cId="2993349253" sldId="697"/>
                <pc2:cmMk id="{3F305D5C-249D-4FE1-8A6C-A3C283E2FD42}"/>
              </pc2:cmMkLst>
            </pc226:cmChg>
          </p:ext>
        </pc:extLst>
      </pc:sldChg>
      <pc:sldChg chg="delCm">
        <pc:chgData name="Jones, Jennifer D" userId="328cf3e3-6d27-44da-b9e2-799db2f13d57" providerId="ADAL" clId="{6219DC70-87FB-4802-B1DB-4050E3A983F8}" dt="2023-08-17T21:46:05.794" v="289"/>
        <pc:sldMkLst>
          <pc:docMk/>
          <pc:sldMk cId="4167049658" sldId="698"/>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6:05.794" v="289"/>
              <pc2:cmMkLst xmlns:pc2="http://schemas.microsoft.com/office/powerpoint/2019/9/main/command">
                <pc:docMk/>
                <pc:sldMk cId="4167049658" sldId="698"/>
                <pc2:cmMk id="{5216D13C-4E0D-45F6-A22D-01DA4518974A}"/>
              </pc2:cmMkLst>
            </pc226:cmChg>
          </p:ext>
        </pc:extLst>
      </pc:sldChg>
      <pc:sldChg chg="delCm">
        <pc:chgData name="Jones, Jennifer D" userId="328cf3e3-6d27-44da-b9e2-799db2f13d57" providerId="ADAL" clId="{6219DC70-87FB-4802-B1DB-4050E3A983F8}" dt="2023-08-17T21:45:17.111" v="286"/>
        <pc:sldMkLst>
          <pc:docMk/>
          <pc:sldMk cId="56610631" sldId="716"/>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5:17.111" v="286"/>
              <pc2:cmMkLst xmlns:pc2="http://schemas.microsoft.com/office/powerpoint/2019/9/main/command">
                <pc:docMk/>
                <pc:sldMk cId="56610631" sldId="716"/>
                <pc2:cmMk id="{8E7969A8-C195-4ADA-94A3-B4EC06585F3D}"/>
              </pc2:cmMkLst>
            </pc226:cmChg>
          </p:ext>
        </pc:extLst>
      </pc:sldChg>
      <pc:sldChg chg="delCm">
        <pc:chgData name="Jones, Jennifer D" userId="328cf3e3-6d27-44da-b9e2-799db2f13d57" providerId="ADAL" clId="{6219DC70-87FB-4802-B1DB-4050E3A983F8}" dt="2023-08-17T21:37:33.103" v="261"/>
        <pc:sldMkLst>
          <pc:docMk/>
          <pc:sldMk cId="3978654094" sldId="1162"/>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37:33.103" v="261"/>
              <pc2:cmMkLst xmlns:pc2="http://schemas.microsoft.com/office/powerpoint/2019/9/main/command">
                <pc:docMk/>
                <pc:sldMk cId="3978654094" sldId="1162"/>
                <pc2:cmMk id="{38603E46-4021-4562-BE55-4A30E133B595}"/>
              </pc2:cmMkLst>
            </pc226:cmChg>
          </p:ext>
        </pc:extLst>
      </pc:sldChg>
      <pc:sldChg chg="delCm">
        <pc:chgData name="Jones, Jennifer D" userId="328cf3e3-6d27-44da-b9e2-799db2f13d57" providerId="ADAL" clId="{6219DC70-87FB-4802-B1DB-4050E3A983F8}" dt="2023-08-17T21:37:40.170" v="262"/>
        <pc:sldMkLst>
          <pc:docMk/>
          <pc:sldMk cId="331257833" sldId="1163"/>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37:40.170" v="262"/>
              <pc2:cmMkLst xmlns:pc2="http://schemas.microsoft.com/office/powerpoint/2019/9/main/command">
                <pc:docMk/>
                <pc:sldMk cId="331257833" sldId="1163"/>
                <pc2:cmMk id="{A8CDE26E-49B6-4BC3-A3AF-9BD71A6BB568}"/>
              </pc2:cmMkLst>
            </pc226:cmChg>
          </p:ext>
        </pc:extLst>
      </pc:sldChg>
      <pc:sldChg chg="delCm">
        <pc:chgData name="Jones, Jennifer D" userId="328cf3e3-6d27-44da-b9e2-799db2f13d57" providerId="ADAL" clId="{6219DC70-87FB-4802-B1DB-4050E3A983F8}" dt="2023-08-17T21:37:45.005" v="263"/>
        <pc:sldMkLst>
          <pc:docMk/>
          <pc:sldMk cId="1359755768" sldId="1164"/>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37:45.005" v="263"/>
              <pc2:cmMkLst xmlns:pc2="http://schemas.microsoft.com/office/powerpoint/2019/9/main/command">
                <pc:docMk/>
                <pc:sldMk cId="1359755768" sldId="1164"/>
                <pc2:cmMk id="{4971B8F3-F8F0-402A-8B05-4B6FF03A4562}"/>
              </pc2:cmMkLst>
            </pc226:cmChg>
          </p:ext>
        </pc:extLst>
      </pc:sldChg>
      <pc:sldChg chg="delCm">
        <pc:chgData name="Jones, Jennifer D" userId="328cf3e3-6d27-44da-b9e2-799db2f13d57" providerId="ADAL" clId="{6219DC70-87FB-4802-B1DB-4050E3A983F8}" dt="2023-08-17T21:37:50.905" v="264"/>
        <pc:sldMkLst>
          <pc:docMk/>
          <pc:sldMk cId="3504679603" sldId="1171"/>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37:50.905" v="264"/>
              <pc2:cmMkLst xmlns:pc2="http://schemas.microsoft.com/office/powerpoint/2019/9/main/command">
                <pc:docMk/>
                <pc:sldMk cId="3504679603" sldId="1171"/>
                <pc2:cmMk id="{370E8CDF-5338-42B8-9A42-BD6EBD98D07B}"/>
              </pc2:cmMkLst>
            </pc226:cmChg>
          </p:ext>
        </pc:extLst>
      </pc:sldChg>
      <pc:sldChg chg="delCm">
        <pc:chgData name="Jones, Jennifer D" userId="328cf3e3-6d27-44da-b9e2-799db2f13d57" providerId="ADAL" clId="{6219DC70-87FB-4802-B1DB-4050E3A983F8}" dt="2023-08-17T21:40:55.978" v="273"/>
        <pc:sldMkLst>
          <pc:docMk/>
          <pc:sldMk cId="3202708585" sldId="1174"/>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0:53.366" v="272"/>
              <pc2:cmMkLst xmlns:pc2="http://schemas.microsoft.com/office/powerpoint/2019/9/main/command">
                <pc:docMk/>
                <pc:sldMk cId="3202708585" sldId="1174"/>
                <pc2:cmMk id="{3E7F7709-2CB2-4EA2-8B73-424511B0BAA4}"/>
              </pc2:cmMkLst>
            </pc226:cmChg>
            <pc226:cmChg xmlns:pc226="http://schemas.microsoft.com/office/powerpoint/2022/06/main/command" chg="del">
              <pc226:chgData name="Jones, Jennifer D" userId="328cf3e3-6d27-44da-b9e2-799db2f13d57" providerId="ADAL" clId="{6219DC70-87FB-4802-B1DB-4050E3A983F8}" dt="2023-08-17T21:40:55.978" v="273"/>
              <pc2:cmMkLst xmlns:pc2="http://schemas.microsoft.com/office/powerpoint/2019/9/main/command">
                <pc:docMk/>
                <pc:sldMk cId="3202708585" sldId="1174"/>
                <pc2:cmMk id="{ED07DF4E-7F68-4BD3-B587-B6576110644D}"/>
              </pc2:cmMkLst>
            </pc226:cmChg>
          </p:ext>
        </pc:extLst>
      </pc:sldChg>
      <pc:sldChg chg="delCm">
        <pc:chgData name="Jones, Jennifer D" userId="328cf3e3-6d27-44da-b9e2-799db2f13d57" providerId="ADAL" clId="{6219DC70-87FB-4802-B1DB-4050E3A983F8}" dt="2023-08-17T21:38:53.135" v="265"/>
        <pc:sldMkLst>
          <pc:docMk/>
          <pc:sldMk cId="1035459145" sldId="1175"/>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38:53.135" v="265"/>
              <pc2:cmMkLst xmlns:pc2="http://schemas.microsoft.com/office/powerpoint/2019/9/main/command">
                <pc:docMk/>
                <pc:sldMk cId="1035459145" sldId="1175"/>
                <pc2:cmMk id="{F9A32AD2-D992-4294-9D68-45BB82A8CD57}"/>
              </pc2:cmMkLst>
            </pc226:cmChg>
          </p:ext>
        </pc:extLst>
      </pc:sldChg>
      <pc:sldChg chg="modSp mod">
        <pc:chgData name="Jones, Jennifer D" userId="328cf3e3-6d27-44da-b9e2-799db2f13d57" providerId="ADAL" clId="{6219DC70-87FB-4802-B1DB-4050E3A983F8}" dt="2023-08-17T21:39:01.425" v="267" actId="20577"/>
        <pc:sldMkLst>
          <pc:docMk/>
          <pc:sldMk cId="412694053" sldId="1176"/>
        </pc:sldMkLst>
        <pc:spChg chg="mod">
          <ac:chgData name="Jones, Jennifer D" userId="328cf3e3-6d27-44da-b9e2-799db2f13d57" providerId="ADAL" clId="{6219DC70-87FB-4802-B1DB-4050E3A983F8}" dt="2023-08-17T21:39:01.425" v="267" actId="20577"/>
          <ac:spMkLst>
            <pc:docMk/>
            <pc:sldMk cId="412694053" sldId="1176"/>
            <ac:spMk id="5" creationId="{6CE996F1-89CE-1B48-A920-40FBD75EE938}"/>
          </ac:spMkLst>
        </pc:spChg>
      </pc:sldChg>
      <pc:sldChg chg="delCm">
        <pc:chgData name="Jones, Jennifer D" userId="328cf3e3-6d27-44da-b9e2-799db2f13d57" providerId="ADAL" clId="{6219DC70-87FB-4802-B1DB-4050E3A983F8}" dt="2023-08-17T21:45:53.560" v="287"/>
        <pc:sldMkLst>
          <pc:docMk/>
          <pc:sldMk cId="1308042400" sldId="2146846546"/>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5:53.560" v="287"/>
              <pc2:cmMkLst xmlns:pc2="http://schemas.microsoft.com/office/powerpoint/2019/9/main/command">
                <pc:docMk/>
                <pc:sldMk cId="1308042400" sldId="2146846546"/>
                <pc2:cmMk id="{6CE5B61B-4772-4245-87C1-D6C16EFB6741}"/>
              </pc2:cmMkLst>
            </pc226:cmChg>
          </p:ext>
        </pc:extLst>
      </pc:sldChg>
      <pc:sldChg chg="delCm">
        <pc:chgData name="Jones, Jennifer D" userId="328cf3e3-6d27-44da-b9e2-799db2f13d57" providerId="ADAL" clId="{6219DC70-87FB-4802-B1DB-4050E3A983F8}" dt="2023-08-17T21:41:09.570" v="274"/>
        <pc:sldMkLst>
          <pc:docMk/>
          <pc:sldMk cId="3374761959" sldId="2146846553"/>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1:09.570" v="274"/>
              <pc2:cmMkLst xmlns:pc2="http://schemas.microsoft.com/office/powerpoint/2019/9/main/command">
                <pc:docMk/>
                <pc:sldMk cId="3374761959" sldId="2146846553"/>
                <pc2:cmMk id="{A74C86DB-DCCA-4D14-B826-ACFFCCDACC2D}"/>
              </pc2:cmMkLst>
            </pc226:cmChg>
          </p:ext>
        </pc:extLst>
      </pc:sldChg>
      <pc:sldChg chg="delCm">
        <pc:chgData name="Jones, Jennifer D" userId="328cf3e3-6d27-44da-b9e2-799db2f13d57" providerId="ADAL" clId="{6219DC70-87FB-4802-B1DB-4050E3A983F8}" dt="2023-08-17T21:45:10.709" v="285"/>
        <pc:sldMkLst>
          <pc:docMk/>
          <pc:sldMk cId="1000061624" sldId="2146846555"/>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5:10.709" v="285"/>
              <pc2:cmMkLst xmlns:pc2="http://schemas.microsoft.com/office/powerpoint/2019/9/main/command">
                <pc:docMk/>
                <pc:sldMk cId="1000061624" sldId="2146846555"/>
                <pc2:cmMk id="{34C6CCBC-AF6B-4187-820A-491A634A1521}"/>
              </pc2:cmMkLst>
            </pc226:cmChg>
          </p:ext>
        </pc:extLst>
      </pc:sldChg>
      <pc:sldChg chg="delCm">
        <pc:chgData name="Jones, Jennifer D" userId="328cf3e3-6d27-44da-b9e2-799db2f13d57" providerId="ADAL" clId="{6219DC70-87FB-4802-B1DB-4050E3A983F8}" dt="2023-08-17T20:11:36.595" v="10"/>
        <pc:sldMkLst>
          <pc:docMk/>
          <pc:sldMk cId="2117114445" sldId="2146846561"/>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0:11:36.595" v="10"/>
              <pc2:cmMkLst xmlns:pc2="http://schemas.microsoft.com/office/powerpoint/2019/9/main/command">
                <pc:docMk/>
                <pc:sldMk cId="2117114445" sldId="2146846561"/>
                <pc2:cmMk id="{9CCF763D-E399-4177-B87D-1A23BE78CA7D}"/>
              </pc2:cmMkLst>
            </pc226:cmChg>
          </p:ext>
        </pc:extLst>
      </pc:sldChg>
      <pc:sldChg chg="delCm modNotesTx">
        <pc:chgData name="Jones, Jennifer D" userId="328cf3e3-6d27-44da-b9e2-799db2f13d57" providerId="ADAL" clId="{6219DC70-87FB-4802-B1DB-4050E3A983F8}" dt="2023-08-17T20:13:05.084" v="17"/>
        <pc:sldMkLst>
          <pc:docMk/>
          <pc:sldMk cId="573106400" sldId="2146846562"/>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0:13:05.084" v="17"/>
              <pc2:cmMkLst xmlns:pc2="http://schemas.microsoft.com/office/powerpoint/2019/9/main/command">
                <pc:docMk/>
                <pc:sldMk cId="573106400" sldId="2146846562"/>
                <pc2:cmMk id="{0D3D1E94-E755-43E2-85A7-AA767764BEB5}"/>
              </pc2:cmMkLst>
            </pc226:cmChg>
          </p:ext>
        </pc:extLst>
      </pc:sldChg>
      <pc:sldChg chg="modSp mod modCm modNotesTx">
        <pc:chgData name="Jones, Jennifer D" userId="328cf3e3-6d27-44da-b9e2-799db2f13d57" providerId="ADAL" clId="{6219DC70-87FB-4802-B1DB-4050E3A983F8}" dt="2023-08-17T21:12:44.705" v="237"/>
        <pc:sldMkLst>
          <pc:docMk/>
          <pc:sldMk cId="2223065446" sldId="2146846563"/>
        </pc:sldMkLst>
        <pc:spChg chg="mod">
          <ac:chgData name="Jones, Jennifer D" userId="328cf3e3-6d27-44da-b9e2-799db2f13d57" providerId="ADAL" clId="{6219DC70-87FB-4802-B1DB-4050E3A983F8}" dt="2023-08-17T21:07:58.663" v="44" actId="20577"/>
          <ac:spMkLst>
            <pc:docMk/>
            <pc:sldMk cId="2223065446" sldId="2146846563"/>
            <ac:spMk id="6" creationId="{45B099B8-EE11-C947-AB6B-4138AF4A3E80}"/>
          </ac:spMkLst>
        </pc:spChg>
        <pc:spChg chg="mod">
          <ac:chgData name="Jones, Jennifer D" userId="328cf3e3-6d27-44da-b9e2-799db2f13d57" providerId="ADAL" clId="{6219DC70-87FB-4802-B1DB-4050E3A983F8}" dt="2023-08-17T21:10:13.993" v="234" actId="13926"/>
          <ac:spMkLst>
            <pc:docMk/>
            <pc:sldMk cId="2223065446" sldId="2146846563"/>
            <ac:spMk id="12" creationId="{816330DE-9087-496A-B489-08BE674BB987}"/>
          </ac:spMkLst>
        </pc:spChg>
        <pc:spChg chg="mod">
          <ac:chgData name="Jones, Jennifer D" userId="328cf3e3-6d27-44da-b9e2-799db2f13d57" providerId="ADAL" clId="{6219DC70-87FB-4802-B1DB-4050E3A983F8}" dt="2023-08-17T21:09:17.645" v="171" actId="20577"/>
          <ac:spMkLst>
            <pc:docMk/>
            <pc:sldMk cId="2223065446" sldId="2146846563"/>
            <ac:spMk id="14" creationId="{DCACE266-1181-4640-94E2-ECB3559ED039}"/>
          </ac:spMkLst>
        </pc:spChg>
        <pc:spChg chg="mod">
          <ac:chgData name="Jones, Jennifer D" userId="328cf3e3-6d27-44da-b9e2-799db2f13d57" providerId="ADAL" clId="{6219DC70-87FB-4802-B1DB-4050E3A983F8}" dt="2023-08-17T21:10:01.598" v="233" actId="20577"/>
          <ac:spMkLst>
            <pc:docMk/>
            <pc:sldMk cId="2223065446" sldId="2146846563"/>
            <ac:spMk id="15" creationId="{3EBE13BA-A725-9546-AEDB-E328B6641B39}"/>
          </ac:spMkLst>
        </pc:spChg>
        <pc:picChg chg="mod">
          <ac:chgData name="Jones, Jennifer D" userId="328cf3e3-6d27-44da-b9e2-799db2f13d57" providerId="ADAL" clId="{6219DC70-87FB-4802-B1DB-4050E3A983F8}" dt="2023-08-17T21:09:09.712" v="168" actId="1076"/>
          <ac:picMkLst>
            <pc:docMk/>
            <pc:sldMk cId="2223065446" sldId="2146846563"/>
            <ac:picMk id="3" creationId="{CBC7CA48-9CB6-854B-9E95-6C3BE3896EF8}"/>
          </ac:picMkLst>
        </pc:picChg>
        <pc:extLst>
          <p:ext xmlns:p="http://schemas.openxmlformats.org/presentationml/2006/main" uri="{D6D511B9-2390-475A-947B-AFAB55BFBCF1}">
            <pc226:cmChg xmlns:pc226="http://schemas.microsoft.com/office/powerpoint/2022/06/main/command" chg="">
              <pc226:chgData name="Jones, Jennifer D" userId="328cf3e3-6d27-44da-b9e2-799db2f13d57" providerId="ADAL" clId="{6219DC70-87FB-4802-B1DB-4050E3A983F8}" dt="2023-08-17T21:12:44.705" v="237"/>
              <pc2:cmMkLst xmlns:pc2="http://schemas.microsoft.com/office/powerpoint/2019/9/main/command">
                <pc:docMk/>
                <pc:sldMk cId="2223065446" sldId="2146846563"/>
                <pc2:cmMk id="{AFB720D5-5A61-46ED-BA6D-FBB126A62827}"/>
              </pc2:cmMkLst>
              <pc226:cmRplyChg chg="add">
                <pc226:chgData name="Jones, Jennifer D" userId="328cf3e3-6d27-44da-b9e2-799db2f13d57" providerId="ADAL" clId="{6219DC70-87FB-4802-B1DB-4050E3A983F8}" dt="2023-08-17T21:12:44.705" v="237"/>
                <pc2:cmRplyMkLst xmlns:pc2="http://schemas.microsoft.com/office/powerpoint/2019/9/main/command">
                  <pc:docMk/>
                  <pc:sldMk cId="2223065446" sldId="2146846563"/>
                  <pc2:cmMk id="{AFB720D5-5A61-46ED-BA6D-FBB126A62827}"/>
                  <pc2:cmRplyMk id="{AED2F3F5-F9D4-46EA-8CFF-0047DB5D1F43}"/>
                </pc2:cmRplyMkLst>
              </pc226:cmRplyChg>
            </pc226:cmChg>
          </p:ext>
        </pc:extLst>
      </pc:sldChg>
      <pc:sldChg chg="modSp mod delCm">
        <pc:chgData name="Jones, Jennifer D" userId="328cf3e3-6d27-44da-b9e2-799db2f13d57" providerId="ADAL" clId="{6219DC70-87FB-4802-B1DB-4050E3A983F8}" dt="2023-08-17T21:15:31.187" v="260"/>
        <pc:sldMkLst>
          <pc:docMk/>
          <pc:sldMk cId="2034971362" sldId="2146846564"/>
        </pc:sldMkLst>
        <pc:spChg chg="mod">
          <ac:chgData name="Jones, Jennifer D" userId="328cf3e3-6d27-44da-b9e2-799db2f13d57" providerId="ADAL" clId="{6219DC70-87FB-4802-B1DB-4050E3A983F8}" dt="2023-08-17T21:14:26.034" v="252" actId="20577"/>
          <ac:spMkLst>
            <pc:docMk/>
            <pc:sldMk cId="2034971362" sldId="2146846564"/>
            <ac:spMk id="15" creationId="{3EBE13BA-A725-9546-AEDB-E328B6641B39}"/>
          </ac:spMkLst>
        </pc:spChg>
        <pc:spChg chg="mod">
          <ac:chgData name="Jones, Jennifer D" userId="328cf3e3-6d27-44da-b9e2-799db2f13d57" providerId="ADAL" clId="{6219DC70-87FB-4802-B1DB-4050E3A983F8}" dt="2023-08-17T21:15:19.506" v="259" actId="113"/>
          <ac:spMkLst>
            <pc:docMk/>
            <pc:sldMk cId="2034971362" sldId="2146846564"/>
            <ac:spMk id="16" creationId="{360D69DC-8BC2-BC43-BB69-B72ED1FA66D2}"/>
          </ac:spMkLst>
        </pc:spChg>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15:31.187" v="260"/>
              <pc2:cmMkLst xmlns:pc2="http://schemas.microsoft.com/office/powerpoint/2019/9/main/command">
                <pc:docMk/>
                <pc:sldMk cId="2034971362" sldId="2146846564"/>
                <pc2:cmMk id="{8721AF4F-6316-4D56-B2E7-87B6A4B712AD}"/>
              </pc2:cmMkLst>
            </pc226:cmChg>
          </p:ext>
        </pc:extLst>
      </pc:sldChg>
      <pc:sldChg chg="delCm modNotesTx">
        <pc:chgData name="Jones, Jennifer D" userId="328cf3e3-6d27-44da-b9e2-799db2f13d57" providerId="ADAL" clId="{6219DC70-87FB-4802-B1DB-4050E3A983F8}" dt="2023-08-17T21:40:30.970" v="271"/>
        <pc:sldMkLst>
          <pc:docMk/>
          <pc:sldMk cId="1561555156" sldId="2146846565"/>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0:30.970" v="271"/>
              <pc2:cmMkLst xmlns:pc2="http://schemas.microsoft.com/office/powerpoint/2019/9/main/command">
                <pc:docMk/>
                <pc:sldMk cId="1561555156" sldId="2146846565"/>
                <pc2:cmMk id="{98936822-5D5B-49F3-AD28-E0A0508EEAF4}"/>
              </pc2:cmMkLst>
            </pc226:cmChg>
          </p:ext>
        </pc:extLst>
      </pc:sldChg>
      <pc:sldChg chg="delCm">
        <pc:chgData name="Jones, Jennifer D" userId="328cf3e3-6d27-44da-b9e2-799db2f13d57" providerId="ADAL" clId="{6219DC70-87FB-4802-B1DB-4050E3A983F8}" dt="2023-08-17T21:43:09.361" v="283"/>
        <pc:sldMkLst>
          <pc:docMk/>
          <pc:sldMk cId="2800222662" sldId="2146846566"/>
        </pc:sldMkLst>
        <pc:extLst>
          <p:ext xmlns:p="http://schemas.openxmlformats.org/presentationml/2006/main" uri="{D6D511B9-2390-475A-947B-AFAB55BFBCF1}">
            <pc226:cmChg xmlns:pc226="http://schemas.microsoft.com/office/powerpoint/2022/06/main/command" chg="del">
              <pc226:chgData name="Jones, Jennifer D" userId="328cf3e3-6d27-44da-b9e2-799db2f13d57" providerId="ADAL" clId="{6219DC70-87FB-4802-B1DB-4050E3A983F8}" dt="2023-08-17T21:43:09.361" v="283"/>
              <pc2:cmMkLst xmlns:pc2="http://schemas.microsoft.com/office/powerpoint/2019/9/main/command">
                <pc:docMk/>
                <pc:sldMk cId="2800222662" sldId="2146846566"/>
                <pc2:cmMk id="{BB76F35E-0A57-4422-959E-8D73BC2E737E}"/>
              </pc2:cmMkLst>
            </pc226:cmChg>
          </p:ext>
        </pc:extLst>
      </pc:sldChg>
    </pc:docChg>
  </pc:docChgLst>
  <pc:docChgLst>
    <pc:chgData name="Manroe, Drew" userId="9c2259f8-2ab6-4108-92c0-b3cbca54040f" providerId="ADAL" clId="{BA2CEE48-267F-47CB-A9FF-F387EC8235A8}"/>
    <pc:docChg chg="undo custSel modSld">
      <pc:chgData name="Manroe, Drew" userId="9c2259f8-2ab6-4108-92c0-b3cbca54040f" providerId="ADAL" clId="{BA2CEE48-267F-47CB-A9FF-F387EC8235A8}" dt="2023-08-25T13:23:13.780" v="14" actId="20577"/>
      <pc:docMkLst>
        <pc:docMk/>
      </pc:docMkLst>
      <pc:sldChg chg="modSp mod">
        <pc:chgData name="Manroe, Drew" userId="9c2259f8-2ab6-4108-92c0-b3cbca54040f" providerId="ADAL" clId="{BA2CEE48-267F-47CB-A9FF-F387EC8235A8}" dt="2023-08-25T13:17:11.175" v="4" actId="207"/>
        <pc:sldMkLst>
          <pc:docMk/>
          <pc:sldMk cId="1328047681" sldId="694"/>
        </pc:sldMkLst>
        <pc:spChg chg="mod">
          <ac:chgData name="Manroe, Drew" userId="9c2259f8-2ab6-4108-92c0-b3cbca54040f" providerId="ADAL" clId="{BA2CEE48-267F-47CB-A9FF-F387EC8235A8}" dt="2023-08-25T13:17:11.175" v="4" actId="207"/>
          <ac:spMkLst>
            <pc:docMk/>
            <pc:sldMk cId="1328047681" sldId="694"/>
            <ac:spMk id="8" creationId="{96C22001-00A3-1F5A-74D1-43F78CEC5F6F}"/>
          </ac:spMkLst>
        </pc:spChg>
      </pc:sldChg>
      <pc:sldChg chg="modSp mod">
        <pc:chgData name="Manroe, Drew" userId="9c2259f8-2ab6-4108-92c0-b3cbca54040f" providerId="ADAL" clId="{BA2CEE48-267F-47CB-A9FF-F387EC8235A8}" dt="2023-08-25T13:23:13.780" v="14" actId="20577"/>
        <pc:sldMkLst>
          <pc:docMk/>
          <pc:sldMk cId="116980804" sldId="702"/>
        </pc:sldMkLst>
        <pc:spChg chg="mod">
          <ac:chgData name="Manroe, Drew" userId="9c2259f8-2ab6-4108-92c0-b3cbca54040f" providerId="ADAL" clId="{BA2CEE48-267F-47CB-A9FF-F387EC8235A8}" dt="2023-08-25T13:23:13.780" v="14" actId="20577"/>
          <ac:spMkLst>
            <pc:docMk/>
            <pc:sldMk cId="116980804" sldId="702"/>
            <ac:spMk id="14" creationId="{6E796956-10D8-4056-91E8-BA24D540022F}"/>
          </ac:spMkLst>
        </pc:spChg>
      </pc:sldChg>
      <pc:sldChg chg="modSp mod">
        <pc:chgData name="Manroe, Drew" userId="9c2259f8-2ab6-4108-92c0-b3cbca54040f" providerId="ADAL" clId="{BA2CEE48-267F-47CB-A9FF-F387EC8235A8}" dt="2023-08-25T13:18:21.630" v="5" actId="20577"/>
        <pc:sldMkLst>
          <pc:docMk/>
          <pc:sldMk cId="56610631" sldId="716"/>
        </pc:sldMkLst>
        <pc:spChg chg="mod">
          <ac:chgData name="Manroe, Drew" userId="9c2259f8-2ab6-4108-92c0-b3cbca54040f" providerId="ADAL" clId="{BA2CEE48-267F-47CB-A9FF-F387EC8235A8}" dt="2023-08-25T13:18:21.630" v="5" actId="20577"/>
          <ac:spMkLst>
            <pc:docMk/>
            <pc:sldMk cId="56610631" sldId="716"/>
            <ac:spMk id="6" creationId="{45B099B8-EE11-C947-AB6B-4138AF4A3E80}"/>
          </ac:spMkLst>
        </pc:spChg>
      </pc:sldChg>
      <pc:sldChg chg="modSp mod">
        <pc:chgData name="Manroe, Drew" userId="9c2259f8-2ab6-4108-92c0-b3cbca54040f" providerId="ADAL" clId="{BA2CEE48-267F-47CB-A9FF-F387EC8235A8}" dt="2023-08-25T13:20:30.322" v="13" actId="20577"/>
        <pc:sldMkLst>
          <pc:docMk/>
          <pc:sldMk cId="2733680779" sldId="1136"/>
        </pc:sldMkLst>
        <pc:spChg chg="mod">
          <ac:chgData name="Manroe, Drew" userId="9c2259f8-2ab6-4108-92c0-b3cbca54040f" providerId="ADAL" clId="{BA2CEE48-267F-47CB-A9FF-F387EC8235A8}" dt="2023-08-25T13:20:30.322" v="13" actId="20577"/>
          <ac:spMkLst>
            <pc:docMk/>
            <pc:sldMk cId="2733680779" sldId="1136"/>
            <ac:spMk id="3" creationId="{0EBF7056-9321-259F-CE97-AB9020BA70CE}"/>
          </ac:spMkLst>
        </pc:spChg>
        <pc:spChg chg="mod">
          <ac:chgData name="Manroe, Drew" userId="9c2259f8-2ab6-4108-92c0-b3cbca54040f" providerId="ADAL" clId="{BA2CEE48-267F-47CB-A9FF-F387EC8235A8}" dt="2023-08-25T13:20:25.174" v="11" actId="20577"/>
          <ac:spMkLst>
            <pc:docMk/>
            <pc:sldMk cId="2733680779" sldId="1136"/>
            <ac:spMk id="6" creationId="{45B099B8-EE11-C947-AB6B-4138AF4A3E80}"/>
          </ac:spMkLst>
        </pc:spChg>
      </pc:sldChg>
      <pc:sldChg chg="modSp mod">
        <pc:chgData name="Manroe, Drew" userId="9c2259f8-2ab6-4108-92c0-b3cbca54040f" providerId="ADAL" clId="{BA2CEE48-267F-47CB-A9FF-F387EC8235A8}" dt="2023-08-25T13:14:59.012" v="1" actId="20577"/>
        <pc:sldMkLst>
          <pc:docMk/>
          <pc:sldMk cId="2416155167" sldId="1178"/>
        </pc:sldMkLst>
        <pc:spChg chg="mod">
          <ac:chgData name="Manroe, Drew" userId="9c2259f8-2ab6-4108-92c0-b3cbca54040f" providerId="ADAL" clId="{BA2CEE48-267F-47CB-A9FF-F387EC8235A8}" dt="2023-08-25T13:14:59.012" v="1" actId="20577"/>
          <ac:spMkLst>
            <pc:docMk/>
            <pc:sldMk cId="2416155167" sldId="1178"/>
            <ac:spMk id="12" creationId="{F0A07CC3-159C-4218-ABF7-F0D10D2489C3}"/>
          </ac:spMkLst>
        </pc:spChg>
      </pc:sldChg>
      <pc:sldChg chg="modSp mod">
        <pc:chgData name="Manroe, Drew" userId="9c2259f8-2ab6-4108-92c0-b3cbca54040f" providerId="ADAL" clId="{BA2CEE48-267F-47CB-A9FF-F387EC8235A8}" dt="2023-08-25T13:19:41.008" v="9" actId="20577"/>
        <pc:sldMkLst>
          <pc:docMk/>
          <pc:sldMk cId="3453183951" sldId="2146846559"/>
        </pc:sldMkLst>
        <pc:spChg chg="mod">
          <ac:chgData name="Manroe, Drew" userId="9c2259f8-2ab6-4108-92c0-b3cbca54040f" providerId="ADAL" clId="{BA2CEE48-267F-47CB-A9FF-F387EC8235A8}" dt="2023-08-25T13:19:41.008" v="9" actId="20577"/>
          <ac:spMkLst>
            <pc:docMk/>
            <pc:sldMk cId="3453183951" sldId="2146846559"/>
            <ac:spMk id="4" creationId="{AD304F06-1BBF-367E-CDFE-56B6E2D66BEB}"/>
          </ac:spMkLst>
        </pc:spChg>
        <pc:spChg chg="mod">
          <ac:chgData name="Manroe, Drew" userId="9c2259f8-2ab6-4108-92c0-b3cbca54040f" providerId="ADAL" clId="{BA2CEE48-267F-47CB-A9FF-F387EC8235A8}" dt="2023-08-25T13:19:32.728" v="7" actId="20577"/>
          <ac:spMkLst>
            <pc:docMk/>
            <pc:sldMk cId="3453183951" sldId="2146846559"/>
            <ac:spMk id="6" creationId="{45B099B8-EE11-C947-AB6B-4138AF4A3E80}"/>
          </ac:spMkLst>
        </pc:spChg>
      </pc:sldChg>
    </pc:docChg>
  </pc:docChgLst>
  <pc:docChgLst>
    <pc:chgData name="Manroe, Drew" userId="9c2259f8-2ab6-4108-92c0-b3cbca54040f" providerId="ADAL" clId="{B20FDA3B-8A05-4F16-8CCB-7F421923D9F6}"/>
    <pc:docChg chg="custSel modSld">
      <pc:chgData name="Manroe, Drew" userId="9c2259f8-2ab6-4108-92c0-b3cbca54040f" providerId="ADAL" clId="{B20FDA3B-8A05-4F16-8CCB-7F421923D9F6}" dt="2023-09-01T19:16:50.679" v="27" actId="20577"/>
      <pc:docMkLst>
        <pc:docMk/>
      </pc:docMkLst>
      <pc:sldChg chg="modNotesTx">
        <pc:chgData name="Manroe, Drew" userId="9c2259f8-2ab6-4108-92c0-b3cbca54040f" providerId="ADAL" clId="{B20FDA3B-8A05-4F16-8CCB-7F421923D9F6}" dt="2023-09-01T19:15:31.312" v="11" actId="20577"/>
        <pc:sldMkLst>
          <pc:docMk/>
          <pc:sldMk cId="3269485726" sldId="414"/>
        </pc:sldMkLst>
      </pc:sldChg>
      <pc:sldChg chg="delSp mod">
        <pc:chgData name="Manroe, Drew" userId="9c2259f8-2ab6-4108-92c0-b3cbca54040f" providerId="ADAL" clId="{B20FDA3B-8A05-4F16-8CCB-7F421923D9F6}" dt="2023-09-01T19:16:03.928" v="12" actId="478"/>
        <pc:sldMkLst>
          <pc:docMk/>
          <pc:sldMk cId="1658110601" sldId="578"/>
        </pc:sldMkLst>
        <pc:picChg chg="del">
          <ac:chgData name="Manroe, Drew" userId="9c2259f8-2ab6-4108-92c0-b3cbca54040f" providerId="ADAL" clId="{B20FDA3B-8A05-4F16-8CCB-7F421923D9F6}" dt="2023-09-01T19:16:03.928" v="12" actId="478"/>
          <ac:picMkLst>
            <pc:docMk/>
            <pc:sldMk cId="1658110601" sldId="578"/>
            <ac:picMk id="16" creationId="{F9C77B67-4261-3E40-BF91-8CC0E14C5F86}"/>
          </ac:picMkLst>
        </pc:picChg>
      </pc:sldChg>
      <pc:sldChg chg="modSp mod">
        <pc:chgData name="Manroe, Drew" userId="9c2259f8-2ab6-4108-92c0-b3cbca54040f" providerId="ADAL" clId="{B20FDA3B-8A05-4F16-8CCB-7F421923D9F6}" dt="2023-09-01T19:14:26.753" v="6" actId="20577"/>
        <pc:sldMkLst>
          <pc:docMk/>
          <pc:sldMk cId="3013535243" sldId="650"/>
        </pc:sldMkLst>
        <pc:spChg chg="mod">
          <ac:chgData name="Manroe, Drew" userId="9c2259f8-2ab6-4108-92c0-b3cbca54040f" providerId="ADAL" clId="{B20FDA3B-8A05-4F16-8CCB-7F421923D9F6}" dt="2023-09-01T19:14:26.753" v="6" actId="20577"/>
          <ac:spMkLst>
            <pc:docMk/>
            <pc:sldMk cId="3013535243" sldId="650"/>
            <ac:spMk id="17" creationId="{DA904A04-B5CB-524B-9BF0-A854F7F21FF8}"/>
          </ac:spMkLst>
        </pc:spChg>
      </pc:sldChg>
      <pc:sldChg chg="modSp mod">
        <pc:chgData name="Manroe, Drew" userId="9c2259f8-2ab6-4108-92c0-b3cbca54040f" providerId="ADAL" clId="{B20FDA3B-8A05-4F16-8CCB-7F421923D9F6}" dt="2023-09-01T19:16:50.679" v="27" actId="20577"/>
        <pc:sldMkLst>
          <pc:docMk/>
          <pc:sldMk cId="1738390644" sldId="2146846558"/>
        </pc:sldMkLst>
        <pc:spChg chg="mod">
          <ac:chgData name="Manroe, Drew" userId="9c2259f8-2ab6-4108-92c0-b3cbca54040f" providerId="ADAL" clId="{B20FDA3B-8A05-4F16-8CCB-7F421923D9F6}" dt="2023-09-01T19:16:50.679" v="27" actId="20577"/>
          <ac:spMkLst>
            <pc:docMk/>
            <pc:sldMk cId="1738390644" sldId="2146846558"/>
            <ac:spMk id="16" creationId="{360D69DC-8BC2-BC43-BB69-B72ED1FA66D2}"/>
          </ac:spMkLst>
        </pc:spChg>
      </pc:sldChg>
    </pc:docChg>
  </pc:docChgLst>
  <pc:docChgLst>
    <pc:chgData name="Manroe, Drew" userId="9c2259f8-2ab6-4108-92c0-b3cbca54040f" providerId="ADAL" clId="{A62E1072-ECB0-4ADC-AB6B-61F26CEC546B}"/>
    <pc:docChg chg="undo custSel delSld modSld">
      <pc:chgData name="Manroe, Drew" userId="9c2259f8-2ab6-4108-92c0-b3cbca54040f" providerId="ADAL" clId="{A62E1072-ECB0-4ADC-AB6B-61F26CEC546B}" dt="2023-09-01T14:19:10.932" v="300" actId="20577"/>
      <pc:docMkLst>
        <pc:docMk/>
      </pc:docMkLst>
      <pc:sldChg chg="modSp mod modNotesTx">
        <pc:chgData name="Manroe, Drew" userId="9c2259f8-2ab6-4108-92c0-b3cbca54040f" providerId="ADAL" clId="{A62E1072-ECB0-4ADC-AB6B-61F26CEC546B}" dt="2023-09-01T14:18:02.370" v="298" actId="20577"/>
        <pc:sldMkLst>
          <pc:docMk/>
          <pc:sldMk cId="4164760483" sldId="301"/>
        </pc:sldMkLst>
        <pc:spChg chg="mod">
          <ac:chgData name="Manroe, Drew" userId="9c2259f8-2ab6-4108-92c0-b3cbca54040f" providerId="ADAL" clId="{A62E1072-ECB0-4ADC-AB6B-61F26CEC546B}" dt="2023-09-01T14:18:02.370" v="298" actId="20577"/>
          <ac:spMkLst>
            <pc:docMk/>
            <pc:sldMk cId="4164760483" sldId="301"/>
            <ac:spMk id="5" creationId="{6CE996F1-89CE-1B48-A920-40FBD75EE938}"/>
          </ac:spMkLst>
        </pc:spChg>
        <pc:spChg chg="mod">
          <ac:chgData name="Manroe, Drew" userId="9c2259f8-2ab6-4108-92c0-b3cbca54040f" providerId="ADAL" clId="{A62E1072-ECB0-4ADC-AB6B-61F26CEC546B}" dt="2023-09-01T13:54:21.786" v="29" actId="20577"/>
          <ac:spMkLst>
            <pc:docMk/>
            <pc:sldMk cId="4164760483" sldId="301"/>
            <ac:spMk id="17" creationId="{DA904A04-B5CB-524B-9BF0-A854F7F21FF8}"/>
          </ac:spMkLst>
        </pc:spChg>
      </pc:sldChg>
      <pc:sldChg chg="modNotesTx">
        <pc:chgData name="Manroe, Drew" userId="9c2259f8-2ab6-4108-92c0-b3cbca54040f" providerId="ADAL" clId="{A62E1072-ECB0-4ADC-AB6B-61F26CEC546B}" dt="2023-09-01T14:02:08.544" v="185"/>
        <pc:sldMkLst>
          <pc:docMk/>
          <pc:sldMk cId="1383507714" sldId="309"/>
        </pc:sldMkLst>
      </pc:sldChg>
      <pc:sldChg chg="modNotesTx">
        <pc:chgData name="Manroe, Drew" userId="9c2259f8-2ab6-4108-92c0-b3cbca54040f" providerId="ADAL" clId="{A62E1072-ECB0-4ADC-AB6B-61F26CEC546B}" dt="2023-09-01T14:01:46.155" v="183"/>
        <pc:sldMkLst>
          <pc:docMk/>
          <pc:sldMk cId="3902557854" sldId="310"/>
        </pc:sldMkLst>
      </pc:sldChg>
      <pc:sldChg chg="addSp delSp modSp mod modNotesTx">
        <pc:chgData name="Manroe, Drew" userId="9c2259f8-2ab6-4108-92c0-b3cbca54040f" providerId="ADAL" clId="{A62E1072-ECB0-4ADC-AB6B-61F26CEC546B}" dt="2023-09-01T14:18:29.884" v="299" actId="20577"/>
        <pc:sldMkLst>
          <pc:docMk/>
          <pc:sldMk cId="419525728" sldId="311"/>
        </pc:sldMkLst>
        <pc:spChg chg="mod">
          <ac:chgData name="Manroe, Drew" userId="9c2259f8-2ab6-4108-92c0-b3cbca54040f" providerId="ADAL" clId="{A62E1072-ECB0-4ADC-AB6B-61F26CEC546B}" dt="2023-09-01T14:18:29.884" v="299" actId="20577"/>
          <ac:spMkLst>
            <pc:docMk/>
            <pc:sldMk cId="419525728" sldId="311"/>
            <ac:spMk id="6" creationId="{45B099B8-EE11-C947-AB6B-4138AF4A3E80}"/>
          </ac:spMkLst>
        </pc:spChg>
        <pc:graphicFrameChg chg="add del modGraphic">
          <ac:chgData name="Manroe, Drew" userId="9c2259f8-2ab6-4108-92c0-b3cbca54040f" providerId="ADAL" clId="{A62E1072-ECB0-4ADC-AB6B-61F26CEC546B}" dt="2023-09-01T14:02:27.768" v="187" actId="27309"/>
          <ac:graphicFrameMkLst>
            <pc:docMk/>
            <pc:sldMk cId="419525728" sldId="311"/>
            <ac:graphicFrameMk id="3" creationId="{EA4CB6CD-2913-FAD4-ED10-A0C887B3948F}"/>
          </ac:graphicFrameMkLst>
        </pc:graphicFrameChg>
      </pc:sldChg>
      <pc:sldChg chg="modSp mod">
        <pc:chgData name="Manroe, Drew" userId="9c2259f8-2ab6-4108-92c0-b3cbca54040f" providerId="ADAL" clId="{A62E1072-ECB0-4ADC-AB6B-61F26CEC546B}" dt="2023-09-01T13:57:06.783" v="156" actId="1035"/>
        <pc:sldMkLst>
          <pc:docMk/>
          <pc:sldMk cId="1398086878" sldId="558"/>
        </pc:sldMkLst>
        <pc:spChg chg="mod">
          <ac:chgData name="Manroe, Drew" userId="9c2259f8-2ab6-4108-92c0-b3cbca54040f" providerId="ADAL" clId="{A62E1072-ECB0-4ADC-AB6B-61F26CEC546B}" dt="2023-09-01T13:57:06.783" v="156" actId="1035"/>
          <ac:spMkLst>
            <pc:docMk/>
            <pc:sldMk cId="1398086878" sldId="558"/>
            <ac:spMk id="32" creationId="{E78002D2-B252-144F-8567-89CE8A351BB8}"/>
          </ac:spMkLst>
        </pc:spChg>
      </pc:sldChg>
      <pc:sldChg chg="modNotesTx">
        <pc:chgData name="Manroe, Drew" userId="9c2259f8-2ab6-4108-92c0-b3cbca54040f" providerId="ADAL" clId="{A62E1072-ECB0-4ADC-AB6B-61F26CEC546B}" dt="2023-09-01T14:06:43.418" v="206"/>
        <pc:sldMkLst>
          <pc:docMk/>
          <pc:sldMk cId="2158854339" sldId="638"/>
        </pc:sldMkLst>
      </pc:sldChg>
      <pc:sldChg chg="modNotesTx">
        <pc:chgData name="Manroe, Drew" userId="9c2259f8-2ab6-4108-92c0-b3cbca54040f" providerId="ADAL" clId="{A62E1072-ECB0-4ADC-AB6B-61F26CEC546B}" dt="2023-09-01T14:06:58.585" v="208"/>
        <pc:sldMkLst>
          <pc:docMk/>
          <pc:sldMk cId="379887185" sldId="640"/>
        </pc:sldMkLst>
      </pc:sldChg>
      <pc:sldChg chg="modSp mod modNotesTx">
        <pc:chgData name="Manroe, Drew" userId="9c2259f8-2ab6-4108-92c0-b3cbca54040f" providerId="ADAL" clId="{A62E1072-ECB0-4ADC-AB6B-61F26CEC546B}" dt="2023-09-01T14:19:10.932" v="300" actId="20577"/>
        <pc:sldMkLst>
          <pc:docMk/>
          <pc:sldMk cId="3013535243" sldId="650"/>
        </pc:sldMkLst>
        <pc:spChg chg="mod">
          <ac:chgData name="Manroe, Drew" userId="9c2259f8-2ab6-4108-92c0-b3cbca54040f" providerId="ADAL" clId="{A62E1072-ECB0-4ADC-AB6B-61F26CEC546B}" dt="2023-09-01T14:19:10.932" v="300" actId="20577"/>
          <ac:spMkLst>
            <pc:docMk/>
            <pc:sldMk cId="3013535243" sldId="650"/>
            <ac:spMk id="5" creationId="{6CE996F1-89CE-1B48-A920-40FBD75EE938}"/>
          </ac:spMkLst>
        </pc:spChg>
      </pc:sldChg>
      <pc:sldChg chg="modNotesTx">
        <pc:chgData name="Manroe, Drew" userId="9c2259f8-2ab6-4108-92c0-b3cbca54040f" providerId="ADAL" clId="{A62E1072-ECB0-4ADC-AB6B-61F26CEC546B}" dt="2023-09-01T14:06:38.134" v="205"/>
        <pc:sldMkLst>
          <pc:docMk/>
          <pc:sldMk cId="2965090852" sldId="652"/>
        </pc:sldMkLst>
      </pc:sldChg>
      <pc:sldChg chg="modNotesTx">
        <pc:chgData name="Manroe, Drew" userId="9c2259f8-2ab6-4108-92c0-b3cbca54040f" providerId="ADAL" clId="{A62E1072-ECB0-4ADC-AB6B-61F26CEC546B}" dt="2023-09-01T14:00:02.797" v="169"/>
        <pc:sldMkLst>
          <pc:docMk/>
          <pc:sldMk cId="3641316168" sldId="655"/>
        </pc:sldMkLst>
      </pc:sldChg>
      <pc:sldChg chg="modNotesTx">
        <pc:chgData name="Manroe, Drew" userId="9c2259f8-2ab6-4108-92c0-b3cbca54040f" providerId="ADAL" clId="{A62E1072-ECB0-4ADC-AB6B-61F26CEC546B}" dt="2023-09-01T14:07:12.602" v="210"/>
        <pc:sldMkLst>
          <pc:docMk/>
          <pc:sldMk cId="473177034" sldId="662"/>
        </pc:sldMkLst>
      </pc:sldChg>
      <pc:sldChg chg="modSp mod">
        <pc:chgData name="Manroe, Drew" userId="9c2259f8-2ab6-4108-92c0-b3cbca54040f" providerId="ADAL" clId="{A62E1072-ECB0-4ADC-AB6B-61F26CEC546B}" dt="2023-09-01T14:14:23.824" v="285" actId="20577"/>
        <pc:sldMkLst>
          <pc:docMk/>
          <pc:sldMk cId="1247769806" sldId="668"/>
        </pc:sldMkLst>
        <pc:spChg chg="mod">
          <ac:chgData name="Manroe, Drew" userId="9c2259f8-2ab6-4108-92c0-b3cbca54040f" providerId="ADAL" clId="{A62E1072-ECB0-4ADC-AB6B-61F26CEC546B}" dt="2023-09-01T14:14:23.824" v="285" actId="20577"/>
          <ac:spMkLst>
            <pc:docMk/>
            <pc:sldMk cId="1247769806" sldId="668"/>
            <ac:spMk id="6" creationId="{45B099B8-EE11-C947-AB6B-4138AF4A3E80}"/>
          </ac:spMkLst>
        </pc:spChg>
      </pc:sldChg>
      <pc:sldChg chg="modNotesTx">
        <pc:chgData name="Manroe, Drew" userId="9c2259f8-2ab6-4108-92c0-b3cbca54040f" providerId="ADAL" clId="{A62E1072-ECB0-4ADC-AB6B-61F26CEC546B}" dt="2023-09-01T14:06:48.981" v="207"/>
        <pc:sldMkLst>
          <pc:docMk/>
          <pc:sldMk cId="2152861965" sldId="677"/>
        </pc:sldMkLst>
      </pc:sldChg>
      <pc:sldChg chg="modNotesTx">
        <pc:chgData name="Manroe, Drew" userId="9c2259f8-2ab6-4108-92c0-b3cbca54040f" providerId="ADAL" clId="{A62E1072-ECB0-4ADC-AB6B-61F26CEC546B}" dt="2023-09-01T14:03:42.430" v="199"/>
        <pc:sldMkLst>
          <pc:docMk/>
          <pc:sldMk cId="3834819418" sldId="682"/>
        </pc:sldMkLst>
      </pc:sldChg>
      <pc:sldChg chg="modNotesTx">
        <pc:chgData name="Manroe, Drew" userId="9c2259f8-2ab6-4108-92c0-b3cbca54040f" providerId="ADAL" clId="{A62E1072-ECB0-4ADC-AB6B-61F26CEC546B}" dt="2023-09-01T14:03:09.920" v="195"/>
        <pc:sldMkLst>
          <pc:docMk/>
          <pc:sldMk cId="2223901791" sldId="691"/>
        </pc:sldMkLst>
      </pc:sldChg>
      <pc:sldChg chg="modNotesTx">
        <pc:chgData name="Manroe, Drew" userId="9c2259f8-2ab6-4108-92c0-b3cbca54040f" providerId="ADAL" clId="{A62E1072-ECB0-4ADC-AB6B-61F26CEC546B}" dt="2023-09-01T14:02:55.171" v="192"/>
        <pc:sldMkLst>
          <pc:docMk/>
          <pc:sldMk cId="3715451485" sldId="692"/>
        </pc:sldMkLst>
      </pc:sldChg>
      <pc:sldChg chg="modNotesTx">
        <pc:chgData name="Manroe, Drew" userId="9c2259f8-2ab6-4108-92c0-b3cbca54040f" providerId="ADAL" clId="{A62E1072-ECB0-4ADC-AB6B-61F26CEC546B}" dt="2023-09-01T14:02:44.721" v="190"/>
        <pc:sldMkLst>
          <pc:docMk/>
          <pc:sldMk cId="3870203941" sldId="695"/>
        </pc:sldMkLst>
      </pc:sldChg>
      <pc:sldChg chg="modNotesTx">
        <pc:chgData name="Manroe, Drew" userId="9c2259f8-2ab6-4108-92c0-b3cbca54040f" providerId="ADAL" clId="{A62E1072-ECB0-4ADC-AB6B-61F26CEC546B}" dt="2023-09-01T14:02:38.051" v="189"/>
        <pc:sldMkLst>
          <pc:docMk/>
          <pc:sldMk cId="686439605" sldId="696"/>
        </pc:sldMkLst>
      </pc:sldChg>
      <pc:sldChg chg="modNotesTx">
        <pc:chgData name="Manroe, Drew" userId="9c2259f8-2ab6-4108-92c0-b3cbca54040f" providerId="ADAL" clId="{A62E1072-ECB0-4ADC-AB6B-61F26CEC546B}" dt="2023-09-01T14:00:58.093" v="177"/>
        <pc:sldMkLst>
          <pc:docMk/>
          <pc:sldMk cId="4280879119" sldId="701"/>
        </pc:sldMkLst>
      </pc:sldChg>
      <pc:sldChg chg="modSp mod">
        <pc:chgData name="Manroe, Drew" userId="9c2259f8-2ab6-4108-92c0-b3cbca54040f" providerId="ADAL" clId="{A62E1072-ECB0-4ADC-AB6B-61F26CEC546B}" dt="2023-09-01T13:56:40.007" v="141" actId="20577"/>
        <pc:sldMkLst>
          <pc:docMk/>
          <pc:sldMk cId="116980804" sldId="702"/>
        </pc:sldMkLst>
        <pc:spChg chg="mod">
          <ac:chgData name="Manroe, Drew" userId="9c2259f8-2ab6-4108-92c0-b3cbca54040f" providerId="ADAL" clId="{A62E1072-ECB0-4ADC-AB6B-61F26CEC546B}" dt="2023-09-01T13:56:40.007" v="141" actId="20577"/>
          <ac:spMkLst>
            <pc:docMk/>
            <pc:sldMk cId="116980804" sldId="702"/>
            <ac:spMk id="14" creationId="{6E796956-10D8-4056-91E8-BA24D540022F}"/>
          </ac:spMkLst>
        </pc:spChg>
      </pc:sldChg>
      <pc:sldChg chg="addSp modSp mod">
        <pc:chgData name="Manroe, Drew" userId="9c2259f8-2ab6-4108-92c0-b3cbca54040f" providerId="ADAL" clId="{A62E1072-ECB0-4ADC-AB6B-61F26CEC546B}" dt="2023-09-01T14:12:29.663" v="276" actId="1076"/>
        <pc:sldMkLst>
          <pc:docMk/>
          <pc:sldMk cId="657286950" sldId="703"/>
        </pc:sldMkLst>
        <pc:spChg chg="add mod">
          <ac:chgData name="Manroe, Drew" userId="9c2259f8-2ab6-4108-92c0-b3cbca54040f" providerId="ADAL" clId="{A62E1072-ECB0-4ADC-AB6B-61F26CEC546B}" dt="2023-09-01T14:12:29.663" v="276" actId="1076"/>
          <ac:spMkLst>
            <pc:docMk/>
            <pc:sldMk cId="657286950" sldId="703"/>
            <ac:spMk id="2" creationId="{2969FE21-5AEA-6177-97DB-AF5CEE8A7587}"/>
          </ac:spMkLst>
        </pc:spChg>
      </pc:sldChg>
      <pc:sldChg chg="modNotesTx">
        <pc:chgData name="Manroe, Drew" userId="9c2259f8-2ab6-4108-92c0-b3cbca54040f" providerId="ADAL" clId="{A62E1072-ECB0-4ADC-AB6B-61F26CEC546B}" dt="2023-09-01T14:00:21.969" v="171"/>
        <pc:sldMkLst>
          <pc:docMk/>
          <pc:sldMk cId="2186658765" sldId="704"/>
        </pc:sldMkLst>
      </pc:sldChg>
      <pc:sldChg chg="modSp mod">
        <pc:chgData name="Manroe, Drew" userId="9c2259f8-2ab6-4108-92c0-b3cbca54040f" providerId="ADAL" clId="{A62E1072-ECB0-4ADC-AB6B-61F26CEC546B}" dt="2023-09-01T14:13:38.566" v="284" actId="20577"/>
        <pc:sldMkLst>
          <pc:docMk/>
          <pc:sldMk cId="227261849" sldId="705"/>
        </pc:sldMkLst>
        <pc:spChg chg="mod">
          <ac:chgData name="Manroe, Drew" userId="9c2259f8-2ab6-4108-92c0-b3cbca54040f" providerId="ADAL" clId="{A62E1072-ECB0-4ADC-AB6B-61F26CEC546B}" dt="2023-09-01T14:13:38.566" v="284" actId="20577"/>
          <ac:spMkLst>
            <pc:docMk/>
            <pc:sldMk cId="227261849" sldId="705"/>
            <ac:spMk id="15" creationId="{3EBE13BA-A725-9546-AEDB-E328B6641B39}"/>
          </ac:spMkLst>
        </pc:spChg>
      </pc:sldChg>
      <pc:sldChg chg="modSp mod modNotesTx">
        <pc:chgData name="Manroe, Drew" userId="9c2259f8-2ab6-4108-92c0-b3cbca54040f" providerId="ADAL" clId="{A62E1072-ECB0-4ADC-AB6B-61F26CEC546B}" dt="2023-09-01T14:02:49.235" v="191"/>
        <pc:sldMkLst>
          <pc:docMk/>
          <pc:sldMk cId="3717960030" sldId="709"/>
        </pc:sldMkLst>
        <pc:spChg chg="mod">
          <ac:chgData name="Manroe, Drew" userId="9c2259f8-2ab6-4108-92c0-b3cbca54040f" providerId="ADAL" clId="{A62E1072-ECB0-4ADC-AB6B-61F26CEC546B}" dt="2023-09-01T13:54:42.651" v="30" actId="20577"/>
          <ac:spMkLst>
            <pc:docMk/>
            <pc:sldMk cId="3717960030" sldId="709"/>
            <ac:spMk id="17" creationId="{DA904A04-B5CB-524B-9BF0-A854F7F21FF8}"/>
          </ac:spMkLst>
        </pc:spChg>
      </pc:sldChg>
      <pc:sldChg chg="modSp mod">
        <pc:chgData name="Manroe, Drew" userId="9c2259f8-2ab6-4108-92c0-b3cbca54040f" providerId="ADAL" clId="{A62E1072-ECB0-4ADC-AB6B-61F26CEC546B}" dt="2023-09-01T14:14:30.694" v="286" actId="20577"/>
        <pc:sldMkLst>
          <pc:docMk/>
          <pc:sldMk cId="1807268734" sldId="714"/>
        </pc:sldMkLst>
        <pc:spChg chg="mod">
          <ac:chgData name="Manroe, Drew" userId="9c2259f8-2ab6-4108-92c0-b3cbca54040f" providerId="ADAL" clId="{A62E1072-ECB0-4ADC-AB6B-61F26CEC546B}" dt="2023-09-01T14:14:30.694" v="286" actId="20577"/>
          <ac:spMkLst>
            <pc:docMk/>
            <pc:sldMk cId="1807268734" sldId="714"/>
            <ac:spMk id="2" creationId="{56C3F443-FE14-0245-9D9B-37C208AF2322}"/>
          </ac:spMkLst>
        </pc:spChg>
      </pc:sldChg>
      <pc:sldChg chg="modNotesTx">
        <pc:chgData name="Manroe, Drew" userId="9c2259f8-2ab6-4108-92c0-b3cbca54040f" providerId="ADAL" clId="{A62E1072-ECB0-4ADC-AB6B-61F26CEC546B}" dt="2023-09-01T14:03:32.824" v="198"/>
        <pc:sldMkLst>
          <pc:docMk/>
          <pc:sldMk cId="2692349906" sldId="715"/>
        </pc:sldMkLst>
      </pc:sldChg>
      <pc:sldChg chg="modNotesTx">
        <pc:chgData name="Manroe, Drew" userId="9c2259f8-2ab6-4108-92c0-b3cbca54040f" providerId="ADAL" clId="{A62E1072-ECB0-4ADC-AB6B-61F26CEC546B}" dt="2023-09-01T14:03:14.766" v="196"/>
        <pc:sldMkLst>
          <pc:docMk/>
          <pc:sldMk cId="4276076815" sldId="1058"/>
        </pc:sldMkLst>
      </pc:sldChg>
      <pc:sldChg chg="modNotesTx">
        <pc:chgData name="Manroe, Drew" userId="9c2259f8-2ab6-4108-92c0-b3cbca54040f" providerId="ADAL" clId="{A62E1072-ECB0-4ADC-AB6B-61F26CEC546B}" dt="2023-09-01T14:06:22.151" v="203"/>
        <pc:sldMkLst>
          <pc:docMk/>
          <pc:sldMk cId="3412146601" sldId="1066"/>
        </pc:sldMkLst>
      </pc:sldChg>
      <pc:sldChg chg="modNotesTx">
        <pc:chgData name="Manroe, Drew" userId="9c2259f8-2ab6-4108-92c0-b3cbca54040f" providerId="ADAL" clId="{A62E1072-ECB0-4ADC-AB6B-61F26CEC546B}" dt="2023-09-01T14:03:01.223" v="193"/>
        <pc:sldMkLst>
          <pc:docMk/>
          <pc:sldMk cId="2733680779" sldId="1136"/>
        </pc:sldMkLst>
      </pc:sldChg>
      <pc:sldChg chg="modSp mod">
        <pc:chgData name="Manroe, Drew" userId="9c2259f8-2ab6-4108-92c0-b3cbca54040f" providerId="ADAL" clId="{A62E1072-ECB0-4ADC-AB6B-61F26CEC546B}" dt="2023-09-01T13:52:41.579" v="5" actId="20577"/>
        <pc:sldMkLst>
          <pc:docMk/>
          <pc:sldMk cId="3202708585" sldId="1174"/>
        </pc:sldMkLst>
        <pc:spChg chg="mod">
          <ac:chgData name="Manroe, Drew" userId="9c2259f8-2ab6-4108-92c0-b3cbca54040f" providerId="ADAL" clId="{A62E1072-ECB0-4ADC-AB6B-61F26CEC546B}" dt="2023-09-01T13:52:41.579" v="5" actId="20577"/>
          <ac:spMkLst>
            <pc:docMk/>
            <pc:sldMk cId="3202708585" sldId="1174"/>
            <ac:spMk id="10" creationId="{5B4D1384-F960-4B04-A117-740299DC817B}"/>
          </ac:spMkLst>
        </pc:spChg>
      </pc:sldChg>
      <pc:sldChg chg="modSp mod">
        <pc:chgData name="Manroe, Drew" userId="9c2259f8-2ab6-4108-92c0-b3cbca54040f" providerId="ADAL" clId="{A62E1072-ECB0-4ADC-AB6B-61F26CEC546B}" dt="2023-09-01T14:16:28.753" v="287" actId="20577"/>
        <pc:sldMkLst>
          <pc:docMk/>
          <pc:sldMk cId="412694053" sldId="1176"/>
        </pc:sldMkLst>
        <pc:spChg chg="mod">
          <ac:chgData name="Manroe, Drew" userId="9c2259f8-2ab6-4108-92c0-b3cbca54040f" providerId="ADAL" clId="{A62E1072-ECB0-4ADC-AB6B-61F26CEC546B}" dt="2023-09-01T14:16:28.753" v="287" actId="20577"/>
          <ac:spMkLst>
            <pc:docMk/>
            <pc:sldMk cId="412694053" sldId="1176"/>
            <ac:spMk id="5" creationId="{6CE996F1-89CE-1B48-A920-40FBD75EE938}"/>
          </ac:spMkLst>
        </pc:spChg>
      </pc:sldChg>
      <pc:sldChg chg="modNotesTx">
        <pc:chgData name="Manroe, Drew" userId="9c2259f8-2ab6-4108-92c0-b3cbca54040f" providerId="ADAL" clId="{A62E1072-ECB0-4ADC-AB6B-61F26CEC546B}" dt="2023-09-01T14:06:12.870" v="202"/>
        <pc:sldMkLst>
          <pc:docMk/>
          <pc:sldMk cId="2416155167" sldId="1178"/>
        </pc:sldMkLst>
      </pc:sldChg>
      <pc:sldChg chg="modNotesTx">
        <pc:chgData name="Manroe, Drew" userId="9c2259f8-2ab6-4108-92c0-b3cbca54040f" providerId="ADAL" clId="{A62E1072-ECB0-4ADC-AB6B-61F26CEC546B}" dt="2023-09-01T14:00:31.456" v="172"/>
        <pc:sldMkLst>
          <pc:docMk/>
          <pc:sldMk cId="1678546374" sldId="1181"/>
        </pc:sldMkLst>
      </pc:sldChg>
      <pc:sldChg chg="modNotesTx">
        <pc:chgData name="Manroe, Drew" userId="9c2259f8-2ab6-4108-92c0-b3cbca54040f" providerId="ADAL" clId="{A62E1072-ECB0-4ADC-AB6B-61F26CEC546B}" dt="2023-09-01T13:59:50.598" v="168" actId="20577"/>
        <pc:sldMkLst>
          <pc:docMk/>
          <pc:sldMk cId="1000143751" sldId="1182"/>
        </pc:sldMkLst>
      </pc:sldChg>
      <pc:sldChg chg="modSp mod">
        <pc:chgData name="Manroe, Drew" userId="9c2259f8-2ab6-4108-92c0-b3cbca54040f" providerId="ADAL" clId="{A62E1072-ECB0-4ADC-AB6B-61F26CEC546B}" dt="2023-09-01T13:53:13.012" v="10" actId="1076"/>
        <pc:sldMkLst>
          <pc:docMk/>
          <pc:sldMk cId="35052296" sldId="1183"/>
        </pc:sldMkLst>
        <pc:spChg chg="mod">
          <ac:chgData name="Manroe, Drew" userId="9c2259f8-2ab6-4108-92c0-b3cbca54040f" providerId="ADAL" clId="{A62E1072-ECB0-4ADC-AB6B-61F26CEC546B}" dt="2023-09-01T13:53:13.012" v="10" actId="1076"/>
          <ac:spMkLst>
            <pc:docMk/>
            <pc:sldMk cId="35052296" sldId="1183"/>
            <ac:spMk id="5" creationId="{6CE996F1-89CE-1B48-A920-40FBD75EE938}"/>
          </ac:spMkLst>
        </pc:spChg>
      </pc:sldChg>
      <pc:sldChg chg="modNotesTx">
        <pc:chgData name="Manroe, Drew" userId="9c2259f8-2ab6-4108-92c0-b3cbca54040f" providerId="ADAL" clId="{A62E1072-ECB0-4ADC-AB6B-61F26CEC546B}" dt="2023-09-01T14:01:53.745" v="184"/>
        <pc:sldMkLst>
          <pc:docMk/>
          <pc:sldMk cId="3800100040" sldId="1218"/>
        </pc:sldMkLst>
      </pc:sldChg>
      <pc:sldChg chg="modNotesTx">
        <pc:chgData name="Manroe, Drew" userId="9c2259f8-2ab6-4108-92c0-b3cbca54040f" providerId="ADAL" clId="{A62E1072-ECB0-4ADC-AB6B-61F26CEC546B}" dt="2023-09-01T14:01:35.912" v="182"/>
        <pc:sldMkLst>
          <pc:docMk/>
          <pc:sldMk cId="787631793" sldId="1225"/>
        </pc:sldMkLst>
      </pc:sldChg>
      <pc:sldChg chg="modNotesTx">
        <pc:chgData name="Manroe, Drew" userId="9c2259f8-2ab6-4108-92c0-b3cbca54040f" providerId="ADAL" clId="{A62E1072-ECB0-4ADC-AB6B-61F26CEC546B}" dt="2023-09-01T14:01:31.927" v="181"/>
        <pc:sldMkLst>
          <pc:docMk/>
          <pc:sldMk cId="902570746" sldId="1228"/>
        </pc:sldMkLst>
      </pc:sldChg>
      <pc:sldChg chg="modNotesTx">
        <pc:chgData name="Manroe, Drew" userId="9c2259f8-2ab6-4108-92c0-b3cbca54040f" providerId="ADAL" clId="{A62E1072-ECB0-4ADC-AB6B-61F26CEC546B}" dt="2023-09-01T14:01:19.758" v="180"/>
        <pc:sldMkLst>
          <pc:docMk/>
          <pc:sldMk cId="2910293596" sldId="1239"/>
        </pc:sldMkLst>
      </pc:sldChg>
      <pc:sldChg chg="modSp mod modNotesTx">
        <pc:chgData name="Manroe, Drew" userId="9c2259f8-2ab6-4108-92c0-b3cbca54040f" providerId="ADAL" clId="{A62E1072-ECB0-4ADC-AB6B-61F26CEC546B}" dt="2023-09-01T13:56:08.706" v="134" actId="20577"/>
        <pc:sldMkLst>
          <pc:docMk/>
          <pc:sldMk cId="1376085702" sldId="1242"/>
        </pc:sldMkLst>
        <pc:spChg chg="mod">
          <ac:chgData name="Manroe, Drew" userId="9c2259f8-2ab6-4108-92c0-b3cbca54040f" providerId="ADAL" clId="{A62E1072-ECB0-4ADC-AB6B-61F26CEC546B}" dt="2023-09-01T13:56:00.626" v="98" actId="20577"/>
          <ac:spMkLst>
            <pc:docMk/>
            <pc:sldMk cId="1376085702" sldId="1242"/>
            <ac:spMk id="19" creationId="{97C9C228-FDCC-4DB5-B4CA-459E51BC468D}"/>
          </ac:spMkLst>
        </pc:spChg>
      </pc:sldChg>
      <pc:sldChg chg="modNotesTx">
        <pc:chgData name="Manroe, Drew" userId="9c2259f8-2ab6-4108-92c0-b3cbca54040f" providerId="ADAL" clId="{A62E1072-ECB0-4ADC-AB6B-61F26CEC546B}" dt="2023-09-01T14:01:12.857" v="179"/>
        <pc:sldMkLst>
          <pc:docMk/>
          <pc:sldMk cId="554892984" sldId="1243"/>
        </pc:sldMkLst>
      </pc:sldChg>
      <pc:sldChg chg="modSp mod">
        <pc:chgData name="Manroe, Drew" userId="9c2259f8-2ab6-4108-92c0-b3cbca54040f" providerId="ADAL" clId="{A62E1072-ECB0-4ADC-AB6B-61F26CEC546B}" dt="2023-09-01T13:55:10.621" v="45" actId="1076"/>
        <pc:sldMkLst>
          <pc:docMk/>
          <pc:sldMk cId="1308042400" sldId="2146846546"/>
        </pc:sldMkLst>
        <pc:spChg chg="mod">
          <ac:chgData name="Manroe, Drew" userId="9c2259f8-2ab6-4108-92c0-b3cbca54040f" providerId="ADAL" clId="{A62E1072-ECB0-4ADC-AB6B-61F26CEC546B}" dt="2023-09-01T13:54:56.327" v="32" actId="20577"/>
          <ac:spMkLst>
            <pc:docMk/>
            <pc:sldMk cId="1308042400" sldId="2146846546"/>
            <ac:spMk id="2" creationId="{9ACA7C7B-0751-4998-33BF-950C3C1CE488}"/>
          </ac:spMkLst>
        </pc:spChg>
        <pc:spChg chg="mod">
          <ac:chgData name="Manroe, Drew" userId="9c2259f8-2ab6-4108-92c0-b3cbca54040f" providerId="ADAL" clId="{A62E1072-ECB0-4ADC-AB6B-61F26CEC546B}" dt="2023-09-01T13:55:10.621" v="45" actId="1076"/>
          <ac:spMkLst>
            <pc:docMk/>
            <pc:sldMk cId="1308042400" sldId="2146846546"/>
            <ac:spMk id="4" creationId="{09185210-29F5-E3A6-0E88-645F615B41F3}"/>
          </ac:spMkLst>
        </pc:spChg>
      </pc:sldChg>
      <pc:sldChg chg="modNotesTx">
        <pc:chgData name="Manroe, Drew" userId="9c2259f8-2ab6-4108-92c0-b3cbca54040f" providerId="ADAL" clId="{A62E1072-ECB0-4ADC-AB6B-61F26CEC546B}" dt="2023-09-01T14:06:30.763" v="204"/>
        <pc:sldMkLst>
          <pc:docMk/>
          <pc:sldMk cId="4009482515" sldId="2146846547"/>
        </pc:sldMkLst>
      </pc:sldChg>
      <pc:sldChg chg="modNotesTx">
        <pc:chgData name="Manroe, Drew" userId="9c2259f8-2ab6-4108-92c0-b3cbca54040f" providerId="ADAL" clId="{A62E1072-ECB0-4ADC-AB6B-61F26CEC546B}" dt="2023-09-01T14:01:05.423" v="178"/>
        <pc:sldMkLst>
          <pc:docMk/>
          <pc:sldMk cId="1419231176" sldId="2146846551"/>
        </pc:sldMkLst>
      </pc:sldChg>
      <pc:sldChg chg="modSp mod">
        <pc:chgData name="Manroe, Drew" userId="9c2259f8-2ab6-4108-92c0-b3cbca54040f" providerId="ADAL" clId="{A62E1072-ECB0-4ADC-AB6B-61F26CEC546B}" dt="2023-09-01T14:16:42.193" v="288" actId="20577"/>
        <pc:sldMkLst>
          <pc:docMk/>
          <pc:sldMk cId="3374761959" sldId="2146846553"/>
        </pc:sldMkLst>
        <pc:spChg chg="mod">
          <ac:chgData name="Manroe, Drew" userId="9c2259f8-2ab6-4108-92c0-b3cbca54040f" providerId="ADAL" clId="{A62E1072-ECB0-4ADC-AB6B-61F26CEC546B}" dt="2023-09-01T14:16:42.193" v="288" actId="20577"/>
          <ac:spMkLst>
            <pc:docMk/>
            <pc:sldMk cId="3374761959" sldId="2146846553"/>
            <ac:spMk id="5" creationId="{6CE996F1-89CE-1B48-A920-40FBD75EE938}"/>
          </ac:spMkLst>
        </pc:spChg>
      </pc:sldChg>
      <pc:sldChg chg="modSp mod modNotesTx">
        <pc:chgData name="Manroe, Drew" userId="9c2259f8-2ab6-4108-92c0-b3cbca54040f" providerId="ADAL" clId="{A62E1072-ECB0-4ADC-AB6B-61F26CEC546B}" dt="2023-09-01T14:13:33.259" v="280" actId="20577"/>
        <pc:sldMkLst>
          <pc:docMk/>
          <pc:sldMk cId="3238674913" sldId="2146846554"/>
        </pc:sldMkLst>
        <pc:spChg chg="mod">
          <ac:chgData name="Manroe, Drew" userId="9c2259f8-2ab6-4108-92c0-b3cbca54040f" providerId="ADAL" clId="{A62E1072-ECB0-4ADC-AB6B-61F26CEC546B}" dt="2023-09-01T13:58:50.178" v="157" actId="20577"/>
          <ac:spMkLst>
            <pc:docMk/>
            <pc:sldMk cId="3238674913" sldId="2146846554"/>
            <ac:spMk id="5" creationId="{E5B95586-F10E-0843-8D4D-089305992F6A}"/>
          </ac:spMkLst>
        </pc:spChg>
        <pc:spChg chg="mod">
          <ac:chgData name="Manroe, Drew" userId="9c2259f8-2ab6-4108-92c0-b3cbca54040f" providerId="ADAL" clId="{A62E1072-ECB0-4ADC-AB6B-61F26CEC546B}" dt="2023-09-01T13:58:53.495" v="158" actId="20577"/>
          <ac:spMkLst>
            <pc:docMk/>
            <pc:sldMk cId="3238674913" sldId="2146846554"/>
            <ac:spMk id="11" creationId="{D1B426DA-21AD-FD21-D0BC-AFE19975379D}"/>
          </ac:spMkLst>
        </pc:spChg>
        <pc:spChg chg="mod">
          <ac:chgData name="Manroe, Drew" userId="9c2259f8-2ab6-4108-92c0-b3cbca54040f" providerId="ADAL" clId="{A62E1072-ECB0-4ADC-AB6B-61F26CEC546B}" dt="2023-09-01T13:58:56.944" v="159" actId="20577"/>
          <ac:spMkLst>
            <pc:docMk/>
            <pc:sldMk cId="3238674913" sldId="2146846554"/>
            <ac:spMk id="15" creationId="{BAAD31DC-5A85-5C44-8DD9-8CB9E399FB23}"/>
          </ac:spMkLst>
        </pc:spChg>
        <pc:spChg chg="mod">
          <ac:chgData name="Manroe, Drew" userId="9c2259f8-2ab6-4108-92c0-b3cbca54040f" providerId="ADAL" clId="{A62E1072-ECB0-4ADC-AB6B-61F26CEC546B}" dt="2023-09-01T14:13:33.259" v="280" actId="20577"/>
          <ac:spMkLst>
            <pc:docMk/>
            <pc:sldMk cId="3238674913" sldId="2146846554"/>
            <ac:spMk id="16" creationId="{A4BEE06F-3BD9-421A-81D7-3E758605BD21}"/>
          </ac:spMkLst>
        </pc:spChg>
      </pc:sldChg>
      <pc:sldChg chg="modSp mod">
        <pc:chgData name="Manroe, Drew" userId="9c2259f8-2ab6-4108-92c0-b3cbca54040f" providerId="ADAL" clId="{A62E1072-ECB0-4ADC-AB6B-61F26CEC546B}" dt="2023-09-01T13:53:59.673" v="17" actId="20577"/>
        <pc:sldMkLst>
          <pc:docMk/>
          <pc:sldMk cId="1000061624" sldId="2146846555"/>
        </pc:sldMkLst>
        <pc:spChg chg="mod">
          <ac:chgData name="Manroe, Drew" userId="9c2259f8-2ab6-4108-92c0-b3cbca54040f" providerId="ADAL" clId="{A62E1072-ECB0-4ADC-AB6B-61F26CEC546B}" dt="2023-09-01T13:53:59.673" v="17" actId="20577"/>
          <ac:spMkLst>
            <pc:docMk/>
            <pc:sldMk cId="1000061624" sldId="2146846555"/>
            <ac:spMk id="6" creationId="{45B099B8-EE11-C947-AB6B-4138AF4A3E80}"/>
          </ac:spMkLst>
        </pc:spChg>
      </pc:sldChg>
      <pc:sldChg chg="modNotesTx">
        <pc:chgData name="Manroe, Drew" userId="9c2259f8-2ab6-4108-92c0-b3cbca54040f" providerId="ADAL" clId="{A62E1072-ECB0-4ADC-AB6B-61F26CEC546B}" dt="2023-09-01T14:00:42.936" v="173"/>
        <pc:sldMkLst>
          <pc:docMk/>
          <pc:sldMk cId="1738390644" sldId="2146846558"/>
        </pc:sldMkLst>
      </pc:sldChg>
      <pc:sldChg chg="modNotesTx">
        <pc:chgData name="Manroe, Drew" userId="9c2259f8-2ab6-4108-92c0-b3cbca54040f" providerId="ADAL" clId="{A62E1072-ECB0-4ADC-AB6B-61F26CEC546B}" dt="2023-09-01T14:03:04.986" v="194"/>
        <pc:sldMkLst>
          <pc:docMk/>
          <pc:sldMk cId="3453183951" sldId="2146846559"/>
        </pc:sldMkLst>
      </pc:sldChg>
      <pc:sldChg chg="modNotesTx">
        <pc:chgData name="Manroe, Drew" userId="9c2259f8-2ab6-4108-92c0-b3cbca54040f" providerId="ADAL" clId="{A62E1072-ECB0-4ADC-AB6B-61F26CEC546B}" dt="2023-09-01T14:06:07.059" v="201"/>
        <pc:sldMkLst>
          <pc:docMk/>
          <pc:sldMk cId="2741027034" sldId="2146846560"/>
        </pc:sldMkLst>
      </pc:sldChg>
      <pc:sldChg chg="modNotesTx">
        <pc:chgData name="Manroe, Drew" userId="9c2259f8-2ab6-4108-92c0-b3cbca54040f" providerId="ADAL" clId="{A62E1072-ECB0-4ADC-AB6B-61F26CEC546B}" dt="2023-09-01T14:07:06.643" v="209"/>
        <pc:sldMkLst>
          <pc:docMk/>
          <pc:sldMk cId="2117114445" sldId="2146846561"/>
        </pc:sldMkLst>
      </pc:sldChg>
      <pc:sldChg chg="del">
        <pc:chgData name="Manroe, Drew" userId="9c2259f8-2ab6-4108-92c0-b3cbca54040f" providerId="ADAL" clId="{A62E1072-ECB0-4ADC-AB6B-61F26CEC546B}" dt="2023-09-01T13:48:48.573" v="0" actId="47"/>
        <pc:sldMkLst>
          <pc:docMk/>
          <pc:sldMk cId="2223065446" sldId="2146846563"/>
        </pc:sldMkLst>
      </pc:sldChg>
      <pc:sldChg chg="modSp mod modNotesTx">
        <pc:chgData name="Manroe, Drew" userId="9c2259f8-2ab6-4108-92c0-b3cbca54040f" providerId="ADAL" clId="{A62E1072-ECB0-4ADC-AB6B-61F26CEC546B}" dt="2023-09-01T14:17:07.580" v="292" actId="20577"/>
        <pc:sldMkLst>
          <pc:docMk/>
          <pc:sldMk cId="2800222662" sldId="2146846566"/>
        </pc:sldMkLst>
        <pc:spChg chg="mod">
          <ac:chgData name="Manroe, Drew" userId="9c2259f8-2ab6-4108-92c0-b3cbca54040f" providerId="ADAL" clId="{A62E1072-ECB0-4ADC-AB6B-61F26CEC546B}" dt="2023-09-01T14:17:07.580" v="292" actId="20577"/>
          <ac:spMkLst>
            <pc:docMk/>
            <pc:sldMk cId="2800222662" sldId="2146846566"/>
            <ac:spMk id="15" creationId="{3EBE13BA-A725-9546-AEDB-E328B6641B39}"/>
          </ac:spMkLst>
        </pc:spChg>
      </pc:sldChg>
      <pc:sldChg chg="modSp mod">
        <pc:chgData name="Manroe, Drew" userId="9c2259f8-2ab6-4108-92c0-b3cbca54040f" providerId="ADAL" clId="{A62E1072-ECB0-4ADC-AB6B-61F26CEC546B}" dt="2023-09-01T14:17:47.223" v="297" actId="20577"/>
        <pc:sldMkLst>
          <pc:docMk/>
          <pc:sldMk cId="333045296" sldId="2146846568"/>
        </pc:sldMkLst>
        <pc:spChg chg="mod">
          <ac:chgData name="Manroe, Drew" userId="9c2259f8-2ab6-4108-92c0-b3cbca54040f" providerId="ADAL" clId="{A62E1072-ECB0-4ADC-AB6B-61F26CEC546B}" dt="2023-09-01T14:17:47.223" v="297" actId="20577"/>
          <ac:spMkLst>
            <pc:docMk/>
            <pc:sldMk cId="333045296" sldId="2146846568"/>
            <ac:spMk id="4" creationId="{85835A02-F43C-044F-85A0-7F6CA9C7E981}"/>
          </ac:spMkLst>
        </pc:spChg>
      </pc:sldChg>
    </pc:docChg>
  </pc:docChgLst>
  <pc:docChgLst>
    <pc:chgData name="Manroe, Drew" userId="9c2259f8-2ab6-4108-92c0-b3cbca54040f" providerId="ADAL" clId="{BB1B7632-6595-4842-B0D1-150D9BC88252}"/>
    <pc:docChg chg="custSel modSld">
      <pc:chgData name="Manroe, Drew" userId="9c2259f8-2ab6-4108-92c0-b3cbca54040f" providerId="ADAL" clId="{BB1B7632-6595-4842-B0D1-150D9BC88252}" dt="2023-08-21T18:00:18.879" v="101" actId="5793"/>
      <pc:docMkLst>
        <pc:docMk/>
      </pc:docMkLst>
      <pc:sldChg chg="modSp mod">
        <pc:chgData name="Manroe, Drew" userId="9c2259f8-2ab6-4108-92c0-b3cbca54040f" providerId="ADAL" clId="{BB1B7632-6595-4842-B0D1-150D9BC88252}" dt="2023-08-21T17:57:30.245" v="69" actId="20577"/>
        <pc:sldMkLst>
          <pc:docMk/>
          <pc:sldMk cId="3795849197" sldId="303"/>
        </pc:sldMkLst>
        <pc:spChg chg="mod">
          <ac:chgData name="Manroe, Drew" userId="9c2259f8-2ab6-4108-92c0-b3cbca54040f" providerId="ADAL" clId="{BB1B7632-6595-4842-B0D1-150D9BC88252}" dt="2023-08-21T17:57:30.245" v="69" actId="20577"/>
          <ac:spMkLst>
            <pc:docMk/>
            <pc:sldMk cId="3795849197" sldId="303"/>
            <ac:spMk id="2" creationId="{9FF95325-7590-F247-B748-2806A6EF11BC}"/>
          </ac:spMkLst>
        </pc:spChg>
      </pc:sldChg>
      <pc:sldChg chg="addSp delSp modSp mod">
        <pc:chgData name="Manroe, Drew" userId="9c2259f8-2ab6-4108-92c0-b3cbca54040f" providerId="ADAL" clId="{BB1B7632-6595-4842-B0D1-150D9BC88252}" dt="2023-08-21T17:55:20.744" v="58"/>
        <pc:sldMkLst>
          <pc:docMk/>
          <pc:sldMk cId="3269485726" sldId="414"/>
        </pc:sldMkLst>
        <pc:spChg chg="add mod">
          <ac:chgData name="Manroe, Drew" userId="9c2259f8-2ab6-4108-92c0-b3cbca54040f" providerId="ADAL" clId="{BB1B7632-6595-4842-B0D1-150D9BC88252}" dt="2023-08-21T17:55:05.311" v="55"/>
          <ac:spMkLst>
            <pc:docMk/>
            <pc:sldMk cId="3269485726" sldId="414"/>
            <ac:spMk id="2" creationId="{1BA0F117-3C18-3127-BC22-38347FCA90DD}"/>
          </ac:spMkLst>
        </pc:spChg>
        <pc:spChg chg="add del mod">
          <ac:chgData name="Manroe, Drew" userId="9c2259f8-2ab6-4108-92c0-b3cbca54040f" providerId="ADAL" clId="{BB1B7632-6595-4842-B0D1-150D9BC88252}" dt="2023-08-21T17:55:13.676" v="57"/>
          <ac:spMkLst>
            <pc:docMk/>
            <pc:sldMk cId="3269485726" sldId="414"/>
            <ac:spMk id="3" creationId="{FB39549B-EBF1-513F-E3E8-C7B7625BDF68}"/>
          </ac:spMkLst>
        </pc:spChg>
        <pc:spChg chg="add mod">
          <ac:chgData name="Manroe, Drew" userId="9c2259f8-2ab6-4108-92c0-b3cbca54040f" providerId="ADAL" clId="{BB1B7632-6595-4842-B0D1-150D9BC88252}" dt="2023-08-21T17:55:20.744" v="58"/>
          <ac:spMkLst>
            <pc:docMk/>
            <pc:sldMk cId="3269485726" sldId="414"/>
            <ac:spMk id="4" creationId="{7FAD8FF0-98A5-5E7B-8912-09BD9097689B}"/>
          </ac:spMkLst>
        </pc:spChg>
        <pc:spChg chg="del">
          <ac:chgData name="Manroe, Drew" userId="9c2259f8-2ab6-4108-92c0-b3cbca54040f" providerId="ADAL" clId="{BB1B7632-6595-4842-B0D1-150D9BC88252}" dt="2023-08-21T17:40:28.093" v="0" actId="478"/>
          <ac:spMkLst>
            <pc:docMk/>
            <pc:sldMk cId="3269485726" sldId="414"/>
            <ac:spMk id="22" creationId="{E0A52CAB-86F6-DD40-97B8-F0C51E009986}"/>
          </ac:spMkLst>
        </pc:spChg>
        <pc:spChg chg="del">
          <ac:chgData name="Manroe, Drew" userId="9c2259f8-2ab6-4108-92c0-b3cbca54040f" providerId="ADAL" clId="{BB1B7632-6595-4842-B0D1-150D9BC88252}" dt="2023-08-21T17:40:40.493" v="1" actId="478"/>
          <ac:spMkLst>
            <pc:docMk/>
            <pc:sldMk cId="3269485726" sldId="414"/>
            <ac:spMk id="29" creationId="{AD3ED003-EA21-1A45-96DA-EFE4A8AE6D59}"/>
          </ac:spMkLst>
        </pc:spChg>
        <pc:spChg chg="mod">
          <ac:chgData name="Manroe, Drew" userId="9c2259f8-2ab6-4108-92c0-b3cbca54040f" providerId="ADAL" clId="{BB1B7632-6595-4842-B0D1-150D9BC88252}" dt="2023-08-21T17:41:02.467" v="4" actId="20577"/>
          <ac:spMkLst>
            <pc:docMk/>
            <pc:sldMk cId="3269485726" sldId="414"/>
            <ac:spMk id="31" creationId="{3F5B68F3-1A26-F74C-9F75-3437F2C67581}"/>
          </ac:spMkLst>
        </pc:spChg>
      </pc:sldChg>
      <pc:sldChg chg="modSp mod">
        <pc:chgData name="Manroe, Drew" userId="9c2259f8-2ab6-4108-92c0-b3cbca54040f" providerId="ADAL" clId="{BB1B7632-6595-4842-B0D1-150D9BC88252}" dt="2023-08-21T17:41:50.597" v="13" actId="20577"/>
        <pc:sldMkLst>
          <pc:docMk/>
          <pc:sldMk cId="2935605169" sldId="446"/>
        </pc:sldMkLst>
        <pc:spChg chg="mod">
          <ac:chgData name="Manroe, Drew" userId="9c2259f8-2ab6-4108-92c0-b3cbca54040f" providerId="ADAL" clId="{BB1B7632-6595-4842-B0D1-150D9BC88252}" dt="2023-08-21T17:41:50.597" v="13" actId="20577"/>
          <ac:spMkLst>
            <pc:docMk/>
            <pc:sldMk cId="2935605169" sldId="446"/>
            <ac:spMk id="22" creationId="{AE2751D8-1919-B64D-8FD4-A24444CB0608}"/>
          </ac:spMkLst>
        </pc:spChg>
      </pc:sldChg>
      <pc:sldChg chg="modSp mod">
        <pc:chgData name="Manroe, Drew" userId="9c2259f8-2ab6-4108-92c0-b3cbca54040f" providerId="ADAL" clId="{BB1B7632-6595-4842-B0D1-150D9BC88252}" dt="2023-08-21T17:42:58.301" v="51" actId="20577"/>
        <pc:sldMkLst>
          <pc:docMk/>
          <pc:sldMk cId="3346409868" sldId="485"/>
        </pc:sldMkLst>
        <pc:spChg chg="mod">
          <ac:chgData name="Manroe, Drew" userId="9c2259f8-2ab6-4108-92c0-b3cbca54040f" providerId="ADAL" clId="{BB1B7632-6595-4842-B0D1-150D9BC88252}" dt="2023-08-21T17:42:55.446" v="49" actId="20577"/>
          <ac:spMkLst>
            <pc:docMk/>
            <pc:sldMk cId="3346409868" sldId="485"/>
            <ac:spMk id="33" creationId="{066DB92C-1156-784E-BB8F-98823F8EEB27}"/>
          </ac:spMkLst>
        </pc:spChg>
        <pc:spChg chg="mod">
          <ac:chgData name="Manroe, Drew" userId="9c2259f8-2ab6-4108-92c0-b3cbca54040f" providerId="ADAL" clId="{BB1B7632-6595-4842-B0D1-150D9BC88252}" dt="2023-08-21T17:42:58.301" v="51" actId="20577"/>
          <ac:spMkLst>
            <pc:docMk/>
            <pc:sldMk cId="3346409868" sldId="485"/>
            <ac:spMk id="38" creationId="{F0C741AF-8F63-3A43-A9D6-0CC61B87D7AC}"/>
          </ac:spMkLst>
        </pc:spChg>
      </pc:sldChg>
      <pc:sldChg chg="modSp mod">
        <pc:chgData name="Manroe, Drew" userId="9c2259f8-2ab6-4108-92c0-b3cbca54040f" providerId="ADAL" clId="{BB1B7632-6595-4842-B0D1-150D9BC88252}" dt="2023-08-21T17:41:18.907" v="5" actId="20577"/>
        <pc:sldMkLst>
          <pc:docMk/>
          <pc:sldMk cId="3652119395" sldId="555"/>
        </pc:sldMkLst>
        <pc:spChg chg="mod">
          <ac:chgData name="Manroe, Drew" userId="9c2259f8-2ab6-4108-92c0-b3cbca54040f" providerId="ADAL" clId="{BB1B7632-6595-4842-B0D1-150D9BC88252}" dt="2023-08-21T17:41:18.907" v="5" actId="20577"/>
          <ac:spMkLst>
            <pc:docMk/>
            <pc:sldMk cId="3652119395" sldId="555"/>
            <ac:spMk id="30" creationId="{5D03AAA7-EA26-FF4C-923A-D220996A6AAD}"/>
          </ac:spMkLst>
        </pc:spChg>
      </pc:sldChg>
      <pc:sldChg chg="modSp mod">
        <pc:chgData name="Manroe, Drew" userId="9c2259f8-2ab6-4108-92c0-b3cbca54040f" providerId="ADAL" clId="{BB1B7632-6595-4842-B0D1-150D9BC88252}" dt="2023-08-21T17:41:41.988" v="10" actId="20577"/>
        <pc:sldMkLst>
          <pc:docMk/>
          <pc:sldMk cId="1398086878" sldId="558"/>
        </pc:sldMkLst>
        <pc:spChg chg="mod">
          <ac:chgData name="Manroe, Drew" userId="9c2259f8-2ab6-4108-92c0-b3cbca54040f" providerId="ADAL" clId="{BB1B7632-6595-4842-B0D1-150D9BC88252}" dt="2023-08-21T17:41:41.988" v="10" actId="20577"/>
          <ac:spMkLst>
            <pc:docMk/>
            <pc:sldMk cId="1398086878" sldId="558"/>
            <ac:spMk id="21" creationId="{B57BA64E-D805-A94E-AC7C-929DE3448C1D}"/>
          </ac:spMkLst>
        </pc:spChg>
      </pc:sldChg>
      <pc:sldChg chg="modSp mod modNotesTx">
        <pc:chgData name="Manroe, Drew" userId="9c2259f8-2ab6-4108-92c0-b3cbca54040f" providerId="ADAL" clId="{BB1B7632-6595-4842-B0D1-150D9BC88252}" dt="2023-08-21T17:52:57.256" v="54" actId="20577"/>
        <pc:sldMkLst>
          <pc:docMk/>
          <pc:sldMk cId="3875986372" sldId="577"/>
        </pc:sldMkLst>
        <pc:spChg chg="mod">
          <ac:chgData name="Manroe, Drew" userId="9c2259f8-2ab6-4108-92c0-b3cbca54040f" providerId="ADAL" clId="{BB1B7632-6595-4842-B0D1-150D9BC88252}" dt="2023-08-21T17:52:57.256" v="54" actId="20577"/>
          <ac:spMkLst>
            <pc:docMk/>
            <pc:sldMk cId="3875986372" sldId="577"/>
            <ac:spMk id="20" creationId="{D41222FA-CDCE-6E44-AA65-D6F071572CF6}"/>
          </ac:spMkLst>
        </pc:spChg>
      </pc:sldChg>
      <pc:sldChg chg="modSp mod">
        <pc:chgData name="Manroe, Drew" userId="9c2259f8-2ab6-4108-92c0-b3cbca54040f" providerId="ADAL" clId="{BB1B7632-6595-4842-B0D1-150D9BC88252}" dt="2023-08-21T17:55:42.613" v="62" actId="20577"/>
        <pc:sldMkLst>
          <pc:docMk/>
          <pc:sldMk cId="512977842" sldId="657"/>
        </pc:sldMkLst>
        <pc:spChg chg="mod">
          <ac:chgData name="Manroe, Drew" userId="9c2259f8-2ab6-4108-92c0-b3cbca54040f" providerId="ADAL" clId="{BB1B7632-6595-4842-B0D1-150D9BC88252}" dt="2023-08-21T17:55:42.613" v="62" actId="20577"/>
          <ac:spMkLst>
            <pc:docMk/>
            <pc:sldMk cId="512977842" sldId="657"/>
            <ac:spMk id="17" creationId="{E3890731-B6EF-2643-AD94-F1ADEC2F1168}"/>
          </ac:spMkLst>
        </pc:spChg>
      </pc:sldChg>
      <pc:sldChg chg="modSp mod">
        <pc:chgData name="Manroe, Drew" userId="9c2259f8-2ab6-4108-92c0-b3cbca54040f" providerId="ADAL" clId="{BB1B7632-6595-4842-B0D1-150D9BC88252}" dt="2023-08-21T17:56:42.453" v="66" actId="20577"/>
        <pc:sldMkLst>
          <pc:docMk/>
          <pc:sldMk cId="4215460723" sldId="658"/>
        </pc:sldMkLst>
        <pc:spChg chg="mod">
          <ac:chgData name="Manroe, Drew" userId="9c2259f8-2ab6-4108-92c0-b3cbca54040f" providerId="ADAL" clId="{BB1B7632-6595-4842-B0D1-150D9BC88252}" dt="2023-08-21T17:56:42.453" v="66" actId="20577"/>
          <ac:spMkLst>
            <pc:docMk/>
            <pc:sldMk cId="4215460723" sldId="658"/>
            <ac:spMk id="15" creationId="{4A0C8EBE-3AEA-4963-8FEF-031716E1172A}"/>
          </ac:spMkLst>
        </pc:spChg>
      </pc:sldChg>
      <pc:sldChg chg="modSp mod">
        <pc:chgData name="Manroe, Drew" userId="9c2259f8-2ab6-4108-92c0-b3cbca54040f" providerId="ADAL" clId="{BB1B7632-6595-4842-B0D1-150D9BC88252}" dt="2023-08-21T17:59:47.180" v="97" actId="1076"/>
        <pc:sldMkLst>
          <pc:docMk/>
          <pc:sldMk cId="1678546374" sldId="1181"/>
        </pc:sldMkLst>
        <pc:spChg chg="mod">
          <ac:chgData name="Manroe, Drew" userId="9c2259f8-2ab6-4108-92c0-b3cbca54040f" providerId="ADAL" clId="{BB1B7632-6595-4842-B0D1-150D9BC88252}" dt="2023-08-21T17:59:47.180" v="97" actId="1076"/>
          <ac:spMkLst>
            <pc:docMk/>
            <pc:sldMk cId="1678546374" sldId="1181"/>
            <ac:spMk id="12" creationId="{F0A07CC3-159C-4218-ABF7-F0D10D2489C3}"/>
          </ac:spMkLst>
        </pc:spChg>
      </pc:sldChg>
      <pc:sldChg chg="modSp mod modNotesTx">
        <pc:chgData name="Manroe, Drew" userId="9c2259f8-2ab6-4108-92c0-b3cbca54040f" providerId="ADAL" clId="{BB1B7632-6595-4842-B0D1-150D9BC88252}" dt="2023-08-21T18:00:18.879" v="101" actId="5793"/>
        <pc:sldMkLst>
          <pc:docMk/>
          <pc:sldMk cId="1000143751" sldId="1182"/>
        </pc:sldMkLst>
        <pc:spChg chg="mod">
          <ac:chgData name="Manroe, Drew" userId="9c2259f8-2ab6-4108-92c0-b3cbca54040f" providerId="ADAL" clId="{BB1B7632-6595-4842-B0D1-150D9BC88252}" dt="2023-08-21T17:58:16.796" v="85" actId="20577"/>
          <ac:spMkLst>
            <pc:docMk/>
            <pc:sldMk cId="1000143751" sldId="1182"/>
            <ac:spMk id="5" creationId="{6CE996F1-89CE-1B48-A920-40FBD75EE938}"/>
          </ac:spMkLst>
        </pc:spChg>
        <pc:spChg chg="mod">
          <ac:chgData name="Manroe, Drew" userId="9c2259f8-2ab6-4108-92c0-b3cbca54040f" providerId="ADAL" clId="{BB1B7632-6595-4842-B0D1-150D9BC88252}" dt="2023-08-21T18:00:18.879" v="101" actId="5793"/>
          <ac:spMkLst>
            <pc:docMk/>
            <pc:sldMk cId="1000143751" sldId="1182"/>
            <ac:spMk id="12" creationId="{F0A07CC3-159C-4218-ABF7-F0D10D2489C3}"/>
          </ac:spMkLst>
        </pc:spChg>
        <pc:spChg chg="mod">
          <ac:chgData name="Manroe, Drew" userId="9c2259f8-2ab6-4108-92c0-b3cbca54040f" providerId="ADAL" clId="{BB1B7632-6595-4842-B0D1-150D9BC88252}" dt="2023-08-21T17:57:57.029" v="70" actId="20577"/>
          <ac:spMkLst>
            <pc:docMk/>
            <pc:sldMk cId="1000143751" sldId="1182"/>
            <ac:spMk id="15" creationId="{74364F78-7030-8447-818F-F4424B1550CD}"/>
          </ac:spMkLst>
        </pc:spChg>
      </pc:sldChg>
    </pc:docChg>
  </pc:docChgLst>
  <pc:docChgLst>
    <pc:chgData name="Manroe, Drew" userId="9c2259f8-2ab6-4108-92c0-b3cbca54040f" providerId="ADAL" clId="{0F272748-FE8E-46C7-A74D-7132AADB3AE9}"/>
    <pc:docChg chg="modSld modNotesMaster modHandout">
      <pc:chgData name="Manroe, Drew" userId="9c2259f8-2ab6-4108-92c0-b3cbca54040f" providerId="ADAL" clId="{0F272748-FE8E-46C7-A74D-7132AADB3AE9}" dt="2023-08-21T19:35:38.747" v="6"/>
      <pc:docMkLst>
        <pc:docMk/>
      </pc:docMkLst>
      <pc:sldChg chg="modSp mod">
        <pc:chgData name="Manroe, Drew" userId="9c2259f8-2ab6-4108-92c0-b3cbca54040f" providerId="ADAL" clId="{0F272748-FE8E-46C7-A74D-7132AADB3AE9}" dt="2023-08-21T19:35:15.077" v="3" actId="108"/>
        <pc:sldMkLst>
          <pc:docMk/>
          <pc:sldMk cId="1763032707" sldId="302"/>
        </pc:sldMkLst>
        <pc:spChg chg="mod">
          <ac:chgData name="Manroe, Drew" userId="9c2259f8-2ab6-4108-92c0-b3cbca54040f" providerId="ADAL" clId="{0F272748-FE8E-46C7-A74D-7132AADB3AE9}" dt="2023-08-21T19:35:15.077" v="3" actId="108"/>
          <ac:spMkLst>
            <pc:docMk/>
            <pc:sldMk cId="1763032707" sldId="302"/>
            <ac:spMk id="5" creationId="{09988595-5A99-4764-94ED-4D1E6701EE92}"/>
          </ac:spMkLst>
        </pc:spChg>
      </pc:sldChg>
      <pc:sldChg chg="modNotes">
        <pc:chgData name="Manroe, Drew" userId="9c2259f8-2ab6-4108-92c0-b3cbca54040f" providerId="ADAL" clId="{0F272748-FE8E-46C7-A74D-7132AADB3AE9}" dt="2023-08-21T18:08:43.203" v="1"/>
        <pc:sldMkLst>
          <pc:docMk/>
          <pc:sldMk cId="2935605169" sldId="446"/>
        </pc:sldMkLst>
      </pc:sldChg>
      <pc:sldChg chg="modSp mod">
        <pc:chgData name="Manroe, Drew" userId="9c2259f8-2ab6-4108-92c0-b3cbca54040f" providerId="ADAL" clId="{0F272748-FE8E-46C7-A74D-7132AADB3AE9}" dt="2023-08-21T19:35:33.316" v="5"/>
        <pc:sldMkLst>
          <pc:docMk/>
          <pc:sldMk cId="512977842" sldId="657"/>
        </pc:sldMkLst>
        <pc:spChg chg="mod">
          <ac:chgData name="Manroe, Drew" userId="9c2259f8-2ab6-4108-92c0-b3cbca54040f" providerId="ADAL" clId="{0F272748-FE8E-46C7-A74D-7132AADB3AE9}" dt="2023-08-21T19:35:33.316" v="5"/>
          <ac:spMkLst>
            <pc:docMk/>
            <pc:sldMk cId="512977842" sldId="657"/>
            <ac:spMk id="17" creationId="{E3890731-B6EF-2643-AD94-F1ADEC2F1168}"/>
          </ac:spMkLst>
        </pc:spChg>
      </pc:sldChg>
      <pc:sldChg chg="modSp mod">
        <pc:chgData name="Manroe, Drew" userId="9c2259f8-2ab6-4108-92c0-b3cbca54040f" providerId="ADAL" clId="{0F272748-FE8E-46C7-A74D-7132AADB3AE9}" dt="2023-08-21T19:35:38.747" v="6"/>
        <pc:sldMkLst>
          <pc:docMk/>
          <pc:sldMk cId="4215460723" sldId="658"/>
        </pc:sldMkLst>
        <pc:spChg chg="mod">
          <ac:chgData name="Manroe, Drew" userId="9c2259f8-2ab6-4108-92c0-b3cbca54040f" providerId="ADAL" clId="{0F272748-FE8E-46C7-A74D-7132AADB3AE9}" dt="2023-08-21T19:35:38.747" v="6"/>
          <ac:spMkLst>
            <pc:docMk/>
            <pc:sldMk cId="4215460723" sldId="658"/>
            <ac:spMk id="15" creationId="{4A0C8EBE-3AEA-4963-8FEF-031716E1172A}"/>
          </ac:spMkLst>
        </pc:spChg>
      </pc:sldChg>
      <pc:sldChg chg="modSp mod">
        <pc:chgData name="Manroe, Drew" userId="9c2259f8-2ab6-4108-92c0-b3cbca54040f" providerId="ADAL" clId="{0F272748-FE8E-46C7-A74D-7132AADB3AE9}" dt="2023-08-21T19:35:25.020" v="4"/>
        <pc:sldMkLst>
          <pc:docMk/>
          <pc:sldMk cId="2192835624" sldId="659"/>
        </pc:sldMkLst>
        <pc:spChg chg="mod">
          <ac:chgData name="Manroe, Drew" userId="9c2259f8-2ab6-4108-92c0-b3cbca54040f" providerId="ADAL" clId="{0F272748-FE8E-46C7-A74D-7132AADB3AE9}" dt="2023-08-21T19:35:25.020" v="4"/>
          <ac:spMkLst>
            <pc:docMk/>
            <pc:sldMk cId="2192835624" sldId="659"/>
            <ac:spMk id="8" creationId="{D4551AD2-9FD3-4EC3-A629-31A277B88F5D}"/>
          </ac:spMkLst>
        </pc:spChg>
      </pc:sldChg>
      <pc:sldChg chg="modNotes">
        <pc:chgData name="Manroe, Drew" userId="9c2259f8-2ab6-4108-92c0-b3cbca54040f" providerId="ADAL" clId="{0F272748-FE8E-46C7-A74D-7132AADB3AE9}" dt="2023-08-21T18:08:43.203" v="1"/>
        <pc:sldMkLst>
          <pc:docMk/>
          <pc:sldMk cId="895316364" sldId="21468465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7A514-4B31-754F-83A0-1BF6DEB7AE07}"/>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a:extLst>
              <a:ext uri="{FF2B5EF4-FFF2-40B4-BE49-F238E27FC236}">
                <a16:creationId xmlns:a16="http://schemas.microsoft.com/office/drawing/2014/main" id="{B7D133CE-EE09-5D4F-B0BA-2481E514F5BC}"/>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D5754EA6-C368-BE48-A376-FFC88CD26F78}" type="datetimeFigureOut">
              <a:rPr lang="en-US" smtClean="0"/>
              <a:t>09/05/2023</a:t>
            </a:fld>
            <a:endParaRPr lang="en-US"/>
          </a:p>
        </p:txBody>
      </p:sp>
      <p:sp>
        <p:nvSpPr>
          <p:cNvPr id="4" name="Footer Placeholder 3">
            <a:extLst>
              <a:ext uri="{FF2B5EF4-FFF2-40B4-BE49-F238E27FC236}">
                <a16:creationId xmlns:a16="http://schemas.microsoft.com/office/drawing/2014/main" id="{A1A7625B-CF4B-4F4D-9A26-4196FD85AEBD}"/>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5C7D62-97F1-9A41-BD4B-F2D15CA101C5}"/>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9F8BBEB-112A-3D4E-901C-94DDF122471B}" type="slidenum">
              <a:rPr lang="en-US" smtClean="0"/>
              <a:t>‹#›</a:t>
            </a:fld>
            <a:endParaRPr lang="en-US"/>
          </a:p>
        </p:txBody>
      </p:sp>
    </p:spTree>
    <p:extLst>
      <p:ext uri="{BB962C8B-B14F-4D97-AF65-F5344CB8AC3E}">
        <p14:creationId xmlns:p14="http://schemas.microsoft.com/office/powerpoint/2010/main" val="169825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06706F9-BA0D-B249-91FB-56985A0E5B6A}" type="datetimeFigureOut">
              <a:rPr lang="en-US" smtClean="0"/>
              <a:t>09/05/2023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83D98F7-5D96-8644-BBA6-72A94972AAFF}" type="slidenum">
              <a:rPr lang="en-US" smtClean="0"/>
              <a:t>‹#›</a:t>
            </a:fld>
            <a:endParaRPr lang="en-US"/>
          </a:p>
        </p:txBody>
      </p:sp>
    </p:spTree>
    <p:extLst>
      <p:ext uri="{BB962C8B-B14F-4D97-AF65-F5344CB8AC3E}">
        <p14:creationId xmlns:p14="http://schemas.microsoft.com/office/powerpoint/2010/main" val="235240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to presenter: Read the instructions on the slide and then remove this slide before the presentation.</a:t>
            </a:r>
          </a:p>
        </p:txBody>
      </p:sp>
      <p:sp>
        <p:nvSpPr>
          <p:cNvPr id="4" name="Slide Number Placeholder 3"/>
          <p:cNvSpPr>
            <a:spLocks noGrp="1"/>
          </p:cNvSpPr>
          <p:nvPr>
            <p:ph type="sldNum" sz="quarter" idx="5"/>
          </p:nvPr>
        </p:nvSpPr>
        <p:spPr/>
        <p:txBody>
          <a:bodyPr/>
          <a:lstStyle/>
          <a:p>
            <a:fld id="{883D98F7-5D96-8644-BBA6-72A94972AAFF}" type="slidenum">
              <a:rPr lang="en-US" smtClean="0"/>
              <a:t>1</a:t>
            </a:fld>
            <a:endParaRPr lang="en-US"/>
          </a:p>
        </p:txBody>
      </p:sp>
    </p:spTree>
    <p:extLst>
      <p:ext uri="{BB962C8B-B14F-4D97-AF65-F5344CB8AC3E}">
        <p14:creationId xmlns:p14="http://schemas.microsoft.com/office/powerpoint/2010/main" val="53571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the value of your business is such an integral part of effective planning, that’s a great place to start. You probably have a good idea of what your business is worth. But, if you’re like a lot of other business owners, you may not have ever had your business valued.</a:t>
            </a:r>
          </a:p>
        </p:txBody>
      </p:sp>
      <p:sp>
        <p:nvSpPr>
          <p:cNvPr id="4" name="Slide Number Placeholder 3"/>
          <p:cNvSpPr>
            <a:spLocks noGrp="1"/>
          </p:cNvSpPr>
          <p:nvPr>
            <p:ph type="sldNum" sz="quarter" idx="5"/>
          </p:nvPr>
        </p:nvSpPr>
        <p:spPr/>
        <p:txBody>
          <a:bodyPr/>
          <a:lstStyle/>
          <a:p>
            <a:fld id="{883D98F7-5D96-8644-BBA6-72A94972AAFF}" type="slidenum">
              <a:rPr lang="en-US" smtClean="0"/>
              <a:t>10</a:t>
            </a:fld>
            <a:endParaRPr lang="en-US"/>
          </a:p>
        </p:txBody>
      </p:sp>
    </p:spTree>
    <p:extLst>
      <p:ext uri="{BB962C8B-B14F-4D97-AF65-F5344CB8AC3E}">
        <p14:creationId xmlns:p14="http://schemas.microsoft.com/office/powerpoint/2010/main" val="17364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loan split dollar, as opposed to other benefits? [read slide]</a:t>
            </a:r>
          </a:p>
          <a:p>
            <a:endParaRPr lang="en-US"/>
          </a:p>
          <a:p>
            <a:r>
              <a:rPr lang="en-US"/>
              <a:t>Note that while cash value might need to be tapped to pay back loan, growth in excess of premiums paid belongs to the employee income tax-free.</a:t>
            </a:r>
          </a:p>
        </p:txBody>
      </p:sp>
      <p:sp>
        <p:nvSpPr>
          <p:cNvPr id="4" name="Slide Number Placeholder 3"/>
          <p:cNvSpPr>
            <a:spLocks noGrp="1"/>
          </p:cNvSpPr>
          <p:nvPr>
            <p:ph type="sldNum" sz="quarter" idx="5"/>
          </p:nvPr>
        </p:nvSpPr>
        <p:spPr/>
        <p:txBody>
          <a:bodyPr/>
          <a:lstStyle/>
          <a:p>
            <a:fld id="{883D98F7-5D96-8644-BBA6-72A94972AAFF}" type="slidenum">
              <a:rPr lang="en-US" smtClean="0"/>
              <a:t>100</a:t>
            </a:fld>
            <a:endParaRPr lang="en-US"/>
          </a:p>
        </p:txBody>
      </p:sp>
    </p:spTree>
    <p:extLst>
      <p:ext uri="{BB962C8B-B14F-4D97-AF65-F5344CB8AC3E}">
        <p14:creationId xmlns:p14="http://schemas.microsoft.com/office/powerpoint/2010/main" val="138169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taxable event with loan split dollar is measured by interest rates. We have to look at each premium as a loan, each with its own interest. The interest calculation depends on whether the loan has a specific repayment date.</a:t>
            </a:r>
          </a:p>
          <a:p>
            <a:endParaRPr lang="en-US"/>
          </a:p>
          <a:p>
            <a:r>
              <a:rPr lang="en-US"/>
              <a:t>If it has a specified repayment date, it’s a term loan. Then we look at how far off that repayment date is: up to 3 years, over 3 to 9 years, and over 9 years (which correspond to short term, mid-term and long term AFRs).</a:t>
            </a:r>
          </a:p>
          <a:p>
            <a:endParaRPr lang="en-US"/>
          </a:p>
          <a:p>
            <a:r>
              <a:rPr lang="en-US"/>
              <a:t>If it’s a demand loan, meaning it has no specified repayment date. Then we use a blended annual rate for all amounts outstanding in that particular calendar year.</a:t>
            </a:r>
          </a:p>
          <a:p>
            <a:endParaRPr lang="en-US" altLang="en-US"/>
          </a:p>
        </p:txBody>
      </p:sp>
      <p:sp>
        <p:nvSpPr>
          <p:cNvPr id="4" name="Slide Number Placeholder 3"/>
          <p:cNvSpPr>
            <a:spLocks noGrp="1"/>
          </p:cNvSpPr>
          <p:nvPr>
            <p:ph type="sldNum" sz="quarter" idx="5"/>
          </p:nvPr>
        </p:nvSpPr>
        <p:spPr/>
        <p:txBody>
          <a:bodyPr/>
          <a:lstStyle/>
          <a:p>
            <a:fld id="{883D98F7-5D96-8644-BBA6-72A94972AAFF}" type="slidenum">
              <a:rPr lang="en-US" smtClean="0"/>
              <a:t>101</a:t>
            </a:fld>
            <a:endParaRPr lang="en-US"/>
          </a:p>
        </p:txBody>
      </p:sp>
    </p:spTree>
    <p:extLst>
      <p:ext uri="{BB962C8B-B14F-4D97-AF65-F5344CB8AC3E}">
        <p14:creationId xmlns:p14="http://schemas.microsoft.com/office/powerpoint/2010/main" val="14177632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1287">
              <a:defRPr/>
            </a:pPr>
            <a:r>
              <a:rPr lang="en-US">
                <a:solidFill>
                  <a:prstClr val="black"/>
                </a:solidFill>
              </a:rPr>
              <a:t>Here’s a diagram of a loan split dollar arrangement:</a:t>
            </a:r>
          </a:p>
          <a:p>
            <a:pPr marL="181225" indent="-181225" defTabSz="491287">
              <a:buFont typeface="Arial" panose="020B0604020202020204" pitchFamily="34" charset="0"/>
              <a:buChar char="•"/>
              <a:defRPr/>
            </a:pPr>
            <a:r>
              <a:rPr lang="en-US">
                <a:solidFill>
                  <a:prstClr val="black"/>
                </a:solidFill>
              </a:rPr>
              <a:t>The key employee owns the policy.</a:t>
            </a:r>
          </a:p>
          <a:p>
            <a:pPr marL="181225" indent="-181225" defTabSz="491287">
              <a:buFont typeface="Arial" panose="020B0604020202020204" pitchFamily="34" charset="0"/>
              <a:buChar char="•"/>
              <a:defRPr/>
            </a:pPr>
            <a:r>
              <a:rPr lang="en-US">
                <a:solidFill>
                  <a:prstClr val="black"/>
                </a:solidFill>
              </a:rPr>
              <a:t>The employer establishes a plan of premium loans that will ultimately be paid back to the employer. </a:t>
            </a:r>
          </a:p>
          <a:p>
            <a:pPr defTabSz="491287">
              <a:defRPr/>
            </a:pPr>
            <a:endParaRPr lang="en-US">
              <a:solidFill>
                <a:prstClr val="black"/>
              </a:solidFill>
            </a:endParaRPr>
          </a:p>
          <a:p>
            <a:pPr defTabSz="491287">
              <a:defRPr/>
            </a:pPr>
            <a:r>
              <a:rPr lang="en-US">
                <a:solidFill>
                  <a:prstClr val="black"/>
                </a:solidFill>
              </a:rPr>
              <a:t>A loan split dollar agreement puts all this into a document.  Collateral assignment can secure the repayment of the loan.</a:t>
            </a:r>
            <a:endParaRPr lang="en-US" altLang="en-US"/>
          </a:p>
        </p:txBody>
      </p:sp>
      <p:sp>
        <p:nvSpPr>
          <p:cNvPr id="4" name="Slide Number Placeholder 3"/>
          <p:cNvSpPr>
            <a:spLocks noGrp="1"/>
          </p:cNvSpPr>
          <p:nvPr>
            <p:ph type="sldNum" sz="quarter" idx="5"/>
          </p:nvPr>
        </p:nvSpPr>
        <p:spPr/>
        <p:txBody>
          <a:bodyPr/>
          <a:lstStyle/>
          <a:p>
            <a:fld id="{883D98F7-5D96-8644-BBA6-72A94972AAFF}" type="slidenum">
              <a:rPr lang="en-US" smtClean="0"/>
              <a:t>102</a:t>
            </a:fld>
            <a:endParaRPr lang="en-US"/>
          </a:p>
        </p:txBody>
      </p:sp>
    </p:spTree>
    <p:extLst>
      <p:ext uri="{BB962C8B-B14F-4D97-AF65-F5344CB8AC3E}">
        <p14:creationId xmlns:p14="http://schemas.microsoft.com/office/powerpoint/2010/main" val="9497829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t>And here’s a snapshot of the distribution phase (often called the rollout).</a:t>
            </a:r>
          </a:p>
          <a:p>
            <a:endParaRPr lang="en-US" altLang="en-US"/>
          </a:p>
        </p:txBody>
      </p:sp>
      <p:sp>
        <p:nvSpPr>
          <p:cNvPr id="4" name="Slide Number Placeholder 3"/>
          <p:cNvSpPr>
            <a:spLocks noGrp="1"/>
          </p:cNvSpPr>
          <p:nvPr>
            <p:ph type="sldNum" sz="quarter" idx="5"/>
          </p:nvPr>
        </p:nvSpPr>
        <p:spPr/>
        <p:txBody>
          <a:bodyPr/>
          <a:lstStyle/>
          <a:p>
            <a:fld id="{883D98F7-5D96-8644-BBA6-72A94972AAFF}" type="slidenum">
              <a:rPr lang="en-US" smtClean="0"/>
              <a:t>103</a:t>
            </a:fld>
            <a:endParaRPr lang="en-US"/>
          </a:p>
        </p:txBody>
      </p:sp>
    </p:spTree>
    <p:extLst>
      <p:ext uri="{BB962C8B-B14F-4D97-AF65-F5344CB8AC3E}">
        <p14:creationId xmlns:p14="http://schemas.microsoft.com/office/powerpoint/2010/main" val="15883601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Begin with the end in mind. </a:t>
            </a:r>
            <a:r>
              <a:rPr lang="en-US"/>
              <a:t>It’s best to plan the exit strategy in advance. That way, when the split dollar agreement terminates, both the employer and the key employee are more prepared to fulfill the requirements of the agreement. </a:t>
            </a:r>
            <a:endParaRPr lang="en-US" b="1"/>
          </a:p>
          <a:p>
            <a:endParaRPr lang="en-US" b="1"/>
          </a:p>
          <a:p>
            <a:r>
              <a:rPr lang="en-US" b="1"/>
              <a:t>Loan repayment. </a:t>
            </a:r>
            <a:r>
              <a:rPr lang="en-US"/>
              <a:t>Go over benefits and considerations from chart.</a:t>
            </a:r>
          </a:p>
          <a:p>
            <a:endParaRPr lang="en-US"/>
          </a:p>
          <a:p>
            <a:r>
              <a:rPr lang="en-US" b="1"/>
              <a:t>Loan forgiveness</a:t>
            </a:r>
            <a:r>
              <a:rPr lang="en-US"/>
              <a:t> is a taxable event:</a:t>
            </a:r>
          </a:p>
          <a:p>
            <a:pPr marL="181225" indent="-181225">
              <a:buFont typeface="Arial" panose="020B0604020202020204" pitchFamily="34" charset="0"/>
              <a:buChar char="•"/>
            </a:pPr>
            <a:r>
              <a:rPr lang="en-US"/>
              <a:t>Tax reform—the impact of loan forgiveness might be more palatable to the employee while individual income tax rates are lower.</a:t>
            </a:r>
          </a:p>
          <a:p>
            <a:pPr marL="181225" indent="-181225">
              <a:buFont typeface="Arial" panose="020B0604020202020204" pitchFamily="34" charset="0"/>
              <a:buChar char="•"/>
            </a:pPr>
            <a:r>
              <a:rPr lang="en-US"/>
              <a:t>Tax savings to the employer is lower while rates are lower (employer deduction for amount treated as compensation today is worth less than when rates were higher).</a:t>
            </a:r>
          </a:p>
          <a:p>
            <a:pPr marL="183640" indent="-183640">
              <a:buFont typeface="Arial" panose="020B0604020202020204" pitchFamily="34" charset="0"/>
              <a:buChar char="•"/>
            </a:pPr>
            <a:r>
              <a:rPr lang="en-US"/>
              <a:t>Full amount of forgiveness is includable as income in the year forgiven.</a:t>
            </a:r>
          </a:p>
          <a:p>
            <a:pPr marL="386611" lvl="2" indent="-183640">
              <a:buFont typeface="FS Elliot Pro" panose="02000503040000020004" pitchFamily="50" charset="0"/>
              <a:buChar char="‐"/>
            </a:pPr>
            <a:r>
              <a:rPr lang="en-US">
                <a:solidFill>
                  <a:schemeClr val="tx2"/>
                </a:solidFill>
              </a:rPr>
              <a:t>Tax Court rejected use of present value of amount due many years in future (</a:t>
            </a:r>
            <a:r>
              <a:rPr lang="en-US" i="1">
                <a:solidFill>
                  <a:schemeClr val="tx2"/>
                </a:solidFill>
              </a:rPr>
              <a:t>Neff v. Comm</a:t>
            </a:r>
            <a:r>
              <a:rPr lang="en-US">
                <a:solidFill>
                  <a:schemeClr val="tx2"/>
                </a:solidFill>
              </a:rPr>
              <a:t>. TC Memo 2012-244)</a:t>
            </a:r>
          </a:p>
          <a:p>
            <a:pPr marL="386611" lvl="2" indent="-183640">
              <a:buFont typeface="FS Elliot Pro" panose="02000503040000020004" pitchFamily="50" charset="0"/>
              <a:buChar char="‐"/>
            </a:pPr>
            <a:r>
              <a:rPr lang="en-US">
                <a:solidFill>
                  <a:schemeClr val="tx2"/>
                </a:solidFill>
              </a:rPr>
              <a:t>Taxable as compensation</a:t>
            </a:r>
          </a:p>
          <a:p>
            <a:pPr marL="183640" indent="-183640">
              <a:buFont typeface="Arial" panose="020B0604020202020204" pitchFamily="34" charset="0"/>
              <a:buChar char="•"/>
            </a:pPr>
            <a:r>
              <a:rPr lang="en-US">
                <a:solidFill>
                  <a:srgbClr val="0070C0"/>
                </a:solidFill>
              </a:rPr>
              <a:t>Avoid promising future loan forgiveness</a:t>
            </a:r>
            <a:r>
              <a:rPr lang="en-US">
                <a:solidFill>
                  <a:srgbClr val="464E7E"/>
                </a:solidFill>
              </a:rPr>
              <a:t>. Promise of deferred compensation is probably subject to IRC Sec. 409A and ERISA (and Sec. 457 for tax-exempt entities).</a:t>
            </a:r>
            <a:endParaRPr lang="en-US" sz="2100">
              <a:solidFill>
                <a:srgbClr val="464E7E"/>
              </a:solidFill>
            </a:endParaRPr>
          </a:p>
          <a:p>
            <a:endParaRPr lang="en-US"/>
          </a:p>
        </p:txBody>
      </p:sp>
      <p:sp>
        <p:nvSpPr>
          <p:cNvPr id="4" name="Slide Number Placeholder 3"/>
          <p:cNvSpPr>
            <a:spLocks noGrp="1"/>
          </p:cNvSpPr>
          <p:nvPr>
            <p:ph type="sldNum" sz="quarter" idx="5"/>
          </p:nvPr>
        </p:nvSpPr>
        <p:spPr/>
        <p:txBody>
          <a:bodyPr/>
          <a:lstStyle/>
          <a:p>
            <a:fld id="{E24C2B2C-38E7-6645-8EC2-7A497A515162}" type="slidenum">
              <a:rPr lang="en-US" smtClean="0"/>
              <a:t>104</a:t>
            </a:fld>
            <a:endParaRPr lang="en-US"/>
          </a:p>
        </p:txBody>
      </p:sp>
    </p:spTree>
    <p:extLst>
      <p:ext uri="{BB962C8B-B14F-4D97-AF65-F5344CB8AC3E}">
        <p14:creationId xmlns:p14="http://schemas.microsoft.com/office/powerpoint/2010/main" val="39655458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solidFill>
                  <a:srgbClr val="23273F"/>
                </a:solidFill>
              </a:rPr>
              <a:t>[Read bullet points on slide.]  </a:t>
            </a:r>
          </a:p>
          <a:p>
            <a:pPr defTabSz="483265">
              <a:defRPr/>
            </a:pPr>
            <a:r>
              <a:rPr lang="en-US">
                <a:solidFill>
                  <a:srgbClr val="23273F"/>
                </a:solidFill>
              </a:rPr>
              <a:t>Retained earnings can be used to protect your family if something were to happen to you as well as potentially supplement your retirement income.  And, since there is currently a significant difference between corporate and personal tax rates, this plan can also leverage that difference while meeting these needs. </a:t>
            </a:r>
          </a:p>
          <a:p>
            <a:pPr defTabSz="483265">
              <a:defRPr/>
            </a:pPr>
            <a:endParaRPr lang="en-US" i="1">
              <a:solidFill>
                <a:srgbClr val="23273F"/>
              </a:solidFill>
            </a:endParaRPr>
          </a:p>
          <a:p>
            <a:pPr defTabSz="483265">
              <a:defRPr/>
            </a:pPr>
            <a:endParaRPr lang="en-US" i="1">
              <a:solidFill>
                <a:srgbClr val="23273F"/>
              </a:solidFill>
            </a:endParaRP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105</a:t>
            </a:fld>
            <a:endParaRPr lang="en-US"/>
          </a:p>
        </p:txBody>
      </p:sp>
    </p:spTree>
    <p:extLst>
      <p:ext uri="{BB962C8B-B14F-4D97-AF65-F5344CB8AC3E}">
        <p14:creationId xmlns:p14="http://schemas.microsoft.com/office/powerpoint/2010/main" val="16927609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106</a:t>
            </a:fld>
            <a:endParaRPr lang="en-US"/>
          </a:p>
        </p:txBody>
      </p:sp>
    </p:spTree>
    <p:extLst>
      <p:ext uri="{BB962C8B-B14F-4D97-AF65-F5344CB8AC3E}">
        <p14:creationId xmlns:p14="http://schemas.microsoft.com/office/powerpoint/2010/main" val="30668566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We have a death benefit only </a:t>
            </a:r>
            <a:r>
              <a:rPr lang="en-US" altLang="ja-JP"/>
              <a:t>solution for for-profit and tax-exempt</a:t>
            </a:r>
            <a:r>
              <a:rPr lang="en-US" altLang="ja-JP" baseline="0"/>
              <a:t> </a:t>
            </a:r>
            <a:r>
              <a:rPr lang="en-US" altLang="ja-JP"/>
              <a:t>organizations.  </a:t>
            </a:r>
            <a:r>
              <a:rPr lang="en-US" altLang="en-US"/>
              <a:t>These plans also offer the opportunity for organizations to recruit, reward, retain, and retire key employees.</a:t>
            </a:r>
          </a:p>
          <a:p>
            <a:endParaRPr lang="en-US" b="1"/>
          </a:p>
          <a:p>
            <a:r>
              <a:rPr lang="en-US" b="1"/>
              <a:t>Here’s how it works.</a:t>
            </a:r>
          </a:p>
          <a:p>
            <a:pPr marL="181225" indent="-181225">
              <a:buFont typeface="Arial" panose="020B0604020202020204" pitchFamily="34" charset="0"/>
              <a:buChar char="•"/>
            </a:pPr>
            <a:r>
              <a:rPr lang="en-US"/>
              <a:t>The employer promises a key employee that in the event of their death while covered by the plan, their named beneficiary will receive the death benefit specified under the plan. </a:t>
            </a:r>
          </a:p>
          <a:p>
            <a:pPr marL="181225" indent="-181225">
              <a:buFont typeface="Arial" panose="020B0604020202020204" pitchFamily="34" charset="0"/>
              <a:buChar char="•"/>
            </a:pPr>
            <a:r>
              <a:rPr lang="en-US"/>
              <a:t>The employer purchases life insurance on that employee to informally fund their liability. If the life insurance death benefit exceeds the organization’s obligation, any excess coverage could be used as key person protection or to recover the cost of premiums paid for the policy.</a:t>
            </a:r>
          </a:p>
          <a:p>
            <a:pPr marL="181225" indent="-181225">
              <a:buFont typeface="Arial" panose="020B0604020202020204" pitchFamily="34" charset="0"/>
              <a:buChar char="•"/>
            </a:pPr>
            <a:r>
              <a:rPr lang="en-US"/>
              <a:t>Alternatively, the employer could cancel the plan and transfer the policy ownership to the key employee in the future as part of an executive bonus plan.</a:t>
            </a:r>
          </a:p>
          <a:p>
            <a:endParaRPr lang="en-US" altLang="en-US"/>
          </a:p>
          <a:p>
            <a:endParaRPr lang="en-US" altLang="en-US"/>
          </a:p>
        </p:txBody>
      </p:sp>
      <p:sp>
        <p:nvSpPr>
          <p:cNvPr id="4" name="Slide Number Placeholder 3"/>
          <p:cNvSpPr>
            <a:spLocks noGrp="1"/>
          </p:cNvSpPr>
          <p:nvPr>
            <p:ph type="sldNum" sz="quarter" idx="5"/>
          </p:nvPr>
        </p:nvSpPr>
        <p:spPr/>
        <p:txBody>
          <a:bodyPr/>
          <a:lstStyle/>
          <a:p>
            <a:fld id="{883D98F7-5D96-8644-BBA6-72A94972AAFF}" type="slidenum">
              <a:rPr lang="en-US" smtClean="0"/>
              <a:t>107</a:t>
            </a:fld>
            <a:endParaRPr lang="en-US"/>
          </a:p>
        </p:txBody>
      </p:sp>
    </p:spTree>
    <p:extLst>
      <p:ext uri="{BB962C8B-B14F-4D97-AF65-F5344CB8AC3E}">
        <p14:creationId xmlns:p14="http://schemas.microsoft.com/office/powerpoint/2010/main" val="31082787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a:t>Lower cost, convertible option. Term insurance may be used to informally fund the plan. In future years, this Term policy can be converted to a permanent life policy, as your goals change. </a:t>
            </a:r>
          </a:p>
          <a:p>
            <a:pPr marL="181225" indent="-181225">
              <a:buFont typeface="Arial" panose="020B0604020202020204" pitchFamily="34" charset="0"/>
              <a:buChar char="•"/>
            </a:pPr>
            <a:r>
              <a:rPr lang="en-US"/>
              <a:t>Plan can be offered on a selective basis; no need to provide the same benefit to all participants. </a:t>
            </a:r>
          </a:p>
          <a:p>
            <a:pPr marL="181225" indent="-181225">
              <a:buFont typeface="Arial" panose="020B0604020202020204" pitchFamily="34" charset="0"/>
              <a:buChar char="•"/>
            </a:pPr>
            <a:r>
              <a:rPr lang="en-US"/>
              <a:t>The simple and flexible plan design is easy to communicate and maintain. </a:t>
            </a:r>
          </a:p>
          <a:p>
            <a:pPr marL="181225" indent="-181225">
              <a:buFont typeface="Arial" panose="020B0604020202020204" pitchFamily="34" charset="0"/>
              <a:buChar char="•"/>
            </a:pPr>
            <a:r>
              <a:rPr lang="en-US"/>
              <a:t>Recover premium cost. If the death benefit purchased is higher than the amount you promise to your key employee(s), you can retain the difference to provide key person protection or cost recovery for the premiums you paid. </a:t>
            </a:r>
          </a:p>
          <a:p>
            <a:pPr marL="181225" indent="-181225" defTabSz="483265">
              <a:buFont typeface="Arial" panose="020B0604020202020204" pitchFamily="34" charset="0"/>
              <a:buChar char="•"/>
              <a:defRPr/>
            </a:pPr>
            <a:r>
              <a:rPr lang="en-US"/>
              <a:t>Receive a tax deduction. When you pay the death benefit to the key employee’s beneficiaries, your company generally receives an income tax deduction.</a:t>
            </a:r>
            <a:endParaRPr lang="en-US">
              <a:solidFill>
                <a:srgbClr val="23273F"/>
              </a:solidFill>
              <a:latin typeface="FS Elliot Pro" pitchFamily="50" charset="0"/>
            </a:endParaRPr>
          </a:p>
          <a:p>
            <a:pPr marL="181225" indent="-181225">
              <a:buFont typeface="Arial" panose="020B0604020202020204" pitchFamily="34" charset="0"/>
              <a:buChar char="•"/>
            </a:pPr>
            <a:r>
              <a:rPr lang="en-US"/>
              <a:t>Life insurance premium payments are not tax deductible to the employer.</a:t>
            </a:r>
          </a:p>
          <a:p>
            <a:pPr marL="181225" indent="-181225">
              <a:buFont typeface="Arial" panose="020B0604020202020204" pitchFamily="34" charset="0"/>
              <a:buChar char="•"/>
            </a:pPr>
            <a:r>
              <a:rPr lang="en-US"/>
              <a:t>If life insurance is going to be used to informally finance the plan, the key employee must be healthy enough to qualify for the life insurance policy. To simplify the application process, a Guaranteed Issue option may be available if there are 10 or more plan participants. </a:t>
            </a:r>
            <a:endParaRPr lang="en-US" altLang="ja-JP" b="0"/>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108</a:t>
            </a:fld>
            <a:endParaRPr lang="en-US"/>
          </a:p>
        </p:txBody>
      </p:sp>
    </p:spTree>
    <p:extLst>
      <p:ext uri="{BB962C8B-B14F-4D97-AF65-F5344CB8AC3E}">
        <p14:creationId xmlns:p14="http://schemas.microsoft.com/office/powerpoint/2010/main" val="16742403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a:t>Financial protection for loved ones. Knowing their named beneficiary(</a:t>
            </a:r>
            <a:r>
              <a:rPr lang="en-US" dirty="0" err="1"/>
              <a:t>ies</a:t>
            </a:r>
            <a:r>
              <a:rPr lang="en-US" dirty="0"/>
              <a:t>) will receive a death benefit can provide comfort to key employees that their loved ones will be financially protected in the event of their death. </a:t>
            </a:r>
          </a:p>
          <a:p>
            <a:pPr marL="181225" indent="-181225">
              <a:buFont typeface="Arial" panose="020B0604020202020204" pitchFamily="34" charset="0"/>
              <a:buChar char="•"/>
            </a:pPr>
            <a:r>
              <a:rPr lang="en-US" dirty="0"/>
              <a:t>No current tax impact. Employees don’t report any benefit amount as income during their lifetime. </a:t>
            </a:r>
          </a:p>
          <a:p>
            <a:pPr marL="181225" indent="-181225">
              <a:buFont typeface="Arial" panose="020B0604020202020204" pitchFamily="34" charset="0"/>
              <a:buChar char="•"/>
            </a:pPr>
            <a:r>
              <a:rPr lang="en-US" dirty="0"/>
              <a:t>Must qualify. The key employee must be healthy enough to qualify for the life insurance policy. </a:t>
            </a:r>
          </a:p>
          <a:p>
            <a:pPr marL="181225" indent="-181225" defTabSz="483265">
              <a:buFont typeface="Arial" panose="020B0604020202020204" pitchFamily="34" charset="0"/>
              <a:buChar char="•"/>
              <a:defRPr/>
            </a:pPr>
            <a:r>
              <a:rPr lang="en-US" dirty="0"/>
              <a:t>Tax impact to beneficiaries. The payment of the death benefit will be treated as taxable income to the beneficiary(</a:t>
            </a:r>
            <a:r>
              <a:rPr lang="en-US" dirty="0" err="1"/>
              <a:t>ies</a:t>
            </a:r>
            <a:r>
              <a:rPr lang="en-US" dirty="0"/>
              <a:t>). Part of the death benefit they receive could be used to pay the tax.</a:t>
            </a:r>
            <a:endParaRPr lang="en-US" dirty="0">
              <a:solidFill>
                <a:srgbClr val="23273F"/>
              </a:solidFill>
              <a:latin typeface="FS Elliot Pro" pitchFamily="50" charset="0"/>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109</a:t>
            </a:fld>
            <a:endParaRPr lang="en-US"/>
          </a:p>
        </p:txBody>
      </p:sp>
    </p:spTree>
    <p:extLst>
      <p:ext uri="{BB962C8B-B14F-4D97-AF65-F5344CB8AC3E}">
        <p14:creationId xmlns:p14="http://schemas.microsoft.com/office/powerpoint/2010/main" val="339229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Calibri" panose="020F0502020204030204" pitchFamily="34" charset="0"/>
              </a:rPr>
              <a:t>There are several factors that are impacted by knowing and protecting the right value, when it comes to your business.</a:t>
            </a:r>
            <a:br>
              <a:rPr lang="en-US" sz="1900">
                <a:solidFill>
                  <a:srgbClr val="000000"/>
                </a:solidFill>
                <a:latin typeface="Calibri" panose="020F0502020204030204" pitchFamily="34" charset="0"/>
              </a:rPr>
            </a:br>
            <a:r>
              <a:rPr lang="en-US" sz="1900">
                <a:solidFill>
                  <a:srgbClr val="000000"/>
                </a:solidFill>
                <a:latin typeface="ArialMT"/>
              </a:rPr>
              <a:t>• </a:t>
            </a:r>
            <a:r>
              <a:rPr lang="en-US" sz="1900">
                <a:solidFill>
                  <a:srgbClr val="000000"/>
                </a:solidFill>
                <a:latin typeface="Calibri" panose="020F0502020204030204" pitchFamily="34" charset="0"/>
              </a:rPr>
              <a:t>Your estate plan can be impacted with regard to how your heirs might be taxed.</a:t>
            </a:r>
            <a:br>
              <a:rPr lang="en-US" sz="1900">
                <a:solidFill>
                  <a:srgbClr val="000000"/>
                </a:solidFill>
                <a:latin typeface="Calibri" panose="020F0502020204030204" pitchFamily="34" charset="0"/>
              </a:rPr>
            </a:br>
            <a:r>
              <a:rPr lang="en-US" sz="1900">
                <a:solidFill>
                  <a:srgbClr val="000000"/>
                </a:solidFill>
                <a:latin typeface="ArialMT"/>
              </a:rPr>
              <a:t>• </a:t>
            </a:r>
            <a:r>
              <a:rPr lang="en-US" sz="1900">
                <a:solidFill>
                  <a:srgbClr val="000000"/>
                </a:solidFill>
                <a:latin typeface="Calibri" panose="020F0502020204030204" pitchFamily="34" charset="0"/>
              </a:rPr>
              <a:t>Your buy-sell agreement will indicate what value should be considered for various triggering events.</a:t>
            </a:r>
            <a:br>
              <a:rPr lang="en-US" sz="1900">
                <a:solidFill>
                  <a:srgbClr val="000000"/>
                </a:solidFill>
                <a:latin typeface="Calibri" panose="020F0502020204030204" pitchFamily="34" charset="0"/>
              </a:rPr>
            </a:br>
            <a:r>
              <a:rPr lang="en-US" sz="1900">
                <a:solidFill>
                  <a:srgbClr val="000000"/>
                </a:solidFill>
                <a:latin typeface="ArialMT"/>
              </a:rPr>
              <a:t>• </a:t>
            </a:r>
            <a:r>
              <a:rPr lang="en-US" sz="1900">
                <a:solidFill>
                  <a:srgbClr val="000000"/>
                </a:solidFill>
                <a:latin typeface="Calibri" panose="020F0502020204030204" pitchFamily="34" charset="0"/>
              </a:rPr>
              <a:t>Losing or retaining key employees can also impact the value of your business to a potential successor or buyer</a:t>
            </a:r>
            <a:br>
              <a:rPr lang="en-US" sz="1900">
                <a:solidFill>
                  <a:srgbClr val="000000"/>
                </a:solidFill>
                <a:latin typeface="Calibri" panose="020F0502020204030204" pitchFamily="34" charset="0"/>
              </a:rPr>
            </a:br>
            <a:r>
              <a:rPr lang="en-US" sz="1900">
                <a:solidFill>
                  <a:srgbClr val="000000"/>
                </a:solidFill>
                <a:latin typeface="ArialMT"/>
              </a:rPr>
              <a:t>• </a:t>
            </a:r>
            <a:r>
              <a:rPr lang="en-US" sz="1900">
                <a:solidFill>
                  <a:srgbClr val="000000"/>
                </a:solidFill>
                <a:latin typeface="Calibri" panose="020F0502020204030204" pitchFamily="34" charset="0"/>
              </a:rPr>
              <a:t>Do you have a ready market for your business? Have you done everything you can to get the value you plan on from your business</a:t>
            </a:r>
          </a:p>
          <a:p>
            <a:endParaRPr lang="en-US" sz="1900">
              <a:solidFill>
                <a:srgbClr val="000000"/>
              </a:solidFill>
              <a:latin typeface="Calibri" panose="020F0502020204030204" pitchFamily="34" charset="0"/>
            </a:endParaRPr>
          </a:p>
          <a:p>
            <a:r>
              <a:rPr lang="en-US" sz="1900">
                <a:solidFill>
                  <a:srgbClr val="000000"/>
                </a:solidFill>
                <a:latin typeface="Calibri" panose="020F0502020204030204" pitchFamily="34" charset="0"/>
              </a:rPr>
              <a:t>Most won’t seek a business valuation until they’re ready to sell, but getting it valued can help you protect your business and plan for the future.</a:t>
            </a:r>
            <a:r>
              <a:rPr lang="en-US"/>
              <a:t> </a:t>
            </a:r>
            <a:br>
              <a:rPr lang="en-US"/>
            </a:b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11</a:t>
            </a:fld>
            <a:endParaRPr lang="en-US"/>
          </a:p>
        </p:txBody>
      </p:sp>
    </p:spTree>
    <p:extLst>
      <p:ext uri="{BB962C8B-B14F-4D97-AF65-F5344CB8AC3E}">
        <p14:creationId xmlns:p14="http://schemas.microsoft.com/office/powerpoint/2010/main" val="41885679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110</a:t>
            </a:fld>
            <a:endParaRPr lang="en-US"/>
          </a:p>
        </p:txBody>
      </p:sp>
    </p:spTree>
    <p:extLst>
      <p:ext uri="{BB962C8B-B14F-4D97-AF65-F5344CB8AC3E}">
        <p14:creationId xmlns:p14="http://schemas.microsoft.com/office/powerpoint/2010/main" val="342997876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understand how critical it is for you to stay focused on running your business. But sometimes, you can be so focused on your business that you overlook taking steps to ensure you can maintain your lifestyle when you exit the business.</a:t>
            </a:r>
          </a:p>
          <a:p>
            <a:endParaRPr lang="en-US"/>
          </a:p>
          <a:p>
            <a:r>
              <a:rPr lang="en-US"/>
              <a:t>Before we move on, consider:</a:t>
            </a:r>
          </a:p>
          <a:p>
            <a:pPr marL="181225" indent="-181225">
              <a:buFont typeface="Arial" panose="020B0604020202020204" pitchFamily="34" charset="0"/>
              <a:buChar char="•"/>
            </a:pPr>
            <a:r>
              <a:rPr lang="en-US"/>
              <a:t>Are you able to set enough money for retirement considering the limited amount of contributions that can be made to a qualified plan</a:t>
            </a:r>
          </a:p>
          <a:p>
            <a:pPr marL="181225" indent="-181225">
              <a:buFont typeface="Arial" panose="020B0604020202020204" pitchFamily="34" charset="0"/>
              <a:buChar char="•"/>
            </a:pPr>
            <a:r>
              <a:rPr lang="en-US"/>
              <a:t>If you’re too sick or hurt to work, would you be able to meet your financial obligations based on your expected income</a:t>
            </a:r>
          </a:p>
          <a:p>
            <a:pPr marL="181225" indent="-181225">
              <a:buFont typeface="Arial" panose="020B0604020202020204" pitchFamily="34" charset="0"/>
              <a:buChar char="•"/>
            </a:pPr>
            <a:r>
              <a:rPr lang="en-US"/>
              <a:t>Will your family and loved ones be able to maintain their standard of living when you’re not there?</a:t>
            </a:r>
          </a:p>
          <a:p>
            <a:pPr marL="181225" indent="-181225">
              <a:buFont typeface="Arial" panose="020B0604020202020204" pitchFamily="34" charset="0"/>
              <a:buChar char="•"/>
            </a:pPr>
            <a:r>
              <a:rPr lang="en-US"/>
              <a:t>Is your will and/or trust current? </a:t>
            </a:r>
          </a:p>
          <a:p>
            <a:pPr marL="181225" indent="-181225">
              <a:buFont typeface="Arial" panose="020B0604020202020204" pitchFamily="34" charset="0"/>
              <a:buChar char="•"/>
            </a:pPr>
            <a:endParaRPr lang="en-US"/>
          </a:p>
          <a:p>
            <a:r>
              <a:rPr lang="en-US"/>
              <a:t>Regardless of what your individual challenges are, we’ll discus some strategies to help meet them. </a:t>
            </a:r>
          </a:p>
        </p:txBody>
      </p:sp>
      <p:sp>
        <p:nvSpPr>
          <p:cNvPr id="4" name="Slide Number Placeholder 3"/>
          <p:cNvSpPr>
            <a:spLocks noGrp="1"/>
          </p:cNvSpPr>
          <p:nvPr>
            <p:ph type="sldNum" sz="quarter" idx="5"/>
          </p:nvPr>
        </p:nvSpPr>
        <p:spPr/>
        <p:txBody>
          <a:bodyPr/>
          <a:lstStyle/>
          <a:p>
            <a:fld id="{883D98F7-5D96-8644-BBA6-72A94972AAFF}" type="slidenum">
              <a:rPr lang="en-US" smtClean="0"/>
              <a:t>111</a:t>
            </a:fld>
            <a:endParaRPr lang="en-US"/>
          </a:p>
        </p:txBody>
      </p:sp>
    </p:spTree>
    <p:extLst>
      <p:ext uri="{BB962C8B-B14F-4D97-AF65-F5344CB8AC3E}">
        <p14:creationId xmlns:p14="http://schemas.microsoft.com/office/powerpoint/2010/main" val="165731614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a:t>
            </a:r>
            <a:r>
              <a:rPr lang="en-US" baseline="0"/>
              <a:t> you look to the future, there are a variety of priorities that might be important to you. Maybe you’d like to travel wherever and whenever you want to. Perhaps you want to leave a legacy. Maybe you want to protect your loved ones should you die or become disabled. </a:t>
            </a:r>
            <a:r>
              <a:rPr lang="en-US"/>
              <a:t>To help you meet those goals, we have a few options for you to consider:</a:t>
            </a:r>
          </a:p>
          <a:p>
            <a:endParaRPr lang="en-US" b="1"/>
          </a:p>
          <a:p>
            <a:pPr marL="181225" indent="-181225">
              <a:buFont typeface="Arial" panose="020B0604020202020204" pitchFamily="34" charset="0"/>
              <a:buChar char="•"/>
            </a:pPr>
            <a:r>
              <a:rPr lang="en-US" b="1" baseline="0"/>
              <a:t>Complimentary business owner retirement analysis. </a:t>
            </a:r>
            <a:r>
              <a:rPr lang="en-US" b="0" baseline="0"/>
              <a:t>We can provide an analysis that looks at the value of your business, your personal savings and any transition plans you have in place. </a:t>
            </a:r>
            <a:r>
              <a:rPr lang="en-US"/>
              <a:t>It will serve to identify any</a:t>
            </a:r>
            <a:r>
              <a:rPr lang="en-US" b="0" baseline="0"/>
              <a:t> gaps or problems and provide recommended solutions that can help you make your retirement dreams a reality.</a:t>
            </a:r>
          </a:p>
          <a:p>
            <a:pPr marL="187984" indent="-187984">
              <a:buFont typeface="Arial" panose="020B0604020202020204" pitchFamily="34" charset="0"/>
              <a:buChar char="•"/>
            </a:pPr>
            <a:endParaRPr lang="en-US" b="0" baseline="0"/>
          </a:p>
          <a:p>
            <a:pPr marL="187984" indent="-187984" defTabSz="501291">
              <a:buFont typeface="Arial" panose="020B0604020202020204" pitchFamily="34" charset="0"/>
              <a:buChar char="•"/>
              <a:defRPr/>
            </a:pPr>
            <a:r>
              <a:rPr lang="en-US" b="1" baseline="0"/>
              <a:t>Life insurance. </a:t>
            </a:r>
            <a:r>
              <a:rPr lang="en-US" b="0" baseline="0"/>
              <a:t>Choose from many types of life insurance to fit your specific needs and budget. Certain types of policies not only provide a benefit at death, but also while you’re living. You’ll receive benefits like access to cash values and even the death benefit if you’re diagnosed with a chronic illness. With the right plan, you can feel comfortable that your family/heirs are able to maintain their standard of living before and after a death or serious illness.</a:t>
            </a:r>
          </a:p>
          <a:p>
            <a:pPr marL="187984" indent="-187984">
              <a:buFont typeface="Arial" panose="020B0604020202020204" pitchFamily="34" charset="0"/>
              <a:buChar char="•"/>
            </a:pPr>
            <a:endParaRPr lang="en-US" b="1" baseline="0"/>
          </a:p>
          <a:p>
            <a:pPr marL="187984" indent="-187984">
              <a:buFont typeface="Arial" panose="020B0604020202020204" pitchFamily="34" charset="0"/>
              <a:buChar char="•"/>
            </a:pPr>
            <a:r>
              <a:rPr lang="en-US" b="1" baseline="0"/>
              <a:t>Disability insurance. </a:t>
            </a:r>
            <a:r>
              <a:rPr lang="en-US" b="0" baseline="0"/>
              <a:t>Individual disability income insurance can help you replace a portion of your income due to a prolonged illness or injury.</a:t>
            </a:r>
          </a:p>
          <a:p>
            <a:pPr marL="187984" indent="-187984">
              <a:buFont typeface="Arial" panose="020B0604020202020204" pitchFamily="34" charset="0"/>
              <a:buChar char="•"/>
            </a:pPr>
            <a:endParaRPr lang="en-US" b="0" baseline="0"/>
          </a:p>
          <a:p>
            <a:pPr marL="187984" indent="-187984">
              <a:buFont typeface="Arial" panose="020B0604020202020204" pitchFamily="34" charset="0"/>
              <a:buChar char="•"/>
            </a:pPr>
            <a:r>
              <a:rPr lang="en-US" b="1" baseline="0"/>
              <a:t>Legacy and estate planning. </a:t>
            </a:r>
            <a:r>
              <a:rPr lang="en-US" b="0" baseline="0"/>
              <a:t>A proper plan helps ensure your assets — both personal and business — meet lifetime objectives and will be distributed the way you want.</a:t>
            </a:r>
          </a:p>
          <a:p>
            <a:pPr marL="187984" indent="-187984">
              <a:buFont typeface="Arial" panose="020B0604020202020204" pitchFamily="34" charset="0"/>
              <a:buChar char="•"/>
            </a:pPr>
            <a:endParaRPr lang="en-US" b="0" baseline="0"/>
          </a:p>
          <a:p>
            <a:pPr marL="181225" indent="-181225">
              <a:buFont typeface="Arial" panose="020B0604020202020204" pitchFamily="34" charset="0"/>
              <a:buChar char="•"/>
            </a:pPr>
            <a:r>
              <a:rPr lang="en-US" b="1"/>
              <a:t>Family business planning. </a:t>
            </a:r>
            <a:r>
              <a:rPr lang="en-US"/>
              <a:t>Many family business owners simply don’t plan for their personal financial future or for the next generation’s ownership. Some have kids ready to take over, so they assume the transition will take care of itself. You've put in long hours building your business, and legacy, so you can pass it on intact. When it's time to plan for that transition, you have options. And we have solutions that can take you through some simple steps to create a strategy to fit your specific needs.  </a:t>
            </a:r>
          </a:p>
          <a:p>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112</a:t>
            </a:fld>
            <a:endParaRPr lang="en-US"/>
          </a:p>
        </p:txBody>
      </p:sp>
    </p:spTree>
    <p:extLst>
      <p:ext uri="{BB962C8B-B14F-4D97-AF65-F5344CB8AC3E}">
        <p14:creationId xmlns:p14="http://schemas.microsoft.com/office/powerpoint/2010/main" val="10573857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02453">
              <a:defRPr/>
            </a:pPr>
            <a:r>
              <a:rPr lang="en-US">
                <a:ea typeface="+mn-ea"/>
                <a:cs typeface="+mn-cs"/>
              </a:rPr>
              <a:t>It’s important to know how your business ownership will impact your retirement planning. </a:t>
            </a:r>
            <a:r>
              <a:rPr lang="en-US" sz="1900">
                <a:latin typeface="Segoe UI" panose="020B0502040204020203" pitchFamily="34" charset="0"/>
              </a:rPr>
              <a:t>This service offers an opportunity for you to see whether your assets, including your business, will produce the retirement income you need.</a:t>
            </a:r>
            <a:endParaRPr lang="en-US" sz="1900">
              <a:latin typeface="Arial" panose="020B0604020202020204" pitchFamily="34" charset="0"/>
            </a:endParaRPr>
          </a:p>
          <a:p>
            <a:pPr defTabSz="502453">
              <a:defRPr/>
            </a:pPr>
            <a:endParaRPr lang="en-US">
              <a:ea typeface="+mn-ea"/>
              <a:cs typeface="+mn-cs"/>
            </a:endParaRPr>
          </a:p>
          <a:p>
            <a:endParaRPr lang="en-US"/>
          </a:p>
        </p:txBody>
      </p:sp>
      <p:sp>
        <p:nvSpPr>
          <p:cNvPr id="4" name="Slide Number Placeholder 3"/>
          <p:cNvSpPr>
            <a:spLocks noGrp="1"/>
          </p:cNvSpPr>
          <p:nvPr>
            <p:ph type="sldNum" sz="quarter" idx="5"/>
          </p:nvPr>
        </p:nvSpPr>
        <p:spPr/>
        <p:txBody>
          <a:bodyPr/>
          <a:lstStyle/>
          <a:p>
            <a:fld id="{E24C2B2C-38E7-6645-8EC2-7A497A515162}" type="slidenum">
              <a:rPr lang="en-US" smtClean="0"/>
              <a:t>113</a:t>
            </a:fld>
            <a:endParaRPr lang="en-US"/>
          </a:p>
        </p:txBody>
      </p:sp>
    </p:spTree>
    <p:extLst>
      <p:ext uri="{BB962C8B-B14F-4D97-AF65-F5344CB8AC3E}">
        <p14:creationId xmlns:p14="http://schemas.microsoft.com/office/powerpoint/2010/main" val="311249513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114</a:t>
            </a:fld>
            <a:endParaRPr lang="en-US"/>
          </a:p>
        </p:txBody>
      </p:sp>
    </p:spTree>
    <p:extLst>
      <p:ext uri="{BB962C8B-B14F-4D97-AF65-F5344CB8AC3E}">
        <p14:creationId xmlns:p14="http://schemas.microsoft.com/office/powerpoint/2010/main" val="18162935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analysis is free and includes a personalized report </a:t>
            </a:r>
            <a:r>
              <a:rPr lang="en-US" baseline="0"/>
              <a:t>(BB11876) that</a:t>
            </a:r>
            <a:r>
              <a:rPr lang="en-US"/>
              <a:t> takes into consideration factors affecting your ability to retire when and how you want, including:</a:t>
            </a:r>
          </a:p>
          <a:p>
            <a:pPr marL="191547" indent="-191547">
              <a:buFont typeface="Arial" panose="020B0604020202020204" pitchFamily="34" charset="0"/>
              <a:buChar char="•"/>
            </a:pPr>
            <a:r>
              <a:rPr lang="en-US"/>
              <a:t>The value of the business</a:t>
            </a:r>
          </a:p>
          <a:p>
            <a:pPr marL="191547" indent="-191547">
              <a:buFont typeface="Arial" panose="020B0604020202020204" pitchFamily="34" charset="0"/>
              <a:buChar char="•"/>
            </a:pPr>
            <a:r>
              <a:rPr lang="en-US"/>
              <a:t>Your business transition plans</a:t>
            </a:r>
          </a:p>
          <a:p>
            <a:pPr marL="191547" indent="-191547">
              <a:buFont typeface="Arial" panose="020B0604020202020204" pitchFamily="34" charset="0"/>
              <a:buChar char="•"/>
            </a:pPr>
            <a:r>
              <a:rPr lang="en-US"/>
              <a:t>Your current personal savings and investments</a:t>
            </a:r>
          </a:p>
          <a:p>
            <a:endParaRPr lang="en-US"/>
          </a:p>
          <a:p>
            <a:r>
              <a:rPr lang="en-US"/>
              <a:t>Any gaps or problems identified include recommended solutions</a:t>
            </a:r>
          </a:p>
        </p:txBody>
      </p:sp>
      <p:sp>
        <p:nvSpPr>
          <p:cNvPr id="4" name="Slide Number Placeholder 3"/>
          <p:cNvSpPr>
            <a:spLocks noGrp="1"/>
          </p:cNvSpPr>
          <p:nvPr>
            <p:ph type="sldNum" sz="quarter" idx="5"/>
          </p:nvPr>
        </p:nvSpPr>
        <p:spPr/>
        <p:txBody>
          <a:bodyPr/>
          <a:lstStyle/>
          <a:p>
            <a:fld id="{E24C2B2C-38E7-6645-8EC2-7A497A515162}" type="slidenum">
              <a:rPr lang="en-US" smtClean="0"/>
              <a:t>115</a:t>
            </a:fld>
            <a:endParaRPr lang="en-US"/>
          </a:p>
        </p:txBody>
      </p:sp>
    </p:spTree>
    <p:extLst>
      <p:ext uri="{BB962C8B-B14F-4D97-AF65-F5344CB8AC3E}">
        <p14:creationId xmlns:p14="http://schemas.microsoft.com/office/powerpoint/2010/main" val="2123173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tool allows you to look at retirement income potential with the proceeds from the potential sale of your business, along with your other savings.  It then provides you with feedback on any gap that may be present based on your current savings and retirement income goals. </a:t>
            </a:r>
          </a:p>
        </p:txBody>
      </p:sp>
      <p:sp>
        <p:nvSpPr>
          <p:cNvPr id="4" name="Slide Number Placeholder 3"/>
          <p:cNvSpPr>
            <a:spLocks noGrp="1"/>
          </p:cNvSpPr>
          <p:nvPr>
            <p:ph type="sldNum" sz="quarter" idx="5"/>
          </p:nvPr>
        </p:nvSpPr>
        <p:spPr/>
        <p:txBody>
          <a:bodyPr/>
          <a:lstStyle/>
          <a:p>
            <a:fld id="{883D98F7-5D96-8644-BBA6-72A94972AAFF}" type="slidenum">
              <a:rPr lang="en-US" smtClean="0"/>
              <a:t>116</a:t>
            </a:fld>
            <a:endParaRPr lang="en-US"/>
          </a:p>
        </p:txBody>
      </p:sp>
    </p:spTree>
    <p:extLst>
      <p:ext uri="{BB962C8B-B14F-4D97-AF65-F5344CB8AC3E}">
        <p14:creationId xmlns:p14="http://schemas.microsoft.com/office/powerpoint/2010/main" val="15583334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117</a:t>
            </a:fld>
            <a:endParaRPr lang="en-US"/>
          </a:p>
        </p:txBody>
      </p:sp>
    </p:spTree>
    <p:extLst>
      <p:ext uri="{BB962C8B-B14F-4D97-AF65-F5344CB8AC3E}">
        <p14:creationId xmlns:p14="http://schemas.microsoft.com/office/powerpoint/2010/main" val="5377525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118</a:t>
            </a:fld>
            <a:endParaRPr lang="en-US"/>
          </a:p>
        </p:txBody>
      </p:sp>
    </p:spTree>
    <p:extLst>
      <p:ext uri="{BB962C8B-B14F-4D97-AF65-F5344CB8AC3E}">
        <p14:creationId xmlns:p14="http://schemas.microsoft.com/office/powerpoint/2010/main" val="3684996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event of a disability, monthly deposits are paid to an irrevocable trust set up by the you (grantor) where the funds are invested and then become monthly retirement benefits at retirement. </a:t>
            </a:r>
          </a:p>
          <a:p>
            <a:r>
              <a:rPr lang="en-US"/>
              <a:t>Several investment options are available, including trust options, an annuity, and mutual funds. See </a:t>
            </a:r>
            <a:r>
              <a:rPr lang="en-US" b="1"/>
              <a:t>www.principal.com/bankerstrust </a:t>
            </a:r>
            <a:r>
              <a:rPr lang="en-US"/>
              <a:t>for trust information.</a:t>
            </a:r>
          </a:p>
        </p:txBody>
      </p:sp>
      <p:sp>
        <p:nvSpPr>
          <p:cNvPr id="4" name="Slide Number Placeholder 3"/>
          <p:cNvSpPr>
            <a:spLocks noGrp="1"/>
          </p:cNvSpPr>
          <p:nvPr>
            <p:ph type="sldNum" sz="quarter" idx="5"/>
          </p:nvPr>
        </p:nvSpPr>
        <p:spPr/>
        <p:txBody>
          <a:bodyPr/>
          <a:lstStyle/>
          <a:p>
            <a:fld id="{883D98F7-5D96-8644-BBA6-72A94972AAFF}" type="slidenum">
              <a:rPr lang="en-US" smtClean="0"/>
              <a:t>119</a:t>
            </a:fld>
            <a:endParaRPr lang="en-US"/>
          </a:p>
        </p:txBody>
      </p:sp>
    </p:spTree>
    <p:extLst>
      <p:ext uri="{BB962C8B-B14F-4D97-AF65-F5344CB8AC3E}">
        <p14:creationId xmlns:p14="http://schemas.microsoft.com/office/powerpoint/2010/main" val="3078410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900">
                <a:solidFill>
                  <a:srgbClr val="000000"/>
                </a:solidFill>
                <a:latin typeface="Calibri" panose="020F0502020204030204" pitchFamily="34" charset="0"/>
              </a:rPr>
              <a:t>What factors impact your business value? There are several factors, actually. We can look to Revenue Ruling 59-60 to provide guidance on considerations that may impact a business’s value.</a:t>
            </a:r>
            <a:r>
              <a:rPr lang="en-US" sz="1900">
                <a:solidFill>
                  <a:srgbClr val="444444"/>
                </a:solidFill>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900">
                <a:solidFill>
                  <a:srgbClr val="444444"/>
                </a:solidFill>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900">
                <a:solidFill>
                  <a:srgbClr val="000000"/>
                </a:solidFill>
                <a:latin typeface="Calibri" panose="020F0502020204030204" pitchFamily="34" charset="0"/>
              </a:rPr>
              <a:t>[Read through the bullet points]</a:t>
            </a:r>
            <a:r>
              <a:rPr lang="en-US" sz="1900">
                <a:solidFill>
                  <a:srgbClr val="444444"/>
                </a:solidFill>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23185928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Life insurance provides can protect your family and business when an unexpected death occurs. </a:t>
            </a:r>
          </a:p>
          <a:p>
            <a:r>
              <a:rPr lang="en-US"/>
              <a:t>Disability insurance provides an income benefit so you can avoid dipping into savings or retirement assets if you’re not able to work due to an illness or injury. </a:t>
            </a:r>
          </a:p>
        </p:txBody>
      </p:sp>
    </p:spTree>
    <p:extLst>
      <p:ext uri="{BB962C8B-B14F-4D97-AF65-F5344CB8AC3E}">
        <p14:creationId xmlns:p14="http://schemas.microsoft.com/office/powerpoint/2010/main" val="104725127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447"/>
              </a:spcBef>
              <a:buClr>
                <a:schemeClr val="bg2"/>
              </a:buClr>
              <a:defRPr/>
            </a:pPr>
            <a:r>
              <a:rPr lang="en-US" dirty="0">
                <a:solidFill>
                  <a:schemeClr val="accent5"/>
                </a:solidFill>
                <a:ea typeface="+mn-ea"/>
              </a:rPr>
              <a:t>Losing your ability to earn an income isn’t something we like</a:t>
            </a:r>
            <a:r>
              <a:rPr lang="en-US" baseline="0" dirty="0">
                <a:solidFill>
                  <a:schemeClr val="accent5"/>
                </a:solidFill>
                <a:ea typeface="+mn-ea"/>
              </a:rPr>
              <a:t> to think about, but it’s a bigger risk than you might have considered</a:t>
            </a:r>
            <a:r>
              <a:rPr lang="en-US" dirty="0">
                <a:solidFill>
                  <a:schemeClr val="accent5"/>
                </a:solidFill>
                <a:ea typeface="+mn-ea"/>
              </a:rPr>
              <a:t>:</a:t>
            </a:r>
          </a:p>
          <a:p>
            <a:pPr marL="197508" lvl="1" indent="-187984">
              <a:spcBef>
                <a:spcPts val="447"/>
              </a:spcBef>
              <a:buClr>
                <a:schemeClr val="bg2"/>
              </a:buClr>
              <a:buFont typeface="Arial" panose="020B0604020202020204" pitchFamily="34" charset="0"/>
              <a:buChar char="•"/>
              <a:defRPr/>
            </a:pPr>
            <a:r>
              <a:rPr lang="en-US" dirty="0">
                <a:solidFill>
                  <a:schemeClr val="accent5"/>
                </a:solidFill>
                <a:ea typeface="+mn-ea"/>
              </a:rPr>
              <a:t>Just over 1 in 4 20-year-olds will become disabled before retiring.</a:t>
            </a:r>
            <a:endParaRPr lang="en-US" baseline="30000" dirty="0">
              <a:solidFill>
                <a:schemeClr val="accent5"/>
              </a:solidFill>
              <a:ea typeface="+mn-ea"/>
            </a:endParaRPr>
          </a:p>
          <a:p>
            <a:pPr marL="197508" lvl="1" indent="-187984">
              <a:spcBef>
                <a:spcPts val="447"/>
              </a:spcBef>
              <a:buClr>
                <a:schemeClr val="bg2"/>
              </a:buClr>
              <a:buFont typeface="Arial" panose="020B0604020202020204" pitchFamily="34" charset="0"/>
              <a:buChar char="•"/>
              <a:defRPr/>
            </a:pPr>
            <a:r>
              <a:rPr lang="en-US" dirty="0">
                <a:solidFill>
                  <a:schemeClr val="accent5"/>
                </a:solidFill>
                <a:ea typeface="+mn-ea"/>
              </a:rPr>
              <a:t>70% of Americans would be in financial trouble in one month or less if they stopped getting paychecks.</a:t>
            </a:r>
            <a:endParaRPr lang="en-US" dirty="0">
              <a:solidFill>
                <a:schemeClr val="accent5"/>
              </a:solidFill>
              <a:ea typeface="+mn-ea"/>
              <a:cs typeface="+mn-cs"/>
            </a:endParaRPr>
          </a:p>
          <a:p>
            <a:pPr>
              <a:defRPr/>
            </a:pPr>
            <a:endParaRPr lang="en-US" dirty="0">
              <a:solidFill>
                <a:schemeClr val="accent5"/>
              </a:solidFill>
              <a:ea typeface="+mn-ea"/>
              <a:cs typeface="+mn-cs"/>
            </a:endParaRPr>
          </a:p>
          <a:p>
            <a:pPr>
              <a:defRPr/>
            </a:pPr>
            <a:r>
              <a:rPr lang="en-US" dirty="0">
                <a:solidFill>
                  <a:schemeClr val="accent5"/>
                </a:solidFill>
                <a:ea typeface="+mn-ea"/>
                <a:cs typeface="+mn-cs"/>
              </a:rPr>
              <a:t>That’s where</a:t>
            </a:r>
            <a:r>
              <a:rPr lang="en-US" baseline="0" dirty="0">
                <a:solidFill>
                  <a:schemeClr val="accent5"/>
                </a:solidFill>
                <a:ea typeface="+mn-ea"/>
                <a:cs typeface="+mn-cs"/>
              </a:rPr>
              <a:t> d</a:t>
            </a:r>
            <a:r>
              <a:rPr lang="en-US" dirty="0">
                <a:solidFill>
                  <a:schemeClr val="accent5"/>
                </a:solidFill>
                <a:ea typeface="+mn-ea"/>
                <a:cs typeface="+mn-cs"/>
              </a:rPr>
              <a:t>isability insurance comes in. It pays a monthly benefit if you’re too hurt or sick to work. If you have a group disability plan that’s a great start. </a:t>
            </a:r>
            <a:r>
              <a:rPr lang="en-US" dirty="0">
                <a:ea typeface="+mn-ea"/>
                <a:cs typeface="+mn-cs"/>
              </a:rPr>
              <a:t>But </a:t>
            </a:r>
            <a:r>
              <a:rPr lang="en-US" baseline="0" dirty="0">
                <a:ea typeface="+mn-ea"/>
                <a:cs typeface="+mn-cs"/>
              </a:rPr>
              <a:t>an i</a:t>
            </a:r>
            <a:r>
              <a:rPr lang="en-US" dirty="0">
                <a:ea typeface="+mn-ea"/>
                <a:cs typeface="+mn-cs"/>
              </a:rPr>
              <a:t>ndividual policy can come in to help fill the gap. It can provide income t</a:t>
            </a:r>
            <a:r>
              <a:rPr lang="en-US" dirty="0">
                <a:ea typeface="+mn-ea"/>
              </a:rPr>
              <a:t>ax-free benefits when paid for with after-tax dollars.</a:t>
            </a:r>
          </a:p>
          <a:p>
            <a:pPr rtl="0" fontAlgn="ctr"/>
            <a:endParaRPr lang="en-US" sz="1300" dirty="0"/>
          </a:p>
          <a:p>
            <a:pPr defTabSz="529913" fontAlgn="ctr">
              <a:defRPr/>
            </a:pPr>
            <a:endParaRPr lang="en-US" sz="1300" dirty="0"/>
          </a:p>
        </p:txBody>
      </p:sp>
      <p:sp>
        <p:nvSpPr>
          <p:cNvPr id="4" name="Slide Number Placeholder 3"/>
          <p:cNvSpPr>
            <a:spLocks noGrp="1"/>
          </p:cNvSpPr>
          <p:nvPr>
            <p:ph type="sldNum" sz="quarter" idx="10"/>
          </p:nvPr>
        </p:nvSpPr>
        <p:spPr/>
        <p:txBody>
          <a:bodyPr/>
          <a:lstStyle/>
          <a:p>
            <a:pPr defTabSz="501291">
              <a:defRPr/>
            </a:pPr>
            <a:fld id="{E24C2B2C-38E7-6645-8EC2-7A497A515162}" type="slidenum">
              <a:rPr lang="en-US" sz="1300">
                <a:solidFill>
                  <a:prstClr val="black"/>
                </a:solidFill>
                <a:latin typeface="Calibri"/>
              </a:rPr>
              <a:pPr defTabSz="501291">
                <a:defRPr/>
              </a:pPr>
              <a:t>121</a:t>
            </a:fld>
            <a:endParaRPr lang="en-US" sz="1300">
              <a:solidFill>
                <a:prstClr val="black"/>
              </a:solidFill>
              <a:latin typeface="Calibri"/>
            </a:endParaRPr>
          </a:p>
        </p:txBody>
      </p:sp>
    </p:spTree>
    <p:extLst>
      <p:ext uri="{BB962C8B-B14F-4D97-AF65-F5344CB8AC3E}">
        <p14:creationId xmlns:p14="http://schemas.microsoft.com/office/powerpoint/2010/main" val="277209682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122</a:t>
            </a:fld>
            <a:endParaRPr lang="en-US"/>
          </a:p>
        </p:txBody>
      </p:sp>
    </p:spTree>
    <p:extLst>
      <p:ext uri="{BB962C8B-B14F-4D97-AF65-F5344CB8AC3E}">
        <p14:creationId xmlns:p14="http://schemas.microsoft.com/office/powerpoint/2010/main" val="36829114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people have a back-up plan in place for unplanned events. See what it would look like if the unexpected happened and you became unable to work—both without and with disability coverage.</a:t>
            </a:r>
          </a:p>
        </p:txBody>
      </p:sp>
      <p:sp>
        <p:nvSpPr>
          <p:cNvPr id="4" name="Slide Number Placeholder 3"/>
          <p:cNvSpPr>
            <a:spLocks noGrp="1"/>
          </p:cNvSpPr>
          <p:nvPr>
            <p:ph type="sldNum" sz="quarter" idx="5"/>
          </p:nvPr>
        </p:nvSpPr>
        <p:spPr/>
        <p:txBody>
          <a:bodyPr/>
          <a:lstStyle/>
          <a:p>
            <a:fld id="{E24C2B2C-38E7-6645-8EC2-7A497A515162}" type="slidenum">
              <a:rPr lang="en-US" smtClean="0"/>
              <a:t>123</a:t>
            </a:fld>
            <a:endParaRPr lang="en-US"/>
          </a:p>
        </p:txBody>
      </p:sp>
    </p:spTree>
    <p:extLst>
      <p:ext uri="{BB962C8B-B14F-4D97-AF65-F5344CB8AC3E}">
        <p14:creationId xmlns:p14="http://schemas.microsoft.com/office/powerpoint/2010/main" val="28962230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464"/>
              </a:spcBef>
              <a:buClr>
                <a:schemeClr val="bg2"/>
              </a:buClr>
              <a:defRPr/>
            </a:pPr>
            <a:r>
              <a:rPr lang="en-US">
                <a:ea typeface="+mn-ea"/>
              </a:rPr>
              <a:t>Not sure how much disability insurance you should have? Check out principal.com/</a:t>
            </a:r>
            <a:r>
              <a:rPr lang="en-US" err="1">
                <a:ea typeface="+mn-ea"/>
              </a:rPr>
              <a:t>dicalc</a:t>
            </a:r>
            <a:r>
              <a:rPr lang="en-US">
                <a:ea typeface="+mn-ea"/>
              </a:rPr>
              <a:t> to help determine the right coverage for your needs.</a:t>
            </a:r>
            <a:endParaRPr lang="en-US">
              <a:ea typeface="+mn-ea"/>
              <a:cs typeface="+mn-cs"/>
            </a:endParaRPr>
          </a:p>
          <a:p>
            <a:pPr>
              <a:defRPr/>
            </a:pPr>
            <a:endParaRPr lang="en-US">
              <a:solidFill>
                <a:srgbClr val="FF0000"/>
              </a:solidFill>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pPr defTabSz="501291">
              <a:defRPr/>
            </a:pPr>
            <a:fld id="{E24C2B2C-38E7-6645-8EC2-7A497A515162}" type="slidenum">
              <a:rPr lang="en-US">
                <a:solidFill>
                  <a:prstClr val="black"/>
                </a:solidFill>
                <a:latin typeface="Calibri"/>
              </a:rPr>
              <a:pPr defTabSz="501291">
                <a:defRPr/>
              </a:pPr>
              <a:t>124</a:t>
            </a:fld>
            <a:endParaRPr lang="en-US">
              <a:solidFill>
                <a:prstClr val="black"/>
              </a:solidFill>
              <a:latin typeface="Calibri"/>
            </a:endParaRPr>
          </a:p>
        </p:txBody>
      </p:sp>
    </p:spTree>
    <p:extLst>
      <p:ext uri="{BB962C8B-B14F-4D97-AF65-F5344CB8AC3E}">
        <p14:creationId xmlns:p14="http://schemas.microsoft.com/office/powerpoint/2010/main" val="172484536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19989">
              <a:spcBef>
                <a:spcPct val="0"/>
              </a:spcBef>
              <a:defRPr/>
            </a:pPr>
            <a:r>
              <a:rPr lang="en-US"/>
              <a:t>Sure, life insurance isn’t a fun topic. But if you have loved ones who depend on you financially, it’s vital that you have enough coverage. The death benefit life insurance provides can be used to:</a:t>
            </a:r>
          </a:p>
          <a:p>
            <a:pPr defTabSz="519989">
              <a:spcBef>
                <a:spcPct val="0"/>
              </a:spcBef>
              <a:defRPr/>
            </a:pPr>
            <a:endParaRPr lang="en-US"/>
          </a:p>
          <a:p>
            <a:pPr defTabSz="519989">
              <a:spcBef>
                <a:spcPct val="0"/>
              </a:spcBef>
              <a:defRPr/>
            </a:pPr>
            <a:r>
              <a:rPr lang="en-US"/>
              <a:t>[Read slide.]</a:t>
            </a:r>
          </a:p>
          <a:p>
            <a:pPr defTabSz="519989">
              <a:spcBef>
                <a:spcPct val="0"/>
              </a:spcBef>
              <a:defRPr/>
            </a:pPr>
            <a:endParaRPr lang="en-US"/>
          </a:p>
          <a:p>
            <a:pPr defTabSz="519989">
              <a:spcBef>
                <a:spcPct val="0"/>
              </a:spcBef>
              <a:defRPr/>
            </a:pPr>
            <a:endParaRPr lang="en-US"/>
          </a:p>
          <a:p>
            <a:pPr defTabSz="519989">
              <a:spcBef>
                <a:spcPct val="0"/>
              </a:spcBef>
              <a:defRPr/>
            </a:pPr>
            <a:endParaRPr lang="en-US"/>
          </a:p>
          <a:p>
            <a:pPr defTabSz="519989">
              <a:spcBef>
                <a:spcPct val="0"/>
              </a:spcBef>
              <a:defRPr/>
            </a:pPr>
            <a:endParaRPr lang="en-US"/>
          </a:p>
          <a:p>
            <a:pPr>
              <a:spcBef>
                <a:spcPct val="0"/>
              </a:spcBef>
            </a:pPr>
            <a:endParaRPr lang="en-US" b="1">
              <a:latin typeface="Calibri" charset="0"/>
            </a:endParaRPr>
          </a:p>
          <a:p>
            <a:endParaRPr lang="en-US"/>
          </a:p>
        </p:txBody>
      </p:sp>
      <p:sp>
        <p:nvSpPr>
          <p:cNvPr id="4" name="Slide Number Placeholder 3"/>
          <p:cNvSpPr>
            <a:spLocks noGrp="1"/>
          </p:cNvSpPr>
          <p:nvPr>
            <p:ph type="sldNum" sz="quarter" idx="10"/>
          </p:nvPr>
        </p:nvSpPr>
        <p:spPr/>
        <p:txBody>
          <a:bodyPr/>
          <a:lstStyle/>
          <a:p>
            <a:pPr defTabSz="501291">
              <a:defRPr/>
            </a:pPr>
            <a:fld id="{E24C2B2C-38E7-6645-8EC2-7A497A515162}" type="slidenum">
              <a:rPr lang="en-US">
                <a:solidFill>
                  <a:prstClr val="black"/>
                </a:solidFill>
                <a:latin typeface="Calibri"/>
              </a:rPr>
              <a:pPr defTabSz="501291">
                <a:defRPr/>
              </a:pPr>
              <a:t>125</a:t>
            </a:fld>
            <a:endParaRPr lang="en-US">
              <a:solidFill>
                <a:prstClr val="black"/>
              </a:solidFill>
              <a:latin typeface="Calibri"/>
            </a:endParaRPr>
          </a:p>
        </p:txBody>
      </p:sp>
    </p:spTree>
    <p:extLst>
      <p:ext uri="{BB962C8B-B14F-4D97-AF65-F5344CB8AC3E}">
        <p14:creationId xmlns:p14="http://schemas.microsoft.com/office/powerpoint/2010/main" val="187969747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5650"/>
            <a:ext cx="6718300" cy="3779838"/>
          </a:xfrm>
        </p:spPr>
      </p:sp>
      <p:sp>
        <p:nvSpPr>
          <p:cNvPr id="3" name="Notes Placeholder 2"/>
          <p:cNvSpPr>
            <a:spLocks noGrp="1"/>
          </p:cNvSpPr>
          <p:nvPr>
            <p:ph type="body" idx="1"/>
          </p:nvPr>
        </p:nvSpPr>
        <p:spPr/>
        <p:txBody>
          <a:bodyPr/>
          <a:lstStyle/>
          <a:p>
            <a:pPr indent="-250645">
              <a:defRPr/>
            </a:pPr>
            <a:r>
              <a:rPr lang="en-US" baseline="0"/>
              <a:t>These are some common reasons people buy life insurance:</a:t>
            </a:r>
            <a:endParaRPr lang="en-US"/>
          </a:p>
          <a:p>
            <a:pPr indent="-250645">
              <a:defRPr/>
            </a:pPr>
            <a:endParaRPr lang="en-US"/>
          </a:p>
          <a:p>
            <a:pPr marL="187984" indent="-187984" defTabSz="501291">
              <a:buFont typeface="Arial" panose="020B0604020202020204" pitchFamily="34" charset="0"/>
              <a:buChar char="•"/>
              <a:defRPr/>
            </a:pPr>
            <a:r>
              <a:rPr lang="en-US">
                <a:latin typeface="Arial" panose="020B0604020202020204" pitchFamily="34" charset="0"/>
                <a:cs typeface="Arial" panose="020B0604020202020204" pitchFamily="34" charset="0"/>
              </a:rPr>
              <a:t>Provide income for loved ones.</a:t>
            </a:r>
          </a:p>
          <a:p>
            <a:pPr marL="187984" indent="-187984">
              <a:buFont typeface="Arial" panose="020B0604020202020204" pitchFamily="34" charset="0"/>
              <a:buChar char="•"/>
            </a:pPr>
            <a:r>
              <a:rPr lang="en-US">
                <a:latin typeface="Arial" panose="020B0604020202020204" pitchFamily="34" charset="0"/>
                <a:cs typeface="Arial" panose="020B0604020202020204" pitchFamily="34" charset="0"/>
              </a:rPr>
              <a:t>Pay for funeral and final expenses.</a:t>
            </a:r>
          </a:p>
          <a:p>
            <a:pPr marL="187984" indent="-187984">
              <a:buFont typeface="Arial" panose="020B0604020202020204" pitchFamily="34" charset="0"/>
              <a:buChar char="•"/>
            </a:pPr>
            <a:r>
              <a:rPr lang="en-US">
                <a:latin typeface="Arial" panose="020B0604020202020204" pitchFamily="34" charset="0"/>
                <a:cs typeface="Arial" panose="020B0604020202020204" pitchFamily="34" charset="0"/>
              </a:rPr>
              <a:t>Pay off a mortgage or other debt.</a:t>
            </a:r>
          </a:p>
        </p:txBody>
      </p:sp>
      <p:sp>
        <p:nvSpPr>
          <p:cNvPr id="4" name="Slide Number Placeholder 3"/>
          <p:cNvSpPr>
            <a:spLocks noGrp="1"/>
          </p:cNvSpPr>
          <p:nvPr>
            <p:ph type="sldNum" sz="quarter" idx="10"/>
          </p:nvPr>
        </p:nvSpPr>
        <p:spPr/>
        <p:txBody>
          <a:bodyPr/>
          <a:lstStyle/>
          <a:p>
            <a:fld id="{E24C2B2C-38E7-6645-8EC2-7A497A515162}" type="slidenum">
              <a:rPr lang="en-US" smtClean="0"/>
              <a:t>126</a:t>
            </a:fld>
            <a:endParaRPr lang="en-US"/>
          </a:p>
        </p:txBody>
      </p:sp>
    </p:spTree>
    <p:extLst>
      <p:ext uri="{BB962C8B-B14F-4D97-AF65-F5344CB8AC3E}">
        <p14:creationId xmlns:p14="http://schemas.microsoft.com/office/powerpoint/2010/main" val="364999341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64958">
              <a:defRPr/>
            </a:pPr>
            <a:r>
              <a:rPr lang="en-US"/>
              <a:t>Life insurance is a versatile tool for</a:t>
            </a:r>
            <a:r>
              <a:rPr lang="en-US" baseline="0"/>
              <a:t> a variety of financial planning goals while you’re still living. In addition to providing a death benefit, it can be used to</a:t>
            </a:r>
            <a:r>
              <a:rPr lang="en-US"/>
              <a:t>:</a:t>
            </a:r>
          </a:p>
          <a:p>
            <a:pPr indent="-264958">
              <a:defRPr/>
            </a:pPr>
            <a:endParaRPr lang="en-US"/>
          </a:p>
          <a:p>
            <a:pPr indent="-264958" defTabSz="529913">
              <a:buFont typeface="Arial" panose="020B0604020202020204" pitchFamily="34" charset="0"/>
              <a:buChar char="•"/>
              <a:defRPr/>
            </a:pPr>
            <a:r>
              <a:rPr lang="en-US"/>
              <a:t>Leave a legacy to a charity or family.</a:t>
            </a:r>
          </a:p>
          <a:p>
            <a:pPr indent="-264958" defTabSz="529913">
              <a:buFont typeface="Arial" panose="020B0604020202020204" pitchFamily="34" charset="0"/>
              <a:buChar char="•"/>
              <a:defRPr/>
            </a:pPr>
            <a:r>
              <a:rPr lang="en-US"/>
              <a:t>Provide cash to settle your estate.</a:t>
            </a:r>
          </a:p>
          <a:p>
            <a:pPr indent="-264958">
              <a:buFont typeface="Arial" panose="020B0604020202020204" pitchFamily="34" charset="0"/>
              <a:buChar char="•"/>
              <a:defRPr/>
            </a:pPr>
            <a:r>
              <a:rPr lang="en-US"/>
              <a:t>Diversify your retirement savings.</a:t>
            </a:r>
          </a:p>
          <a:p>
            <a:pPr indent="-264958">
              <a:buFont typeface="Arial" panose="020B0604020202020204" pitchFamily="34" charset="0"/>
              <a:buChar char="•"/>
              <a:defRPr/>
            </a:pPr>
            <a:r>
              <a:rPr lang="en-US"/>
              <a:t>Provide an emergency fund in the event of a chronic or terminal illness.</a:t>
            </a:r>
          </a:p>
        </p:txBody>
      </p:sp>
      <p:sp>
        <p:nvSpPr>
          <p:cNvPr id="4" name="Slide Number Placeholder 3"/>
          <p:cNvSpPr>
            <a:spLocks noGrp="1"/>
          </p:cNvSpPr>
          <p:nvPr>
            <p:ph type="sldNum" sz="quarter" idx="10"/>
          </p:nvPr>
        </p:nvSpPr>
        <p:spPr/>
        <p:txBody>
          <a:bodyPr/>
          <a:lstStyle/>
          <a:p>
            <a:fld id="{E24C2B2C-38E7-6645-8EC2-7A497A515162}" type="slidenum">
              <a:rPr lang="en-US" smtClean="0"/>
              <a:t>127</a:t>
            </a:fld>
            <a:endParaRPr lang="en-US"/>
          </a:p>
        </p:txBody>
      </p:sp>
    </p:spTree>
    <p:extLst>
      <p:ext uri="{BB962C8B-B14F-4D97-AF65-F5344CB8AC3E}">
        <p14:creationId xmlns:p14="http://schemas.microsoft.com/office/powerpoint/2010/main" val="225205088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59828" fontAlgn="base">
              <a:spcBef>
                <a:spcPct val="30000"/>
              </a:spcBef>
              <a:spcAft>
                <a:spcPct val="0"/>
              </a:spcAft>
              <a:defRPr/>
            </a:pPr>
            <a:r>
              <a:rPr lang="en-US" sz="1300">
                <a:latin typeface="Times New Roman" pitchFamily="18" charset="0"/>
                <a:ea typeface="MS PGothic" pitchFamily="34" charset="-128"/>
                <a:cs typeface="Times New Roman" pitchFamily="18" charset="0"/>
              </a:rPr>
              <a:t>Life insurance comes in many shapes and sizes to match your needs, age and budget. There are lots of life insurance products you can buy, but they fall into one of two basic types―term and permanent.</a:t>
            </a:r>
          </a:p>
          <a:p>
            <a:pPr defTabSz="1059828" fontAlgn="base">
              <a:spcBef>
                <a:spcPct val="30000"/>
              </a:spcBef>
              <a:spcAft>
                <a:spcPct val="0"/>
              </a:spcAft>
              <a:defRPr/>
            </a:pPr>
            <a:endParaRPr lang="en-US" sz="1300">
              <a:latin typeface="Times New Roman" pitchFamily="18" charset="0"/>
              <a:ea typeface="MS PGothic" pitchFamily="34" charset="-128"/>
              <a:cs typeface="Times New Roman" pitchFamily="18" charset="0"/>
            </a:endParaRPr>
          </a:p>
          <a:p>
            <a:pPr eaLnBrk="1" hangingPunct="1">
              <a:defRPr/>
            </a:pPr>
            <a:r>
              <a:rPr lang="en-US">
                <a:ea typeface="+mn-ea"/>
              </a:rPr>
              <a:t>Think of it this way. Term is insurance that’s there in the event you’re unexpectedly gone too soon. Permanent insurance is there for you as long as you live</a:t>
            </a:r>
            <a:r>
              <a:rPr lang="en-US" baseline="0">
                <a:ea typeface="+mn-ea"/>
              </a:rPr>
              <a:t> and allows you to leave a legacy when you’re gone.</a:t>
            </a:r>
            <a:endParaRPr lang="en-US">
              <a:ea typeface="+mn-ea"/>
            </a:endParaRPr>
          </a:p>
          <a:p>
            <a:pPr marL="0" lvl="1" defTabSz="1079965">
              <a:defRPr/>
            </a:pPr>
            <a:endParaRPr lang="en-US">
              <a:ea typeface="+mn-ea"/>
            </a:endParaRPr>
          </a:p>
          <a:p>
            <a:pPr marL="0" lvl="1" defTabSz="1079965">
              <a:defRPr/>
            </a:pPr>
            <a:r>
              <a:rPr lang="en-US">
                <a:ea typeface="+mn-ea"/>
              </a:rPr>
              <a:t>[Review slide.]</a:t>
            </a:r>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128</a:t>
            </a:fld>
            <a:endParaRPr lang="en-US"/>
          </a:p>
        </p:txBody>
      </p:sp>
    </p:spTree>
    <p:extLst>
      <p:ext uri="{BB962C8B-B14F-4D97-AF65-F5344CB8AC3E}">
        <p14:creationId xmlns:p14="http://schemas.microsoft.com/office/powerpoint/2010/main" val="160571944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129</a:t>
            </a:fld>
            <a:endParaRPr lang="en-US"/>
          </a:p>
        </p:txBody>
      </p:sp>
    </p:spTree>
    <p:extLst>
      <p:ext uri="{BB962C8B-B14F-4D97-AF65-F5344CB8AC3E}">
        <p14:creationId xmlns:p14="http://schemas.microsoft.com/office/powerpoint/2010/main" val="405858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13</a:t>
            </a:fld>
            <a:endParaRPr lang="en-US"/>
          </a:p>
        </p:txBody>
      </p:sp>
    </p:spTree>
    <p:extLst>
      <p:ext uri="{BB962C8B-B14F-4D97-AF65-F5344CB8AC3E}">
        <p14:creationId xmlns:p14="http://schemas.microsoft.com/office/powerpoint/2010/main" val="135485757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130</a:t>
            </a:fld>
            <a:endParaRPr lang="en-US"/>
          </a:p>
        </p:txBody>
      </p:sp>
    </p:spTree>
    <p:extLst>
      <p:ext uri="{BB962C8B-B14F-4D97-AF65-F5344CB8AC3E}">
        <p14:creationId xmlns:p14="http://schemas.microsoft.com/office/powerpoint/2010/main" val="210499820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atin typeface="Calibri" charset="0"/>
              </a:rPr>
              <a:t>Estate planning can be complex, but there are a few things that help many people get started:</a:t>
            </a:r>
          </a:p>
          <a:p>
            <a:pPr marL="191466" indent="-191466">
              <a:spcBef>
                <a:spcPct val="0"/>
              </a:spcBef>
              <a:buFontTx/>
              <a:buChar char="•"/>
            </a:pPr>
            <a:r>
              <a:rPr lang="en-US">
                <a:latin typeface="Calibri" charset="0"/>
              </a:rPr>
              <a:t>Create a will.</a:t>
            </a:r>
          </a:p>
          <a:p>
            <a:pPr marL="191466" indent="-191466">
              <a:spcBef>
                <a:spcPct val="0"/>
              </a:spcBef>
              <a:buFontTx/>
              <a:buChar char="•"/>
            </a:pPr>
            <a:r>
              <a:rPr lang="en-US">
                <a:latin typeface="Calibri" charset="0"/>
              </a:rPr>
              <a:t>Name</a:t>
            </a:r>
            <a:r>
              <a:rPr lang="en-US" baseline="0">
                <a:latin typeface="Calibri" charset="0"/>
              </a:rPr>
              <a:t> </a:t>
            </a:r>
            <a:r>
              <a:rPr lang="en-US">
                <a:latin typeface="Calibri" charset="0"/>
              </a:rPr>
              <a:t>a durable power of attorney.</a:t>
            </a:r>
          </a:p>
          <a:p>
            <a:pPr marL="191466" indent="-191466">
              <a:spcBef>
                <a:spcPct val="0"/>
              </a:spcBef>
              <a:buFontTx/>
              <a:buChar char="•"/>
            </a:pPr>
            <a:r>
              <a:rPr lang="en-US">
                <a:latin typeface="Calibri" charset="0"/>
              </a:rPr>
              <a:t>Decide and</a:t>
            </a:r>
            <a:r>
              <a:rPr lang="en-US" baseline="0">
                <a:latin typeface="Calibri" charset="0"/>
              </a:rPr>
              <a:t> document who you want to be your </a:t>
            </a:r>
            <a:r>
              <a:rPr lang="en-US">
                <a:latin typeface="Calibri" charset="0"/>
              </a:rPr>
              <a:t>health advocate in the event you’re unable to make those</a:t>
            </a:r>
            <a:r>
              <a:rPr lang="en-US" baseline="0">
                <a:latin typeface="Calibri" charset="0"/>
              </a:rPr>
              <a:t> vital decisions for yourself</a:t>
            </a:r>
            <a:r>
              <a:rPr lang="en-US">
                <a:latin typeface="Calibri" charset="0"/>
              </a:rPr>
              <a:t>.</a:t>
            </a:r>
          </a:p>
          <a:p>
            <a:pPr marL="191466" indent="-191466">
              <a:spcBef>
                <a:spcPct val="0"/>
              </a:spcBef>
              <a:buFontTx/>
              <a:buChar char="•"/>
            </a:pPr>
            <a:r>
              <a:rPr lang="en-US">
                <a:latin typeface="Calibri" charset="0"/>
              </a:rPr>
              <a:t>You should also regularly review your beneficiaries on</a:t>
            </a:r>
            <a:r>
              <a:rPr lang="en-US" baseline="0">
                <a:latin typeface="Calibri" charset="0"/>
              </a:rPr>
              <a:t> all your policies to ensure they align with these legal documents.</a:t>
            </a:r>
            <a:endParaRPr lang="en-US">
              <a:latin typeface="Calibri" charset="0"/>
            </a:endParaRP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131</a:t>
            </a:fld>
            <a:endParaRPr lang="en-US"/>
          </a:p>
        </p:txBody>
      </p:sp>
    </p:spTree>
    <p:extLst>
      <p:ext uri="{BB962C8B-B14F-4D97-AF65-F5344CB8AC3E}">
        <p14:creationId xmlns:p14="http://schemas.microsoft.com/office/powerpoint/2010/main" val="420137259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might think estate planning is only for wealthy people or that it can wait until you’re older. But everyone has something to protect—family, home, investments and retirement accounts, personal property, and perhaps a business. As your estate grows, your biggest concerns might be protecting your family in the event of your death or disability and building financial security. Later, you might be more focused on preserving what you have and distributing it the way you want. Estate planning helps ensure your objectives are met during each phase.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132</a:t>
            </a:fld>
            <a:endParaRPr lang="en-US"/>
          </a:p>
        </p:txBody>
      </p:sp>
    </p:spTree>
    <p:extLst>
      <p:ext uri="{BB962C8B-B14F-4D97-AF65-F5344CB8AC3E}">
        <p14:creationId xmlns:p14="http://schemas.microsoft.com/office/powerpoint/2010/main" val="381639568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Treating your children equally when leaving an inheritance is likely important to you. But if a large portion of your estate is a business or other non-liquid asset, you may feel like you’re trying to divide the indivisible. While the inheritance you leave each of your kids might not be identical and equal, it can still be fair and equitable, which helps keep peace in the family. </a:t>
            </a:r>
          </a:p>
          <a:p>
            <a:endParaRPr lang="en-US"/>
          </a:p>
          <a:p>
            <a:r>
              <a:rPr lang="en-US"/>
              <a:t>First, decide what legacy you want to leave, and what fair looks like (because only you can). Then you’ll be able to assess the options and find a solution.</a:t>
            </a:r>
          </a:p>
          <a:p>
            <a:endParaRPr lang="en-US"/>
          </a:p>
          <a:p>
            <a:r>
              <a:rPr lang="en-US"/>
              <a:t>Perhaps you wan to continue your business or maintain a legacy asset following your death. Using life insurance can help you avoid liquidation while still providing an inheritance that’s fair and equitable. </a:t>
            </a:r>
            <a:r>
              <a:rPr lang="en-US" b="1"/>
              <a:t>Inheritance equalization </a:t>
            </a:r>
            <a:r>
              <a:rPr lang="en-US"/>
              <a:t>can help you meet that goal. </a:t>
            </a:r>
          </a:p>
          <a:p>
            <a:endParaRPr lang="en-US"/>
          </a:p>
          <a:p>
            <a:r>
              <a:rPr lang="en-US" b="1"/>
              <a:t>Here’s how it works</a:t>
            </a:r>
          </a:p>
          <a:p>
            <a:pPr marL="181225" indent="-181225">
              <a:buFont typeface="Arial" panose="020B0604020202020204" pitchFamily="34" charset="0"/>
              <a:buChar char="•"/>
            </a:pPr>
            <a:r>
              <a:rPr lang="en-US"/>
              <a:t>You determine the amount of your business and non-business assets, and what fair distribution looks like to your family. </a:t>
            </a:r>
          </a:p>
          <a:p>
            <a:pPr marL="181225" indent="-181225">
              <a:buFont typeface="Arial" panose="020B0604020202020204" pitchFamily="34" charset="0"/>
              <a:buChar char="•"/>
            </a:pPr>
            <a:r>
              <a:rPr lang="en-US"/>
              <a:t>Then calculate how much more is needed to achieve your distribution goal. </a:t>
            </a:r>
          </a:p>
          <a:p>
            <a:pPr marL="181225" indent="-181225">
              <a:buFont typeface="Arial" panose="020B0604020202020204" pitchFamily="34" charset="0"/>
              <a:buChar char="•"/>
            </a:pPr>
            <a:r>
              <a:rPr lang="en-US"/>
              <a:t>Life insurance is purchased in the amount needed to make up the difference. </a:t>
            </a:r>
          </a:p>
          <a:p>
            <a:pPr marL="181225" indent="-181225">
              <a:buFont typeface="Arial" panose="020B0604020202020204" pitchFamily="34" charset="0"/>
              <a:buChar char="•"/>
            </a:pPr>
            <a:r>
              <a:rPr lang="en-US"/>
              <a:t>Upon your death, the business can go to one or more heirs, and the non-business assets and life insurance benefit goes to the others.</a:t>
            </a:r>
          </a:p>
          <a:p>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133</a:t>
            </a:fld>
            <a:endParaRPr lang="en-US"/>
          </a:p>
        </p:txBody>
      </p:sp>
    </p:spTree>
    <p:extLst>
      <p:ext uri="{BB962C8B-B14F-4D97-AF65-F5344CB8AC3E}">
        <p14:creationId xmlns:p14="http://schemas.microsoft.com/office/powerpoint/2010/main" val="366021068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a:solidFill>
                  <a:srgbClr val="001221"/>
                </a:solidFill>
                <a:latin typeface="FSElliotPro" panose="02000503040000020004" pitchFamily="50" charset="0"/>
              </a:rPr>
              <a:t>People with estates of all sizes share a common concern of making sure their family receives the full benefit of their lifetime’s work. However, those with larger estates are potentially subject to the federal estate tax and have the added concern of how it will affect their legacy. An irrevocable life insurance trust (ILIT) can address this issue. </a:t>
            </a:r>
          </a:p>
          <a:p>
            <a:pPr algn="l"/>
            <a:endParaRPr lang="en-US" sz="1900">
              <a:solidFill>
                <a:srgbClr val="001221"/>
              </a:solidFill>
              <a:latin typeface="FSElliotPro" panose="02000503040000020004" pitchFamily="50" charset="0"/>
            </a:endParaRPr>
          </a:p>
          <a:p>
            <a:pPr algn="l"/>
            <a:r>
              <a:rPr lang="en-US" sz="1900">
                <a:solidFill>
                  <a:srgbClr val="001221"/>
                </a:solidFill>
                <a:latin typeface="FSElliotPro" panose="02000503040000020004" pitchFamily="50" charset="0"/>
              </a:rPr>
              <a:t>An ILIT can help you meet the </a:t>
            </a:r>
            <a:r>
              <a:rPr lang="en-US" sz="1900" b="1">
                <a:solidFill>
                  <a:srgbClr val="001221"/>
                </a:solidFill>
                <a:latin typeface="FSElliotPro-Bold" panose="02000803050000020004" pitchFamily="50" charset="0"/>
              </a:rPr>
              <a:t>liquidity </a:t>
            </a:r>
            <a:r>
              <a:rPr lang="en-US" sz="1900">
                <a:solidFill>
                  <a:srgbClr val="001221"/>
                </a:solidFill>
                <a:latin typeface="FSElliotPro" panose="02000503040000020004" pitchFamily="50" charset="0"/>
              </a:rPr>
              <a:t>needs of your estate, avoid </a:t>
            </a:r>
            <a:r>
              <a:rPr lang="en-US" sz="1900" b="1">
                <a:solidFill>
                  <a:srgbClr val="001221"/>
                </a:solidFill>
                <a:latin typeface="FSElliotPro-Bold" panose="02000803050000020004" pitchFamily="50" charset="0"/>
              </a:rPr>
              <a:t>estate taxation </a:t>
            </a:r>
            <a:r>
              <a:rPr lang="en-US" sz="1900">
                <a:solidFill>
                  <a:srgbClr val="001221"/>
                </a:solidFill>
                <a:latin typeface="FSElliotPro" panose="02000503040000020004" pitchFamily="50" charset="0"/>
              </a:rPr>
              <a:t>of the death proceeds, generate income for your family members, and potentially provide creditor protection of property in the trust.</a:t>
            </a:r>
          </a:p>
          <a:p>
            <a:pPr algn="l"/>
            <a:r>
              <a:rPr lang="en-US" sz="1900">
                <a:solidFill>
                  <a:srgbClr val="3BAEFF"/>
                </a:solidFill>
                <a:latin typeface="FSElliotPro" panose="02000503040000020004" pitchFamily="50" charset="0"/>
              </a:rPr>
              <a:t>Here’s how it works</a:t>
            </a:r>
          </a:p>
          <a:p>
            <a:pPr algn="l"/>
            <a:r>
              <a:rPr lang="en-US">
                <a:solidFill>
                  <a:srgbClr val="001221"/>
                </a:solidFill>
                <a:latin typeface="FSElliotPro" panose="02000503040000020004" pitchFamily="50" charset="0"/>
              </a:rPr>
              <a:t>• As the grantor, you establish the ILIT and gift cash or assets to the trust.</a:t>
            </a:r>
          </a:p>
          <a:p>
            <a:pPr algn="l"/>
            <a:r>
              <a:rPr lang="en-US">
                <a:solidFill>
                  <a:srgbClr val="001221"/>
                </a:solidFill>
                <a:latin typeface="FSElliotPro" panose="02000503040000020004" pitchFamily="50" charset="0"/>
              </a:rPr>
              <a:t>• Generally, the trust then purchases, pays for, and is the owner and beneficiary of an insurance policy on you, or you and your spouse.</a:t>
            </a:r>
          </a:p>
          <a:p>
            <a:pPr algn="l"/>
            <a:r>
              <a:rPr lang="en-US">
                <a:solidFill>
                  <a:srgbClr val="001221"/>
                </a:solidFill>
                <a:latin typeface="FSElliotPro" panose="02000503040000020004" pitchFamily="50" charset="0"/>
              </a:rPr>
              <a:t>• Upon death, the trust receives the life insurance death benefit.</a:t>
            </a:r>
          </a:p>
          <a:p>
            <a:pPr algn="l"/>
            <a:r>
              <a:rPr lang="en-US">
                <a:solidFill>
                  <a:srgbClr val="001221"/>
                </a:solidFill>
                <a:latin typeface="FSElliotPro" panose="02000503040000020004" pitchFamily="50" charset="0"/>
              </a:rPr>
              <a:t>• Typically, the trustee uses the proceeds to purchase assets from your estate. This helps assure your estate will have cash to pay the taxes.</a:t>
            </a:r>
          </a:p>
          <a:p>
            <a:pPr algn="l"/>
            <a:r>
              <a:rPr lang="en-US">
                <a:solidFill>
                  <a:srgbClr val="001221"/>
                </a:solidFill>
                <a:latin typeface="FSElliotPro" panose="02000503040000020004" pitchFamily="50" charset="0"/>
              </a:rPr>
              <a:t>• The trust distributes any assets to the beneficiaries according to your wishes.</a:t>
            </a:r>
            <a:endParaRPr lang="en-US"/>
          </a:p>
          <a:p>
            <a:pPr algn="l"/>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134</a:t>
            </a:fld>
            <a:endParaRPr lang="en-US"/>
          </a:p>
        </p:txBody>
      </p:sp>
    </p:spTree>
    <p:extLst>
      <p:ext uri="{BB962C8B-B14F-4D97-AF65-F5344CB8AC3E}">
        <p14:creationId xmlns:p14="http://schemas.microsoft.com/office/powerpoint/2010/main" val="137269318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135</a:t>
            </a:fld>
            <a:endParaRPr lang="en-US"/>
          </a:p>
        </p:txBody>
      </p:sp>
    </p:spTree>
    <p:extLst>
      <p:ext uri="{BB962C8B-B14F-4D97-AF65-F5344CB8AC3E}">
        <p14:creationId xmlns:p14="http://schemas.microsoft.com/office/powerpoint/2010/main" val="264085253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altLang="en-US"/>
              <a:t>This online tool provides you a personalized report to explore best practices for helping protect your business, employees, and lifestyle.</a:t>
            </a:r>
          </a:p>
          <a:p>
            <a:pPr defTabSz="966529">
              <a:defRPr/>
            </a:pPr>
            <a:r>
              <a:rPr lang="en-US" altLang="en-US"/>
              <a:t>www.principal.com/businessneedsassessment </a:t>
            </a:r>
          </a:p>
          <a:p>
            <a:pPr defTabSz="966529">
              <a:defRPr/>
            </a:pPr>
            <a:endParaRPr lang="en-US" altLang="en-US"/>
          </a:p>
        </p:txBody>
      </p:sp>
      <p:sp>
        <p:nvSpPr>
          <p:cNvPr id="4" name="Slide Number Placeholder 3"/>
          <p:cNvSpPr>
            <a:spLocks noGrp="1"/>
          </p:cNvSpPr>
          <p:nvPr>
            <p:ph type="sldNum" sz="quarter" idx="5"/>
          </p:nvPr>
        </p:nvSpPr>
        <p:spPr/>
        <p:txBody>
          <a:bodyPr/>
          <a:lstStyle/>
          <a:p>
            <a:fld id="{883D98F7-5D96-8644-BBA6-72A94972AAFF}" type="slidenum">
              <a:rPr lang="en-US" smtClean="0"/>
              <a:t>136</a:t>
            </a:fld>
            <a:endParaRPr lang="en-US"/>
          </a:p>
        </p:txBody>
      </p:sp>
    </p:spTree>
    <p:extLst>
      <p:ext uri="{BB962C8B-B14F-4D97-AF65-F5344CB8AC3E}">
        <p14:creationId xmlns:p14="http://schemas.microsoft.com/office/powerpoint/2010/main" val="196612750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E24C2B2C-38E7-6645-8EC2-7A497A515162}" type="slidenum">
              <a:rPr lang="en-US" smtClean="0"/>
              <a:t>137</a:t>
            </a:fld>
            <a:endParaRPr lang="en-US"/>
          </a:p>
        </p:txBody>
      </p:sp>
    </p:spTree>
    <p:extLst>
      <p:ext uri="{BB962C8B-B14F-4D97-AF65-F5344CB8AC3E}">
        <p14:creationId xmlns:p14="http://schemas.microsoft.com/office/powerpoint/2010/main" val="65897861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a:solidFill>
                  <a:srgbClr val="333333"/>
                </a:solidFill>
                <a:latin typeface="FS Elliot Pro Light" panose="02000503040000020004" pitchFamily="2" charset="0"/>
              </a:rPr>
              <a:t>Working with a trusted financial professional, CPA, and attorney can provide the complete support you need to move your business forward. Their background and insights can work together to give you a more holistic perspective. Those who are looking for a financial professional factor in expertise and cost. </a:t>
            </a:r>
          </a:p>
          <a:p>
            <a:endParaRPr lang="en-US"/>
          </a:p>
          <a:p>
            <a:r>
              <a:rPr lang="en-US"/>
              <a:t>[Read stats from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138</a:t>
            </a:fld>
            <a:endParaRPr lang="en-US"/>
          </a:p>
        </p:txBody>
      </p:sp>
    </p:spTree>
    <p:extLst>
      <p:ext uri="{BB962C8B-B14F-4D97-AF65-F5344CB8AC3E}">
        <p14:creationId xmlns:p14="http://schemas.microsoft.com/office/powerpoint/2010/main" val="139631771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900">
                <a:solidFill>
                  <a:srgbClr val="000000"/>
                </a:solidFill>
                <a:latin typeface="Calibri" panose="020F0502020204030204" pitchFamily="34" charset="0"/>
              </a:rPr>
              <a:t>Note: update to reflect the changes that you make to the presentation.</a:t>
            </a:r>
            <a:r>
              <a:rPr lang="en-US" sz="1900">
                <a:solidFill>
                  <a:srgbClr val="444444"/>
                </a:solidFill>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900">
                <a:solidFill>
                  <a:srgbClr val="444444"/>
                </a:solidFill>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900">
                <a:solidFill>
                  <a:srgbClr val="000000"/>
                </a:solidFill>
                <a:latin typeface="Calibri" panose="020F0502020204030204" pitchFamily="34" charset="0"/>
              </a:rPr>
              <a:t>[Read this slide]</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139</a:t>
            </a:fld>
            <a:endParaRPr lang="en-US"/>
          </a:p>
        </p:txBody>
      </p:sp>
    </p:spTree>
    <p:extLst>
      <p:ext uri="{BB962C8B-B14F-4D97-AF65-F5344CB8AC3E}">
        <p14:creationId xmlns:p14="http://schemas.microsoft.com/office/powerpoint/2010/main" val="143976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pPr defTabSz="483265">
              <a:defRPr/>
            </a:pPr>
            <a:fld id="{883D98F7-5D96-8644-BBA6-72A94972AAFF}" type="slidenum">
              <a:rPr lang="en-US">
                <a:solidFill>
                  <a:prstClr val="black"/>
                </a:solidFill>
                <a:latin typeface="Calibri" panose="020F0502020204030204"/>
              </a:rPr>
              <a:pPr defTabSz="48326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28146783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140</a:t>
            </a:fld>
            <a:endParaRPr lang="en-US"/>
          </a:p>
        </p:txBody>
      </p:sp>
    </p:spTree>
    <p:extLst>
      <p:ext uri="{BB962C8B-B14F-4D97-AF65-F5344CB8AC3E}">
        <p14:creationId xmlns:p14="http://schemas.microsoft.com/office/powerpoint/2010/main" val="286031557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Standard version [Read the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141</a:t>
            </a:fld>
            <a:endParaRPr lang="en-US"/>
          </a:p>
        </p:txBody>
      </p:sp>
    </p:spTree>
    <p:extLst>
      <p:ext uri="{BB962C8B-B14F-4D97-AF65-F5344CB8AC3E}">
        <p14:creationId xmlns:p14="http://schemas.microsoft.com/office/powerpoint/2010/main" val="79853017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Co-brandable version [Read the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142</a:t>
            </a:fld>
            <a:endParaRPr lang="en-US"/>
          </a:p>
        </p:txBody>
      </p:sp>
    </p:spTree>
    <p:extLst>
      <p:ext uri="{BB962C8B-B14F-4D97-AF65-F5344CB8AC3E}">
        <p14:creationId xmlns:p14="http://schemas.microsoft.com/office/powerpoint/2010/main" val="2341386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and note that this graphic is a sample of how the five valuation methods will be presented]</a:t>
            </a:r>
          </a:p>
        </p:txBody>
      </p:sp>
      <p:sp>
        <p:nvSpPr>
          <p:cNvPr id="4" name="Slide Number Placeholder 3"/>
          <p:cNvSpPr>
            <a:spLocks noGrp="1"/>
          </p:cNvSpPr>
          <p:nvPr>
            <p:ph type="sldNum" sz="quarter" idx="5"/>
          </p:nvPr>
        </p:nvSpPr>
        <p:spPr/>
        <p:txBody>
          <a:bodyPr/>
          <a:lstStyle/>
          <a:p>
            <a:fld id="{883D98F7-5D96-8644-BBA6-72A94972AAFF}" type="slidenum">
              <a:rPr lang="en-US" smtClean="0"/>
              <a:t>15</a:t>
            </a:fld>
            <a:endParaRPr lang="en-US"/>
          </a:p>
        </p:txBody>
      </p:sp>
    </p:spTree>
    <p:extLst>
      <p:ext uri="{BB962C8B-B14F-4D97-AF65-F5344CB8AC3E}">
        <p14:creationId xmlns:p14="http://schemas.microsoft.com/office/powerpoint/2010/main" val="373623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can be easy to think you’ll have plenty of time to prepare for a transition in business ownership, but time can go by faster than you think. And there are many events – both planned and unplanned – that could impact your business, like retirement, dissolution, death, disability, divorce, or termination of employment of you, another owner, or a key employee.</a:t>
            </a:r>
          </a:p>
        </p:txBody>
      </p:sp>
      <p:sp>
        <p:nvSpPr>
          <p:cNvPr id="4" name="Slide Number Placeholder 3"/>
          <p:cNvSpPr>
            <a:spLocks noGrp="1"/>
          </p:cNvSpPr>
          <p:nvPr>
            <p:ph type="sldNum" sz="quarter" idx="5"/>
          </p:nvPr>
        </p:nvSpPr>
        <p:spPr/>
        <p:txBody>
          <a:bodyPr/>
          <a:lstStyle/>
          <a:p>
            <a:fld id="{883D98F7-5D96-8644-BBA6-72A94972AAFF}" type="slidenum">
              <a:rPr lang="en-US" smtClean="0"/>
              <a:t>16</a:t>
            </a:fld>
            <a:endParaRPr lang="en-US"/>
          </a:p>
        </p:txBody>
      </p:sp>
    </p:spTree>
    <p:extLst>
      <p:ext uri="{BB962C8B-B14F-4D97-AF65-F5344CB8AC3E}">
        <p14:creationId xmlns:p14="http://schemas.microsoft.com/office/powerpoint/2010/main" val="409371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17</a:t>
            </a:fld>
            <a:endParaRPr lang="en-US"/>
          </a:p>
        </p:txBody>
      </p:sp>
    </p:spTree>
    <p:extLst>
      <p:ext uri="{BB962C8B-B14F-4D97-AF65-F5344CB8AC3E}">
        <p14:creationId xmlns:p14="http://schemas.microsoft.com/office/powerpoint/2010/main" val="1189083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how your fellow business owners are preparing for succession. As you can see, many of them aren’t prepared at all.</a:t>
            </a:r>
          </a:p>
          <a:p>
            <a:endParaRPr lang="en-US"/>
          </a:p>
          <a:p>
            <a:r>
              <a:rPr lang="en-US"/>
              <a:t>[Read the stats]</a:t>
            </a:r>
          </a:p>
          <a:p>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18</a:t>
            </a:fld>
            <a:endParaRPr lang="en-US"/>
          </a:p>
        </p:txBody>
      </p:sp>
    </p:spTree>
    <p:extLst>
      <p:ext uri="{BB962C8B-B14F-4D97-AF65-F5344CB8AC3E}">
        <p14:creationId xmlns:p14="http://schemas.microsoft.com/office/powerpoint/2010/main" val="221656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900">
                <a:solidFill>
                  <a:srgbClr val="000000"/>
                </a:solidFill>
                <a:latin typeface="Calibri" panose="020F0502020204030204" pitchFamily="34" charset="0"/>
              </a:rPr>
              <a:t>Well-crafted and fully funded business succession plans and/or buy-sell agreements offer protection for a variety of events, many of which you might not see coming. These can include:</a:t>
            </a:r>
            <a:r>
              <a:rPr lang="en-US" sz="1900">
                <a:solidFill>
                  <a:srgbClr val="444444"/>
                </a:solidFill>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A change in relationships. Like marriages, relationships between owners can fall apart. Why? Some common reasons include:</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The owners grow apart, developing separate plans, visions, strategies, or approaches to doing business.</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One partner is working harder than the other – or perceived it that way</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Embezzlement or other unethical or unlawful activities.</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An owner dies. In this event, your new partner could be the surviving spouse or other family member.</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An owner becomes disabled. From a pure business perspective, this can be more difficult than a partner’s death.</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Additional events that make a succession plan important include mergers and acquisitions, divorce, bankruptcy, retirement.</a:t>
            </a:r>
            <a:endParaRPr lang="en-US" sz="1900">
              <a:solidFill>
                <a:srgbClr val="444444"/>
              </a:solidFill>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19</a:t>
            </a:fld>
            <a:endParaRPr lang="en-US"/>
          </a:p>
        </p:txBody>
      </p:sp>
    </p:spTree>
    <p:extLst>
      <p:ext uri="{BB962C8B-B14F-4D97-AF65-F5344CB8AC3E}">
        <p14:creationId xmlns:p14="http://schemas.microsoft.com/office/powerpoint/2010/main" val="157241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[Standard version - Delete cobrandable slides if using this version of title slide and disclosure slide.]</a:t>
            </a:r>
          </a:p>
          <a:p>
            <a:endParaRPr lang="en-US"/>
          </a:p>
          <a:p>
            <a:r>
              <a:rPr lang="en-US"/>
              <a:t>Welcome to Planning for the future of your business. I’m [presenter name].</a:t>
            </a:r>
          </a:p>
        </p:txBody>
      </p:sp>
      <p:sp>
        <p:nvSpPr>
          <p:cNvPr id="4" name="Slide Number Placeholder 3"/>
          <p:cNvSpPr>
            <a:spLocks noGrp="1"/>
          </p:cNvSpPr>
          <p:nvPr>
            <p:ph type="sldNum" sz="quarter" idx="5"/>
          </p:nvPr>
        </p:nvSpPr>
        <p:spPr/>
        <p:txBody>
          <a:bodyPr/>
          <a:lstStyle/>
          <a:p>
            <a:fld id="{883D98F7-5D96-8644-BBA6-72A94972AAFF}" type="slidenum">
              <a:rPr lang="en-US" smtClean="0"/>
              <a:t>2</a:t>
            </a:fld>
            <a:endParaRPr lang="en-US"/>
          </a:p>
        </p:txBody>
      </p:sp>
    </p:spTree>
    <p:extLst>
      <p:ext uri="{BB962C8B-B14F-4D97-AF65-F5344CB8AC3E}">
        <p14:creationId xmlns:p14="http://schemas.microsoft.com/office/powerpoint/2010/main" val="1612599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Calibri" panose="020F0502020204030204" pitchFamily="34" charset="0"/>
              </a:rPr>
              <a:t>[Read the three benefits on the left first and then the content on the right-hand side.]​</a:t>
            </a: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20</a:t>
            </a:fld>
            <a:endParaRPr lang="en-US"/>
          </a:p>
        </p:txBody>
      </p:sp>
    </p:spTree>
    <p:extLst>
      <p:ext uri="{BB962C8B-B14F-4D97-AF65-F5344CB8AC3E}">
        <p14:creationId xmlns:p14="http://schemas.microsoft.com/office/powerpoint/2010/main" val="2259810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reality of it is, transitioning out of your business takes planning. And, there are 3 primary steps involved.</a:t>
            </a:r>
          </a:p>
          <a:p>
            <a:pPr marL="241632" indent="-241632">
              <a:buFont typeface="+mj-lt"/>
              <a:buAutoNum type="arabicPeriod"/>
            </a:pPr>
            <a:r>
              <a:rPr lang="en-US"/>
              <a:t>Determine when you want to sell your business. Assuming you want to retire when you sell, what will it take in cash to generate the retirement income you need while still allowing the business to continue growing?</a:t>
            </a:r>
          </a:p>
          <a:p>
            <a:pPr marL="241632" indent="-241632">
              <a:buFont typeface="+mj-lt"/>
              <a:buAutoNum type="arabicPeriod"/>
            </a:pPr>
            <a:r>
              <a:rPr lang="en-US"/>
              <a:t>Determine an appropriate sale price by figuring out what your business is worth today in cash. Stability, growth potential, and strong management increase the amount outside buyers will pay for a business. They can also increase the chance of a successful transition to a family member or key employee. Can your business survive or grow without you?</a:t>
            </a:r>
          </a:p>
          <a:p>
            <a:pPr marL="241632" indent="-241632">
              <a:buFont typeface="+mj-lt"/>
              <a:buAutoNum type="arabicPeriod"/>
            </a:pPr>
            <a:r>
              <a:rPr lang="en-US"/>
              <a:t>Determine who you want to sell your business to. If you plan to sell to an outside buyer, do you know how to get the best price and minimize your tax liability? When selling to an insider, like a key employee or family member, you’ll normally get a lower price and may get paid with a promissory note instead of cash. This means you take on some creditor risk. There are ways to decrease your tax liability and your creditor risk. Contingency planning increases the chance your business will survive if something unexpected happens before you retire. If the business can continue, then you or your family are more likely to receive its full value.</a:t>
            </a:r>
          </a:p>
          <a:p>
            <a:pPr marL="241632" indent="-241632">
              <a:buFont typeface="+mj-lt"/>
              <a:buAutoNum type="arabicPeriod"/>
            </a:pPr>
            <a:endParaRPr lang="en-US"/>
          </a:p>
          <a:p>
            <a:r>
              <a:rPr lang="en-US"/>
              <a:t>It’s also important to note, business owners have estate planning challenges and opportunities that non-owners don’t have. If your estate plan doesn’t take your business into account, it’s incomplete. Let’s look at each step a little closer. </a:t>
            </a:r>
          </a:p>
        </p:txBody>
      </p:sp>
      <p:sp>
        <p:nvSpPr>
          <p:cNvPr id="4" name="Slide Number Placeholder 3"/>
          <p:cNvSpPr>
            <a:spLocks noGrp="1"/>
          </p:cNvSpPr>
          <p:nvPr>
            <p:ph type="sldNum" sz="quarter" idx="5"/>
          </p:nvPr>
        </p:nvSpPr>
        <p:spPr/>
        <p:txBody>
          <a:bodyPr/>
          <a:lstStyle/>
          <a:p>
            <a:fld id="{883D98F7-5D96-8644-BBA6-72A94972AAFF}" type="slidenum">
              <a:rPr lang="en-US" smtClean="0"/>
              <a:t>21</a:t>
            </a:fld>
            <a:endParaRPr lang="en-US"/>
          </a:p>
        </p:txBody>
      </p:sp>
    </p:spTree>
    <p:extLst>
      <p:ext uri="{BB962C8B-B14F-4D97-AF65-F5344CB8AC3E}">
        <p14:creationId xmlns:p14="http://schemas.microsoft.com/office/powerpoint/2010/main" val="3532529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You’re in a unique position of owning a business, which can play a key role in your personal retirement. So, how much income do you need when you retire?</a:t>
            </a:r>
          </a:p>
          <a:p>
            <a:endParaRPr lang="en-US"/>
          </a:p>
          <a:p>
            <a:r>
              <a:rPr lang="en-US"/>
              <a:t>Depending on the value of your business, the strength of your buy-sell agreement, and proper funding, your business can generate income during retirement, just like it has during your working years. If rather than selling your business, you want to gift it to your family and continue working, that’s also possible. All it takes is some careful planning. When you want to sell is likely linked to the question of when you wish to retire. Consider:</a:t>
            </a:r>
          </a:p>
          <a:p>
            <a:endParaRPr lang="en-US"/>
          </a:p>
          <a:p>
            <a:r>
              <a:rPr lang="en-US"/>
              <a:t>[read the left side of the slide]</a:t>
            </a:r>
          </a:p>
          <a:p>
            <a:endParaRPr lang="en-US"/>
          </a:p>
          <a:p>
            <a:r>
              <a:rPr lang="en-US"/>
              <a:t>The answers will vary from owner to owner, of course.</a:t>
            </a:r>
          </a:p>
          <a:p>
            <a:endParaRPr lang="en-US"/>
          </a:p>
          <a:p>
            <a:r>
              <a:rPr lang="en-US"/>
              <a:t>______</a:t>
            </a:r>
          </a:p>
          <a:p>
            <a:r>
              <a:rPr lang="en-US"/>
              <a:t>When to sell will also be impacted by a variety of financial considerations you should take into account as you think about the future. Here are some important ones:</a:t>
            </a:r>
          </a:p>
          <a:p>
            <a:pPr marL="181225" indent="-181225">
              <a:buFont typeface="Arial" panose="020B0604020202020204" pitchFamily="34" charset="0"/>
              <a:buChar char="•"/>
            </a:pPr>
            <a:r>
              <a:rPr lang="en-US"/>
              <a:t>Lifestyle – You most likely want to continue the lifestyle you’ve become accustomed to when you retire, right?</a:t>
            </a:r>
          </a:p>
          <a:p>
            <a:pPr marL="181225" indent="-181225">
              <a:buFont typeface="Arial" panose="020B0604020202020204" pitchFamily="34" charset="0"/>
              <a:buChar char="•"/>
            </a:pPr>
            <a:r>
              <a:rPr lang="en-US"/>
              <a:t>Healthcare – this is a huge issue for retirees. Some a delaying retirement because they’re concerned about how to afford healthcare costs as they age.</a:t>
            </a:r>
          </a:p>
          <a:p>
            <a:pPr marL="181225" indent="-181225">
              <a:buFont typeface="Arial" panose="020B0604020202020204" pitchFamily="34" charset="0"/>
              <a:buChar char="•"/>
            </a:pPr>
            <a:r>
              <a:rPr lang="en-US"/>
              <a:t>Longevity – People are living longer than they once were, and this means you’ll have to save more.</a:t>
            </a:r>
          </a:p>
          <a:p>
            <a:pPr marL="181225" indent="-181225">
              <a:buFont typeface="Arial" panose="020B0604020202020204" pitchFamily="34" charset="0"/>
              <a:buChar char="•"/>
            </a:pPr>
            <a:r>
              <a:rPr lang="en-US"/>
              <a:t>Economic climate – The state of the economy and regulatory climate might play a role in when you sell your business.</a:t>
            </a:r>
          </a:p>
          <a:p>
            <a:pPr marL="181225" indent="-181225">
              <a:buFont typeface="Arial" panose="020B0604020202020204" pitchFamily="34" charset="0"/>
              <a:buChar char="•"/>
            </a:pPr>
            <a:r>
              <a:rPr lang="en-US"/>
              <a:t>Your health – an unplanned injury or illness could impact when you exit your business.</a:t>
            </a:r>
          </a:p>
          <a:p>
            <a:pPr marL="181225" indent="-181225">
              <a:buFont typeface="Arial" panose="020B0604020202020204" pitchFamily="34" charset="0"/>
              <a:buChar char="•"/>
            </a:pPr>
            <a:endParaRPr lang="en-US"/>
          </a:p>
          <a:p>
            <a:r>
              <a:rPr lang="en-US"/>
              <a:t>Again it’s critical to think through the answers to these questions.</a:t>
            </a:r>
          </a:p>
          <a:p>
            <a:pPr marL="181225" indent="-181225">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22</a:t>
            </a:fld>
            <a:endParaRPr lang="en-US"/>
          </a:p>
        </p:txBody>
      </p:sp>
    </p:spTree>
    <p:extLst>
      <p:ext uri="{BB962C8B-B14F-4D97-AF65-F5344CB8AC3E}">
        <p14:creationId xmlns:p14="http://schemas.microsoft.com/office/powerpoint/2010/main" val="195751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23</a:t>
            </a:fld>
            <a:endParaRPr lang="en-US"/>
          </a:p>
        </p:txBody>
      </p:sp>
    </p:spTree>
    <p:extLst>
      <p:ext uri="{BB962C8B-B14F-4D97-AF65-F5344CB8AC3E}">
        <p14:creationId xmlns:p14="http://schemas.microsoft.com/office/powerpoint/2010/main" val="309139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10"/>
          </p:nvPr>
        </p:nvSpPr>
        <p:spPr/>
        <p:txBody>
          <a:bodyPr/>
          <a:lstStyle/>
          <a:p>
            <a:fld id="{E24C2B2C-38E7-6645-8EC2-7A497A515162}" type="slidenum">
              <a:rPr lang="en-US" smtClean="0"/>
              <a:t>24</a:t>
            </a:fld>
            <a:endParaRPr lang="en-US"/>
          </a:p>
        </p:txBody>
      </p:sp>
    </p:spTree>
    <p:extLst>
      <p:ext uri="{BB962C8B-B14F-4D97-AF65-F5344CB8AC3E}">
        <p14:creationId xmlns:p14="http://schemas.microsoft.com/office/powerpoint/2010/main" val="895796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years before the eventual sale, a successor should be identified and groomed for the ownership role. The successor might be a family member, co-owner, key employee, or an outside party.</a:t>
            </a:r>
          </a:p>
          <a:p>
            <a:endParaRPr lang="en-US"/>
          </a:p>
          <a:p>
            <a:r>
              <a:rPr lang="en-US"/>
              <a:t>Keep in mind that finding a potential  successor can be a big challenge. Ideally you’d have some who’s qualified and motivated, and who has the financial means to purchase the business. But since potential successors may not have the financial resources, you’ll need to make plans to help make the transition go smoothly. </a:t>
            </a:r>
          </a:p>
          <a:p>
            <a:endParaRPr lang="en-US"/>
          </a:p>
          <a:p>
            <a:r>
              <a:rPr lang="en-US"/>
              <a:t>Who do you want to take over the business when you retire? Think about how your business runs. Can it survive if you retire? Even if retirement is a long way off, understanding the planning process now will help you run the business in a way that’ll make it easier to leave when you’re ready. If you die or become disabled before you retire, proper contingency planning can help the business survive your departure so that you or your family receive its full value.</a:t>
            </a:r>
          </a:p>
        </p:txBody>
      </p:sp>
      <p:sp>
        <p:nvSpPr>
          <p:cNvPr id="4" name="Slide Number Placeholder 3"/>
          <p:cNvSpPr>
            <a:spLocks noGrp="1"/>
          </p:cNvSpPr>
          <p:nvPr>
            <p:ph type="sldNum" sz="quarter" idx="5"/>
          </p:nvPr>
        </p:nvSpPr>
        <p:spPr/>
        <p:txBody>
          <a:bodyPr/>
          <a:lstStyle/>
          <a:p>
            <a:fld id="{883D98F7-5D96-8644-BBA6-72A94972AAFF}" type="slidenum">
              <a:rPr lang="en-US" smtClean="0"/>
              <a:t>25</a:t>
            </a:fld>
            <a:endParaRPr lang="en-US"/>
          </a:p>
        </p:txBody>
      </p:sp>
    </p:spTree>
    <p:extLst>
      <p:ext uri="{BB962C8B-B14F-4D97-AF65-F5344CB8AC3E}">
        <p14:creationId xmlns:p14="http://schemas.microsoft.com/office/powerpoint/2010/main" val="3200231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26</a:t>
            </a:fld>
            <a:endParaRPr lang="en-US"/>
          </a:p>
        </p:txBody>
      </p:sp>
    </p:spTree>
    <p:extLst>
      <p:ext uri="{BB962C8B-B14F-4D97-AF65-F5344CB8AC3E}">
        <p14:creationId xmlns:p14="http://schemas.microsoft.com/office/powerpoint/2010/main" val="2132586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by determining to whom you want to transfer or sell your business</a:t>
            </a:r>
            <a:r>
              <a:rPr lang="en-US" baseline="0"/>
              <a:t>.</a:t>
            </a:r>
          </a:p>
          <a:p>
            <a:r>
              <a:rPr lang="en-US" baseline="0"/>
              <a:t>[Chart from BB10262 Business Succession decision grid]</a:t>
            </a:r>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27</a:t>
            </a:fld>
            <a:endParaRPr lang="en-US"/>
          </a:p>
        </p:txBody>
      </p:sp>
    </p:spTree>
    <p:extLst>
      <p:ext uri="{BB962C8B-B14F-4D97-AF65-F5344CB8AC3E}">
        <p14:creationId xmlns:p14="http://schemas.microsoft.com/office/powerpoint/2010/main" val="3123333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28</a:t>
            </a:fld>
            <a:endParaRPr lang="en-US"/>
          </a:p>
        </p:txBody>
      </p:sp>
    </p:spTree>
    <p:extLst>
      <p:ext uri="{BB962C8B-B14F-4D97-AF65-F5344CB8AC3E}">
        <p14:creationId xmlns:p14="http://schemas.microsoft.com/office/powerpoint/2010/main" val="937227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The Cross-Purchase structure is one of the most common and popular buy-sell structures used by businesses today.</a:t>
            </a:r>
          </a:p>
          <a:p>
            <a:endParaRPr lang="en-US" altLang="en-US"/>
          </a:p>
          <a:p>
            <a:r>
              <a:rPr lang="en-US"/>
              <a:t>A cross purchase buy-sell agreement arranges for the remaining owners (rather than the business) to purchase a departing owner’s interest. The purchase can be triggered by death, disability, divorce, retirement or other events.</a:t>
            </a:r>
          </a:p>
          <a:p>
            <a:endParaRPr lang="en-US" b="1"/>
          </a:p>
          <a:p>
            <a:r>
              <a:rPr lang="en-US" b="1"/>
              <a:t>Here’s how it works.</a:t>
            </a:r>
          </a:p>
          <a:p>
            <a:r>
              <a:rPr lang="en-US"/>
              <a:t>Once the agreement is in place, each owner purchases a life and/or disability insurance policy on each of the other owners. </a:t>
            </a:r>
          </a:p>
          <a:p>
            <a:r>
              <a:rPr lang="en-US"/>
              <a:t>Each owner is the premium payer and beneficiary of the policies they own. </a:t>
            </a:r>
          </a:p>
          <a:p>
            <a:r>
              <a:rPr lang="en-US"/>
              <a:t>Upon the triggering event, the remaining owners purchase the departing owner’s business interest using policy cash values or benefits from the policy.</a:t>
            </a:r>
          </a:p>
        </p:txBody>
      </p:sp>
      <p:sp>
        <p:nvSpPr>
          <p:cNvPr id="4" name="Slide Number Placeholder 3"/>
          <p:cNvSpPr>
            <a:spLocks noGrp="1"/>
          </p:cNvSpPr>
          <p:nvPr>
            <p:ph type="sldNum" sz="quarter" idx="5"/>
          </p:nvPr>
        </p:nvSpPr>
        <p:spPr/>
        <p:txBody>
          <a:bodyPr/>
          <a:lstStyle/>
          <a:p>
            <a:fld id="{883D98F7-5D96-8644-BBA6-72A94972AAFF}" type="slidenum">
              <a:rPr lang="en-US" smtClean="0"/>
              <a:t>29</a:t>
            </a:fld>
            <a:endParaRPr lang="en-US"/>
          </a:p>
        </p:txBody>
      </p:sp>
    </p:spTree>
    <p:extLst>
      <p:ext uri="{BB962C8B-B14F-4D97-AF65-F5344CB8AC3E}">
        <p14:creationId xmlns:p14="http://schemas.microsoft.com/office/powerpoint/2010/main" val="200315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[Standard version]</a:t>
            </a:r>
          </a:p>
          <a:p>
            <a:endParaRPr lang="en-US"/>
          </a:p>
          <a:p>
            <a:r>
              <a:rPr lang="en-US"/>
              <a:t>[Please read directly from the slide]</a:t>
            </a:r>
          </a:p>
        </p:txBody>
      </p:sp>
      <p:sp>
        <p:nvSpPr>
          <p:cNvPr id="4" name="Slide Number Placeholder 3"/>
          <p:cNvSpPr>
            <a:spLocks noGrp="1"/>
          </p:cNvSpPr>
          <p:nvPr>
            <p:ph type="sldNum" sz="quarter" idx="5"/>
          </p:nvPr>
        </p:nvSpPr>
        <p:spPr/>
        <p:txBody>
          <a:bodyPr/>
          <a:lstStyle/>
          <a:p>
            <a:fld id="{883D98F7-5D96-8644-BBA6-72A94972AAFF}" type="slidenum">
              <a:rPr lang="en-US" smtClean="0"/>
              <a:t>3</a:t>
            </a:fld>
            <a:endParaRPr lang="en-US"/>
          </a:p>
        </p:txBody>
      </p:sp>
    </p:spTree>
    <p:extLst>
      <p:ext uri="{BB962C8B-B14F-4D97-AF65-F5344CB8AC3E}">
        <p14:creationId xmlns:p14="http://schemas.microsoft.com/office/powerpoint/2010/main" val="3477526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The Entity-Purchase is another popular buy-sell structure. This is</a:t>
            </a:r>
            <a:r>
              <a:rPr lang="en-US" altLang="en-US" baseline="0"/>
              <a:t> often a good solution when there are more than 2 owners. </a:t>
            </a:r>
            <a:endParaRPr lang="en-US" altLang="en-US"/>
          </a:p>
          <a:p>
            <a:endParaRPr lang="en-US" altLang="en-US"/>
          </a:p>
          <a:p>
            <a:r>
              <a:rPr lang="en-US"/>
              <a:t>An entity purchase buy-sell agreement arranges for the business (rather than the other owners) to purchase a departing owner’s interest. The purchase can be triggered by death, disability, divorce, retirement, or other events.</a:t>
            </a:r>
          </a:p>
          <a:p>
            <a:endParaRPr lang="en-US" b="1"/>
          </a:p>
          <a:p>
            <a:r>
              <a:rPr lang="en-US" b="1"/>
              <a:t>Here’s how it works.</a:t>
            </a:r>
          </a:p>
          <a:p>
            <a:r>
              <a:rPr lang="en-US"/>
              <a:t>Once the agreement is in place, the business purchases a life and/or disability insurance policy on each owner. </a:t>
            </a:r>
          </a:p>
          <a:p>
            <a:r>
              <a:rPr lang="en-US"/>
              <a:t>The business is the owner, premium payer and beneficiary of those policies. </a:t>
            </a:r>
          </a:p>
          <a:p>
            <a:r>
              <a:rPr lang="en-US"/>
              <a:t>Upon the triggering event, the business purchases the departing owner’s business interest using policy cash values or benefits from the policy.</a:t>
            </a:r>
          </a:p>
        </p:txBody>
      </p:sp>
      <p:sp>
        <p:nvSpPr>
          <p:cNvPr id="4" name="Slide Number Placeholder 3"/>
          <p:cNvSpPr>
            <a:spLocks noGrp="1"/>
          </p:cNvSpPr>
          <p:nvPr>
            <p:ph type="sldNum" sz="quarter" idx="5"/>
          </p:nvPr>
        </p:nvSpPr>
        <p:spPr/>
        <p:txBody>
          <a:bodyPr/>
          <a:lstStyle/>
          <a:p>
            <a:fld id="{883D98F7-5D96-8644-BBA6-72A94972AAFF}" type="slidenum">
              <a:rPr lang="en-US" smtClean="0"/>
              <a:t>30</a:t>
            </a:fld>
            <a:endParaRPr lang="en-US"/>
          </a:p>
        </p:txBody>
      </p:sp>
    </p:spTree>
    <p:extLst>
      <p:ext uri="{BB962C8B-B14F-4D97-AF65-F5344CB8AC3E}">
        <p14:creationId xmlns:p14="http://schemas.microsoft.com/office/powerpoint/2010/main" val="2729446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type of arrangement works well for multi-owner professional service firms that often have substantial liquidity needs. This strategy avoids the pitfalls of unfunded or underfunded buy-sell agreements by establishing a funding program well before an exit occurs. The key is to carefully construct a plan that matches cash flow needs and takes into consideration triggering events that happen both at death, and during the</a:t>
            </a:r>
          </a:p>
          <a:p>
            <a:r>
              <a:rPr lang="en-US"/>
              <a:t>owners’ lifetimes.</a:t>
            </a:r>
          </a:p>
          <a:p>
            <a:endParaRPr lang="en-US" altLang="en-US"/>
          </a:p>
          <a:p>
            <a:r>
              <a:rPr lang="en-US" b="1"/>
              <a:t>Here’s how it works.</a:t>
            </a:r>
          </a:p>
          <a:p>
            <a:r>
              <a:rPr lang="en-US"/>
              <a:t>Once the agreement is in place, the firm purchases a life and/or disability insurance policy, on each of the owners, to supplement other assets/investments intended for buy-sell purposes. The firm is the owner and beneficiary of those policies. Upon any triggering event (death, disability, retirement, etc.), the firm purchases the departing owner’s interest using available assets, which may include policy death benefit (if applicable) and policy cash values.</a:t>
            </a:r>
            <a:endParaRPr lang="en-US" altLang="en-US" b="0"/>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31</a:t>
            </a:fld>
            <a:endParaRPr lang="en-US"/>
          </a:p>
        </p:txBody>
      </p:sp>
    </p:spTree>
    <p:extLst>
      <p:ext uri="{BB962C8B-B14F-4D97-AF65-F5344CB8AC3E}">
        <p14:creationId xmlns:p14="http://schemas.microsoft.com/office/powerpoint/2010/main" val="1567730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When it comes to one-owner businesses, many owners don</a:t>
            </a:r>
            <a:r>
              <a:rPr lang="ja-JP" altLang="en-US"/>
              <a:t>’</a:t>
            </a:r>
            <a:r>
              <a:rPr lang="en-US" altLang="ja-JP"/>
              <a:t>t think about the importance of having a buy-sell plan because they don</a:t>
            </a:r>
            <a:r>
              <a:rPr lang="ja-JP" altLang="en-US"/>
              <a:t>’</a:t>
            </a:r>
            <a:r>
              <a:rPr lang="en-US" altLang="ja-JP"/>
              <a:t>t immediately have anyone in mind to engage in an agreement.  But, having a plan in place is just as important for single-owner companies.  And there are a few key ways they can protect themselves:</a:t>
            </a:r>
          </a:p>
          <a:p>
            <a:endParaRPr lang="en-US" altLang="ja-JP"/>
          </a:p>
          <a:p>
            <a:pPr marL="184224" indent="-184224">
              <a:buFont typeface="Arial" panose="020B0604020202020204" pitchFamily="34" charset="0"/>
              <a:buChar char="•"/>
            </a:pPr>
            <a:r>
              <a:rPr lang="en-US" altLang="en-US"/>
              <a:t>No</a:t>
            </a:r>
            <a:r>
              <a:rPr lang="en-US" altLang="en-US" baseline="0"/>
              <a:t> </a:t>
            </a:r>
            <a:r>
              <a:rPr lang="en-US" altLang="en-US"/>
              <a:t>Sell Buy-Sell</a:t>
            </a:r>
          </a:p>
          <a:p>
            <a:pPr marL="184224" indent="-184224">
              <a:buFont typeface="Arial" panose="020B0604020202020204" pitchFamily="34" charset="0"/>
              <a:buChar char="•"/>
            </a:pPr>
            <a:r>
              <a:rPr lang="en-US" altLang="en-US"/>
              <a:t>One Way Buy-Sell obligates a buyer (preferably a key employee) to buy the business under certain triggering events such as retirement, death or a disability.   </a:t>
            </a:r>
          </a:p>
          <a:p>
            <a:pPr marL="184224" indent="-184224">
              <a:buFont typeface="Arial" panose="020B0604020202020204" pitchFamily="34" charset="0"/>
              <a:buChar char="•"/>
            </a:pPr>
            <a:r>
              <a:rPr lang="en-US" altLang="en-US"/>
              <a:t>Requires the transfer of a small amount of the business to a key employee and then entering into a buy-sell agreement</a:t>
            </a:r>
          </a:p>
          <a:p>
            <a:endParaRPr lang="en-US" altLang="en-US"/>
          </a:p>
          <a:p>
            <a:r>
              <a:rPr lang="en-US" altLang="en-US"/>
              <a:t>Let</a:t>
            </a:r>
            <a:r>
              <a:rPr lang="ja-JP" altLang="en-US"/>
              <a:t>’</a:t>
            </a:r>
            <a:r>
              <a:rPr lang="en-US" altLang="ja-JP"/>
              <a:t>s take a look at these options.</a:t>
            </a:r>
          </a:p>
          <a:p>
            <a:r>
              <a:rPr lang="en-US" altLang="en-US"/>
              <a:t> </a:t>
            </a:r>
          </a:p>
          <a:p>
            <a:endParaRPr lang="en-US"/>
          </a:p>
        </p:txBody>
      </p:sp>
      <p:sp>
        <p:nvSpPr>
          <p:cNvPr id="4" name="Slide Number Placeholder 3"/>
          <p:cNvSpPr>
            <a:spLocks noGrp="1"/>
          </p:cNvSpPr>
          <p:nvPr>
            <p:ph type="sldNum" sz="quarter" idx="5"/>
          </p:nvPr>
        </p:nvSpPr>
        <p:spPr/>
        <p:txBody>
          <a:bodyPr/>
          <a:lstStyle/>
          <a:p>
            <a:fld id="{E24C2B2C-38E7-6645-8EC2-7A497A515162}" type="slidenum">
              <a:rPr lang="en-US" smtClean="0"/>
              <a:t>32</a:t>
            </a:fld>
            <a:endParaRPr lang="en-US"/>
          </a:p>
        </p:txBody>
      </p:sp>
    </p:spTree>
    <p:extLst>
      <p:ext uri="{BB962C8B-B14F-4D97-AF65-F5344CB8AC3E}">
        <p14:creationId xmlns:p14="http://schemas.microsoft.com/office/powerpoint/2010/main" val="1920498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no sell buy-sell agreement can be a good solution when the major asset is the business, and there’s no identified buyer. Rather than agreeing to sell to a particular person or entity, you use an irrevocable life insurance trust (ILIT) to transfer the value of the business, rather than the business itself, to the family of the owner.</a:t>
            </a:r>
          </a:p>
          <a:p>
            <a:endParaRPr lang="en-US"/>
          </a:p>
          <a:p>
            <a:r>
              <a:rPr lang="en-US" b="1"/>
              <a:t>Here’s how it works</a:t>
            </a:r>
            <a:endParaRPr lang="en-US" altLang="en-US" i="1"/>
          </a:p>
          <a:p>
            <a:r>
              <a:rPr lang="en-US"/>
              <a:t>Owner determines the value of the business interest and purchases a life insurance policy on their own life for that amount. </a:t>
            </a:r>
          </a:p>
          <a:p>
            <a:r>
              <a:rPr lang="en-US"/>
              <a:t>The owner and beneficiary of the policy is an ILIT for the benefit of the business owner’s family. </a:t>
            </a:r>
            <a:br>
              <a:rPr lang="en-US" altLang="en-US"/>
            </a:br>
            <a:r>
              <a:rPr lang="en-US"/>
              <a:t>Upon death, the ILIT uses the insurance proceeds to purchase the owner’s business interest from their estate. </a:t>
            </a:r>
          </a:p>
          <a:p>
            <a:r>
              <a:rPr lang="en-US"/>
              <a:t>The owner’s family gets the cash from the insurance. </a:t>
            </a:r>
          </a:p>
          <a:p>
            <a:r>
              <a:rPr lang="en-US"/>
              <a:t>The ILIT retains the business interest or sells it when the time is right – maybe </a:t>
            </a:r>
            <a:r>
              <a:rPr lang="en-US" altLang="en-US"/>
              <a:t>when the business goes public, when the business is at the top of the business cycle, or when the business matures and its stock peaks in value</a:t>
            </a:r>
            <a:endParaRPr lang="en-US"/>
          </a:p>
          <a:p>
            <a:r>
              <a:rPr lang="en-US"/>
              <a:t>The ILIT retains all growth potential until a future sale.</a:t>
            </a:r>
            <a:r>
              <a:rPr lang="en-US" altLang="en-US"/>
              <a:t> </a:t>
            </a:r>
            <a:endParaRPr lang="en-US"/>
          </a:p>
          <a:p>
            <a:endParaRPr lang="en-US" altLang="en-US"/>
          </a:p>
          <a:p>
            <a:r>
              <a:rPr lang="en-US" altLang="en-US"/>
              <a:t>This strategy works well when:</a:t>
            </a:r>
          </a:p>
          <a:p>
            <a:pPr marL="184224" indent="-184224">
              <a:buFont typeface="Arial" panose="020B0604020202020204" pitchFamily="34" charset="0"/>
              <a:buChar char="•"/>
            </a:pPr>
            <a:r>
              <a:rPr lang="en-US" altLang="en-US"/>
              <a:t>There may not be a readily available </a:t>
            </a:r>
            <a:r>
              <a:rPr lang="ja-JP" altLang="en-US"/>
              <a:t>‘</a:t>
            </a:r>
            <a:r>
              <a:rPr lang="en-US" altLang="ja-JP"/>
              <a:t>willing buyer</a:t>
            </a:r>
            <a:r>
              <a:rPr lang="ja-JP" altLang="en-US"/>
              <a:t>’</a:t>
            </a:r>
            <a:r>
              <a:rPr lang="en-US" altLang="ja-JP"/>
              <a:t>.</a:t>
            </a:r>
          </a:p>
          <a:p>
            <a:pPr marL="184224" indent="-184224">
              <a:buFont typeface="Arial" panose="020B0604020202020204" pitchFamily="34" charset="0"/>
              <a:buChar char="•"/>
            </a:pPr>
            <a:r>
              <a:rPr lang="en-US" altLang="en-US"/>
              <a:t>The owner</a:t>
            </a:r>
            <a:r>
              <a:rPr lang="ja-JP" altLang="en-US"/>
              <a:t>’</a:t>
            </a:r>
            <a:r>
              <a:rPr lang="en-US" altLang="ja-JP"/>
              <a:t>s major asset is the business, and it represents a valuable source of income for the owner</a:t>
            </a:r>
            <a:r>
              <a:rPr lang="ja-JP" altLang="en-US"/>
              <a:t>’</a:t>
            </a:r>
            <a:r>
              <a:rPr lang="en-US" altLang="ja-JP"/>
              <a:t>s family.</a:t>
            </a:r>
          </a:p>
          <a:p>
            <a:pPr marL="184224" indent="-184224">
              <a:buFont typeface="Arial" panose="020B0604020202020204" pitchFamily="34" charset="0"/>
              <a:buChar char="•"/>
            </a:pPr>
            <a:r>
              <a:rPr lang="en-US" altLang="en-US"/>
              <a:t>The business owner wants the family to have needed cash at his/her death, rather than illiquid business asset.</a:t>
            </a:r>
          </a:p>
          <a:p>
            <a:pPr marL="184224" indent="-184224">
              <a:buFont typeface="Arial" panose="020B0604020202020204" pitchFamily="34" charset="0"/>
              <a:buChar char="•"/>
            </a:pPr>
            <a:r>
              <a:rPr lang="en-US" altLang="en-US"/>
              <a:t>May prevent a </a:t>
            </a:r>
            <a:r>
              <a:rPr lang="ja-JP" altLang="en-US"/>
              <a:t>‘</a:t>
            </a:r>
            <a:r>
              <a:rPr lang="en-US" altLang="ja-JP"/>
              <a:t>forced sale</a:t>
            </a:r>
            <a:r>
              <a:rPr lang="ja-JP" altLang="en-US"/>
              <a:t>’</a:t>
            </a:r>
            <a:r>
              <a:rPr lang="en-US" altLang="ja-JP"/>
              <a:t> and/or the need to liquidate the business.  Allows family to take time to sell when the time &amp; market are right.</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33</a:t>
            </a:fld>
            <a:endParaRPr lang="en-US"/>
          </a:p>
        </p:txBody>
      </p:sp>
    </p:spTree>
    <p:extLst>
      <p:ext uri="{BB962C8B-B14F-4D97-AF65-F5344CB8AC3E}">
        <p14:creationId xmlns:p14="http://schemas.microsoft.com/office/powerpoint/2010/main" val="3164586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one way buy-sell agreement arranges for a potential buyer, ideally a key employee, to purchase the business interest. The purchase can be triggered by the owner’s death, disability, retirement or other departure.</a:t>
            </a:r>
          </a:p>
          <a:p>
            <a:endParaRPr lang="en-US" b="1"/>
          </a:p>
          <a:p>
            <a:r>
              <a:rPr lang="en-US" b="1"/>
              <a:t>Here’s how it works</a:t>
            </a:r>
          </a:p>
          <a:p>
            <a:r>
              <a:rPr lang="en-US"/>
              <a:t>Once the agreement is in place, the key employee (buyer) purchases a life and/or disability insurance policy on the owner. </a:t>
            </a:r>
          </a:p>
          <a:p>
            <a:r>
              <a:rPr lang="en-US"/>
              <a:t>The key employee is then the owner, premium payer and beneficiary of the policy, and uses the proceeds to purchase the business from the owner or owner’s estate after the triggering event. Proceeds from the sale can then be used by the owner or owner’s estate to help pay off any outstanding liabilities.</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34</a:t>
            </a:fld>
            <a:endParaRPr lang="en-US"/>
          </a:p>
        </p:txBody>
      </p:sp>
    </p:spTree>
    <p:extLst>
      <p:ext uri="{BB962C8B-B14F-4D97-AF65-F5344CB8AC3E}">
        <p14:creationId xmlns:p14="http://schemas.microsoft.com/office/powerpoint/2010/main" val="1657660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E24C2B2C-38E7-6645-8EC2-7A497A515162}" type="slidenum">
              <a:rPr lang="en-US" smtClean="0"/>
              <a:t>35</a:t>
            </a:fld>
            <a:endParaRPr lang="en-US"/>
          </a:p>
        </p:txBody>
      </p:sp>
    </p:spTree>
    <p:extLst>
      <p:ext uri="{BB962C8B-B14F-4D97-AF65-F5344CB8AC3E}">
        <p14:creationId xmlns:p14="http://schemas.microsoft.com/office/powerpoint/2010/main" val="650108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businesses are owned by one person (or two spouses with one being the primary owner/manager), this arrangement can help employees acquire the business when they may not have otherwise had the resources. It can document plans for transferring the business for planned events such as retirement of the owner, as well as unplanned events such as death or disability.</a:t>
            </a:r>
          </a:p>
          <a:p>
            <a:endParaRPr lang="en-US" b="1"/>
          </a:p>
          <a:p>
            <a:r>
              <a:rPr lang="en-US" b="1"/>
              <a:t>Here’s how it works</a:t>
            </a:r>
          </a:p>
          <a:p>
            <a:r>
              <a:rPr lang="en-US"/>
              <a:t>Once a key employee purchases a small percentage of the business, a buy-sell agreement is put in place that obligates the key employee to purchase the remaining business interest of the departing owner. </a:t>
            </a:r>
          </a:p>
          <a:p>
            <a:r>
              <a:rPr lang="en-US"/>
              <a:t>Upon the triggering event, the key employee then uses installment notes to complete the purchase. </a:t>
            </a:r>
          </a:p>
          <a:p>
            <a:r>
              <a:rPr lang="en-US"/>
              <a:t>Life and disability insurance can help finance this purchase. Plus, it protects the departing owner from the unexpected death or disability of that key employee (purchasing owner).</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36</a:t>
            </a:fld>
            <a:endParaRPr lang="en-US"/>
          </a:p>
        </p:txBody>
      </p:sp>
    </p:spTree>
    <p:extLst>
      <p:ext uri="{BB962C8B-B14F-4D97-AF65-F5344CB8AC3E}">
        <p14:creationId xmlns:p14="http://schemas.microsoft.com/office/powerpoint/2010/main" val="714946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ea typeface="+mn-ea"/>
                <a:cs typeface="+mn-cs"/>
              </a:rPr>
              <a:t>Now let’s explore the various transfer strategies </a:t>
            </a:r>
            <a:r>
              <a:rPr lang="en-US" baseline="0">
                <a:ea typeface="+mn-ea"/>
                <a:cs typeface="+mn-cs"/>
              </a:rPr>
              <a:t>available to meet business succession needs.</a:t>
            </a:r>
            <a:endParaRPr lang="en-US">
              <a:ea typeface="+mn-ea"/>
              <a:cs typeface="+mn-cs"/>
            </a:endParaRPr>
          </a:p>
          <a:p>
            <a:endParaRPr lang="en-US"/>
          </a:p>
        </p:txBody>
      </p:sp>
      <p:sp>
        <p:nvSpPr>
          <p:cNvPr id="4" name="Slide Number Placeholder 3"/>
          <p:cNvSpPr>
            <a:spLocks noGrp="1"/>
          </p:cNvSpPr>
          <p:nvPr>
            <p:ph type="sldNum" sz="quarter" idx="5"/>
          </p:nvPr>
        </p:nvSpPr>
        <p:spPr/>
        <p:txBody>
          <a:bodyPr/>
          <a:lstStyle/>
          <a:p>
            <a:fld id="{E24C2B2C-38E7-6645-8EC2-7A497A515162}" type="slidenum">
              <a:rPr lang="en-US" smtClean="0"/>
              <a:t>37</a:t>
            </a:fld>
            <a:endParaRPr lang="en-US"/>
          </a:p>
        </p:txBody>
      </p:sp>
    </p:spTree>
    <p:extLst>
      <p:ext uri="{BB962C8B-B14F-4D97-AF65-F5344CB8AC3E}">
        <p14:creationId xmlns:p14="http://schemas.microsoft.com/office/powerpoint/2010/main" val="3781695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Oftentimes, family members, key employees, or successors don’t have the resources to purchase the business outright. An installment sale can help facilitate the transaction, provide long-term</a:t>
            </a:r>
          </a:p>
          <a:p>
            <a:r>
              <a:rPr lang="en-US"/>
              <a:t>income, and spread the capital gains tax burden over time.</a:t>
            </a:r>
          </a:p>
          <a:p>
            <a:endParaRPr lang="en-US"/>
          </a:p>
          <a:p>
            <a:r>
              <a:rPr lang="en-US" b="1"/>
              <a:t>Here’s how it works</a:t>
            </a:r>
          </a:p>
          <a:p>
            <a:r>
              <a:rPr lang="en-US"/>
              <a:t>The seller transfers property to the buyer secured through an installment note. </a:t>
            </a:r>
          </a:p>
          <a:p>
            <a:r>
              <a:rPr lang="en-US"/>
              <a:t>The buyer makes a down payment, then pays the remaining amount based on a predetermined payment schedule of principal and interest.</a:t>
            </a:r>
          </a:p>
          <a:p>
            <a:r>
              <a:rPr lang="en-US"/>
              <a:t>Life insurance is often used on the seller and buyer to protect the sale in the event of an untimely death.</a:t>
            </a:r>
            <a:endParaRPr lang="en-US" alt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38</a:t>
            </a:fld>
            <a:endParaRPr lang="en-US"/>
          </a:p>
        </p:txBody>
      </p:sp>
    </p:spTree>
    <p:extLst>
      <p:ext uri="{BB962C8B-B14F-4D97-AF65-F5344CB8AC3E}">
        <p14:creationId xmlns:p14="http://schemas.microsoft.com/office/powerpoint/2010/main" val="1728903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interest-only sale is similar to a traditional amortized sale. However, interest-only payments are made for a period of time with an ending “balloon payment” of principal. </a:t>
            </a:r>
          </a:p>
          <a:p>
            <a:endParaRPr lang="en-US"/>
          </a:p>
          <a:p>
            <a:r>
              <a:rPr lang="en-US" b="1"/>
              <a:t>Here’s how it works</a:t>
            </a:r>
          </a:p>
          <a:p>
            <a:r>
              <a:rPr lang="en-US"/>
              <a:t>The seller transfers property to the buyer secured through an interest-only note. The buyer makes a down payment, then using an interest-only note, pays the seller interest for a specified period of time. At the end of the period, the buyer makes a “balloon payment” to the seller. The buyer and seller may agree to extend the interest only payment period, but would have to use the current applicable federal rate (AFR) when the agreement is changed. Life insurance is often purchased to insure both the buyer and seller to protect the sale in the event of an untimely death.</a:t>
            </a:r>
            <a:endParaRPr lang="en-US" b="1"/>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39</a:t>
            </a:fld>
            <a:endParaRPr lang="en-US"/>
          </a:p>
        </p:txBody>
      </p:sp>
    </p:spTree>
    <p:extLst>
      <p:ext uri="{BB962C8B-B14F-4D97-AF65-F5344CB8AC3E}">
        <p14:creationId xmlns:p14="http://schemas.microsoft.com/office/powerpoint/2010/main" val="67391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[Cobrandable version – delete prior 2 slides if using this version.]</a:t>
            </a:r>
          </a:p>
          <a:p>
            <a:endParaRPr lang="en-US"/>
          </a:p>
          <a:p>
            <a:r>
              <a:rPr lang="en-US"/>
              <a:t>Welcome to Planning for the future of your business. I’m [presenter name]</a:t>
            </a:r>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2995820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agreement requiring a lump sum payment can help protect the future of your business. This type of agreement generally involves the sale of property where the seller receives a lump sum payment for the entire purchase price.</a:t>
            </a:r>
          </a:p>
          <a:p>
            <a:endParaRPr lang="en-US"/>
          </a:p>
          <a:p>
            <a:r>
              <a:rPr lang="en-US" b="1"/>
              <a:t>Here’s how it works</a:t>
            </a:r>
          </a:p>
          <a:p>
            <a:r>
              <a:rPr lang="en-US"/>
              <a:t>The seller transfers property to the buyer. When a seller doesn’t want to accept the risk of an installment sale, the seller may require the purchase price be paid up front. If the buyer doesn’t have the funds, he or she may finance the purchase price from a third-party lender. </a:t>
            </a:r>
            <a:endParaRPr lang="en-US" b="1"/>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40</a:t>
            </a:fld>
            <a:endParaRPr lang="en-US"/>
          </a:p>
        </p:txBody>
      </p:sp>
    </p:spTree>
    <p:extLst>
      <p:ext uri="{BB962C8B-B14F-4D97-AF65-F5344CB8AC3E}">
        <p14:creationId xmlns:p14="http://schemas.microsoft.com/office/powerpoint/2010/main" val="2748487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ESOP establishes an employee-owned company and offers a flexible, tax-favorable way to exit the business, provide retirement benefits and retain and motivate employees.</a:t>
            </a:r>
          </a:p>
          <a:p>
            <a:endParaRPr lang="en-US"/>
          </a:p>
          <a:p>
            <a:r>
              <a:rPr lang="en-US" b="1"/>
              <a:t>Here’s how it works</a:t>
            </a:r>
          </a:p>
          <a:p>
            <a:r>
              <a:rPr lang="en-US"/>
              <a:t>An ESOP is a tax-qualified retirement plan in which the funds of the plan are primarily invested in stock of the business sponsoring the plan. </a:t>
            </a:r>
          </a:p>
          <a:p>
            <a:r>
              <a:rPr lang="en-US"/>
              <a:t>First, the business forms an ESOP trust and establishes the retirement plan. </a:t>
            </a:r>
          </a:p>
          <a:p>
            <a:r>
              <a:rPr lang="en-US"/>
              <a:t>From there, it can work like this: [read through graphic on slide---graphic show on p. 1 of BB11945 ESOP Planning w/Life Ins Guide]</a:t>
            </a:r>
            <a:endParaRPr lang="en-US" altLang="en-US"/>
          </a:p>
          <a:p>
            <a:endParaRPr lang="en-US" altLang="en-US"/>
          </a:p>
          <a:p>
            <a:r>
              <a:rPr lang="en-US" altLang="en-US"/>
              <a:t>Benefits and considerations:</a:t>
            </a:r>
          </a:p>
          <a:p>
            <a:pPr marL="184224" indent="-184224">
              <a:buFont typeface="Arial" panose="020B0604020202020204" pitchFamily="34" charset="0"/>
              <a:buChar char="•"/>
            </a:pPr>
            <a:r>
              <a:rPr lang="en-US" altLang="en-US" baseline="0"/>
              <a:t>This unique leveraging enables the company to deduct both the principal and interest payments on </a:t>
            </a:r>
            <a:r>
              <a:rPr lang="en-US" altLang="en-US" b="0" baseline="0"/>
              <a:t>the debt it uses to </a:t>
            </a:r>
            <a:r>
              <a:rPr lang="en-US" altLang="en-US" baseline="0"/>
              <a:t>purchase stock from a shareholder.</a:t>
            </a:r>
          </a:p>
          <a:p>
            <a:pPr marL="184224" indent="-184224">
              <a:buFont typeface="Arial" panose="020B0604020202020204" pitchFamily="34" charset="0"/>
              <a:buChar char="•"/>
            </a:pPr>
            <a:r>
              <a:rPr lang="en-US" altLang="en-US" baseline="0"/>
              <a:t>By establishing an ESOP, the owner of a private business can sell some or all of the business at fair market value, established by an independent business appraiser, to a ready and willing buyer (the ESOP trust). </a:t>
            </a:r>
            <a:r>
              <a:rPr lang="en-US" sz="1900">
                <a:latin typeface="Segoe UI" panose="020B0502040204020203" pitchFamily="34" charset="0"/>
              </a:rPr>
              <a:t>And if the company is a C corporation, the selling shareholder may be able to avoid capital gains tax on the sale if completing an exchange under IRC Sec. 1042. </a:t>
            </a:r>
            <a:r>
              <a:rPr lang="en-US" altLang="en-US" baseline="0"/>
              <a:t>Or, the owner can sell a significant portion of their stock to diversify their personal net worth and still maintain control of their company. Owners can maintain control by being the trustee (plan fiduciary) of the ESOP and voting the shares in the trust. The company can share as little or as much financial information as they deem necessary.</a:t>
            </a:r>
            <a:endParaRPr lang="en-US" alt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41</a:t>
            </a:fld>
            <a:endParaRPr lang="en-US"/>
          </a:p>
        </p:txBody>
      </p:sp>
    </p:spTree>
    <p:extLst>
      <p:ext uri="{BB962C8B-B14F-4D97-AF65-F5344CB8AC3E}">
        <p14:creationId xmlns:p14="http://schemas.microsoft.com/office/powerpoint/2010/main" val="794601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42</a:t>
            </a:fld>
            <a:endParaRPr lang="en-US"/>
          </a:p>
        </p:txBody>
      </p:sp>
    </p:spTree>
    <p:extLst>
      <p:ext uri="{BB962C8B-B14F-4D97-AF65-F5344CB8AC3E}">
        <p14:creationId xmlns:p14="http://schemas.microsoft.com/office/powerpoint/2010/main" val="3449284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Grantor Retained Annuity Trust (GRAT) is a helpful wealth transfer strategy that can enable the gift tax-free transfer of assets to your loved ones while you’re still living, without consuming your lifetime gift tax exemption.</a:t>
            </a:r>
          </a:p>
          <a:p>
            <a:endParaRPr lang="en-US"/>
          </a:p>
          <a:p>
            <a:r>
              <a:rPr lang="en-US" b="1"/>
              <a:t>Here’s how it works.</a:t>
            </a:r>
          </a:p>
          <a:p>
            <a:r>
              <a:rPr lang="en-US" b="1"/>
              <a:t>• </a:t>
            </a:r>
            <a:r>
              <a:rPr lang="en-US"/>
              <a:t>High-yielding assets, such as a business, are transferred into an irrevocable trust. And the business owner, the grantor, retains the right to an annuity payment from the trust for a fixed time frame.</a:t>
            </a:r>
          </a:p>
          <a:p>
            <a:r>
              <a:rPr lang="en-US" b="1"/>
              <a:t>• </a:t>
            </a:r>
            <a:r>
              <a:rPr lang="en-US"/>
              <a:t>The gift tax value of the assets transferred is determined at the time the trust is funded using a “subtraction method.”</a:t>
            </a:r>
          </a:p>
          <a:p>
            <a:r>
              <a:rPr lang="en-US" b="1"/>
              <a:t>	- </a:t>
            </a:r>
            <a:r>
              <a:rPr lang="en-US"/>
              <a:t>Under this method, the gift tax value is determined by subtracting the value of the total annuity payments from the fair market value of the assets transferred to the trust.</a:t>
            </a:r>
          </a:p>
          <a:p>
            <a:r>
              <a:rPr lang="en-US" b="1"/>
              <a:t>	- </a:t>
            </a:r>
            <a:r>
              <a:rPr lang="en-US"/>
              <a:t>If the annuity payments are set high enough, it’s possible to “zero out” the remainder interest (what remains in the trust) for gift tax purposes.</a:t>
            </a:r>
          </a:p>
          <a:p>
            <a:r>
              <a:rPr lang="en-US" b="1"/>
              <a:t>	- </a:t>
            </a:r>
            <a:r>
              <a:rPr lang="en-US"/>
              <a:t>This means the entire amount that remains in the trust is transferred gift-tax free to the beneficiaries, and none of the lifetime gift tax exemption is consumed.</a:t>
            </a:r>
          </a:p>
          <a:p>
            <a:r>
              <a:rPr lang="en-US" b="1"/>
              <a:t>• </a:t>
            </a:r>
            <a:r>
              <a:rPr lang="en-US"/>
              <a:t>If the grantor passes away prior to the end of the retained interest time frame, the current value of the GRAT assets will be included in their estate. </a:t>
            </a:r>
          </a:p>
          <a:p>
            <a:r>
              <a:rPr lang="en-US"/>
              <a:t>Life insurance can reduce the impact of this risk.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43</a:t>
            </a:fld>
            <a:endParaRPr lang="en-US"/>
          </a:p>
        </p:txBody>
      </p:sp>
    </p:spTree>
    <p:extLst>
      <p:ext uri="{BB962C8B-B14F-4D97-AF65-F5344CB8AC3E}">
        <p14:creationId xmlns:p14="http://schemas.microsoft.com/office/powerpoint/2010/main" val="3214010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44</a:t>
            </a:fld>
            <a:endParaRPr lang="en-US"/>
          </a:p>
        </p:txBody>
      </p:sp>
    </p:spTree>
    <p:extLst>
      <p:ext uri="{BB962C8B-B14F-4D97-AF65-F5344CB8AC3E}">
        <p14:creationId xmlns:p14="http://schemas.microsoft.com/office/powerpoint/2010/main" val="253327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Family-owned businesses account for a significant portion of small- to medium-sized businesses in the U.S. </a:t>
            </a:r>
          </a:p>
          <a:p>
            <a:endParaRPr lang="en-US"/>
          </a:p>
          <a:p>
            <a:r>
              <a:rPr lang="en-US"/>
              <a:t>In our 2023 Principal Business Owner Insights survey, 64% of the business owners surveyed indicated their business is family-owned. </a:t>
            </a:r>
          </a:p>
        </p:txBody>
      </p:sp>
      <p:sp>
        <p:nvSpPr>
          <p:cNvPr id="4" name="Slide Number Placeholder 3"/>
          <p:cNvSpPr>
            <a:spLocks noGrp="1"/>
          </p:cNvSpPr>
          <p:nvPr>
            <p:ph type="sldNum" sz="quarter" idx="5"/>
          </p:nvPr>
        </p:nvSpPr>
        <p:spPr/>
        <p:txBody>
          <a:bodyPr/>
          <a:lstStyle/>
          <a:p>
            <a:fld id="{883D98F7-5D96-8644-BBA6-72A94972AAFF}" type="slidenum">
              <a:rPr lang="en-US" smtClean="0"/>
              <a:t>45</a:t>
            </a:fld>
            <a:endParaRPr lang="en-US"/>
          </a:p>
        </p:txBody>
      </p:sp>
    </p:spTree>
    <p:extLst>
      <p:ext uri="{BB962C8B-B14F-4D97-AF65-F5344CB8AC3E}">
        <p14:creationId xmlns:p14="http://schemas.microsoft.com/office/powerpoint/2010/main" val="794939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FS Elliot Pro" panose="02000503040000020004" pitchFamily="50" charset="0"/>
              </a:rPr>
              <a:t>The most challenging part of an owner exiting the family business is balancing the needs of all parties, including how to:</a:t>
            </a:r>
          </a:p>
          <a:p>
            <a:pPr marL="188419" indent="-188419">
              <a:buFont typeface="Arial" panose="020B0604020202020204" pitchFamily="34" charset="0"/>
              <a:buChar char="•"/>
            </a:pPr>
            <a:r>
              <a:rPr lang="en-US"/>
              <a:t>provide sufficient retirement income for </a:t>
            </a:r>
            <a:r>
              <a:rPr lang="en-US">
                <a:solidFill>
                  <a:srgbClr val="FF0000"/>
                </a:solidFill>
              </a:rPr>
              <a:t>exiting</a:t>
            </a:r>
            <a:r>
              <a:rPr lang="en-US"/>
              <a:t> owner,</a:t>
            </a:r>
          </a:p>
          <a:p>
            <a:pPr marL="188419" indent="-188419">
              <a:buFont typeface="Arial" panose="020B0604020202020204" pitchFamily="34" charset="0"/>
              <a:buChar char="•"/>
            </a:pPr>
            <a:r>
              <a:rPr lang="en-US"/>
              <a:t>leave a healthy business to support itself and your successor, and</a:t>
            </a:r>
          </a:p>
          <a:p>
            <a:pPr marL="188419" indent="-188419">
              <a:buFont typeface="Arial" panose="020B0604020202020204" pitchFamily="34" charset="0"/>
              <a:buChar char="•"/>
            </a:pPr>
            <a:r>
              <a:rPr lang="en-US"/>
              <a:t>assure other family members of an equitable inheritance. </a:t>
            </a:r>
          </a:p>
          <a:p>
            <a:endParaRPr lang="en-US">
              <a:latin typeface="FS Elliot Pro" panose="02000503040000020004" pitchFamily="50" charset="0"/>
            </a:endParaRPr>
          </a:p>
          <a:p>
            <a:r>
              <a:rPr lang="en-US" baseline="0">
                <a:latin typeface="FS Elliot Pro" panose="02000503040000020004" pitchFamily="50" charset="0"/>
              </a:rPr>
              <a:t>You can plan for these events to help ensure a smooth transition out of the business.   </a:t>
            </a:r>
          </a:p>
          <a:p>
            <a:pPr>
              <a:defRPr/>
            </a:pP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46</a:t>
            </a:fld>
            <a:endParaRPr lang="en-US"/>
          </a:p>
        </p:txBody>
      </p:sp>
    </p:spTree>
    <p:extLst>
      <p:ext uri="{BB962C8B-B14F-4D97-AF65-F5344CB8AC3E}">
        <p14:creationId xmlns:p14="http://schemas.microsoft.com/office/powerpoint/2010/main" val="2216894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a:t>Now I’d like to talk to you about family businesses. </a:t>
            </a:r>
            <a:r>
              <a:rPr lang="en-US" altLang="en-US" baseline="0"/>
              <a:t>While leaving the business to family is the most popular transition strategy, it can be a lot tougher than business owners realize.</a:t>
            </a:r>
          </a:p>
          <a:p>
            <a:endParaRPr lang="en-US"/>
          </a:p>
          <a:p>
            <a:r>
              <a:rPr lang="en-US"/>
              <a:t>[read the slide]</a:t>
            </a:r>
          </a:p>
          <a:p>
            <a:endParaRPr lang="en-US"/>
          </a:p>
          <a:p>
            <a:r>
              <a:rPr lang="en-US"/>
              <a:t>Why is it so difficult? Frequently it’s because the owners didn’t have a formal transition plan. These owners could benefit from our planning process that helps address their unique needs.</a:t>
            </a:r>
          </a:p>
        </p:txBody>
      </p:sp>
      <p:sp>
        <p:nvSpPr>
          <p:cNvPr id="4" name="Slide Number Placeholder 3"/>
          <p:cNvSpPr>
            <a:spLocks noGrp="1"/>
          </p:cNvSpPr>
          <p:nvPr>
            <p:ph type="sldNum" sz="quarter" idx="5"/>
          </p:nvPr>
        </p:nvSpPr>
        <p:spPr/>
        <p:txBody>
          <a:bodyPr/>
          <a:lstStyle/>
          <a:p>
            <a:fld id="{883D98F7-5D96-8644-BBA6-72A94972AAFF}" type="slidenum">
              <a:rPr lang="en-US" smtClean="0"/>
              <a:t>47</a:t>
            </a:fld>
            <a:endParaRPr lang="en-US"/>
          </a:p>
        </p:txBody>
      </p:sp>
    </p:spTree>
    <p:extLst>
      <p:ext uri="{BB962C8B-B14F-4D97-AF65-F5344CB8AC3E}">
        <p14:creationId xmlns:p14="http://schemas.microsoft.com/office/powerpoint/2010/main" val="1108296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48</a:t>
            </a:fld>
            <a:endParaRPr lang="en-US"/>
          </a:p>
        </p:txBody>
      </p:sp>
    </p:spTree>
    <p:extLst>
      <p:ext uri="{BB962C8B-B14F-4D97-AF65-F5344CB8AC3E}">
        <p14:creationId xmlns:p14="http://schemas.microsoft.com/office/powerpoint/2010/main" val="1160961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a:p>
            <a:r>
              <a:rPr lang="en-US" dirty="0"/>
              <a:t>Then, make sure the buy-sell is adequately funded for your goals and your business. In addition, you may wish to have the agreement establish the value of the business for estate tax purposes.</a:t>
            </a:r>
          </a:p>
        </p:txBody>
      </p:sp>
      <p:sp>
        <p:nvSpPr>
          <p:cNvPr id="4" name="Slide Number Placeholder 3"/>
          <p:cNvSpPr>
            <a:spLocks noGrp="1"/>
          </p:cNvSpPr>
          <p:nvPr>
            <p:ph type="sldNum" sz="quarter" idx="5"/>
          </p:nvPr>
        </p:nvSpPr>
        <p:spPr/>
        <p:txBody>
          <a:bodyPr/>
          <a:lstStyle/>
          <a:p>
            <a:fld id="{883D98F7-5D96-8644-BBA6-72A94972AAFF}" type="slidenum">
              <a:rPr lang="en-US" smtClean="0"/>
              <a:t>49</a:t>
            </a:fld>
            <a:endParaRPr lang="en-US"/>
          </a:p>
        </p:txBody>
      </p:sp>
    </p:spTree>
    <p:extLst>
      <p:ext uri="{BB962C8B-B14F-4D97-AF65-F5344CB8AC3E}">
        <p14:creationId xmlns:p14="http://schemas.microsoft.com/office/powerpoint/2010/main" val="165386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[Cobrandable version – update the magenta content]</a:t>
            </a:r>
          </a:p>
          <a:p>
            <a:endParaRPr lang="en-US"/>
          </a:p>
          <a:p>
            <a:r>
              <a:rPr lang="en-US"/>
              <a:t>[Please read directly from the slide]</a:t>
            </a:r>
          </a:p>
        </p:txBody>
      </p:sp>
      <p:sp>
        <p:nvSpPr>
          <p:cNvPr id="4" name="Slide Number Placeholder 3"/>
          <p:cNvSpPr>
            <a:spLocks noGrp="1"/>
          </p:cNvSpPr>
          <p:nvPr>
            <p:ph type="sldNum" sz="quarter" idx="5"/>
          </p:nvPr>
        </p:nvSpPr>
        <p:spPr/>
        <p:txBody>
          <a:bodyPr/>
          <a:lstStyle/>
          <a:p>
            <a:fld id="{883D98F7-5D96-8644-BBA6-72A94972AAFF}" type="slidenum">
              <a:rPr lang="en-US" smtClean="0"/>
              <a:t>5</a:t>
            </a:fld>
            <a:endParaRPr lang="en-US"/>
          </a:p>
        </p:txBody>
      </p:sp>
    </p:spTree>
    <p:extLst>
      <p:ext uri="{BB962C8B-B14F-4D97-AF65-F5344CB8AC3E}">
        <p14:creationId xmlns:p14="http://schemas.microsoft.com/office/powerpoint/2010/main" val="4242452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900">
                <a:solidFill>
                  <a:srgbClr val="000000"/>
                </a:solidFill>
                <a:latin typeface="Calibri" panose="020F0502020204030204" pitchFamily="34" charset="0"/>
              </a:rPr>
              <a:t>Do you already have a business succession plan in place? It’s important that you review it and ask these questions:</a:t>
            </a:r>
            <a:r>
              <a:rPr lang="en-US" sz="1900">
                <a:solidFill>
                  <a:srgbClr val="444444"/>
                </a:solidFill>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Have all of the possible common problems been addressed? Does it address the key considerations we discussed earlier.</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Is the method used to value the business clear, specific, appropriate and consistent?</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Is the mandatory buy-out required upon death and/or disability? What about retirement?</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pPr algn="l" rtl="0" fontAlgn="base">
              <a:buFont typeface="Arial" panose="020B0604020202020204" pitchFamily="34" charset="0"/>
              <a:buChar char="•"/>
            </a:pPr>
            <a:r>
              <a:rPr lang="en-US" sz="1900">
                <a:solidFill>
                  <a:srgbClr val="000000"/>
                </a:solidFill>
                <a:latin typeface="Calibri" panose="020F0502020204030204" pitchFamily="34" charset="0"/>
              </a:rPr>
              <a:t>Is “disability” defined and consistent between the agreement and the policies funding the agreement?</a:t>
            </a:r>
            <a:r>
              <a:rPr lang="en-US" sz="1900">
                <a:solidFill>
                  <a:srgbClr val="444444"/>
                </a:solidFill>
                <a:latin typeface="Calibri" panose="020F0502020204030204" pitchFamily="34" charset="0"/>
              </a:rPr>
              <a:t>​</a:t>
            </a:r>
            <a:endParaRPr lang="en-US" sz="1900">
              <a:solidFill>
                <a:srgbClr val="444444"/>
              </a:solidFill>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50</a:t>
            </a:fld>
            <a:endParaRPr lang="en-US"/>
          </a:p>
        </p:txBody>
      </p:sp>
    </p:spTree>
    <p:extLst>
      <p:ext uri="{BB962C8B-B14F-4D97-AF65-F5344CB8AC3E}">
        <p14:creationId xmlns:p14="http://schemas.microsoft.com/office/powerpoint/2010/main" val="2414152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Calibri" panose="020F0502020204030204" pitchFamily="34" charset="0"/>
              </a:rPr>
              <a:t>[Handout BB11420: Will the right funding be there when you need it? Infographic flyer]</a:t>
            </a:r>
            <a:br>
              <a:rPr lang="en-US" sz="1900">
                <a:solidFill>
                  <a:srgbClr val="000000"/>
                </a:solidFill>
                <a:latin typeface="Calibri" panose="020F0502020204030204" pitchFamily="34" charset="0"/>
              </a:rPr>
            </a:br>
            <a:r>
              <a:rPr lang="en-US" sz="1900">
                <a:solidFill>
                  <a:srgbClr val="000000"/>
                </a:solidFill>
                <a:latin typeface="Calibri" panose="020F0502020204030204" pitchFamily="34" charset="0"/>
              </a:rPr>
              <a:t>If you already have a buy-sell agreement, we recommend you have it reviewed. </a:t>
            </a:r>
          </a:p>
          <a:p>
            <a:r>
              <a:rPr lang="en-US" sz="1900">
                <a:solidFill>
                  <a:srgbClr val="000000"/>
                </a:solidFill>
                <a:latin typeface="Calibri" panose="020F0502020204030204" pitchFamily="34" charset="0"/>
              </a:rPr>
              <a:t>All that’s needed is a copy of your existing agreement, we have the department with staff who will review your agreement to determine how it stacks up to industry best practices.</a:t>
            </a:r>
            <a:br>
              <a:rPr lang="en-US" sz="1900">
                <a:solidFill>
                  <a:srgbClr val="000000"/>
                </a:solidFill>
                <a:latin typeface="Calibri" panose="020F0502020204030204" pitchFamily="34" charset="0"/>
              </a:rPr>
            </a:br>
            <a:endParaRPr lang="en-US" sz="1900">
              <a:solidFill>
                <a:srgbClr val="000000"/>
              </a:solidFill>
              <a:latin typeface="Calibri" panose="020F0502020204030204" pitchFamily="34" charset="0"/>
            </a:endParaRPr>
          </a:p>
          <a:p>
            <a:r>
              <a:rPr lang="en-US" sz="1900">
                <a:latin typeface="Segoe UI" panose="020B0502040204020203" pitchFamily="34" charset="0"/>
              </a:rPr>
              <a:t>If you don't have an agreement in place, you can explore your options by competing and submitting the Business Planning request for proposal </a:t>
            </a:r>
            <a:r>
              <a:rPr lang="en-US" sz="1900">
                <a:solidFill>
                  <a:srgbClr val="000000"/>
                </a:solidFill>
                <a:latin typeface="Calibri" panose="020F0502020204030204" pitchFamily="34" charset="0"/>
              </a:rPr>
              <a:t>(BB10847C) from Principal. </a:t>
            </a:r>
          </a:p>
          <a:p>
            <a:r>
              <a:rPr lang="en-US" sz="1900">
                <a:solidFill>
                  <a:srgbClr val="000000"/>
                </a:solidFill>
                <a:latin typeface="Calibri" panose="020F0502020204030204" pitchFamily="34" charset="0"/>
              </a:rPr>
              <a:t>We’ll provide feedback on types of agreements that would be appropriate for your business and can provide an informal business valuation. </a:t>
            </a:r>
          </a:p>
          <a:p>
            <a:r>
              <a:rPr lang="en-US" sz="1900">
                <a:solidFill>
                  <a:srgbClr val="000000"/>
                </a:solidFill>
                <a:latin typeface="Calibri" panose="020F0502020204030204" pitchFamily="34" charset="0"/>
              </a:rPr>
              <a:t>For the informal business valuation, we’ll need the most recent 3 full years of financials.</a:t>
            </a:r>
            <a:r>
              <a:rPr lang="en-US"/>
              <a:t> </a:t>
            </a:r>
            <a:br>
              <a:rPr lang="en-US"/>
            </a:b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51</a:t>
            </a:fld>
            <a:endParaRPr lang="en-US"/>
          </a:p>
        </p:txBody>
      </p:sp>
    </p:spTree>
    <p:extLst>
      <p:ext uri="{BB962C8B-B14F-4D97-AF65-F5344CB8AC3E}">
        <p14:creationId xmlns:p14="http://schemas.microsoft.com/office/powerpoint/2010/main" val="3650777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latin typeface="Segoe UI" panose="020B0502040204020203" pitchFamily="34" charset="0"/>
              </a:rPr>
              <a:t>Business protection has been consistently rated by business owners as a top priority in our research for more than a decade. Business protection coverages help the business manage risks created by the death, departure or disability of people who are critical to the business.</a:t>
            </a:r>
            <a:endParaRPr lang="en-US" sz="190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52</a:t>
            </a:fld>
            <a:endParaRPr lang="en-US"/>
          </a:p>
        </p:txBody>
      </p:sp>
    </p:spTree>
    <p:extLst>
      <p:ext uri="{BB962C8B-B14F-4D97-AF65-F5344CB8AC3E}">
        <p14:creationId xmlns:p14="http://schemas.microsoft.com/office/powerpoint/2010/main" val="3422011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FS Elliot Pro" panose="02000503040000020004" pitchFamily="50" charset="0"/>
              </a:rPr>
              <a:t>Business owners need to protect the integrity of their businesses in order to:</a:t>
            </a:r>
          </a:p>
          <a:p>
            <a:endParaRPr lang="en-US">
              <a:latin typeface="FS Elliot Pro" panose="02000503040000020004" pitchFamily="50" charset="0"/>
            </a:endParaRPr>
          </a:p>
          <a:p>
            <a:pPr marL="181205" indent="-181205">
              <a:buFont typeface="Arial" panose="020B0604020202020204" pitchFamily="34" charset="0"/>
              <a:buChar char="•"/>
            </a:pPr>
            <a:r>
              <a:rPr lang="en-US">
                <a:latin typeface="FS Elliot Pro" panose="02000503040000020004" pitchFamily="50" charset="0"/>
              </a:rPr>
              <a:t>Maintain business operations due to the loss of a key employee</a:t>
            </a:r>
          </a:p>
          <a:p>
            <a:pPr marL="181205" indent="-181205">
              <a:buFont typeface="Arial" panose="020B0604020202020204" pitchFamily="34" charset="0"/>
              <a:buChar char="•"/>
            </a:pPr>
            <a:r>
              <a:rPr lang="en-US">
                <a:latin typeface="FS Elliot Pro" panose="02000503040000020004" pitchFamily="50" charset="0"/>
              </a:rPr>
              <a:t>Preserve the value of their business until they choose to exit</a:t>
            </a:r>
          </a:p>
          <a:p>
            <a:pPr marL="181205" indent="-181205">
              <a:buFont typeface="Arial" panose="020B0604020202020204" pitchFamily="34" charset="0"/>
              <a:buChar char="•"/>
            </a:pPr>
            <a:r>
              <a:rPr lang="en-US">
                <a:latin typeface="FS Elliot Pro" panose="02000503040000020004" pitchFamily="50" charset="0"/>
              </a:rPr>
              <a:t>Better facilitate a transfer to family members, key employees, other owners or third parties upon their exit</a:t>
            </a:r>
          </a:p>
          <a:p>
            <a:pPr marL="181205" indent="-181205">
              <a:buFont typeface="Arial" panose="020B0604020202020204" pitchFamily="34" charset="0"/>
              <a:buChar char="•"/>
            </a:pPr>
            <a:r>
              <a:rPr lang="en-US">
                <a:latin typeface="FS Elliot Pro" panose="02000503040000020004" pitchFamily="50" charset="0"/>
              </a:rPr>
              <a:t>Retain key employees to maintain stability of the business, in the normal course of business as well as in times of transition. Bonus and deferred comp plans can be an incentive for your top talent to stay with the company.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53</a:t>
            </a:fld>
            <a:endParaRPr lang="en-US"/>
          </a:p>
        </p:txBody>
      </p:sp>
    </p:spTree>
    <p:extLst>
      <p:ext uri="{BB962C8B-B14F-4D97-AF65-F5344CB8AC3E}">
        <p14:creationId xmlns:p14="http://schemas.microsoft.com/office/powerpoint/2010/main" val="3624343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loss of an owner or valuable employee can be costly and have a negative impact on the value of your business. Your key employees’ contributions may be difficult to measure, but more wide-spread than you might think. Finding a replacement can create a financial burden that puts the business at risk. The right planning can give you the cost-effective liquidity you need to retain or replace a key employee. </a:t>
            </a:r>
          </a:p>
        </p:txBody>
      </p:sp>
      <p:sp>
        <p:nvSpPr>
          <p:cNvPr id="4" name="Slide Number Placeholder 3"/>
          <p:cNvSpPr>
            <a:spLocks noGrp="1"/>
          </p:cNvSpPr>
          <p:nvPr>
            <p:ph type="sldNum" sz="quarter" idx="5"/>
          </p:nvPr>
        </p:nvSpPr>
        <p:spPr/>
        <p:txBody>
          <a:bodyPr/>
          <a:lstStyle/>
          <a:p>
            <a:fld id="{883D98F7-5D96-8644-BBA6-72A94972AAFF}" type="slidenum">
              <a:rPr lang="en-US" smtClean="0"/>
              <a:t>54</a:t>
            </a:fld>
            <a:endParaRPr lang="en-US"/>
          </a:p>
        </p:txBody>
      </p:sp>
    </p:spTree>
    <p:extLst>
      <p:ext uri="{BB962C8B-B14F-4D97-AF65-F5344CB8AC3E}">
        <p14:creationId xmlns:p14="http://schemas.microsoft.com/office/powerpoint/2010/main" val="3851045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55</a:t>
            </a:fld>
            <a:endParaRPr lang="en-US"/>
          </a:p>
        </p:txBody>
      </p:sp>
    </p:spTree>
    <p:extLst>
      <p:ext uri="{BB962C8B-B14F-4D97-AF65-F5344CB8AC3E}">
        <p14:creationId xmlns:p14="http://schemas.microsoft.com/office/powerpoint/2010/main" val="3364336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a:solidFill>
                  <a:srgbClr val="000000"/>
                </a:solidFill>
                <a:latin typeface="Calibri" panose="020F0502020204030204" pitchFamily="34" charset="0"/>
              </a:rPr>
              <a:t>As you know, finding a replacement to step into a key employee’s role is usually a slow and expensive process. Many businesses have no other employee with the same knowledge, experience, judgment, or reputation as the deceased or disabled key employee.</a:t>
            </a:r>
            <a:br>
              <a:rPr lang="en-US" sz="1900">
                <a:solidFill>
                  <a:srgbClr val="000000"/>
                </a:solidFill>
                <a:latin typeface="Calibri" panose="020F0502020204030204" pitchFamily="34" charset="0"/>
              </a:rPr>
            </a:br>
            <a:endParaRPr lang="en-US" sz="1900">
              <a:solidFill>
                <a:srgbClr val="000000"/>
              </a:solidFill>
              <a:latin typeface="Calibri" panose="020F0502020204030204" pitchFamily="34" charset="0"/>
            </a:endParaRPr>
          </a:p>
          <a:p>
            <a:r>
              <a:rPr lang="en-US" sz="1900">
                <a:solidFill>
                  <a:srgbClr val="000000"/>
                </a:solidFill>
                <a:latin typeface="Calibri" panose="020F0502020204030204" pitchFamily="34" charset="0"/>
              </a:rPr>
              <a:t>If a key employee dies, the timeframe for replacement is more determinable, but if a key employee is disabled, the time frame may be more indefinite. This can create a hesitancy to hire a replacement right away, potentially leaving your business plans in limbo.</a:t>
            </a:r>
            <a:br>
              <a:rPr lang="en-US" sz="1900">
                <a:solidFill>
                  <a:srgbClr val="000000"/>
                </a:solidFill>
                <a:latin typeface="Calibri" panose="020F0502020204030204" pitchFamily="34" charset="0"/>
              </a:rPr>
            </a:br>
            <a:endParaRPr lang="en-US" sz="1900">
              <a:solidFill>
                <a:srgbClr val="000000"/>
              </a:solidFill>
              <a:latin typeface="Calibri" panose="020F0502020204030204" pitchFamily="34" charset="0"/>
            </a:endParaRPr>
          </a:p>
          <a:p>
            <a:r>
              <a:rPr lang="en-US" sz="1900">
                <a:solidFill>
                  <a:srgbClr val="000000"/>
                </a:solidFill>
                <a:latin typeface="Calibri" panose="020F0502020204030204" pitchFamily="34" charset="0"/>
              </a:rPr>
              <a:t>Key person life and disability insurance policies help provide cash to meet outstanding obligations and maintain business continuity, especially if the key employee was instrumental in securing capital or credit.</a:t>
            </a:r>
            <a:br>
              <a:rPr lang="en-US" sz="1900">
                <a:solidFill>
                  <a:srgbClr val="000000"/>
                </a:solidFill>
                <a:latin typeface="Calibri" panose="020F0502020204030204" pitchFamily="34" charset="0"/>
              </a:rPr>
            </a:br>
            <a:endParaRPr lang="en-US" sz="1900">
              <a:solidFill>
                <a:srgbClr val="000000"/>
              </a:solidFill>
              <a:latin typeface="Calibri" panose="020F0502020204030204" pitchFamily="34" charset="0"/>
            </a:endParaRPr>
          </a:p>
          <a:p>
            <a:r>
              <a:rPr lang="en-US" sz="1900">
                <a:solidFill>
                  <a:srgbClr val="000000"/>
                </a:solidFill>
                <a:latin typeface="Calibri" panose="020F0502020204030204" pitchFamily="34" charset="0"/>
              </a:rPr>
              <a:t>Key person protection helps a business through the difficulties, reassuring other valued employees, clients, vendors and prospects that the company’s future is secure.</a:t>
            </a:r>
            <a:br>
              <a:rPr lang="en-US" sz="1900">
                <a:solidFill>
                  <a:srgbClr val="000000"/>
                </a:solidFill>
                <a:latin typeface="Calibri" panose="020F0502020204030204" pitchFamily="34" charset="0"/>
              </a:rPr>
            </a:br>
            <a:endParaRPr lang="en-US" sz="1900">
              <a:solidFill>
                <a:srgbClr val="000000"/>
              </a:solidFill>
              <a:latin typeface="Calibri" panose="020F0502020204030204" pitchFamily="34" charset="0"/>
            </a:endParaRPr>
          </a:p>
          <a:p>
            <a:r>
              <a:rPr lang="en-US" sz="1900">
                <a:solidFill>
                  <a:srgbClr val="000000"/>
                </a:solidFill>
                <a:latin typeface="Calibri" panose="020F0502020204030204" pitchFamily="34" charset="0"/>
              </a:rPr>
              <a:t>All of these require cashflow.</a:t>
            </a:r>
            <a:r>
              <a:rPr lang="en-US"/>
              <a:t> </a:t>
            </a:r>
            <a:br>
              <a:rPr lang="en-US"/>
            </a:b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56</a:t>
            </a:fld>
            <a:endParaRPr lang="en-US"/>
          </a:p>
        </p:txBody>
      </p:sp>
    </p:spTree>
    <p:extLst>
      <p:ext uri="{BB962C8B-B14F-4D97-AF65-F5344CB8AC3E}">
        <p14:creationId xmlns:p14="http://schemas.microsoft.com/office/powerpoint/2010/main" val="1130305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ja-JP"/>
              <a:t>Do you have an employee or employees who, if they didn't show up for work tomorrow, or ever again, they</a:t>
            </a:r>
            <a:r>
              <a:rPr lang="ja-JP" altLang="en-US"/>
              <a:t>’</a:t>
            </a:r>
            <a:r>
              <a:rPr lang="en-US" altLang="ja-JP"/>
              <a:t>d be in a tough place? </a:t>
            </a:r>
          </a:p>
          <a:p>
            <a:pPr eaLnBrk="1" hangingPunct="1"/>
            <a:endParaRPr lang="en-US" altLang="en-US"/>
          </a:p>
          <a:p>
            <a:pPr eaLnBrk="1" hangingPunct="1"/>
            <a:r>
              <a:rPr lang="en-US" altLang="en-US" b="0"/>
              <a:t>Consider who your difference-makers are and how to identify them.  </a:t>
            </a:r>
          </a:p>
          <a:p>
            <a:pPr eaLnBrk="1" hangingPunct="1"/>
            <a:endParaRPr lang="en-US" altLang="en-US" b="0"/>
          </a:p>
          <a:p>
            <a:pPr eaLnBrk="1" hangingPunct="1"/>
            <a:r>
              <a:rPr lang="en-US" altLang="en-US" b="0"/>
              <a:t>They are the ones that if they were suddenly gone tomorrow, a key aspect of the business would change, whether to:</a:t>
            </a:r>
          </a:p>
          <a:p>
            <a:pPr eaLnBrk="1" hangingPunct="1">
              <a:buFontTx/>
              <a:buChar char="•"/>
            </a:pPr>
            <a:r>
              <a:rPr lang="en-US" altLang="en-US" b="0"/>
              <a:t>Operations.  Perhaps they</a:t>
            </a:r>
            <a:r>
              <a:rPr lang="ja-JP" altLang="en-US" b="0"/>
              <a:t>’</a:t>
            </a:r>
            <a:r>
              <a:rPr lang="en-US" altLang="ja-JP" b="0"/>
              <a:t>re the ones who keep the business and processes moving forward.</a:t>
            </a:r>
          </a:p>
          <a:p>
            <a:pPr eaLnBrk="1" hangingPunct="1">
              <a:buFontTx/>
              <a:buChar char="•"/>
            </a:pPr>
            <a:r>
              <a:rPr lang="en-US" altLang="en-US" b="0"/>
              <a:t>Customer relations.  They know EVERYBODY, and everybody knows them. </a:t>
            </a:r>
            <a:endParaRPr lang="en-US" altLang="ja-JP" b="0"/>
          </a:p>
          <a:p>
            <a:pPr eaLnBrk="1" hangingPunct="1">
              <a:buFontTx/>
              <a:buChar char="•"/>
            </a:pPr>
            <a:r>
              <a:rPr lang="en-US" altLang="en-US" b="0"/>
              <a:t>Profitability.  They have a direct and substantial impact to the bottom line.</a:t>
            </a:r>
          </a:p>
          <a:p>
            <a:pPr lvl="1" eaLnBrk="1" hangingPunct="1">
              <a:buFontTx/>
              <a:buChar char="•"/>
            </a:pPr>
            <a:endParaRPr lang="en-US" altLang="en-US" b="0"/>
          </a:p>
          <a:p>
            <a:pPr eaLnBrk="1" hangingPunct="1">
              <a:buFontTx/>
              <a:buNone/>
            </a:pPr>
            <a:r>
              <a:rPr lang="en-US" altLang="en-US" b="0"/>
              <a:t>Another way</a:t>
            </a:r>
            <a:r>
              <a:rPr lang="en-US" altLang="en-US" b="0" baseline="0"/>
              <a:t> to look at it is, when the job opens up, how many applications will be submitted?  If your business clients expect a lot of applicants, then they may not be as key to the organization.  If they expect to receive only a few applicants will have the qualifications needed, those positions – and the employees are likely very key to the business.</a:t>
            </a:r>
            <a:endParaRPr lang="en-US" altLang="en-US" b="0"/>
          </a:p>
          <a:p>
            <a:pPr eaLnBrk="1" hangingPunct="1"/>
            <a:endParaRPr lang="en-US" altLang="en-US" b="0"/>
          </a:p>
          <a:p>
            <a:pPr eaLnBrk="1" hangingPunct="1"/>
            <a:r>
              <a:rPr lang="en-US" altLang="en-US" b="0"/>
              <a:t>If a specific employee suddenly left, would it take months or perhaps even a year or two to replace them?</a:t>
            </a:r>
          </a:p>
        </p:txBody>
      </p:sp>
      <p:sp>
        <p:nvSpPr>
          <p:cNvPr id="4" name="Slide Number Placeholder 3"/>
          <p:cNvSpPr>
            <a:spLocks noGrp="1"/>
          </p:cNvSpPr>
          <p:nvPr>
            <p:ph type="sldNum" sz="quarter" idx="5"/>
          </p:nvPr>
        </p:nvSpPr>
        <p:spPr/>
        <p:txBody>
          <a:bodyPr/>
          <a:lstStyle/>
          <a:p>
            <a:fld id="{883D98F7-5D96-8644-BBA6-72A94972AAFF}" type="slidenum">
              <a:rPr lang="en-US" smtClean="0"/>
              <a:t>57</a:t>
            </a:fld>
            <a:endParaRPr lang="en-US"/>
          </a:p>
        </p:txBody>
      </p:sp>
    </p:spTree>
    <p:extLst>
      <p:ext uri="{BB962C8B-B14F-4D97-AF65-F5344CB8AC3E}">
        <p14:creationId xmlns:p14="http://schemas.microsoft.com/office/powerpoint/2010/main" val="1325751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person insurance is a way to help you protect against potential problems that may otherwise damage or destroy what has taken years to build.</a:t>
            </a:r>
          </a:p>
          <a:p>
            <a:endParaRPr lang="en-US"/>
          </a:p>
          <a:p>
            <a:r>
              <a:rPr lang="en-US"/>
              <a:t>It can help:</a:t>
            </a:r>
          </a:p>
          <a:p>
            <a:pPr marL="181225" indent="-181225">
              <a:buFont typeface="Arial" panose="020B0604020202020204" pitchFamily="34" charset="0"/>
              <a:buChar char="•"/>
            </a:pPr>
            <a:r>
              <a:rPr lang="en-US"/>
              <a:t>Provide protection for your business when a key employee dies, becomes disabled or leaves</a:t>
            </a:r>
          </a:p>
          <a:p>
            <a:pPr marL="181225" indent="-181225">
              <a:buFont typeface="Arial" panose="020B0604020202020204" pitchFamily="34" charset="0"/>
              <a:buChar char="•"/>
            </a:pPr>
            <a:r>
              <a:rPr lang="en-US"/>
              <a:t>Provide the financial cushion to help recruit and replace a key employee</a:t>
            </a:r>
          </a:p>
          <a:p>
            <a:pPr marL="181225" indent="-181225">
              <a:buFont typeface="Arial" panose="020B0604020202020204" pitchFamily="34" charset="0"/>
              <a:buChar char="•"/>
            </a:pPr>
            <a:r>
              <a:rPr lang="en-US"/>
              <a:t>Serve additional purposes, including informally financing a non-qualified deferred comp plan</a:t>
            </a:r>
          </a:p>
        </p:txBody>
      </p:sp>
      <p:sp>
        <p:nvSpPr>
          <p:cNvPr id="4" name="Slide Number Placeholder 3"/>
          <p:cNvSpPr>
            <a:spLocks noGrp="1"/>
          </p:cNvSpPr>
          <p:nvPr>
            <p:ph type="sldNum" sz="quarter" idx="5"/>
          </p:nvPr>
        </p:nvSpPr>
        <p:spPr/>
        <p:txBody>
          <a:bodyPr/>
          <a:lstStyle/>
          <a:p>
            <a:fld id="{883D98F7-5D96-8644-BBA6-72A94972AAFF}" type="slidenum">
              <a:rPr lang="en-US" smtClean="0"/>
              <a:t>58</a:t>
            </a:fld>
            <a:endParaRPr lang="en-US"/>
          </a:p>
        </p:txBody>
      </p:sp>
    </p:spTree>
    <p:extLst>
      <p:ext uri="{BB962C8B-B14F-4D97-AF65-F5344CB8AC3E}">
        <p14:creationId xmlns:p14="http://schemas.microsoft.com/office/powerpoint/2010/main" val="22615245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59</a:t>
            </a:fld>
            <a:endParaRPr lang="en-US"/>
          </a:p>
        </p:txBody>
      </p:sp>
    </p:spTree>
    <p:extLst>
      <p:ext uri="{BB962C8B-B14F-4D97-AF65-F5344CB8AC3E}">
        <p14:creationId xmlns:p14="http://schemas.microsoft.com/office/powerpoint/2010/main" val="92559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to presenter: Consider opening with a few questions to get to know your audience. </a:t>
            </a:r>
          </a:p>
          <a:p>
            <a:r>
              <a:rPr lang="en-US"/>
              <a:t>Examples:</a:t>
            </a:r>
          </a:p>
          <a:p>
            <a:pPr marL="724896" lvl="1" indent="-241632">
              <a:buAutoNum type="arabicPeriod"/>
            </a:pPr>
            <a:r>
              <a:rPr lang="en-US"/>
              <a:t>“How many of you started your business in the last 3 years?” </a:t>
            </a:r>
          </a:p>
          <a:p>
            <a:pPr marL="724896" lvl="1" indent="-241632">
              <a:buAutoNum type="arabicPeriod"/>
            </a:pPr>
            <a:r>
              <a:rPr lang="en-US"/>
              <a:t>“How many of you are the sole owner of your business?” </a:t>
            </a:r>
          </a:p>
          <a:p>
            <a:pPr marL="724896" lvl="1" indent="-241632">
              <a:buAutoNum type="arabicPeriod"/>
            </a:pPr>
            <a:r>
              <a:rPr lang="en-US"/>
              <a:t>“How many of you are set up as a flow-through tax entity like an S-Corp or LLC?”</a:t>
            </a:r>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2990953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mn-lt"/>
              </a:rPr>
              <a:t>The business purchases life insurance on the key employees (the insureds), and the business </a:t>
            </a:r>
            <a:r>
              <a:rPr lang="en-US" altLang="ja-JP">
                <a:latin typeface="+mn-lt"/>
              </a:rPr>
              <a:t>pays premiums to the life insurance company.  If a permanent cash value life insurance policy is used, cash will accumulate in the policy.  Then the business as policy owner will have access to these policy cash values.  The policy cash value may be used for future business opportunities, or retirement benefits for the business owners and/or key employees.</a:t>
            </a:r>
          </a:p>
          <a:p>
            <a:endParaRPr lang="en-US" altLang="ja-JP">
              <a:latin typeface="+mn-lt"/>
            </a:endParaRPr>
          </a:p>
          <a:p>
            <a:r>
              <a:rPr lang="en-US" altLang="en-US">
                <a:latin typeface="+mn-lt"/>
              </a:rPr>
              <a:t>When a key person</a:t>
            </a:r>
            <a:r>
              <a:rPr lang="en-US" altLang="en-US" baseline="0">
                <a:latin typeface="+mn-lt"/>
              </a:rPr>
              <a:t> dies, the</a:t>
            </a:r>
            <a:r>
              <a:rPr lang="en-US" altLang="en-US">
                <a:latin typeface="+mn-lt"/>
              </a:rPr>
              <a:t> business (policy beneficiary) will file a claim with the insurance company to receive the death benefit.  The </a:t>
            </a:r>
            <a:r>
              <a:rPr lang="en-US" altLang="en-US">
                <a:solidFill>
                  <a:srgbClr val="000000"/>
                </a:solidFill>
                <a:latin typeface="+mn-lt"/>
              </a:rPr>
              <a:t>insurance company may pay the death benefit, income </a:t>
            </a:r>
            <a:r>
              <a:rPr lang="en-US" altLang="en-US">
                <a:latin typeface="+mn-lt"/>
              </a:rPr>
              <a:t>tax-free, to the business.  The business may use the death benefit to help cover the costs associated with losing</a:t>
            </a:r>
            <a:r>
              <a:rPr lang="en-US" altLang="en-US" baseline="0">
                <a:latin typeface="+mn-lt"/>
              </a:rPr>
              <a:t> the</a:t>
            </a:r>
            <a:r>
              <a:rPr lang="en-US" altLang="en-US">
                <a:latin typeface="+mn-lt"/>
              </a:rPr>
              <a:t> key employee.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60</a:t>
            </a:fld>
            <a:endParaRPr lang="en-US"/>
          </a:p>
        </p:txBody>
      </p:sp>
    </p:spTree>
    <p:extLst>
      <p:ext uri="{BB962C8B-B14F-4D97-AF65-F5344CB8AC3E}">
        <p14:creationId xmlns:p14="http://schemas.microsoft.com/office/powerpoint/2010/main" val="13653162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mn-lt"/>
              </a:rPr>
              <a:t>The business purchases insurance on the key employees (the insureds), and the business </a:t>
            </a:r>
            <a:r>
              <a:rPr lang="en-US" altLang="ja-JP">
                <a:latin typeface="+mn-lt"/>
              </a:rPr>
              <a:t>pays premiums to the insurance company. </a:t>
            </a:r>
          </a:p>
          <a:p>
            <a:endParaRPr lang="en-US" altLang="ja-JP">
              <a:latin typeface="+mn-lt"/>
            </a:endParaRPr>
          </a:p>
          <a:p>
            <a:r>
              <a:rPr lang="en-US" altLang="en-US">
                <a:latin typeface="+mn-lt"/>
              </a:rPr>
              <a:t>When a key person</a:t>
            </a:r>
            <a:r>
              <a:rPr lang="en-US" altLang="en-US" baseline="0">
                <a:latin typeface="+mn-lt"/>
              </a:rPr>
              <a:t> dies, the</a:t>
            </a:r>
            <a:r>
              <a:rPr lang="en-US" altLang="en-US">
                <a:latin typeface="+mn-lt"/>
              </a:rPr>
              <a:t> business (policy beneficiary) will file a claim with the insurance company to receive the disability death benefit.  The </a:t>
            </a:r>
            <a:r>
              <a:rPr lang="en-US" altLang="en-US">
                <a:solidFill>
                  <a:srgbClr val="000000"/>
                </a:solidFill>
                <a:latin typeface="+mn-lt"/>
              </a:rPr>
              <a:t>insurance company may pay the disability death benefit, generally income </a:t>
            </a:r>
            <a:r>
              <a:rPr lang="en-US" altLang="en-US">
                <a:latin typeface="+mn-lt"/>
              </a:rPr>
              <a:t>tax-free, to the business.  The business may use the disability death benefit to help cover the costs associated with losing</a:t>
            </a:r>
            <a:r>
              <a:rPr lang="en-US" altLang="en-US" baseline="0">
                <a:latin typeface="+mn-lt"/>
              </a:rPr>
              <a:t> the</a:t>
            </a:r>
            <a:r>
              <a:rPr lang="en-US" altLang="en-US">
                <a:latin typeface="+mn-lt"/>
              </a:rPr>
              <a:t> key employee.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61</a:t>
            </a:fld>
            <a:endParaRPr lang="en-US"/>
          </a:p>
        </p:txBody>
      </p:sp>
    </p:spTree>
    <p:extLst>
      <p:ext uri="{BB962C8B-B14F-4D97-AF65-F5344CB8AC3E}">
        <p14:creationId xmlns:p14="http://schemas.microsoft.com/office/powerpoint/2010/main" val="612476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62</a:t>
            </a:fld>
            <a:endParaRPr lang="en-US"/>
          </a:p>
        </p:txBody>
      </p:sp>
    </p:spTree>
    <p:extLst>
      <p:ext uri="{BB962C8B-B14F-4D97-AF65-F5344CB8AC3E}">
        <p14:creationId xmlns:p14="http://schemas.microsoft.com/office/powerpoint/2010/main" val="34955573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63</a:t>
            </a:fld>
            <a:endParaRPr lang="en-US"/>
          </a:p>
        </p:txBody>
      </p:sp>
    </p:spTree>
    <p:extLst>
      <p:ext uri="{BB962C8B-B14F-4D97-AF65-F5344CB8AC3E}">
        <p14:creationId xmlns:p14="http://schemas.microsoft.com/office/powerpoint/2010/main" val="21593055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64</a:t>
            </a:fld>
            <a:endParaRPr lang="en-US"/>
          </a:p>
        </p:txBody>
      </p:sp>
    </p:spTree>
    <p:extLst>
      <p:ext uri="{BB962C8B-B14F-4D97-AF65-F5344CB8AC3E}">
        <p14:creationId xmlns:p14="http://schemas.microsoft.com/office/powerpoint/2010/main" val="15414748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65</a:t>
            </a:fld>
            <a:endParaRPr lang="en-US"/>
          </a:p>
        </p:txBody>
      </p:sp>
    </p:spTree>
    <p:extLst>
      <p:ext uri="{BB962C8B-B14F-4D97-AF65-F5344CB8AC3E}">
        <p14:creationId xmlns:p14="http://schemas.microsoft.com/office/powerpoint/2010/main" val="26098855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mn-lt"/>
              </a:rPr>
              <a:t>The income tax-free death benefit may be used to address:  </a:t>
            </a:r>
          </a:p>
          <a:p>
            <a:pPr marL="181225" indent="-181225">
              <a:spcBef>
                <a:spcPts val="346"/>
              </a:spcBef>
              <a:buFont typeface="Arial" panose="020B0604020202020204" pitchFamily="34" charset="0"/>
              <a:buChar char="•"/>
            </a:pPr>
            <a:r>
              <a:rPr lang="en-US" altLang="en-US">
                <a:solidFill>
                  <a:srgbClr val="23273F"/>
                </a:solidFill>
                <a:latin typeface="FS Elliot Pro" pitchFamily="50" charset="0"/>
                <a:cs typeface="Arial" panose="020B0604020202020204" pitchFamily="34" charset="0"/>
              </a:rPr>
              <a:t>Replacing lost earnings</a:t>
            </a:r>
          </a:p>
          <a:p>
            <a:pPr marL="181225" indent="-181225">
              <a:spcBef>
                <a:spcPts val="346"/>
              </a:spcBef>
              <a:buFont typeface="Arial" panose="020B0604020202020204" pitchFamily="34" charset="0"/>
              <a:buChar char="•"/>
            </a:pPr>
            <a:r>
              <a:rPr lang="en-US" altLang="en-US">
                <a:solidFill>
                  <a:srgbClr val="23273F"/>
                </a:solidFill>
                <a:latin typeface="FS Elliot Pro" pitchFamily="50" charset="0"/>
                <a:cs typeface="Arial" panose="020B0604020202020204" pitchFamily="34" charset="0"/>
              </a:rPr>
              <a:t>Maintaining business credit position</a:t>
            </a:r>
          </a:p>
          <a:p>
            <a:pPr marL="181225" indent="-181225">
              <a:spcBef>
                <a:spcPts val="346"/>
              </a:spcBef>
              <a:buFont typeface="Arial" panose="020B0604020202020204" pitchFamily="34" charset="0"/>
              <a:buChar char="•"/>
            </a:pPr>
            <a:r>
              <a:rPr lang="en-US" altLang="en-US">
                <a:solidFill>
                  <a:srgbClr val="23273F"/>
                </a:solidFill>
                <a:latin typeface="FS Elliot Pro" pitchFamily="50" charset="0"/>
                <a:cs typeface="Arial" panose="020B0604020202020204" pitchFamily="34" charset="0"/>
              </a:rPr>
              <a:t>Providing a financial cushion</a:t>
            </a:r>
          </a:p>
          <a:p>
            <a:pPr marL="181225" indent="-181225">
              <a:spcBef>
                <a:spcPts val="346"/>
              </a:spcBef>
              <a:buFont typeface="Arial" panose="020B0604020202020204" pitchFamily="34" charset="0"/>
              <a:buChar char="•"/>
            </a:pPr>
            <a:r>
              <a:rPr lang="en-US" altLang="en-US">
                <a:solidFill>
                  <a:srgbClr val="23273F"/>
                </a:solidFill>
                <a:latin typeface="FS Elliot Pro" pitchFamily="50" charset="0"/>
                <a:cs typeface="Arial" panose="020B0604020202020204" pitchFamily="34" charset="0"/>
              </a:rPr>
              <a:t>Offsetting lost business value</a:t>
            </a:r>
          </a:p>
          <a:p>
            <a:pPr marL="181225" indent="-181225">
              <a:spcBef>
                <a:spcPts val="346"/>
              </a:spcBef>
              <a:buFont typeface="Arial" panose="020B0604020202020204" pitchFamily="34" charset="0"/>
              <a:buChar char="•"/>
            </a:pPr>
            <a:r>
              <a:rPr lang="en-US" altLang="en-US">
                <a:solidFill>
                  <a:srgbClr val="23273F"/>
                </a:solidFill>
                <a:latin typeface="FS Elliot Pro" pitchFamily="50" charset="0"/>
                <a:cs typeface="Arial" panose="020B0604020202020204" pitchFamily="34" charset="0"/>
              </a:rPr>
              <a:t>Recruiting and hiring a qualified replacement</a:t>
            </a:r>
          </a:p>
          <a:p>
            <a:pPr marL="181225" indent="-181225">
              <a:spcBef>
                <a:spcPts val="346"/>
              </a:spcBef>
              <a:buFont typeface="Arial" panose="020B0604020202020204" pitchFamily="34" charset="0"/>
              <a:buChar char="•"/>
            </a:pPr>
            <a:r>
              <a:rPr lang="en-US" altLang="en-US">
                <a:solidFill>
                  <a:srgbClr val="23273F"/>
                </a:solidFill>
                <a:latin typeface="FS Elliot Pro" pitchFamily="50" charset="0"/>
                <a:cs typeface="Arial" panose="020B0604020202020204" pitchFamily="34" charset="0"/>
              </a:rPr>
              <a:t>Making survivor income payments to the key employee’s</a:t>
            </a:r>
            <a:r>
              <a:rPr lang="en-US" altLang="ja-JP">
                <a:solidFill>
                  <a:srgbClr val="23273F"/>
                </a:solidFill>
                <a:latin typeface="FS Elliot Pro" pitchFamily="50" charset="0"/>
                <a:cs typeface="Arial" panose="020B0604020202020204" pitchFamily="34" charset="0"/>
              </a:rPr>
              <a:t> family</a:t>
            </a:r>
          </a:p>
          <a:p>
            <a:pPr marL="181225" indent="-181225">
              <a:spcBef>
                <a:spcPts val="346"/>
              </a:spcBef>
              <a:buFont typeface="Arial" panose="020B0604020202020204" pitchFamily="34" charset="0"/>
              <a:buChar char="•"/>
            </a:pPr>
            <a:r>
              <a:rPr lang="en-US" altLang="en-US">
                <a:solidFill>
                  <a:srgbClr val="23273F"/>
                </a:solidFill>
                <a:latin typeface="FS Elliot Pro" pitchFamily="50" charset="0"/>
                <a:cs typeface="Arial" panose="020B0604020202020204" pitchFamily="34" charset="0"/>
              </a:rPr>
              <a:t>Funding the buy-sell agreement (Sec. 302)</a:t>
            </a:r>
          </a:p>
          <a:p>
            <a:pPr marL="181225" indent="-181225">
              <a:spcBef>
                <a:spcPts val="346"/>
              </a:spcBef>
              <a:buFont typeface="Arial" panose="020B0604020202020204" pitchFamily="34" charset="0"/>
              <a:buChar char="•"/>
            </a:pPr>
            <a:r>
              <a:rPr lang="en-US" altLang="en-US">
                <a:solidFill>
                  <a:srgbClr val="23273F"/>
                </a:solidFill>
                <a:latin typeface="FS Elliot Pro" pitchFamily="50" charset="0"/>
                <a:cs typeface="Arial" panose="020B0604020202020204" pitchFamily="34" charset="0"/>
              </a:rPr>
              <a:t>Funding a partial stock redemption agreement (Sec. 303)</a:t>
            </a:r>
          </a:p>
          <a:p>
            <a:pPr marL="181225" indent="-181225">
              <a:spcBef>
                <a:spcPts val="346"/>
              </a:spcBef>
              <a:buFont typeface="Arial" panose="020B0604020202020204" pitchFamily="34" charset="0"/>
              <a:buChar char="•"/>
            </a:pPr>
            <a:r>
              <a:rPr lang="en-US" b="0" i="0" baseline="0"/>
              <a:t>Funding a nonqualified supplemental retirement plan</a:t>
            </a: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66</a:t>
            </a:fld>
            <a:endParaRPr lang="en-US"/>
          </a:p>
        </p:txBody>
      </p:sp>
    </p:spTree>
    <p:extLst>
      <p:ext uri="{BB962C8B-B14F-4D97-AF65-F5344CB8AC3E}">
        <p14:creationId xmlns:p14="http://schemas.microsoft.com/office/powerpoint/2010/main" val="11180052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67</a:t>
            </a:fld>
            <a:endParaRPr lang="en-US"/>
          </a:p>
        </p:txBody>
      </p:sp>
    </p:spTree>
    <p:extLst>
      <p:ext uri="{BB962C8B-B14F-4D97-AF65-F5344CB8AC3E}">
        <p14:creationId xmlns:p14="http://schemas.microsoft.com/office/powerpoint/2010/main" val="8966970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Attract and retain employees with a qualified retirement plan. Choose from plans like 401(k), traditional defined benefit, ESOP, SEP and SIMPLE IRA.</a:t>
            </a:r>
          </a:p>
          <a:p>
            <a:endParaRPr lang="en-US"/>
          </a:p>
          <a:p>
            <a:r>
              <a:rPr lang="en-US"/>
              <a:t>The SEP plan is available to any size business and allows plan sponsors to contribute to traditional IRAs set up for the employees. And a self-employed business can adopt a SEP. </a:t>
            </a:r>
          </a:p>
          <a:p>
            <a:r>
              <a:rPr lang="en-US"/>
              <a:t>The Savings Incentive Match Plan for Employees (SIMPLE) IRA plan is ideally suited as a start-up retirement plan for small business employers (100 employees or less) who currently do not sponsor a retirement plan. Employees can contribute to the plan. </a:t>
            </a:r>
          </a:p>
          <a:p>
            <a:endParaRPr lang="en-US"/>
          </a:p>
          <a:p>
            <a:r>
              <a:rPr lang="en-US"/>
              <a:t>Providing a benefits package that works for all can be a challenge. Whether your employees base is small, large or in between, you can depend on us to provide the products and services you need. Tailor group dental, disability, life, vision, and critical illness solutions to fit your needs. You can choose to pay all, part or none of the employee benefits. You may also want to offer 529 plans to help your employees save for important educational goals.</a:t>
            </a:r>
          </a:p>
        </p:txBody>
      </p:sp>
      <p:sp>
        <p:nvSpPr>
          <p:cNvPr id="4" name="Slide Number Placeholder 3"/>
          <p:cNvSpPr>
            <a:spLocks noGrp="1"/>
          </p:cNvSpPr>
          <p:nvPr>
            <p:ph type="sldNum" sz="quarter" idx="5"/>
          </p:nvPr>
        </p:nvSpPr>
        <p:spPr/>
        <p:txBody>
          <a:bodyPr/>
          <a:lstStyle/>
          <a:p>
            <a:fld id="{883D98F7-5D96-8644-BBA6-72A94972AAFF}" type="slidenum">
              <a:rPr lang="en-US" smtClean="0"/>
              <a:t>68</a:t>
            </a:fld>
            <a:endParaRPr lang="en-US"/>
          </a:p>
        </p:txBody>
      </p:sp>
    </p:spTree>
    <p:extLst>
      <p:ext uri="{BB962C8B-B14F-4D97-AF65-F5344CB8AC3E}">
        <p14:creationId xmlns:p14="http://schemas.microsoft.com/office/powerpoint/2010/main" val="3826562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69</a:t>
            </a:fld>
            <a:endParaRPr lang="en-US"/>
          </a:p>
        </p:txBody>
      </p:sp>
    </p:spTree>
    <p:extLst>
      <p:ext uri="{BB962C8B-B14F-4D97-AF65-F5344CB8AC3E}">
        <p14:creationId xmlns:p14="http://schemas.microsoft.com/office/powerpoint/2010/main" val="162505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Principal does an annual survey of business owners with less than 500 employees to see how they are prioritizing plans to help ensure the financial security of their employees, their business, and their family. Here are a few of the key findings.</a:t>
            </a:r>
          </a:p>
          <a:p>
            <a:endParaRPr lang="en-US">
              <a:cs typeface="Calibri"/>
            </a:endParaRPr>
          </a:p>
          <a:p>
            <a:r>
              <a:rPr lang="en-US">
                <a:cs typeface="Calibri"/>
              </a:rPr>
              <a:t>[Read key findings on slide]</a:t>
            </a:r>
          </a:p>
          <a:p>
            <a:endParaRPr lang="en-US">
              <a:cs typeface="Calibri"/>
            </a:endParaRPr>
          </a:p>
          <a:p>
            <a:pPr defTabSz="966529">
              <a:defRPr/>
            </a:pPr>
            <a:r>
              <a:rPr lang="en-US">
                <a:cs typeface="Calibri"/>
              </a:rPr>
              <a:t>Source: </a:t>
            </a:r>
            <a:r>
              <a:rPr lang="en-US">
                <a:solidFill>
                  <a:schemeClr val="accent1"/>
                </a:solidFill>
              </a:rPr>
              <a:t>Dynata conducted 1,000 online interviews January 9-20, 2023.</a:t>
            </a:r>
          </a:p>
          <a:p>
            <a:r>
              <a:rPr lang="en-US">
                <a:solidFill>
                  <a:schemeClr val="tx2">
                    <a:lumMod val="50000"/>
                  </a:schemeClr>
                </a:solidFill>
              </a:rPr>
              <a:t>About the survey:</a:t>
            </a:r>
          </a:p>
          <a:p>
            <a:r>
              <a:rPr lang="en-US">
                <a:solidFill>
                  <a:schemeClr val="tx2">
                    <a:lumMod val="50000"/>
                  </a:schemeClr>
                </a:solidFill>
              </a:rPr>
              <a:t>Respondents qualified to take the survey if they met the following criteria: </a:t>
            </a:r>
          </a:p>
          <a:p>
            <a:pPr marL="302040" indent="-302040">
              <a:buFont typeface="Arial" panose="020B0604020202020204" pitchFamily="34" charset="0"/>
              <a:buChar char="•"/>
            </a:pPr>
            <a:r>
              <a:rPr lang="en-US">
                <a:solidFill>
                  <a:schemeClr val="tx2">
                    <a:lumMod val="50000"/>
                  </a:schemeClr>
                </a:solidFill>
              </a:rPr>
              <a:t>Own a business with between 2-499 employees</a:t>
            </a:r>
          </a:p>
          <a:p>
            <a:pPr marL="302040" indent="-302040">
              <a:buFont typeface="Arial" panose="020B0604020202020204" pitchFamily="34" charset="0"/>
              <a:buChar char="•"/>
            </a:pPr>
            <a:r>
              <a:rPr lang="en-US">
                <a:solidFill>
                  <a:schemeClr val="tx2">
                    <a:lumMod val="50000"/>
                  </a:schemeClr>
                </a:solidFill>
              </a:rPr>
              <a:t>Own at least 5% of the business</a:t>
            </a:r>
          </a:p>
          <a:p>
            <a:pPr marL="302040" indent="-302040">
              <a:buFont typeface="Arial" panose="020B0604020202020204" pitchFamily="34" charset="0"/>
              <a:buChar char="•"/>
            </a:pPr>
            <a:r>
              <a:rPr lang="en-US">
                <a:solidFill>
                  <a:schemeClr val="tx2">
                    <a:lumMod val="50000"/>
                  </a:schemeClr>
                </a:solidFill>
              </a:rPr>
              <a:t>Actively manage the business </a:t>
            </a:r>
          </a:p>
          <a:p>
            <a:pPr marL="302040" indent="-302040">
              <a:buFont typeface="Arial" panose="020B0604020202020204" pitchFamily="34" charset="0"/>
              <a:buChar char="•"/>
            </a:pPr>
            <a:r>
              <a:rPr lang="en-US">
                <a:solidFill>
                  <a:srgbClr val="162B48"/>
                </a:solidFill>
                <a:cs typeface="Arial" panose="020B0604020202020204" pitchFamily="34" charset="0"/>
              </a:rPr>
              <a:t>Currently employed, either full time, part time, or self-employed</a:t>
            </a:r>
          </a:p>
          <a:p>
            <a:pPr marL="302040" indent="-302040">
              <a:buFont typeface="Arial" panose="020B0604020202020204" pitchFamily="34" charset="0"/>
              <a:buChar char="•"/>
            </a:pPr>
            <a:r>
              <a:rPr lang="en-US">
                <a:solidFill>
                  <a:schemeClr val="tx2">
                    <a:lumMod val="50000"/>
                  </a:schemeClr>
                </a:solidFill>
              </a:rPr>
              <a:t>United States resident, age 21 or older</a:t>
            </a:r>
          </a:p>
          <a:p>
            <a:pPr marL="302040" indent="-302040">
              <a:buFont typeface="Arial" panose="020B0604020202020204" pitchFamily="34" charset="0"/>
              <a:buChar char="•"/>
            </a:pPr>
            <a:r>
              <a:rPr lang="en-US">
                <a:solidFill>
                  <a:schemeClr val="tx2">
                    <a:lumMod val="50000"/>
                  </a:schemeClr>
                </a:solidFill>
              </a:rPr>
              <a:t>Non-profit organizations weren’t included</a:t>
            </a:r>
            <a:endParaRPr lang="en-US">
              <a:solidFill>
                <a:schemeClr val="tx2">
                  <a:lumMod val="50000"/>
                </a:schemeClr>
              </a:solidFill>
              <a:cs typeface="Calibri"/>
            </a:endParaRPr>
          </a:p>
          <a:p>
            <a:pPr defTabSz="966529">
              <a:defRPr/>
            </a:pPr>
            <a:r>
              <a:rPr lang="en-US">
                <a:solidFill>
                  <a:srgbClr val="162B48"/>
                </a:solidFill>
                <a:cs typeface="Arial" panose="020B0604020202020204" pitchFamily="34" charset="0"/>
              </a:rPr>
              <a:t>Results are weighted based on the number of employees and annual sales. Potential respondents were selected from those who agreed to participate in Dynata surveys. Because the sample is based on those who agreed to be invited to participate, no estimates of theoretical sampling error can be calculated.</a:t>
            </a:r>
            <a:endParaRPr lang="en-US">
              <a:solidFill>
                <a:srgbClr val="162B48"/>
              </a:solidFill>
            </a:endParaRPr>
          </a:p>
          <a:p>
            <a:pPr marL="302040" indent="-30204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1019475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70</a:t>
            </a:fld>
            <a:endParaRPr lang="en-US"/>
          </a:p>
        </p:txBody>
      </p:sp>
    </p:spTree>
    <p:extLst>
      <p:ext uri="{BB962C8B-B14F-4D97-AF65-F5344CB8AC3E}">
        <p14:creationId xmlns:p14="http://schemas.microsoft.com/office/powerpoint/2010/main" val="33257978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Employee benefits like group life or disability insurance generally offer more (as a percentage of pay) to your rank-and-file employees than your key employees. A solution to consider is a benefit restoration plan which brings benefit levels up to a more equivalent percentage of salary for your higher earning, key employees. </a:t>
            </a:r>
          </a:p>
        </p:txBody>
      </p:sp>
      <p:sp>
        <p:nvSpPr>
          <p:cNvPr id="4" name="Slide Number Placeholder 3"/>
          <p:cNvSpPr>
            <a:spLocks noGrp="1"/>
          </p:cNvSpPr>
          <p:nvPr>
            <p:ph type="sldNum" sz="quarter" idx="5"/>
          </p:nvPr>
        </p:nvSpPr>
        <p:spPr/>
        <p:txBody>
          <a:bodyPr/>
          <a:lstStyle/>
          <a:p>
            <a:fld id="{883D98F7-5D96-8644-BBA6-72A94972AAFF}" type="slidenum">
              <a:rPr lang="en-US" smtClean="0"/>
              <a:t>71</a:t>
            </a:fld>
            <a:endParaRPr lang="en-US"/>
          </a:p>
        </p:txBody>
      </p:sp>
    </p:spTree>
    <p:extLst>
      <p:ext uri="{BB962C8B-B14F-4D97-AF65-F5344CB8AC3E}">
        <p14:creationId xmlns:p14="http://schemas.microsoft.com/office/powerpoint/2010/main" val="14781014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group LTD benefits would be enough for most employee’s to protect a large percentage of their income. However, some employee’s (shown above the line in this graphical example) need more protection to get closer to that same income replacement ratio. </a:t>
            </a:r>
          </a:p>
        </p:txBody>
      </p:sp>
      <p:sp>
        <p:nvSpPr>
          <p:cNvPr id="4" name="Slide Number Placeholder 3"/>
          <p:cNvSpPr>
            <a:spLocks noGrp="1"/>
          </p:cNvSpPr>
          <p:nvPr>
            <p:ph type="sldNum" sz="quarter" idx="5"/>
          </p:nvPr>
        </p:nvSpPr>
        <p:spPr/>
        <p:txBody>
          <a:bodyPr/>
          <a:lstStyle/>
          <a:p>
            <a:fld id="{883D98F7-5D96-8644-BBA6-72A94972AAFF}" type="slidenum">
              <a:rPr lang="en-US" smtClean="0"/>
              <a:t>72</a:t>
            </a:fld>
            <a:endParaRPr lang="en-US"/>
          </a:p>
        </p:txBody>
      </p:sp>
    </p:spTree>
    <p:extLst>
      <p:ext uri="{BB962C8B-B14F-4D97-AF65-F5344CB8AC3E}">
        <p14:creationId xmlns:p14="http://schemas.microsoft.com/office/powerpoint/2010/main" val="37232491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73</a:t>
            </a:fld>
            <a:endParaRPr lang="en-US"/>
          </a:p>
        </p:txBody>
      </p:sp>
    </p:spTree>
    <p:extLst>
      <p:ext uri="{BB962C8B-B14F-4D97-AF65-F5344CB8AC3E}">
        <p14:creationId xmlns:p14="http://schemas.microsoft.com/office/powerpoint/2010/main" val="3420416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33333"/>
                </a:solidFill>
                <a:effectLst/>
                <a:latin typeface="var(--typography-font-light)"/>
              </a:rPr>
              <a:t>Benchmark benefits you offer for group insurance and retirement plans using the Principal</a:t>
            </a:r>
            <a:r>
              <a:rPr lang="en-US" b="0" i="0" baseline="30000">
                <a:solidFill>
                  <a:srgbClr val="333333"/>
                </a:solidFill>
                <a:effectLst/>
                <a:latin typeface="var(--typography-font-light)"/>
              </a:rPr>
              <a:t>®</a:t>
            </a:r>
            <a:r>
              <a:rPr lang="en-US" b="0" i="0">
                <a:solidFill>
                  <a:srgbClr val="333333"/>
                </a:solidFill>
                <a:effectLst/>
                <a:latin typeface="var(--typography-font-light)"/>
              </a:rPr>
              <a:t> Benefit Design Tool. It allows you to c</a:t>
            </a:r>
            <a:r>
              <a:rPr lang="en-US" b="0" i="0">
                <a:solidFill>
                  <a:srgbClr val="333333"/>
                </a:solidFill>
                <a:effectLst/>
                <a:latin typeface="var(--typography-font-default)"/>
              </a:rPr>
              <a:t>ompare benefits to similarly sized organizations in your industry and region.</a:t>
            </a:r>
          </a:p>
          <a:p>
            <a:pPr algn="l">
              <a:buFont typeface="Arial" panose="020B0604020202020204" pitchFamily="34" charset="0"/>
              <a:buChar char="•"/>
            </a:pPr>
            <a:r>
              <a:rPr lang="en-US" b="0" i="0">
                <a:solidFill>
                  <a:srgbClr val="333333"/>
                </a:solidFill>
                <a:effectLst/>
                <a:latin typeface="FS Elliot Web Regular"/>
              </a:rPr>
              <a:t>Dental insurance</a:t>
            </a:r>
          </a:p>
          <a:p>
            <a:pPr algn="l">
              <a:buFont typeface="Arial" panose="020B0604020202020204" pitchFamily="34" charset="0"/>
              <a:buChar char="•"/>
            </a:pPr>
            <a:r>
              <a:rPr lang="en-US" b="0" i="0">
                <a:solidFill>
                  <a:srgbClr val="333333"/>
                </a:solidFill>
                <a:effectLst/>
                <a:latin typeface="FS Elliot Web Regular"/>
              </a:rPr>
              <a:t>Short-term disability insurance</a:t>
            </a:r>
          </a:p>
          <a:p>
            <a:pPr algn="l">
              <a:buFont typeface="Arial" panose="020B0604020202020204" pitchFamily="34" charset="0"/>
              <a:buChar char="•"/>
            </a:pPr>
            <a:r>
              <a:rPr lang="en-US" b="0" i="0">
                <a:solidFill>
                  <a:srgbClr val="333333"/>
                </a:solidFill>
                <a:effectLst/>
                <a:latin typeface="FS Elliot Web Regular"/>
              </a:rPr>
              <a:t>Long-term disability insurance</a:t>
            </a:r>
          </a:p>
          <a:p>
            <a:pPr algn="l">
              <a:buFont typeface="Arial" panose="020B0604020202020204" pitchFamily="34" charset="0"/>
              <a:buChar char="•"/>
            </a:pPr>
            <a:r>
              <a:rPr lang="en-US" b="0" i="0">
                <a:solidFill>
                  <a:srgbClr val="333333"/>
                </a:solidFill>
                <a:effectLst/>
                <a:latin typeface="FS Elliot Web Regular"/>
              </a:rPr>
              <a:t>Life insurance</a:t>
            </a:r>
          </a:p>
          <a:p>
            <a:pPr algn="l">
              <a:buFont typeface="Arial" panose="020B0604020202020204" pitchFamily="34" charset="0"/>
              <a:buChar char="•"/>
            </a:pPr>
            <a:r>
              <a:rPr lang="en-US" b="0" i="0">
                <a:solidFill>
                  <a:srgbClr val="333333"/>
                </a:solidFill>
                <a:effectLst/>
                <a:latin typeface="FS Elliot Web Regular"/>
              </a:rPr>
              <a:t>Retirement plans—401(k) and 403(b)</a:t>
            </a:r>
          </a:p>
          <a:p>
            <a:br>
              <a:rPr lang="en-US" b="0" i="0">
                <a:solidFill>
                  <a:srgbClr val="333333"/>
                </a:solidFill>
                <a:effectLst/>
                <a:latin typeface="FS Elliot Web Regular"/>
              </a:rPr>
            </a:b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74</a:t>
            </a:fld>
            <a:endParaRPr lang="en-US"/>
          </a:p>
        </p:txBody>
      </p:sp>
    </p:spTree>
    <p:extLst>
      <p:ext uri="{BB962C8B-B14F-4D97-AF65-F5344CB8AC3E}">
        <p14:creationId xmlns:p14="http://schemas.microsoft.com/office/powerpoint/2010/main" val="461358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75</a:t>
            </a:fld>
            <a:endParaRPr lang="en-US"/>
          </a:p>
        </p:txBody>
      </p:sp>
    </p:spTree>
    <p:extLst>
      <p:ext uri="{BB962C8B-B14F-4D97-AF65-F5344CB8AC3E}">
        <p14:creationId xmlns:p14="http://schemas.microsoft.com/office/powerpoint/2010/main" val="4034413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Competitive compensation and benefits can help you recruit and reward top talent. They’re customizable and flexible to your budget and needs.</a:t>
            </a:r>
          </a:p>
          <a:p>
            <a:endParaRPr lang="en-US"/>
          </a:p>
          <a:p>
            <a:r>
              <a:rPr lang="en-US"/>
              <a:t>Deferred comp plans allow your key employees to contribution additional tax-deferred compensation (up to 100%, depending on plan design) to their savings and allow your business to make discretionary contribution as well. </a:t>
            </a:r>
          </a:p>
          <a:p>
            <a:endParaRPr lang="en-US"/>
          </a:p>
          <a:p>
            <a:r>
              <a:rPr lang="en-US"/>
              <a:t>Bonus plans provide a platform for you to offer supplemental retirement income benefits to key employees on a tax-deductible basis. The bonus you contribute to the plan for select key employees can be used to buy life insurance policy. This policy funds the plan and can provide retirement income, death benefit protection, and additional living benefits</a:t>
            </a:r>
          </a:p>
          <a:p>
            <a:endParaRPr lang="en-US"/>
          </a:p>
          <a:p>
            <a:endParaRPr lang="en-US"/>
          </a:p>
          <a:p>
            <a:endParaRPr lang="en-US"/>
          </a:p>
          <a:p>
            <a:r>
              <a:rPr lang="en-US"/>
              <a:t>Note – There are deferred compensation and bonus plans option for both for-profit and tax exempt organizations.</a:t>
            </a:r>
          </a:p>
        </p:txBody>
      </p:sp>
      <p:sp>
        <p:nvSpPr>
          <p:cNvPr id="4" name="Slide Number Placeholder 3"/>
          <p:cNvSpPr>
            <a:spLocks noGrp="1"/>
          </p:cNvSpPr>
          <p:nvPr>
            <p:ph type="sldNum" sz="quarter" idx="5"/>
          </p:nvPr>
        </p:nvSpPr>
        <p:spPr/>
        <p:txBody>
          <a:bodyPr/>
          <a:lstStyle/>
          <a:p>
            <a:fld id="{883D98F7-5D96-8644-BBA6-72A94972AAFF}" type="slidenum">
              <a:rPr lang="en-US" smtClean="0"/>
              <a:t>76</a:t>
            </a:fld>
            <a:endParaRPr lang="en-US"/>
          </a:p>
        </p:txBody>
      </p:sp>
    </p:spTree>
    <p:extLst>
      <p:ext uri="{BB962C8B-B14F-4D97-AF65-F5344CB8AC3E}">
        <p14:creationId xmlns:p14="http://schemas.microsoft.com/office/powerpoint/2010/main" val="13503665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Here’s how it works:</a:t>
            </a:r>
          </a:p>
          <a:p>
            <a:pPr marL="301315" indent="-301315">
              <a:buFont typeface="Arial" panose="020B0604020202020204" pitchFamily="34" charset="0"/>
              <a:buChar char="•"/>
            </a:pPr>
            <a:r>
              <a:rPr lang="en-US"/>
              <a:t>The business selects key employees and/or owners to include in the plan </a:t>
            </a:r>
          </a:p>
          <a:p>
            <a:pPr marL="301315" indent="-301315">
              <a:buFont typeface="Arial" panose="020B0604020202020204" pitchFamily="34" charset="0"/>
              <a:buChar char="•"/>
            </a:pPr>
            <a:r>
              <a:rPr lang="en-US"/>
              <a:t>Participants can defer a portion of their annual compensation or bonuses into the plan before taxes</a:t>
            </a:r>
          </a:p>
          <a:p>
            <a:pPr marL="301315" indent="-301315">
              <a:buFont typeface="Arial" panose="020B0604020202020204" pitchFamily="34" charset="0"/>
              <a:buChar char="•"/>
            </a:pPr>
            <a:r>
              <a:rPr lang="en-US"/>
              <a:t>The business promises to pay that money, plus any earnings or additional contributions they may offer, to them at a future date </a:t>
            </a:r>
          </a:p>
          <a:p>
            <a:pPr marL="301315" indent="-301315">
              <a:buFont typeface="Arial" panose="020B0604020202020204" pitchFamily="34" charset="0"/>
              <a:buChar char="•"/>
            </a:pPr>
            <a:r>
              <a:rPr lang="en-US"/>
              <a:t>How the business informally finances the plan is up to them:</a:t>
            </a:r>
          </a:p>
          <a:p>
            <a:pPr marL="783420" lvl="1" indent="-301315">
              <a:buFont typeface="Arial" panose="020B0604020202020204" pitchFamily="34" charset="0"/>
              <a:buChar char="•"/>
            </a:pPr>
            <a:r>
              <a:rPr lang="en-US"/>
              <a:t>corporate-owned life insurance (COLI)</a:t>
            </a:r>
          </a:p>
          <a:p>
            <a:pPr marL="783420" lvl="1" indent="-301315">
              <a:buFont typeface="Arial" panose="020B0604020202020204" pitchFamily="34" charset="0"/>
              <a:buChar char="•"/>
            </a:pPr>
            <a:r>
              <a:rPr lang="en-US"/>
              <a:t>taxable investments (corporate-owned mutual funds)</a:t>
            </a:r>
          </a:p>
          <a:p>
            <a:pPr marL="783420" lvl="1" indent="-301315">
              <a:buFont typeface="Arial" panose="020B0604020202020204" pitchFamily="34" charset="0"/>
              <a:buChar char="•"/>
            </a:pPr>
            <a:r>
              <a:rPr lang="en-US"/>
              <a:t>company cash flow</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77</a:t>
            </a:fld>
            <a:endParaRPr lang="en-US"/>
          </a:p>
        </p:txBody>
      </p:sp>
    </p:spTree>
    <p:extLst>
      <p:ext uri="{BB962C8B-B14F-4D97-AF65-F5344CB8AC3E}">
        <p14:creationId xmlns:p14="http://schemas.microsoft.com/office/powerpoint/2010/main" val="6517468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78</a:t>
            </a:fld>
            <a:endParaRPr lang="en-US"/>
          </a:p>
        </p:txBody>
      </p:sp>
    </p:spTree>
    <p:extLst>
      <p:ext uri="{BB962C8B-B14F-4D97-AF65-F5344CB8AC3E}">
        <p14:creationId xmlns:p14="http://schemas.microsoft.com/office/powerpoint/2010/main" val="7340632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plans also have several benefits and considerations for key employees</a:t>
            </a:r>
          </a:p>
          <a:p>
            <a:endParaRPr lang="en-US"/>
          </a:p>
          <a:p>
            <a:r>
              <a:rPr lang="en-US"/>
              <a:t>[Read the bullet points]</a:t>
            </a:r>
          </a:p>
        </p:txBody>
      </p:sp>
      <p:sp>
        <p:nvSpPr>
          <p:cNvPr id="4" name="Slide Number Placeholder 3"/>
          <p:cNvSpPr>
            <a:spLocks noGrp="1"/>
          </p:cNvSpPr>
          <p:nvPr>
            <p:ph type="sldNum" sz="quarter" idx="5"/>
          </p:nvPr>
        </p:nvSpPr>
        <p:spPr/>
        <p:txBody>
          <a:bodyPr/>
          <a:lstStyle/>
          <a:p>
            <a:fld id="{883D98F7-5D96-8644-BBA6-72A94972AAFF}" type="slidenum">
              <a:rPr lang="en-US" smtClean="0"/>
              <a:t>79</a:t>
            </a:fld>
            <a:endParaRPr lang="en-US"/>
          </a:p>
        </p:txBody>
      </p:sp>
    </p:spTree>
    <p:extLst>
      <p:ext uri="{BB962C8B-B14F-4D97-AF65-F5344CB8AC3E}">
        <p14:creationId xmlns:p14="http://schemas.microsoft.com/office/powerpoint/2010/main" val="36829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66529">
              <a:defRPr/>
            </a:pPr>
            <a:r>
              <a:rPr lang="en-US"/>
              <a:t>Review chart and the changes in rankings over the years. </a:t>
            </a: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77917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Here’s how it works:</a:t>
            </a:r>
          </a:p>
          <a:p>
            <a:pPr marL="181225" indent="-181225">
              <a:buFont typeface="Arial" panose="020B0604020202020204" pitchFamily="34" charset="0"/>
              <a:buChar char="•"/>
            </a:pPr>
            <a:r>
              <a:rPr lang="en-US"/>
              <a:t>This deferred comp plan is a type of retirement vehicle the employer provides to the key employees with a specific pre-determined benefit in mind. </a:t>
            </a:r>
          </a:p>
          <a:p>
            <a:pPr marL="181225" indent="-181225">
              <a:buFont typeface="Arial" panose="020B0604020202020204" pitchFamily="34" charset="0"/>
              <a:buChar char="•"/>
            </a:pPr>
            <a:r>
              <a:rPr lang="en-US"/>
              <a:t>Employer promises to pay that money to them at a future date. How the employer informally finances the plan can help them do just that—whether with corporate-owned life insurance or taxable investments, or company cash flow. </a:t>
            </a:r>
          </a:p>
          <a:p>
            <a:pPr marL="181225" indent="-181225">
              <a:buFont typeface="Arial" panose="020B0604020202020204" pitchFamily="34" charset="0"/>
              <a:buChar char="•"/>
            </a:pPr>
            <a:r>
              <a:rPr lang="en-US"/>
              <a:t>The chart shows how money is credited to the deferred comp plan and paid out at a later date. </a:t>
            </a:r>
          </a:p>
          <a:p>
            <a:pPr marL="181225" indent="-181225">
              <a:buFont typeface="Arial" panose="020B0604020202020204" pitchFamily="34" charset="0"/>
              <a:buChar char="•"/>
            </a:pPr>
            <a:r>
              <a:rPr lang="en-US"/>
              <a:t>It also points out that when the benefit is distributed to the key employee, the employer receives an income-tax deduction, and the key employee pays income tax on it.</a:t>
            </a:r>
            <a:endParaRPr lang="en-US" alt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80</a:t>
            </a:fld>
            <a:endParaRPr lang="en-US"/>
          </a:p>
        </p:txBody>
      </p:sp>
    </p:spTree>
    <p:extLst>
      <p:ext uri="{BB962C8B-B14F-4D97-AF65-F5344CB8AC3E}">
        <p14:creationId xmlns:p14="http://schemas.microsoft.com/office/powerpoint/2010/main" val="13840177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a:t>With</a:t>
            </a:r>
            <a:r>
              <a:rPr lang="en-US" altLang="ja-JP" baseline="0"/>
              <a:t> any plan type, t</a:t>
            </a:r>
            <a:r>
              <a:rPr lang="en-US" altLang="ja-JP"/>
              <a:t>here are benefits and considerations for both the organization and for the key employees in the plan.</a:t>
            </a:r>
            <a:r>
              <a:rPr lang="en-US" altLang="ja-JP" baseline="0"/>
              <a:t> </a:t>
            </a:r>
            <a:endParaRPr lang="en-US" altLang="ja-JP"/>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81</a:t>
            </a:fld>
            <a:endParaRPr lang="en-US"/>
          </a:p>
        </p:txBody>
      </p:sp>
    </p:spTree>
    <p:extLst>
      <p:ext uri="{BB962C8B-B14F-4D97-AF65-F5344CB8AC3E}">
        <p14:creationId xmlns:p14="http://schemas.microsoft.com/office/powerpoint/2010/main" val="13628133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ltLang="en-US"/>
              <a:t>Here are some benefits and considerations for the key employees participating in the plan.</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82</a:t>
            </a:fld>
            <a:endParaRPr lang="en-US"/>
          </a:p>
        </p:txBody>
      </p:sp>
    </p:spTree>
    <p:extLst>
      <p:ext uri="{BB962C8B-B14F-4D97-AF65-F5344CB8AC3E}">
        <p14:creationId xmlns:p14="http://schemas.microsoft.com/office/powerpoint/2010/main" val="23897847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Here’s </a:t>
            </a:r>
            <a:r>
              <a:rPr lang="en-US" altLang="en-US" b="1" baseline="0"/>
              <a:t>how it works:</a:t>
            </a:r>
          </a:p>
          <a:p>
            <a:endParaRPr lang="en-US" altLang="en-US" b="1" baseline="0"/>
          </a:p>
          <a:p>
            <a:r>
              <a:rPr lang="en-US" altLang="en-US" b="1" baseline="0"/>
              <a:t>Service period:</a:t>
            </a:r>
          </a:p>
          <a:p>
            <a:pPr marL="181225" indent="-181225">
              <a:buFont typeface="Arial" panose="020B0604020202020204" pitchFamily="34" charset="0"/>
              <a:buChar char="•"/>
            </a:pPr>
            <a:r>
              <a:rPr lang="en-US"/>
              <a:t>A deferred comp agreement is established with select key employees. </a:t>
            </a:r>
          </a:p>
          <a:p>
            <a:pPr marL="181225" indent="-181225">
              <a:buFont typeface="Arial" panose="020B0604020202020204" pitchFamily="34" charset="0"/>
              <a:buChar char="•"/>
            </a:pPr>
            <a:r>
              <a:rPr lang="en-US"/>
              <a:t>The employer and each key employee enter into an agreement that promises a lump sum benefit if the employee satisfies a service requirement. </a:t>
            </a:r>
          </a:p>
          <a:p>
            <a:pPr marL="181225" indent="-181225">
              <a:buFont typeface="Arial" panose="020B0604020202020204" pitchFamily="34" charset="0"/>
              <a:buChar char="•"/>
            </a:pPr>
            <a:r>
              <a:rPr lang="en-US"/>
              <a:t>The company then purchases and pays the premium on a life insurance policy that builds cash value. The promised benefit can be a specified amount or can be measured by </a:t>
            </a:r>
            <a:r>
              <a:rPr lang="en-US" b="0"/>
              <a:t>an account balance based on the </a:t>
            </a:r>
            <a:r>
              <a:rPr lang="en-US"/>
              <a:t>cash value accumulated in the policy. </a:t>
            </a:r>
          </a:p>
          <a:p>
            <a:pPr marL="181225" indent="-181225">
              <a:buFont typeface="Arial" panose="020B0604020202020204" pitchFamily="34" charset="0"/>
              <a:buChar char="•"/>
            </a:pPr>
            <a:r>
              <a:rPr lang="en-US"/>
              <a:t>If desired, an endorsement split dollar or death benefit only agreement can be set up, so that part of the policy’s death benefit goes to the beneficiaries if the key employee should die during the service period. </a:t>
            </a:r>
          </a:p>
          <a:p>
            <a:endParaRPr lang="en-US"/>
          </a:p>
          <a:p>
            <a:r>
              <a:rPr lang="en-US" b="1"/>
              <a:t>Payout period</a:t>
            </a:r>
          </a:p>
          <a:p>
            <a:pPr marL="181225" indent="-181225">
              <a:buFont typeface="Arial" panose="020B0604020202020204" pitchFamily="34" charset="0"/>
              <a:buChar char="•"/>
            </a:pPr>
            <a:r>
              <a:rPr lang="en-US"/>
              <a:t>When the service requirement has been met, the lump-sum bonus will be paid to the key employee. </a:t>
            </a:r>
          </a:p>
          <a:p>
            <a:pPr marL="181225" indent="-181225">
              <a:buFont typeface="Arial" panose="020B0604020202020204" pitchFamily="34" charset="0"/>
              <a:buChar char="•"/>
            </a:pPr>
            <a:r>
              <a:rPr lang="en-US"/>
              <a:t>The employer chooses how the bonus will be paid—use current cash flow or a withdrawal of cash value from the life insurance policy to meet this bonus requirement. </a:t>
            </a:r>
          </a:p>
          <a:p>
            <a:pPr marL="181225" indent="-181225">
              <a:buFont typeface="Arial" panose="020B0604020202020204" pitchFamily="34" charset="0"/>
              <a:buChar char="•"/>
            </a:pPr>
            <a:r>
              <a:rPr lang="en-US"/>
              <a:t>As an alternative, ownership of the policy can be transferred to the key employee.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83</a:t>
            </a:fld>
            <a:endParaRPr lang="en-US"/>
          </a:p>
        </p:txBody>
      </p:sp>
    </p:spTree>
    <p:extLst>
      <p:ext uri="{BB962C8B-B14F-4D97-AF65-F5344CB8AC3E}">
        <p14:creationId xmlns:p14="http://schemas.microsoft.com/office/powerpoint/2010/main" val="1835099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a:t>Encourages loyalty. The plan provides an incentive for the key employee to remain loyal to the company for a predetermined service period.</a:t>
            </a:r>
          </a:p>
          <a:p>
            <a:pPr marL="181225" indent="-181225">
              <a:buFont typeface="Arial" panose="020B0604020202020204" pitchFamily="34" charset="0"/>
              <a:buChar char="•"/>
            </a:pPr>
            <a:r>
              <a:rPr lang="en-US"/>
              <a:t>Receive a tax deduction. In the year the bonus is paid or the life policy is transferred to the key employee, the company receives a tax deduction for the entire bonus. Any gain in the policy at this time of transfer is taxable to the company. </a:t>
            </a:r>
          </a:p>
          <a:p>
            <a:pPr marL="181225" indent="-181225">
              <a:buFont typeface="Arial" panose="020B0604020202020204" pitchFamily="34" charset="0"/>
              <a:buChar char="•"/>
            </a:pPr>
            <a:r>
              <a:rPr lang="en-US"/>
              <a:t>Recover the premium cost. If the key employee dies before the end of the service period, the life insurance policy’s tax-free death benefit may be used to recover the cost of the premiums paid.</a:t>
            </a:r>
          </a:p>
          <a:p>
            <a:pPr marL="181225" indent="-181225">
              <a:buFont typeface="Arial" panose="020B0604020202020204" pitchFamily="34" charset="0"/>
              <a:buChar char="•"/>
            </a:pPr>
            <a:r>
              <a:rPr lang="en-US"/>
              <a:t>Reduce cash flow. Premiums are paid with company after-tax dollars, so each premium payment reduces the company’s annual cash flow. </a:t>
            </a:r>
          </a:p>
          <a:p>
            <a:pPr marL="181225" indent="-181225">
              <a:buFont typeface="Arial" panose="020B0604020202020204" pitchFamily="34" charset="0"/>
              <a:buChar char="•"/>
            </a:pPr>
            <a:r>
              <a:rPr lang="en-US"/>
              <a:t>The bonus must be paid in a lump sum within 2½ months of the end of the tax year in which the key employee meets the service requirement to avoid being considered a deferred compensation plan that would be subject to IRC Section 409A requirements. </a:t>
            </a:r>
            <a:endParaRPr lang="en-US" altLang="ja-JP"/>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84</a:t>
            </a:fld>
            <a:endParaRPr lang="en-US"/>
          </a:p>
        </p:txBody>
      </p:sp>
    </p:spTree>
    <p:extLst>
      <p:ext uri="{BB962C8B-B14F-4D97-AF65-F5344CB8AC3E}">
        <p14:creationId xmlns:p14="http://schemas.microsoft.com/office/powerpoint/2010/main" val="20134363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a:t>Enhanced employee benefits. This is an additional benefit that many key employees will value.</a:t>
            </a:r>
          </a:p>
          <a:p>
            <a:pPr marL="181225" indent="-181225">
              <a:buFont typeface="Arial" panose="020B0604020202020204" pitchFamily="34" charset="0"/>
              <a:buChar char="•"/>
            </a:pPr>
            <a:r>
              <a:rPr lang="en-US"/>
              <a:t>Pay minimal cost. The key employee will pay tax on the value of the life insurance death benefit that’s endorsed to them during the service period, if any. This cost is much less than if the key employee was to personally purchase that amount of permanent life insurance.</a:t>
            </a:r>
          </a:p>
          <a:p>
            <a:pPr marL="181225" indent="-181225">
              <a:buFont typeface="Arial" panose="020B0604020202020204" pitchFamily="34" charset="0"/>
              <a:buChar char="•"/>
            </a:pPr>
            <a:r>
              <a:rPr lang="en-US"/>
              <a:t>Help with taxes. This plan design does not allow the option to defer the lump-sum bonus, nor does it offer another payment choice. In the year the bonus is received, the key employee recognizes income in the amount of the lump-sum bonus. However, if the policy is transferred, a portion of the policy’s cash value may be used to pay the income tax due. </a:t>
            </a:r>
          </a:p>
          <a:p>
            <a:pPr marL="181225" indent="-181225">
              <a:buFont typeface="Arial" panose="020B0604020202020204" pitchFamily="34" charset="0"/>
              <a:buChar char="•"/>
            </a:pPr>
            <a:r>
              <a:rPr lang="en-US"/>
              <a:t>Use for personal needs. If ownership of the life policy is transferred to the key employee, its cash value and death benefit may be used for personal financial needs. </a:t>
            </a:r>
          </a:p>
          <a:p>
            <a:pPr marL="181225" indent="-181225">
              <a:buFont typeface="Arial" panose="020B0604020202020204" pitchFamily="34" charset="0"/>
              <a:buChar char="•"/>
            </a:pPr>
            <a:r>
              <a:rPr lang="en-US"/>
              <a:t>Must qualify. The key employee must be healthy enough to qualify for the life insurance policy.</a:t>
            </a:r>
            <a:endParaRPr lang="en-US" alt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85</a:t>
            </a:fld>
            <a:endParaRPr lang="en-US"/>
          </a:p>
        </p:txBody>
      </p:sp>
    </p:spTree>
    <p:extLst>
      <p:ext uri="{BB962C8B-B14F-4D97-AF65-F5344CB8AC3E}">
        <p14:creationId xmlns:p14="http://schemas.microsoft.com/office/powerpoint/2010/main" val="37775299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Here’s how it works:</a:t>
            </a:r>
          </a:p>
          <a:p>
            <a:pPr marL="181225" indent="-181225">
              <a:buFont typeface="Arial" panose="020B0604020202020204" pitchFamily="34" charset="0"/>
              <a:buChar char="•"/>
            </a:pPr>
            <a:r>
              <a:rPr lang="en-US"/>
              <a:t>A defined contribution deferred comp agreement is established with select key employees. </a:t>
            </a:r>
          </a:p>
          <a:p>
            <a:pPr marL="181225" indent="-181225">
              <a:buFont typeface="Arial" panose="020B0604020202020204" pitchFamily="34" charset="0"/>
              <a:buChar char="•"/>
            </a:pPr>
            <a:r>
              <a:rPr lang="en-US"/>
              <a:t>The employer determines how much they want to contribute to the plan for each key employee. </a:t>
            </a:r>
          </a:p>
          <a:p>
            <a:pPr marL="181225" indent="-181225">
              <a:buFont typeface="Arial" panose="020B0604020202020204" pitchFamily="34" charset="0"/>
              <a:buChar char="•"/>
            </a:pPr>
            <a:r>
              <a:rPr lang="en-US"/>
              <a:t>The employer then has some additional plan design options such as implementing a vesting schedule and determining payout terms.</a:t>
            </a:r>
          </a:p>
          <a:p>
            <a:pPr marL="181225" indent="-181225">
              <a:buFont typeface="Arial" panose="020B0604020202020204" pitchFamily="34" charset="0"/>
              <a:buChar char="•"/>
            </a:pPr>
            <a:r>
              <a:rPr lang="en-US"/>
              <a:t>Life insurance is used to help informally finance the plan. </a:t>
            </a:r>
          </a:p>
          <a:p>
            <a:pPr marL="181225" indent="-181225">
              <a:buFont typeface="Arial" panose="020B0604020202020204" pitchFamily="34" charset="0"/>
              <a:buChar char="•"/>
            </a:pPr>
            <a:r>
              <a:rPr lang="en-US"/>
              <a:t>An optional endorsement split dollar agreement may be used so part of the policy death benefit goes to the key employee’s survivors if the key employee should die during the service period.</a:t>
            </a:r>
          </a:p>
          <a:p>
            <a:pPr marL="181225" indent="-181225">
              <a:buFont typeface="Arial" panose="020B0604020202020204" pitchFamily="34" charset="0"/>
              <a:buChar char="•"/>
            </a:pPr>
            <a:r>
              <a:rPr lang="en-US"/>
              <a:t>Upon a triggering event (termination of employment, retirement, disability or death), a payout may begin for the key employee. Payouts can be made in a lump sum or over varying pay periods.</a:t>
            </a:r>
            <a:endParaRPr lang="en-US" altLang="en-US"/>
          </a:p>
          <a:p>
            <a:endParaRPr lang="en-US" altLang="en-US"/>
          </a:p>
          <a:p>
            <a:r>
              <a:rPr lang="en-US" altLang="en-US" b="1"/>
              <a:t>Designed for:</a:t>
            </a:r>
            <a:endParaRPr lang="en-US" altLang="en-US"/>
          </a:p>
          <a:p>
            <a:pPr marL="184224" indent="-184224">
              <a:buFont typeface="Arial" panose="020B0604020202020204" pitchFamily="34" charset="0"/>
              <a:buChar char="•"/>
            </a:pPr>
            <a:r>
              <a:rPr lang="en-US" altLang="en-US"/>
              <a:t>C corporations (owners and key employees)</a:t>
            </a:r>
          </a:p>
          <a:p>
            <a:pPr marL="184224" indent="-184224">
              <a:buFont typeface="Arial" panose="020B0604020202020204" pitchFamily="34" charset="0"/>
              <a:buChar char="•"/>
            </a:pPr>
            <a:r>
              <a:rPr lang="en-US" altLang="en-US"/>
              <a:t>S corporations, limited liability companies (LLCs) or partnerships (key employees only)</a:t>
            </a:r>
          </a:p>
          <a:p>
            <a:pPr marL="184224" indent="-184224">
              <a:buFont typeface="Arial" panose="020B0604020202020204" pitchFamily="34" charset="0"/>
              <a:buChar char="•"/>
            </a:pPr>
            <a:r>
              <a:rPr lang="en-US" altLang="en-US"/>
              <a:t>Businesses with strong continuity in place</a:t>
            </a:r>
          </a:p>
          <a:p>
            <a:pPr marL="184224" indent="-184224">
              <a:buFont typeface="Arial" panose="020B0604020202020204" pitchFamily="34" charset="0"/>
              <a:buChar char="•"/>
            </a:pPr>
            <a:r>
              <a:rPr lang="en-US" altLang="en-US"/>
              <a:t>Financially stable businesses (profitable, good cash flow, long history)</a:t>
            </a:r>
          </a:p>
          <a:p>
            <a:pPr marL="184224" indent="-184224">
              <a:buFont typeface="Arial" panose="020B0604020202020204" pitchFamily="34" charset="0"/>
              <a:buChar char="•"/>
            </a:pPr>
            <a:r>
              <a:rPr lang="en-US" altLang="en-US"/>
              <a:t>Owners wanting to benefit one to five key employees</a:t>
            </a:r>
          </a:p>
          <a:p>
            <a:pPr marL="184224" indent="-184224">
              <a:buFont typeface="Arial" panose="020B0604020202020204" pitchFamily="34" charset="0"/>
              <a:buChar char="•"/>
            </a:pPr>
            <a:r>
              <a:rPr lang="en-US" altLang="en-US"/>
              <a:t>Annual contributions of $25,000 - $150,000</a:t>
            </a:r>
          </a:p>
          <a:p>
            <a:endParaRPr lang="en-US" altLang="en-US" b="1"/>
          </a:p>
          <a:p>
            <a:r>
              <a:rPr lang="en-US" altLang="en-US" b="1"/>
              <a:t>This plan is NOT designed for:</a:t>
            </a:r>
            <a:endParaRPr lang="en-US" altLang="en-US"/>
          </a:p>
          <a:p>
            <a:pPr marL="184224" indent="-184224">
              <a:buFont typeface="Arial" panose="020B0604020202020204" pitchFamily="34" charset="0"/>
              <a:buChar char="•"/>
            </a:pPr>
            <a:r>
              <a:rPr lang="en-US" altLang="en-US"/>
              <a:t>Not-for-profit organizations</a:t>
            </a:r>
          </a:p>
          <a:p>
            <a:pPr marL="184224" indent="-184224">
              <a:buFont typeface="Arial" panose="020B0604020202020204" pitchFamily="34" charset="0"/>
              <a:buChar char="•"/>
            </a:pPr>
            <a:r>
              <a:rPr lang="en-US" altLang="en-US"/>
              <a:t>Owners of S corporations, LLCs or partnerships</a:t>
            </a:r>
          </a:p>
          <a:p>
            <a:pPr marL="184224" indent="-184224">
              <a:buFont typeface="Arial" panose="020B0604020202020204" pitchFamily="34" charset="0"/>
              <a:buChar char="•"/>
            </a:pPr>
            <a:r>
              <a:rPr lang="en-US" altLang="en-US"/>
              <a:t>Larger cases or situations where the employer is looking for greater flexibility in case design and more robust administrative services</a:t>
            </a:r>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86</a:t>
            </a:fld>
            <a:endParaRPr lang="en-US"/>
          </a:p>
        </p:txBody>
      </p:sp>
    </p:spTree>
    <p:extLst>
      <p:ext uri="{BB962C8B-B14F-4D97-AF65-F5344CB8AC3E}">
        <p14:creationId xmlns:p14="http://schemas.microsoft.com/office/powerpoint/2010/main" val="40070683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ltLang="en-US"/>
              <a:t>Talk though</a:t>
            </a:r>
            <a:r>
              <a:rPr lang="en-US" altLang="en-US" baseline="0"/>
              <a:t> the benefits and considerations for the business.</a:t>
            </a:r>
            <a:endParaRPr lang="en-US" altLang="ja-JP"/>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87</a:t>
            </a:fld>
            <a:endParaRPr lang="en-US"/>
          </a:p>
        </p:txBody>
      </p:sp>
    </p:spTree>
    <p:extLst>
      <p:ext uri="{BB962C8B-B14F-4D97-AF65-F5344CB8AC3E}">
        <p14:creationId xmlns:p14="http://schemas.microsoft.com/office/powerpoint/2010/main" val="28582554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ltLang="en-US"/>
              <a:t>Talk through</a:t>
            </a:r>
            <a:r>
              <a:rPr lang="en-US" altLang="en-US" baseline="0"/>
              <a:t> the benefits and considerations for the participants.</a:t>
            </a:r>
            <a:endParaRPr lang="en-US" alt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88</a:t>
            </a:fld>
            <a:endParaRPr lang="en-US"/>
          </a:p>
        </p:txBody>
      </p:sp>
    </p:spTree>
    <p:extLst>
      <p:ext uri="{BB962C8B-B14F-4D97-AF65-F5344CB8AC3E}">
        <p14:creationId xmlns:p14="http://schemas.microsoft.com/office/powerpoint/2010/main" val="3692134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Here’s how it works:</a:t>
            </a:r>
          </a:p>
          <a:p>
            <a:pPr marL="181225" indent="-181225">
              <a:buFont typeface="Arial" panose="020B0604020202020204" pitchFamily="34" charset="0"/>
              <a:buChar char="•"/>
            </a:pPr>
            <a:r>
              <a:rPr lang="en-US"/>
              <a:t>This deferred comp plan is a type of bonus plan provided to selected key employees. </a:t>
            </a:r>
          </a:p>
          <a:p>
            <a:pPr marL="181225" indent="-181225">
              <a:buFont typeface="Arial" panose="020B0604020202020204" pitchFamily="34" charset="0"/>
              <a:buChar char="•"/>
            </a:pPr>
            <a:r>
              <a:rPr lang="en-US"/>
              <a:t>Employer makes pre-tax contributions into the plan for the key employee and promise to pay that money, plus any earnings, to them at a future date based on the vesting schedules set. </a:t>
            </a:r>
          </a:p>
          <a:p>
            <a:pPr marL="181225" indent="-181225">
              <a:buFont typeface="Arial" panose="020B0604020202020204" pitchFamily="34" charset="0"/>
              <a:buChar char="•"/>
            </a:pPr>
            <a:r>
              <a:rPr lang="en-US"/>
              <a:t>How the employer informally finances the plan can help them do just that – whether with corporate-owned life insurance or taxable investments, or the organization’s cash flow.</a:t>
            </a:r>
            <a:endParaRPr lang="en-US" altLang="en-US"/>
          </a:p>
        </p:txBody>
      </p:sp>
      <p:sp>
        <p:nvSpPr>
          <p:cNvPr id="4" name="Slide Number Placeholder 3"/>
          <p:cNvSpPr>
            <a:spLocks noGrp="1"/>
          </p:cNvSpPr>
          <p:nvPr>
            <p:ph type="sldNum" sz="quarter" idx="5"/>
          </p:nvPr>
        </p:nvSpPr>
        <p:spPr/>
        <p:txBody>
          <a:bodyPr/>
          <a:lstStyle/>
          <a:p>
            <a:fld id="{883D98F7-5D96-8644-BBA6-72A94972AAFF}" type="slidenum">
              <a:rPr lang="en-US" smtClean="0"/>
              <a:t>89</a:t>
            </a:fld>
            <a:endParaRPr lang="en-US"/>
          </a:p>
        </p:txBody>
      </p:sp>
    </p:spTree>
    <p:extLst>
      <p:ext uri="{BB962C8B-B14F-4D97-AF65-F5344CB8AC3E}">
        <p14:creationId xmlns:p14="http://schemas.microsoft.com/office/powerpoint/2010/main" val="193689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to presenter: update this slide to reflect any deletion or reordering of the content you make to the presentation.</a:t>
            </a:r>
          </a:p>
          <a:p>
            <a:endParaRPr lang="en-US"/>
          </a:p>
          <a:p>
            <a:r>
              <a:rPr lang="en-US"/>
              <a:t>[Please read directly from the slide]</a:t>
            </a:r>
          </a:p>
        </p:txBody>
      </p:sp>
      <p:sp>
        <p:nvSpPr>
          <p:cNvPr id="4" name="Slide Number Placeholder 3"/>
          <p:cNvSpPr>
            <a:spLocks noGrp="1"/>
          </p:cNvSpPr>
          <p:nvPr>
            <p:ph type="sldNum" sz="quarter" idx="5"/>
          </p:nvPr>
        </p:nvSpPr>
        <p:spPr/>
        <p:txBody>
          <a:bodyPr/>
          <a:lstStyle/>
          <a:p>
            <a:fld id="{883D98F7-5D96-8644-BBA6-72A94972AAFF}" type="slidenum">
              <a:rPr lang="en-US" smtClean="0"/>
              <a:t>9</a:t>
            </a:fld>
            <a:endParaRPr lang="en-US"/>
          </a:p>
        </p:txBody>
      </p:sp>
    </p:spTree>
    <p:extLst>
      <p:ext uri="{BB962C8B-B14F-4D97-AF65-F5344CB8AC3E}">
        <p14:creationId xmlns:p14="http://schemas.microsoft.com/office/powerpoint/2010/main" val="33223463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ltLang="ja-JP"/>
              <a:t>With</a:t>
            </a:r>
            <a:r>
              <a:rPr lang="en-US" altLang="ja-JP" baseline="0"/>
              <a:t> any plan type, t</a:t>
            </a:r>
            <a:r>
              <a:rPr lang="en-US" altLang="ja-JP"/>
              <a:t>here are benefits and considerations for both the organization and for the key employees in the plan.</a:t>
            </a:r>
            <a:r>
              <a:rPr lang="en-US" altLang="ja-JP" baseline="0"/>
              <a:t> </a:t>
            </a:r>
            <a:endParaRPr lang="en-US" altLang="ja-JP"/>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90</a:t>
            </a:fld>
            <a:endParaRPr lang="en-US"/>
          </a:p>
        </p:txBody>
      </p:sp>
    </p:spTree>
    <p:extLst>
      <p:ext uri="{BB962C8B-B14F-4D97-AF65-F5344CB8AC3E}">
        <p14:creationId xmlns:p14="http://schemas.microsoft.com/office/powerpoint/2010/main" val="1632095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altLang="en-US"/>
              <a:t>Here are some benefits and considerations for the key employees participating in the plan.</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91</a:t>
            </a:fld>
            <a:endParaRPr lang="en-US"/>
          </a:p>
        </p:txBody>
      </p:sp>
    </p:spTree>
    <p:extLst>
      <p:ext uri="{BB962C8B-B14F-4D97-AF65-F5344CB8AC3E}">
        <p14:creationId xmlns:p14="http://schemas.microsoft.com/office/powerpoint/2010/main" val="6826243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92</a:t>
            </a:fld>
            <a:endParaRPr lang="en-US"/>
          </a:p>
        </p:txBody>
      </p:sp>
    </p:spTree>
    <p:extLst>
      <p:ext uri="{BB962C8B-B14F-4D97-AF65-F5344CB8AC3E}">
        <p14:creationId xmlns:p14="http://schemas.microsoft.com/office/powerpoint/2010/main" val="26312826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We have a </a:t>
            </a:r>
            <a:r>
              <a:rPr lang="en-US" altLang="ja-JP"/>
              <a:t>bonus plan solution for for-profit and tax-exempt</a:t>
            </a:r>
            <a:r>
              <a:rPr lang="en-US" altLang="ja-JP" baseline="0"/>
              <a:t> </a:t>
            </a:r>
            <a:r>
              <a:rPr lang="en-US" altLang="ja-JP"/>
              <a:t>organizations.  </a:t>
            </a:r>
            <a:r>
              <a:rPr lang="en-US" altLang="en-US"/>
              <a:t>These plans also offer the opportunity for organizations to recruit, reward, retain, and retire key employees.</a:t>
            </a:r>
          </a:p>
          <a:p>
            <a:endParaRPr lang="en-US" b="1"/>
          </a:p>
          <a:p>
            <a:r>
              <a:rPr lang="en-US" b="1"/>
              <a:t>Here’s how it works</a:t>
            </a:r>
          </a:p>
          <a:p>
            <a:r>
              <a:rPr lang="en-US"/>
              <a:t>Typically, the bonus the employer contributes to the plan for select key employees is used to buy a life insurance policy from Principal®(Additional financing options may be available.). </a:t>
            </a:r>
          </a:p>
          <a:p>
            <a:r>
              <a:rPr lang="en-US"/>
              <a:t>This policy funds the plan and provides retirement income, death benefit protection, as well as additional living benefits. </a:t>
            </a:r>
            <a:endParaRPr lang="en-US" altLang="en-US"/>
          </a:p>
          <a:p>
            <a:pPr marL="181225" indent="-181225">
              <a:buFont typeface="Arial" panose="020B0604020202020204" pitchFamily="34" charset="0"/>
              <a:buChar char="•"/>
            </a:pPr>
            <a:r>
              <a:rPr lang="en-US"/>
              <a:t>Employer receives a current tax deduction. (Due to the flow-through tax treatment of some businesses, such as S corporations and limited liability corporations (LLCs), you may want to consider specific plans designed to benefit the owners of these entities.)</a:t>
            </a:r>
          </a:p>
          <a:p>
            <a:pPr marL="181225" indent="-181225">
              <a:buFont typeface="Arial" panose="020B0604020202020204" pitchFamily="34" charset="0"/>
              <a:buChar char="•"/>
            </a:pPr>
            <a:r>
              <a:rPr lang="en-US"/>
              <a:t>Key employee owns the life insurance policy and benefits from the cash value and survivor benefits, but also pays income tax on any bonus contributions made to the plan. </a:t>
            </a:r>
          </a:p>
          <a:p>
            <a:pPr marL="181225" indent="-181225">
              <a:buFont typeface="Arial" panose="020B0604020202020204" pitchFamily="34" charset="0"/>
              <a:buChar char="•"/>
            </a:pPr>
            <a:r>
              <a:rPr lang="en-US" altLang="en-US"/>
              <a:t>Bonus plans allow selected employees the opportunity to contribute income - or receive contributions - on an after-tax basis above the limits on their qualified plans.  They also allows employers the opportunity to match employees' contributions and help them meet their retirement goals.</a:t>
            </a:r>
          </a:p>
          <a:p>
            <a:endParaRPr lang="en-US" altLang="en-US"/>
          </a:p>
        </p:txBody>
      </p:sp>
      <p:sp>
        <p:nvSpPr>
          <p:cNvPr id="4" name="Slide Number Placeholder 3"/>
          <p:cNvSpPr>
            <a:spLocks noGrp="1"/>
          </p:cNvSpPr>
          <p:nvPr>
            <p:ph type="sldNum" sz="quarter" idx="5"/>
          </p:nvPr>
        </p:nvSpPr>
        <p:spPr/>
        <p:txBody>
          <a:bodyPr/>
          <a:lstStyle/>
          <a:p>
            <a:fld id="{883D98F7-5D96-8644-BBA6-72A94972AAFF}" type="slidenum">
              <a:rPr lang="en-US" smtClean="0"/>
              <a:t>93</a:t>
            </a:fld>
            <a:endParaRPr lang="en-US"/>
          </a:p>
        </p:txBody>
      </p:sp>
    </p:spTree>
    <p:extLst>
      <p:ext uri="{BB962C8B-B14F-4D97-AF65-F5344CB8AC3E}">
        <p14:creationId xmlns:p14="http://schemas.microsoft.com/office/powerpoint/2010/main" val="29554722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with deferred comp, bonus plans offer many advantages for your organization, as well as things to consider.</a:t>
            </a:r>
          </a:p>
          <a:p>
            <a:endParaRPr lang="en-US"/>
          </a:p>
          <a:p>
            <a:r>
              <a:rPr lang="en-US"/>
              <a:t>[Read bullet points]</a:t>
            </a:r>
          </a:p>
        </p:txBody>
      </p:sp>
      <p:sp>
        <p:nvSpPr>
          <p:cNvPr id="4" name="Slide Number Placeholder 3"/>
          <p:cNvSpPr>
            <a:spLocks noGrp="1"/>
          </p:cNvSpPr>
          <p:nvPr>
            <p:ph type="sldNum" sz="quarter" idx="5"/>
          </p:nvPr>
        </p:nvSpPr>
        <p:spPr/>
        <p:txBody>
          <a:bodyPr/>
          <a:lstStyle/>
          <a:p>
            <a:fld id="{883D98F7-5D96-8644-BBA6-72A94972AAFF}" type="slidenum">
              <a:rPr lang="en-US" smtClean="0"/>
              <a:t>94</a:t>
            </a:fld>
            <a:endParaRPr lang="en-US"/>
          </a:p>
        </p:txBody>
      </p:sp>
    </p:spTree>
    <p:extLst>
      <p:ext uri="{BB962C8B-B14F-4D97-AF65-F5344CB8AC3E}">
        <p14:creationId xmlns:p14="http://schemas.microsoft.com/office/powerpoint/2010/main" val="17443150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95</a:t>
            </a:fld>
            <a:endParaRPr lang="en-US"/>
          </a:p>
        </p:txBody>
      </p:sp>
    </p:spTree>
    <p:extLst>
      <p:ext uri="{BB962C8B-B14F-4D97-AF65-F5344CB8AC3E}">
        <p14:creationId xmlns:p14="http://schemas.microsoft.com/office/powerpoint/2010/main" val="26846298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Principal Bonus - S Owner plan is designed for owners of S corporations. It can provide death benefit protection and help the owner save more for retirement. </a:t>
            </a:r>
          </a:p>
          <a:p>
            <a:r>
              <a:rPr lang="en-US"/>
              <a:t>And it can provide tax leverage without contribution limits and restrictions on compensation. The tax leverage comes with using life insurance to finance the plan, rather than it being based</a:t>
            </a:r>
          </a:p>
          <a:p>
            <a:r>
              <a:rPr lang="fr-FR"/>
              <a:t>on a </a:t>
            </a:r>
            <a:r>
              <a:rPr lang="fr-FR" err="1"/>
              <a:t>tax</a:t>
            </a:r>
            <a:r>
              <a:rPr lang="fr-FR"/>
              <a:t> code provision.</a:t>
            </a:r>
            <a:endParaRPr lang="en-US" altLang="en-US"/>
          </a:p>
          <a:p>
            <a:endParaRPr lang="en-US" b="1"/>
          </a:p>
          <a:p>
            <a:r>
              <a:rPr lang="en-US" b="1"/>
              <a:t>Here’s how it works</a:t>
            </a:r>
          </a:p>
          <a:p>
            <a:pPr marL="181225" indent="-181225">
              <a:buFont typeface="Arial" panose="020B0604020202020204" pitchFamily="34" charset="0"/>
              <a:buChar char="•"/>
            </a:pPr>
            <a:r>
              <a:rPr lang="en-US"/>
              <a:t>The S </a:t>
            </a:r>
            <a:r>
              <a:rPr lang="en-US" err="1"/>
              <a:t>corp</a:t>
            </a:r>
            <a:r>
              <a:rPr lang="en-US"/>
              <a:t> owner selects an amount to contribute from W-2 compensation or K-1 distributions (Contributions must meet reasonable compensation regulations.)</a:t>
            </a:r>
          </a:p>
          <a:p>
            <a:pPr marL="181225" indent="-181225">
              <a:buFont typeface="Arial" panose="020B0604020202020204" pitchFamily="34" charset="0"/>
              <a:buChar char="•"/>
            </a:pPr>
            <a:r>
              <a:rPr lang="en-US"/>
              <a:t>That money is used to finance a personally owned asset — like life insurance. </a:t>
            </a:r>
          </a:p>
          <a:p>
            <a:pPr marL="181225" indent="-181225">
              <a:buFont typeface="Arial" panose="020B0604020202020204" pitchFamily="34" charset="0"/>
              <a:buChar char="•"/>
            </a:pPr>
            <a:r>
              <a:rPr lang="en-US"/>
              <a:t>At retirement, they can access the values in the financial asset to help supplement retirement income. </a:t>
            </a:r>
            <a:endParaRPr lang="en-US" altLang="en-US"/>
          </a:p>
        </p:txBody>
      </p:sp>
      <p:sp>
        <p:nvSpPr>
          <p:cNvPr id="4" name="Slide Number Placeholder 3"/>
          <p:cNvSpPr>
            <a:spLocks noGrp="1"/>
          </p:cNvSpPr>
          <p:nvPr>
            <p:ph type="sldNum" sz="quarter" idx="5"/>
          </p:nvPr>
        </p:nvSpPr>
        <p:spPr/>
        <p:txBody>
          <a:bodyPr/>
          <a:lstStyle/>
          <a:p>
            <a:fld id="{883D98F7-5D96-8644-BBA6-72A94972AAFF}" type="slidenum">
              <a:rPr lang="en-US" smtClean="0"/>
              <a:t>96</a:t>
            </a:fld>
            <a:endParaRPr lang="en-US"/>
          </a:p>
        </p:txBody>
      </p:sp>
    </p:spTree>
    <p:extLst>
      <p:ext uri="{BB962C8B-B14F-4D97-AF65-F5344CB8AC3E}">
        <p14:creationId xmlns:p14="http://schemas.microsoft.com/office/powerpoint/2010/main" val="5186860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a:t>
            </a:r>
            <a:r>
              <a:rPr lang="en-US" baseline="0"/>
              <a:t> are many advantages to this plan, just as there are some things to consider.</a:t>
            </a:r>
          </a:p>
          <a:p>
            <a:endParaRPr lang="en-US" baseline="0"/>
          </a:p>
          <a:p>
            <a:r>
              <a:rPr lang="en-US" b="1" baseline="0"/>
              <a:t>Save more</a:t>
            </a:r>
            <a:r>
              <a:rPr lang="en-US" baseline="0"/>
              <a:t>. While qualified plans and Roth IRAs offer tax benefits, they have limits on compensation and contributions that don’t apply to this bonus plan. (Note: Contributions must meet reasonable compensation guidelines.)</a:t>
            </a:r>
          </a:p>
          <a:p>
            <a:r>
              <a:rPr lang="en-US" b="1" baseline="0"/>
              <a:t>Choose from contribution options. </a:t>
            </a:r>
            <a:r>
              <a:rPr lang="en-US" baseline="0"/>
              <a:t>S corp owners can choose to take income as W-2 compensation or a K-1 distribution, allowing some payroll tax leverage.</a:t>
            </a:r>
          </a:p>
          <a:p>
            <a:r>
              <a:rPr lang="en-US" b="1" baseline="0"/>
              <a:t>Pay out distributions properly. </a:t>
            </a:r>
            <a:r>
              <a:rPr lang="en-US" baseline="0"/>
              <a:t>If there’s more than one owner, and K-1 distributions are used, distributions need to be in proportion to ownership.</a:t>
            </a:r>
          </a:p>
          <a:p>
            <a:r>
              <a:rPr lang="en-US" b="1" baseline="0"/>
              <a:t>Pay income tax now. </a:t>
            </a:r>
            <a:r>
              <a:rPr lang="en-US" baseline="0"/>
              <a:t>Whether profits are distributed or retained for business expansion, the owner(s) are taxed on the profits of the business. (Note: </a:t>
            </a:r>
            <a:r>
              <a:rPr lang="en-US"/>
              <a:t>S corporation owners report their share of business profits on their personal tax returns. Depending on their type of business and other personal income, they might be entitled to a deduction of up to 20% of their passthrough income, as a result of a deduction added by the Tax Cuts and Jobs Act.)</a:t>
            </a:r>
            <a:endParaRPr lang="en-US" baseline="0"/>
          </a:p>
          <a:p>
            <a:r>
              <a:rPr lang="en-US" b="1" baseline="0"/>
              <a:t>Need to be healthy. </a:t>
            </a:r>
            <a:r>
              <a:rPr lang="en-US" baseline="0"/>
              <a:t>Owners must be able to qualify for life insurance if they choose to use it for financing the plan. (</a:t>
            </a:r>
            <a:r>
              <a:rPr lang="en-US" b="0" baseline="0"/>
              <a:t>Note: </a:t>
            </a:r>
            <a:r>
              <a:rPr lang="en-US" baseline="0"/>
              <a:t>If the owner(s) is unable to qualify for life insurance, other options for financing the plan are available. But these options will have different tax implications regarding accumulation and distribution.)</a:t>
            </a:r>
            <a:endParaRPr lang="en-US"/>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97</a:t>
            </a:fld>
            <a:endParaRPr lang="en-US"/>
          </a:p>
        </p:txBody>
      </p:sp>
    </p:spTree>
    <p:extLst>
      <p:ext uri="{BB962C8B-B14F-4D97-AF65-F5344CB8AC3E}">
        <p14:creationId xmlns:p14="http://schemas.microsoft.com/office/powerpoint/2010/main" val="7426247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98</a:t>
            </a:fld>
            <a:endParaRPr lang="en-US"/>
          </a:p>
        </p:txBody>
      </p:sp>
    </p:spTree>
    <p:extLst>
      <p:ext uri="{BB962C8B-B14F-4D97-AF65-F5344CB8AC3E}">
        <p14:creationId xmlns:p14="http://schemas.microsoft.com/office/powerpoint/2010/main" val="12373239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a:p>
            <a:endParaRPr lang="en-US" alt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99</a:t>
            </a:fld>
            <a:endParaRPr lang="en-US"/>
          </a:p>
        </p:txBody>
      </p:sp>
    </p:spTree>
    <p:extLst>
      <p:ext uri="{BB962C8B-B14F-4D97-AF65-F5344CB8AC3E}">
        <p14:creationId xmlns:p14="http://schemas.microsoft.com/office/powerpoint/2010/main" val="2940219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9599" y="1458068"/>
            <a:ext cx="10972801" cy="2934537"/>
          </a:xfrm>
        </p:spPr>
        <p:txBody>
          <a:bodyPr lIns="0" tIns="0" rIns="0" bIns="0" anchor="b">
            <a:noAutofit/>
          </a:bodyPr>
          <a:lstStyle>
            <a:lvl1pPr algn="l">
              <a:lnSpc>
                <a:spcPct val="100000"/>
              </a:lnSpc>
              <a:defRPr sz="6000">
                <a:solidFill>
                  <a:schemeClr val="bg1"/>
                </a:solidFill>
              </a:defRPr>
            </a:lvl1pPr>
          </a:lstStyle>
          <a:p>
            <a:r>
              <a:rPr lang="en-US"/>
              <a:t>Click to edit Title</a:t>
            </a:r>
          </a:p>
        </p:txBody>
      </p:sp>
      <p:sp>
        <p:nvSpPr>
          <p:cNvPr id="3" name="Subtitle 2"/>
          <p:cNvSpPr>
            <a:spLocks noGrp="1"/>
          </p:cNvSpPr>
          <p:nvPr>
            <p:ph type="subTitle" idx="1" hasCustomPrompt="1"/>
          </p:nvPr>
        </p:nvSpPr>
        <p:spPr>
          <a:xfrm>
            <a:off x="609599" y="5545138"/>
            <a:ext cx="10972801" cy="635000"/>
          </a:xfrm>
        </p:spPr>
        <p:txBody>
          <a:bodyPr lIns="0" tIns="0" rIns="0" bIns="0">
            <a:noAutofit/>
          </a:bodyPr>
          <a:lstStyle>
            <a:lvl1pPr marL="0" indent="0" algn="l">
              <a:lnSpc>
                <a:spcPct val="10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12" name="Straight Connector 11">
            <a:extLst>
              <a:ext uri="{FF2B5EF4-FFF2-40B4-BE49-F238E27FC236}">
                <a16:creationId xmlns:a16="http://schemas.microsoft.com/office/drawing/2014/main" id="{D9CA77DF-4641-3443-803B-D6FD2DD1B53E}"/>
              </a:ext>
            </a:extLst>
          </p:cNvPr>
          <p:cNvCxnSpPr/>
          <p:nvPr userDrawn="1"/>
        </p:nvCxnSpPr>
        <p:spPr>
          <a:xfrm>
            <a:off x="609599" y="478971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0B3FCE0-00D4-8142-A469-15FF7269C63D}"/>
              </a:ext>
            </a:extLst>
          </p:cNvPr>
          <p:cNvSpPr>
            <a:spLocks noGrp="1"/>
          </p:cNvSpPr>
          <p:nvPr>
            <p:ph type="body" sz="quarter" idx="10" hasCustomPrompt="1"/>
          </p:nvPr>
        </p:nvSpPr>
        <p:spPr>
          <a:xfrm>
            <a:off x="609600" y="5194300"/>
            <a:ext cx="10972800" cy="330197"/>
          </a:xfrm>
        </p:spPr>
        <p:txBody>
          <a:bodyPr>
            <a:noAutofit/>
          </a:bodyPr>
          <a:lstStyle>
            <a:lvl1pPr marL="0" indent="0">
              <a:lnSpc>
                <a:spcPct val="100000"/>
              </a:lnSpc>
              <a:buNone/>
              <a:defRPr sz="1800" b="1" i="0" spc="300" baseline="0">
                <a:solidFill>
                  <a:schemeClr val="bg1"/>
                </a:solidFill>
                <a:latin typeface="FS Elliot Pro" panose="02000503040000020004"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 NAME (ALL CAPS)</a:t>
            </a:r>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218" y="499218"/>
            <a:ext cx="1600200" cy="459632"/>
          </a:xfrm>
          <a:prstGeom prst="rect">
            <a:avLst/>
          </a:prstGeom>
        </p:spPr>
      </p:pic>
    </p:spTree>
    <p:extLst>
      <p:ext uri="{BB962C8B-B14F-4D97-AF65-F5344CB8AC3E}">
        <p14:creationId xmlns:p14="http://schemas.microsoft.com/office/powerpoint/2010/main" val="94698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4309115-B70E-FA48-A782-B00E3E0A26E8}"/>
              </a:ext>
            </a:extLst>
          </p:cNvPr>
          <p:cNvSpPr>
            <a:spLocks noGrp="1"/>
          </p:cNvSpPr>
          <p:nvPr>
            <p:ph type="ftr" sz="quarter" idx="10"/>
          </p:nvPr>
        </p:nvSpPr>
        <p:spPr>
          <a:xfrm>
            <a:off x="615462" y="6290195"/>
            <a:ext cx="6907556" cy="365125"/>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50333F96-DB40-5242-8363-4560771638B6}"/>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a:p>
        </p:txBody>
      </p:sp>
      <p:pic>
        <p:nvPicPr>
          <p:cNvPr id="7" name="Picture 6" descr="Logo&#10;&#10;Description automatically generated">
            <a:extLst>
              <a:ext uri="{FF2B5EF4-FFF2-40B4-BE49-F238E27FC236}">
                <a16:creationId xmlns:a16="http://schemas.microsoft.com/office/drawing/2014/main" id="{081B76B4-A4A6-1C4A-854E-B85C2281F0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8408" y="6266752"/>
            <a:ext cx="1133856" cy="316425"/>
          </a:xfrm>
          <a:prstGeom prst="rect">
            <a:avLst/>
          </a:prstGeom>
        </p:spPr>
      </p:pic>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609599"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609599" y="2114204"/>
            <a:ext cx="6907556" cy="413722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609600"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609599"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Tree>
    <p:extLst>
      <p:ext uri="{BB962C8B-B14F-4D97-AF65-F5344CB8AC3E}">
        <p14:creationId xmlns:p14="http://schemas.microsoft.com/office/powerpoint/2010/main" val="36806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2">
            <a:extLst>
              <a:ext uri="{FF2B5EF4-FFF2-40B4-BE49-F238E27FC236}">
                <a16:creationId xmlns:a16="http://schemas.microsoft.com/office/drawing/2014/main" id="{A2501DAC-3CA7-1846-9479-701660CD8580}"/>
              </a:ext>
            </a:extLst>
          </p:cNvPr>
          <p:cNvSpPr>
            <a:spLocks noGrp="1"/>
          </p:cNvSpPr>
          <p:nvPr>
            <p:ph type="ftr" sz="quarter" idx="10"/>
          </p:nvPr>
        </p:nvSpPr>
        <p:spPr>
          <a:xfrm>
            <a:off x="615462" y="6290195"/>
            <a:ext cx="4817465" cy="365125"/>
          </a:xfrm>
        </p:spPr>
        <p:txBody>
          <a:bodyPr/>
          <a:lstStyle>
            <a:lvl1pPr>
              <a:defRPr>
                <a:solidFill>
                  <a:schemeClr val="bg1"/>
                </a:solidFill>
              </a:defRPr>
            </a:lvl1pPr>
          </a:lstStyle>
          <a:p>
            <a:endParaRPr lang="en-US"/>
          </a:p>
        </p:txBody>
      </p:sp>
      <p:sp>
        <p:nvSpPr>
          <p:cNvPr id="8" name="Slide Number Placeholder 3">
            <a:extLst>
              <a:ext uri="{FF2B5EF4-FFF2-40B4-BE49-F238E27FC236}">
                <a16:creationId xmlns:a16="http://schemas.microsoft.com/office/drawing/2014/main" id="{32EFD819-B3E7-3849-A178-445FC9756BDB}"/>
              </a:ext>
            </a:extLst>
          </p:cNvPr>
          <p:cNvSpPr>
            <a:spLocks noGrp="1"/>
          </p:cNvSpPr>
          <p:nvPr>
            <p:ph type="sldNum" sz="quarter" idx="11"/>
          </p:nvPr>
        </p:nvSpPr>
        <p:spPr>
          <a:xfrm>
            <a:off x="191888" y="6290195"/>
            <a:ext cx="417711"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609599"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609599" y="2114204"/>
            <a:ext cx="4876801" cy="413722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609600"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609599"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pic>
        <p:nvPicPr>
          <p:cNvPr id="12" name="Picture 11" descr="Logo&#10;&#10;Description automatically generated">
            <a:extLst>
              <a:ext uri="{FF2B5EF4-FFF2-40B4-BE49-F238E27FC236}">
                <a16:creationId xmlns:a16="http://schemas.microsoft.com/office/drawing/2014/main" id="{FC315A77-E259-4142-B8F5-49EAE468A2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8408" y="6266752"/>
            <a:ext cx="1133856" cy="316425"/>
          </a:xfrm>
          <a:prstGeom prst="rect">
            <a:avLst/>
          </a:prstGeom>
        </p:spPr>
      </p:pic>
    </p:spTree>
    <p:extLst>
      <p:ext uri="{BB962C8B-B14F-4D97-AF65-F5344CB8AC3E}">
        <p14:creationId xmlns:p14="http://schemas.microsoft.com/office/powerpoint/2010/main" val="52207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2">
            <a:extLst>
              <a:ext uri="{FF2B5EF4-FFF2-40B4-BE49-F238E27FC236}">
                <a16:creationId xmlns:a16="http://schemas.microsoft.com/office/drawing/2014/main" id="{3F8909EC-2FF6-E840-96B7-2817EDD960E4}"/>
              </a:ext>
            </a:extLst>
          </p:cNvPr>
          <p:cNvSpPr>
            <a:spLocks noGrp="1"/>
          </p:cNvSpPr>
          <p:nvPr>
            <p:ph type="ftr" sz="quarter" idx="10"/>
          </p:nvPr>
        </p:nvSpPr>
        <p:spPr>
          <a:xfrm>
            <a:off x="615462" y="6290195"/>
            <a:ext cx="2820465" cy="365125"/>
          </a:xfrm>
        </p:spPr>
        <p:txBody>
          <a:bodyPr/>
          <a:lstStyle>
            <a:lvl1pPr>
              <a:defRPr>
                <a:solidFill>
                  <a:schemeClr val="bg1"/>
                </a:solidFill>
              </a:defRPr>
            </a:lvl1pPr>
          </a:lstStyle>
          <a:p>
            <a:endParaRPr lang="en-US"/>
          </a:p>
        </p:txBody>
      </p:sp>
      <p:sp>
        <p:nvSpPr>
          <p:cNvPr id="8" name="Slide Number Placeholder 3">
            <a:extLst>
              <a:ext uri="{FF2B5EF4-FFF2-40B4-BE49-F238E27FC236}">
                <a16:creationId xmlns:a16="http://schemas.microsoft.com/office/drawing/2014/main" id="{2ED722F9-6A6B-1742-9630-04E14C434038}"/>
              </a:ext>
            </a:extLst>
          </p:cNvPr>
          <p:cNvSpPr>
            <a:spLocks noGrp="1"/>
          </p:cNvSpPr>
          <p:nvPr>
            <p:ph type="sldNum" sz="quarter" idx="11"/>
          </p:nvPr>
        </p:nvSpPr>
        <p:spPr>
          <a:xfrm>
            <a:off x="191888" y="6290195"/>
            <a:ext cx="417711"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609600" y="617653"/>
            <a:ext cx="2840182"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609600" y="2914815"/>
            <a:ext cx="2840182" cy="413722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6096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6096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pic>
        <p:nvPicPr>
          <p:cNvPr id="11" name="Picture 10" descr="Logo&#10;&#10;Description automatically generated">
            <a:extLst>
              <a:ext uri="{FF2B5EF4-FFF2-40B4-BE49-F238E27FC236}">
                <a16:creationId xmlns:a16="http://schemas.microsoft.com/office/drawing/2014/main" id="{52264134-A6A5-5B4D-89E2-5FA180960A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8408" y="6266752"/>
            <a:ext cx="1133856" cy="316425"/>
          </a:xfrm>
          <a:prstGeom prst="rect">
            <a:avLst/>
          </a:prstGeom>
        </p:spPr>
      </p:pic>
    </p:spTree>
    <p:extLst>
      <p:ext uri="{BB962C8B-B14F-4D97-AF65-F5344CB8AC3E}">
        <p14:creationId xmlns:p14="http://schemas.microsoft.com/office/powerpoint/2010/main" val="43711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6450C0A-F745-3249-8CEE-356A5ED51F4D}"/>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B06BEFE7-4103-024C-A098-4B43A75369AE}"/>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a:p>
        </p:txBody>
      </p:sp>
      <p:pic>
        <p:nvPicPr>
          <p:cNvPr id="7" name="Picture 6">
            <a:extLst>
              <a:ext uri="{FF2B5EF4-FFF2-40B4-BE49-F238E27FC236}">
                <a16:creationId xmlns:a16="http://schemas.microsoft.com/office/drawing/2014/main" id="{9C35166D-9857-B74C-A262-072A460DCC66}"/>
              </a:ext>
            </a:extLst>
          </p:cNvPr>
          <p:cNvPicPr>
            <a:picLocks noChangeAspect="1"/>
          </p:cNvPicPr>
          <p:nvPr userDrawn="1"/>
        </p:nvPicPr>
        <p:blipFill>
          <a:blip r:embed="rId2"/>
          <a:stretch>
            <a:fillRect/>
          </a:stretch>
        </p:blipFill>
        <p:spPr>
          <a:xfrm>
            <a:off x="10720251" y="6273389"/>
            <a:ext cx="1131659" cy="329696"/>
          </a:xfrm>
          <a:prstGeom prst="rect">
            <a:avLst/>
          </a:prstGeom>
        </p:spPr>
      </p:pic>
    </p:spTree>
    <p:extLst>
      <p:ext uri="{BB962C8B-B14F-4D97-AF65-F5344CB8AC3E}">
        <p14:creationId xmlns:p14="http://schemas.microsoft.com/office/powerpoint/2010/main" val="372732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6450C0A-F745-3249-8CEE-356A5ED51F4D}"/>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B06BEFE7-4103-024C-A098-4B43A75369AE}"/>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392007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chor="b"/>
          <a:lstStyle/>
          <a:p>
            <a:fld id="{13CF28CE-A392-6E4E-B8A8-233A7BF58CFD}"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B8565E6B-18F1-7F45-94ED-0C49B7216A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8408" y="6266752"/>
            <a:ext cx="1133856" cy="316425"/>
          </a:xfrm>
          <a:prstGeom prst="rect">
            <a:avLst/>
          </a:prstGeom>
        </p:spPr>
      </p:pic>
    </p:spTree>
    <p:extLst>
      <p:ext uri="{BB962C8B-B14F-4D97-AF65-F5344CB8AC3E}">
        <p14:creationId xmlns:p14="http://schemas.microsoft.com/office/powerpoint/2010/main" val="3443509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a:cs typeface="FS Elliot Pro"/>
              </a:defRPr>
            </a:lvl1pPr>
          </a:lstStyle>
          <a:p>
            <a:pPr lvl="0"/>
            <a:r>
              <a:rPr lang="en-US"/>
              <a:t>Use for images with dark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1"/>
            <a:ext cx="355600" cy="366183"/>
          </a:xfrm>
          <a:prstGeom prst="rect">
            <a:avLst/>
          </a:prstGeom>
        </p:spPr>
        <p:txBody>
          <a:bodyPr vert="horz" lIns="0" tIns="0" rIns="0" bIns="0" rtlCol="0" anchor="b"/>
          <a:lstStyle>
            <a:lvl1pPr algn="l">
              <a:defRPr sz="1200">
                <a:solidFill>
                  <a:schemeClr val="bg1"/>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2898768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5" y="2029313"/>
            <a:ext cx="9896888" cy="2508831"/>
          </a:xfrm>
          <a:prstGeom prst="rect">
            <a:avLst/>
          </a:prstGeom>
        </p:spPr>
        <p:txBody>
          <a:bodyPr>
            <a:normAutofit/>
          </a:bodyPr>
          <a:lstStyle>
            <a:lvl1pPr marL="256026" indent="-256026">
              <a:buClr>
                <a:srgbClr val="787878"/>
              </a:buClr>
              <a:defRPr sz="2133" baseline="0">
                <a:solidFill>
                  <a:srgbClr val="8C8D8E"/>
                </a:solidFill>
              </a:defRPr>
            </a:lvl1pPr>
          </a:lstStyle>
          <a:p>
            <a:pPr lvl="0"/>
            <a:r>
              <a:rPr lang="en-US">
                <a:solidFill>
                  <a:srgbClr val="8C8D8E"/>
                </a:solidFill>
              </a:rPr>
              <a:t>These are bullet points. Try to use no more than 5 bullet points.</a:t>
            </a:r>
          </a:p>
          <a:p>
            <a:pPr lvl="0"/>
            <a:r>
              <a:rPr lang="en-US">
                <a:solidFill>
                  <a:srgbClr val="8C8D8E"/>
                </a:solidFill>
              </a:rPr>
              <a:t>The bullets are always round.</a:t>
            </a:r>
          </a:p>
          <a:p>
            <a:pPr lvl="0"/>
            <a:r>
              <a:rPr lang="en-US">
                <a:solidFill>
                  <a:srgbClr val="8C8D8E"/>
                </a:solidFill>
              </a:rPr>
              <a:t>The text is always gray , FS Elliot Pro font.</a:t>
            </a:r>
          </a:p>
          <a:p>
            <a:pPr lvl="0"/>
            <a:r>
              <a:rPr lang="en-US">
                <a:solidFill>
                  <a:srgbClr val="8C8D8E"/>
                </a:solidFill>
              </a:rPr>
              <a:t>The bullets are always round.</a:t>
            </a:r>
          </a:p>
          <a:p>
            <a:pPr lvl="0"/>
            <a:r>
              <a:rPr lang="en-US">
                <a:solidFill>
                  <a:srgbClr val="8C8D8E"/>
                </a:solidFill>
              </a:rPr>
              <a:t>The text is always gray, FS Elliot Pro font.</a:t>
            </a:r>
          </a:p>
        </p:txBody>
      </p:sp>
      <p:sp>
        <p:nvSpPr>
          <p:cNvPr id="8" name="Title 1"/>
          <p:cNvSpPr>
            <a:spLocks noGrp="1"/>
          </p:cNvSpPr>
          <p:nvPr>
            <p:ph type="title" hasCustomPrompt="1"/>
          </p:nvPr>
        </p:nvSpPr>
        <p:spPr>
          <a:xfrm>
            <a:off x="1042046" y="1431569"/>
            <a:ext cx="8627533" cy="663449"/>
          </a:xfrm>
        </p:spPr>
        <p:txBody>
          <a:bodyPr anchor="t">
            <a:normAutofit/>
          </a:bodyPr>
          <a:lstStyle>
            <a:lvl1pPr algn="l">
              <a:lnSpc>
                <a:spcPct val="80000"/>
              </a:lnSpc>
              <a:defRPr sz="3733" b="0" i="0">
                <a:solidFill>
                  <a:srgbClr val="0091DA"/>
                </a:solidFill>
                <a:latin typeface="FS Elliot Pro"/>
                <a:cs typeface="FS Elliot Pro"/>
              </a:defRPr>
            </a:lvl1pPr>
          </a:lstStyle>
          <a:p>
            <a:r>
              <a:rPr lang="en-US"/>
              <a:t>Slide title goes here</a:t>
            </a:r>
          </a:p>
        </p:txBody>
      </p:sp>
      <p:sp>
        <p:nvSpPr>
          <p:cNvPr id="7" name="Text Placeholder 12"/>
          <p:cNvSpPr>
            <a:spLocks noGrp="1"/>
          </p:cNvSpPr>
          <p:nvPr>
            <p:ph type="body" sz="quarter" idx="11" hasCustomPrompt="1"/>
          </p:nvPr>
        </p:nvSpPr>
        <p:spPr>
          <a:xfrm>
            <a:off x="1042046" y="645928"/>
            <a:ext cx="5494221" cy="530673"/>
          </a:xfrm>
          <a:prstGeom prst="rect">
            <a:avLst/>
          </a:prstGeom>
        </p:spPr>
        <p:txBody>
          <a:bodyPr>
            <a:normAutofit/>
          </a:bodyPr>
          <a:lstStyle>
            <a:lvl1pPr marL="0" indent="0">
              <a:buNone/>
              <a:defRPr sz="2400" baseline="0">
                <a:solidFill>
                  <a:srgbClr val="13294B"/>
                </a:solidFill>
              </a:defRPr>
            </a:lvl1pPr>
          </a:lstStyle>
          <a:p>
            <a:pPr lvl="0"/>
            <a:r>
              <a:rPr lang="en-US"/>
              <a:t>Section name (optional)</a:t>
            </a:r>
          </a:p>
        </p:txBody>
      </p:sp>
      <p:pic>
        <p:nvPicPr>
          <p:cNvPr id="6" name="Picture 5">
            <a:extLst>
              <a:ext uri="{FF2B5EF4-FFF2-40B4-BE49-F238E27FC236}">
                <a16:creationId xmlns:a16="http://schemas.microsoft.com/office/drawing/2014/main" id="{837864C1-D71E-48E6-B4B4-A7F390F075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0158" y="6113588"/>
            <a:ext cx="1808484" cy="516129"/>
          </a:xfrm>
          <a:prstGeom prst="rect">
            <a:avLst/>
          </a:prstGeom>
        </p:spPr>
      </p:pic>
    </p:spTree>
    <p:extLst>
      <p:ext uri="{BB962C8B-B14F-4D97-AF65-F5344CB8AC3E}">
        <p14:creationId xmlns:p14="http://schemas.microsoft.com/office/powerpoint/2010/main" val="638809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DAB8D6F8-5D28-4F09-AFEF-CCC77213C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478041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9"/>
            <a:ext cx="1600200" cy="459632"/>
          </a:xfrm>
          <a:prstGeom prst="rect">
            <a:avLst/>
          </a:prstGeom>
        </p:spPr>
      </p:pic>
    </p:spTree>
    <p:extLst>
      <p:ext uri="{BB962C8B-B14F-4D97-AF65-F5344CB8AC3E}">
        <p14:creationId xmlns:p14="http://schemas.microsoft.com/office/powerpoint/2010/main" val="317680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B31596-C44A-D741-A54C-73A5A98254D9}"/>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0373CE0-998D-F04C-B514-FE3AB4F8E276}"/>
              </a:ext>
            </a:extLst>
          </p:cNvPr>
          <p:cNvSpPr>
            <a:spLocks noGrp="1"/>
          </p:cNvSpPr>
          <p:nvPr>
            <p:ph type="sldNum" sz="quarter" idx="11"/>
          </p:nvPr>
        </p:nvSpPr>
        <p:spPr/>
        <p:txBody>
          <a:bodyPr/>
          <a:lstStyle/>
          <a:p>
            <a:fld id="{13CF28CE-A392-6E4E-B8A8-233A7BF58CFD}" type="slidenum">
              <a:rPr lang="en-US" smtClean="0"/>
              <a:pPr/>
              <a:t>‹#›</a:t>
            </a:fld>
            <a:endParaRPr lang="en-US"/>
          </a:p>
        </p:txBody>
      </p:sp>
      <p:sp>
        <p:nvSpPr>
          <p:cNvPr id="5" name="Title 1">
            <a:extLst>
              <a:ext uri="{FF2B5EF4-FFF2-40B4-BE49-F238E27FC236}">
                <a16:creationId xmlns:a16="http://schemas.microsoft.com/office/drawing/2014/main" id="{1F748B17-8CBB-6944-9072-FB94EC1534E4}"/>
              </a:ext>
            </a:extLst>
          </p:cNvPr>
          <p:cNvSpPr>
            <a:spLocks noGrp="1"/>
          </p:cNvSpPr>
          <p:nvPr>
            <p:ph type="title" hasCustomPrompt="1"/>
          </p:nvPr>
        </p:nvSpPr>
        <p:spPr>
          <a:xfrm>
            <a:off x="608013" y="617653"/>
            <a:ext cx="10972800" cy="457200"/>
          </a:xfrm>
        </p:spPr>
        <p:txBody>
          <a:bodyPr anchor="t">
            <a:noAutofit/>
          </a:bodyPr>
          <a:lstStyle>
            <a:lvl1pPr>
              <a:lnSpc>
                <a:spcPct val="100000"/>
              </a:lnSpc>
              <a:defRPr/>
            </a:lvl1pPr>
          </a:lstStyle>
          <a:p>
            <a:r>
              <a:rPr lang="en-US"/>
              <a:t>Click to edit header</a:t>
            </a:r>
          </a:p>
        </p:txBody>
      </p:sp>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608013"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608013"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608013"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Tree>
    <p:extLst>
      <p:ext uri="{BB962C8B-B14F-4D97-AF65-F5344CB8AC3E}">
        <p14:creationId xmlns:p14="http://schemas.microsoft.com/office/powerpoint/2010/main" val="2611804299"/>
      </p:ext>
    </p:extLst>
  </p:cSld>
  <p:clrMapOvr>
    <a:masterClrMapping/>
  </p:clrMapOvr>
  <p:extLst>
    <p:ext uri="{DCECCB84-F9BA-43D5-87BE-67443E8EF086}">
      <p15:sldGuideLst xmlns:p15="http://schemas.microsoft.com/office/powerpoint/2012/main">
        <p15:guide id="1" orient="horz" pos="3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664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6B56-4E36-8A40-B1ED-B86204E017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478BCF-7B41-4F49-B510-CA9E6444A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BD0409-23D4-DC49-A65A-E50A16EB06F5}"/>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5" name="Footer Placeholder 4">
            <a:extLst>
              <a:ext uri="{FF2B5EF4-FFF2-40B4-BE49-F238E27FC236}">
                <a16:creationId xmlns:a16="http://schemas.microsoft.com/office/drawing/2014/main" id="{149BBE15-33BD-F24C-89CC-6E0591774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1321E-F8E7-5D49-A621-F806637037D7}"/>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2757569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7644-A269-4C4D-A15E-D74E46A4D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DED2FF-198D-9C4E-B0AA-3FC365148E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A4F7C-F63C-F64F-8D4A-72C5488AA75A}"/>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5" name="Footer Placeholder 4">
            <a:extLst>
              <a:ext uri="{FF2B5EF4-FFF2-40B4-BE49-F238E27FC236}">
                <a16:creationId xmlns:a16="http://schemas.microsoft.com/office/drawing/2014/main" id="{0F55C016-5A60-C14F-85B9-5E062DFCF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F95FB-1D9B-FB42-B5E3-826688965F59}"/>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818684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DF72-E723-EB4B-B567-6CC965B5CC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24903C-5132-A349-9A7E-9A8951B98A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F8627F-81EA-6640-9983-0DD9665ADA3F}"/>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5" name="Footer Placeholder 4">
            <a:extLst>
              <a:ext uri="{FF2B5EF4-FFF2-40B4-BE49-F238E27FC236}">
                <a16:creationId xmlns:a16="http://schemas.microsoft.com/office/drawing/2014/main" id="{AA9937E1-A5A7-FD48-A842-D0510664D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ADAEC-B40E-6B46-B127-19587442D08A}"/>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2709469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ECD8-02CE-744C-8FE1-4BAA178FBB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8B054-F2EE-EE46-BFC7-B313AD74A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C975AA-288F-A141-9D62-587AEBD2B4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7FE899-B87B-E14A-9011-FE95626FBCF9}"/>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6" name="Footer Placeholder 5">
            <a:extLst>
              <a:ext uri="{FF2B5EF4-FFF2-40B4-BE49-F238E27FC236}">
                <a16:creationId xmlns:a16="http://schemas.microsoft.com/office/drawing/2014/main" id="{5D64D025-616D-6041-8B34-5686E1986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BC638-31B5-BB44-92AF-F1C644617D03}"/>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1576221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42A0-FD3F-144D-856F-1B97C6DF53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173E40-9EEA-5A44-8A13-DCD7C4900A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126168-E834-EA4A-A76F-60BC09354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2CCEA4-7DD9-3E4F-B2D0-C141B85AEB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B34BE-EE8D-EA4C-B762-CD4F51E5D3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35C19C-B4A4-B142-B18B-FB8E50DD7018}"/>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8" name="Footer Placeholder 7">
            <a:extLst>
              <a:ext uri="{FF2B5EF4-FFF2-40B4-BE49-F238E27FC236}">
                <a16:creationId xmlns:a16="http://schemas.microsoft.com/office/drawing/2014/main" id="{064C9D93-BFB9-C847-AD55-21BD8B6A05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7D3890-9F9D-A849-90EE-95C49A9D6739}"/>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1701975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807B-4D33-E143-9E80-DFA9B8FB94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67C547-0956-DB43-BC52-0983A2E32368}"/>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4" name="Footer Placeholder 3">
            <a:extLst>
              <a:ext uri="{FF2B5EF4-FFF2-40B4-BE49-F238E27FC236}">
                <a16:creationId xmlns:a16="http://schemas.microsoft.com/office/drawing/2014/main" id="{A7B58900-4CED-CF4A-834E-7C5BC4B034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38773-0377-F647-ABB7-FAC51B584DE2}"/>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1352199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217EE-DDD5-FA4A-8006-89810A8ADCF8}"/>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3" name="Footer Placeholder 2">
            <a:extLst>
              <a:ext uri="{FF2B5EF4-FFF2-40B4-BE49-F238E27FC236}">
                <a16:creationId xmlns:a16="http://schemas.microsoft.com/office/drawing/2014/main" id="{3874FFBB-65A8-E043-8B06-841F1B518D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28A63E-05A7-314F-A597-A66334A5278B}"/>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1519290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46D0-9330-4B46-8EC6-416DB616B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B3E976-04C1-E349-B216-FB3BC69DA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C66550-3C2C-A743-991B-560755875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E01C8-F51D-4E45-8210-3FA72751366C}"/>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6" name="Footer Placeholder 5">
            <a:extLst>
              <a:ext uri="{FF2B5EF4-FFF2-40B4-BE49-F238E27FC236}">
                <a16:creationId xmlns:a16="http://schemas.microsoft.com/office/drawing/2014/main" id="{A9962A58-1F5E-304B-B760-CEDA6AA6F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9CD86-1D84-014A-A583-34659A83A9E1}"/>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2229387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961E-D034-DC48-A2D1-7B244F120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541834-1513-164C-A8E6-D227B5C10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397199-312E-B544-98A6-99ACD6778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4D7F5-B7D3-1A40-81AC-B0EB54B3335F}"/>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6" name="Footer Placeholder 5">
            <a:extLst>
              <a:ext uri="{FF2B5EF4-FFF2-40B4-BE49-F238E27FC236}">
                <a16:creationId xmlns:a16="http://schemas.microsoft.com/office/drawing/2014/main" id="{B28ACC79-C1BB-4E46-8B3F-C4090FD6F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2A51E-DD8A-864D-BDCC-DB591D1C01D6}"/>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256943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09600" y="768350"/>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6096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sub-header</a:t>
            </a:r>
          </a:p>
        </p:txBody>
      </p:sp>
      <p:pic>
        <p:nvPicPr>
          <p:cNvPr id="6" name="Picture 5">
            <a:extLst>
              <a:ext uri="{FF2B5EF4-FFF2-40B4-BE49-F238E27FC236}">
                <a16:creationId xmlns:a16="http://schemas.microsoft.com/office/drawing/2014/main" id="{5FE04F91-8C14-8D46-BC90-B8616D792E92}"/>
              </a:ext>
            </a:extLst>
          </p:cNvPr>
          <p:cNvPicPr>
            <a:picLocks noChangeAspect="1"/>
          </p:cNvPicPr>
          <p:nvPr userDrawn="1"/>
        </p:nvPicPr>
        <p:blipFill>
          <a:blip r:embed="rId2"/>
          <a:stretch>
            <a:fillRect/>
          </a:stretch>
        </p:blipFill>
        <p:spPr>
          <a:xfrm>
            <a:off x="10720251" y="6273389"/>
            <a:ext cx="1131659" cy="329696"/>
          </a:xfrm>
          <a:prstGeom prst="rect">
            <a:avLst/>
          </a:prstGeom>
        </p:spPr>
      </p:pic>
    </p:spTree>
    <p:extLst>
      <p:ext uri="{BB962C8B-B14F-4D97-AF65-F5344CB8AC3E}">
        <p14:creationId xmlns:p14="http://schemas.microsoft.com/office/powerpoint/2010/main" val="3282154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9B7A-BA8E-124B-9D59-611C7F3F43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6CDAE-7932-2045-8022-DCA972ACD9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602D1-A62C-0840-BBD0-406BD8773FE0}"/>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5" name="Footer Placeholder 4">
            <a:extLst>
              <a:ext uri="{FF2B5EF4-FFF2-40B4-BE49-F238E27FC236}">
                <a16:creationId xmlns:a16="http://schemas.microsoft.com/office/drawing/2014/main" id="{330976EC-0709-2F4B-9399-754AC1B5E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7DB78-8532-4C4F-B70D-CB245DB43D73}"/>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4031972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4348EF-845A-7C40-94D2-518A44CB96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5B0007-68E4-6648-B479-6EC6A38502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F60C0-9234-9048-A4E3-DE27D988A185}"/>
              </a:ext>
            </a:extLst>
          </p:cNvPr>
          <p:cNvSpPr>
            <a:spLocks noGrp="1"/>
          </p:cNvSpPr>
          <p:nvPr>
            <p:ph type="dt" sz="half" idx="10"/>
          </p:nvPr>
        </p:nvSpPr>
        <p:spPr/>
        <p:txBody>
          <a:bodyPr/>
          <a:lstStyle/>
          <a:p>
            <a:fld id="{7B96F43F-E079-3C4B-99C6-BD04D250DD85}" type="datetimeFigureOut">
              <a:rPr lang="en-US" smtClean="0"/>
              <a:t>09/05/2023</a:t>
            </a:fld>
            <a:endParaRPr lang="en-US"/>
          </a:p>
        </p:txBody>
      </p:sp>
      <p:sp>
        <p:nvSpPr>
          <p:cNvPr id="5" name="Footer Placeholder 4">
            <a:extLst>
              <a:ext uri="{FF2B5EF4-FFF2-40B4-BE49-F238E27FC236}">
                <a16:creationId xmlns:a16="http://schemas.microsoft.com/office/drawing/2014/main" id="{57C4F030-99A4-B747-8FEE-5C7D3D72F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A5792-C36F-DE4A-94A4-AE52E36AFF8B}"/>
              </a:ext>
            </a:extLst>
          </p:cNvPr>
          <p:cNvSpPr>
            <a:spLocks noGrp="1"/>
          </p:cNvSpPr>
          <p:nvPr>
            <p:ph type="sldNum" sz="quarter" idx="12"/>
          </p:nvPr>
        </p:nvSpPr>
        <p:spPr/>
        <p:txBody>
          <a:bodyPr/>
          <a:lstStyle/>
          <a:p>
            <a:fld id="{E1D3634F-A1E1-B947-8C4A-D8E85C1E9B0B}" type="slidenum">
              <a:rPr lang="en-US" smtClean="0"/>
              <a:t>‹#›</a:t>
            </a:fld>
            <a:endParaRPr lang="en-US"/>
          </a:p>
        </p:txBody>
      </p:sp>
    </p:spTree>
    <p:extLst>
      <p:ext uri="{BB962C8B-B14F-4D97-AF65-F5344CB8AC3E}">
        <p14:creationId xmlns:p14="http://schemas.microsoft.com/office/powerpoint/2010/main" val="355194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nchor="b"/>
          <a:lstStyle/>
          <a:p>
            <a:fld id="{13CF28CE-A392-6E4E-B8A8-233A7BF58CFD}" type="slidenum">
              <a:rPr lang="en-US" smtClean="0"/>
              <a:t>‹#›</a:t>
            </a:fld>
            <a:endParaRPr lang="en-US"/>
          </a:p>
        </p:txBody>
      </p:sp>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609600" y="2119747"/>
            <a:ext cx="5303520" cy="3996022"/>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609600"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609600"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1"/>
            <a:ext cx="5303520" cy="3996022"/>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82055"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pic>
        <p:nvPicPr>
          <p:cNvPr id="17" name="Picture 16" descr="Logo&#10;&#10;Description automatically generated">
            <a:extLst>
              <a:ext uri="{FF2B5EF4-FFF2-40B4-BE49-F238E27FC236}">
                <a16:creationId xmlns:a16="http://schemas.microsoft.com/office/drawing/2014/main" id="{D49D6DA9-D6C1-3C46-8746-B90807E338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8408" y="6266752"/>
            <a:ext cx="1133856" cy="316425"/>
          </a:xfrm>
          <a:prstGeom prst="rect">
            <a:avLst/>
          </a:prstGeom>
        </p:spPr>
      </p:pic>
    </p:spTree>
    <p:extLst>
      <p:ext uri="{BB962C8B-B14F-4D97-AF65-F5344CB8AC3E}">
        <p14:creationId xmlns:p14="http://schemas.microsoft.com/office/powerpoint/2010/main" val="267407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nchor="b"/>
          <a:lstStyle/>
          <a:p>
            <a:fld id="{13CF28CE-A392-6E4E-B8A8-233A7BF58CFD}" type="slidenum">
              <a:rPr lang="en-US" smtClean="0"/>
              <a:t>‹#›</a:t>
            </a:fld>
            <a:endParaRPr lang="en-US"/>
          </a:p>
        </p:txBody>
      </p:sp>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pic>
        <p:nvPicPr>
          <p:cNvPr id="8" name="Picture 7" descr="Logo&#10;&#10;Description automatically generated">
            <a:extLst>
              <a:ext uri="{FF2B5EF4-FFF2-40B4-BE49-F238E27FC236}">
                <a16:creationId xmlns:a16="http://schemas.microsoft.com/office/drawing/2014/main" id="{CBD18871-B0BA-FA46-8830-2D36885C6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08408" y="6266752"/>
            <a:ext cx="1133856" cy="316425"/>
          </a:xfrm>
          <a:prstGeom prst="rect">
            <a:avLst/>
          </a:prstGeom>
        </p:spPr>
      </p:pic>
    </p:spTree>
    <p:extLst>
      <p:ext uri="{BB962C8B-B14F-4D97-AF65-F5344CB8AC3E}">
        <p14:creationId xmlns:p14="http://schemas.microsoft.com/office/powerpoint/2010/main" val="248840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F7680F3-2CC8-8B48-9D13-06B5FDE792FA}"/>
              </a:ext>
            </a:extLst>
          </p:cNvPr>
          <p:cNvSpPr>
            <a:spLocks noGrp="1"/>
          </p:cNvSpPr>
          <p:nvPr>
            <p:ph type="ftr" sz="quarter" idx="10"/>
          </p:nvPr>
        </p:nvSpPr>
        <p:spPr>
          <a:xfrm>
            <a:off x="615462" y="6290195"/>
            <a:ext cx="9583252" cy="365125"/>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FB6B1C5C-5053-D645-9BE5-0486EB502A8F}"/>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a:p>
        </p:txBody>
      </p:sp>
      <p:pic>
        <p:nvPicPr>
          <p:cNvPr id="7" name="Picture 6">
            <a:extLst>
              <a:ext uri="{FF2B5EF4-FFF2-40B4-BE49-F238E27FC236}">
                <a16:creationId xmlns:a16="http://schemas.microsoft.com/office/drawing/2014/main" id="{D27A5F5E-91DB-BB4D-8FBB-ABC6B33107A7}"/>
              </a:ext>
            </a:extLst>
          </p:cNvPr>
          <p:cNvPicPr>
            <a:picLocks noChangeAspect="1"/>
          </p:cNvPicPr>
          <p:nvPr userDrawn="1"/>
        </p:nvPicPr>
        <p:blipFill>
          <a:blip r:embed="rId2"/>
          <a:stretch>
            <a:fillRect/>
          </a:stretch>
        </p:blipFill>
        <p:spPr>
          <a:xfrm>
            <a:off x="10720251" y="6273389"/>
            <a:ext cx="1131659" cy="329696"/>
          </a:xfrm>
          <a:prstGeom prst="rect">
            <a:avLst/>
          </a:prstGeom>
        </p:spPr>
      </p:pic>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608013"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Tree>
    <p:extLst>
      <p:ext uri="{BB962C8B-B14F-4D97-AF65-F5344CB8AC3E}">
        <p14:creationId xmlns:p14="http://schemas.microsoft.com/office/powerpoint/2010/main" val="321763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26FE838-1EB3-D74D-BF4D-96CEF067288D}"/>
              </a:ext>
            </a:extLst>
          </p:cNvPr>
          <p:cNvSpPr>
            <a:spLocks noGrp="1"/>
          </p:cNvSpPr>
          <p:nvPr>
            <p:ph type="ftr" sz="quarter" idx="10"/>
          </p:nvPr>
        </p:nvSpPr>
        <p:spPr>
          <a:xfrm>
            <a:off x="615462" y="6290195"/>
            <a:ext cx="2959011" cy="365125"/>
          </a:xfrm>
        </p:spPr>
        <p:txBody>
          <a:bodyPr/>
          <a:lstStyle/>
          <a:p>
            <a:endParaRPr lang="en-US"/>
          </a:p>
        </p:txBody>
      </p:sp>
      <p:sp>
        <p:nvSpPr>
          <p:cNvPr id="4" name="Slide Number Placeholder 3">
            <a:extLst>
              <a:ext uri="{FF2B5EF4-FFF2-40B4-BE49-F238E27FC236}">
                <a16:creationId xmlns:a16="http://schemas.microsoft.com/office/drawing/2014/main" id="{239A122D-E5E0-914B-A907-CB93A0D9C9B8}"/>
              </a:ext>
            </a:extLst>
          </p:cNvPr>
          <p:cNvSpPr>
            <a:spLocks noGrp="1"/>
          </p:cNvSpPr>
          <p:nvPr>
            <p:ph type="sldNum" sz="quarter" idx="11"/>
          </p:nvPr>
        </p:nvSpPr>
        <p:spPr/>
        <p:txBody>
          <a:bodyPr/>
          <a:lstStyle/>
          <a:p>
            <a:fld id="{13CF28CE-A392-6E4E-B8A8-233A7BF58CFD}" type="slidenum">
              <a:rPr lang="en-US" smtClean="0"/>
              <a:pPr/>
              <a:t>‹#›</a:t>
            </a:fld>
            <a:endParaRPr lang="en-US"/>
          </a:p>
        </p:txBody>
      </p:sp>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608013"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608013" y="2895050"/>
            <a:ext cx="3017520" cy="32566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608013"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608013"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pic>
        <p:nvPicPr>
          <p:cNvPr id="10" name="Picture 9">
            <a:extLst>
              <a:ext uri="{FF2B5EF4-FFF2-40B4-BE49-F238E27FC236}">
                <a16:creationId xmlns:a16="http://schemas.microsoft.com/office/drawing/2014/main" id="{5B0ADB85-3BE9-EB43-994D-D70895111351}"/>
              </a:ext>
            </a:extLst>
          </p:cNvPr>
          <p:cNvPicPr>
            <a:picLocks noChangeAspect="1"/>
          </p:cNvPicPr>
          <p:nvPr userDrawn="1"/>
        </p:nvPicPr>
        <p:blipFill>
          <a:blip r:embed="rId2"/>
          <a:stretch>
            <a:fillRect/>
          </a:stretch>
        </p:blipFill>
        <p:spPr>
          <a:xfrm>
            <a:off x="10720251" y="6273389"/>
            <a:ext cx="1131659" cy="329696"/>
          </a:xfrm>
          <a:prstGeom prst="rect">
            <a:avLst/>
          </a:prstGeom>
        </p:spPr>
      </p:pic>
    </p:spTree>
    <p:extLst>
      <p:ext uri="{BB962C8B-B14F-4D97-AF65-F5344CB8AC3E}">
        <p14:creationId xmlns:p14="http://schemas.microsoft.com/office/powerpoint/2010/main" val="21704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C1AB4C1-8287-714B-B833-74C9731C1CD0}"/>
              </a:ext>
            </a:extLst>
          </p:cNvPr>
          <p:cNvSpPr>
            <a:spLocks noGrp="1"/>
          </p:cNvSpPr>
          <p:nvPr>
            <p:ph type="ftr" sz="quarter" idx="10"/>
          </p:nvPr>
        </p:nvSpPr>
        <p:spPr>
          <a:xfrm>
            <a:off x="615462" y="6290195"/>
            <a:ext cx="5122123" cy="365126"/>
          </a:xfrm>
        </p:spPr>
        <p:txBody>
          <a:bodyPr/>
          <a:lstStyle/>
          <a:p>
            <a:endParaRPr lang="en-US"/>
          </a:p>
        </p:txBody>
      </p:sp>
      <p:sp>
        <p:nvSpPr>
          <p:cNvPr id="4" name="Slide Number Placeholder 3">
            <a:extLst>
              <a:ext uri="{FF2B5EF4-FFF2-40B4-BE49-F238E27FC236}">
                <a16:creationId xmlns:a16="http://schemas.microsoft.com/office/drawing/2014/main" id="{DC41DB7E-7404-814A-8184-A6DB62F9F70A}"/>
              </a:ext>
            </a:extLst>
          </p:cNvPr>
          <p:cNvSpPr>
            <a:spLocks noGrp="1"/>
          </p:cNvSpPr>
          <p:nvPr>
            <p:ph type="sldNum" sz="quarter" idx="11"/>
          </p:nvPr>
        </p:nvSpPr>
        <p:spPr/>
        <p:txBody>
          <a:bodyPr/>
          <a:lstStyle/>
          <a:p>
            <a:fld id="{13CF28CE-A392-6E4E-B8A8-233A7BF58CFD}" type="slidenum">
              <a:rPr lang="en-US" smtClean="0"/>
              <a:pPr/>
              <a:t>‹#›</a:t>
            </a:fld>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609600"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609600" y="2114204"/>
            <a:ext cx="50292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609601"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609600"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pic>
        <p:nvPicPr>
          <p:cNvPr id="10" name="Picture 9">
            <a:extLst>
              <a:ext uri="{FF2B5EF4-FFF2-40B4-BE49-F238E27FC236}">
                <a16:creationId xmlns:a16="http://schemas.microsoft.com/office/drawing/2014/main" id="{0AA8DE9D-EE54-C649-96EE-AC894D53F231}"/>
              </a:ext>
            </a:extLst>
          </p:cNvPr>
          <p:cNvPicPr>
            <a:picLocks noChangeAspect="1"/>
          </p:cNvPicPr>
          <p:nvPr userDrawn="1"/>
        </p:nvPicPr>
        <p:blipFill>
          <a:blip r:embed="rId2"/>
          <a:stretch>
            <a:fillRect/>
          </a:stretch>
        </p:blipFill>
        <p:spPr>
          <a:xfrm>
            <a:off x="10720251" y="6273389"/>
            <a:ext cx="1131659" cy="329696"/>
          </a:xfrm>
          <a:prstGeom prst="rect">
            <a:avLst/>
          </a:prstGeom>
        </p:spPr>
      </p:pic>
    </p:spTree>
    <p:extLst>
      <p:ext uri="{BB962C8B-B14F-4D97-AF65-F5344CB8AC3E}">
        <p14:creationId xmlns:p14="http://schemas.microsoft.com/office/powerpoint/2010/main" val="10239097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CF19ED-DEA6-DB41-B4DD-0E8A6B818A55}"/>
              </a:ext>
            </a:extLst>
          </p:cNvPr>
          <p:cNvSpPr>
            <a:spLocks noGrp="1"/>
          </p:cNvSpPr>
          <p:nvPr>
            <p:ph type="ftr" sz="quarter" idx="10"/>
          </p:nvPr>
        </p:nvSpPr>
        <p:spPr>
          <a:xfrm>
            <a:off x="615462" y="6290195"/>
            <a:ext cx="7184647" cy="365125"/>
          </a:xfrm>
        </p:spPr>
        <p:txBody>
          <a:bodyPr/>
          <a:lstStyle/>
          <a:p>
            <a:endParaRPr lang="en-US"/>
          </a:p>
        </p:txBody>
      </p:sp>
      <p:sp>
        <p:nvSpPr>
          <p:cNvPr id="4" name="Slide Number Placeholder 3">
            <a:extLst>
              <a:ext uri="{FF2B5EF4-FFF2-40B4-BE49-F238E27FC236}">
                <a16:creationId xmlns:a16="http://schemas.microsoft.com/office/drawing/2014/main" id="{625CFF2C-AE00-F343-A5A6-EE1A3CCD7399}"/>
              </a:ext>
            </a:extLst>
          </p:cNvPr>
          <p:cNvSpPr>
            <a:spLocks noGrp="1"/>
          </p:cNvSpPr>
          <p:nvPr>
            <p:ph type="sldNum" sz="quarter" idx="11"/>
          </p:nvPr>
        </p:nvSpPr>
        <p:spPr/>
        <p:txBody>
          <a:bodyPr/>
          <a:lstStyle/>
          <a:p>
            <a:fld id="{13CF28CE-A392-6E4E-B8A8-233A7BF58CFD}" type="slidenum">
              <a:rPr lang="en-US" smtClean="0"/>
              <a:pPr/>
              <a:t>‹#›</a:t>
            </a:fld>
            <a:endParaRPr lang="en-US"/>
          </a:p>
        </p:txBody>
      </p:sp>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609599"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609599"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609600" y="1156133"/>
            <a:ext cx="70866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609599"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pic>
        <p:nvPicPr>
          <p:cNvPr id="10" name="Picture 9">
            <a:extLst>
              <a:ext uri="{FF2B5EF4-FFF2-40B4-BE49-F238E27FC236}">
                <a16:creationId xmlns:a16="http://schemas.microsoft.com/office/drawing/2014/main" id="{361C2F12-722A-BA49-823A-1C8B63DBDDD0}"/>
              </a:ext>
            </a:extLst>
          </p:cNvPr>
          <p:cNvPicPr>
            <a:picLocks noChangeAspect="1"/>
          </p:cNvPicPr>
          <p:nvPr userDrawn="1"/>
        </p:nvPicPr>
        <p:blipFill>
          <a:blip r:embed="rId2"/>
          <a:stretch>
            <a:fillRect/>
          </a:stretch>
        </p:blipFill>
        <p:spPr>
          <a:xfrm>
            <a:off x="10720251" y="6273389"/>
            <a:ext cx="1131659" cy="329696"/>
          </a:xfrm>
          <a:prstGeom prst="rect">
            <a:avLst/>
          </a:prstGeom>
        </p:spPr>
      </p:pic>
    </p:spTree>
    <p:extLst>
      <p:ext uri="{BB962C8B-B14F-4D97-AF65-F5344CB8AC3E}">
        <p14:creationId xmlns:p14="http://schemas.microsoft.com/office/powerpoint/2010/main" val="139338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19760"/>
            <a:ext cx="10972800" cy="457200"/>
          </a:xfrm>
          <a:prstGeom prst="rect">
            <a:avLst/>
          </a:prstGeom>
        </p:spPr>
        <p:txBody>
          <a:bodyPr vert="horz" lIns="0" tIns="0" rIns="0" bIns="0" rtlCol="0" anchor="ctr">
            <a:noAutofit/>
          </a:bodyPr>
          <a:lstStyle/>
          <a:p>
            <a:r>
              <a:rPr lang="en-US"/>
              <a:t>Click to edit header</a:t>
            </a:r>
          </a:p>
        </p:txBody>
      </p:sp>
      <p:sp>
        <p:nvSpPr>
          <p:cNvPr id="3" name="Text Placeholder 2"/>
          <p:cNvSpPr>
            <a:spLocks noGrp="1"/>
          </p:cNvSpPr>
          <p:nvPr>
            <p:ph type="body" idx="1"/>
          </p:nvPr>
        </p:nvSpPr>
        <p:spPr>
          <a:xfrm>
            <a:off x="609600" y="1296917"/>
            <a:ext cx="10972800" cy="4880046"/>
          </a:xfrm>
          <a:prstGeom prst="rect">
            <a:avLst/>
          </a:prstGeom>
        </p:spPr>
        <p:txBody>
          <a:bodyPr vert="horz" lIns="0" tIns="0" rIns="0" bIns="0" rtlCol="0">
            <a:noAutofit/>
          </a:bodyPr>
          <a:lstStyle/>
          <a:p>
            <a:pPr lvl="0"/>
            <a:r>
              <a:rPr lang="en-US"/>
              <a:t>Click to edit bullet</a:t>
            </a:r>
          </a:p>
          <a:p>
            <a:pPr marL="640080" lvl="1" indent="-182880" algn="l" defTabSz="914400" rtl="0" eaLnBrk="1" latinLnBrk="0" hangingPunct="1">
              <a:lnSpc>
                <a:spcPct val="100000"/>
              </a:lnSpc>
              <a:spcBef>
                <a:spcPts val="0"/>
              </a:spcBef>
              <a:spcAft>
                <a:spcPts val="600"/>
              </a:spcAft>
              <a:buFont typeface="STIXGeneral-Regular" pitchFamily="2" charset="2"/>
              <a:buChar char="⎯"/>
            </a:pPr>
            <a:r>
              <a:rPr lang="en-US"/>
              <a:t>Second level</a:t>
            </a:r>
          </a:p>
          <a:p>
            <a:pPr lvl="2"/>
            <a:r>
              <a:rPr lang="en-US"/>
              <a:t>Third level</a:t>
            </a:r>
          </a:p>
        </p:txBody>
      </p:sp>
      <p:sp>
        <p:nvSpPr>
          <p:cNvPr id="5" name="Footer Placeholder 4"/>
          <p:cNvSpPr>
            <a:spLocks noGrp="1"/>
          </p:cNvSpPr>
          <p:nvPr>
            <p:ph type="ftr" sz="quarter" idx="3"/>
          </p:nvPr>
        </p:nvSpPr>
        <p:spPr>
          <a:xfrm>
            <a:off x="615462" y="6290195"/>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6" name="Slide Number Placeholder 5"/>
          <p:cNvSpPr>
            <a:spLocks noGrp="1"/>
          </p:cNvSpPr>
          <p:nvPr>
            <p:ph type="sldNum" sz="quarter" idx="4"/>
          </p:nvPr>
        </p:nvSpPr>
        <p:spPr>
          <a:xfrm>
            <a:off x="191888" y="6290195"/>
            <a:ext cx="417711" cy="377825"/>
          </a:xfrm>
          <a:prstGeom prst="rect">
            <a:avLst/>
          </a:prstGeom>
        </p:spPr>
        <p:txBody>
          <a:bodyPr vert="horz" lIns="0" tIns="0" rIns="0" bIns="0" rtlCol="0" anchor="b"/>
          <a:lstStyle>
            <a:lvl1pPr algn="l">
              <a:defRPr sz="10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2959612762"/>
      </p:ext>
    </p:extLst>
  </p:cSld>
  <p:clrMap bg1="lt1" tx1="dk1" bg2="lt2" tx2="dk2" accent1="accent1" accent2="accent2" accent3="accent3" accent4="accent4" accent5="accent5" accent6="accent6" hlink="hlink" folHlink="folHlink"/>
  <p:sldLayoutIdLst>
    <p:sldLayoutId id="2147483731" r:id="rId1"/>
    <p:sldLayoutId id="2147483747" r:id="rId2"/>
    <p:sldLayoutId id="2147483733" r:id="rId3"/>
    <p:sldLayoutId id="2147483735" r:id="rId4"/>
    <p:sldLayoutId id="2147483736" r:id="rId5"/>
    <p:sldLayoutId id="2147483740" r:id="rId6"/>
    <p:sldLayoutId id="2147483743" r:id="rId7"/>
    <p:sldLayoutId id="2147483741" r:id="rId8"/>
    <p:sldLayoutId id="2147483742" r:id="rId9"/>
    <p:sldLayoutId id="2147483744" r:id="rId10"/>
    <p:sldLayoutId id="2147483745" r:id="rId11"/>
    <p:sldLayoutId id="2147483746" r:id="rId12"/>
    <p:sldLayoutId id="2147483748" r:id="rId13"/>
    <p:sldLayoutId id="2147483749" r:id="rId14"/>
    <p:sldLayoutId id="2147483737" r:id="rId15"/>
    <p:sldLayoutId id="2147483750" r:id="rId16"/>
    <p:sldLayoutId id="2147483763" r:id="rId17"/>
    <p:sldLayoutId id="2147483764" r:id="rId18"/>
    <p:sldLayoutId id="2147483765" r:id="rId19"/>
    <p:sldLayoutId id="2147483766" r:id="rId20"/>
  </p:sldLayoutIdLst>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554" userDrawn="1">
          <p15:clr>
            <a:srgbClr val="F26B43"/>
          </p15:clr>
        </p15:guide>
        <p15:guide id="3" pos="120" userDrawn="1">
          <p15:clr>
            <a:srgbClr val="F26B43"/>
          </p15:clr>
        </p15:guide>
        <p15:guide id="4" orient="horz" pos="4176" userDrawn="1">
          <p15:clr>
            <a:srgbClr val="F26B43"/>
          </p15:clr>
        </p15:guide>
        <p15:guide id="5" orient="horz" pos="2160" userDrawn="1">
          <p15:clr>
            <a:srgbClr val="F26B43"/>
          </p15:clr>
        </p15:guide>
        <p15:guide id="6" pos="7296" userDrawn="1">
          <p15:clr>
            <a:srgbClr val="F26B43"/>
          </p15:clr>
        </p15:guide>
        <p15:guide id="7" orient="horz" pos="384" userDrawn="1">
          <p15:clr>
            <a:srgbClr val="F26B43"/>
          </p15:clr>
        </p15:guide>
        <p15:guide id="8"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E8E32-9DD7-274C-A4AC-3158B8F59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09618E-1DCD-5B46-923D-F518930F8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A547-E58D-454C-BE20-91D6FB292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6F43F-E079-3C4B-99C6-BD04D250DD85}" type="datetimeFigureOut">
              <a:rPr lang="en-US" smtClean="0"/>
              <a:t>09/05/2023</a:t>
            </a:fld>
            <a:endParaRPr lang="en-US"/>
          </a:p>
        </p:txBody>
      </p:sp>
      <p:sp>
        <p:nvSpPr>
          <p:cNvPr id="5" name="Footer Placeholder 4">
            <a:extLst>
              <a:ext uri="{FF2B5EF4-FFF2-40B4-BE49-F238E27FC236}">
                <a16:creationId xmlns:a16="http://schemas.microsoft.com/office/drawing/2014/main" id="{CAFF245F-5BBD-384D-B5DC-FDCA90AE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E52B20-B3E5-6947-8BA4-2B5ED33518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3634F-A1E1-B947-8C4A-D8E85C1E9B0B}" type="slidenum">
              <a:rPr lang="en-US" smtClean="0"/>
              <a:t>‹#›</a:t>
            </a:fld>
            <a:endParaRPr lang="en-US"/>
          </a:p>
        </p:txBody>
      </p:sp>
    </p:spTree>
    <p:extLst>
      <p:ext uri="{BB962C8B-B14F-4D97-AF65-F5344CB8AC3E}">
        <p14:creationId xmlns:p14="http://schemas.microsoft.com/office/powerpoint/2010/main" val="343240734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5.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png"/><Relationship Id="rId2" Type="http://schemas.openxmlformats.org/officeDocument/2006/relationships/notesSlide" Target="../notesSlides/notesSlide116.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0.xml"/><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1.xml"/><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4.xml"/><Relationship Id="rId1" Type="http://schemas.openxmlformats.org/officeDocument/2006/relationships/slideLayout" Target="../slideLayouts/slideLayout17.xml"/><Relationship Id="rId5" Type="http://schemas.openxmlformats.org/officeDocument/2006/relationships/image" Target="../media/image73.png"/><Relationship Id="rId4" Type="http://schemas.openxmlformats.org/officeDocument/2006/relationships/image" Target="../media/image72.png"/></Relationships>
</file>

<file path=ppt/slides/_rels/slide1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5.xml"/><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6.xml"/><Relationship Id="rId1" Type="http://schemas.openxmlformats.org/officeDocument/2006/relationships/slideLayout" Target="../slideLayouts/slideLayout17.xml"/><Relationship Id="rId4" Type="http://schemas.openxmlformats.org/officeDocument/2006/relationships/image" Target="../media/image76.emf"/></Relationships>
</file>

<file path=ppt/slides/_rels/slide1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7.xml"/><Relationship Id="rId1" Type="http://schemas.openxmlformats.org/officeDocument/2006/relationships/slideLayout" Target="../slideLayouts/slideLayout20.xml"/><Relationship Id="rId4" Type="http://schemas.openxmlformats.org/officeDocument/2006/relationships/image" Target="../media/image75.png"/></Relationships>
</file>

<file path=ppt/slides/_rels/slide1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8.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131.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4.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42.jpeg"/><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hyperlink" Target="https://www.principal.com/businesses/compare-benefits?_ga=2.31730621.2067286543.1629382895-302397074.1629382895" TargetMode="External"/><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FF95325-7590-F247-B748-2806A6EF11BC}"/>
              </a:ext>
            </a:extLst>
          </p:cNvPr>
          <p:cNvSpPr txBox="1">
            <a:spLocks/>
          </p:cNvSpPr>
          <p:nvPr/>
        </p:nvSpPr>
        <p:spPr>
          <a:xfrm>
            <a:off x="5465678" y="1970525"/>
            <a:ext cx="6343964" cy="375100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400"/>
              </a:spcAft>
              <a:buFont typeface="Arial" panose="020B0604020202020204" pitchFamily="34" charset="0"/>
              <a:buNone/>
            </a:pPr>
            <a:r>
              <a:rPr lang="en-US" sz="2000">
                <a:solidFill>
                  <a:srgbClr val="333333"/>
                </a:solidFill>
              </a:rPr>
              <a:t>The sections can be used in any order or combination.</a:t>
            </a:r>
          </a:p>
          <a:p>
            <a:pPr marL="0" indent="0">
              <a:spcAft>
                <a:spcPts val="1400"/>
              </a:spcAft>
              <a:buFont typeface="Arial" panose="020B0604020202020204" pitchFamily="34" charset="0"/>
              <a:buNone/>
            </a:pPr>
            <a:r>
              <a:rPr lang="en-US" sz="2000">
                <a:solidFill>
                  <a:srgbClr val="333333"/>
                </a:solidFill>
              </a:rPr>
              <a:t>Update the “What we’ll cover today” and “Recap” slides based on changes you make.</a:t>
            </a:r>
          </a:p>
          <a:p>
            <a:pPr marL="0" indent="0">
              <a:spcAft>
                <a:spcPts val="1400"/>
              </a:spcAft>
              <a:buFont typeface="Arial" panose="020B0604020202020204" pitchFamily="34" charset="0"/>
              <a:buNone/>
            </a:pPr>
            <a:r>
              <a:rPr lang="en-US" sz="2000">
                <a:solidFill>
                  <a:srgbClr val="333333"/>
                </a:solidFill>
              </a:rPr>
              <a:t>Optional co-brandable slides with space for DBA logo are also included.</a:t>
            </a:r>
          </a:p>
        </p:txBody>
      </p:sp>
      <p:sp>
        <p:nvSpPr>
          <p:cNvPr id="3" name="Title 1">
            <a:extLst>
              <a:ext uri="{FF2B5EF4-FFF2-40B4-BE49-F238E27FC236}">
                <a16:creationId xmlns:a16="http://schemas.microsoft.com/office/drawing/2014/main" id="{2861FD59-BCC2-BD40-B77B-A5495F333C20}"/>
              </a:ext>
            </a:extLst>
          </p:cNvPr>
          <p:cNvSpPr txBox="1">
            <a:spLocks/>
          </p:cNvSpPr>
          <p:nvPr/>
        </p:nvSpPr>
        <p:spPr>
          <a:xfrm>
            <a:off x="825207" y="2216385"/>
            <a:ext cx="3992588" cy="17494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indent="11113"/>
            <a:r>
              <a:rPr lang="en-US" sz="4800" b="1">
                <a:solidFill>
                  <a:srgbClr val="333333"/>
                </a:solidFill>
                <a:latin typeface="FS Elliot Pro" panose="02000503040000020004" pitchFamily="2" charset="0"/>
              </a:rPr>
              <a:t>How to use </a:t>
            </a:r>
            <a:r>
              <a:rPr lang="en-US" sz="4800">
                <a:solidFill>
                  <a:srgbClr val="333333"/>
                </a:solidFill>
                <a:latin typeface="FS Elliot Pro Light" panose="02000503040000020004" pitchFamily="2" charset="0"/>
              </a:rPr>
              <a:t>the slide deck </a:t>
            </a:r>
            <a:endParaRPr kumimoji="0" lang="en-US" sz="4800" u="none" strike="noStrike" kern="1200" cap="none" spc="0" normalizeH="0" baseline="0" noProof="0">
              <a:ln>
                <a:noFill/>
              </a:ln>
              <a:solidFill>
                <a:srgbClr val="333333"/>
              </a:solidFill>
              <a:effectLst/>
              <a:uLnTx/>
              <a:uFillTx/>
              <a:latin typeface="FS Elliot Pro Light" panose="02000503040000020004" pitchFamily="2" charset="0"/>
            </a:endParaRPr>
          </a:p>
        </p:txBody>
      </p:sp>
      <p:sp>
        <p:nvSpPr>
          <p:cNvPr id="4" name="Rectangle 3">
            <a:extLst>
              <a:ext uri="{FF2B5EF4-FFF2-40B4-BE49-F238E27FC236}">
                <a16:creationId xmlns:a16="http://schemas.microsoft.com/office/drawing/2014/main" id="{E5A101D4-171E-4BB6-9031-D5F049CF0389}"/>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584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609600" y="768350"/>
            <a:ext cx="10972800" cy="3544006"/>
          </a:xfrm>
        </p:spPr>
        <p:txBody>
          <a:bodyPr/>
          <a:lstStyle/>
          <a:p>
            <a:r>
              <a:rPr lang="en-US"/>
              <a:t>Know the value of</a:t>
            </a:r>
            <a:br>
              <a:rPr lang="en-US"/>
            </a:br>
            <a:r>
              <a:rPr lang="en-US"/>
              <a:t>your business</a:t>
            </a:r>
          </a:p>
        </p:txBody>
      </p:sp>
      <p:cxnSp>
        <p:nvCxnSpPr>
          <p:cNvPr id="6" name="Straight Connector 5">
            <a:extLst>
              <a:ext uri="{FF2B5EF4-FFF2-40B4-BE49-F238E27FC236}">
                <a16:creationId xmlns:a16="http://schemas.microsoft.com/office/drawing/2014/main" id="{FDD020E0-4E3F-624B-B358-F2DF27206A59}"/>
              </a:ext>
            </a:extLst>
          </p:cNvPr>
          <p:cNvCxnSpPr/>
          <p:nvPr/>
        </p:nvCxnSpPr>
        <p:spPr>
          <a:xfrm>
            <a:off x="609599" y="213502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5935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1079691"/>
            <a:ext cx="10972800" cy="1077567"/>
          </a:xfrm>
        </p:spPr>
        <p:txBody>
          <a:bodyPr/>
          <a:lstStyle/>
          <a:p>
            <a:pPr eaLnBrk="0" fontAlgn="base" hangingPunct="0">
              <a:spcBef>
                <a:spcPts val="800"/>
              </a:spcBef>
              <a:spcAft>
                <a:spcPts val="800"/>
              </a:spcAft>
            </a:pPr>
            <a:r>
              <a:rPr lang="en-US" sz="4267">
                <a:solidFill>
                  <a:srgbClr val="0067CF"/>
                </a:solidFill>
              </a:rPr>
              <a:t>When loan split dollar? </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7" y="3041126"/>
            <a:ext cx="5235220"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fontAlgn="t">
              <a:spcBef>
                <a:spcPts val="1600"/>
              </a:spcBef>
              <a:buFont typeface="Arial" panose="020B0604020202020204" pitchFamily="34" charset="0"/>
              <a:buChar char="•"/>
            </a:pPr>
            <a:r>
              <a:rPr lang="en-US" sz="2133">
                <a:solidFill>
                  <a:schemeClr val="bg1"/>
                </a:solidFill>
                <a:latin typeface="FS Elliot Pro Light" panose="02000503040000020004" pitchFamily="50" charset="0"/>
              </a:rPr>
              <a:t>Ownership now, but with minimal income tax impact</a:t>
            </a:r>
          </a:p>
          <a:p>
            <a:pPr marL="182875" indent="-182875" fontAlgn="t">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Customizable to meet employee’s needs and circumstances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Potential availability of income tax-free dollars in retirement</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Death benefit for family can replace income and provide for final expenses</a:t>
            </a:r>
          </a:p>
          <a:p>
            <a:pPr marL="182875" indent="-182875">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EMPLOYER GOALS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EMPLOYEE GOALS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60731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50" y="3052713"/>
            <a:ext cx="5022911"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fontAlgn="t">
              <a:spcBef>
                <a:spcPts val="1600"/>
              </a:spcBef>
              <a:buFont typeface="Arial" panose="020B0604020202020204" pitchFamily="34" charset="0"/>
              <a:buChar char="•"/>
            </a:pPr>
            <a:r>
              <a:rPr lang="en-US" sz="2133">
                <a:solidFill>
                  <a:schemeClr val="bg1"/>
                </a:solidFill>
                <a:latin typeface="FS Elliot Pro Light" panose="02000503040000020004" pitchFamily="50" charset="0"/>
              </a:rPr>
              <a:t>Key employee incentive (recruit, reward, retain, retire)</a:t>
            </a:r>
          </a:p>
          <a:p>
            <a:pPr marL="182875" indent="-182875" fontAlgn="t">
              <a:spcBef>
                <a:spcPts val="1600"/>
              </a:spcBef>
              <a:buFont typeface="Arial" panose="020B0604020202020204" pitchFamily="34" charset="0"/>
              <a:buChar char="•"/>
            </a:pPr>
            <a:r>
              <a:rPr lang="en-US" sz="2133">
                <a:solidFill>
                  <a:schemeClr val="bg1"/>
                </a:solidFill>
                <a:latin typeface="FS Elliot Pro Light" panose="02000503040000020004" pitchFamily="50" charset="0"/>
              </a:rPr>
              <a:t>Flexibility to limit to just one employee, design specific goals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Accumulation of retirement dollars</a:t>
            </a:r>
          </a:p>
          <a:p>
            <a:pPr marL="182875" indent="-182875" fontAlgn="t">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Cost recovery</a:t>
            </a:r>
          </a:p>
          <a:p>
            <a:pPr marL="182875" indent="-182875">
              <a:spcBef>
                <a:spcPts val="1600"/>
              </a:spcBef>
            </a:pP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30347802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7" y="511946"/>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sz="4267"/>
              <a:t>What is the minimum IRS-required interest?</a:t>
            </a:r>
            <a:br>
              <a:rPr lang="en-US" sz="4267">
                <a:solidFill>
                  <a:srgbClr val="23273F"/>
                </a:solidFill>
                <a:latin typeface="FS Elliot Pro" pitchFamily="50" charset="0"/>
              </a:rPr>
            </a:br>
            <a:endParaRPr lang="en-US" sz="4267">
              <a:solidFill>
                <a:srgbClr val="0067CF"/>
              </a:solidFill>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19"/>
            <a:ext cx="12192000" cy="4055188"/>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8" name="Content Placeholder 4">
            <a:extLst>
              <a:ext uri="{FF2B5EF4-FFF2-40B4-BE49-F238E27FC236}">
                <a16:creationId xmlns:a16="http://schemas.microsoft.com/office/drawing/2014/main" id="{3B63C4EB-93A3-4B9F-A853-CC4BC259266B}"/>
              </a:ext>
            </a:extLst>
          </p:cNvPr>
          <p:cNvSpPr txBox="1">
            <a:spLocks/>
          </p:cNvSpPr>
          <p:nvPr/>
        </p:nvSpPr>
        <p:spPr>
          <a:xfrm>
            <a:off x="696600" y="2422424"/>
            <a:ext cx="11495400" cy="3164305"/>
          </a:xfrm>
          <a:prstGeom prst="rect">
            <a:avLst/>
          </a:prstGeom>
        </p:spPr>
        <p:txBody>
          <a:bodyPr>
            <a:norm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75" indent="-182875">
              <a:spcBef>
                <a:spcPts val="1600"/>
              </a:spcBef>
              <a:buFont typeface="Arial" panose="020B0604020202020204" pitchFamily="34" charset="0"/>
              <a:buChar char="•"/>
            </a:pPr>
            <a:r>
              <a:rPr lang="en-US" sz="2100">
                <a:solidFill>
                  <a:srgbClr val="23273F"/>
                </a:solidFill>
                <a:latin typeface="FS Elliot Pro Light" panose="02000503040000020004" pitchFamily="50" charset="0"/>
              </a:rPr>
              <a:t>Depends on when the loan must be repaid:</a:t>
            </a:r>
          </a:p>
          <a:p>
            <a:pPr marL="716262" lvl="2" indent="-182875">
              <a:spcBef>
                <a:spcPts val="1600"/>
              </a:spcBef>
              <a:buFont typeface="FS Elliot Pro" panose="02000503040000020004" pitchFamily="50" charset="0"/>
              <a:buChar char="‐"/>
            </a:pPr>
            <a:r>
              <a:rPr lang="en-US" sz="2100">
                <a:solidFill>
                  <a:srgbClr val="23273F"/>
                </a:solidFill>
                <a:latin typeface="FS Elliot Pro Light" panose="02000503040000020004" pitchFamily="50" charset="0"/>
              </a:rPr>
              <a:t>Specified repayment date = term loan (payable at specified date in the future)</a:t>
            </a:r>
          </a:p>
          <a:p>
            <a:pPr marL="716262" lvl="2" indent="-182875">
              <a:spcBef>
                <a:spcPts val="1600"/>
              </a:spcBef>
              <a:buFont typeface="FS Elliot Pro" panose="02000503040000020004" pitchFamily="50" charset="0"/>
              <a:buChar char="‐"/>
            </a:pPr>
            <a:r>
              <a:rPr lang="en-US" sz="2100">
                <a:solidFill>
                  <a:srgbClr val="23273F"/>
                </a:solidFill>
                <a:latin typeface="FS Elliot Pro Light" panose="02000503040000020004" pitchFamily="50" charset="0"/>
              </a:rPr>
              <a:t>No specified repayment date = demand loan (payable “on demand”)</a:t>
            </a:r>
          </a:p>
          <a:p>
            <a:pPr marL="182875" indent="-182875">
              <a:spcBef>
                <a:spcPts val="1600"/>
              </a:spcBef>
              <a:buFont typeface="Arial" panose="020B0604020202020204" pitchFamily="34" charset="0"/>
              <a:buChar char="•"/>
            </a:pPr>
            <a:r>
              <a:rPr lang="en-US" sz="2100">
                <a:solidFill>
                  <a:srgbClr val="23273F"/>
                </a:solidFill>
                <a:latin typeface="FS Elliot Pro Light" panose="02000503040000020004" pitchFamily="50" charset="0"/>
              </a:rPr>
              <a:t>Most split dollar loans are demand loans , meaning blended annual rate is used.</a:t>
            </a:r>
          </a:p>
          <a:p>
            <a:pPr marL="182875" indent="-182875">
              <a:spcBef>
                <a:spcPts val="1600"/>
              </a:spcBef>
              <a:buFont typeface="Arial" panose="020B0604020202020204" pitchFamily="34" charset="0"/>
              <a:buChar char="•"/>
            </a:pPr>
            <a:r>
              <a:rPr lang="en-US" sz="2100">
                <a:solidFill>
                  <a:srgbClr val="23273F"/>
                </a:solidFill>
                <a:latin typeface="FS Elliot Pro Light" panose="02000503040000020004" pitchFamily="50" charset="0"/>
              </a:rPr>
              <a:t>Government sets applicable federal rates every month, and a “blended annual rate” each year.</a:t>
            </a:r>
          </a:p>
          <a:p>
            <a:pPr marL="0" indent="0">
              <a:buNone/>
            </a:pPr>
            <a:endParaRPr lang="en-US" sz="2133">
              <a:solidFill>
                <a:srgbClr val="23273F"/>
              </a:solidFill>
              <a:latin typeface="FS Elliot Pro Light" panose="02000503040000020004" pitchFamily="50" charset="0"/>
            </a:endParaRPr>
          </a:p>
        </p:txBody>
      </p:sp>
    </p:spTree>
    <p:extLst>
      <p:ext uri="{BB962C8B-B14F-4D97-AF65-F5344CB8AC3E}">
        <p14:creationId xmlns:p14="http://schemas.microsoft.com/office/powerpoint/2010/main" val="29652052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7" y="511946"/>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sz="4267"/>
              <a:t>Loan split dollar</a:t>
            </a:r>
            <a:br>
              <a:rPr lang="en-US" sz="4267">
                <a:solidFill>
                  <a:srgbClr val="23273F"/>
                </a:solidFill>
                <a:latin typeface="FS Elliot Pro" pitchFamily="50" charset="0"/>
              </a:rPr>
            </a:br>
            <a:endParaRPr lang="en-US" sz="4267">
              <a:solidFill>
                <a:srgbClr val="0067CF"/>
              </a:solidFill>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19"/>
            <a:ext cx="12192000" cy="4055188"/>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7" name="Picture 6">
            <a:extLst>
              <a:ext uri="{FF2B5EF4-FFF2-40B4-BE49-F238E27FC236}">
                <a16:creationId xmlns:a16="http://schemas.microsoft.com/office/drawing/2014/main" id="{BF5BF984-039D-45D7-8288-E6FE0A3074FD}"/>
              </a:ext>
            </a:extLst>
          </p:cNvPr>
          <p:cNvPicPr>
            <a:picLocks noChangeAspect="1"/>
          </p:cNvPicPr>
          <p:nvPr/>
        </p:nvPicPr>
        <p:blipFill>
          <a:blip r:embed="rId3"/>
          <a:stretch>
            <a:fillRect/>
          </a:stretch>
        </p:blipFill>
        <p:spPr>
          <a:xfrm>
            <a:off x="804717" y="2408512"/>
            <a:ext cx="10287000" cy="3352800"/>
          </a:xfrm>
          <a:prstGeom prst="rect">
            <a:avLst/>
          </a:prstGeom>
        </p:spPr>
      </p:pic>
    </p:spTree>
    <p:extLst>
      <p:ext uri="{BB962C8B-B14F-4D97-AF65-F5344CB8AC3E}">
        <p14:creationId xmlns:p14="http://schemas.microsoft.com/office/powerpoint/2010/main" val="19855409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7" y="511946"/>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sz="4267"/>
              <a:t>Loan split dollar</a:t>
            </a:r>
            <a:br>
              <a:rPr lang="en-US" sz="4267">
                <a:solidFill>
                  <a:srgbClr val="23273F"/>
                </a:solidFill>
                <a:latin typeface="FS Elliot Pro" pitchFamily="50" charset="0"/>
              </a:rPr>
            </a:br>
            <a:endParaRPr lang="en-US" sz="4267">
              <a:solidFill>
                <a:srgbClr val="0067CF"/>
              </a:solidFill>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19"/>
            <a:ext cx="12192000" cy="3903215"/>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254001" y="6112505"/>
            <a:ext cx="10287769" cy="51207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1067" baseline="30000">
              <a:solidFill>
                <a:srgbClr val="23273F"/>
              </a:solidFill>
              <a:latin typeface="FS Elliot Pro" panose="02000503040000020004" pitchFamily="50" charset="0"/>
            </a:endParaRPr>
          </a:p>
          <a:p>
            <a:pPr algn="l"/>
            <a:endParaRPr lang="en-US" sz="1067" baseline="30000">
              <a:solidFill>
                <a:srgbClr val="23273F"/>
              </a:solidFill>
              <a:latin typeface="FS Elliot Pro" panose="02000503040000020004" pitchFamily="50" charset="0"/>
            </a:endParaRPr>
          </a:p>
          <a:p>
            <a:pPr algn="l"/>
            <a:r>
              <a:rPr lang="en-US" sz="1067" baseline="30000">
                <a:solidFill>
                  <a:schemeClr val="bg1"/>
                </a:solidFill>
                <a:latin typeface="FS Elliot Pro" panose="02000503040000020004" pitchFamily="50" charset="0"/>
              </a:rPr>
              <a:t>1</a:t>
            </a:r>
            <a:r>
              <a:rPr lang="en-US" sz="1067">
                <a:solidFill>
                  <a:schemeClr val="bg1"/>
                </a:solidFill>
                <a:latin typeface="FS Elliot Pro" panose="02000503040000020004" pitchFamily="50" charset="0"/>
              </a:rPr>
              <a:t> Employers might want to avoid making any promise future loan forgiveness. Doing so could create a funded deferred compensation plan and trigger unexpected ERISA requirements and income tax consequences. Forgiveness of the loan creates taxable income for the employee, but cash values from the policy may be used to help pay taxes due.</a:t>
            </a:r>
          </a:p>
          <a:p>
            <a:endParaRPr lang="en-US" sz="1200" spc="10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4" name="Picture 3">
            <a:extLst>
              <a:ext uri="{FF2B5EF4-FFF2-40B4-BE49-F238E27FC236}">
                <a16:creationId xmlns:a16="http://schemas.microsoft.com/office/drawing/2014/main" id="{E3F9313B-0483-4B3E-A283-6677827D9DD3}"/>
              </a:ext>
            </a:extLst>
          </p:cNvPr>
          <p:cNvPicPr>
            <a:picLocks noChangeAspect="1"/>
          </p:cNvPicPr>
          <p:nvPr/>
        </p:nvPicPr>
        <p:blipFill>
          <a:blip r:embed="rId3"/>
          <a:stretch>
            <a:fillRect/>
          </a:stretch>
        </p:blipFill>
        <p:spPr>
          <a:xfrm>
            <a:off x="812607" y="2383112"/>
            <a:ext cx="10172700" cy="3403600"/>
          </a:xfrm>
          <a:prstGeom prst="rect">
            <a:avLst/>
          </a:prstGeom>
        </p:spPr>
      </p:pic>
    </p:spTree>
    <p:extLst>
      <p:ext uri="{BB962C8B-B14F-4D97-AF65-F5344CB8AC3E}">
        <p14:creationId xmlns:p14="http://schemas.microsoft.com/office/powerpoint/2010/main" val="13681137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249739" y="629409"/>
            <a:ext cx="3709644" cy="4141865"/>
          </a:xfrm>
        </p:spPr>
        <p:txBody>
          <a:bodyPr/>
          <a:lstStyle/>
          <a:p>
            <a:r>
              <a:rPr lang="en-US" sz="2400">
                <a:cs typeface="Arial" panose="020B0604020202020204" pitchFamily="34" charset="0"/>
              </a:rPr>
              <a:t>Loan Split Dollar</a:t>
            </a:r>
            <a:br>
              <a:rPr lang="en-US" sz="2667">
                <a:cs typeface="Arial" panose="020B0604020202020204" pitchFamily="34" charset="0"/>
              </a:rPr>
            </a:br>
            <a:r>
              <a:rPr lang="en-US">
                <a:latin typeface="FS Elliot Pro" panose="02000503040000020004" pitchFamily="50" charset="0"/>
                <a:cs typeface="Arial" panose="020B0604020202020204" pitchFamily="34" charset="0"/>
              </a:rPr>
              <a:t>Exit strategies </a:t>
            </a:r>
            <a:endParaRPr lang="en-US">
              <a:latin typeface="FS Elliot Pro" panose="02000503040000020004" pitchFamily="50" charset="0"/>
            </a:endParaRPr>
          </a:p>
        </p:txBody>
      </p:sp>
      <p:sp>
        <p:nvSpPr>
          <p:cNvPr id="8" name="Footer Placeholder 8">
            <a:extLst>
              <a:ext uri="{FF2B5EF4-FFF2-40B4-BE49-F238E27FC236}">
                <a16:creationId xmlns:a16="http://schemas.microsoft.com/office/drawing/2014/main" id="{0B475EA8-377A-41C1-8221-F8E55EE66EF6}"/>
              </a:ext>
            </a:extLst>
          </p:cNvPr>
          <p:cNvSpPr txBox="1">
            <a:spLocks/>
          </p:cNvSpPr>
          <p:nvPr/>
        </p:nvSpPr>
        <p:spPr>
          <a:xfrm>
            <a:off x="4254055" y="6426938"/>
            <a:ext cx="6090672" cy="366183"/>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
              </a:spcBef>
            </a:pPr>
            <a:r>
              <a:rPr lang="en-US" altLang="ja-JP" sz="1067" baseline="30000">
                <a:solidFill>
                  <a:srgbClr val="333333"/>
                </a:solidFill>
                <a:latin typeface="FS Elliot Pro" panose="02000503040000020004" pitchFamily="50" charset="0"/>
              </a:rPr>
              <a:t>1 </a:t>
            </a:r>
            <a:r>
              <a:rPr lang="en-US" altLang="ja-JP" sz="1067">
                <a:solidFill>
                  <a:srgbClr val="333333"/>
                </a:solidFill>
                <a:latin typeface="FS Elliot Pro" panose="02000503040000020004" pitchFamily="50" charset="0"/>
              </a:rPr>
              <a:t>The IRS determination of reasonable compensation is based on the facts and circumstances.</a:t>
            </a:r>
          </a:p>
          <a:p>
            <a:pPr>
              <a:spcBef>
                <a:spcPts val="20"/>
              </a:spcBef>
            </a:pPr>
            <a:r>
              <a:rPr lang="en-US" altLang="ja-JP" sz="1067" baseline="30000">
                <a:solidFill>
                  <a:srgbClr val="333333"/>
                </a:solidFill>
                <a:latin typeface="FS Elliot Pro" panose="02000503040000020004" pitchFamily="50" charset="0"/>
              </a:rPr>
              <a:t>2 </a:t>
            </a:r>
            <a:r>
              <a:rPr lang="en-US" altLang="ja-JP" sz="1067">
                <a:solidFill>
                  <a:srgbClr val="333333"/>
                </a:solidFill>
                <a:latin typeface="FS Elliot Pro" panose="02000503040000020004" pitchFamily="50" charset="0"/>
              </a:rPr>
              <a:t>Employers might want to avoid making any promise of future loan forgiveness. Doing so could create a funded deferred compensation plan and trigger unexpected ERISA requirements and income tax consequences.</a:t>
            </a:r>
          </a:p>
          <a:p>
            <a:pPr>
              <a:spcBef>
                <a:spcPts val="20"/>
              </a:spcBef>
            </a:pPr>
            <a:r>
              <a:rPr lang="en-US" altLang="ja-JP" sz="1067" baseline="30000">
                <a:solidFill>
                  <a:srgbClr val="333333"/>
                </a:solidFill>
                <a:latin typeface="FS Elliot Pro" panose="02000503040000020004" pitchFamily="50" charset="0"/>
              </a:rPr>
              <a:t>3 </a:t>
            </a:r>
            <a:r>
              <a:rPr lang="en-US" altLang="ja-JP" sz="1067">
                <a:solidFill>
                  <a:srgbClr val="333333"/>
                </a:solidFill>
                <a:latin typeface="FS Elliot Pro" panose="02000503040000020004" pitchFamily="50" charset="0"/>
              </a:rPr>
              <a:t>The U.S. Tax Court (</a:t>
            </a:r>
            <a:r>
              <a:rPr lang="en-US" altLang="ja-JP" sz="1067" i="1">
                <a:solidFill>
                  <a:srgbClr val="333333"/>
                </a:solidFill>
                <a:latin typeface="FS Elliot Pro" panose="02000503040000020004" pitchFamily="50" charset="0"/>
              </a:rPr>
              <a:t>Neff v. Commissioner of Internal Revenue </a:t>
            </a:r>
            <a:r>
              <a:rPr lang="en-US" altLang="ja-JP" sz="1067">
                <a:solidFill>
                  <a:srgbClr val="333333"/>
                </a:solidFill>
                <a:latin typeface="FS Elliot Pro" panose="02000503040000020004" pitchFamily="50" charset="0"/>
              </a:rPr>
              <a:t>T.C. Memo 2012-244) rejected using the present value of amount due many years in the future as the taxable amount.</a:t>
            </a:r>
          </a:p>
        </p:txBody>
      </p:sp>
      <p:pic>
        <p:nvPicPr>
          <p:cNvPr id="6" name="Picture 5">
            <a:extLst>
              <a:ext uri="{FF2B5EF4-FFF2-40B4-BE49-F238E27FC236}">
                <a16:creationId xmlns:a16="http://schemas.microsoft.com/office/drawing/2014/main" id="{AA59DB66-84A2-4616-A635-E43F9DABD498}"/>
              </a:ext>
            </a:extLst>
          </p:cNvPr>
          <p:cNvPicPr>
            <a:picLocks noChangeAspect="1"/>
          </p:cNvPicPr>
          <p:nvPr/>
        </p:nvPicPr>
        <p:blipFill>
          <a:blip r:embed="rId3"/>
          <a:stretch>
            <a:fillRect/>
          </a:stretch>
        </p:blipFill>
        <p:spPr>
          <a:xfrm>
            <a:off x="4064797" y="1019428"/>
            <a:ext cx="8127203" cy="3943579"/>
          </a:xfrm>
          <a:prstGeom prst="rect">
            <a:avLst/>
          </a:prstGeom>
        </p:spPr>
      </p:pic>
    </p:spTree>
    <p:extLst>
      <p:ext uri="{BB962C8B-B14F-4D97-AF65-F5344CB8AC3E}">
        <p14:creationId xmlns:p14="http://schemas.microsoft.com/office/powerpoint/2010/main" val="3399389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167122"/>
            <a:ext cx="11583987" cy="1033300"/>
          </a:xfrm>
        </p:spPr>
        <p:txBody>
          <a:bodyPr/>
          <a:lstStyle/>
          <a:p>
            <a:pPr>
              <a:spcBef>
                <a:spcPts val="1600"/>
              </a:spcBef>
            </a:pPr>
            <a:r>
              <a:rPr lang="en-US" sz="2667">
                <a:latin typeface="FS Elliot Pro Light" panose="02000503040000020004" pitchFamily="50" charset="0"/>
              </a:rPr>
              <a:t>Loan Split Dollar</a:t>
            </a:r>
            <a:br>
              <a:rPr lang="en-US"/>
            </a:br>
            <a:br>
              <a:rPr lang="en-US" sz="1067"/>
            </a:br>
            <a:r>
              <a:rPr lang="en-US" sz="4267"/>
              <a:t>Getting started</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498601"/>
            <a:ext cx="12192000" cy="4080164"/>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Rectangle 11">
            <a:extLst>
              <a:ext uri="{FF2B5EF4-FFF2-40B4-BE49-F238E27FC236}">
                <a16:creationId xmlns:a16="http://schemas.microsoft.com/office/drawing/2014/main" id="{F0A07CC3-159C-4218-ABF7-F0D10D2489C3}"/>
              </a:ext>
            </a:extLst>
          </p:cNvPr>
          <p:cNvSpPr/>
          <p:nvPr/>
        </p:nvSpPr>
        <p:spPr>
          <a:xfrm>
            <a:off x="789347" y="1827086"/>
            <a:ext cx="4994508" cy="3939476"/>
          </a:xfrm>
          <a:prstGeom prst="rect">
            <a:avLst/>
          </a:prstGeom>
        </p:spPr>
        <p:txBody>
          <a:bodyPr wrap="square" lIns="0" tIns="0" rIns="0" bIns="0">
            <a:spAutoFit/>
          </a:bodyPr>
          <a:lstStyle/>
          <a:p>
            <a:pPr>
              <a:spcAft>
                <a:spcPts val="1600"/>
              </a:spcAft>
              <a:buClr>
                <a:srgbClr val="4D4E53"/>
              </a:buClr>
            </a:pPr>
            <a:r>
              <a:rPr lang="en-US" sz="2400">
                <a:solidFill>
                  <a:srgbClr val="23273F"/>
                </a:solidFill>
                <a:latin typeface="FS Elliot Pro Light" panose="02000503040000020004" pitchFamily="50" charset="0"/>
              </a:rPr>
              <a:t>Would you like to:</a:t>
            </a:r>
          </a:p>
          <a:p>
            <a:pPr marL="182875" indent="-182875">
              <a:spcBef>
                <a:spcPts val="1600"/>
              </a:spcBef>
              <a:buClr>
                <a:srgbClr val="23273F"/>
              </a:buClr>
              <a:buFont typeface="Arial" panose="020B0604020202020204" pitchFamily="34" charset="0"/>
              <a:buChar char="•"/>
            </a:pPr>
            <a:r>
              <a:rPr lang="en-US" sz="2400">
                <a:effectLst/>
                <a:latin typeface="FS Elliot Pro Light" panose="02000503040000020004" pitchFamily="50" charset="0"/>
              </a:rPr>
              <a:t>Create a plan that leverages retained earnings to benefit you as an owner?</a:t>
            </a:r>
          </a:p>
          <a:p>
            <a:pPr marL="182875" indent="-182875">
              <a:spcBef>
                <a:spcPts val="1600"/>
              </a:spcBef>
              <a:buClr>
                <a:srgbClr val="23273F"/>
              </a:buClr>
              <a:buFont typeface="Arial" panose="020B0604020202020204" pitchFamily="34" charset="0"/>
              <a:buChar char="•"/>
            </a:pPr>
            <a:r>
              <a:rPr lang="en-US" sz="2400">
                <a:solidFill>
                  <a:srgbClr val="23273F"/>
                </a:solidFill>
                <a:latin typeface="FS Elliot Pro Light" panose="02000503040000020004" pitchFamily="50" charset="0"/>
              </a:rPr>
              <a:t>Leverage personal vs. corporate tax rates?</a:t>
            </a:r>
          </a:p>
          <a:p>
            <a:pPr marL="182875" indent="-182875">
              <a:spcBef>
                <a:spcPts val="1600"/>
              </a:spcBef>
              <a:buClr>
                <a:srgbClr val="23273F"/>
              </a:buClr>
              <a:buFont typeface="Arial" panose="020B0604020202020204" pitchFamily="34" charset="0"/>
              <a:buChar char="•"/>
            </a:pPr>
            <a:r>
              <a:rPr lang="en-US" sz="2400">
                <a:solidFill>
                  <a:srgbClr val="23273F"/>
                </a:solidFill>
                <a:latin typeface="FS Elliot Pro Light" panose="02000503040000020004" pitchFamily="50" charset="0"/>
              </a:rPr>
              <a:t>Get a customized proposal?</a:t>
            </a:r>
          </a:p>
          <a:p>
            <a:pPr>
              <a:spcBef>
                <a:spcPts val="1600"/>
              </a:spcBef>
            </a:pPr>
            <a:endParaRPr lang="en-US" sz="2133">
              <a:solidFill>
                <a:srgbClr val="4D4E53"/>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619606" y="5911383"/>
            <a:ext cx="10952789"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spc="10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10" name="Picture 9">
            <a:extLst>
              <a:ext uri="{FF2B5EF4-FFF2-40B4-BE49-F238E27FC236}">
                <a16:creationId xmlns:a16="http://schemas.microsoft.com/office/drawing/2014/main" id="{CDB0244B-3D1C-40F8-9F5B-D759960364F2}"/>
              </a:ext>
            </a:extLst>
          </p:cNvPr>
          <p:cNvPicPr>
            <a:picLocks noChangeAspect="1"/>
          </p:cNvPicPr>
          <p:nvPr/>
        </p:nvPicPr>
        <p:blipFill>
          <a:blip r:embed="rId3"/>
          <a:stretch>
            <a:fillRect/>
          </a:stretch>
        </p:blipFill>
        <p:spPr>
          <a:xfrm>
            <a:off x="6713761" y="1592449"/>
            <a:ext cx="3002895" cy="3892465"/>
          </a:xfrm>
          <a:prstGeom prst="rect">
            <a:avLst/>
          </a:prstGeom>
        </p:spPr>
      </p:pic>
    </p:spTree>
    <p:extLst>
      <p:ext uri="{BB962C8B-B14F-4D97-AF65-F5344CB8AC3E}">
        <p14:creationId xmlns:p14="http://schemas.microsoft.com/office/powerpoint/2010/main" val="6283633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93051" y="2452448"/>
            <a:ext cx="10589107" cy="2852737"/>
          </a:xfrm>
        </p:spPr>
        <p:txBody>
          <a:bodyPr/>
          <a:lstStyle/>
          <a:p>
            <a:br>
              <a:rPr lang="en-US"/>
            </a:br>
            <a:br>
              <a:rPr lang="en-US"/>
            </a:br>
            <a:br>
              <a:rPr lang="en-US"/>
            </a:br>
            <a:br>
              <a:rPr lang="en-US"/>
            </a:br>
            <a:r>
              <a:rPr lang="en-US"/>
              <a:t>Principal</a:t>
            </a:r>
            <a:r>
              <a:rPr lang="en-US" baseline="30000"/>
              <a:t>®</a:t>
            </a:r>
            <a:r>
              <a:rPr lang="en-US"/>
              <a:t> Death Benefit Only</a:t>
            </a:r>
            <a:br>
              <a:rPr lang="en-US"/>
            </a:br>
            <a:br>
              <a:rPr lang="en-US"/>
            </a:br>
            <a:r>
              <a:rPr lang="en-US" sz="4800"/>
              <a:t>Reward key employees and provide benefits for their beneficiaries</a:t>
            </a:r>
            <a:endParaRPr lang="en-US"/>
          </a:p>
        </p:txBody>
      </p:sp>
      <p:cxnSp>
        <p:nvCxnSpPr>
          <p:cNvPr id="5" name="Straight Connector 4">
            <a:extLst>
              <a:ext uri="{FF2B5EF4-FFF2-40B4-BE49-F238E27FC236}">
                <a16:creationId xmlns:a16="http://schemas.microsoft.com/office/drawing/2014/main" id="{A1BB7F7B-8638-4922-A69B-19721526D8C6}"/>
              </a:ext>
            </a:extLst>
          </p:cNvPr>
          <p:cNvCxnSpPr/>
          <p:nvPr/>
        </p:nvCxnSpPr>
        <p:spPr>
          <a:xfrm>
            <a:off x="749992" y="1663899"/>
            <a:ext cx="9144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2935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7" y="351854"/>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sz="3200"/>
              <a:t>Death Benefit Only plan: </a:t>
            </a:r>
            <a:r>
              <a:rPr lang="en-US" sz="3200">
                <a:latin typeface="FS Elliot Pro" pitchFamily="50" charset="0"/>
              </a:rPr>
              <a:t>For both for profit &amp; tax-exempt organizations</a:t>
            </a:r>
            <a:br>
              <a:rPr lang="en-US" sz="4267">
                <a:solidFill>
                  <a:srgbClr val="23273F"/>
                </a:solidFill>
                <a:latin typeface="FS Elliot Pro" pitchFamily="50" charset="0"/>
              </a:rPr>
            </a:br>
            <a:endParaRPr lang="en-US" sz="4267">
              <a:solidFill>
                <a:srgbClr val="0067CF"/>
              </a:solidFill>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19"/>
            <a:ext cx="12192000" cy="3903215"/>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6" name="Picture 5">
            <a:extLst>
              <a:ext uri="{FF2B5EF4-FFF2-40B4-BE49-F238E27FC236}">
                <a16:creationId xmlns:a16="http://schemas.microsoft.com/office/drawing/2014/main" id="{C56CECB3-64DE-4C79-812C-EFF5C322DE1D}"/>
              </a:ext>
            </a:extLst>
          </p:cNvPr>
          <p:cNvPicPr>
            <a:picLocks noChangeAspect="1"/>
          </p:cNvPicPr>
          <p:nvPr/>
        </p:nvPicPr>
        <p:blipFill>
          <a:blip r:embed="rId3"/>
          <a:stretch>
            <a:fillRect/>
          </a:stretch>
        </p:blipFill>
        <p:spPr>
          <a:xfrm>
            <a:off x="608808" y="2123685"/>
            <a:ext cx="9078577" cy="3836849"/>
          </a:xfrm>
          <a:prstGeom prst="rect">
            <a:avLst/>
          </a:prstGeom>
        </p:spPr>
      </p:pic>
    </p:spTree>
    <p:extLst>
      <p:ext uri="{BB962C8B-B14F-4D97-AF65-F5344CB8AC3E}">
        <p14:creationId xmlns:p14="http://schemas.microsoft.com/office/powerpoint/2010/main" val="16157084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1079691"/>
            <a:ext cx="10972800" cy="1077567"/>
          </a:xfrm>
        </p:spPr>
        <p:txBody>
          <a:bodyPr/>
          <a:lstStyle/>
          <a:p>
            <a:pPr eaLnBrk="0" fontAlgn="base" hangingPunct="0">
              <a:spcBef>
                <a:spcPts val="800"/>
              </a:spcBef>
              <a:spcAft>
                <a:spcPts val="800"/>
              </a:spcAft>
            </a:pPr>
            <a:r>
              <a:rPr lang="en-US" sz="4267">
                <a:solidFill>
                  <a:srgbClr val="0067CF"/>
                </a:solidFill>
              </a:rPr>
              <a:t>Death Benefit Only: for the business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7" y="3102698"/>
            <a:ext cx="4927617"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Premium payments are not tax deductible</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Employees must qualify for life insurance   </a:t>
            </a:r>
          </a:p>
          <a:p>
            <a:pPr marL="182875" indent="-182875">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60731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114285"/>
            <a:ext cx="5231636"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Term insurance provides a lower cost, convertible option</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Can be selective</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Receive a tax deduction (for profit business only)</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Communicate easily</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Recover premium cost </a:t>
            </a:r>
          </a:p>
          <a:p>
            <a:pPr marL="182875" indent="-182875">
              <a:spcBef>
                <a:spcPts val="1600"/>
              </a:spcBef>
            </a:pP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397231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1079691"/>
            <a:ext cx="10972800" cy="1077567"/>
          </a:xfrm>
        </p:spPr>
        <p:txBody>
          <a:bodyPr/>
          <a:lstStyle/>
          <a:p>
            <a:pPr eaLnBrk="0" fontAlgn="base" hangingPunct="0">
              <a:spcBef>
                <a:spcPts val="800"/>
              </a:spcBef>
              <a:spcAft>
                <a:spcPts val="800"/>
              </a:spcAft>
            </a:pPr>
            <a:r>
              <a:rPr lang="en-US" sz="4267">
                <a:solidFill>
                  <a:srgbClr val="0067CF"/>
                </a:solidFill>
              </a:rPr>
              <a:t>Death Benefit Only: for key employees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7" y="3422889"/>
            <a:ext cx="4927617"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Must qualify for life insurance  </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Tax impact to beneficiaries </a:t>
            </a:r>
          </a:p>
          <a:p>
            <a:pPr marL="182875" indent="-182875">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60731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434475"/>
            <a:ext cx="5231636"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dirty="0">
                <a:solidFill>
                  <a:schemeClr val="bg1"/>
                </a:solidFill>
                <a:latin typeface="FS Elliot Pro Light" panose="02000503040000020004" pitchFamily="50" charset="0"/>
              </a:rPr>
              <a:t>Financial protection for loved ones</a:t>
            </a:r>
          </a:p>
          <a:p>
            <a:pPr marL="182875" indent="-182875">
              <a:spcBef>
                <a:spcPts val="1600"/>
              </a:spcBef>
              <a:buFont typeface="Arial" panose="020B0604020202020204" pitchFamily="34" charset="0"/>
              <a:buChar char="•"/>
            </a:pPr>
            <a:r>
              <a:rPr lang="en-US" sz="2133" dirty="0">
                <a:solidFill>
                  <a:schemeClr val="bg1"/>
                </a:solidFill>
                <a:latin typeface="FS Elliot Pro Light" panose="02000503040000020004" pitchFamily="50" charset="0"/>
              </a:rPr>
              <a:t>No current tax impact</a:t>
            </a:r>
          </a:p>
          <a:p>
            <a:pPr marL="182875" indent="-182875">
              <a:spcBef>
                <a:spcPts val="1600"/>
              </a:spcBef>
            </a:pPr>
            <a:endParaRPr lang="en-US" altLang="en-US" sz="2133" dirty="0">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137608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0"/>
            <a:ext cx="12192000" cy="2647949"/>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bg1"/>
                </a:solidFill>
              </a:rPr>
              <a:t>Key factors impacted by the business value</a:t>
            </a:r>
          </a:p>
        </p:txBody>
      </p:sp>
      <p:graphicFrame>
        <p:nvGraphicFramePr>
          <p:cNvPr id="8" name="Table 8">
            <a:extLst>
              <a:ext uri="{FF2B5EF4-FFF2-40B4-BE49-F238E27FC236}">
                <a16:creationId xmlns:a16="http://schemas.microsoft.com/office/drawing/2014/main" id="{9DCF6DC9-D8AA-1B47-9D01-6876A8213509}"/>
              </a:ext>
            </a:extLst>
          </p:cNvPr>
          <p:cNvGraphicFramePr>
            <a:graphicFrameLocks noGrp="1"/>
          </p:cNvGraphicFramePr>
          <p:nvPr>
            <p:extLst>
              <p:ext uri="{D42A27DB-BD31-4B8C-83A1-F6EECF244321}">
                <p14:modId xmlns:p14="http://schemas.microsoft.com/office/powerpoint/2010/main" val="54036686"/>
              </p:ext>
            </p:extLst>
          </p:nvPr>
        </p:nvGraphicFramePr>
        <p:xfrm>
          <a:off x="609600" y="2053653"/>
          <a:ext cx="11104881" cy="2156399"/>
        </p:xfrm>
        <a:graphic>
          <a:graphicData uri="http://schemas.openxmlformats.org/drawingml/2006/table">
            <a:tbl>
              <a:tblPr firstRow="1" bandRow="1">
                <a:tableStyleId>{5C22544A-7EE6-4342-B048-85BDC9FD1C3A}</a:tableStyleId>
              </a:tblPr>
              <a:tblGrid>
                <a:gridCol w="2523239">
                  <a:extLst>
                    <a:ext uri="{9D8B030D-6E8A-4147-A177-3AD203B41FA5}">
                      <a16:colId xmlns:a16="http://schemas.microsoft.com/office/drawing/2014/main" val="655061563"/>
                    </a:ext>
                  </a:extLst>
                </a:gridCol>
                <a:gridCol w="2667800">
                  <a:extLst>
                    <a:ext uri="{9D8B030D-6E8A-4147-A177-3AD203B41FA5}">
                      <a16:colId xmlns:a16="http://schemas.microsoft.com/office/drawing/2014/main" val="3823269180"/>
                    </a:ext>
                  </a:extLst>
                </a:gridCol>
                <a:gridCol w="2943779">
                  <a:extLst>
                    <a:ext uri="{9D8B030D-6E8A-4147-A177-3AD203B41FA5}">
                      <a16:colId xmlns:a16="http://schemas.microsoft.com/office/drawing/2014/main" val="664042979"/>
                    </a:ext>
                  </a:extLst>
                </a:gridCol>
                <a:gridCol w="2970063">
                  <a:extLst>
                    <a:ext uri="{9D8B030D-6E8A-4147-A177-3AD203B41FA5}">
                      <a16:colId xmlns:a16="http://schemas.microsoft.com/office/drawing/2014/main" val="2549232483"/>
                    </a:ext>
                  </a:extLst>
                </a:gridCol>
              </a:tblGrid>
              <a:tr h="2156399">
                <a:tc>
                  <a:txBody>
                    <a:bodyPr/>
                    <a:lstStyle/>
                    <a:p>
                      <a:pPr marL="0" indent="0">
                        <a:buFont typeface="Arial" panose="020B0604020202020204" pitchFamily="34" charset="0"/>
                        <a:buNone/>
                      </a:pPr>
                      <a:r>
                        <a:rPr lang="en-US" sz="2400" b="0">
                          <a:solidFill>
                            <a:srgbClr val="333333"/>
                          </a:solidFill>
                          <a:latin typeface="FS Elliot Pro Light" panose="02000503040000020004" pitchFamily="2" charset="0"/>
                        </a:rPr>
                        <a:t>What value will my </a:t>
                      </a:r>
                      <a:r>
                        <a:rPr lang="en-US" sz="2400" b="1" i="0">
                          <a:solidFill>
                            <a:srgbClr val="333333"/>
                          </a:solidFill>
                          <a:latin typeface="FS Elliot Pro" panose="02000503040000020004" pitchFamily="2" charset="0"/>
                        </a:rPr>
                        <a:t>heirs</a:t>
                      </a:r>
                      <a:r>
                        <a:rPr lang="en-US" sz="2400" b="0">
                          <a:solidFill>
                            <a:srgbClr val="333333"/>
                          </a:solidFill>
                          <a:latin typeface="FS Elliot Pro Light" panose="02000503040000020004" pitchFamily="2" charset="0"/>
                        </a:rPr>
                        <a:t> be taxed on?</a:t>
                      </a:r>
                    </a:p>
                  </a:txBody>
                  <a:tcPr marL="27432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a:solidFill>
                            <a:srgbClr val="333333"/>
                          </a:solidFill>
                          <a:latin typeface="FS Elliot Pro Light" panose="02000503040000020004" pitchFamily="2" charset="0"/>
                        </a:rPr>
                        <a:t>What does </a:t>
                      </a:r>
                      <a:br>
                        <a:rPr lang="en-US" sz="2400" b="0">
                          <a:solidFill>
                            <a:srgbClr val="333333"/>
                          </a:solidFill>
                          <a:latin typeface="FS Elliot Pro Light" panose="02000503040000020004" pitchFamily="2" charset="0"/>
                        </a:rPr>
                      </a:br>
                      <a:r>
                        <a:rPr lang="en-US" sz="2400" b="0">
                          <a:solidFill>
                            <a:srgbClr val="333333"/>
                          </a:solidFill>
                          <a:latin typeface="FS Elliot Pro Light" panose="02000503040000020004" pitchFamily="2" charset="0"/>
                        </a:rPr>
                        <a:t>my </a:t>
                      </a:r>
                      <a:r>
                        <a:rPr lang="en-US" sz="2400" b="1" i="0">
                          <a:solidFill>
                            <a:srgbClr val="333333"/>
                          </a:solidFill>
                          <a:latin typeface="FS Elliot Pro" panose="02000503040000020004" pitchFamily="2" charset="0"/>
                        </a:rPr>
                        <a:t>buy-sell agreement </a:t>
                      </a:r>
                      <a:r>
                        <a:rPr lang="en-US" sz="2400" b="0">
                          <a:solidFill>
                            <a:srgbClr val="333333"/>
                          </a:solidFill>
                          <a:latin typeface="FS Elliot Pro Light" panose="02000503040000020004" pitchFamily="2" charset="0"/>
                        </a:rPr>
                        <a:t>say the value is?</a:t>
                      </a:r>
                    </a:p>
                  </a:txBody>
                  <a:tcPr marL="27432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a:solidFill>
                            <a:srgbClr val="333333"/>
                          </a:solidFill>
                          <a:latin typeface="FS Elliot Pro Light" panose="02000503040000020004" pitchFamily="2" charset="0"/>
                        </a:rPr>
                        <a:t>Will the value hold if a </a:t>
                      </a:r>
                      <a:r>
                        <a:rPr lang="en-US" sz="2400" b="1" i="0">
                          <a:solidFill>
                            <a:srgbClr val="333333"/>
                          </a:solidFill>
                          <a:latin typeface="FS Elliot Pro" panose="02000503040000020004" pitchFamily="2" charset="0"/>
                        </a:rPr>
                        <a:t>key employee </a:t>
                      </a:r>
                      <a:r>
                        <a:rPr lang="en-US" sz="2400" b="0">
                          <a:solidFill>
                            <a:srgbClr val="333333"/>
                          </a:solidFill>
                          <a:latin typeface="FS Elliot Pro Light" panose="02000503040000020004" pitchFamily="2" charset="0"/>
                        </a:rPr>
                        <a:t>leaves?</a:t>
                      </a:r>
                    </a:p>
                  </a:txBody>
                  <a:tcPr marL="27432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a:solidFill>
                            <a:srgbClr val="333333"/>
                          </a:solidFill>
                          <a:latin typeface="FS Elliot Pro Light" panose="02000503040000020004" pitchFamily="2" charset="0"/>
                        </a:rPr>
                        <a:t>Is there a </a:t>
                      </a:r>
                      <a:r>
                        <a:rPr lang="en-US" sz="2400" b="1" i="0">
                          <a:solidFill>
                            <a:srgbClr val="333333"/>
                          </a:solidFill>
                          <a:latin typeface="FS Elliot Pro" panose="02000503040000020004" pitchFamily="2" charset="0"/>
                        </a:rPr>
                        <a:t>buyer</a:t>
                      </a:r>
                      <a:r>
                        <a:rPr lang="en-US" sz="2400" b="0">
                          <a:solidFill>
                            <a:srgbClr val="333333"/>
                          </a:solidFill>
                          <a:latin typeface="FS Elliot Pro Light" panose="02000503040000020004" pitchFamily="2" charset="0"/>
                        </a:rPr>
                        <a:t> who will pay </a:t>
                      </a:r>
                      <a:br>
                        <a:rPr lang="en-US" sz="2400" b="0">
                          <a:solidFill>
                            <a:srgbClr val="333333"/>
                          </a:solidFill>
                          <a:latin typeface="FS Elliot Pro Light" panose="02000503040000020004" pitchFamily="2" charset="0"/>
                        </a:rPr>
                      </a:br>
                      <a:r>
                        <a:rPr lang="en-US" sz="2400" b="0">
                          <a:solidFill>
                            <a:srgbClr val="333333"/>
                          </a:solidFill>
                          <a:latin typeface="FS Elliot Pro Light" panose="02000503040000020004" pitchFamily="2" charset="0"/>
                        </a:rPr>
                        <a:t>the value I’m planning on?</a:t>
                      </a:r>
                    </a:p>
                  </a:txBody>
                  <a:tcPr marL="27432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extLst>
                  <a:ext uri="{0D108BD9-81ED-4DB2-BD59-A6C34878D82A}">
                    <a16:rowId xmlns:a16="http://schemas.microsoft.com/office/drawing/2014/main" val="2421190601"/>
                  </a:ext>
                </a:extLst>
              </a:tr>
            </a:tbl>
          </a:graphicData>
        </a:graphic>
      </p:graphicFrame>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11</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2" name="Rectangle 11">
            <a:extLst>
              <a:ext uri="{FF2B5EF4-FFF2-40B4-BE49-F238E27FC236}">
                <a16:creationId xmlns:a16="http://schemas.microsoft.com/office/drawing/2014/main" id="{2E828A1F-509E-41E6-B3DE-30D3295D82E2}"/>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34894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7" y="511946"/>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sz="4267"/>
              <a:t>Death Benefit Only: Financing options</a:t>
            </a:r>
            <a:br>
              <a:rPr lang="en-US" sz="4267">
                <a:solidFill>
                  <a:srgbClr val="23273F"/>
                </a:solidFill>
                <a:latin typeface="FS Elliot Pro" pitchFamily="50" charset="0"/>
              </a:rPr>
            </a:br>
            <a:endParaRPr lang="en-US" sz="4267">
              <a:solidFill>
                <a:srgbClr val="0067CF"/>
              </a:solidFill>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19"/>
            <a:ext cx="12192000" cy="4055188"/>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8" name="TextBox 7">
            <a:extLst>
              <a:ext uri="{FF2B5EF4-FFF2-40B4-BE49-F238E27FC236}">
                <a16:creationId xmlns:a16="http://schemas.microsoft.com/office/drawing/2014/main" id="{BD900787-D53F-44CC-8A1D-0DEDD708ECCD}"/>
              </a:ext>
            </a:extLst>
          </p:cNvPr>
          <p:cNvSpPr txBox="1"/>
          <p:nvPr/>
        </p:nvSpPr>
        <p:spPr>
          <a:xfrm>
            <a:off x="728289" y="2409239"/>
            <a:ext cx="9999903" cy="3897927"/>
          </a:xfrm>
          <a:prstGeom prst="rect">
            <a:avLst/>
          </a:prstGeom>
        </p:spPr>
        <p:txBody>
          <a:bodyPr vert="horz" wrap="square" lIns="121920" tIns="60960" rIns="121920" bIns="60960" rtlCol="0">
            <a:spAutoFit/>
          </a:bodyPr>
          <a:lstStyle/>
          <a:p>
            <a:pPr marL="182875" indent="-182875">
              <a:spcBef>
                <a:spcPts val="1600"/>
              </a:spcBef>
              <a:buFont typeface="Arial" panose="020B0604020202020204" pitchFamily="34" charset="0"/>
              <a:buChar char="•"/>
            </a:pPr>
            <a:r>
              <a:rPr lang="en-US" sz="2100">
                <a:solidFill>
                  <a:srgbClr val="23273F"/>
                </a:solidFill>
                <a:latin typeface="FS Elliot Pro Light" panose="02000503040000020004" pitchFamily="50" charset="0"/>
              </a:rPr>
              <a:t>Several types of life insurance are available—or the benefit could be paid with other business assets. </a:t>
            </a:r>
          </a:p>
          <a:p>
            <a:pPr marL="182875" indent="-182875">
              <a:spcBef>
                <a:spcPts val="1600"/>
              </a:spcBef>
              <a:buFont typeface="Arial" panose="020B0604020202020204" pitchFamily="34" charset="0"/>
              <a:buChar char="•"/>
            </a:pPr>
            <a:r>
              <a:rPr lang="en-US" sz="2100">
                <a:solidFill>
                  <a:srgbClr val="23273F"/>
                </a:solidFill>
                <a:latin typeface="FS Elliot Pro Light" panose="02000503040000020004" pitchFamily="50" charset="0"/>
              </a:rPr>
              <a:t>If the benefit will be promised for only a limited period of years, e.g., until normal retirement age, term insurance could be used. </a:t>
            </a:r>
          </a:p>
          <a:p>
            <a:pPr marL="182875" indent="-182875">
              <a:spcBef>
                <a:spcPts val="1600"/>
              </a:spcBef>
              <a:buFont typeface="Arial" panose="020B0604020202020204" pitchFamily="34" charset="0"/>
              <a:buChar char="•"/>
            </a:pPr>
            <a:r>
              <a:rPr lang="en-US" sz="2100">
                <a:solidFill>
                  <a:srgbClr val="23273F"/>
                </a:solidFill>
                <a:latin typeface="FS Elliot Pro Light" panose="02000503040000020004" pitchFamily="50" charset="0"/>
              </a:rPr>
              <a:t>A cash value life insurance policy may be more effective if the policy will be retained or transferred as an executive bonus in the future. </a:t>
            </a:r>
          </a:p>
          <a:p>
            <a:pPr marL="182875" indent="-182875">
              <a:spcBef>
                <a:spcPts val="1600"/>
              </a:spcBef>
              <a:buFont typeface="Arial" panose="020B0604020202020204" pitchFamily="34" charset="0"/>
              <a:buChar char="•"/>
            </a:pPr>
            <a:r>
              <a:rPr lang="en-US" sz="2100">
                <a:solidFill>
                  <a:srgbClr val="23273F"/>
                </a:solidFill>
                <a:latin typeface="FS Elliot Pro Light" panose="02000503040000020004" pitchFamily="50" charset="0"/>
              </a:rPr>
              <a:t>To simplify the application process, a Guaranteed Issue option may be available for term or permanent coverage.</a:t>
            </a:r>
          </a:p>
          <a:p>
            <a:pPr marL="182875" indent="-182875">
              <a:spcBef>
                <a:spcPts val="1600"/>
              </a:spcBef>
            </a:pPr>
            <a:r>
              <a:rPr lang="en-US" sz="2133">
                <a:latin typeface="FS Elliot Pro Light" panose="02000503040000020004" pitchFamily="50" charset="0"/>
              </a:rPr>
              <a:t> </a:t>
            </a:r>
            <a:endParaRPr lang="en-US" sz="2133" spc="-93">
              <a:solidFill>
                <a:srgbClr val="23273F"/>
              </a:solidFill>
              <a:latin typeface="FS Elliot Pro Light" panose="02000503040000020004" pitchFamily="50" charset="0"/>
              <a:cs typeface="FS Elliot Pro Light"/>
            </a:endParaRPr>
          </a:p>
        </p:txBody>
      </p:sp>
    </p:spTree>
    <p:extLst>
      <p:ext uri="{BB962C8B-B14F-4D97-AF65-F5344CB8AC3E}">
        <p14:creationId xmlns:p14="http://schemas.microsoft.com/office/powerpoint/2010/main" val="5548929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609600" y="768350"/>
            <a:ext cx="10972800" cy="3544006"/>
          </a:xfrm>
        </p:spPr>
        <p:txBody>
          <a:bodyPr/>
          <a:lstStyle/>
          <a:p>
            <a:r>
              <a:rPr lang="en-US"/>
              <a:t>Helping to protect</a:t>
            </a:r>
            <a:br>
              <a:rPr lang="en-US"/>
            </a:br>
            <a:r>
              <a:rPr lang="en-US"/>
              <a:t>your lifestyle</a:t>
            </a:r>
          </a:p>
        </p:txBody>
      </p:sp>
      <p:cxnSp>
        <p:nvCxnSpPr>
          <p:cNvPr id="6" name="Straight Connector 5">
            <a:extLst>
              <a:ext uri="{FF2B5EF4-FFF2-40B4-BE49-F238E27FC236}">
                <a16:creationId xmlns:a16="http://schemas.microsoft.com/office/drawing/2014/main" id="{FDD020E0-4E3F-624B-B358-F2DF27206A59}"/>
              </a:ext>
            </a:extLst>
          </p:cNvPr>
          <p:cNvCxnSpPr/>
          <p:nvPr/>
        </p:nvCxnSpPr>
        <p:spPr>
          <a:xfrm>
            <a:off x="609599" y="213502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4274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112</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r>
              <a:rPr lang="en-US"/>
              <a:t>Ways to help secure your future</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290621" y="2690037"/>
            <a:ext cx="3171291" cy="2950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274320" rIns="365760" bIns="365760" rtlCol="0" anchor="t"/>
          <a:lstStyle/>
          <a:p>
            <a:r>
              <a:rPr lang="en-US" b="1">
                <a:solidFill>
                  <a:schemeClr val="bg1"/>
                </a:solidFill>
                <a:latin typeface="FS Elliot Pro" panose="02000503040000020004" pitchFamily="2" charset="0"/>
              </a:rPr>
              <a:t>Business owner retirement analysis</a:t>
            </a:r>
            <a:endParaRPr lang="en-US">
              <a:solidFill>
                <a:schemeClr val="bg1"/>
              </a:solidFill>
              <a:latin typeface="FS Elliot Pro Light" panose="02000503040000020004" pitchFamily="2" charset="0"/>
            </a:endParaRPr>
          </a:p>
        </p:txBody>
      </p:sp>
      <p:sp>
        <p:nvSpPr>
          <p:cNvPr id="27" name="Rectangle 26">
            <a:extLst>
              <a:ext uri="{FF2B5EF4-FFF2-40B4-BE49-F238E27FC236}">
                <a16:creationId xmlns:a16="http://schemas.microsoft.com/office/drawing/2014/main" id="{3CD5C4C8-3A8C-254B-A357-8BB74C50B33E}"/>
              </a:ext>
            </a:extLst>
          </p:cNvPr>
          <p:cNvSpPr/>
          <p:nvPr/>
        </p:nvSpPr>
        <p:spPr>
          <a:xfrm>
            <a:off x="4408886" y="2690037"/>
            <a:ext cx="3171291" cy="2950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274320" rIns="365760" bIns="365760" rtlCol="0" anchor="t"/>
          <a:lstStyle/>
          <a:p>
            <a:r>
              <a:rPr lang="en-US" b="1">
                <a:solidFill>
                  <a:schemeClr val="bg1"/>
                </a:solidFill>
                <a:latin typeface="FS Elliot Pro" panose="02000503040000020004" pitchFamily="2" charset="0"/>
              </a:rPr>
              <a:t>Life and disability insurance</a:t>
            </a:r>
            <a:endParaRPr lang="en-US">
              <a:solidFill>
                <a:schemeClr val="bg1"/>
              </a:solidFill>
              <a:latin typeface="FS Elliot Pro Light" panose="02000503040000020004" pitchFamily="2" charset="0"/>
            </a:endParaRPr>
          </a:p>
        </p:txBody>
      </p:sp>
      <p:sp>
        <p:nvSpPr>
          <p:cNvPr id="28" name="Rectangle 27">
            <a:extLst>
              <a:ext uri="{FF2B5EF4-FFF2-40B4-BE49-F238E27FC236}">
                <a16:creationId xmlns:a16="http://schemas.microsoft.com/office/drawing/2014/main" id="{8FEA9199-802A-B740-8037-AF954CE24E0E}"/>
              </a:ext>
            </a:extLst>
          </p:cNvPr>
          <p:cNvSpPr/>
          <p:nvPr/>
        </p:nvSpPr>
        <p:spPr>
          <a:xfrm>
            <a:off x="8769555" y="2690037"/>
            <a:ext cx="3183402" cy="2950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274320" rIns="365760" bIns="365760" rtlCol="0" anchor="t"/>
          <a:lstStyle/>
          <a:p>
            <a:r>
              <a:rPr lang="en-US" b="1">
                <a:solidFill>
                  <a:schemeClr val="bg1"/>
                </a:solidFill>
                <a:latin typeface="FS Elliot Pro" panose="02000503040000020004" pitchFamily="2" charset="0"/>
              </a:rPr>
              <a:t>Legacy and estate planning</a:t>
            </a:r>
            <a:endParaRPr lang="en-US">
              <a:solidFill>
                <a:schemeClr val="bg1"/>
              </a:solidFill>
              <a:latin typeface="FS Elliot Pro Light" panose="02000503040000020004" pitchFamily="2" charset="0"/>
            </a:endParaRPr>
          </a:p>
        </p:txBody>
      </p:sp>
      <p:pic>
        <p:nvPicPr>
          <p:cNvPr id="8" name="Picture 7" descr="Icon&#10;&#10;Description automatically generated with medium confidence">
            <a:extLst>
              <a:ext uri="{FF2B5EF4-FFF2-40B4-BE49-F238E27FC236}">
                <a16:creationId xmlns:a16="http://schemas.microsoft.com/office/drawing/2014/main" id="{2E8ADA94-E7FA-3E44-9EA3-38388E1C5CEC}"/>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099258" y="2113210"/>
            <a:ext cx="503971" cy="503971"/>
          </a:xfrm>
          <a:prstGeom prst="rect">
            <a:avLst/>
          </a:prstGeom>
        </p:spPr>
      </p:pic>
      <p:pic>
        <p:nvPicPr>
          <p:cNvPr id="12" name="Picture 11" descr="Icon&#10;&#10;Description automatically generated">
            <a:extLst>
              <a:ext uri="{FF2B5EF4-FFF2-40B4-BE49-F238E27FC236}">
                <a16:creationId xmlns:a16="http://schemas.microsoft.com/office/drawing/2014/main" id="{14772108-1A48-1643-B2AC-889DC09156F2}"/>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827547" y="2113210"/>
            <a:ext cx="254813" cy="488392"/>
          </a:xfrm>
          <a:prstGeom prst="rect">
            <a:avLst/>
          </a:prstGeom>
        </p:spPr>
      </p:pic>
      <p:pic>
        <p:nvPicPr>
          <p:cNvPr id="14" name="Picture 13" descr="Icon&#10;&#10;Description automatically generated">
            <a:extLst>
              <a:ext uri="{FF2B5EF4-FFF2-40B4-BE49-F238E27FC236}">
                <a16:creationId xmlns:a16="http://schemas.microsoft.com/office/drawing/2014/main" id="{E6DD4E34-028E-5B4F-AD26-ABFEA2A03D93}"/>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5044" y="2137830"/>
            <a:ext cx="493993" cy="365125"/>
          </a:xfrm>
          <a:prstGeom prst="rect">
            <a:avLst/>
          </a:prstGeom>
        </p:spPr>
      </p:pic>
      <p:cxnSp>
        <p:nvCxnSpPr>
          <p:cNvPr id="21" name="Straight Connector 20">
            <a:extLst>
              <a:ext uri="{FF2B5EF4-FFF2-40B4-BE49-F238E27FC236}">
                <a16:creationId xmlns:a16="http://schemas.microsoft.com/office/drawing/2014/main" id="{45CC2640-E9C4-164A-B285-32D587C94549}"/>
              </a:ext>
            </a:extLst>
          </p:cNvPr>
          <p:cNvCxnSpPr>
            <a:cxnSpLocks/>
          </p:cNvCxnSpPr>
          <p:nvPr/>
        </p:nvCxnSpPr>
        <p:spPr>
          <a:xfrm>
            <a:off x="3861002" y="2015734"/>
            <a:ext cx="0" cy="3624778"/>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2F7A76-C74B-2B48-A434-4F0EE17A8A44}"/>
              </a:ext>
            </a:extLst>
          </p:cNvPr>
          <p:cNvCxnSpPr>
            <a:cxnSpLocks/>
          </p:cNvCxnSpPr>
          <p:nvPr/>
        </p:nvCxnSpPr>
        <p:spPr>
          <a:xfrm>
            <a:off x="8165806" y="2040354"/>
            <a:ext cx="0" cy="3600158"/>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ACC8845-4634-49C3-BBD1-189058AB4198}"/>
              </a:ext>
            </a:extLst>
          </p:cNvPr>
          <p:cNvPicPr>
            <a:picLocks noChangeAspect="1"/>
          </p:cNvPicPr>
          <p:nvPr/>
        </p:nvPicPr>
        <p:blipFill>
          <a:blip r:embed="rId6"/>
          <a:stretch>
            <a:fillRect/>
          </a:stretch>
        </p:blipFill>
        <p:spPr>
          <a:xfrm>
            <a:off x="70756" y="6397487"/>
            <a:ext cx="1872344" cy="438209"/>
          </a:xfrm>
          <a:prstGeom prst="rect">
            <a:avLst/>
          </a:prstGeom>
        </p:spPr>
      </p:pic>
    </p:spTree>
    <p:extLst>
      <p:ext uri="{BB962C8B-B14F-4D97-AF65-F5344CB8AC3E}">
        <p14:creationId xmlns:p14="http://schemas.microsoft.com/office/powerpoint/2010/main" val="19920050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609601" y="1458069"/>
            <a:ext cx="9042400" cy="2934537"/>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a:latin typeface="FS Elliot Pro" panose="02000503040000020004" pitchFamily="50" charset="0"/>
              </a:rPr>
              <a:t>Business Owner Retirement Analysis </a:t>
            </a: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609599" y="478971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439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7" y="292358"/>
            <a:ext cx="10974387" cy="1033300"/>
          </a:xfrm>
        </p:spPr>
        <p:txBody>
          <a:bodyPr/>
          <a:lstStyle/>
          <a:p>
            <a:pPr>
              <a:spcBef>
                <a:spcPts val="1600"/>
              </a:spcBef>
            </a:pPr>
            <a:r>
              <a:rPr lang="en-US" sz="1867">
                <a:latin typeface="FS Elliot Pro Light" panose="02000503040000020004" pitchFamily="50" charset="0"/>
              </a:rPr>
              <a:t>Business Owner Retirement Analysis</a:t>
            </a:r>
            <a:br>
              <a:rPr lang="en-US"/>
            </a:br>
            <a:r>
              <a:rPr lang="en-US"/>
              <a:t>Why this planning is important</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645329"/>
            <a:ext cx="12192000" cy="4518008"/>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4" name="Content Placeholder 2">
            <a:extLst>
              <a:ext uri="{FF2B5EF4-FFF2-40B4-BE49-F238E27FC236}">
                <a16:creationId xmlns:a16="http://schemas.microsoft.com/office/drawing/2014/main" id="{EE590B2E-5C7C-8410-BFEA-FDB2DAE6341F}"/>
              </a:ext>
            </a:extLst>
          </p:cNvPr>
          <p:cNvSpPr txBox="1">
            <a:spLocks/>
          </p:cNvSpPr>
          <p:nvPr/>
        </p:nvSpPr>
        <p:spPr>
          <a:xfrm>
            <a:off x="608806" y="1971040"/>
            <a:ext cx="11105673" cy="3567648"/>
          </a:xfrm>
          <a:prstGeom prst="rect">
            <a:avLst/>
          </a:prstGeom>
        </p:spPr>
        <p:txBody>
          <a:bodyPr>
            <a:noAutofit/>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4792" indent="-304792">
              <a:spcBef>
                <a:spcPct val="0"/>
              </a:spcBef>
              <a:spcAft>
                <a:spcPts val="800"/>
              </a:spcAft>
              <a:defRPr/>
            </a:pPr>
            <a:r>
              <a:rPr lang="en-US" sz="2400">
                <a:solidFill>
                  <a:srgbClr val="333333"/>
                </a:solidFill>
                <a:latin typeface="FS Elliot Pro Light" panose="02000503040000020004" pitchFamily="2" charset="0"/>
                <a:cs typeface="+mn-cs"/>
              </a:rPr>
              <a:t>Many business owners believe their business will fund their retirement.</a:t>
            </a:r>
          </a:p>
          <a:p>
            <a:pPr marL="304792" indent="-304792">
              <a:spcBef>
                <a:spcPct val="0"/>
              </a:spcBef>
              <a:spcAft>
                <a:spcPts val="800"/>
              </a:spcAft>
              <a:defRPr/>
            </a:pPr>
            <a:r>
              <a:rPr lang="en-US" sz="2400">
                <a:solidFill>
                  <a:srgbClr val="333333"/>
                </a:solidFill>
                <a:latin typeface="FS Elliot Pro Light" panose="02000503040000020004" pitchFamily="2" charset="0"/>
                <a:cs typeface="+mn-cs"/>
              </a:rPr>
              <a:t>To maintain your current standard of living, you may need at least 80% of your pre-retirement earnings.</a:t>
            </a:r>
          </a:p>
          <a:p>
            <a:pPr marL="304792" indent="-304792">
              <a:spcBef>
                <a:spcPct val="0"/>
              </a:spcBef>
              <a:spcAft>
                <a:spcPts val="800"/>
              </a:spcAft>
              <a:defRPr/>
            </a:pPr>
            <a:r>
              <a:rPr lang="en-US" sz="2400">
                <a:solidFill>
                  <a:srgbClr val="333333"/>
                </a:solidFill>
                <a:latin typeface="FS Elliot Pro Light" panose="02000503040000020004" pitchFamily="2" charset="0"/>
                <a:cs typeface="+mn-cs"/>
              </a:rPr>
              <a:t>It’s important to consider the potential impact to the ongoing business if an exiting business owner doesn’t have other means of income to help meet their retirement goals.</a:t>
            </a:r>
          </a:p>
          <a:p>
            <a:pPr marL="304792" indent="-304792">
              <a:spcBef>
                <a:spcPct val="0"/>
              </a:spcBef>
              <a:spcAft>
                <a:spcPts val="800"/>
              </a:spcAft>
              <a:defRPr/>
            </a:pPr>
            <a:r>
              <a:rPr lang="en-US" sz="2400">
                <a:solidFill>
                  <a:srgbClr val="333333"/>
                </a:solidFill>
                <a:latin typeface="FS Elliot Pro Light" panose="02000503040000020004" pitchFamily="2" charset="0"/>
                <a:cs typeface="+mn-cs"/>
              </a:rPr>
              <a:t>It’s helpful to take a holistic look at all income sources that could help them meet your retirement income goal.</a:t>
            </a:r>
          </a:p>
        </p:txBody>
      </p:sp>
    </p:spTree>
    <p:extLst>
      <p:ext uri="{BB962C8B-B14F-4D97-AF65-F5344CB8AC3E}">
        <p14:creationId xmlns:p14="http://schemas.microsoft.com/office/powerpoint/2010/main" val="14192311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0F91E23-1694-4C1C-8340-83394F0B5988}"/>
              </a:ext>
            </a:extLst>
          </p:cNvPr>
          <p:cNvSpPr>
            <a:spLocks noGrp="1" noChangeArrowheads="1"/>
          </p:cNvSpPr>
          <p:nvPr>
            <p:ph type="title"/>
          </p:nvPr>
        </p:nvSpPr>
        <p:spPr>
          <a:xfrm>
            <a:off x="615463" y="377987"/>
            <a:ext cx="7086600" cy="502653"/>
          </a:xfrm>
        </p:spPr>
        <p:txBody>
          <a:bodyPr/>
          <a:lstStyle/>
          <a:p>
            <a:pPr>
              <a:spcBef>
                <a:spcPts val="1600"/>
              </a:spcBef>
              <a:spcAft>
                <a:spcPts val="1600"/>
              </a:spcAft>
            </a:pPr>
            <a:br>
              <a:rPr lang="en-US">
                <a:solidFill>
                  <a:srgbClr val="0067CF"/>
                </a:solidFill>
                <a:latin typeface="+mj-lt"/>
              </a:rPr>
            </a:br>
            <a:endParaRPr lang="en-US" altLang="en-US" sz="3200">
              <a:solidFill>
                <a:srgbClr val="0067CF"/>
              </a:solidFill>
              <a:latin typeface="+mj-lt"/>
            </a:endParaRPr>
          </a:p>
        </p:txBody>
      </p:sp>
      <p:sp>
        <p:nvSpPr>
          <p:cNvPr id="5" name="Rectangle 4">
            <a:extLst>
              <a:ext uri="{FF2B5EF4-FFF2-40B4-BE49-F238E27FC236}">
                <a16:creationId xmlns:a16="http://schemas.microsoft.com/office/drawing/2014/main" id="{E2F368AB-99F2-94E7-88B4-677877C8696D}"/>
              </a:ext>
            </a:extLst>
          </p:cNvPr>
          <p:cNvSpPr/>
          <p:nvPr/>
        </p:nvSpPr>
        <p:spPr>
          <a:xfrm>
            <a:off x="8930641" y="5283870"/>
            <a:ext cx="2280137" cy="584775"/>
          </a:xfrm>
          <a:prstGeom prst="rect">
            <a:avLst/>
          </a:prstGeom>
        </p:spPr>
        <p:txBody>
          <a:bodyPr wrap="square">
            <a:spAutoFit/>
          </a:bodyPr>
          <a:lstStyle/>
          <a:p>
            <a:r>
              <a:rPr lang="en-US" sz="1600">
                <a:solidFill>
                  <a:schemeClr val="bg1"/>
                </a:solidFill>
                <a:latin typeface="FS Elliot Pro" panose="02000503040000020004" pitchFamily="50" charset="0"/>
              </a:rPr>
              <a:t>Business Owner Retirement Analysis</a:t>
            </a:r>
          </a:p>
        </p:txBody>
      </p:sp>
      <p:sp>
        <p:nvSpPr>
          <p:cNvPr id="12" name="TextBox 11">
            <a:extLst>
              <a:ext uri="{FF2B5EF4-FFF2-40B4-BE49-F238E27FC236}">
                <a16:creationId xmlns:a16="http://schemas.microsoft.com/office/drawing/2014/main" id="{CBAFCAC5-326D-A387-956B-51C018A96045}"/>
              </a:ext>
            </a:extLst>
          </p:cNvPr>
          <p:cNvSpPr txBox="1"/>
          <p:nvPr/>
        </p:nvSpPr>
        <p:spPr>
          <a:xfrm>
            <a:off x="323905" y="716182"/>
            <a:ext cx="7477277" cy="584775"/>
          </a:xfrm>
          <a:prstGeom prst="rect">
            <a:avLst/>
          </a:prstGeom>
          <a:noFill/>
        </p:spPr>
        <p:txBody>
          <a:bodyPr wrap="square">
            <a:spAutoFit/>
          </a:bodyPr>
          <a:lstStyle/>
          <a:p>
            <a:r>
              <a:rPr lang="en-US" sz="3200">
                <a:solidFill>
                  <a:srgbClr val="0067CF"/>
                </a:solidFill>
                <a:latin typeface="+mj-lt"/>
              </a:rPr>
              <a:t>Business Owner Retirement Analysis</a:t>
            </a:r>
            <a:endParaRPr lang="en-US" sz="3200"/>
          </a:p>
        </p:txBody>
      </p:sp>
      <p:sp>
        <p:nvSpPr>
          <p:cNvPr id="2" name="Content Placeholder 2">
            <a:extLst>
              <a:ext uri="{FF2B5EF4-FFF2-40B4-BE49-F238E27FC236}">
                <a16:creationId xmlns:a16="http://schemas.microsoft.com/office/drawing/2014/main" id="{0E6BC373-06E1-AB89-04AE-279EA6DCBE4E}"/>
              </a:ext>
            </a:extLst>
          </p:cNvPr>
          <p:cNvSpPr>
            <a:spLocks noGrp="1"/>
          </p:cNvSpPr>
          <p:nvPr>
            <p:ph idx="1"/>
          </p:nvPr>
        </p:nvSpPr>
        <p:spPr>
          <a:xfrm>
            <a:off x="421153" y="1891753"/>
            <a:ext cx="6019155" cy="4022195"/>
          </a:xfrm>
        </p:spPr>
        <p:txBody>
          <a:bodyPr>
            <a:normAutofit/>
          </a:bodyPr>
          <a:lstStyle/>
          <a:p>
            <a:pPr marL="0" indent="0">
              <a:spcAft>
                <a:spcPts val="800"/>
              </a:spcAft>
              <a:buNone/>
            </a:pPr>
            <a:r>
              <a:rPr lang="en-US" sz="2667">
                <a:solidFill>
                  <a:srgbClr val="191D3F"/>
                </a:solidFill>
              </a:rPr>
              <a:t>Factors that impact the business funding your retirement:</a:t>
            </a:r>
            <a:br>
              <a:rPr lang="en-US" sz="2667">
                <a:solidFill>
                  <a:srgbClr val="191D3F"/>
                </a:solidFill>
              </a:rPr>
            </a:br>
            <a:endParaRPr lang="en-US" sz="2667">
              <a:solidFill>
                <a:srgbClr val="191D3F"/>
              </a:solidFill>
            </a:endParaRPr>
          </a:p>
          <a:p>
            <a:pPr marL="304792" indent="-304792">
              <a:spcBef>
                <a:spcPct val="0"/>
              </a:spcBef>
              <a:spcAft>
                <a:spcPts val="800"/>
              </a:spcAft>
              <a:defRPr/>
            </a:pPr>
            <a:r>
              <a:rPr lang="en-US" sz="2667">
                <a:solidFill>
                  <a:srgbClr val="191D3F"/>
                </a:solidFill>
                <a:cs typeface="Arial" pitchFamily="34" charset="0"/>
              </a:rPr>
              <a:t>Value of the business</a:t>
            </a:r>
          </a:p>
          <a:p>
            <a:pPr marL="304792" indent="-304792">
              <a:spcBef>
                <a:spcPct val="0"/>
              </a:spcBef>
              <a:spcAft>
                <a:spcPts val="800"/>
              </a:spcAft>
              <a:defRPr/>
            </a:pPr>
            <a:r>
              <a:rPr lang="en-US" sz="2667"/>
              <a:t>Business transition plans</a:t>
            </a:r>
          </a:p>
          <a:p>
            <a:pPr marL="304792" indent="-304792">
              <a:spcBef>
                <a:spcPct val="0"/>
              </a:spcBef>
              <a:spcAft>
                <a:spcPts val="800"/>
              </a:spcAft>
              <a:defRPr/>
            </a:pPr>
            <a:r>
              <a:rPr lang="en-US" sz="2667"/>
              <a:t>Current savings and investments</a:t>
            </a:r>
          </a:p>
          <a:p>
            <a:pPr marL="304792" indent="-304792">
              <a:spcBef>
                <a:spcPct val="0"/>
              </a:spcBef>
              <a:spcAft>
                <a:spcPts val="800"/>
              </a:spcAft>
              <a:defRPr/>
            </a:pPr>
            <a:endParaRPr lang="en-US" sz="2667"/>
          </a:p>
          <a:p>
            <a:pPr marL="0" indent="0">
              <a:spcBef>
                <a:spcPct val="0"/>
              </a:spcBef>
              <a:spcAft>
                <a:spcPts val="800"/>
              </a:spcAft>
              <a:buNone/>
              <a:defRPr/>
            </a:pPr>
            <a:r>
              <a:rPr lang="en-US" sz="2667"/>
              <a:t>This analysis can help identify any gaps and provide solutions to consider.</a:t>
            </a:r>
          </a:p>
        </p:txBody>
      </p:sp>
      <p:pic>
        <p:nvPicPr>
          <p:cNvPr id="3" name="Picture 2">
            <a:extLst>
              <a:ext uri="{FF2B5EF4-FFF2-40B4-BE49-F238E27FC236}">
                <a16:creationId xmlns:a16="http://schemas.microsoft.com/office/drawing/2014/main" id="{F95BF352-703D-75F9-DDE3-172D771E520E}"/>
              </a:ext>
            </a:extLst>
          </p:cNvPr>
          <p:cNvPicPr>
            <a:picLocks noChangeAspect="1"/>
          </p:cNvPicPr>
          <p:nvPr/>
        </p:nvPicPr>
        <p:blipFill>
          <a:blip r:embed="rId3"/>
          <a:stretch>
            <a:fillRect/>
          </a:stretch>
        </p:blipFill>
        <p:spPr>
          <a:xfrm>
            <a:off x="8416451" y="794458"/>
            <a:ext cx="3491069" cy="4301820"/>
          </a:xfrm>
          <a:prstGeom prst="rect">
            <a:avLst/>
          </a:prstGeom>
          <a:ln w="3175">
            <a:solidFill>
              <a:schemeClr val="tx1">
                <a:lumMod val="40000"/>
                <a:lumOff val="60000"/>
              </a:schemeClr>
            </a:solidFill>
          </a:ln>
        </p:spPr>
      </p:pic>
    </p:spTree>
    <p:extLst>
      <p:ext uri="{BB962C8B-B14F-4D97-AF65-F5344CB8AC3E}">
        <p14:creationId xmlns:p14="http://schemas.microsoft.com/office/powerpoint/2010/main" val="9788171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E51F-EC3D-49C8-8267-58AA506E7CFD}"/>
              </a:ext>
            </a:extLst>
          </p:cNvPr>
          <p:cNvSpPr>
            <a:spLocks noGrp="1"/>
          </p:cNvSpPr>
          <p:nvPr>
            <p:ph type="title"/>
          </p:nvPr>
        </p:nvSpPr>
        <p:spPr/>
        <p:txBody>
          <a:bodyPr/>
          <a:lstStyle/>
          <a:p>
            <a:r>
              <a:rPr lang="en-US"/>
              <a:t>Business owner retirement analysis</a:t>
            </a:r>
          </a:p>
        </p:txBody>
      </p:sp>
      <p:pic>
        <p:nvPicPr>
          <p:cNvPr id="4" name="Picture 3">
            <a:extLst>
              <a:ext uri="{FF2B5EF4-FFF2-40B4-BE49-F238E27FC236}">
                <a16:creationId xmlns:a16="http://schemas.microsoft.com/office/drawing/2014/main" id="{9C456137-AF09-4B4C-BF87-4C8EB3EF5D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013" y="1561672"/>
            <a:ext cx="6111034" cy="4678675"/>
          </a:xfrm>
          <a:prstGeom prst="rect">
            <a:avLst/>
          </a:prstGeom>
        </p:spPr>
      </p:pic>
      <p:grpSp>
        <p:nvGrpSpPr>
          <p:cNvPr id="3" name="Group 2">
            <a:extLst>
              <a:ext uri="{FF2B5EF4-FFF2-40B4-BE49-F238E27FC236}">
                <a16:creationId xmlns:a16="http://schemas.microsoft.com/office/drawing/2014/main" id="{A13C6AD1-1480-484E-B380-1A4741C690CD}"/>
              </a:ext>
            </a:extLst>
          </p:cNvPr>
          <p:cNvGrpSpPr/>
          <p:nvPr/>
        </p:nvGrpSpPr>
        <p:grpSpPr>
          <a:xfrm>
            <a:off x="6981919" y="1561673"/>
            <a:ext cx="3439552" cy="4678674"/>
            <a:chOff x="6981919" y="1561673"/>
            <a:chExt cx="3305081" cy="4518178"/>
          </a:xfrm>
        </p:grpSpPr>
        <p:pic>
          <p:nvPicPr>
            <p:cNvPr id="5" name="Picture 4">
              <a:extLst>
                <a:ext uri="{FF2B5EF4-FFF2-40B4-BE49-F238E27FC236}">
                  <a16:creationId xmlns:a16="http://schemas.microsoft.com/office/drawing/2014/main" id="{E2A167D5-A41C-3345-92B5-0CC278B34F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62"/>
            <a:stretch/>
          </p:blipFill>
          <p:spPr>
            <a:xfrm>
              <a:off x="6981919" y="1561673"/>
              <a:ext cx="3305081" cy="2397781"/>
            </a:xfrm>
            <a:prstGeom prst="rect">
              <a:avLst/>
            </a:prstGeom>
          </p:spPr>
        </p:pic>
        <p:pic>
          <p:nvPicPr>
            <p:cNvPr id="6" name="Picture 5">
              <a:extLst>
                <a:ext uri="{FF2B5EF4-FFF2-40B4-BE49-F238E27FC236}">
                  <a16:creationId xmlns:a16="http://schemas.microsoft.com/office/drawing/2014/main" id="{3D681B80-07E3-3845-8B1B-F7225F691E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81919" y="3864216"/>
              <a:ext cx="3305081" cy="2215635"/>
            </a:xfrm>
            <a:prstGeom prst="rect">
              <a:avLst/>
            </a:prstGeom>
          </p:spPr>
        </p:pic>
        <p:pic>
          <p:nvPicPr>
            <p:cNvPr id="7" name="Picture 6">
              <a:extLst>
                <a:ext uri="{FF2B5EF4-FFF2-40B4-BE49-F238E27FC236}">
                  <a16:creationId xmlns:a16="http://schemas.microsoft.com/office/drawing/2014/main" id="{F6700540-C623-A24A-9543-50BF3447BC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591"/>
            <a:stretch/>
          </p:blipFill>
          <p:spPr>
            <a:xfrm>
              <a:off x="9329976" y="1561673"/>
              <a:ext cx="943577" cy="2280373"/>
            </a:xfrm>
            <a:prstGeom prst="rect">
              <a:avLst/>
            </a:prstGeom>
          </p:spPr>
        </p:pic>
      </p:grpSp>
      <p:sp>
        <p:nvSpPr>
          <p:cNvPr id="8" name="Rectangle 7">
            <a:extLst>
              <a:ext uri="{FF2B5EF4-FFF2-40B4-BE49-F238E27FC236}">
                <a16:creationId xmlns:a16="http://schemas.microsoft.com/office/drawing/2014/main" id="{0E33A4F0-92A2-DD4A-B054-E75245A1AEC4}"/>
              </a:ext>
            </a:extLst>
          </p:cNvPr>
          <p:cNvSpPr/>
          <p:nvPr/>
        </p:nvSpPr>
        <p:spPr>
          <a:xfrm>
            <a:off x="9063318" y="2487706"/>
            <a:ext cx="484094" cy="1479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FE1593-A964-41A6-B88A-56F413001BAD}"/>
              </a:ext>
            </a:extLst>
          </p:cNvPr>
          <p:cNvPicPr>
            <a:picLocks noChangeAspect="1"/>
          </p:cNvPicPr>
          <p:nvPr/>
        </p:nvPicPr>
        <p:blipFill>
          <a:blip r:embed="rId7"/>
          <a:stretch>
            <a:fillRect/>
          </a:stretch>
        </p:blipFill>
        <p:spPr>
          <a:xfrm>
            <a:off x="70756" y="6397487"/>
            <a:ext cx="1872344" cy="438209"/>
          </a:xfrm>
          <a:prstGeom prst="rect">
            <a:avLst/>
          </a:prstGeom>
        </p:spPr>
      </p:pic>
    </p:spTree>
    <p:extLst>
      <p:ext uri="{BB962C8B-B14F-4D97-AF65-F5344CB8AC3E}">
        <p14:creationId xmlns:p14="http://schemas.microsoft.com/office/powerpoint/2010/main" val="16198380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1"/>
            <a:ext cx="12192000" cy="2376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117</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accent2"/>
                </a:solidFill>
              </a:rPr>
              <a:t>Retirement</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609599" y="1582987"/>
            <a:ext cx="10972801" cy="4403839"/>
            <a:chOff x="609599" y="1853920"/>
            <a:chExt cx="7265209" cy="4403839"/>
          </a:xfrm>
        </p:grpSpPr>
        <p:sp>
          <p:nvSpPr>
            <p:cNvPr id="2" name="Rectangle 1">
              <a:extLst>
                <a:ext uri="{FF2B5EF4-FFF2-40B4-BE49-F238E27FC236}">
                  <a16:creationId xmlns:a16="http://schemas.microsoft.com/office/drawing/2014/main" id="{33F9AF44-6CF5-0946-BA40-B9BD85895419}"/>
                </a:ext>
              </a:extLst>
            </p:cNvPr>
            <p:cNvSpPr/>
            <p:nvPr/>
          </p:nvSpPr>
          <p:spPr>
            <a:xfrm>
              <a:off x="609599" y="1853920"/>
              <a:ext cx="3566160"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000">
                  <a:latin typeface="FS Elliot Pro" panose="02000503040000020004" pitchFamily="2" charset="0"/>
                </a:rPr>
                <a:t>Business owner retirement analysis</a:t>
              </a:r>
            </a:p>
          </p:txBody>
        </p:sp>
        <p:sp>
          <p:nvSpPr>
            <p:cNvPr id="12" name="Rectangle 11">
              <a:extLst>
                <a:ext uri="{FF2B5EF4-FFF2-40B4-BE49-F238E27FC236}">
                  <a16:creationId xmlns:a16="http://schemas.microsoft.com/office/drawing/2014/main" id="{5EB84E77-7D1D-344F-B071-DD18BE642844}"/>
                </a:ext>
              </a:extLst>
            </p:cNvPr>
            <p:cNvSpPr/>
            <p:nvPr/>
          </p:nvSpPr>
          <p:spPr>
            <a:xfrm>
              <a:off x="4308647" y="1853920"/>
              <a:ext cx="3566160"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000">
                  <a:latin typeface="FS Elliot Pro" panose="02000503040000020004" pitchFamily="2" charset="0"/>
                </a:rPr>
                <a:t>DI Retirement Security</a:t>
              </a:r>
            </a:p>
          </p:txBody>
        </p:sp>
        <p:sp>
          <p:nvSpPr>
            <p:cNvPr id="15" name="Rectangle 14">
              <a:extLst>
                <a:ext uri="{FF2B5EF4-FFF2-40B4-BE49-F238E27FC236}">
                  <a16:creationId xmlns:a16="http://schemas.microsoft.com/office/drawing/2014/main" id="{3EBE13BA-A725-9546-AEDB-E328B6641B39}"/>
                </a:ext>
              </a:extLst>
            </p:cNvPr>
            <p:cNvSpPr/>
            <p:nvPr/>
          </p:nvSpPr>
          <p:spPr>
            <a:xfrm>
              <a:off x="609600" y="2671711"/>
              <a:ext cx="3566160"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0" rIns="365760" bIns="0" rtlCol="0" anchor="t"/>
            <a:lstStyle/>
            <a:p>
              <a:pPr>
                <a:spcAft>
                  <a:spcPts val="1200"/>
                </a:spcAft>
              </a:pPr>
              <a:r>
                <a:rPr lang="en-US" sz="2000">
                  <a:latin typeface="FS Elliot Pro" panose="02000503040000020004" pitchFamily="2" charset="0"/>
                </a:rPr>
                <a:t>An analysis that looks at:</a:t>
              </a:r>
            </a:p>
            <a:p>
              <a:pPr marL="285750" indent="-285750">
                <a:spcAft>
                  <a:spcPts val="1200"/>
                </a:spcAft>
                <a:buFont typeface="Arial" panose="020B0604020202020204" pitchFamily="34" charset="0"/>
                <a:buChar char="•"/>
              </a:pPr>
              <a:r>
                <a:rPr lang="en-US" sz="2000">
                  <a:latin typeface="FS Elliot Pro" panose="02000503040000020004" pitchFamily="2" charset="0"/>
                </a:rPr>
                <a:t>The value of your business</a:t>
              </a:r>
            </a:p>
            <a:p>
              <a:pPr marL="285750" indent="-285750">
                <a:spcAft>
                  <a:spcPts val="1200"/>
                </a:spcAft>
                <a:buFont typeface="Arial" panose="020B0604020202020204" pitchFamily="34" charset="0"/>
                <a:buChar char="•"/>
              </a:pPr>
              <a:r>
                <a:rPr lang="en-US" sz="2000">
                  <a:latin typeface="FS Elliot Pro" panose="02000503040000020004" pitchFamily="2" charset="0"/>
                </a:rPr>
                <a:t>Your personal savings</a:t>
              </a:r>
            </a:p>
            <a:p>
              <a:pPr marL="285750" indent="-285750">
                <a:spcAft>
                  <a:spcPts val="1200"/>
                </a:spcAft>
                <a:buFont typeface="Arial" panose="020B0604020202020204" pitchFamily="34" charset="0"/>
                <a:buChar char="•"/>
              </a:pPr>
              <a:r>
                <a:rPr lang="en-US" sz="2000">
                  <a:latin typeface="FS Elliot Pro" panose="02000503040000020004" pitchFamily="2" charset="0"/>
                </a:rPr>
                <a:t>Any transition plans you have in place</a:t>
              </a:r>
            </a:p>
            <a:p>
              <a:pPr>
                <a:spcAft>
                  <a:spcPts val="1200"/>
                </a:spcAft>
              </a:pPr>
              <a:endParaRPr lang="en-US" sz="2000">
                <a:latin typeface="FS Elliot Pro"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308648" y="2671711"/>
              <a:ext cx="3566160"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0" rIns="365760" bIns="0" rtlCol="0" anchor="t"/>
            <a:lstStyle/>
            <a:p>
              <a:pPr marL="342900" indent="-342900">
                <a:spcAft>
                  <a:spcPts val="1200"/>
                </a:spcAft>
                <a:buFont typeface="Arial" panose="020B0604020202020204" pitchFamily="34" charset="0"/>
                <a:buChar char="•"/>
              </a:pPr>
              <a:r>
                <a:rPr lang="en-US" sz="2000">
                  <a:latin typeface="FS Elliot Pro" panose="02000503040000020004" pitchFamily="2" charset="0"/>
                </a:rPr>
                <a:t>Protects your ability to continue saving for retirement even if you’re too sick or hurt to work. </a:t>
              </a:r>
            </a:p>
            <a:p>
              <a:pPr marL="342900" indent="-342900">
                <a:spcAft>
                  <a:spcPts val="1200"/>
                </a:spcAft>
                <a:buFont typeface="Arial" panose="020B0604020202020204" pitchFamily="34" charset="0"/>
                <a:buChar char="•"/>
              </a:pPr>
              <a:r>
                <a:rPr lang="en-US" sz="2000">
                  <a:latin typeface="FS Elliot Pro" panose="02000503040000020004" pitchFamily="2" charset="0"/>
                </a:rPr>
                <a:t>Disability insurance benefits are put in a trust until you’re age 65. </a:t>
              </a:r>
            </a:p>
            <a:p>
              <a:pPr marL="342900" indent="-342900">
                <a:spcAft>
                  <a:spcPts val="1200"/>
                </a:spcAft>
                <a:buFont typeface="Arial" panose="020B0604020202020204" pitchFamily="34" charset="0"/>
                <a:buChar char="•"/>
              </a:pPr>
              <a:r>
                <a:rPr lang="en-US" sz="2000">
                  <a:latin typeface="FS Elliot Pro" panose="02000503040000020004" pitchFamily="2" charset="0"/>
                </a:rPr>
                <a:t>Then, you can access those funds as retirement income.</a:t>
              </a:r>
            </a:p>
          </p:txBody>
        </p:sp>
      </p:grpSp>
      <p:pic>
        <p:nvPicPr>
          <p:cNvPr id="13" name="Picture 12">
            <a:extLst>
              <a:ext uri="{FF2B5EF4-FFF2-40B4-BE49-F238E27FC236}">
                <a16:creationId xmlns:a16="http://schemas.microsoft.com/office/drawing/2014/main" id="{3E6744F8-FC07-42D5-8CD4-5BFB274464A9}"/>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42808791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118</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r>
              <a:rPr lang="en-US" dirty="0"/>
              <a:t>Help protect your ability to save for retirement.</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8" name="Rectangle 17">
            <a:extLst>
              <a:ext uri="{FF2B5EF4-FFF2-40B4-BE49-F238E27FC236}">
                <a16:creationId xmlns:a16="http://schemas.microsoft.com/office/drawing/2014/main" id="{161E9CD0-ACBD-1446-BB02-0AF1AC565839}"/>
              </a:ext>
            </a:extLst>
          </p:cNvPr>
          <p:cNvSpPr/>
          <p:nvPr/>
        </p:nvSpPr>
        <p:spPr>
          <a:xfrm>
            <a:off x="0" y="3429000"/>
            <a:ext cx="12192000" cy="2702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365760" rIns="365760" bIns="365760" rtlCol="0" anchor="ctr"/>
          <a:lstStyle/>
          <a:p>
            <a:endParaRPr lang="en-US" sz="2000">
              <a:solidFill>
                <a:srgbClr val="333333"/>
              </a:solidFill>
              <a:latin typeface="FS Elliot Pro" panose="02000503040000020004" pitchFamily="2" charset="0"/>
            </a:endParaRPr>
          </a:p>
        </p:txBody>
      </p:sp>
      <p:sp>
        <p:nvSpPr>
          <p:cNvPr id="17" name="Rectangle 16">
            <a:extLst>
              <a:ext uri="{FF2B5EF4-FFF2-40B4-BE49-F238E27FC236}">
                <a16:creationId xmlns:a16="http://schemas.microsoft.com/office/drawing/2014/main" id="{DA904A04-B5CB-524B-9BF0-A854F7F21FF8}"/>
              </a:ext>
            </a:extLst>
          </p:cNvPr>
          <p:cNvSpPr/>
          <p:nvPr/>
        </p:nvSpPr>
        <p:spPr>
          <a:xfrm>
            <a:off x="-1" y="1699708"/>
            <a:ext cx="12192001" cy="1768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457200" rIns="731520" rtlCol="0" anchor="t" anchorCtr="0"/>
          <a:lstStyle/>
          <a:p>
            <a:r>
              <a:rPr lang="en-US" sz="3200" dirty="0">
                <a:solidFill>
                  <a:srgbClr val="333333"/>
                </a:solidFill>
                <a:latin typeface="FS Elliot Pro" panose="02000503040000020004" pitchFamily="2" charset="0"/>
              </a:rPr>
              <a:t>Help keep your retirement plans on track—</a:t>
            </a:r>
            <a:br>
              <a:rPr lang="en-US" sz="3200" dirty="0">
                <a:solidFill>
                  <a:srgbClr val="333333"/>
                </a:solidFill>
                <a:latin typeface="FS Elliot Pro" panose="02000503040000020004" pitchFamily="2" charset="0"/>
              </a:rPr>
            </a:br>
            <a:r>
              <a:rPr lang="en-US" sz="3200" dirty="0">
                <a:solidFill>
                  <a:srgbClr val="333333"/>
                </a:solidFill>
                <a:latin typeface="FS Elliot Pro" panose="02000503040000020004" pitchFamily="2" charset="0"/>
              </a:rPr>
              <a:t>no matter what life brings.</a:t>
            </a:r>
          </a:p>
        </p:txBody>
      </p:sp>
      <p:pic>
        <p:nvPicPr>
          <p:cNvPr id="8" name="Picture 7">
            <a:extLst>
              <a:ext uri="{FF2B5EF4-FFF2-40B4-BE49-F238E27FC236}">
                <a16:creationId xmlns:a16="http://schemas.microsoft.com/office/drawing/2014/main" id="{2C94243F-0D64-9C41-9953-C0FC88D122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2778"/>
          <a:stretch/>
        </p:blipFill>
        <p:spPr>
          <a:xfrm>
            <a:off x="615462" y="3624219"/>
            <a:ext cx="10806517" cy="2226649"/>
          </a:xfrm>
          <a:prstGeom prst="rect">
            <a:avLst/>
          </a:prstGeom>
        </p:spPr>
      </p:pic>
      <p:pic>
        <p:nvPicPr>
          <p:cNvPr id="3" name="Picture 2">
            <a:extLst>
              <a:ext uri="{FF2B5EF4-FFF2-40B4-BE49-F238E27FC236}">
                <a16:creationId xmlns:a16="http://schemas.microsoft.com/office/drawing/2014/main" id="{5FD7A4F8-DD0F-4A32-84A6-D43B1FDF7ABF}"/>
              </a:ext>
            </a:extLst>
          </p:cNvPr>
          <p:cNvPicPr>
            <a:picLocks noChangeAspect="1"/>
          </p:cNvPicPr>
          <p:nvPr/>
        </p:nvPicPr>
        <p:blipFill>
          <a:blip r:embed="rId4"/>
          <a:stretch>
            <a:fillRect/>
          </a:stretch>
        </p:blipFill>
        <p:spPr>
          <a:xfrm>
            <a:off x="70756" y="6397487"/>
            <a:ext cx="1872344" cy="438209"/>
          </a:xfrm>
          <a:prstGeom prst="rect">
            <a:avLst/>
          </a:prstGeom>
        </p:spPr>
      </p:pic>
    </p:spTree>
    <p:extLst>
      <p:ext uri="{BB962C8B-B14F-4D97-AF65-F5344CB8AC3E}">
        <p14:creationId xmlns:p14="http://schemas.microsoft.com/office/powerpoint/2010/main" val="30135352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119</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617653"/>
            <a:ext cx="10974387" cy="1033300"/>
          </a:xfrm>
        </p:spPr>
        <p:txBody>
          <a:bodyPr/>
          <a:lstStyle/>
          <a:p>
            <a:pPr>
              <a:spcBef>
                <a:spcPts val="1600"/>
              </a:spcBef>
            </a:pPr>
            <a:r>
              <a:rPr lang="en-US"/>
              <a:t>DI Retirement Security</a:t>
            </a:r>
            <a:br>
              <a:rPr lang="en-US"/>
            </a:br>
            <a:br>
              <a:rPr lang="en-US" sz="1067"/>
            </a:br>
            <a:r>
              <a:rPr lang="en-US" sz="2667"/>
              <a:t>Pays disability benefits to a trust for retirement income</a:t>
            </a:r>
            <a:endParaRPr lang="en-US" sz="2667">
              <a:solidFill>
                <a:srgbClr val="0067CF"/>
              </a:solidFill>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6" name="Footer Placeholder 2">
            <a:extLst>
              <a:ext uri="{FF2B5EF4-FFF2-40B4-BE49-F238E27FC236}">
                <a16:creationId xmlns:a16="http://schemas.microsoft.com/office/drawing/2014/main" id="{9848D9D5-A19D-BE4A-8600-0F5DBC7986A5}"/>
              </a:ext>
            </a:extLst>
          </p:cNvPr>
          <p:cNvSpPr txBox="1">
            <a:spLocks/>
          </p:cNvSpPr>
          <p:nvPr/>
        </p:nvSpPr>
        <p:spPr>
          <a:xfrm>
            <a:off x="608014" y="5927128"/>
            <a:ext cx="10045297" cy="740892"/>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800"/>
              </a:spcAft>
              <a:defRPr/>
            </a:pPr>
            <a:r>
              <a:rPr lang="en-US" sz="1333" b="1">
                <a:latin typeface="FSElliotPro" panose="02000503040000020004" pitchFamily="50" charset="0"/>
                <a:cs typeface="Arial" panose="020B0604020202020204" pitchFamily="34" charset="0"/>
              </a:rPr>
              <a:t>Investing involves risk, including possible loss of principal. Asset allocation and diversification do not ensure a profit or protect against a loss.  </a:t>
            </a:r>
            <a:br>
              <a:rPr lang="en-US" sz="1333" b="1">
                <a:latin typeface="FSElliotPro" panose="02000503040000020004" pitchFamily="50" charset="0"/>
                <a:cs typeface="Arial" panose="020B0604020202020204" pitchFamily="34" charset="0"/>
              </a:rPr>
            </a:br>
            <a:endParaRPr lang="en-US" sz="1333">
              <a:latin typeface="FS Elliot Pro Light" panose="02000503040000020004" pitchFamily="2" charset="0"/>
              <a:cs typeface="Arial" panose="020B0604020202020204" pitchFamily="34" charset="0"/>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7" name="Picture 6" descr="Graphical user interface, application&#10;&#10;Description automatically generated">
            <a:extLst>
              <a:ext uri="{FF2B5EF4-FFF2-40B4-BE49-F238E27FC236}">
                <a16:creationId xmlns:a16="http://schemas.microsoft.com/office/drawing/2014/main" id="{51F0F735-D749-9F42-ABAB-6FBA510F83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013" y="2401972"/>
            <a:ext cx="8962707" cy="3227312"/>
          </a:xfrm>
          <a:prstGeom prst="rect">
            <a:avLst/>
          </a:prstGeom>
        </p:spPr>
      </p:pic>
    </p:spTree>
    <p:extLst>
      <p:ext uri="{BB962C8B-B14F-4D97-AF65-F5344CB8AC3E}">
        <p14:creationId xmlns:p14="http://schemas.microsoft.com/office/powerpoint/2010/main" val="117387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12</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7" name="Rectangle 16">
            <a:extLst>
              <a:ext uri="{FF2B5EF4-FFF2-40B4-BE49-F238E27FC236}">
                <a16:creationId xmlns:a16="http://schemas.microsoft.com/office/drawing/2014/main" id="{DA904A04-B5CB-524B-9BF0-A854F7F21FF8}"/>
              </a:ext>
            </a:extLst>
          </p:cNvPr>
          <p:cNvSpPr/>
          <p:nvPr/>
        </p:nvSpPr>
        <p:spPr>
          <a:xfrm>
            <a:off x="609599" y="747655"/>
            <a:ext cx="2717261" cy="3494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1520" rtlCol="0" anchor="t" anchorCtr="0"/>
          <a:lstStyle/>
          <a:p>
            <a:r>
              <a:rPr lang="en-US" sz="3400">
                <a:solidFill>
                  <a:schemeClr val="bg1"/>
                </a:solidFill>
                <a:latin typeface="FS Elliot Pro Light" panose="02000503040000020004" pitchFamily="2" charset="0"/>
                <a:ea typeface="+mj-ea"/>
                <a:cs typeface="+mj-cs"/>
              </a:rPr>
              <a:t>What outside factors influence </a:t>
            </a:r>
            <a:br>
              <a:rPr lang="en-US" sz="3400">
                <a:solidFill>
                  <a:schemeClr val="bg1"/>
                </a:solidFill>
                <a:latin typeface="FS Elliot Pro Light" panose="02000503040000020004" pitchFamily="2" charset="0"/>
                <a:ea typeface="+mj-ea"/>
                <a:cs typeface="+mj-cs"/>
              </a:rPr>
            </a:br>
            <a:r>
              <a:rPr lang="en-US" sz="3400">
                <a:solidFill>
                  <a:schemeClr val="bg1"/>
                </a:solidFill>
                <a:latin typeface="FS Elliot Pro Light" panose="02000503040000020004" pitchFamily="2" charset="0"/>
                <a:ea typeface="+mj-ea"/>
                <a:cs typeface="+mj-cs"/>
              </a:rPr>
              <a:t>the value?</a:t>
            </a:r>
          </a:p>
        </p:txBody>
      </p:sp>
      <p:sp>
        <p:nvSpPr>
          <p:cNvPr id="18" name="Rectangle 17">
            <a:extLst>
              <a:ext uri="{FF2B5EF4-FFF2-40B4-BE49-F238E27FC236}">
                <a16:creationId xmlns:a16="http://schemas.microsoft.com/office/drawing/2014/main" id="{161E9CD0-ACBD-1446-BB02-0AF1AC565839}"/>
              </a:ext>
            </a:extLst>
          </p:cNvPr>
          <p:cNvSpPr/>
          <p:nvPr/>
        </p:nvSpPr>
        <p:spPr>
          <a:xfrm>
            <a:off x="3672590" y="0"/>
            <a:ext cx="8519410" cy="611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365760" rIns="365760" bIns="365760" rtlCol="0" anchor="ctr"/>
          <a:lstStyle/>
          <a:p>
            <a:endParaRPr lang="en-US" sz="2000">
              <a:solidFill>
                <a:srgbClr val="333333"/>
              </a:solidFill>
              <a:latin typeface="FS Elliot Pro" panose="02000503040000020004" pitchFamily="2" charset="0"/>
            </a:endParaRPr>
          </a:p>
        </p:txBody>
      </p:sp>
      <p:sp>
        <p:nvSpPr>
          <p:cNvPr id="12" name="object 8">
            <a:extLst>
              <a:ext uri="{FF2B5EF4-FFF2-40B4-BE49-F238E27FC236}">
                <a16:creationId xmlns:a16="http://schemas.microsoft.com/office/drawing/2014/main" id="{F5F21D9D-D4C6-2B47-B7A1-AE8AA561E5CD}"/>
              </a:ext>
            </a:extLst>
          </p:cNvPr>
          <p:cNvSpPr txBox="1"/>
          <p:nvPr/>
        </p:nvSpPr>
        <p:spPr>
          <a:xfrm>
            <a:off x="4167266" y="747655"/>
            <a:ext cx="7502827" cy="5245026"/>
          </a:xfrm>
          <a:prstGeom prst="rect">
            <a:avLst/>
          </a:prstGeom>
        </p:spPr>
        <p:txBody>
          <a:bodyPr vert="horz" wrap="square" lIns="0" tIns="12700" rIns="0" bIns="0" rtlCol="0">
            <a:spAutoFit/>
          </a:bodyPr>
          <a:lstStyle/>
          <a:p>
            <a:pPr>
              <a:spcBef>
                <a:spcPts val="2400"/>
              </a:spcBef>
            </a:pPr>
            <a:r>
              <a:rPr lang="en-US" sz="2200">
                <a:solidFill>
                  <a:srgbClr val="333333"/>
                </a:solidFill>
                <a:latin typeface="FS Elliot Pro Light" panose="02000503040000020004" pitchFamily="2" charset="0"/>
              </a:rPr>
              <a:t>Nature and history of business </a:t>
            </a:r>
          </a:p>
          <a:p>
            <a:pPr>
              <a:spcBef>
                <a:spcPts val="2400"/>
              </a:spcBef>
            </a:pPr>
            <a:r>
              <a:rPr lang="en-US" sz="2200">
                <a:solidFill>
                  <a:srgbClr val="333333"/>
                </a:solidFill>
                <a:latin typeface="FS Elliot Pro Light" panose="02000503040000020004" pitchFamily="2" charset="0"/>
              </a:rPr>
              <a:t>Outlook of economy and specific industry</a:t>
            </a:r>
          </a:p>
          <a:p>
            <a:pPr>
              <a:spcBef>
                <a:spcPts val="2400"/>
              </a:spcBef>
            </a:pPr>
            <a:r>
              <a:rPr lang="en-US" sz="2200">
                <a:solidFill>
                  <a:srgbClr val="333333"/>
                </a:solidFill>
                <a:latin typeface="FS Elliot Pro Light" panose="02000503040000020004" pitchFamily="2" charset="0"/>
              </a:rPr>
              <a:t>Financial condition of business and its book value</a:t>
            </a:r>
          </a:p>
          <a:p>
            <a:pPr>
              <a:spcBef>
                <a:spcPts val="2400"/>
              </a:spcBef>
            </a:pPr>
            <a:r>
              <a:rPr lang="en-US" sz="2200">
                <a:solidFill>
                  <a:srgbClr val="333333"/>
                </a:solidFill>
                <a:latin typeface="FS Elliot Pro Light" panose="02000503040000020004" pitchFamily="2" charset="0"/>
              </a:rPr>
              <a:t>Earnings capacity of company</a:t>
            </a:r>
          </a:p>
          <a:p>
            <a:pPr>
              <a:spcBef>
                <a:spcPts val="2400"/>
              </a:spcBef>
            </a:pPr>
            <a:r>
              <a:rPr lang="en-US" sz="2200">
                <a:solidFill>
                  <a:srgbClr val="333333"/>
                </a:solidFill>
                <a:latin typeface="FS Elliot Pro Light" panose="02000503040000020004" pitchFamily="2" charset="0"/>
              </a:rPr>
              <a:t>Nature and value of any intangible assets of business, </a:t>
            </a:r>
            <a:br>
              <a:rPr lang="en-US" sz="2200">
                <a:solidFill>
                  <a:srgbClr val="333333"/>
                </a:solidFill>
                <a:latin typeface="FS Elliot Pro Light" panose="02000503040000020004" pitchFamily="2" charset="0"/>
              </a:rPr>
            </a:br>
            <a:r>
              <a:rPr lang="en-US" sz="2200">
                <a:solidFill>
                  <a:srgbClr val="333333"/>
                </a:solidFill>
                <a:latin typeface="FS Elliot Pro Light" panose="02000503040000020004" pitchFamily="2" charset="0"/>
              </a:rPr>
              <a:t>such as goodwill</a:t>
            </a:r>
          </a:p>
          <a:p>
            <a:pPr>
              <a:spcBef>
                <a:spcPts val="2400"/>
              </a:spcBef>
            </a:pPr>
            <a:r>
              <a:rPr lang="en-US" sz="2200">
                <a:solidFill>
                  <a:srgbClr val="333333"/>
                </a:solidFill>
                <a:latin typeface="FS Elliot Pro Light" panose="02000503040000020004" pitchFamily="2" charset="0"/>
              </a:rPr>
              <a:t>Relative size and block of business interest to be valued </a:t>
            </a:r>
            <a:br>
              <a:rPr lang="en-US" sz="2200">
                <a:solidFill>
                  <a:srgbClr val="333333"/>
                </a:solidFill>
                <a:latin typeface="FS Elliot Pro Light" panose="02000503040000020004" pitchFamily="2" charset="0"/>
              </a:rPr>
            </a:br>
            <a:r>
              <a:rPr lang="en-US" sz="2200">
                <a:solidFill>
                  <a:srgbClr val="333333"/>
                </a:solidFill>
                <a:latin typeface="FS Elliot Pro Light" panose="02000503040000020004" pitchFamily="2" charset="0"/>
              </a:rPr>
              <a:t>and any prior sales</a:t>
            </a:r>
          </a:p>
          <a:p>
            <a:pPr>
              <a:spcBef>
                <a:spcPts val="2400"/>
              </a:spcBef>
            </a:pPr>
            <a:r>
              <a:rPr lang="en-US" sz="2200">
                <a:solidFill>
                  <a:srgbClr val="333333"/>
                </a:solidFill>
                <a:latin typeface="FS Elliot Pro Light" panose="02000503040000020004" pitchFamily="2" charset="0"/>
              </a:rPr>
              <a:t>Market price of actively traded stock of corporations in the same or similar business</a:t>
            </a:r>
          </a:p>
        </p:txBody>
      </p:sp>
      <p:cxnSp>
        <p:nvCxnSpPr>
          <p:cNvPr id="13" name="Straight Connector 12">
            <a:extLst>
              <a:ext uri="{FF2B5EF4-FFF2-40B4-BE49-F238E27FC236}">
                <a16:creationId xmlns:a16="http://schemas.microsoft.com/office/drawing/2014/main" id="{320CF536-6183-6F46-889A-6F608605021B}"/>
              </a:ext>
            </a:extLst>
          </p:cNvPr>
          <p:cNvCxnSpPr/>
          <p:nvPr/>
        </p:nvCxnSpPr>
        <p:spPr>
          <a:xfrm>
            <a:off x="4122295" y="1232894"/>
            <a:ext cx="754005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2D2A2F0-8A68-4147-86D8-CDEE99B2810C}"/>
              </a:ext>
            </a:extLst>
          </p:cNvPr>
          <p:cNvCxnSpPr/>
          <p:nvPr/>
        </p:nvCxnSpPr>
        <p:spPr>
          <a:xfrm>
            <a:off x="4122295" y="1877471"/>
            <a:ext cx="754005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6BE996-5A34-394A-A136-57684D899D2E}"/>
              </a:ext>
            </a:extLst>
          </p:cNvPr>
          <p:cNvCxnSpPr/>
          <p:nvPr/>
        </p:nvCxnSpPr>
        <p:spPr>
          <a:xfrm>
            <a:off x="4122295" y="2507059"/>
            <a:ext cx="754005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21A1C9A-3B5D-C747-9890-46A010A21DB0}"/>
              </a:ext>
            </a:extLst>
          </p:cNvPr>
          <p:cNvCxnSpPr/>
          <p:nvPr/>
        </p:nvCxnSpPr>
        <p:spPr>
          <a:xfrm>
            <a:off x="4122295" y="3166625"/>
            <a:ext cx="754005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525E2D3-3BD1-B344-805A-39D41B93CC7F}"/>
              </a:ext>
            </a:extLst>
          </p:cNvPr>
          <p:cNvCxnSpPr/>
          <p:nvPr/>
        </p:nvCxnSpPr>
        <p:spPr>
          <a:xfrm>
            <a:off x="4122295" y="4111006"/>
            <a:ext cx="754005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5C4A42-B813-C844-A34A-A444DF057D27}"/>
              </a:ext>
            </a:extLst>
          </p:cNvPr>
          <p:cNvCxnSpPr/>
          <p:nvPr/>
        </p:nvCxnSpPr>
        <p:spPr>
          <a:xfrm>
            <a:off x="4122295" y="5100357"/>
            <a:ext cx="754005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D87D7E4-BE39-4038-9666-3FD7545B515F}"/>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12962353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73E404-7F2B-46A2-A7AB-539F94E8C6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562"/>
            <a:ext cx="12188951" cy="6856719"/>
          </a:xfrm>
          <a:prstGeom prst="rect">
            <a:avLst/>
          </a:prstGeom>
        </p:spPr>
      </p:pic>
      <p:sp>
        <p:nvSpPr>
          <p:cNvPr id="2" name="Rectangle 1">
            <a:extLst>
              <a:ext uri="{FF2B5EF4-FFF2-40B4-BE49-F238E27FC236}">
                <a16:creationId xmlns:a16="http://schemas.microsoft.com/office/drawing/2014/main" id="{82E3A890-89E9-E241-8E8C-985B7DC2D93F}"/>
              </a:ext>
            </a:extLst>
          </p:cNvPr>
          <p:cNvSpPr/>
          <p:nvPr/>
        </p:nvSpPr>
        <p:spPr>
          <a:xfrm>
            <a:off x="0" y="3848"/>
            <a:ext cx="4384713" cy="6855433"/>
          </a:xfrm>
          <a:prstGeom prst="rect">
            <a:avLst/>
          </a:prstGeom>
          <a:solidFill>
            <a:srgbClr val="0067CF">
              <a:alpha val="85184"/>
            </a:srgbClr>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4" name="Title 1">
            <a:extLst>
              <a:ext uri="{FF2B5EF4-FFF2-40B4-BE49-F238E27FC236}">
                <a16:creationId xmlns:a16="http://schemas.microsoft.com/office/drawing/2014/main" id="{6E796956-10D8-4056-91E8-BA24D540022F}"/>
              </a:ext>
            </a:extLst>
          </p:cNvPr>
          <p:cNvSpPr txBox="1">
            <a:spLocks/>
          </p:cNvSpPr>
          <p:nvPr/>
        </p:nvSpPr>
        <p:spPr>
          <a:xfrm>
            <a:off x="428906" y="669817"/>
            <a:ext cx="3647335" cy="5896236"/>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a:lstStyle>
          <a:p>
            <a:pPr>
              <a:lnSpc>
                <a:spcPct val="100000"/>
              </a:lnSpc>
            </a:pPr>
            <a:r>
              <a:rPr lang="en-US" sz="4000" dirty="0">
                <a:solidFill>
                  <a:srgbClr val="FFFFFF"/>
                </a:solidFill>
                <a:latin typeface="FSElliotPro" panose="02000503040000020004" pitchFamily="50" charset="0"/>
                <a:cs typeface="Arial" panose="020B0604020202020204" pitchFamily="34" charset="0"/>
              </a:rPr>
              <a:t>Help protect what’s important. </a:t>
            </a:r>
          </a:p>
          <a:p>
            <a:pPr>
              <a:lnSpc>
                <a:spcPct val="100000"/>
              </a:lnSpc>
            </a:pPr>
            <a:endParaRPr lang="en-US" sz="4000" dirty="0">
              <a:solidFill>
                <a:srgbClr val="FFFFFF"/>
              </a:solidFill>
              <a:latin typeface="FSElliotPro" panose="02000503040000020004" pitchFamily="50" charset="0"/>
              <a:cs typeface="Arial" panose="020B0604020202020204" pitchFamily="34" charset="0"/>
            </a:endParaRPr>
          </a:p>
          <a:p>
            <a:pPr>
              <a:lnSpc>
                <a:spcPct val="100000"/>
              </a:lnSpc>
            </a:pPr>
            <a:r>
              <a:rPr lang="en-US" sz="3200" dirty="0">
                <a:solidFill>
                  <a:srgbClr val="FFFFFF"/>
                </a:solidFill>
                <a:latin typeface="FSElliotPro" panose="02000503040000020004" pitchFamily="50" charset="0"/>
                <a:cs typeface="Arial" panose="020B0604020202020204" pitchFamily="34" charset="0"/>
              </a:rPr>
              <a:t>Life and disability protection for those you care about most.</a:t>
            </a:r>
          </a:p>
        </p:txBody>
      </p:sp>
      <p:cxnSp>
        <p:nvCxnSpPr>
          <p:cNvPr id="3" name="Straight Connector 2">
            <a:extLst>
              <a:ext uri="{FF2B5EF4-FFF2-40B4-BE49-F238E27FC236}">
                <a16:creationId xmlns:a16="http://schemas.microsoft.com/office/drawing/2014/main" id="{777C5A46-278A-CDED-7979-A27C8589F4A5}"/>
              </a:ext>
            </a:extLst>
          </p:cNvPr>
          <p:cNvCxnSpPr>
            <a:cxnSpLocks/>
          </p:cNvCxnSpPr>
          <p:nvPr/>
        </p:nvCxnSpPr>
        <p:spPr>
          <a:xfrm>
            <a:off x="7027175" y="5454558"/>
            <a:ext cx="476852" cy="0"/>
          </a:xfrm>
          <a:prstGeom prst="line">
            <a:avLst/>
          </a:prstGeom>
          <a:noFill/>
          <a:ln w="25400" cap="flat" cmpd="sng" algn="ctr">
            <a:solidFill>
              <a:srgbClr val="55FFF5"/>
            </a:solidFill>
            <a:prstDash val="solid"/>
          </a:ln>
          <a:effectLst/>
        </p:spPr>
      </p:cxnSp>
      <p:cxnSp>
        <p:nvCxnSpPr>
          <p:cNvPr id="4" name="Straight Connector 3">
            <a:extLst>
              <a:ext uri="{FF2B5EF4-FFF2-40B4-BE49-F238E27FC236}">
                <a16:creationId xmlns:a16="http://schemas.microsoft.com/office/drawing/2014/main" id="{8AEA1167-CFA6-505B-F5DE-6B9DAF089ABE}"/>
              </a:ext>
            </a:extLst>
          </p:cNvPr>
          <p:cNvCxnSpPr>
            <a:cxnSpLocks/>
          </p:cNvCxnSpPr>
          <p:nvPr/>
        </p:nvCxnSpPr>
        <p:spPr>
          <a:xfrm>
            <a:off x="7179575" y="5606958"/>
            <a:ext cx="476852" cy="0"/>
          </a:xfrm>
          <a:prstGeom prst="line">
            <a:avLst/>
          </a:prstGeom>
          <a:noFill/>
          <a:ln w="25400" cap="flat" cmpd="sng" algn="ctr">
            <a:solidFill>
              <a:srgbClr val="55FFF5"/>
            </a:solidFill>
            <a:prstDash val="solid"/>
          </a:ln>
          <a:effectLst/>
        </p:spPr>
      </p:cxnSp>
    </p:spTree>
    <p:extLst>
      <p:ext uri="{BB962C8B-B14F-4D97-AF65-F5344CB8AC3E}">
        <p14:creationId xmlns:p14="http://schemas.microsoft.com/office/powerpoint/2010/main" val="1169808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21">
            <a:extLst>
              <a:ext uri="{FF2B5EF4-FFF2-40B4-BE49-F238E27FC236}">
                <a16:creationId xmlns:a16="http://schemas.microsoft.com/office/drawing/2014/main" id="{A4D3CF5A-1B29-A847-9FB5-182494E5319F}"/>
              </a:ext>
            </a:extLst>
          </p:cNvPr>
          <p:cNvSpPr/>
          <p:nvPr/>
        </p:nvSpPr>
        <p:spPr>
          <a:xfrm>
            <a:off x="2598821" y="4180114"/>
            <a:ext cx="1938803" cy="343760"/>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13" name="Slide Number Placeholder 4">
            <a:extLst>
              <a:ext uri="{FF2B5EF4-FFF2-40B4-BE49-F238E27FC236}">
                <a16:creationId xmlns:a16="http://schemas.microsoft.com/office/drawing/2014/main" id="{811926D9-0A98-5F4F-91B7-E146F00CCFCA}"/>
              </a:ext>
            </a:extLst>
          </p:cNvPr>
          <p:cNvSpPr txBox="1">
            <a:spLocks/>
          </p:cNvSpPr>
          <p:nvPr/>
        </p:nvSpPr>
        <p:spPr>
          <a:xfrm>
            <a:off x="159025" y="6334539"/>
            <a:ext cx="649357" cy="523461"/>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fld id="{61445BA3-2CB5-7C4E-ABD2-87FA1F6BEAE1}" type="slidenum">
              <a:rPr lang="en-US" sz="1067" smtClean="0">
                <a:solidFill>
                  <a:srgbClr val="4D4E53"/>
                </a:solidFill>
                <a:latin typeface="FS Elliot Pro" panose="02000503040000020004" pitchFamily="2" charset="0"/>
              </a:rPr>
              <a:pPr>
                <a:defRPr/>
              </a:pPr>
              <a:t>121</a:t>
            </a:fld>
            <a:endParaRPr lang="en-US" sz="1067">
              <a:solidFill>
                <a:srgbClr val="4D4E53"/>
              </a:solidFill>
              <a:latin typeface="FS Elliot Pro" panose="02000503040000020004" pitchFamily="2" charset="0"/>
            </a:endParaRPr>
          </a:p>
        </p:txBody>
      </p:sp>
      <p:pic>
        <p:nvPicPr>
          <p:cNvPr id="17" name="Picture 16">
            <a:extLst>
              <a:ext uri="{FF2B5EF4-FFF2-40B4-BE49-F238E27FC236}">
                <a16:creationId xmlns:a16="http://schemas.microsoft.com/office/drawing/2014/main" id="{3490B7A5-F915-264C-ACFB-68F7F2258E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8314" y="6220997"/>
            <a:ext cx="1515241" cy="432440"/>
          </a:xfrm>
          <a:prstGeom prst="rect">
            <a:avLst/>
          </a:prstGeom>
        </p:spPr>
      </p:pic>
      <p:sp>
        <p:nvSpPr>
          <p:cNvPr id="19" name="Footer Placeholder 5">
            <a:extLst>
              <a:ext uri="{FF2B5EF4-FFF2-40B4-BE49-F238E27FC236}">
                <a16:creationId xmlns:a16="http://schemas.microsoft.com/office/drawing/2014/main" id="{7408964E-D519-4D4A-91F5-4EF253861F1F}"/>
              </a:ext>
            </a:extLst>
          </p:cNvPr>
          <p:cNvSpPr txBox="1">
            <a:spLocks/>
          </p:cNvSpPr>
          <p:nvPr/>
        </p:nvSpPr>
        <p:spPr>
          <a:xfrm>
            <a:off x="1042045" y="6278234"/>
            <a:ext cx="7806987" cy="41902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baseline="30000">
                <a:solidFill>
                  <a:srgbClr val="333333"/>
                </a:solidFill>
              </a:rPr>
              <a:t>1</a:t>
            </a:r>
            <a:r>
              <a:rPr lang="en-US" sz="800">
                <a:solidFill>
                  <a:srgbClr val="333333"/>
                </a:solidFill>
              </a:rPr>
              <a:t> Council for Disability Awareness, 2023 (disabilitycanhappen.org/overview)</a:t>
            </a:r>
          </a:p>
          <a:p>
            <a:pPr fontAlgn="auto">
              <a:spcBef>
                <a:spcPts val="0"/>
              </a:spcBef>
              <a:spcAft>
                <a:spcPts val="0"/>
              </a:spcAft>
              <a:defRPr/>
            </a:pPr>
            <a:r>
              <a:rPr lang="en-US" sz="800" baseline="30000">
                <a:solidFill>
                  <a:srgbClr val="333333"/>
                </a:solidFill>
              </a:rPr>
              <a:t>2</a:t>
            </a:r>
            <a:r>
              <a:rPr lang="en-US" sz="800">
                <a:solidFill>
                  <a:srgbClr val="333333"/>
                </a:solidFill>
              </a:rPr>
              <a:t> ”What Do You Know About Disability Insurance” survey, Life Happens, 2023 (https://lifehappens.org/disability-insurance-101/why-is-disability-insurance-important/</a:t>
            </a:r>
          </a:p>
          <a:p>
            <a:pPr defTabSz="609585">
              <a:defRPr/>
            </a:pPr>
            <a:endParaRPr lang="en-US" sz="800">
              <a:solidFill>
                <a:srgbClr val="333333"/>
              </a:solidFill>
              <a:latin typeface="FS Elliot Pro" panose="02000503040000020004" pitchFamily="50" charset="0"/>
            </a:endParaRPr>
          </a:p>
        </p:txBody>
      </p:sp>
      <p:sp>
        <p:nvSpPr>
          <p:cNvPr id="25" name="Content Placeholder 2">
            <a:extLst>
              <a:ext uri="{FF2B5EF4-FFF2-40B4-BE49-F238E27FC236}">
                <a16:creationId xmlns:a16="http://schemas.microsoft.com/office/drawing/2014/main" id="{1C74BD00-CEF1-2140-AAC2-C2FE17227F6D}"/>
              </a:ext>
            </a:extLst>
          </p:cNvPr>
          <p:cNvSpPr txBox="1">
            <a:spLocks/>
          </p:cNvSpPr>
          <p:nvPr/>
        </p:nvSpPr>
        <p:spPr>
          <a:xfrm>
            <a:off x="1760139" y="4148605"/>
            <a:ext cx="3618855" cy="1617195"/>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buNone/>
              <a:defRPr/>
            </a:pPr>
            <a:r>
              <a:rPr lang="en-US" sz="2000" b="1">
                <a:solidFill>
                  <a:srgbClr val="004B96"/>
                </a:solidFill>
                <a:latin typeface="FS Elliot Pro" panose="02000503040000020004" pitchFamily="2" charset="0"/>
              </a:rPr>
              <a:t>Just over 1 in 4 </a:t>
            </a:r>
            <a:br>
              <a:rPr lang="en-US" sz="2000">
                <a:solidFill>
                  <a:srgbClr val="162B48"/>
                </a:solidFill>
                <a:latin typeface="FS Elliot Pro" panose="02000503040000020004" pitchFamily="2" charset="0"/>
              </a:rPr>
            </a:br>
            <a:r>
              <a:rPr lang="en-US" sz="2000">
                <a:solidFill>
                  <a:srgbClr val="333333"/>
                </a:solidFill>
                <a:latin typeface="FS Elliot Pro" panose="02000503040000020004" pitchFamily="2" charset="0"/>
              </a:rPr>
              <a:t>20-year-olds will become disabled before retiring.</a:t>
            </a:r>
            <a:r>
              <a:rPr lang="en-US" sz="2000" baseline="30000">
                <a:solidFill>
                  <a:srgbClr val="333333"/>
                </a:solidFill>
                <a:latin typeface="FS Elliot Pro" panose="02000503040000020004" pitchFamily="2" charset="0"/>
              </a:rPr>
              <a:t>1</a:t>
            </a:r>
          </a:p>
        </p:txBody>
      </p:sp>
      <p:sp>
        <p:nvSpPr>
          <p:cNvPr id="31" name="Title 1">
            <a:extLst>
              <a:ext uri="{FF2B5EF4-FFF2-40B4-BE49-F238E27FC236}">
                <a16:creationId xmlns:a16="http://schemas.microsoft.com/office/drawing/2014/main" id="{3F5B68F3-1A26-F74C-9F75-3437F2C67581}"/>
              </a:ext>
            </a:extLst>
          </p:cNvPr>
          <p:cNvSpPr txBox="1">
            <a:spLocks/>
          </p:cNvSpPr>
          <p:nvPr/>
        </p:nvSpPr>
        <p:spPr>
          <a:xfrm>
            <a:off x="0" y="1066081"/>
            <a:ext cx="12192000" cy="724711"/>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rgbClr val="0091DA"/>
                </a:solidFill>
                <a:latin typeface="FS Elliot Pro"/>
                <a:ea typeface="+mj-ea"/>
                <a:cs typeface="FS Elliot Pro"/>
              </a:defRPr>
            </a:lvl1pPr>
          </a:lstStyle>
          <a:p>
            <a:pPr algn="ctr">
              <a:lnSpc>
                <a:spcPct val="100000"/>
              </a:lnSpc>
            </a:pPr>
            <a:r>
              <a:rPr lang="en-US" sz="4400">
                <a:solidFill>
                  <a:srgbClr val="0076D0"/>
                </a:solidFill>
                <a:latin typeface="FS Elliot Pro Light" panose="02000503040000020004" pitchFamily="2" charset="0"/>
              </a:rPr>
              <a:t>Disability income insurance</a:t>
            </a:r>
          </a:p>
        </p:txBody>
      </p:sp>
      <p:cxnSp>
        <p:nvCxnSpPr>
          <p:cNvPr id="32" name="Straight Connector 31">
            <a:extLst>
              <a:ext uri="{FF2B5EF4-FFF2-40B4-BE49-F238E27FC236}">
                <a16:creationId xmlns:a16="http://schemas.microsoft.com/office/drawing/2014/main" id="{B3990488-30D1-CA4A-89E5-ACE29AAB63A6}"/>
              </a:ext>
            </a:extLst>
          </p:cNvPr>
          <p:cNvCxnSpPr>
            <a:cxnSpLocks/>
          </p:cNvCxnSpPr>
          <p:nvPr/>
        </p:nvCxnSpPr>
        <p:spPr>
          <a:xfrm>
            <a:off x="3567007" y="3225154"/>
            <a:ext cx="0" cy="704842"/>
          </a:xfrm>
          <a:prstGeom prst="line">
            <a:avLst/>
          </a:prstGeom>
          <a:ln w="19050" cap="rnd">
            <a:solidFill>
              <a:srgbClr val="00386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19E74AC-C55B-B040-AE15-AF7AFE3998F4}"/>
              </a:ext>
            </a:extLst>
          </p:cNvPr>
          <p:cNvCxnSpPr>
            <a:cxnSpLocks/>
          </p:cNvCxnSpPr>
          <p:nvPr/>
        </p:nvCxnSpPr>
        <p:spPr>
          <a:xfrm>
            <a:off x="8238067" y="3225154"/>
            <a:ext cx="0" cy="704842"/>
          </a:xfrm>
          <a:prstGeom prst="line">
            <a:avLst/>
          </a:prstGeom>
          <a:ln w="19050" cap="rnd">
            <a:solidFill>
              <a:srgbClr val="003865"/>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2F696AFE-BE95-D444-AFD9-1420D5998A9F}"/>
              </a:ext>
            </a:extLst>
          </p:cNvPr>
          <p:cNvSpPr/>
          <p:nvPr/>
        </p:nvSpPr>
        <p:spPr>
          <a:xfrm>
            <a:off x="1962349" y="2325689"/>
            <a:ext cx="8178800" cy="1044341"/>
          </a:xfrm>
          <a:prstGeom prst="roundRect">
            <a:avLst>
              <a:gd name="adj" fmla="val 0"/>
            </a:avLst>
          </a:prstGeom>
          <a:solidFill>
            <a:srgbClr val="007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34B3F11-8F5E-784E-AA45-D118CDD6A7F3}"/>
              </a:ext>
            </a:extLst>
          </p:cNvPr>
          <p:cNvSpPr/>
          <p:nvPr/>
        </p:nvSpPr>
        <p:spPr>
          <a:xfrm>
            <a:off x="2886495" y="2618201"/>
            <a:ext cx="6308740" cy="400110"/>
          </a:xfrm>
          <a:prstGeom prst="rect">
            <a:avLst/>
          </a:prstGeom>
        </p:spPr>
        <p:txBody>
          <a:bodyPr wrap="square">
            <a:spAutoFit/>
          </a:bodyPr>
          <a:lstStyle/>
          <a:p>
            <a:pPr algn="ctr"/>
            <a:r>
              <a:rPr lang="en-US" sz="2000" b="1">
                <a:solidFill>
                  <a:schemeClr val="bg1"/>
                </a:solidFill>
                <a:latin typeface="FS Elliot Pro" panose="02000503040000020004" pitchFamily="2" charset="0"/>
              </a:rPr>
              <a:t>Protects the asset you rely on most: your income.</a:t>
            </a:r>
          </a:p>
        </p:txBody>
      </p:sp>
      <p:sp>
        <p:nvSpPr>
          <p:cNvPr id="36" name="Rounded Rectangle 35">
            <a:extLst>
              <a:ext uri="{FF2B5EF4-FFF2-40B4-BE49-F238E27FC236}">
                <a16:creationId xmlns:a16="http://schemas.microsoft.com/office/drawing/2014/main" id="{30BD2DCE-8852-DB43-BD9D-550352CD0CEA}"/>
              </a:ext>
            </a:extLst>
          </p:cNvPr>
          <p:cNvSpPr/>
          <p:nvPr/>
        </p:nvSpPr>
        <p:spPr>
          <a:xfrm>
            <a:off x="1902995" y="2266334"/>
            <a:ext cx="8178800" cy="1044341"/>
          </a:xfrm>
          <a:prstGeom prst="roundRect">
            <a:avLst>
              <a:gd name="adj" fmla="val 0"/>
            </a:avLst>
          </a:prstGeom>
          <a:noFill/>
          <a:ln w="19050">
            <a:solidFill>
              <a:srgbClr val="00386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21">
            <a:extLst>
              <a:ext uri="{FF2B5EF4-FFF2-40B4-BE49-F238E27FC236}">
                <a16:creationId xmlns:a16="http://schemas.microsoft.com/office/drawing/2014/main" id="{F70314BA-9E6D-C040-80FE-3E9D880A8F14}"/>
              </a:ext>
            </a:extLst>
          </p:cNvPr>
          <p:cNvSpPr/>
          <p:nvPr/>
        </p:nvSpPr>
        <p:spPr>
          <a:xfrm>
            <a:off x="7045841" y="4180114"/>
            <a:ext cx="2278912" cy="343760"/>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27" name="Content Placeholder 2">
            <a:extLst>
              <a:ext uri="{FF2B5EF4-FFF2-40B4-BE49-F238E27FC236}">
                <a16:creationId xmlns:a16="http://schemas.microsoft.com/office/drawing/2014/main" id="{C16F3B64-DD07-5545-869F-81DE1920D233}"/>
              </a:ext>
            </a:extLst>
          </p:cNvPr>
          <p:cNvSpPr txBox="1">
            <a:spLocks/>
          </p:cNvSpPr>
          <p:nvPr/>
        </p:nvSpPr>
        <p:spPr>
          <a:xfrm>
            <a:off x="5744635" y="4148605"/>
            <a:ext cx="4876800" cy="1845795"/>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buNone/>
              <a:defRPr/>
            </a:pPr>
            <a:r>
              <a:rPr lang="en-US" sz="2000" b="1">
                <a:solidFill>
                  <a:srgbClr val="004B96"/>
                </a:solidFill>
                <a:latin typeface="FS Elliot Pro" panose="02000503040000020004" pitchFamily="2" charset="0"/>
              </a:rPr>
              <a:t>49% of Americans </a:t>
            </a:r>
            <a:br>
              <a:rPr lang="en-US" sz="2000" b="1">
                <a:solidFill>
                  <a:srgbClr val="162B48"/>
                </a:solidFill>
                <a:latin typeface="FS Elliot Pro" panose="02000503040000020004" pitchFamily="2" charset="0"/>
              </a:rPr>
            </a:br>
            <a:r>
              <a:rPr lang="en-US" sz="2000">
                <a:solidFill>
                  <a:srgbClr val="333333"/>
                </a:solidFill>
                <a:latin typeface="FS Elliot Pro" panose="02000503040000020004" pitchFamily="2" charset="0"/>
              </a:rPr>
              <a:t>would be in financial trouble in </a:t>
            </a:r>
            <a:br>
              <a:rPr lang="en-US" sz="2000">
                <a:solidFill>
                  <a:srgbClr val="333333"/>
                </a:solidFill>
                <a:latin typeface="FS Elliot Pro" panose="02000503040000020004" pitchFamily="2" charset="0"/>
              </a:rPr>
            </a:br>
            <a:r>
              <a:rPr lang="en-US" sz="2000">
                <a:solidFill>
                  <a:srgbClr val="333333"/>
                </a:solidFill>
                <a:latin typeface="FS Elliot Pro" panose="02000503040000020004" pitchFamily="2" charset="0"/>
              </a:rPr>
              <a:t>six months or less if they stopped </a:t>
            </a:r>
            <a:br>
              <a:rPr lang="en-US" sz="2000">
                <a:solidFill>
                  <a:srgbClr val="333333"/>
                </a:solidFill>
                <a:latin typeface="FS Elliot Pro" panose="02000503040000020004" pitchFamily="2" charset="0"/>
              </a:rPr>
            </a:br>
            <a:r>
              <a:rPr lang="en-US" sz="2000">
                <a:solidFill>
                  <a:srgbClr val="333333"/>
                </a:solidFill>
                <a:latin typeface="FS Elliot Pro" panose="02000503040000020004" pitchFamily="2" charset="0"/>
              </a:rPr>
              <a:t>getting paychecks.</a:t>
            </a:r>
            <a:r>
              <a:rPr lang="en-US" sz="2000" baseline="30000">
                <a:solidFill>
                  <a:srgbClr val="333333"/>
                </a:solidFill>
                <a:latin typeface="FS Elliot Pro" panose="02000503040000020004" pitchFamily="2" charset="0"/>
              </a:rPr>
              <a:t>2</a:t>
            </a:r>
          </a:p>
        </p:txBody>
      </p:sp>
      <p:sp>
        <p:nvSpPr>
          <p:cNvPr id="2" name="Rectangle 1">
            <a:extLst>
              <a:ext uri="{FF2B5EF4-FFF2-40B4-BE49-F238E27FC236}">
                <a16:creationId xmlns:a16="http://schemas.microsoft.com/office/drawing/2014/main" id="{1BA0F117-3C18-3127-BC22-38347FCA90DD}"/>
              </a:ext>
            </a:extLst>
          </p:cNvPr>
          <p:cNvSpPr/>
          <p:nvPr/>
        </p:nvSpPr>
        <p:spPr>
          <a:xfrm>
            <a:off x="0" y="432617"/>
            <a:ext cx="2481943" cy="415636"/>
          </a:xfrm>
          <a:prstGeom prst="rect">
            <a:avLst/>
          </a:prstGeom>
          <a:solidFill>
            <a:srgbClr val="D2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AD8FF0-98A5-5E7B-8912-09BD9097689B}"/>
              </a:ext>
            </a:extLst>
          </p:cNvPr>
          <p:cNvSpPr txBox="1"/>
          <p:nvPr/>
        </p:nvSpPr>
        <p:spPr>
          <a:xfrm>
            <a:off x="538148" y="478069"/>
            <a:ext cx="1826141" cy="307777"/>
          </a:xfrm>
          <a:prstGeom prst="rect">
            <a:avLst/>
          </a:prstGeom>
          <a:noFill/>
        </p:spPr>
        <p:txBody>
          <a:bodyPr wrap="none" rtlCol="0">
            <a:spAutoFit/>
          </a:bodyPr>
          <a:lstStyle/>
          <a:p>
            <a:pPr lvl="0"/>
            <a:r>
              <a:rPr lang="en-US" sz="1400" b="1">
                <a:solidFill>
                  <a:srgbClr val="0076CF"/>
                </a:solidFill>
                <a:latin typeface="FS Elliot Pro" panose="02000503040000020004" pitchFamily="50" charset="0"/>
              </a:rPr>
              <a:t>Disability insurance</a:t>
            </a:r>
          </a:p>
        </p:txBody>
      </p:sp>
    </p:spTree>
    <p:extLst>
      <p:ext uri="{BB962C8B-B14F-4D97-AF65-F5344CB8AC3E}">
        <p14:creationId xmlns:p14="http://schemas.microsoft.com/office/powerpoint/2010/main" val="32694857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122</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1104163"/>
            <a:ext cx="10972800" cy="656467"/>
          </a:xfrm>
        </p:spPr>
        <p:txBody>
          <a:bodyPr/>
          <a:lstStyle/>
          <a:p>
            <a:pPr eaLnBrk="0" fontAlgn="base" hangingPunct="0">
              <a:lnSpc>
                <a:spcPct val="80000"/>
              </a:lnSpc>
              <a:spcBef>
                <a:spcPts val="1600"/>
              </a:spcBef>
              <a:spcAft>
                <a:spcPts val="1600"/>
              </a:spcAft>
            </a:pPr>
            <a:r>
              <a:rPr lang="en-US">
                <a:solidFill>
                  <a:srgbClr val="0067CF"/>
                </a:solidFill>
                <a:latin typeface="FS Elliot Pro Light" panose="02000503040000020004" pitchFamily="2" charset="0"/>
              </a:rPr>
              <a:t>Individual disability income insurance</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grpSp>
        <p:nvGrpSpPr>
          <p:cNvPr id="3" name="Group 2">
            <a:extLst>
              <a:ext uri="{FF2B5EF4-FFF2-40B4-BE49-F238E27FC236}">
                <a16:creationId xmlns:a16="http://schemas.microsoft.com/office/drawing/2014/main" id="{0A073FFA-509D-BC46-85D7-9142EDC5A8A5}"/>
              </a:ext>
            </a:extLst>
          </p:cNvPr>
          <p:cNvGrpSpPr/>
          <p:nvPr/>
        </p:nvGrpSpPr>
        <p:grpSpPr>
          <a:xfrm>
            <a:off x="948269" y="3429000"/>
            <a:ext cx="10182576" cy="2675880"/>
            <a:chOff x="833835" y="2671710"/>
            <a:chExt cx="6741993" cy="3839569"/>
          </a:xfrm>
        </p:grpSpPr>
        <p:sp>
          <p:nvSpPr>
            <p:cNvPr id="15" name="Rectangle 14">
              <a:extLst>
                <a:ext uri="{FF2B5EF4-FFF2-40B4-BE49-F238E27FC236}">
                  <a16:creationId xmlns:a16="http://schemas.microsoft.com/office/drawing/2014/main" id="{3EBE13BA-A725-9546-AEDB-E328B6641B39}"/>
                </a:ext>
              </a:extLst>
            </p:cNvPr>
            <p:cNvSpPr/>
            <p:nvPr/>
          </p:nvSpPr>
          <p:spPr>
            <a:xfrm>
              <a:off x="833835" y="2671710"/>
              <a:ext cx="2663908" cy="383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lvl="0">
                <a:defRPr/>
              </a:pPr>
              <a:r>
                <a:rPr lang="en-US" sz="2400" kern="0">
                  <a:solidFill>
                    <a:schemeClr val="bg1"/>
                  </a:solidFill>
                  <a:latin typeface="FSElliotPro" panose="02000503040000020004" pitchFamily="50" charset="0"/>
                  <a:cs typeface="Arial" panose="020B0604020202020204" pitchFamily="34" charset="0"/>
                </a:rPr>
                <a:t>Helps replace a portion of lost income in the event of a disability</a:t>
              </a:r>
            </a:p>
            <a:p>
              <a:pPr algn="ctr"/>
              <a:endParaRPr lang="en-US" sz="1600">
                <a:solidFill>
                  <a:schemeClr val="bg1"/>
                </a:solidFill>
                <a:latin typeface="FS Elliot Pro"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533709" y="2671711"/>
              <a:ext cx="3042119"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43834" indent="-243834">
                <a:spcBef>
                  <a:spcPts val="1600"/>
                </a:spcBef>
                <a:buFont typeface="Arial" panose="020B0604020202020204" pitchFamily="34" charset="0"/>
                <a:buChar char="•"/>
                <a:defRPr/>
              </a:pPr>
              <a:r>
                <a:rPr lang="en-US" sz="2400" kern="0" dirty="0">
                  <a:solidFill>
                    <a:schemeClr val="bg1"/>
                  </a:solidFill>
                  <a:latin typeface="FSElliotPro" panose="02000503040000020004" pitchFamily="50" charset="0"/>
                  <a:cs typeface="Arial" panose="020B0604020202020204" pitchFamily="34" charset="0"/>
                </a:rPr>
                <a:t>Helps maintain your current lifestyle with less strain on savings or business profits</a:t>
              </a:r>
            </a:p>
            <a:p>
              <a:pPr marL="243834" indent="-243834">
                <a:spcBef>
                  <a:spcPts val="1600"/>
                </a:spcBef>
                <a:buFont typeface="Arial" panose="020B0604020202020204" pitchFamily="34" charset="0"/>
                <a:buChar char="•"/>
                <a:defRPr/>
              </a:pPr>
              <a:r>
                <a:rPr lang="en-US" sz="2400" kern="0" dirty="0">
                  <a:solidFill>
                    <a:schemeClr val="bg1"/>
                  </a:solidFill>
                  <a:latin typeface="FSElliotPro" panose="02000503040000020004" pitchFamily="50" charset="0"/>
                  <a:cs typeface="Arial" panose="020B0604020202020204" pitchFamily="34" charset="0"/>
                </a:rPr>
                <a:t>Helps provide for family</a:t>
              </a:r>
            </a:p>
            <a:p>
              <a:pPr marL="243834" indent="-243834">
                <a:spcBef>
                  <a:spcPts val="1600"/>
                </a:spcBef>
                <a:buFont typeface="Arial" panose="020B0604020202020204" pitchFamily="34" charset="0"/>
                <a:buChar char="•"/>
                <a:defRPr/>
              </a:pPr>
              <a:r>
                <a:rPr lang="en-US" sz="2400" kern="0">
                  <a:solidFill>
                    <a:schemeClr val="bg1"/>
                  </a:solidFill>
                  <a:latin typeface="FSElliotPro" panose="02000503040000020004" pitchFamily="50" charset="0"/>
                  <a:cs typeface="Arial" panose="020B0604020202020204" pitchFamily="34" charset="0"/>
                </a:rPr>
                <a:t>Helps </a:t>
              </a:r>
              <a:r>
                <a:rPr lang="en-US" sz="2400" kern="0" dirty="0">
                  <a:solidFill>
                    <a:schemeClr val="bg1"/>
                  </a:solidFill>
                  <a:latin typeface="FSElliotPro" panose="02000503040000020004" pitchFamily="50" charset="0"/>
                  <a:cs typeface="Arial" panose="020B0604020202020204" pitchFamily="34" charset="0"/>
                </a:rPr>
                <a:t>c</a:t>
              </a:r>
              <a:r>
                <a:rPr lang="en-US" sz="2400" kern="0">
                  <a:solidFill>
                    <a:schemeClr val="bg1"/>
                  </a:solidFill>
                  <a:latin typeface="FSElliotPro" panose="02000503040000020004" pitchFamily="50" charset="0"/>
                  <a:cs typeface="Arial" panose="020B0604020202020204" pitchFamily="34" charset="0"/>
                </a:rPr>
                <a:t>ontinue </a:t>
              </a:r>
              <a:r>
                <a:rPr lang="en-US" sz="2400" kern="0" dirty="0">
                  <a:solidFill>
                    <a:schemeClr val="bg1"/>
                  </a:solidFill>
                  <a:latin typeface="FSElliotPro" panose="02000503040000020004" pitchFamily="50" charset="0"/>
                  <a:cs typeface="Arial" panose="020B0604020202020204" pitchFamily="34" charset="0"/>
                </a:rPr>
                <a:t>saving for future</a:t>
              </a:r>
            </a:p>
          </p:txBody>
        </p:sp>
      </p:gr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OBJECTIVE</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Tree>
    <p:extLst>
      <p:ext uri="{BB962C8B-B14F-4D97-AF65-F5344CB8AC3E}">
        <p14:creationId xmlns:p14="http://schemas.microsoft.com/office/powerpoint/2010/main" val="17383906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0F91E23-1694-4C1C-8340-83394F0B5988}"/>
              </a:ext>
            </a:extLst>
          </p:cNvPr>
          <p:cNvSpPr>
            <a:spLocks noGrp="1" noChangeArrowheads="1"/>
          </p:cNvSpPr>
          <p:nvPr>
            <p:ph type="title"/>
          </p:nvPr>
        </p:nvSpPr>
        <p:spPr>
          <a:xfrm>
            <a:off x="609599" y="617655"/>
            <a:ext cx="7086600" cy="934947"/>
          </a:xfrm>
        </p:spPr>
        <p:txBody>
          <a:bodyPr/>
          <a:lstStyle/>
          <a:p>
            <a:pPr>
              <a:spcBef>
                <a:spcPts val="1600"/>
              </a:spcBef>
              <a:spcAft>
                <a:spcPts val="1600"/>
              </a:spcAft>
            </a:pPr>
            <a:r>
              <a:rPr lang="en-US" b="1">
                <a:solidFill>
                  <a:srgbClr val="0067CF"/>
                </a:solidFill>
              </a:rPr>
              <a:t>Protecting </a:t>
            </a:r>
            <a:r>
              <a:rPr lang="en-US" b="1">
                <a:solidFill>
                  <a:srgbClr val="0067CF"/>
                </a:solidFill>
                <a:latin typeface="FS Elliot Pro" panose="02000503040000020004" pitchFamily="2" charset="0"/>
              </a:rPr>
              <a:t>your income </a:t>
            </a:r>
            <a:endParaRPr lang="en-US" altLang="en-US" b="1">
              <a:solidFill>
                <a:srgbClr val="0067CF"/>
              </a:solidFill>
              <a:latin typeface="FS Elliot Pro" panose="02000503040000020004" pitchFamily="2" charset="0"/>
            </a:endParaRPr>
          </a:p>
        </p:txBody>
      </p:sp>
      <p:sp>
        <p:nvSpPr>
          <p:cNvPr id="7" name="Rectangle 6">
            <a:extLst>
              <a:ext uri="{FF2B5EF4-FFF2-40B4-BE49-F238E27FC236}">
                <a16:creationId xmlns:a16="http://schemas.microsoft.com/office/drawing/2014/main" id="{1975E9AD-D7B1-034C-817D-E763F614ED19}"/>
              </a:ext>
            </a:extLst>
          </p:cNvPr>
          <p:cNvSpPr/>
          <p:nvPr/>
        </p:nvSpPr>
        <p:spPr>
          <a:xfrm>
            <a:off x="8764249" y="3539026"/>
            <a:ext cx="2877736" cy="2525563"/>
          </a:xfrm>
          <a:prstGeom prst="rect">
            <a:avLst/>
          </a:prstGeom>
        </p:spPr>
        <p:txBody>
          <a:bodyPr wrap="square" lIns="0" tIns="0" rIns="0" bIns="0">
            <a:spAutoFit/>
          </a:bodyPr>
          <a:lstStyle/>
          <a:p>
            <a:pPr marL="170684" indent="-365751">
              <a:spcAft>
                <a:spcPts val="533"/>
              </a:spcAft>
              <a:defRPr/>
            </a:pPr>
            <a:r>
              <a:rPr lang="en-US" sz="1333">
                <a:solidFill>
                  <a:schemeClr val="bg1"/>
                </a:solidFill>
                <a:latin typeface="FS Elliot Pro" panose="02000503040000020004" pitchFamily="50" charset="0"/>
                <a:cs typeface="Arial" panose="020B0604020202020204" pitchFamily="34" charset="0"/>
              </a:rPr>
              <a:t>*  $100,000 annual income less $1,400 in hypothetical annual individual Disability Income insurance premiums. Premiums and $5,000 monthly benefit amount depend on various factors. The local representative can illustrate the exact amount you’re eligible for based on current underwriting guidelines. This is a hypothetical example only.</a:t>
            </a:r>
          </a:p>
          <a:p>
            <a:pPr>
              <a:spcAft>
                <a:spcPts val="533"/>
              </a:spcAft>
              <a:defRPr/>
            </a:pPr>
            <a:endParaRPr lang="en-US" sz="1333">
              <a:solidFill>
                <a:schemeClr val="bg1"/>
              </a:solidFill>
              <a:latin typeface="FS Elliot Pro" panose="02000503040000020004" pitchFamily="50" charset="0"/>
              <a:cs typeface="Arial" panose="020B0604020202020204" pitchFamily="34" charset="0"/>
            </a:endParaRPr>
          </a:p>
        </p:txBody>
      </p:sp>
      <p:sp>
        <p:nvSpPr>
          <p:cNvPr id="2" name="Rectangle 1">
            <a:extLst>
              <a:ext uri="{FF2B5EF4-FFF2-40B4-BE49-F238E27FC236}">
                <a16:creationId xmlns:a16="http://schemas.microsoft.com/office/drawing/2014/main" id="{ED46D887-7F68-8D44-B298-B9475E7D17ED}"/>
              </a:ext>
            </a:extLst>
          </p:cNvPr>
          <p:cNvSpPr/>
          <p:nvPr/>
        </p:nvSpPr>
        <p:spPr>
          <a:xfrm>
            <a:off x="723900" y="2764367"/>
            <a:ext cx="499533" cy="3090333"/>
          </a:xfrm>
          <a:prstGeom prst="rect">
            <a:avLst/>
          </a:prstGeom>
          <a:solidFill>
            <a:srgbClr val="0067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0" name="Rectangle 9">
            <a:extLst>
              <a:ext uri="{FF2B5EF4-FFF2-40B4-BE49-F238E27FC236}">
                <a16:creationId xmlns:a16="http://schemas.microsoft.com/office/drawing/2014/main" id="{5B04D793-27D3-2D49-9179-FA71DE6A4C07}"/>
              </a:ext>
            </a:extLst>
          </p:cNvPr>
          <p:cNvSpPr/>
          <p:nvPr/>
        </p:nvSpPr>
        <p:spPr>
          <a:xfrm>
            <a:off x="4123267" y="2806700"/>
            <a:ext cx="499533" cy="3048000"/>
          </a:xfrm>
          <a:prstGeom prst="rect">
            <a:avLst/>
          </a:prstGeom>
          <a:solidFill>
            <a:srgbClr val="0067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 name="Rectangle 10">
            <a:extLst>
              <a:ext uri="{FF2B5EF4-FFF2-40B4-BE49-F238E27FC236}">
                <a16:creationId xmlns:a16="http://schemas.microsoft.com/office/drawing/2014/main" id="{EE8AB3C6-A2CB-214F-91C1-DECCE823CB80}"/>
              </a:ext>
            </a:extLst>
          </p:cNvPr>
          <p:cNvSpPr/>
          <p:nvPr/>
        </p:nvSpPr>
        <p:spPr>
          <a:xfrm>
            <a:off x="4762500" y="4000500"/>
            <a:ext cx="499533" cy="1854200"/>
          </a:xfrm>
          <a:prstGeom prst="rect">
            <a:avLst/>
          </a:prstGeom>
          <a:solidFill>
            <a:srgbClr val="000000"/>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Title 1">
            <a:extLst>
              <a:ext uri="{FF2B5EF4-FFF2-40B4-BE49-F238E27FC236}">
                <a16:creationId xmlns:a16="http://schemas.microsoft.com/office/drawing/2014/main" id="{F88B897F-0016-1648-91A5-20D02013465C}"/>
              </a:ext>
            </a:extLst>
          </p:cNvPr>
          <p:cNvSpPr txBox="1">
            <a:spLocks noChangeArrowheads="1"/>
          </p:cNvSpPr>
          <p:nvPr/>
        </p:nvSpPr>
        <p:spPr>
          <a:xfrm>
            <a:off x="1394152" y="2716608"/>
            <a:ext cx="2307515" cy="934947"/>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1067"/>
              </a:spcAft>
            </a:pPr>
            <a:r>
              <a:rPr lang="en-US" sz="2400" b="1">
                <a:solidFill>
                  <a:srgbClr val="0067CF"/>
                </a:solidFill>
                <a:latin typeface="FS Elliot Pro" panose="02000503040000020004" pitchFamily="2" charset="0"/>
              </a:rPr>
              <a:t>$100,000</a:t>
            </a:r>
          </a:p>
          <a:p>
            <a:pPr>
              <a:spcBef>
                <a:spcPts val="0"/>
              </a:spcBef>
              <a:spcAft>
                <a:spcPts val="1600"/>
              </a:spcAft>
            </a:pPr>
            <a:r>
              <a:rPr lang="en-US" altLang="en-US" sz="1467">
                <a:solidFill>
                  <a:srgbClr val="4D4E53"/>
                </a:solidFill>
                <a:latin typeface="FS Elliot Pro Light" panose="02000503040000020004" pitchFamily="2" charset="0"/>
              </a:rPr>
              <a:t>Annual salary when working (before taxes)</a:t>
            </a:r>
          </a:p>
        </p:txBody>
      </p:sp>
      <p:sp>
        <p:nvSpPr>
          <p:cNvPr id="13" name="Title 1">
            <a:extLst>
              <a:ext uri="{FF2B5EF4-FFF2-40B4-BE49-F238E27FC236}">
                <a16:creationId xmlns:a16="http://schemas.microsoft.com/office/drawing/2014/main" id="{770B4EBA-F542-1742-BD1E-5A5A50A283C0}"/>
              </a:ext>
            </a:extLst>
          </p:cNvPr>
          <p:cNvSpPr txBox="1">
            <a:spLocks noChangeArrowheads="1"/>
          </p:cNvSpPr>
          <p:nvPr/>
        </p:nvSpPr>
        <p:spPr>
          <a:xfrm>
            <a:off x="2055693" y="4472222"/>
            <a:ext cx="1405087" cy="1213732"/>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800"/>
              </a:spcAft>
            </a:pPr>
            <a:r>
              <a:rPr lang="en-US" sz="2400" b="1">
                <a:solidFill>
                  <a:srgbClr val="000000"/>
                </a:solidFill>
                <a:latin typeface="FS Elliot Pro" panose="02000503040000020004" pitchFamily="2" charset="0"/>
              </a:rPr>
              <a:t>$0</a:t>
            </a:r>
          </a:p>
          <a:p>
            <a:pPr>
              <a:spcBef>
                <a:spcPts val="0"/>
              </a:spcBef>
              <a:spcAft>
                <a:spcPts val="1600"/>
              </a:spcAft>
            </a:pPr>
            <a:r>
              <a:rPr lang="en-US" altLang="en-US" sz="1467">
                <a:solidFill>
                  <a:srgbClr val="4D4E53"/>
                </a:solidFill>
                <a:latin typeface="FS Elliot Pro Light" panose="02000503040000020004" pitchFamily="2" charset="0"/>
              </a:rPr>
              <a:t>Income while too sick or hurt to work</a:t>
            </a:r>
          </a:p>
        </p:txBody>
      </p:sp>
      <p:sp>
        <p:nvSpPr>
          <p:cNvPr id="14" name="Title 1">
            <a:extLst>
              <a:ext uri="{FF2B5EF4-FFF2-40B4-BE49-F238E27FC236}">
                <a16:creationId xmlns:a16="http://schemas.microsoft.com/office/drawing/2014/main" id="{78E98232-0365-BA4F-A6F0-91CF0EBA91F8}"/>
              </a:ext>
            </a:extLst>
          </p:cNvPr>
          <p:cNvSpPr txBox="1">
            <a:spLocks noChangeArrowheads="1"/>
          </p:cNvSpPr>
          <p:nvPr/>
        </p:nvSpPr>
        <p:spPr>
          <a:xfrm>
            <a:off x="4762501" y="2779249"/>
            <a:ext cx="2432420" cy="1164527"/>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1067"/>
              </a:spcAft>
            </a:pPr>
            <a:r>
              <a:rPr lang="en-US" sz="2400" b="1">
                <a:solidFill>
                  <a:srgbClr val="0067CF"/>
                </a:solidFill>
                <a:latin typeface="FS Elliot Pro" panose="02000503040000020004" pitchFamily="2" charset="0"/>
              </a:rPr>
              <a:t>$98,600</a:t>
            </a:r>
          </a:p>
          <a:p>
            <a:pPr>
              <a:spcBef>
                <a:spcPts val="0"/>
              </a:spcBef>
              <a:spcAft>
                <a:spcPts val="1067"/>
              </a:spcAft>
            </a:pPr>
            <a:r>
              <a:rPr lang="en-US" altLang="en-US" sz="1467">
                <a:solidFill>
                  <a:srgbClr val="4D4E53"/>
                </a:solidFill>
                <a:latin typeface="FS Elliot Pro Light" panose="02000503040000020004" pitchFamily="2" charset="0"/>
              </a:rPr>
              <a:t>Annual salary when working </a:t>
            </a:r>
            <a:br>
              <a:rPr lang="en-US" altLang="en-US" sz="1467">
                <a:solidFill>
                  <a:srgbClr val="4D4E53"/>
                </a:solidFill>
                <a:latin typeface="FS Elliot Pro Light" panose="02000503040000020004" pitchFamily="2" charset="0"/>
              </a:rPr>
            </a:br>
            <a:r>
              <a:rPr lang="en-US" altLang="en-US" sz="1467">
                <a:solidFill>
                  <a:srgbClr val="4D4E53"/>
                </a:solidFill>
                <a:latin typeface="FS Elliot Pro Light" panose="02000503040000020004" pitchFamily="2" charset="0"/>
              </a:rPr>
              <a:t>(before taxes)</a:t>
            </a:r>
          </a:p>
        </p:txBody>
      </p:sp>
      <p:sp>
        <p:nvSpPr>
          <p:cNvPr id="15" name="Title 1">
            <a:extLst>
              <a:ext uri="{FF2B5EF4-FFF2-40B4-BE49-F238E27FC236}">
                <a16:creationId xmlns:a16="http://schemas.microsoft.com/office/drawing/2014/main" id="{10187D41-5BA8-4F49-8776-CE2F8237CF8F}"/>
              </a:ext>
            </a:extLst>
          </p:cNvPr>
          <p:cNvSpPr txBox="1">
            <a:spLocks noChangeArrowheads="1"/>
          </p:cNvSpPr>
          <p:nvPr/>
        </p:nvSpPr>
        <p:spPr>
          <a:xfrm>
            <a:off x="5445396" y="3991100"/>
            <a:ext cx="1612843" cy="1694853"/>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800"/>
              </a:spcAft>
            </a:pPr>
            <a:r>
              <a:rPr lang="en-US" sz="2400" b="1">
                <a:solidFill>
                  <a:srgbClr val="000000"/>
                </a:solidFill>
                <a:latin typeface="FS Elliot Pro" panose="02000503040000020004" pitchFamily="2" charset="0"/>
              </a:rPr>
              <a:t>$60,000*</a:t>
            </a:r>
          </a:p>
          <a:p>
            <a:pPr>
              <a:spcBef>
                <a:spcPts val="0"/>
              </a:spcBef>
              <a:spcAft>
                <a:spcPts val="1600"/>
              </a:spcAft>
            </a:pPr>
            <a:r>
              <a:rPr lang="en-US" altLang="en-US" sz="1467">
                <a:solidFill>
                  <a:srgbClr val="4D4E53"/>
                </a:solidFill>
                <a:latin typeface="FS Elliot Pro Light" panose="02000503040000020004" pitchFamily="2" charset="0"/>
              </a:rPr>
              <a:t>Income while too sick or hurt to </a:t>
            </a:r>
            <a:br>
              <a:rPr lang="en-US" altLang="en-US" sz="1467">
                <a:solidFill>
                  <a:srgbClr val="4D4E53"/>
                </a:solidFill>
                <a:latin typeface="FS Elliot Pro Light" panose="02000503040000020004" pitchFamily="2" charset="0"/>
              </a:rPr>
            </a:br>
            <a:r>
              <a:rPr lang="en-US" altLang="en-US" sz="1467">
                <a:solidFill>
                  <a:srgbClr val="4D4E53"/>
                </a:solidFill>
                <a:latin typeface="FS Elliot Pro Light" panose="02000503040000020004" pitchFamily="2" charset="0"/>
              </a:rPr>
              <a:t>work from your disability insurance (after taxes)</a:t>
            </a:r>
          </a:p>
        </p:txBody>
      </p:sp>
      <p:sp>
        <p:nvSpPr>
          <p:cNvPr id="16" name="Title 1">
            <a:extLst>
              <a:ext uri="{FF2B5EF4-FFF2-40B4-BE49-F238E27FC236}">
                <a16:creationId xmlns:a16="http://schemas.microsoft.com/office/drawing/2014/main" id="{2C89DBC4-0E36-E947-8F39-B9F3BF7A9C77}"/>
              </a:ext>
            </a:extLst>
          </p:cNvPr>
          <p:cNvSpPr txBox="1">
            <a:spLocks noChangeArrowheads="1"/>
          </p:cNvSpPr>
          <p:nvPr/>
        </p:nvSpPr>
        <p:spPr>
          <a:xfrm>
            <a:off x="4118749" y="2206875"/>
            <a:ext cx="1508964" cy="289191"/>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800"/>
              </a:spcAft>
            </a:pPr>
            <a:r>
              <a:rPr lang="en-US" sz="1867" b="1">
                <a:solidFill>
                  <a:srgbClr val="4D4E53"/>
                </a:solidFill>
                <a:latin typeface="FS Elliot Pro" panose="02000503040000020004" pitchFamily="2" charset="0"/>
              </a:rPr>
              <a:t>Option B</a:t>
            </a:r>
            <a:endParaRPr lang="en-US" altLang="en-US" sz="1467">
              <a:solidFill>
                <a:srgbClr val="4D4E53"/>
              </a:solidFill>
              <a:latin typeface="FS Elliot Pro Light" panose="02000503040000020004" pitchFamily="2" charset="0"/>
            </a:endParaRPr>
          </a:p>
        </p:txBody>
      </p:sp>
      <p:sp>
        <p:nvSpPr>
          <p:cNvPr id="17" name="Title 1">
            <a:extLst>
              <a:ext uri="{FF2B5EF4-FFF2-40B4-BE49-F238E27FC236}">
                <a16:creationId xmlns:a16="http://schemas.microsoft.com/office/drawing/2014/main" id="{673421B8-EAD4-5742-8E5B-08AB0177980D}"/>
              </a:ext>
            </a:extLst>
          </p:cNvPr>
          <p:cNvSpPr txBox="1">
            <a:spLocks noChangeArrowheads="1"/>
          </p:cNvSpPr>
          <p:nvPr/>
        </p:nvSpPr>
        <p:spPr>
          <a:xfrm>
            <a:off x="723901" y="2212003"/>
            <a:ext cx="1405087" cy="289191"/>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2"/>
                </a:solidFill>
                <a:latin typeface="FS Elliot Pro"/>
                <a:ea typeface="+mj-ea"/>
                <a:cs typeface="FS Elliot Pro"/>
              </a:defRPr>
            </a:lvl1pPr>
          </a:lstStyle>
          <a:p>
            <a:pPr>
              <a:spcBef>
                <a:spcPts val="1600"/>
              </a:spcBef>
              <a:spcAft>
                <a:spcPts val="800"/>
              </a:spcAft>
            </a:pPr>
            <a:r>
              <a:rPr lang="en-US" sz="1867" b="1">
                <a:solidFill>
                  <a:srgbClr val="4D4E53"/>
                </a:solidFill>
                <a:latin typeface="FS Elliot Pro" panose="02000503040000020004" pitchFamily="2" charset="0"/>
              </a:rPr>
              <a:t>Option A</a:t>
            </a:r>
            <a:endParaRPr lang="en-US" altLang="en-US" sz="1467">
              <a:solidFill>
                <a:srgbClr val="4D4E53"/>
              </a:solidFill>
              <a:latin typeface="FS Elliot Pro Light" panose="02000503040000020004" pitchFamily="2" charset="0"/>
            </a:endParaRPr>
          </a:p>
        </p:txBody>
      </p:sp>
      <p:sp>
        <p:nvSpPr>
          <p:cNvPr id="18" name="Rectangle 17">
            <a:extLst>
              <a:ext uri="{FF2B5EF4-FFF2-40B4-BE49-F238E27FC236}">
                <a16:creationId xmlns:a16="http://schemas.microsoft.com/office/drawing/2014/main" id="{7F3A138B-DAD3-534E-9D9A-9EABC15635D5}"/>
              </a:ext>
            </a:extLst>
          </p:cNvPr>
          <p:cNvSpPr/>
          <p:nvPr/>
        </p:nvSpPr>
        <p:spPr>
          <a:xfrm>
            <a:off x="1396374" y="4004734"/>
            <a:ext cx="499533" cy="1854199"/>
          </a:xfrm>
          <a:prstGeom prst="rect">
            <a:avLst/>
          </a:prstGeom>
          <a:noFill/>
          <a:ln w="9525" cap="rnd">
            <a:solidFill>
              <a:srgbClr val="000000"/>
            </a:solidFill>
            <a:prstDash val="dash"/>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4" name="Straight Connector 3">
            <a:extLst>
              <a:ext uri="{FF2B5EF4-FFF2-40B4-BE49-F238E27FC236}">
                <a16:creationId xmlns:a16="http://schemas.microsoft.com/office/drawing/2014/main" id="{07981F13-6AC5-C949-93EF-3221C2E9B0BE}"/>
              </a:ext>
            </a:extLst>
          </p:cNvPr>
          <p:cNvCxnSpPr>
            <a:cxnSpLocks/>
          </p:cNvCxnSpPr>
          <p:nvPr/>
        </p:nvCxnSpPr>
        <p:spPr>
          <a:xfrm>
            <a:off x="663615" y="5862416"/>
            <a:ext cx="279716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F6A4EC5-3054-4A4D-8E84-FB2146B46F47}"/>
              </a:ext>
            </a:extLst>
          </p:cNvPr>
          <p:cNvCxnSpPr>
            <a:cxnSpLocks/>
          </p:cNvCxnSpPr>
          <p:nvPr/>
        </p:nvCxnSpPr>
        <p:spPr>
          <a:xfrm>
            <a:off x="4088275" y="5862416"/>
            <a:ext cx="2969964"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1B7C85C1-9CD1-BD48-84D6-581D98A02C8D}"/>
              </a:ext>
            </a:extLst>
          </p:cNvPr>
          <p:cNvSpPr/>
          <p:nvPr/>
        </p:nvSpPr>
        <p:spPr>
          <a:xfrm>
            <a:off x="8627348" y="617655"/>
            <a:ext cx="2840752" cy="2449800"/>
          </a:xfrm>
          <a:prstGeom prst="rect">
            <a:avLst/>
          </a:prstGeom>
          <a:no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20000"/>
              </a:lnSpc>
            </a:pPr>
            <a:r>
              <a:rPr lang="en-US" sz="1867">
                <a:solidFill>
                  <a:schemeClr val="bg1"/>
                </a:solidFill>
              </a:rPr>
              <a:t>For a small percentage of your salary, disability insurance can help protect the asset you rely on most—your income.</a:t>
            </a:r>
          </a:p>
          <a:p>
            <a:pPr>
              <a:lnSpc>
                <a:spcPct val="120000"/>
              </a:lnSpc>
            </a:pPr>
            <a:endParaRPr lang="en-US" sz="1867">
              <a:solidFill>
                <a:schemeClr val="bg1"/>
              </a:solidFill>
            </a:endParaRPr>
          </a:p>
        </p:txBody>
      </p:sp>
    </p:spTree>
    <p:extLst>
      <p:ext uri="{BB962C8B-B14F-4D97-AF65-F5344CB8AC3E}">
        <p14:creationId xmlns:p14="http://schemas.microsoft.com/office/powerpoint/2010/main" val="19318112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D12A1B-3272-8F46-AE28-A432B551296B}"/>
              </a:ext>
            </a:extLst>
          </p:cNvPr>
          <p:cNvSpPr/>
          <p:nvPr/>
        </p:nvSpPr>
        <p:spPr>
          <a:xfrm>
            <a:off x="0" y="4426527"/>
            <a:ext cx="12192000" cy="2431473"/>
          </a:xfrm>
          <a:prstGeom prst="rect">
            <a:avLst/>
          </a:prstGeom>
          <a:solidFill>
            <a:srgbClr val="BDE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45C721E-1F42-184D-AE59-35CB76519DF2}"/>
              </a:ext>
            </a:extLst>
          </p:cNvPr>
          <p:cNvSpPr txBox="1">
            <a:spLocks/>
          </p:cNvSpPr>
          <p:nvPr/>
        </p:nvSpPr>
        <p:spPr>
          <a:xfrm>
            <a:off x="1013287" y="1815495"/>
            <a:ext cx="3274934" cy="724711"/>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rgbClr val="0091DA"/>
                </a:solidFill>
                <a:latin typeface="FS Elliot Pro"/>
                <a:ea typeface="+mj-ea"/>
                <a:cs typeface="FS Elliot Pro"/>
              </a:defRPr>
            </a:lvl1pPr>
          </a:lstStyle>
          <a:p>
            <a:pPr>
              <a:lnSpc>
                <a:spcPct val="100000"/>
              </a:lnSpc>
            </a:pPr>
            <a:r>
              <a:rPr lang="en-US" sz="3200" b="1">
                <a:solidFill>
                  <a:srgbClr val="0076CF"/>
                </a:solidFill>
                <a:latin typeface="FS Elliot Pro" panose="02000503040000020004" pitchFamily="2" charset="0"/>
              </a:rPr>
              <a:t>How much do you need?</a:t>
            </a:r>
          </a:p>
        </p:txBody>
      </p:sp>
      <p:sp>
        <p:nvSpPr>
          <p:cNvPr id="21" name="Slide Number Placeholder 4">
            <a:extLst>
              <a:ext uri="{FF2B5EF4-FFF2-40B4-BE49-F238E27FC236}">
                <a16:creationId xmlns:a16="http://schemas.microsoft.com/office/drawing/2014/main" id="{748475A9-5215-8E4A-ACBD-E5C79AEA250C}"/>
              </a:ext>
            </a:extLst>
          </p:cNvPr>
          <p:cNvSpPr txBox="1">
            <a:spLocks/>
          </p:cNvSpPr>
          <p:nvPr/>
        </p:nvSpPr>
        <p:spPr>
          <a:xfrm>
            <a:off x="159025" y="6334539"/>
            <a:ext cx="649357" cy="523461"/>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fld id="{61445BA3-2CB5-7C4E-ABD2-87FA1F6BEAE1}" type="slidenum">
              <a:rPr lang="en-US" sz="1067" smtClean="0">
                <a:solidFill>
                  <a:srgbClr val="4D4E53"/>
                </a:solidFill>
                <a:latin typeface="FS Elliot Pro" panose="02000503040000020004" pitchFamily="2" charset="0"/>
              </a:rPr>
              <a:pPr>
                <a:defRPr/>
              </a:pPr>
              <a:t>124</a:t>
            </a:fld>
            <a:endParaRPr lang="en-US" sz="1067">
              <a:solidFill>
                <a:srgbClr val="4D4E53"/>
              </a:solidFill>
              <a:latin typeface="FS Elliot Pro" panose="02000503040000020004" pitchFamily="2" charset="0"/>
            </a:endParaRPr>
          </a:p>
        </p:txBody>
      </p:sp>
      <p:pic>
        <p:nvPicPr>
          <p:cNvPr id="22" name="Picture 21">
            <a:extLst>
              <a:ext uri="{FF2B5EF4-FFF2-40B4-BE49-F238E27FC236}">
                <a16:creationId xmlns:a16="http://schemas.microsoft.com/office/drawing/2014/main" id="{D3F56002-9809-C14F-AA35-88AA9E839E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8314" y="6220997"/>
            <a:ext cx="1515241" cy="432440"/>
          </a:xfrm>
          <a:prstGeom prst="rect">
            <a:avLst/>
          </a:prstGeom>
        </p:spPr>
      </p:pic>
      <p:pic>
        <p:nvPicPr>
          <p:cNvPr id="25" name="Picture 24" descr="A picture containing screenshot, monitor, screen&#10;&#10;Description automatically generated">
            <a:extLst>
              <a:ext uri="{FF2B5EF4-FFF2-40B4-BE49-F238E27FC236}">
                <a16:creationId xmlns:a16="http://schemas.microsoft.com/office/drawing/2014/main" id="{74DF383D-6904-484B-9503-91BDF64CEB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3554" y="1381992"/>
            <a:ext cx="7916544" cy="4457699"/>
          </a:xfrm>
          <a:prstGeom prst="rect">
            <a:avLst/>
          </a:prstGeom>
        </p:spPr>
      </p:pic>
      <p:sp>
        <p:nvSpPr>
          <p:cNvPr id="30" name="Rectangle 29">
            <a:extLst>
              <a:ext uri="{FF2B5EF4-FFF2-40B4-BE49-F238E27FC236}">
                <a16:creationId xmlns:a16="http://schemas.microsoft.com/office/drawing/2014/main" id="{5D03AAA7-EA26-FF4C-923A-D220996A6AAD}"/>
              </a:ext>
            </a:extLst>
          </p:cNvPr>
          <p:cNvSpPr/>
          <p:nvPr/>
        </p:nvSpPr>
        <p:spPr>
          <a:xfrm>
            <a:off x="1013287" y="3004587"/>
            <a:ext cx="3024286" cy="1015919"/>
          </a:xfrm>
          <a:prstGeom prst="rect">
            <a:avLst/>
          </a:prstGeom>
        </p:spPr>
        <p:txBody>
          <a:bodyPr wrap="square">
            <a:spAutoFit/>
          </a:bodyPr>
          <a:lstStyle/>
          <a:p>
            <a:pPr lvl="0">
              <a:lnSpc>
                <a:spcPct val="120000"/>
              </a:lnSpc>
              <a:spcAft>
                <a:spcPts val="1200"/>
              </a:spcAft>
            </a:pPr>
            <a:r>
              <a:rPr lang="en-US" sz="1700">
                <a:solidFill>
                  <a:srgbClr val="333333"/>
                </a:solidFill>
                <a:latin typeface="FS Elliot Pro" panose="02000503040000020004" pitchFamily="2" charset="0"/>
              </a:rPr>
              <a:t>Determine the right amount of coverage for you using this simple calculator.</a:t>
            </a:r>
          </a:p>
        </p:txBody>
      </p:sp>
      <p:sp>
        <p:nvSpPr>
          <p:cNvPr id="34" name="Rounded Rectangle 33">
            <a:extLst>
              <a:ext uri="{FF2B5EF4-FFF2-40B4-BE49-F238E27FC236}">
                <a16:creationId xmlns:a16="http://schemas.microsoft.com/office/drawing/2014/main" id="{CF9A9FCA-E584-644C-857A-167A97EA8AB4}"/>
              </a:ext>
            </a:extLst>
          </p:cNvPr>
          <p:cNvSpPr/>
          <p:nvPr/>
        </p:nvSpPr>
        <p:spPr>
          <a:xfrm>
            <a:off x="6381453" y="3349589"/>
            <a:ext cx="3325091" cy="526474"/>
          </a:xfrm>
          <a:prstGeom prst="roundRect">
            <a:avLst>
              <a:gd name="adj" fmla="val 50000"/>
            </a:avLst>
          </a:prstGeom>
          <a:solidFill>
            <a:srgbClr val="E3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6CF"/>
              </a:solidFill>
            </a:endParaRPr>
          </a:p>
        </p:txBody>
      </p:sp>
      <p:sp>
        <p:nvSpPr>
          <p:cNvPr id="35" name="Rectangle 20">
            <a:extLst>
              <a:ext uri="{FF2B5EF4-FFF2-40B4-BE49-F238E27FC236}">
                <a16:creationId xmlns:a16="http://schemas.microsoft.com/office/drawing/2014/main" id="{610ECD40-A783-BA4B-B5A8-AAF39B191204}"/>
              </a:ext>
            </a:extLst>
          </p:cNvPr>
          <p:cNvSpPr>
            <a:spLocks noChangeArrowheads="1"/>
          </p:cNvSpPr>
          <p:nvPr/>
        </p:nvSpPr>
        <p:spPr bwMode="auto">
          <a:xfrm>
            <a:off x="6390690" y="3369878"/>
            <a:ext cx="3297382"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200">
                <a:solidFill>
                  <a:schemeClr val="tx1"/>
                </a:solidFill>
                <a:latin typeface="FS Elliot Pro" charset="0"/>
                <a:ea typeface="ヒラギノ角ゴ Pro W3" charset="-128"/>
                <a:cs typeface="FS Elliot Pro" charset="0"/>
              </a:defRPr>
            </a:lvl1pPr>
            <a:lvl2pPr marL="742950" indent="-285750">
              <a:spcBef>
                <a:spcPct val="20000"/>
              </a:spcBef>
              <a:buFont typeface="Arial" charset="0"/>
              <a:buChar char="–"/>
              <a:defRPr>
                <a:solidFill>
                  <a:schemeClr val="tx1"/>
                </a:solidFill>
                <a:latin typeface="FS Elliot Pro" charset="0"/>
                <a:ea typeface="ヒラギノ角ゴ Pro W3" charset="-128"/>
                <a:cs typeface="FS Elliot Pro" charset="0"/>
              </a:defRPr>
            </a:lvl2pPr>
            <a:lvl3pPr marL="1143000" indent="-228600">
              <a:spcBef>
                <a:spcPct val="20000"/>
              </a:spcBef>
              <a:buFont typeface="Arial" charset="0"/>
              <a:buChar char="•"/>
              <a:defRPr sz="2400">
                <a:solidFill>
                  <a:srgbClr val="7F7F7F"/>
                </a:solidFill>
                <a:latin typeface="FS Elliot Pro" charset="0"/>
                <a:ea typeface="ヒラギノ角ゴ Pro W3" charset="-128"/>
                <a:cs typeface="FS Elliot Pro" charset="0"/>
              </a:defRPr>
            </a:lvl3pPr>
            <a:lvl4pPr marL="1600200" indent="-228600">
              <a:spcBef>
                <a:spcPct val="20000"/>
              </a:spcBef>
              <a:buFont typeface="Arial" charset="0"/>
              <a:buChar char="–"/>
              <a:defRPr sz="2000">
                <a:solidFill>
                  <a:schemeClr val="tx1"/>
                </a:solidFill>
                <a:latin typeface="FS Elliot Pro" charset="0"/>
                <a:ea typeface="ヒラギノ角ゴ Pro W3" charset="-128"/>
              </a:defRPr>
            </a:lvl4pPr>
            <a:lvl5pPr marL="2057400" indent="-228600">
              <a:spcBef>
                <a:spcPct val="20000"/>
              </a:spcBef>
              <a:buFont typeface="Arial" charset="0"/>
              <a:buChar char="»"/>
              <a:defRPr sz="2000">
                <a:solidFill>
                  <a:schemeClr val="tx1"/>
                </a:solidFill>
                <a:latin typeface="FS Elliot Pro" charset="0"/>
                <a:ea typeface="ヒラギノ角ゴ Pro W3"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FS Elliot Pro" charset="0"/>
                <a:ea typeface="ヒラギノ角ゴ Pro W3"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FS Elliot Pro" charset="0"/>
                <a:ea typeface="ヒラギノ角ゴ Pro W3"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FS Elliot Pro" charset="0"/>
                <a:ea typeface="ヒラギノ角ゴ Pro W3"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FS Elliot Pro" charset="0"/>
                <a:ea typeface="ヒラギノ角ゴ Pro W3" charset="-128"/>
              </a:defRPr>
            </a:lvl9pPr>
          </a:lstStyle>
          <a:p>
            <a:pPr algn="ctr">
              <a:lnSpc>
                <a:spcPts val="2660"/>
              </a:lnSpc>
              <a:spcBef>
                <a:spcPct val="0"/>
              </a:spcBef>
              <a:spcAft>
                <a:spcPts val="2400"/>
              </a:spcAft>
              <a:buClr>
                <a:srgbClr val="00AECB"/>
              </a:buClr>
              <a:buFontTx/>
              <a:buNone/>
            </a:pPr>
            <a:r>
              <a:rPr lang="en-US" altLang="en-US" sz="1800" b="1" err="1">
                <a:solidFill>
                  <a:srgbClr val="064C96"/>
                </a:solidFill>
                <a:latin typeface="FS Elliot Pro" panose="02000503040000020004" pitchFamily="2" charset="0"/>
              </a:rPr>
              <a:t>principal.com</a:t>
            </a:r>
            <a:r>
              <a:rPr lang="en-US" altLang="en-US" sz="1800" b="1">
                <a:solidFill>
                  <a:srgbClr val="064C96"/>
                </a:solidFill>
                <a:latin typeface="FS Elliot Pro" panose="02000503040000020004" pitchFamily="2" charset="0"/>
              </a:rPr>
              <a:t>/</a:t>
            </a:r>
            <a:r>
              <a:rPr lang="en-US" altLang="en-US" sz="1800" b="1" err="1">
                <a:solidFill>
                  <a:srgbClr val="064C96"/>
                </a:solidFill>
                <a:latin typeface="FS Elliot Pro" panose="02000503040000020004" pitchFamily="2" charset="0"/>
              </a:rPr>
              <a:t>dicalc</a:t>
            </a:r>
            <a:r>
              <a:rPr lang="en-US" altLang="en-US" sz="1800" b="1">
                <a:solidFill>
                  <a:srgbClr val="064C96"/>
                </a:solidFill>
                <a:latin typeface="FS Elliot Pro" panose="02000503040000020004" pitchFamily="2" charset="0"/>
              </a:rPr>
              <a:t> </a:t>
            </a:r>
          </a:p>
        </p:txBody>
      </p:sp>
      <p:pic>
        <p:nvPicPr>
          <p:cNvPr id="36" name="Picture 35" descr="Icon&#10;&#10;Description automatically generated">
            <a:extLst>
              <a:ext uri="{FF2B5EF4-FFF2-40B4-BE49-F238E27FC236}">
                <a16:creationId xmlns:a16="http://schemas.microsoft.com/office/drawing/2014/main" id="{66D9741D-F10A-624A-B854-7C0947A8E2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2622" y="3728281"/>
            <a:ext cx="310464" cy="342900"/>
          </a:xfrm>
          <a:prstGeom prst="rect">
            <a:avLst/>
          </a:prstGeom>
        </p:spPr>
      </p:pic>
      <p:sp>
        <p:nvSpPr>
          <p:cNvPr id="13" name="Rectangle 12">
            <a:extLst>
              <a:ext uri="{FF2B5EF4-FFF2-40B4-BE49-F238E27FC236}">
                <a16:creationId xmlns:a16="http://schemas.microsoft.com/office/drawing/2014/main" id="{9E40F7A0-4D1F-E34C-A302-62B2E95175AD}"/>
              </a:ext>
            </a:extLst>
          </p:cNvPr>
          <p:cNvSpPr/>
          <p:nvPr/>
        </p:nvSpPr>
        <p:spPr>
          <a:xfrm>
            <a:off x="0" y="432617"/>
            <a:ext cx="2481943" cy="415636"/>
          </a:xfrm>
          <a:prstGeom prst="rect">
            <a:avLst/>
          </a:prstGeom>
          <a:solidFill>
            <a:srgbClr val="D2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4197AE-F690-C84C-B761-58DF90D4E659}"/>
              </a:ext>
            </a:extLst>
          </p:cNvPr>
          <p:cNvSpPr txBox="1"/>
          <p:nvPr/>
        </p:nvSpPr>
        <p:spPr>
          <a:xfrm>
            <a:off x="538148" y="478069"/>
            <a:ext cx="1826141" cy="307777"/>
          </a:xfrm>
          <a:prstGeom prst="rect">
            <a:avLst/>
          </a:prstGeom>
          <a:noFill/>
        </p:spPr>
        <p:txBody>
          <a:bodyPr wrap="none" rtlCol="0">
            <a:spAutoFit/>
          </a:bodyPr>
          <a:lstStyle/>
          <a:p>
            <a:pPr lvl="0"/>
            <a:r>
              <a:rPr lang="en-US" sz="1400" b="1">
                <a:solidFill>
                  <a:srgbClr val="0076CF"/>
                </a:solidFill>
                <a:latin typeface="FS Elliot Pro" panose="02000503040000020004" pitchFamily="50" charset="0"/>
              </a:rPr>
              <a:t>Disability insurance</a:t>
            </a:r>
          </a:p>
        </p:txBody>
      </p:sp>
    </p:spTree>
    <p:extLst>
      <p:ext uri="{BB962C8B-B14F-4D97-AF65-F5344CB8AC3E}">
        <p14:creationId xmlns:p14="http://schemas.microsoft.com/office/powerpoint/2010/main" val="36521193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by&#10;&#10;Description automatically generated">
            <a:extLst>
              <a:ext uri="{FF2B5EF4-FFF2-40B4-BE49-F238E27FC236}">
                <a16:creationId xmlns:a16="http://schemas.microsoft.com/office/drawing/2014/main" id="{58A0C62C-1730-414B-836D-7B1E7082B0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1" name="Content Placeholder 2">
            <a:extLst>
              <a:ext uri="{FF2B5EF4-FFF2-40B4-BE49-F238E27FC236}">
                <a16:creationId xmlns:a16="http://schemas.microsoft.com/office/drawing/2014/main" id="{B57BA64E-D805-A94E-AC7C-929DE3448C1D}"/>
              </a:ext>
            </a:extLst>
          </p:cNvPr>
          <p:cNvSpPr txBox="1">
            <a:spLocks/>
          </p:cNvSpPr>
          <p:nvPr/>
        </p:nvSpPr>
        <p:spPr>
          <a:xfrm>
            <a:off x="516534" y="2735244"/>
            <a:ext cx="4400180" cy="3010048"/>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933" kern="1200">
                <a:solidFill>
                  <a:srgbClr val="8C8D8E"/>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8C8D8E"/>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1200"/>
              </a:spcAft>
              <a:buNone/>
            </a:pPr>
            <a:r>
              <a:rPr lang="en-US" sz="1900">
                <a:solidFill>
                  <a:srgbClr val="333333"/>
                </a:solidFill>
              </a:rPr>
              <a:t>Pay for final expenses.</a:t>
            </a:r>
          </a:p>
          <a:p>
            <a:pPr marL="0" indent="0">
              <a:spcBef>
                <a:spcPts val="0"/>
              </a:spcBef>
              <a:spcAft>
                <a:spcPts val="1200"/>
              </a:spcAft>
              <a:buNone/>
            </a:pPr>
            <a:r>
              <a:rPr lang="en-US" sz="1900">
                <a:solidFill>
                  <a:srgbClr val="333333"/>
                </a:solidFill>
              </a:rPr>
              <a:t>Pay off debt.</a:t>
            </a:r>
          </a:p>
          <a:p>
            <a:pPr marL="0" indent="0">
              <a:spcBef>
                <a:spcPts val="0"/>
              </a:spcBef>
              <a:spcAft>
                <a:spcPts val="1200"/>
              </a:spcAft>
              <a:buNone/>
            </a:pPr>
            <a:r>
              <a:rPr lang="en-US" sz="1900">
                <a:solidFill>
                  <a:srgbClr val="333333"/>
                </a:solidFill>
              </a:rPr>
              <a:t>Replace income.</a:t>
            </a:r>
          </a:p>
          <a:p>
            <a:pPr marL="0" indent="0">
              <a:spcBef>
                <a:spcPts val="0"/>
              </a:spcBef>
              <a:spcAft>
                <a:spcPts val="1200"/>
              </a:spcAft>
              <a:buNone/>
            </a:pPr>
            <a:r>
              <a:rPr lang="en-US" sz="1900">
                <a:solidFill>
                  <a:srgbClr val="333333"/>
                </a:solidFill>
              </a:rPr>
              <a:t>Leave a legacy.</a:t>
            </a:r>
          </a:p>
          <a:p>
            <a:pPr marL="0" indent="0">
              <a:spcBef>
                <a:spcPts val="0"/>
              </a:spcBef>
              <a:spcAft>
                <a:spcPts val="1200"/>
              </a:spcAft>
              <a:buNone/>
            </a:pPr>
            <a:r>
              <a:rPr lang="en-US" sz="1900">
                <a:solidFill>
                  <a:srgbClr val="333333"/>
                </a:solidFill>
              </a:rPr>
              <a:t>Plan your estate.</a:t>
            </a:r>
          </a:p>
        </p:txBody>
      </p:sp>
      <p:sp>
        <p:nvSpPr>
          <p:cNvPr id="26" name="Slide Number Placeholder 4">
            <a:extLst>
              <a:ext uri="{FF2B5EF4-FFF2-40B4-BE49-F238E27FC236}">
                <a16:creationId xmlns:a16="http://schemas.microsoft.com/office/drawing/2014/main" id="{DE53BDF8-ADD7-2141-A4FD-3EA428A07EE3}"/>
              </a:ext>
            </a:extLst>
          </p:cNvPr>
          <p:cNvSpPr txBox="1">
            <a:spLocks/>
          </p:cNvSpPr>
          <p:nvPr/>
        </p:nvSpPr>
        <p:spPr>
          <a:xfrm>
            <a:off x="159025" y="6334539"/>
            <a:ext cx="649357" cy="523461"/>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fld id="{61445BA3-2CB5-7C4E-ABD2-87FA1F6BEAE1}" type="slidenum">
              <a:rPr lang="en-US" sz="1067" smtClean="0">
                <a:solidFill>
                  <a:srgbClr val="4D4E53"/>
                </a:solidFill>
                <a:latin typeface="FS Elliot Pro" panose="02000503040000020004" pitchFamily="2" charset="0"/>
              </a:rPr>
              <a:pPr>
                <a:defRPr/>
              </a:pPr>
              <a:t>125</a:t>
            </a:fld>
            <a:endParaRPr lang="en-US" sz="1067">
              <a:solidFill>
                <a:srgbClr val="4D4E53"/>
              </a:solidFill>
              <a:latin typeface="FS Elliot Pro" panose="02000503040000020004" pitchFamily="2" charset="0"/>
            </a:endParaRPr>
          </a:p>
        </p:txBody>
      </p:sp>
      <p:sp>
        <p:nvSpPr>
          <p:cNvPr id="27" name="Rectangle 26">
            <a:extLst>
              <a:ext uri="{FF2B5EF4-FFF2-40B4-BE49-F238E27FC236}">
                <a16:creationId xmlns:a16="http://schemas.microsoft.com/office/drawing/2014/main" id="{59608ABD-E2D6-8443-8E2C-DA9BEC629EF3}"/>
              </a:ext>
            </a:extLst>
          </p:cNvPr>
          <p:cNvSpPr/>
          <p:nvPr/>
        </p:nvSpPr>
        <p:spPr>
          <a:xfrm>
            <a:off x="1" y="432617"/>
            <a:ext cx="2032000" cy="415636"/>
          </a:xfrm>
          <a:prstGeom prst="rect">
            <a:avLst/>
          </a:prstGeom>
          <a:solidFill>
            <a:srgbClr val="D2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38F104B-8DEB-FA4F-8BB6-4C24F1660AA4}"/>
              </a:ext>
            </a:extLst>
          </p:cNvPr>
          <p:cNvSpPr txBox="1"/>
          <p:nvPr/>
        </p:nvSpPr>
        <p:spPr>
          <a:xfrm>
            <a:off x="538148" y="478069"/>
            <a:ext cx="1351652" cy="307777"/>
          </a:xfrm>
          <a:prstGeom prst="rect">
            <a:avLst/>
          </a:prstGeom>
          <a:noFill/>
        </p:spPr>
        <p:txBody>
          <a:bodyPr wrap="none" rtlCol="0">
            <a:spAutoFit/>
          </a:bodyPr>
          <a:lstStyle/>
          <a:p>
            <a:pPr lvl="0"/>
            <a:r>
              <a:rPr lang="en-US" sz="1400" b="1">
                <a:solidFill>
                  <a:srgbClr val="0076CF"/>
                </a:solidFill>
                <a:latin typeface="FS Elliot Pro" panose="02000503040000020004" pitchFamily="50" charset="0"/>
              </a:rPr>
              <a:t>Life insurance</a:t>
            </a:r>
          </a:p>
        </p:txBody>
      </p:sp>
      <p:sp>
        <p:nvSpPr>
          <p:cNvPr id="32" name="Text Placeholder 4">
            <a:extLst>
              <a:ext uri="{FF2B5EF4-FFF2-40B4-BE49-F238E27FC236}">
                <a16:creationId xmlns:a16="http://schemas.microsoft.com/office/drawing/2014/main" id="{E78002D2-B252-144F-8567-89CE8A351BB8}"/>
              </a:ext>
            </a:extLst>
          </p:cNvPr>
          <p:cNvSpPr>
            <a:spLocks noGrp="1"/>
          </p:cNvSpPr>
          <p:nvPr>
            <p:ph type="body" sz="quarter" idx="11"/>
          </p:nvPr>
        </p:nvSpPr>
        <p:spPr>
          <a:xfrm>
            <a:off x="493944" y="1427318"/>
            <a:ext cx="6402156" cy="754746"/>
          </a:xfrm>
        </p:spPr>
        <p:txBody>
          <a:bodyPr>
            <a:normAutofit/>
          </a:bodyPr>
          <a:lstStyle/>
          <a:p>
            <a:pPr lvl="0"/>
            <a:r>
              <a:rPr lang="en-US" sz="3600" b="1" dirty="0">
                <a:solidFill>
                  <a:srgbClr val="0076CF"/>
                </a:solidFill>
                <a:latin typeface="FS Elliot Pro" panose="02000503040000020004" pitchFamily="2" charset="0"/>
                <a:cs typeface="Arial" panose="020B0604020202020204" pitchFamily="34" charset="0"/>
              </a:rPr>
              <a:t>Help protect your loved ones.</a:t>
            </a:r>
          </a:p>
        </p:txBody>
      </p:sp>
      <p:pic>
        <p:nvPicPr>
          <p:cNvPr id="33" name="Picture 32" descr="principal_st_wh.png">
            <a:extLst>
              <a:ext uri="{FF2B5EF4-FFF2-40B4-BE49-F238E27FC236}">
                <a16:creationId xmlns:a16="http://schemas.microsoft.com/office/drawing/2014/main" id="{6EA3C888-EE75-3149-9361-F5F1D89633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67433" y="6214533"/>
            <a:ext cx="1533893" cy="450100"/>
          </a:xfrm>
          <a:prstGeom prst="rect">
            <a:avLst/>
          </a:prstGeom>
        </p:spPr>
      </p:pic>
      <p:sp>
        <p:nvSpPr>
          <p:cNvPr id="9" name="Content Placeholder 2">
            <a:extLst>
              <a:ext uri="{FF2B5EF4-FFF2-40B4-BE49-F238E27FC236}">
                <a16:creationId xmlns:a16="http://schemas.microsoft.com/office/drawing/2014/main" id="{36F631A5-3459-1A4B-98FE-3259EA65152C}"/>
              </a:ext>
            </a:extLst>
          </p:cNvPr>
          <p:cNvSpPr txBox="1">
            <a:spLocks/>
          </p:cNvSpPr>
          <p:nvPr/>
        </p:nvSpPr>
        <p:spPr>
          <a:xfrm>
            <a:off x="499495" y="2133599"/>
            <a:ext cx="3549992" cy="435429"/>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933" kern="1200">
                <a:solidFill>
                  <a:srgbClr val="8C8D8E"/>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8C8D8E"/>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1200"/>
              </a:spcAft>
              <a:buNone/>
            </a:pPr>
            <a:r>
              <a:rPr lang="en-US" sz="1800">
                <a:solidFill>
                  <a:srgbClr val="0076CF"/>
                </a:solidFill>
              </a:rPr>
              <a:t>Death benefit may be used to:</a:t>
            </a:r>
          </a:p>
        </p:txBody>
      </p:sp>
    </p:spTree>
    <p:extLst>
      <p:ext uri="{BB962C8B-B14F-4D97-AF65-F5344CB8AC3E}">
        <p14:creationId xmlns:p14="http://schemas.microsoft.com/office/powerpoint/2010/main" val="13980868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801AF946-2A87-2B42-A525-9B21B9BED21D}"/>
              </a:ext>
            </a:extLst>
          </p:cNvPr>
          <p:cNvSpPr txBox="1">
            <a:spLocks/>
          </p:cNvSpPr>
          <p:nvPr/>
        </p:nvSpPr>
        <p:spPr>
          <a:xfrm>
            <a:off x="159025" y="6334539"/>
            <a:ext cx="649357" cy="523461"/>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fld id="{61445BA3-2CB5-7C4E-ABD2-87FA1F6BEAE1}" type="slidenum">
              <a:rPr lang="en-US" sz="1067" smtClean="0">
                <a:solidFill>
                  <a:srgbClr val="4D4E53"/>
                </a:solidFill>
                <a:latin typeface="FS Elliot Pro" panose="02000503040000020004" pitchFamily="2" charset="0"/>
              </a:rPr>
              <a:pPr>
                <a:defRPr/>
              </a:pPr>
              <a:t>126</a:t>
            </a:fld>
            <a:endParaRPr lang="en-US" sz="1067">
              <a:solidFill>
                <a:srgbClr val="4D4E53"/>
              </a:solidFill>
              <a:latin typeface="FS Elliot Pro" panose="02000503040000020004" pitchFamily="2" charset="0"/>
            </a:endParaRPr>
          </a:p>
        </p:txBody>
      </p:sp>
      <p:pic>
        <p:nvPicPr>
          <p:cNvPr id="17" name="Picture 16">
            <a:extLst>
              <a:ext uri="{FF2B5EF4-FFF2-40B4-BE49-F238E27FC236}">
                <a16:creationId xmlns:a16="http://schemas.microsoft.com/office/drawing/2014/main" id="{9D984E45-5BBB-3143-80B1-1BDC87957B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8314" y="6220997"/>
            <a:ext cx="1515241" cy="432440"/>
          </a:xfrm>
          <a:prstGeom prst="rect">
            <a:avLst/>
          </a:prstGeom>
        </p:spPr>
      </p:pic>
      <p:sp>
        <p:nvSpPr>
          <p:cNvPr id="20" name="Rounded Rectangle 21">
            <a:extLst>
              <a:ext uri="{FF2B5EF4-FFF2-40B4-BE49-F238E27FC236}">
                <a16:creationId xmlns:a16="http://schemas.microsoft.com/office/drawing/2014/main" id="{49BB0B19-381B-9F43-8BDD-0FFEB9831F3D}"/>
              </a:ext>
            </a:extLst>
          </p:cNvPr>
          <p:cNvSpPr/>
          <p:nvPr/>
        </p:nvSpPr>
        <p:spPr>
          <a:xfrm>
            <a:off x="1183179" y="2372492"/>
            <a:ext cx="1665124" cy="790575"/>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21" name="Title 1">
            <a:extLst>
              <a:ext uri="{FF2B5EF4-FFF2-40B4-BE49-F238E27FC236}">
                <a16:creationId xmlns:a16="http://schemas.microsoft.com/office/drawing/2014/main" id="{330E2642-5D0A-4149-AA71-00CAE531F9C7}"/>
              </a:ext>
            </a:extLst>
          </p:cNvPr>
          <p:cNvSpPr txBox="1">
            <a:spLocks/>
          </p:cNvSpPr>
          <p:nvPr/>
        </p:nvSpPr>
        <p:spPr>
          <a:xfrm>
            <a:off x="1160256" y="2143894"/>
            <a:ext cx="4697619" cy="2783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rgbClr val="004B96"/>
                </a:solidFill>
                <a:latin typeface="FS Elliot Pro" panose="02000503040000020004" pitchFamily="2" charset="0"/>
              </a:rPr>
              <a:t>Why</a:t>
            </a:r>
            <a:r>
              <a:rPr lang="en-US" sz="5400">
                <a:solidFill>
                  <a:srgbClr val="0076CF"/>
                </a:solidFill>
                <a:latin typeface="FS Elliot Pro Light" panose="02000503040000020004" pitchFamily="2" charset="0"/>
              </a:rPr>
              <a:t> most people buy </a:t>
            </a:r>
            <a:br>
              <a:rPr lang="en-US" sz="5400">
                <a:solidFill>
                  <a:srgbClr val="0076CF"/>
                </a:solidFill>
                <a:latin typeface="FS Elliot Pro Light" panose="02000503040000020004" pitchFamily="2" charset="0"/>
              </a:rPr>
            </a:br>
            <a:r>
              <a:rPr lang="en-US" sz="5400">
                <a:solidFill>
                  <a:srgbClr val="0076CF"/>
                </a:solidFill>
                <a:latin typeface="FS Elliot Pro Light" panose="02000503040000020004" pitchFamily="2" charset="0"/>
              </a:rPr>
              <a:t>life insurance</a:t>
            </a:r>
          </a:p>
        </p:txBody>
      </p:sp>
      <p:sp>
        <p:nvSpPr>
          <p:cNvPr id="22" name="Content Placeholder 2">
            <a:extLst>
              <a:ext uri="{FF2B5EF4-FFF2-40B4-BE49-F238E27FC236}">
                <a16:creationId xmlns:a16="http://schemas.microsoft.com/office/drawing/2014/main" id="{AE2751D8-1919-B64D-8FD4-A24444CB0608}"/>
              </a:ext>
            </a:extLst>
          </p:cNvPr>
          <p:cNvSpPr txBox="1">
            <a:spLocks/>
          </p:cNvSpPr>
          <p:nvPr/>
        </p:nvSpPr>
        <p:spPr>
          <a:xfrm>
            <a:off x="6725088" y="2669142"/>
            <a:ext cx="4413250" cy="175571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400"/>
              </a:spcAft>
              <a:buNone/>
            </a:pPr>
            <a:r>
              <a:rPr lang="en-US" sz="2000">
                <a:solidFill>
                  <a:srgbClr val="333333"/>
                </a:solidFill>
              </a:rPr>
              <a:t>Provide income for loved ones.</a:t>
            </a:r>
          </a:p>
          <a:p>
            <a:pPr marL="0" indent="0">
              <a:spcAft>
                <a:spcPts val="1400"/>
              </a:spcAft>
              <a:buNone/>
            </a:pPr>
            <a:r>
              <a:rPr lang="en-US" sz="2000">
                <a:solidFill>
                  <a:srgbClr val="333333"/>
                </a:solidFill>
              </a:rPr>
              <a:t>Pay for funeral and final expenses.</a:t>
            </a:r>
          </a:p>
          <a:p>
            <a:pPr marL="0" indent="0">
              <a:spcAft>
                <a:spcPts val="1400"/>
              </a:spcAft>
              <a:buNone/>
            </a:pPr>
            <a:r>
              <a:rPr lang="en-US" sz="2000">
                <a:solidFill>
                  <a:srgbClr val="333333"/>
                </a:solidFill>
              </a:rPr>
              <a:t>Pay off a mortgage or other debt.</a:t>
            </a:r>
          </a:p>
        </p:txBody>
      </p:sp>
      <p:pic>
        <p:nvPicPr>
          <p:cNvPr id="23" name="Picture 22">
            <a:extLst>
              <a:ext uri="{FF2B5EF4-FFF2-40B4-BE49-F238E27FC236}">
                <a16:creationId xmlns:a16="http://schemas.microsoft.com/office/drawing/2014/main" id="{777021DE-FBFD-2B49-8E3F-6B92A6190C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8245" y="2510150"/>
            <a:ext cx="712418" cy="712418"/>
          </a:xfrm>
          <a:prstGeom prst="rect">
            <a:avLst/>
          </a:prstGeom>
        </p:spPr>
      </p:pic>
      <p:pic>
        <p:nvPicPr>
          <p:cNvPr id="24" name="Picture 23">
            <a:extLst>
              <a:ext uri="{FF2B5EF4-FFF2-40B4-BE49-F238E27FC236}">
                <a16:creationId xmlns:a16="http://schemas.microsoft.com/office/drawing/2014/main" id="{A9A1CEDC-4361-6A4E-AD15-5E9F72E751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8245" y="3100507"/>
            <a:ext cx="712418" cy="712418"/>
          </a:xfrm>
          <a:prstGeom prst="rect">
            <a:avLst/>
          </a:prstGeom>
        </p:spPr>
      </p:pic>
      <p:pic>
        <p:nvPicPr>
          <p:cNvPr id="25" name="Picture 24">
            <a:extLst>
              <a:ext uri="{FF2B5EF4-FFF2-40B4-BE49-F238E27FC236}">
                <a16:creationId xmlns:a16="http://schemas.microsoft.com/office/drawing/2014/main" id="{AD0EDB44-0C44-6042-A758-8BF9C7CE04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8245" y="3671438"/>
            <a:ext cx="712418" cy="712418"/>
          </a:xfrm>
          <a:prstGeom prst="rect">
            <a:avLst/>
          </a:prstGeom>
        </p:spPr>
      </p:pic>
      <p:sp>
        <p:nvSpPr>
          <p:cNvPr id="12" name="Rectangle 11">
            <a:extLst>
              <a:ext uri="{FF2B5EF4-FFF2-40B4-BE49-F238E27FC236}">
                <a16:creationId xmlns:a16="http://schemas.microsoft.com/office/drawing/2014/main" id="{48076B57-C717-E744-A64B-D4CB4CA09088}"/>
              </a:ext>
            </a:extLst>
          </p:cNvPr>
          <p:cNvSpPr/>
          <p:nvPr/>
        </p:nvSpPr>
        <p:spPr>
          <a:xfrm>
            <a:off x="1" y="432617"/>
            <a:ext cx="2032000" cy="415636"/>
          </a:xfrm>
          <a:prstGeom prst="rect">
            <a:avLst/>
          </a:prstGeom>
          <a:solidFill>
            <a:srgbClr val="D2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A7244B-AD75-C34D-B3E5-66D0691BFB09}"/>
              </a:ext>
            </a:extLst>
          </p:cNvPr>
          <p:cNvSpPr txBox="1"/>
          <p:nvPr/>
        </p:nvSpPr>
        <p:spPr>
          <a:xfrm>
            <a:off x="538148" y="478069"/>
            <a:ext cx="1351652" cy="307777"/>
          </a:xfrm>
          <a:prstGeom prst="rect">
            <a:avLst/>
          </a:prstGeom>
          <a:noFill/>
        </p:spPr>
        <p:txBody>
          <a:bodyPr wrap="none" rtlCol="0">
            <a:spAutoFit/>
          </a:bodyPr>
          <a:lstStyle/>
          <a:p>
            <a:pPr lvl="0"/>
            <a:r>
              <a:rPr lang="en-US" sz="1400" b="1">
                <a:solidFill>
                  <a:srgbClr val="0076CF"/>
                </a:solidFill>
                <a:latin typeface="FS Elliot Pro" panose="02000503040000020004" pitchFamily="50" charset="0"/>
              </a:rPr>
              <a:t>Life insurance</a:t>
            </a:r>
          </a:p>
        </p:txBody>
      </p:sp>
    </p:spTree>
    <p:extLst>
      <p:ext uri="{BB962C8B-B14F-4D97-AF65-F5344CB8AC3E}">
        <p14:creationId xmlns:p14="http://schemas.microsoft.com/office/powerpoint/2010/main" val="29356051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with low confidence">
            <a:extLst>
              <a:ext uri="{FF2B5EF4-FFF2-40B4-BE49-F238E27FC236}">
                <a16:creationId xmlns:a16="http://schemas.microsoft.com/office/drawing/2014/main" id="{C536E27E-EFD8-5044-BB23-471352645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0" name="Content Placeholder 2">
            <a:extLst>
              <a:ext uri="{FF2B5EF4-FFF2-40B4-BE49-F238E27FC236}">
                <a16:creationId xmlns:a16="http://schemas.microsoft.com/office/drawing/2014/main" id="{D41222FA-CDCE-6E44-AA65-D6F071572CF6}"/>
              </a:ext>
            </a:extLst>
          </p:cNvPr>
          <p:cNvSpPr txBox="1">
            <a:spLocks/>
          </p:cNvSpPr>
          <p:nvPr/>
        </p:nvSpPr>
        <p:spPr>
          <a:xfrm>
            <a:off x="477723" y="2473040"/>
            <a:ext cx="3945190" cy="3003421"/>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933" kern="1200">
                <a:solidFill>
                  <a:srgbClr val="8C8D8E"/>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8C8D8E"/>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1400"/>
              </a:spcAft>
              <a:buNone/>
            </a:pPr>
            <a:r>
              <a:rPr lang="en-US" sz="1700">
                <a:solidFill>
                  <a:srgbClr val="333333"/>
                </a:solidFill>
              </a:rPr>
              <a:t>Leave a legacy to a charity or family.</a:t>
            </a:r>
          </a:p>
          <a:p>
            <a:pPr marL="0" indent="0">
              <a:spcBef>
                <a:spcPts val="0"/>
              </a:spcBef>
              <a:spcAft>
                <a:spcPts val="1400"/>
              </a:spcAft>
              <a:buNone/>
            </a:pPr>
            <a:r>
              <a:rPr lang="en-US" sz="1700">
                <a:solidFill>
                  <a:srgbClr val="333333"/>
                </a:solidFill>
              </a:rPr>
              <a:t>Provide cash to settle your estate.</a:t>
            </a:r>
          </a:p>
          <a:p>
            <a:pPr marL="0" indent="0">
              <a:spcBef>
                <a:spcPts val="0"/>
              </a:spcBef>
              <a:spcAft>
                <a:spcPts val="1400"/>
              </a:spcAft>
              <a:buNone/>
            </a:pPr>
            <a:r>
              <a:rPr lang="en-US" sz="1700">
                <a:solidFill>
                  <a:srgbClr val="333333"/>
                </a:solidFill>
              </a:rPr>
              <a:t>Diversify your retirement savings.</a:t>
            </a:r>
          </a:p>
          <a:p>
            <a:pPr marL="0" indent="0">
              <a:spcBef>
                <a:spcPts val="0"/>
              </a:spcBef>
              <a:spcAft>
                <a:spcPts val="1400"/>
              </a:spcAft>
              <a:buNone/>
            </a:pPr>
            <a:r>
              <a:rPr lang="en-US" sz="1700">
                <a:solidFill>
                  <a:srgbClr val="333333"/>
                </a:solidFill>
              </a:rPr>
              <a:t>Provide an emergency fund in </a:t>
            </a:r>
            <a:br>
              <a:rPr lang="en-US" sz="1700">
                <a:solidFill>
                  <a:srgbClr val="333333"/>
                </a:solidFill>
              </a:rPr>
            </a:br>
            <a:r>
              <a:rPr lang="en-US" sz="1700">
                <a:solidFill>
                  <a:srgbClr val="333333"/>
                </a:solidFill>
              </a:rPr>
              <a:t>the event of a chronic or </a:t>
            </a:r>
            <a:br>
              <a:rPr lang="en-US" sz="1700">
                <a:solidFill>
                  <a:srgbClr val="333333"/>
                </a:solidFill>
              </a:rPr>
            </a:br>
            <a:r>
              <a:rPr lang="en-US" sz="1700">
                <a:solidFill>
                  <a:srgbClr val="333333"/>
                </a:solidFill>
              </a:rPr>
              <a:t>terminal illness.</a:t>
            </a:r>
          </a:p>
        </p:txBody>
      </p:sp>
      <p:sp>
        <p:nvSpPr>
          <p:cNvPr id="21" name="Slide Number Placeholder 4">
            <a:extLst>
              <a:ext uri="{FF2B5EF4-FFF2-40B4-BE49-F238E27FC236}">
                <a16:creationId xmlns:a16="http://schemas.microsoft.com/office/drawing/2014/main" id="{0CF96067-0F64-3141-80B7-3A568AFE14A3}"/>
              </a:ext>
            </a:extLst>
          </p:cNvPr>
          <p:cNvSpPr txBox="1">
            <a:spLocks/>
          </p:cNvSpPr>
          <p:nvPr/>
        </p:nvSpPr>
        <p:spPr>
          <a:xfrm>
            <a:off x="159025" y="6334539"/>
            <a:ext cx="649357" cy="523461"/>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fld id="{61445BA3-2CB5-7C4E-ABD2-87FA1F6BEAE1}" type="slidenum">
              <a:rPr lang="en-US" sz="1067" smtClean="0">
                <a:solidFill>
                  <a:srgbClr val="4D4E53"/>
                </a:solidFill>
                <a:latin typeface="FS Elliot Pro" panose="02000503040000020004" pitchFamily="2" charset="0"/>
              </a:rPr>
              <a:pPr>
                <a:defRPr/>
              </a:pPr>
              <a:t>127</a:t>
            </a:fld>
            <a:endParaRPr lang="en-US" sz="1067">
              <a:solidFill>
                <a:srgbClr val="4D4E53"/>
              </a:solidFill>
              <a:latin typeface="FS Elliot Pro" panose="02000503040000020004" pitchFamily="2" charset="0"/>
            </a:endParaRPr>
          </a:p>
        </p:txBody>
      </p:sp>
      <p:sp>
        <p:nvSpPr>
          <p:cNvPr id="24" name="Text Placeholder 4">
            <a:extLst>
              <a:ext uri="{FF2B5EF4-FFF2-40B4-BE49-F238E27FC236}">
                <a16:creationId xmlns:a16="http://schemas.microsoft.com/office/drawing/2014/main" id="{D8F38A36-BC67-BB49-9FD4-62B7A159E402}"/>
              </a:ext>
            </a:extLst>
          </p:cNvPr>
          <p:cNvSpPr txBox="1">
            <a:spLocks/>
          </p:cNvSpPr>
          <p:nvPr/>
        </p:nvSpPr>
        <p:spPr>
          <a:xfrm>
            <a:off x="493944" y="1236393"/>
            <a:ext cx="6148155" cy="754746"/>
          </a:xfrm>
          <a:prstGeom prst="rect">
            <a:avLst/>
          </a:prstGeom>
        </p:spPr>
        <p:txBody>
          <a:bodyPr>
            <a:normAutofit/>
          </a:bodyPr>
          <a:lstStyle>
            <a:lvl1pPr marL="457189" indent="-457189" algn="l" defTabSz="609585" rtl="0" eaLnBrk="1" latinLnBrk="0" hangingPunct="1">
              <a:spcBef>
                <a:spcPct val="20000"/>
              </a:spcBef>
              <a:buFont typeface="Arial"/>
              <a:buChar char="•"/>
              <a:defRPr sz="2933" kern="1200">
                <a:solidFill>
                  <a:srgbClr val="8C8D8E"/>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8C8D8E"/>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800" b="1">
                <a:solidFill>
                  <a:srgbClr val="0076CF"/>
                </a:solidFill>
                <a:latin typeface="FS Elliot Pro" panose="02000503040000020004" pitchFamily="2" charset="0"/>
                <a:cs typeface="Arial" panose="020B0604020202020204" pitchFamily="34" charset="0"/>
              </a:rPr>
              <a:t>Life insurance for the living</a:t>
            </a:r>
          </a:p>
        </p:txBody>
      </p:sp>
      <p:pic>
        <p:nvPicPr>
          <p:cNvPr id="26" name="Picture 25" descr="principal_st_wh.png">
            <a:extLst>
              <a:ext uri="{FF2B5EF4-FFF2-40B4-BE49-F238E27FC236}">
                <a16:creationId xmlns:a16="http://schemas.microsoft.com/office/drawing/2014/main" id="{582D7AD0-8E13-D545-BD54-AC0300470A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67433" y="6214533"/>
            <a:ext cx="1533893" cy="450100"/>
          </a:xfrm>
          <a:prstGeom prst="rect">
            <a:avLst/>
          </a:prstGeom>
        </p:spPr>
      </p:pic>
      <p:sp>
        <p:nvSpPr>
          <p:cNvPr id="27" name="Rectangle 26">
            <a:extLst>
              <a:ext uri="{FF2B5EF4-FFF2-40B4-BE49-F238E27FC236}">
                <a16:creationId xmlns:a16="http://schemas.microsoft.com/office/drawing/2014/main" id="{7161F21C-7FE8-D742-AF7C-79B8ABEB648B}"/>
              </a:ext>
            </a:extLst>
          </p:cNvPr>
          <p:cNvSpPr/>
          <p:nvPr/>
        </p:nvSpPr>
        <p:spPr>
          <a:xfrm>
            <a:off x="1" y="432617"/>
            <a:ext cx="2032000" cy="415636"/>
          </a:xfrm>
          <a:prstGeom prst="rect">
            <a:avLst/>
          </a:prstGeom>
          <a:solidFill>
            <a:srgbClr val="D2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A1E54EB-B021-8C41-8FE3-D0CA19791125}"/>
              </a:ext>
            </a:extLst>
          </p:cNvPr>
          <p:cNvSpPr txBox="1"/>
          <p:nvPr/>
        </p:nvSpPr>
        <p:spPr>
          <a:xfrm>
            <a:off x="538148" y="478069"/>
            <a:ext cx="1351652" cy="307777"/>
          </a:xfrm>
          <a:prstGeom prst="rect">
            <a:avLst/>
          </a:prstGeom>
          <a:noFill/>
        </p:spPr>
        <p:txBody>
          <a:bodyPr wrap="none" rtlCol="0">
            <a:spAutoFit/>
          </a:bodyPr>
          <a:lstStyle/>
          <a:p>
            <a:pPr lvl="0"/>
            <a:r>
              <a:rPr lang="en-US" sz="1400" b="1">
                <a:solidFill>
                  <a:srgbClr val="0076CF"/>
                </a:solidFill>
                <a:latin typeface="FS Elliot Pro" panose="02000503040000020004" pitchFamily="50" charset="0"/>
              </a:rPr>
              <a:t>Life insurance</a:t>
            </a:r>
          </a:p>
        </p:txBody>
      </p:sp>
      <p:sp>
        <p:nvSpPr>
          <p:cNvPr id="29" name="Content Placeholder 2">
            <a:extLst>
              <a:ext uri="{FF2B5EF4-FFF2-40B4-BE49-F238E27FC236}">
                <a16:creationId xmlns:a16="http://schemas.microsoft.com/office/drawing/2014/main" id="{C6B498FB-C4A6-B143-9192-1F6630BE88FC}"/>
              </a:ext>
            </a:extLst>
          </p:cNvPr>
          <p:cNvSpPr txBox="1">
            <a:spLocks/>
          </p:cNvSpPr>
          <p:nvPr/>
        </p:nvSpPr>
        <p:spPr>
          <a:xfrm>
            <a:off x="477722" y="1828800"/>
            <a:ext cx="5923077" cy="675861"/>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933" kern="1200">
                <a:solidFill>
                  <a:srgbClr val="8C8D8E"/>
                </a:solidFill>
                <a:latin typeface="FS Elliot Pro"/>
                <a:ea typeface="+mn-ea"/>
                <a:cs typeface="FS Elliot Pro"/>
              </a:defRPr>
            </a:lvl1pPr>
            <a:lvl2pPr marL="990575" indent="-380990" algn="l" defTabSz="609585" rtl="0" eaLnBrk="1" latinLnBrk="0" hangingPunct="1">
              <a:spcBef>
                <a:spcPct val="20000"/>
              </a:spcBef>
              <a:buFont typeface="Arial"/>
              <a:buChar char="–"/>
              <a:defRPr sz="2400" kern="1200">
                <a:solidFill>
                  <a:srgbClr val="8C8D8E"/>
                </a:solidFill>
                <a:latin typeface="FS Elliot Pro"/>
                <a:ea typeface="+mn-ea"/>
                <a:cs typeface="FS Elliot Pro"/>
              </a:defRPr>
            </a:lvl2pPr>
            <a:lvl3pPr marL="1523962" indent="-304792" algn="l" defTabSz="609585" rtl="0" eaLnBrk="1" latinLnBrk="0" hangingPunct="1">
              <a:spcBef>
                <a:spcPct val="20000"/>
              </a:spcBef>
              <a:buFont typeface="Arial"/>
              <a:buChar char="•"/>
              <a:defRPr sz="3200" kern="1200">
                <a:solidFill>
                  <a:srgbClr val="7F7F7F"/>
                </a:solidFill>
                <a:latin typeface="FS Elliot Pro"/>
                <a:ea typeface="+mn-ea"/>
                <a:cs typeface="FS Elliot Pro"/>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1200"/>
              </a:spcAft>
              <a:buNone/>
            </a:pPr>
            <a:r>
              <a:rPr lang="en-US" sz="1800">
                <a:solidFill>
                  <a:srgbClr val="0076CF"/>
                </a:solidFill>
              </a:rPr>
              <a:t>Life insurance is a versatile tool and can be used to:</a:t>
            </a:r>
          </a:p>
        </p:txBody>
      </p:sp>
    </p:spTree>
    <p:extLst>
      <p:ext uri="{BB962C8B-B14F-4D97-AF65-F5344CB8AC3E}">
        <p14:creationId xmlns:p14="http://schemas.microsoft.com/office/powerpoint/2010/main" val="38759863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a:extLst>
              <a:ext uri="{FF2B5EF4-FFF2-40B4-BE49-F238E27FC236}">
                <a16:creationId xmlns:a16="http://schemas.microsoft.com/office/drawing/2014/main" id="{1A902913-1265-994D-AD06-73610633F893}"/>
              </a:ext>
            </a:extLst>
          </p:cNvPr>
          <p:cNvSpPr txBox="1">
            <a:spLocks/>
          </p:cNvSpPr>
          <p:nvPr/>
        </p:nvSpPr>
        <p:spPr>
          <a:xfrm>
            <a:off x="1042045" y="5819297"/>
            <a:ext cx="6514455" cy="753782"/>
          </a:xfrm>
          <a:prstGeom prst="rect">
            <a:avLst/>
          </a:prstGeom>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r>
              <a:rPr lang="en-US" sz="800">
                <a:solidFill>
                  <a:srgbClr val="333333"/>
                </a:solidFill>
                <a:latin typeface="FS Elliot Pro" panose="02000503040000020004" pitchFamily="50" charset="0"/>
              </a:rPr>
              <a:t>In exchange for the death benefit, life insurance products charge fees such as mortality and expense risk charges and surrender fees. Guarantees are based on the claims paying ability of the issuing insurance company.</a:t>
            </a:r>
          </a:p>
        </p:txBody>
      </p:sp>
      <p:sp>
        <p:nvSpPr>
          <p:cNvPr id="15" name="Slide Number Placeholder 4">
            <a:extLst>
              <a:ext uri="{FF2B5EF4-FFF2-40B4-BE49-F238E27FC236}">
                <a16:creationId xmlns:a16="http://schemas.microsoft.com/office/drawing/2014/main" id="{17D9518B-48AF-CE49-8D30-AB843D0E4A7D}"/>
              </a:ext>
            </a:extLst>
          </p:cNvPr>
          <p:cNvSpPr txBox="1">
            <a:spLocks/>
          </p:cNvSpPr>
          <p:nvPr/>
        </p:nvSpPr>
        <p:spPr>
          <a:xfrm>
            <a:off x="159025" y="6334539"/>
            <a:ext cx="649357" cy="523461"/>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fld id="{61445BA3-2CB5-7C4E-ABD2-87FA1F6BEAE1}" type="slidenum">
              <a:rPr lang="en-US" sz="1067" smtClean="0">
                <a:solidFill>
                  <a:srgbClr val="4D4E53"/>
                </a:solidFill>
                <a:latin typeface="FS Elliot Pro" panose="02000503040000020004" pitchFamily="2" charset="0"/>
              </a:rPr>
              <a:pPr>
                <a:defRPr/>
              </a:pPr>
              <a:t>128</a:t>
            </a:fld>
            <a:endParaRPr lang="en-US" sz="1067">
              <a:solidFill>
                <a:srgbClr val="4D4E53"/>
              </a:solidFill>
              <a:latin typeface="FS Elliot Pro" panose="02000503040000020004" pitchFamily="2" charset="0"/>
            </a:endParaRPr>
          </a:p>
        </p:txBody>
      </p:sp>
      <p:sp>
        <p:nvSpPr>
          <p:cNvPr id="24" name="Title 1">
            <a:extLst>
              <a:ext uri="{FF2B5EF4-FFF2-40B4-BE49-F238E27FC236}">
                <a16:creationId xmlns:a16="http://schemas.microsoft.com/office/drawing/2014/main" id="{715FFA1D-762A-874D-837E-C14DFB313BB7}"/>
              </a:ext>
            </a:extLst>
          </p:cNvPr>
          <p:cNvSpPr txBox="1">
            <a:spLocks/>
          </p:cNvSpPr>
          <p:nvPr/>
        </p:nvSpPr>
        <p:spPr>
          <a:xfrm>
            <a:off x="0" y="1362964"/>
            <a:ext cx="12192000" cy="724711"/>
          </a:xfrm>
          <a:prstGeom prst="rect">
            <a:avLst/>
          </a:prstGeom>
        </p:spPr>
        <p:txBody>
          <a:bodyPr vert="horz" lIns="91440" tIns="45720" rIns="91440" bIns="45720" rtlCol="0" anchor="t">
            <a:noAutofit/>
          </a:bodyPr>
          <a:lstStyle>
            <a:lvl1pPr algn="l" defTabSz="609585" rtl="0" eaLnBrk="1" latinLnBrk="0" hangingPunct="1">
              <a:lnSpc>
                <a:spcPct val="80000"/>
              </a:lnSpc>
              <a:spcBef>
                <a:spcPct val="0"/>
              </a:spcBef>
              <a:buNone/>
              <a:defRPr sz="3733" b="0" i="0" kern="1200" baseline="0">
                <a:solidFill>
                  <a:srgbClr val="0091DA"/>
                </a:solidFill>
                <a:latin typeface="FS Elliot Pro"/>
                <a:ea typeface="+mj-ea"/>
                <a:cs typeface="FS Elliot Pro"/>
              </a:defRPr>
            </a:lvl1pPr>
          </a:lstStyle>
          <a:p>
            <a:pPr algn="ctr">
              <a:lnSpc>
                <a:spcPct val="100000"/>
              </a:lnSpc>
            </a:pPr>
            <a:r>
              <a:rPr lang="en-US" sz="4400">
                <a:solidFill>
                  <a:srgbClr val="0076CF"/>
                </a:solidFill>
                <a:latin typeface="FS Elliot Pro Light" panose="02000503040000020004" pitchFamily="2" charset="0"/>
              </a:rPr>
              <a:t>Types of life insurance</a:t>
            </a:r>
          </a:p>
        </p:txBody>
      </p:sp>
      <p:sp>
        <p:nvSpPr>
          <p:cNvPr id="33" name="Rectangle 32">
            <a:extLst>
              <a:ext uri="{FF2B5EF4-FFF2-40B4-BE49-F238E27FC236}">
                <a16:creationId xmlns:a16="http://schemas.microsoft.com/office/drawing/2014/main" id="{64B6A2EF-1A47-AB43-BC03-CF4837434CA6}"/>
              </a:ext>
            </a:extLst>
          </p:cNvPr>
          <p:cNvSpPr/>
          <p:nvPr/>
        </p:nvSpPr>
        <p:spPr>
          <a:xfrm>
            <a:off x="6917635" y="3701391"/>
            <a:ext cx="3763617" cy="2154436"/>
          </a:xfrm>
          <a:prstGeom prst="rect">
            <a:avLst/>
          </a:prstGeom>
        </p:spPr>
        <p:txBody>
          <a:bodyPr wrap="square">
            <a:spAutoFit/>
          </a:bodyPr>
          <a:lstStyle/>
          <a:p>
            <a:pPr algn="ctr">
              <a:spcAft>
                <a:spcPts val="1200"/>
              </a:spcAft>
            </a:pPr>
            <a:r>
              <a:rPr lang="en-US" sz="1400">
                <a:solidFill>
                  <a:srgbClr val="333333"/>
                </a:solidFill>
                <a:latin typeface="FS Elliot Pro" panose="02000503040000020004" pitchFamily="2" charset="0"/>
              </a:rPr>
              <a:t>“When you die …”</a:t>
            </a:r>
          </a:p>
          <a:p>
            <a:pPr algn="ctr">
              <a:spcAft>
                <a:spcPts val="1200"/>
              </a:spcAft>
            </a:pPr>
            <a:r>
              <a:rPr lang="en-US" sz="1400">
                <a:solidFill>
                  <a:srgbClr val="333333"/>
                </a:solidFill>
                <a:latin typeface="FS Elliot Pro" panose="02000503040000020004" pitchFamily="2" charset="0"/>
              </a:rPr>
              <a:t>Long-term and lifetime needs</a:t>
            </a:r>
          </a:p>
          <a:p>
            <a:pPr algn="ctr">
              <a:spcAft>
                <a:spcPts val="1200"/>
              </a:spcAft>
            </a:pPr>
            <a:r>
              <a:rPr lang="en-US" sz="1400">
                <a:solidFill>
                  <a:srgbClr val="333333"/>
                </a:solidFill>
                <a:latin typeface="FS Elliot Pro" panose="02000503040000020004" pitchFamily="2" charset="0"/>
              </a:rPr>
              <a:t>Builds cash value you can use while living</a:t>
            </a:r>
          </a:p>
          <a:p>
            <a:pPr algn="ctr">
              <a:spcAft>
                <a:spcPts val="1200"/>
              </a:spcAft>
            </a:pPr>
            <a:r>
              <a:rPr lang="en-US" sz="1400">
                <a:solidFill>
                  <a:srgbClr val="333333"/>
                </a:solidFill>
                <a:latin typeface="FS Elliot Pro" panose="02000503040000020004" pitchFamily="2" charset="0"/>
              </a:rPr>
              <a:t>Higher-cost death benefit</a:t>
            </a:r>
          </a:p>
          <a:p>
            <a:pPr algn="ctr">
              <a:spcAft>
                <a:spcPts val="1200"/>
              </a:spcAft>
            </a:pPr>
            <a:r>
              <a:rPr lang="en-US" sz="1400">
                <a:solidFill>
                  <a:srgbClr val="333333"/>
                </a:solidFill>
                <a:latin typeface="FS Elliot Pro" panose="02000503040000020004" pitchFamily="2" charset="0"/>
              </a:rPr>
              <a:t>Have for a lifetime</a:t>
            </a:r>
          </a:p>
          <a:p>
            <a:pPr algn="ctr">
              <a:spcAft>
                <a:spcPts val="1200"/>
              </a:spcAft>
            </a:pPr>
            <a:r>
              <a:rPr lang="en-US" sz="1400">
                <a:solidFill>
                  <a:srgbClr val="333333"/>
                </a:solidFill>
                <a:latin typeface="FS Elliot Pro" panose="02000503040000020004" pitchFamily="2" charset="0"/>
              </a:rPr>
              <a:t>Number of types and choices</a:t>
            </a:r>
          </a:p>
        </p:txBody>
      </p:sp>
      <p:sp>
        <p:nvSpPr>
          <p:cNvPr id="34" name="Rectangle 33">
            <a:extLst>
              <a:ext uri="{FF2B5EF4-FFF2-40B4-BE49-F238E27FC236}">
                <a16:creationId xmlns:a16="http://schemas.microsoft.com/office/drawing/2014/main" id="{59B7D90C-9981-464B-A057-11956D220527}"/>
              </a:ext>
            </a:extLst>
          </p:cNvPr>
          <p:cNvSpPr/>
          <p:nvPr/>
        </p:nvSpPr>
        <p:spPr>
          <a:xfrm>
            <a:off x="1497497" y="3701391"/>
            <a:ext cx="3975652" cy="2154436"/>
          </a:xfrm>
          <a:prstGeom prst="rect">
            <a:avLst/>
          </a:prstGeom>
        </p:spPr>
        <p:txBody>
          <a:bodyPr wrap="square">
            <a:spAutoFit/>
          </a:bodyPr>
          <a:lstStyle/>
          <a:p>
            <a:pPr lvl="0" algn="ctr">
              <a:spcAft>
                <a:spcPts val="1200"/>
              </a:spcAft>
            </a:pPr>
            <a:r>
              <a:rPr lang="en-US" sz="1400">
                <a:solidFill>
                  <a:srgbClr val="333333"/>
                </a:solidFill>
                <a:latin typeface="FS Elliot Pro" panose="02000503040000020004" pitchFamily="2" charset="0"/>
              </a:rPr>
              <a:t>“If you die …”</a:t>
            </a:r>
          </a:p>
          <a:p>
            <a:pPr lvl="0" algn="ctr">
              <a:spcAft>
                <a:spcPts val="1200"/>
              </a:spcAft>
            </a:pPr>
            <a:r>
              <a:rPr lang="en-US" sz="1400">
                <a:solidFill>
                  <a:srgbClr val="333333"/>
                </a:solidFill>
                <a:latin typeface="FS Elliot Pro" panose="02000503040000020004" pitchFamily="2" charset="0"/>
              </a:rPr>
              <a:t>Short-term needs</a:t>
            </a:r>
          </a:p>
          <a:p>
            <a:pPr lvl="0" algn="ctr">
              <a:spcAft>
                <a:spcPts val="1200"/>
              </a:spcAft>
            </a:pPr>
            <a:r>
              <a:rPr lang="en-US" sz="1400">
                <a:solidFill>
                  <a:srgbClr val="333333"/>
                </a:solidFill>
                <a:latin typeface="FS Elliot Pro" panose="02000503040000020004" pitchFamily="2" charset="0"/>
              </a:rPr>
              <a:t>Typically less expensive</a:t>
            </a:r>
          </a:p>
          <a:p>
            <a:pPr lvl="0" algn="ctr">
              <a:spcAft>
                <a:spcPts val="1200"/>
              </a:spcAft>
            </a:pPr>
            <a:r>
              <a:rPr lang="en-US" sz="1400">
                <a:solidFill>
                  <a:srgbClr val="333333"/>
                </a:solidFill>
                <a:latin typeface="FS Elliot Pro" panose="02000503040000020004" pitchFamily="2" charset="0"/>
              </a:rPr>
              <a:t>Lower-cost death benefit</a:t>
            </a:r>
          </a:p>
          <a:p>
            <a:pPr lvl="0" algn="ctr">
              <a:spcAft>
                <a:spcPts val="1200"/>
              </a:spcAft>
            </a:pPr>
            <a:r>
              <a:rPr lang="en-US" sz="1400">
                <a:solidFill>
                  <a:srgbClr val="333333"/>
                </a:solidFill>
                <a:latin typeface="FS Elliot Pro" panose="02000503040000020004" pitchFamily="2" charset="0"/>
              </a:rPr>
              <a:t>Specific time period</a:t>
            </a:r>
          </a:p>
          <a:p>
            <a:pPr lvl="0" algn="ctr">
              <a:spcAft>
                <a:spcPts val="1200"/>
              </a:spcAft>
            </a:pPr>
            <a:r>
              <a:rPr lang="en-US" sz="1400">
                <a:solidFill>
                  <a:srgbClr val="333333"/>
                </a:solidFill>
                <a:latin typeface="FS Elliot Pro" panose="02000503040000020004" pitchFamily="2" charset="0"/>
              </a:rPr>
              <a:t>Premium can change</a:t>
            </a:r>
          </a:p>
        </p:txBody>
      </p:sp>
      <p:cxnSp>
        <p:nvCxnSpPr>
          <p:cNvPr id="35" name="Straight Connector 34">
            <a:extLst>
              <a:ext uri="{FF2B5EF4-FFF2-40B4-BE49-F238E27FC236}">
                <a16:creationId xmlns:a16="http://schemas.microsoft.com/office/drawing/2014/main" id="{B3AAFF93-7E19-8447-A6CD-9F0E057CF446}"/>
              </a:ext>
            </a:extLst>
          </p:cNvPr>
          <p:cNvCxnSpPr>
            <a:cxnSpLocks/>
          </p:cNvCxnSpPr>
          <p:nvPr/>
        </p:nvCxnSpPr>
        <p:spPr>
          <a:xfrm>
            <a:off x="2184097" y="4032898"/>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44718FF-9BDB-E449-B404-D2CB835FC6F9}"/>
              </a:ext>
            </a:extLst>
          </p:cNvPr>
          <p:cNvCxnSpPr>
            <a:cxnSpLocks/>
          </p:cNvCxnSpPr>
          <p:nvPr/>
        </p:nvCxnSpPr>
        <p:spPr>
          <a:xfrm>
            <a:off x="2184097" y="4390166"/>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3A3068-E268-EE43-A085-A02B38013A38}"/>
              </a:ext>
            </a:extLst>
          </p:cNvPr>
          <p:cNvCxnSpPr>
            <a:cxnSpLocks/>
          </p:cNvCxnSpPr>
          <p:nvPr/>
        </p:nvCxnSpPr>
        <p:spPr>
          <a:xfrm>
            <a:off x="2184097" y="4757981"/>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2E4C15B-77E8-5C43-A0D5-6082D1FB5F74}"/>
              </a:ext>
            </a:extLst>
          </p:cNvPr>
          <p:cNvCxnSpPr>
            <a:cxnSpLocks/>
          </p:cNvCxnSpPr>
          <p:nvPr/>
        </p:nvCxnSpPr>
        <p:spPr>
          <a:xfrm>
            <a:off x="2184097" y="5108623"/>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03975A8-2AE9-9B46-A55C-2282207C6832}"/>
              </a:ext>
            </a:extLst>
          </p:cNvPr>
          <p:cNvCxnSpPr>
            <a:cxnSpLocks/>
          </p:cNvCxnSpPr>
          <p:nvPr/>
        </p:nvCxnSpPr>
        <p:spPr>
          <a:xfrm>
            <a:off x="2184097" y="5489105"/>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BDA05A6-3531-4D42-A2F7-8D1D8CC03FB3}"/>
              </a:ext>
            </a:extLst>
          </p:cNvPr>
          <p:cNvGrpSpPr/>
          <p:nvPr/>
        </p:nvGrpSpPr>
        <p:grpSpPr>
          <a:xfrm>
            <a:off x="7535959" y="4032898"/>
            <a:ext cx="2522634" cy="1456207"/>
            <a:chOff x="7257662" y="3963324"/>
            <a:chExt cx="2522634" cy="1456207"/>
          </a:xfrm>
        </p:grpSpPr>
        <p:cxnSp>
          <p:nvCxnSpPr>
            <p:cNvPr id="54" name="Straight Connector 53">
              <a:extLst>
                <a:ext uri="{FF2B5EF4-FFF2-40B4-BE49-F238E27FC236}">
                  <a16:creationId xmlns:a16="http://schemas.microsoft.com/office/drawing/2014/main" id="{7B9185E1-93D0-3B40-93A0-F25CDAAADAF1}"/>
                </a:ext>
              </a:extLst>
            </p:cNvPr>
            <p:cNvCxnSpPr>
              <a:cxnSpLocks/>
            </p:cNvCxnSpPr>
            <p:nvPr/>
          </p:nvCxnSpPr>
          <p:spPr>
            <a:xfrm>
              <a:off x="7257662" y="3963324"/>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A359595-B919-364A-BC98-5ECC97609020}"/>
                </a:ext>
              </a:extLst>
            </p:cNvPr>
            <p:cNvCxnSpPr>
              <a:cxnSpLocks/>
            </p:cNvCxnSpPr>
            <p:nvPr/>
          </p:nvCxnSpPr>
          <p:spPr>
            <a:xfrm>
              <a:off x="7257662" y="4320592"/>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0C1137B-44F5-CE45-B9C7-3794536DA696}"/>
                </a:ext>
              </a:extLst>
            </p:cNvPr>
            <p:cNvCxnSpPr>
              <a:cxnSpLocks/>
            </p:cNvCxnSpPr>
            <p:nvPr/>
          </p:nvCxnSpPr>
          <p:spPr>
            <a:xfrm>
              <a:off x="7257662" y="4688407"/>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4E6AD15-5D53-6B4C-BC61-86248A067ABA}"/>
                </a:ext>
              </a:extLst>
            </p:cNvPr>
            <p:cNvCxnSpPr>
              <a:cxnSpLocks/>
            </p:cNvCxnSpPr>
            <p:nvPr/>
          </p:nvCxnSpPr>
          <p:spPr>
            <a:xfrm>
              <a:off x="7257662" y="5039049"/>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52FE2DB-B446-2D4E-9F66-A6E3D0D1C6E6}"/>
                </a:ext>
              </a:extLst>
            </p:cNvPr>
            <p:cNvCxnSpPr>
              <a:cxnSpLocks/>
            </p:cNvCxnSpPr>
            <p:nvPr/>
          </p:nvCxnSpPr>
          <p:spPr>
            <a:xfrm>
              <a:off x="7257662" y="5419531"/>
              <a:ext cx="2522634" cy="0"/>
            </a:xfrm>
            <a:prstGeom prst="line">
              <a:avLst/>
            </a:prstGeom>
            <a:ln w="12700" cap="rnd">
              <a:solidFill>
                <a:srgbClr val="0076D0"/>
              </a:solidFill>
              <a:prstDash val="sysDot"/>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5F9C2F55-D597-0640-864A-61DC4D72A4FD}"/>
              </a:ext>
            </a:extLst>
          </p:cNvPr>
          <p:cNvSpPr/>
          <p:nvPr/>
        </p:nvSpPr>
        <p:spPr>
          <a:xfrm>
            <a:off x="1" y="432617"/>
            <a:ext cx="2032000" cy="415636"/>
          </a:xfrm>
          <a:prstGeom prst="rect">
            <a:avLst/>
          </a:prstGeom>
          <a:solidFill>
            <a:srgbClr val="D2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AB8421A-3C55-4C41-83DA-81DB8C325805}"/>
              </a:ext>
            </a:extLst>
          </p:cNvPr>
          <p:cNvSpPr txBox="1"/>
          <p:nvPr/>
        </p:nvSpPr>
        <p:spPr>
          <a:xfrm>
            <a:off x="538148" y="478069"/>
            <a:ext cx="1351652" cy="307777"/>
          </a:xfrm>
          <a:prstGeom prst="rect">
            <a:avLst/>
          </a:prstGeom>
          <a:noFill/>
        </p:spPr>
        <p:txBody>
          <a:bodyPr wrap="none" rtlCol="0">
            <a:spAutoFit/>
          </a:bodyPr>
          <a:lstStyle/>
          <a:p>
            <a:pPr lvl="0"/>
            <a:r>
              <a:rPr lang="en-US" sz="1400" b="1">
                <a:solidFill>
                  <a:srgbClr val="0076CF"/>
                </a:solidFill>
                <a:latin typeface="FS Elliot Pro" panose="02000503040000020004" pitchFamily="50" charset="0"/>
              </a:rPr>
              <a:t>Life insurance</a:t>
            </a:r>
          </a:p>
        </p:txBody>
      </p:sp>
      <p:sp>
        <p:nvSpPr>
          <p:cNvPr id="61" name="Rectangle 60">
            <a:extLst>
              <a:ext uri="{FF2B5EF4-FFF2-40B4-BE49-F238E27FC236}">
                <a16:creationId xmlns:a16="http://schemas.microsoft.com/office/drawing/2014/main" id="{533133D7-C752-FD49-83B1-655C0F0168F9}"/>
              </a:ext>
            </a:extLst>
          </p:cNvPr>
          <p:cNvSpPr/>
          <p:nvPr/>
        </p:nvSpPr>
        <p:spPr>
          <a:xfrm>
            <a:off x="2025172" y="2654689"/>
            <a:ext cx="2791120" cy="896774"/>
          </a:xfrm>
          <a:prstGeom prst="rect">
            <a:avLst/>
          </a:prstGeom>
          <a:solidFill>
            <a:srgbClr val="D2F1FD"/>
          </a:solidFill>
          <a:ln w="9525" cap="flat" cmpd="sng" algn="ctr">
            <a:noFill/>
            <a:prstDash val="solid"/>
          </a:ln>
          <a:effectLst/>
        </p:spPr>
        <p:txBody>
          <a:bodyPr rtlCol="0" anchor="ctr"/>
          <a:lstStyle/>
          <a:p>
            <a:pPr marL="0" marR="0" lvl="0" indent="0" algn="ctr" defTabSz="4570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S Elliot Pro"/>
              <a:ea typeface="+mn-ea"/>
              <a:cs typeface="+mn-cs"/>
            </a:endParaRPr>
          </a:p>
        </p:txBody>
      </p:sp>
      <p:sp>
        <p:nvSpPr>
          <p:cNvPr id="62" name="Rectangle 61">
            <a:extLst>
              <a:ext uri="{FF2B5EF4-FFF2-40B4-BE49-F238E27FC236}">
                <a16:creationId xmlns:a16="http://schemas.microsoft.com/office/drawing/2014/main" id="{5EAB4B08-A74F-7746-95F4-F67E6EA057B7}"/>
              </a:ext>
            </a:extLst>
          </p:cNvPr>
          <p:cNvSpPr/>
          <p:nvPr/>
        </p:nvSpPr>
        <p:spPr>
          <a:xfrm>
            <a:off x="2136218" y="2861077"/>
            <a:ext cx="2552700" cy="400110"/>
          </a:xfrm>
          <a:prstGeom prst="rect">
            <a:avLst/>
          </a:prstGeom>
        </p:spPr>
        <p:txBody>
          <a:bodyPr wrap="square">
            <a:spAutoFit/>
          </a:bodyPr>
          <a:lstStyle/>
          <a:p>
            <a:pPr algn="ctr"/>
            <a:r>
              <a:rPr lang="en-US" sz="2000" b="1">
                <a:solidFill>
                  <a:srgbClr val="0076CF"/>
                </a:solidFill>
                <a:latin typeface="FS Elliot Pro" panose="02000503040000020004" pitchFamily="2" charset="0"/>
              </a:rPr>
              <a:t>Term</a:t>
            </a:r>
          </a:p>
        </p:txBody>
      </p:sp>
      <p:sp>
        <p:nvSpPr>
          <p:cNvPr id="63" name="Rectangle 62">
            <a:extLst>
              <a:ext uri="{FF2B5EF4-FFF2-40B4-BE49-F238E27FC236}">
                <a16:creationId xmlns:a16="http://schemas.microsoft.com/office/drawing/2014/main" id="{7F43011C-F811-AF44-B2EC-BE4881250CB9}"/>
              </a:ext>
            </a:extLst>
          </p:cNvPr>
          <p:cNvSpPr/>
          <p:nvPr/>
        </p:nvSpPr>
        <p:spPr>
          <a:xfrm>
            <a:off x="1965301" y="2586654"/>
            <a:ext cx="2791120" cy="896774"/>
          </a:xfrm>
          <a:prstGeom prst="rect">
            <a:avLst/>
          </a:prstGeom>
          <a:noFill/>
          <a:ln w="9525" cap="flat" cmpd="sng" algn="ctr">
            <a:solidFill>
              <a:srgbClr val="0076D0"/>
            </a:solidFill>
            <a:prstDash val="solid"/>
          </a:ln>
          <a:effectLst/>
        </p:spPr>
        <p:txBody>
          <a:bodyPr rtlCol="0" anchor="ctr"/>
          <a:lstStyle/>
          <a:p>
            <a:pPr marL="0" marR="0" lvl="0" indent="0" algn="ctr" defTabSz="4570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S Elliot Pro"/>
              <a:ea typeface="+mn-ea"/>
              <a:cs typeface="+mn-cs"/>
            </a:endParaRPr>
          </a:p>
        </p:txBody>
      </p:sp>
      <p:sp>
        <p:nvSpPr>
          <p:cNvPr id="64" name="Rectangle 63">
            <a:extLst>
              <a:ext uri="{FF2B5EF4-FFF2-40B4-BE49-F238E27FC236}">
                <a16:creationId xmlns:a16="http://schemas.microsoft.com/office/drawing/2014/main" id="{AA6A5C63-632E-E148-B0C8-AB1045DEBFB6}"/>
              </a:ext>
            </a:extLst>
          </p:cNvPr>
          <p:cNvSpPr/>
          <p:nvPr/>
        </p:nvSpPr>
        <p:spPr>
          <a:xfrm>
            <a:off x="7393359" y="2654689"/>
            <a:ext cx="2791120" cy="896774"/>
          </a:xfrm>
          <a:prstGeom prst="rect">
            <a:avLst/>
          </a:prstGeom>
          <a:solidFill>
            <a:srgbClr val="D2F1FD"/>
          </a:solidFill>
          <a:ln w="9525" cap="flat" cmpd="sng" algn="ctr">
            <a:noFill/>
            <a:prstDash val="solid"/>
          </a:ln>
          <a:effectLst/>
        </p:spPr>
        <p:txBody>
          <a:bodyPr rtlCol="0" anchor="ctr"/>
          <a:lstStyle/>
          <a:p>
            <a:pPr marL="0" marR="0" lvl="0" indent="0" algn="ctr" defTabSz="4570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S Elliot Pro"/>
              <a:ea typeface="+mn-ea"/>
              <a:cs typeface="+mn-cs"/>
            </a:endParaRPr>
          </a:p>
        </p:txBody>
      </p:sp>
      <p:sp>
        <p:nvSpPr>
          <p:cNvPr id="65" name="Rectangle 64">
            <a:extLst>
              <a:ext uri="{FF2B5EF4-FFF2-40B4-BE49-F238E27FC236}">
                <a16:creationId xmlns:a16="http://schemas.microsoft.com/office/drawing/2014/main" id="{23AF1AE3-F05F-5D44-AABB-478070F5674F}"/>
              </a:ext>
            </a:extLst>
          </p:cNvPr>
          <p:cNvSpPr/>
          <p:nvPr/>
        </p:nvSpPr>
        <p:spPr>
          <a:xfrm>
            <a:off x="7504405" y="2861077"/>
            <a:ext cx="2552700" cy="400110"/>
          </a:xfrm>
          <a:prstGeom prst="rect">
            <a:avLst/>
          </a:prstGeom>
        </p:spPr>
        <p:txBody>
          <a:bodyPr wrap="square">
            <a:spAutoFit/>
          </a:bodyPr>
          <a:lstStyle/>
          <a:p>
            <a:pPr algn="ctr"/>
            <a:r>
              <a:rPr lang="en-US" sz="2000" b="1">
                <a:solidFill>
                  <a:srgbClr val="0076CF"/>
                </a:solidFill>
                <a:latin typeface="FS Elliot Pro" panose="02000503040000020004" pitchFamily="2" charset="0"/>
              </a:rPr>
              <a:t>Permanent</a:t>
            </a:r>
          </a:p>
        </p:txBody>
      </p:sp>
      <p:sp>
        <p:nvSpPr>
          <p:cNvPr id="66" name="Rectangle 65">
            <a:extLst>
              <a:ext uri="{FF2B5EF4-FFF2-40B4-BE49-F238E27FC236}">
                <a16:creationId xmlns:a16="http://schemas.microsoft.com/office/drawing/2014/main" id="{C500E2A8-B9A2-C848-AA7A-96EE145A68F2}"/>
              </a:ext>
            </a:extLst>
          </p:cNvPr>
          <p:cNvSpPr/>
          <p:nvPr/>
        </p:nvSpPr>
        <p:spPr>
          <a:xfrm>
            <a:off x="7333488" y="2586654"/>
            <a:ext cx="2791120" cy="896774"/>
          </a:xfrm>
          <a:prstGeom prst="rect">
            <a:avLst/>
          </a:prstGeom>
          <a:noFill/>
          <a:ln w="9525" cap="flat" cmpd="sng" algn="ctr">
            <a:solidFill>
              <a:srgbClr val="0076D0"/>
            </a:solidFill>
            <a:prstDash val="solid"/>
          </a:ln>
          <a:effectLst/>
        </p:spPr>
        <p:txBody>
          <a:bodyPr rtlCol="0" anchor="ctr"/>
          <a:lstStyle/>
          <a:p>
            <a:pPr marL="0" marR="0" lvl="0" indent="0" algn="ctr" defTabSz="4570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S Elliot Pro"/>
              <a:ea typeface="+mn-ea"/>
              <a:cs typeface="+mn-cs"/>
            </a:endParaRPr>
          </a:p>
        </p:txBody>
      </p:sp>
      <p:pic>
        <p:nvPicPr>
          <p:cNvPr id="68" name="Picture 67" descr="Icon&#10;&#10;Description automatically generated">
            <a:extLst>
              <a:ext uri="{FF2B5EF4-FFF2-40B4-BE49-F238E27FC236}">
                <a16:creationId xmlns:a16="http://schemas.microsoft.com/office/drawing/2014/main" id="{B043FCD1-283A-7443-9655-EFB1391D02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6584" y="2582848"/>
            <a:ext cx="1202634" cy="962108"/>
          </a:xfrm>
          <a:prstGeom prst="rect">
            <a:avLst/>
          </a:prstGeom>
        </p:spPr>
      </p:pic>
    </p:spTree>
    <p:extLst>
      <p:ext uri="{BB962C8B-B14F-4D97-AF65-F5344CB8AC3E}">
        <p14:creationId xmlns:p14="http://schemas.microsoft.com/office/powerpoint/2010/main" val="16581106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1583987" cy="1033300"/>
          </a:xfrm>
        </p:spPr>
        <p:txBody>
          <a:bodyPr/>
          <a:lstStyle/>
          <a:p>
            <a:pPr>
              <a:spcBef>
                <a:spcPts val="1600"/>
              </a:spcBef>
            </a:pPr>
            <a:br>
              <a:rPr lang="en-US" sz="1067"/>
            </a:br>
            <a:r>
              <a:rPr lang="en-US" sz="1800"/>
              <a:t>Life insurance</a:t>
            </a:r>
            <a:br>
              <a:rPr lang="en-US" sz="1067"/>
            </a:br>
            <a:r>
              <a:rPr lang="en-US" sz="3200"/>
              <a:t>Benefits</a:t>
            </a:r>
            <a:endParaRPr lang="en-US" b="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798320"/>
            <a:ext cx="12192000" cy="3738880"/>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Rectangle 11">
            <a:extLst>
              <a:ext uri="{FF2B5EF4-FFF2-40B4-BE49-F238E27FC236}">
                <a16:creationId xmlns:a16="http://schemas.microsoft.com/office/drawing/2014/main" id="{F0A07CC3-159C-4218-ABF7-F0D10D2489C3}"/>
              </a:ext>
            </a:extLst>
          </p:cNvPr>
          <p:cNvSpPr/>
          <p:nvPr/>
        </p:nvSpPr>
        <p:spPr>
          <a:xfrm>
            <a:off x="608013" y="2082560"/>
            <a:ext cx="10239595" cy="3570145"/>
          </a:xfrm>
          <a:prstGeom prst="rect">
            <a:avLst/>
          </a:prstGeom>
        </p:spPr>
        <p:txBody>
          <a:bodyPr wrap="square" lIns="0" tIns="0" rIns="0" bIns="0">
            <a:spAutoFit/>
          </a:bodyPr>
          <a:lstStyle/>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Death benefit is generally free from income tax.</a:t>
            </a:r>
          </a:p>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Cash value grows tax-deferred.</a:t>
            </a:r>
          </a:p>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Withdrawals can be made on a tax-advantaged basis.*</a:t>
            </a:r>
          </a:p>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Loans can generally be taken against the cash value without being subject to income taxation.*</a:t>
            </a:r>
          </a:p>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Life insurance is a tax-advantaged asset on your financial statements.</a:t>
            </a:r>
          </a:p>
          <a:p>
            <a:pPr>
              <a:spcBef>
                <a:spcPts val="1600"/>
              </a:spcBef>
            </a:pPr>
            <a:endParaRPr lang="en-US" sz="2133">
              <a:solidFill>
                <a:srgbClr val="4D4E53"/>
              </a:solidFill>
              <a:latin typeface="FS Elliot Pro Light" panose="02000503040000020004" pitchFamily="50" charset="0"/>
            </a:endParaRPr>
          </a:p>
        </p:txBody>
      </p:sp>
      <p:sp>
        <p:nvSpPr>
          <p:cNvPr id="10" name="Footer Placeholder 4">
            <a:extLst>
              <a:ext uri="{FF2B5EF4-FFF2-40B4-BE49-F238E27FC236}">
                <a16:creationId xmlns:a16="http://schemas.microsoft.com/office/drawing/2014/main" id="{21BEEC89-CEBC-4C30-8198-117B94719203}"/>
              </a:ext>
            </a:extLst>
          </p:cNvPr>
          <p:cNvSpPr txBox="1">
            <a:spLocks/>
          </p:cNvSpPr>
          <p:nvPr/>
        </p:nvSpPr>
        <p:spPr>
          <a:xfrm>
            <a:off x="608014" y="5912192"/>
            <a:ext cx="10952789"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en-US" sz="1200">
                <a:solidFill>
                  <a:schemeClr val="bg1"/>
                </a:solidFill>
                <a:latin typeface="FS Elliot Pro" panose="02000503040000020004" pitchFamily="50" charset="0"/>
              </a:rPr>
              <a:t>*</a:t>
            </a:r>
            <a:r>
              <a:rPr lang="en-US" sz="1200">
                <a:solidFill>
                  <a:schemeClr val="bg1"/>
                </a:solidFill>
                <a:latin typeface="FS Elliot Pro" panose="02000503040000020004" pitchFamily="50" charset="0"/>
              </a:rPr>
              <a:t>Withdrawals and loans taken from life insurance policies classified as modified endowment contracts may be subject to income tax and may also be subject to a 10% tax penalty if the withdrawal or loan is taken prior to age 59 1/2. Withdrawals and loans from life insurance policies may reduce the amount payable to your beneficiaries at your death. Withdrawals and loans will also reduce the policy cash surrender value and may cause the policy to lapse. Lapse of a life insurance policy can cause loss of death benefit and adverse income tax consequences.</a:t>
            </a:r>
            <a:endParaRPr lang="en-US" altLang="en-US" sz="1200">
              <a:solidFill>
                <a:schemeClr val="bg1"/>
              </a:solidFill>
              <a:latin typeface="FS Elliot Pro" panose="02000503040000020004" pitchFamily="50" charset="0"/>
            </a:endParaRPr>
          </a:p>
          <a:p>
            <a:endParaRPr lang="en-US" sz="1200" spc="10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167854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09599" y="570187"/>
            <a:ext cx="10972800" cy="457200"/>
          </a:xfrm>
        </p:spPr>
        <p:txBody>
          <a:bodyPr/>
          <a:lstStyle/>
          <a:p>
            <a:r>
              <a:rPr lang="en-US">
                <a:solidFill>
                  <a:schemeClr val="bg1"/>
                </a:solidFill>
              </a:rPr>
              <a:t>How can you influence the value of your business?</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13</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5" name="Rectangle 14">
            <a:extLst>
              <a:ext uri="{FF2B5EF4-FFF2-40B4-BE49-F238E27FC236}">
                <a16:creationId xmlns:a16="http://schemas.microsoft.com/office/drawing/2014/main" id="{3EBE13BA-A725-9546-AEDB-E328B6641B39}"/>
              </a:ext>
            </a:extLst>
          </p:cNvPr>
          <p:cNvSpPr/>
          <p:nvPr/>
        </p:nvSpPr>
        <p:spPr>
          <a:xfrm>
            <a:off x="3406213" y="2008682"/>
            <a:ext cx="8176186" cy="4041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74320" indent="-27432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Increase cash flow</a:t>
            </a:r>
          </a:p>
          <a:p>
            <a:pPr marL="274320" indent="-27432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Improve sustainability of cash flow</a:t>
            </a:r>
          </a:p>
          <a:p>
            <a:pPr marL="274320" indent="-27432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Document sustainability</a:t>
            </a:r>
          </a:p>
          <a:p>
            <a:pPr marL="274320" indent="-27432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Improve facility’s appearance</a:t>
            </a:r>
          </a:p>
          <a:p>
            <a:pPr marL="274320" indent="-27432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Pay down debt</a:t>
            </a:r>
          </a:p>
          <a:p>
            <a:pPr marL="274320" indent="-27432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Solidify and diversify customer base</a:t>
            </a:r>
          </a:p>
          <a:p>
            <a:pPr marL="274320" indent="-27432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Implement a strategy to grow the company</a:t>
            </a:r>
          </a:p>
          <a:p>
            <a:pPr marL="274320" indent="-27432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Build a solid management team and develop a successor</a:t>
            </a:r>
          </a:p>
          <a:p>
            <a:pPr marL="342900" indent="-342900">
              <a:buFont typeface="Arial" panose="020B0604020202020204" pitchFamily="34" charset="0"/>
              <a:buChar char="•"/>
            </a:pPr>
            <a:endParaRPr lang="en-US">
              <a:solidFill>
                <a:srgbClr val="333333"/>
              </a:solidFill>
              <a:latin typeface="FS Elliot Pro Light" panose="02000503040000020004" pitchFamily="2" charset="0"/>
            </a:endParaRPr>
          </a:p>
        </p:txBody>
      </p:sp>
      <p:pic>
        <p:nvPicPr>
          <p:cNvPr id="4" name="Picture 3" descr="A person standing in front of a computer&#10;&#10;Description automatically generated with medium confidence">
            <a:extLst>
              <a:ext uri="{FF2B5EF4-FFF2-40B4-BE49-F238E27FC236}">
                <a16:creationId xmlns:a16="http://schemas.microsoft.com/office/drawing/2014/main" id="{09E3C60F-9A6E-3E40-98BE-F31A88ACB9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597572"/>
            <a:ext cx="2728210" cy="5260427"/>
          </a:xfrm>
          <a:prstGeom prst="rect">
            <a:avLst/>
          </a:prstGeom>
        </p:spPr>
      </p:pic>
    </p:spTree>
    <p:extLst>
      <p:ext uri="{BB962C8B-B14F-4D97-AF65-F5344CB8AC3E}">
        <p14:creationId xmlns:p14="http://schemas.microsoft.com/office/powerpoint/2010/main" val="4731770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1583987" cy="1033300"/>
          </a:xfrm>
        </p:spPr>
        <p:txBody>
          <a:bodyPr/>
          <a:lstStyle/>
          <a:p>
            <a:pPr>
              <a:spcBef>
                <a:spcPts val="1600"/>
              </a:spcBef>
            </a:pPr>
            <a:br>
              <a:rPr lang="en-US" sz="1067"/>
            </a:br>
            <a:r>
              <a:rPr lang="en-US" sz="3200"/>
              <a:t>Some business uses for life insurance</a:t>
            </a:r>
            <a:endParaRPr lang="en-US" b="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930400"/>
            <a:ext cx="12192000" cy="3870960"/>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a:t>.</a:t>
            </a:r>
          </a:p>
        </p:txBody>
      </p:sp>
      <p:sp>
        <p:nvSpPr>
          <p:cNvPr id="12" name="Rectangle 11">
            <a:extLst>
              <a:ext uri="{FF2B5EF4-FFF2-40B4-BE49-F238E27FC236}">
                <a16:creationId xmlns:a16="http://schemas.microsoft.com/office/drawing/2014/main" id="{F0A07CC3-159C-4218-ABF7-F0D10D2489C3}"/>
              </a:ext>
            </a:extLst>
          </p:cNvPr>
          <p:cNvSpPr/>
          <p:nvPr/>
        </p:nvSpPr>
        <p:spPr>
          <a:xfrm>
            <a:off x="608013" y="2231215"/>
            <a:ext cx="10404116" cy="4144661"/>
          </a:xfrm>
          <a:prstGeom prst="rect">
            <a:avLst/>
          </a:prstGeom>
        </p:spPr>
        <p:txBody>
          <a:bodyPr wrap="square" lIns="0" tIns="0" rIns="0" bIns="0">
            <a:spAutoFit/>
          </a:bodyPr>
          <a:lstStyle/>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Help protect the value of the business for your family/survivors.</a:t>
            </a:r>
          </a:p>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Finance plans to help recruit, reward, retain, and retire key employees.</a:t>
            </a:r>
          </a:p>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Cover the debt of the business for creditors.</a:t>
            </a:r>
          </a:p>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Help protect the business against financial loss due to the loss of a key employee.</a:t>
            </a:r>
          </a:p>
          <a:p>
            <a:pPr marL="182875" indent="-182875">
              <a:spcBef>
                <a:spcPts val="1600"/>
              </a:spcBef>
              <a:buFont typeface="Arial" panose="020B0604020202020204" pitchFamily="34" charset="0"/>
              <a:buChar char="•"/>
            </a:pPr>
            <a:r>
              <a:rPr lang="en-US" sz="2400">
                <a:solidFill>
                  <a:srgbClr val="333333"/>
                </a:solidFill>
                <a:latin typeface="FS Elliot Pro Light" panose="02000503040000020004" pitchFamily="2" charset="0"/>
              </a:rPr>
              <a:t>Supplemental retirement savings.</a:t>
            </a:r>
          </a:p>
          <a:p>
            <a:pPr>
              <a:spcBef>
                <a:spcPts val="1600"/>
              </a:spcBef>
            </a:pPr>
            <a:endParaRPr lang="en-US" sz="2400">
              <a:solidFill>
                <a:srgbClr val="333333"/>
              </a:solidFill>
              <a:latin typeface="FS Elliot Pro Light" panose="02000503040000020004" pitchFamily="2" charset="0"/>
            </a:endParaRPr>
          </a:p>
          <a:p>
            <a:pPr>
              <a:spcBef>
                <a:spcPts val="1600"/>
              </a:spcBef>
            </a:pPr>
            <a:endParaRPr lang="en-US" sz="2133">
              <a:solidFill>
                <a:srgbClr val="4D4E53"/>
              </a:solidFill>
              <a:latin typeface="FS Elliot Pro Light" panose="02000503040000020004" pitchFamily="50" charset="0"/>
            </a:endParaRPr>
          </a:p>
        </p:txBody>
      </p:sp>
    </p:spTree>
    <p:extLst>
      <p:ext uri="{BB962C8B-B14F-4D97-AF65-F5344CB8AC3E}">
        <p14:creationId xmlns:p14="http://schemas.microsoft.com/office/powerpoint/2010/main" val="10001437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21">
            <a:extLst>
              <a:ext uri="{FF2B5EF4-FFF2-40B4-BE49-F238E27FC236}">
                <a16:creationId xmlns:a16="http://schemas.microsoft.com/office/drawing/2014/main" id="{F2DF120F-2622-1841-BEDD-CE148B44FEEA}"/>
              </a:ext>
            </a:extLst>
          </p:cNvPr>
          <p:cNvSpPr/>
          <p:nvPr/>
        </p:nvSpPr>
        <p:spPr>
          <a:xfrm>
            <a:off x="4281333" y="2266122"/>
            <a:ext cx="2159224" cy="735496"/>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17" name="Rectangle 16">
            <a:extLst>
              <a:ext uri="{FF2B5EF4-FFF2-40B4-BE49-F238E27FC236}">
                <a16:creationId xmlns:a16="http://schemas.microsoft.com/office/drawing/2014/main" id="{477A2290-04EE-D94C-AB71-31EF164D3E62}"/>
              </a:ext>
            </a:extLst>
          </p:cNvPr>
          <p:cNvSpPr/>
          <p:nvPr/>
        </p:nvSpPr>
        <p:spPr>
          <a:xfrm>
            <a:off x="0" y="432617"/>
            <a:ext cx="3125337" cy="415636"/>
          </a:xfrm>
          <a:prstGeom prst="rect">
            <a:avLst/>
          </a:prstGeom>
          <a:solidFill>
            <a:srgbClr val="D2F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37BBBDB-1729-534E-89FB-DF315856541D}"/>
              </a:ext>
            </a:extLst>
          </p:cNvPr>
          <p:cNvSpPr txBox="1"/>
          <p:nvPr/>
        </p:nvSpPr>
        <p:spPr>
          <a:xfrm>
            <a:off x="538148" y="478069"/>
            <a:ext cx="2466829" cy="307777"/>
          </a:xfrm>
          <a:prstGeom prst="rect">
            <a:avLst/>
          </a:prstGeom>
          <a:noFill/>
        </p:spPr>
        <p:txBody>
          <a:bodyPr wrap="none" rtlCol="0">
            <a:spAutoFit/>
          </a:bodyPr>
          <a:lstStyle/>
          <a:p>
            <a:pPr lvl="0"/>
            <a:r>
              <a:rPr lang="en-US" sz="1400" b="1">
                <a:solidFill>
                  <a:srgbClr val="0076CF"/>
                </a:solidFill>
                <a:latin typeface="FS Elliot Pro" panose="02000503040000020004" pitchFamily="50" charset="0"/>
              </a:rPr>
              <a:t>Legacy and estate planning</a:t>
            </a:r>
          </a:p>
        </p:txBody>
      </p:sp>
      <p:sp>
        <p:nvSpPr>
          <p:cNvPr id="32" name="Title 1">
            <a:extLst>
              <a:ext uri="{FF2B5EF4-FFF2-40B4-BE49-F238E27FC236}">
                <a16:creationId xmlns:a16="http://schemas.microsoft.com/office/drawing/2014/main" id="{78B9FC24-DB81-924E-B9A0-F9B0B2F0831D}"/>
              </a:ext>
            </a:extLst>
          </p:cNvPr>
          <p:cNvSpPr txBox="1">
            <a:spLocks/>
          </p:cNvSpPr>
          <p:nvPr/>
        </p:nvSpPr>
        <p:spPr>
          <a:xfrm>
            <a:off x="1160256" y="821990"/>
            <a:ext cx="6641961" cy="2783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480"/>
              </a:lnSpc>
            </a:pPr>
            <a:r>
              <a:rPr lang="en-US" sz="5400">
                <a:solidFill>
                  <a:srgbClr val="0076CF"/>
                </a:solidFill>
                <a:latin typeface="FS Elliot Pro Light" panose="02000503040000020004" pitchFamily="2" charset="0"/>
              </a:rPr>
              <a:t>Protect your legacy: Plan your </a:t>
            </a:r>
            <a:r>
              <a:rPr lang="en-US" sz="5400" b="1">
                <a:solidFill>
                  <a:srgbClr val="004B96"/>
                </a:solidFill>
                <a:latin typeface="FS Elliot Pro" panose="02000503040000020004" pitchFamily="2" charset="0"/>
              </a:rPr>
              <a:t>estate</a:t>
            </a:r>
          </a:p>
        </p:txBody>
      </p:sp>
      <p:sp>
        <p:nvSpPr>
          <p:cNvPr id="33" name="Content Placeholder 2">
            <a:extLst>
              <a:ext uri="{FF2B5EF4-FFF2-40B4-BE49-F238E27FC236}">
                <a16:creationId xmlns:a16="http://schemas.microsoft.com/office/drawing/2014/main" id="{066DB92C-1156-784E-BB8F-98823F8EEB27}"/>
              </a:ext>
            </a:extLst>
          </p:cNvPr>
          <p:cNvSpPr txBox="1">
            <a:spLocks/>
          </p:cNvSpPr>
          <p:nvPr/>
        </p:nvSpPr>
        <p:spPr>
          <a:xfrm>
            <a:off x="1599924" y="3633924"/>
            <a:ext cx="3021772" cy="14250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400"/>
              </a:spcAft>
              <a:buNone/>
            </a:pPr>
            <a:r>
              <a:rPr lang="en-US" sz="2000">
                <a:solidFill>
                  <a:srgbClr val="333333"/>
                </a:solidFill>
              </a:rPr>
              <a:t>Create a </a:t>
            </a:r>
            <a:r>
              <a:rPr lang="en-US" sz="2000" b="1">
                <a:solidFill>
                  <a:srgbClr val="0076CF"/>
                </a:solidFill>
                <a:latin typeface="FS Elliot Pro" panose="02000503040000020004" pitchFamily="2" charset="0"/>
              </a:rPr>
              <a:t>will.</a:t>
            </a:r>
          </a:p>
          <a:p>
            <a:pPr marL="0" indent="0">
              <a:spcAft>
                <a:spcPts val="1400"/>
              </a:spcAft>
              <a:buNone/>
            </a:pPr>
            <a:r>
              <a:rPr lang="en-US" sz="2000">
                <a:solidFill>
                  <a:srgbClr val="333333"/>
                </a:solidFill>
              </a:rPr>
              <a:t>Name a durable </a:t>
            </a:r>
            <a:r>
              <a:rPr lang="en-US" sz="2000" b="1">
                <a:solidFill>
                  <a:srgbClr val="0076CF"/>
                </a:solidFill>
                <a:latin typeface="FS Elliot Pro" panose="02000503040000020004" pitchFamily="2" charset="0"/>
              </a:rPr>
              <a:t>power of attorney.</a:t>
            </a:r>
          </a:p>
        </p:txBody>
      </p:sp>
      <p:pic>
        <p:nvPicPr>
          <p:cNvPr id="34" name="Picture 33">
            <a:extLst>
              <a:ext uri="{FF2B5EF4-FFF2-40B4-BE49-F238E27FC236}">
                <a16:creationId xmlns:a16="http://schemas.microsoft.com/office/drawing/2014/main" id="{70161052-3C44-4D45-8172-E826565CF2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081" y="3474932"/>
            <a:ext cx="712418" cy="712418"/>
          </a:xfrm>
          <a:prstGeom prst="rect">
            <a:avLst/>
          </a:prstGeom>
        </p:spPr>
      </p:pic>
      <p:pic>
        <p:nvPicPr>
          <p:cNvPr id="35" name="Picture 34">
            <a:extLst>
              <a:ext uri="{FF2B5EF4-FFF2-40B4-BE49-F238E27FC236}">
                <a16:creationId xmlns:a16="http://schemas.microsoft.com/office/drawing/2014/main" id="{44F996B9-C777-1147-8811-6492C046F7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081" y="4041526"/>
            <a:ext cx="712418" cy="712418"/>
          </a:xfrm>
          <a:prstGeom prst="rect">
            <a:avLst/>
          </a:prstGeom>
        </p:spPr>
      </p:pic>
      <p:sp>
        <p:nvSpPr>
          <p:cNvPr id="38" name="Content Placeholder 2">
            <a:extLst>
              <a:ext uri="{FF2B5EF4-FFF2-40B4-BE49-F238E27FC236}">
                <a16:creationId xmlns:a16="http://schemas.microsoft.com/office/drawing/2014/main" id="{F0C741AF-8F63-3A43-A9D6-0CC61B87D7AC}"/>
              </a:ext>
            </a:extLst>
          </p:cNvPr>
          <p:cNvSpPr txBox="1">
            <a:spLocks/>
          </p:cNvSpPr>
          <p:nvPr/>
        </p:nvSpPr>
        <p:spPr>
          <a:xfrm>
            <a:off x="5585791" y="3633924"/>
            <a:ext cx="4253948" cy="1872355"/>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400"/>
              </a:spcAft>
              <a:buNone/>
            </a:pPr>
            <a:r>
              <a:rPr lang="en-US" sz="2000">
                <a:solidFill>
                  <a:srgbClr val="333333"/>
                </a:solidFill>
              </a:rPr>
              <a:t>Decide and document who you want to be your </a:t>
            </a:r>
            <a:r>
              <a:rPr lang="en-US" sz="2000" b="1">
                <a:solidFill>
                  <a:srgbClr val="0076CF"/>
                </a:solidFill>
              </a:rPr>
              <a:t>health advocate.</a:t>
            </a:r>
          </a:p>
          <a:p>
            <a:pPr marL="0" indent="0">
              <a:spcAft>
                <a:spcPts val="1400"/>
              </a:spcAft>
              <a:buNone/>
            </a:pPr>
            <a:r>
              <a:rPr lang="en-US" sz="2000">
                <a:solidFill>
                  <a:srgbClr val="333333"/>
                </a:solidFill>
              </a:rPr>
              <a:t>Regularly </a:t>
            </a:r>
            <a:r>
              <a:rPr lang="en-US" sz="2000" b="1">
                <a:solidFill>
                  <a:srgbClr val="0076CF"/>
                </a:solidFill>
              </a:rPr>
              <a:t>review</a:t>
            </a:r>
            <a:r>
              <a:rPr lang="en-US" sz="2000">
                <a:solidFill>
                  <a:srgbClr val="333333"/>
                </a:solidFill>
              </a:rPr>
              <a:t> your beneficiaries on all your policies.</a:t>
            </a:r>
          </a:p>
        </p:txBody>
      </p:sp>
      <p:pic>
        <p:nvPicPr>
          <p:cNvPr id="39" name="Picture 38">
            <a:extLst>
              <a:ext uri="{FF2B5EF4-FFF2-40B4-BE49-F238E27FC236}">
                <a16:creationId xmlns:a16="http://schemas.microsoft.com/office/drawing/2014/main" id="{BC4F3D77-CDAD-4443-B33B-14809BD054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8948" y="3474932"/>
            <a:ext cx="712418" cy="712418"/>
          </a:xfrm>
          <a:prstGeom prst="rect">
            <a:avLst/>
          </a:prstGeom>
        </p:spPr>
      </p:pic>
      <p:pic>
        <p:nvPicPr>
          <p:cNvPr id="40" name="Picture 39">
            <a:extLst>
              <a:ext uri="{FF2B5EF4-FFF2-40B4-BE49-F238E27FC236}">
                <a16:creationId xmlns:a16="http://schemas.microsoft.com/office/drawing/2014/main" id="{3142D234-C660-9941-A685-0FC3ADE013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8948" y="4339700"/>
            <a:ext cx="712418" cy="712418"/>
          </a:xfrm>
          <a:prstGeom prst="rect">
            <a:avLst/>
          </a:prstGeom>
        </p:spPr>
      </p:pic>
      <p:sp>
        <p:nvSpPr>
          <p:cNvPr id="42" name="Slide Number Placeholder 4">
            <a:extLst>
              <a:ext uri="{FF2B5EF4-FFF2-40B4-BE49-F238E27FC236}">
                <a16:creationId xmlns:a16="http://schemas.microsoft.com/office/drawing/2014/main" id="{09EAB0D8-3485-2C4B-888B-2DB0EA132129}"/>
              </a:ext>
            </a:extLst>
          </p:cNvPr>
          <p:cNvSpPr txBox="1">
            <a:spLocks/>
          </p:cNvSpPr>
          <p:nvPr/>
        </p:nvSpPr>
        <p:spPr>
          <a:xfrm>
            <a:off x="159025" y="6334539"/>
            <a:ext cx="649357" cy="523461"/>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fld id="{61445BA3-2CB5-7C4E-ABD2-87FA1F6BEAE1}" type="slidenum">
              <a:rPr lang="en-US" sz="1067" smtClean="0">
                <a:solidFill>
                  <a:srgbClr val="4D4E53"/>
                </a:solidFill>
                <a:latin typeface="FS Elliot Pro" panose="02000503040000020004" pitchFamily="2" charset="0"/>
              </a:rPr>
              <a:pPr>
                <a:defRPr/>
              </a:pPr>
              <a:t>131</a:t>
            </a:fld>
            <a:endParaRPr lang="en-US" sz="1067">
              <a:solidFill>
                <a:srgbClr val="4D4E53"/>
              </a:solidFill>
              <a:latin typeface="FS Elliot Pro" panose="02000503040000020004" pitchFamily="2" charset="0"/>
            </a:endParaRPr>
          </a:p>
        </p:txBody>
      </p:sp>
      <p:pic>
        <p:nvPicPr>
          <p:cNvPr id="43" name="Picture 42">
            <a:extLst>
              <a:ext uri="{FF2B5EF4-FFF2-40B4-BE49-F238E27FC236}">
                <a16:creationId xmlns:a16="http://schemas.microsoft.com/office/drawing/2014/main" id="{CFD7CB62-866B-E544-BB9D-570BA39F3E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78314" y="6220997"/>
            <a:ext cx="1515241" cy="432440"/>
          </a:xfrm>
          <a:prstGeom prst="rect">
            <a:avLst/>
          </a:prstGeom>
        </p:spPr>
      </p:pic>
    </p:spTree>
    <p:extLst>
      <p:ext uri="{BB962C8B-B14F-4D97-AF65-F5344CB8AC3E}">
        <p14:creationId xmlns:p14="http://schemas.microsoft.com/office/powerpoint/2010/main" val="33464098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15462" y="617653"/>
            <a:ext cx="10972800" cy="457200"/>
          </a:xfrm>
        </p:spPr>
        <p:txBody>
          <a:bodyPr/>
          <a:lstStyle/>
          <a:p>
            <a:r>
              <a:rPr lang="en-US">
                <a:solidFill>
                  <a:schemeClr val="bg1"/>
                </a:solidFill>
              </a:rPr>
              <a:t>Legacy and estate planning</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132</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pic>
        <p:nvPicPr>
          <p:cNvPr id="17" name="Picture 16">
            <a:extLst>
              <a:ext uri="{FF2B5EF4-FFF2-40B4-BE49-F238E27FC236}">
                <a16:creationId xmlns:a16="http://schemas.microsoft.com/office/drawing/2014/main" id="{2FCFD9AA-815A-4188-B11E-D4B9B350F8B5}"/>
              </a:ext>
            </a:extLst>
          </p:cNvPr>
          <p:cNvPicPr>
            <a:picLocks noChangeAspect="1"/>
          </p:cNvPicPr>
          <p:nvPr/>
        </p:nvPicPr>
        <p:blipFill>
          <a:blip r:embed="rId3"/>
          <a:stretch>
            <a:fillRect/>
          </a:stretch>
        </p:blipFill>
        <p:spPr>
          <a:xfrm>
            <a:off x="1989623" y="1917945"/>
            <a:ext cx="7235290" cy="4883348"/>
          </a:xfrm>
          <a:prstGeom prst="rect">
            <a:avLst/>
          </a:prstGeom>
        </p:spPr>
      </p:pic>
      <p:sp>
        <p:nvSpPr>
          <p:cNvPr id="13" name="Rectangle 12">
            <a:extLst>
              <a:ext uri="{FF2B5EF4-FFF2-40B4-BE49-F238E27FC236}">
                <a16:creationId xmlns:a16="http://schemas.microsoft.com/office/drawing/2014/main" id="{20B9BCDD-E725-4035-A6F3-7F6F37B25700}"/>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2969FE21-5AEA-6177-97DB-AF5CEE8A7587}"/>
              </a:ext>
            </a:extLst>
          </p:cNvPr>
          <p:cNvSpPr/>
          <p:nvPr/>
        </p:nvSpPr>
        <p:spPr>
          <a:xfrm>
            <a:off x="333366" y="1917945"/>
            <a:ext cx="4576335" cy="1205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a:spcAft>
                <a:spcPts val="800"/>
              </a:spcAft>
            </a:pPr>
            <a:r>
              <a:rPr lang="en-US" sz="2800" baseline="30000" dirty="0">
                <a:solidFill>
                  <a:srgbClr val="333333"/>
                </a:solidFill>
                <a:latin typeface="FS Elliot Pro" panose="02000503040000020004" pitchFamily="2" charset="0"/>
              </a:rPr>
              <a:t>Objectives for each phase:</a:t>
            </a:r>
          </a:p>
          <a:p>
            <a:pPr marL="342900" indent="-342900">
              <a:buFont typeface="Arial" panose="020B0604020202020204" pitchFamily="34" charset="0"/>
              <a:buChar char="•"/>
            </a:pPr>
            <a:endParaRPr lang="en-US" sz="2400" b="1" dirty="0">
              <a:solidFill>
                <a:srgbClr val="333333"/>
              </a:solidFill>
              <a:latin typeface="FS Elliot Pro" panose="02000503040000020004" pitchFamily="2" charset="0"/>
            </a:endParaRPr>
          </a:p>
          <a:p>
            <a:endParaRPr lang="en-US" sz="2400" dirty="0">
              <a:solidFill>
                <a:srgbClr val="333333"/>
              </a:solidFill>
              <a:latin typeface="FS Elliot Pro Light" panose="02000503040000020004" pitchFamily="2" charset="0"/>
            </a:endParaRPr>
          </a:p>
        </p:txBody>
      </p:sp>
    </p:spTree>
    <p:extLst>
      <p:ext uri="{BB962C8B-B14F-4D97-AF65-F5344CB8AC3E}">
        <p14:creationId xmlns:p14="http://schemas.microsoft.com/office/powerpoint/2010/main" val="6572869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6387"/>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27327" y="350323"/>
            <a:ext cx="10972800" cy="1114920"/>
          </a:xfrm>
        </p:spPr>
        <p:txBody>
          <a:bodyPr/>
          <a:lstStyle/>
          <a:p>
            <a:r>
              <a:rPr lang="en-US">
                <a:solidFill>
                  <a:schemeClr val="bg1"/>
                </a:solidFill>
              </a:rPr>
              <a:t>Legacy and estate planning</a:t>
            </a:r>
            <a:br>
              <a:rPr lang="en-US">
                <a:solidFill>
                  <a:schemeClr val="bg1"/>
                </a:solidFill>
              </a:rPr>
            </a:br>
            <a:r>
              <a:rPr lang="en-US" sz="2800">
                <a:solidFill>
                  <a:schemeClr val="bg1"/>
                </a:solidFill>
              </a:rPr>
              <a:t>Leaving heirs what’s fair and equitable when you have a business</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133</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6" name="Rectangle 15">
            <a:extLst>
              <a:ext uri="{FF2B5EF4-FFF2-40B4-BE49-F238E27FC236}">
                <a16:creationId xmlns:a16="http://schemas.microsoft.com/office/drawing/2014/main" id="{360D69DC-8BC2-BC43-BB69-B72ED1FA66D2}"/>
              </a:ext>
            </a:extLst>
          </p:cNvPr>
          <p:cNvSpPr/>
          <p:nvPr/>
        </p:nvSpPr>
        <p:spPr>
          <a:xfrm>
            <a:off x="191889" y="1847248"/>
            <a:ext cx="2485210" cy="2220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a:solidFill>
                  <a:srgbClr val="333333"/>
                </a:solidFill>
                <a:latin typeface="FS Elliot Pro Light" panose="02000503040000020004" pitchFamily="2" charset="0"/>
              </a:rPr>
              <a:t>Inheritance equalization</a:t>
            </a:r>
          </a:p>
        </p:txBody>
      </p:sp>
      <p:sp>
        <p:nvSpPr>
          <p:cNvPr id="13" name="Rectangle 12">
            <a:extLst>
              <a:ext uri="{FF2B5EF4-FFF2-40B4-BE49-F238E27FC236}">
                <a16:creationId xmlns:a16="http://schemas.microsoft.com/office/drawing/2014/main" id="{20B9BCDD-E725-4035-A6F3-7F6F37B25700}"/>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048EC739-42BD-3B23-1315-47BF2B63F114}"/>
              </a:ext>
            </a:extLst>
          </p:cNvPr>
          <p:cNvPicPr>
            <a:picLocks noChangeAspect="1"/>
          </p:cNvPicPr>
          <p:nvPr/>
        </p:nvPicPr>
        <p:blipFill>
          <a:blip r:embed="rId3"/>
          <a:stretch>
            <a:fillRect/>
          </a:stretch>
        </p:blipFill>
        <p:spPr>
          <a:xfrm>
            <a:off x="3073707" y="1911406"/>
            <a:ext cx="7381301" cy="4697838"/>
          </a:xfrm>
          <a:prstGeom prst="rect">
            <a:avLst/>
          </a:prstGeom>
        </p:spPr>
      </p:pic>
    </p:spTree>
    <p:extLst>
      <p:ext uri="{BB962C8B-B14F-4D97-AF65-F5344CB8AC3E}">
        <p14:creationId xmlns:p14="http://schemas.microsoft.com/office/powerpoint/2010/main" val="4604740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400743" y="287203"/>
            <a:ext cx="10972800" cy="457200"/>
          </a:xfrm>
        </p:spPr>
        <p:txBody>
          <a:bodyPr/>
          <a:lstStyle/>
          <a:p>
            <a:r>
              <a:rPr lang="en-US">
                <a:solidFill>
                  <a:schemeClr val="bg1"/>
                </a:solidFill>
              </a:rPr>
              <a:t>Legacy and estate planning</a:t>
            </a:r>
            <a:br>
              <a:rPr lang="en-US">
                <a:solidFill>
                  <a:schemeClr val="bg1"/>
                </a:solidFill>
              </a:rPr>
            </a:br>
            <a:r>
              <a:rPr lang="en-US" sz="2800">
                <a:solidFill>
                  <a:schemeClr val="bg1"/>
                </a:solidFill>
              </a:rPr>
              <a:t>Control your legacy and preserve your estate</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134</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3" name="Rectangle 12">
            <a:extLst>
              <a:ext uri="{FF2B5EF4-FFF2-40B4-BE49-F238E27FC236}">
                <a16:creationId xmlns:a16="http://schemas.microsoft.com/office/drawing/2014/main" id="{20B9BCDD-E725-4035-A6F3-7F6F37B25700}"/>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D7BF2EFA-4A88-17E9-11FE-9C49775E05A7}"/>
              </a:ext>
            </a:extLst>
          </p:cNvPr>
          <p:cNvSpPr txBox="1"/>
          <p:nvPr/>
        </p:nvSpPr>
        <p:spPr>
          <a:xfrm>
            <a:off x="261043" y="1793325"/>
            <a:ext cx="9154774" cy="461665"/>
          </a:xfrm>
          <a:prstGeom prst="rect">
            <a:avLst/>
          </a:prstGeom>
          <a:noFill/>
        </p:spPr>
        <p:txBody>
          <a:bodyPr wrap="square" lIns="91440" tIns="45720" rIns="91440" bIns="45720" anchor="t">
            <a:spAutoFit/>
          </a:bodyPr>
          <a:lstStyle/>
          <a:p>
            <a:pPr algn="l"/>
            <a:r>
              <a:rPr lang="en-US" sz="2400">
                <a:solidFill>
                  <a:srgbClr val="333333"/>
                </a:solidFill>
                <a:latin typeface="FS Elliot Pro Light" panose="02000503040000020004" pitchFamily="2" charset="0"/>
              </a:rPr>
              <a:t>An ILIT can help provide liquidity to your estate.</a:t>
            </a:r>
          </a:p>
        </p:txBody>
      </p:sp>
      <p:pic>
        <p:nvPicPr>
          <p:cNvPr id="3" name="Picture 2">
            <a:extLst>
              <a:ext uri="{FF2B5EF4-FFF2-40B4-BE49-F238E27FC236}">
                <a16:creationId xmlns:a16="http://schemas.microsoft.com/office/drawing/2014/main" id="{FADB5A0A-DDF1-F084-5A3F-C19E6F325133}"/>
              </a:ext>
            </a:extLst>
          </p:cNvPr>
          <p:cNvPicPr>
            <a:picLocks noChangeAspect="1"/>
          </p:cNvPicPr>
          <p:nvPr/>
        </p:nvPicPr>
        <p:blipFill>
          <a:blip r:embed="rId3"/>
          <a:stretch>
            <a:fillRect/>
          </a:stretch>
        </p:blipFill>
        <p:spPr>
          <a:xfrm>
            <a:off x="400743" y="2605378"/>
            <a:ext cx="9611034" cy="3873729"/>
          </a:xfrm>
          <a:prstGeom prst="rect">
            <a:avLst/>
          </a:prstGeom>
        </p:spPr>
      </p:pic>
    </p:spTree>
    <p:extLst>
      <p:ext uri="{BB962C8B-B14F-4D97-AF65-F5344CB8AC3E}">
        <p14:creationId xmlns:p14="http://schemas.microsoft.com/office/powerpoint/2010/main" val="38109687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609600" y="768350"/>
            <a:ext cx="10972800" cy="3544006"/>
          </a:xfrm>
        </p:spPr>
        <p:txBody>
          <a:bodyPr/>
          <a:lstStyle/>
          <a:p>
            <a:r>
              <a:rPr lang="en-US"/>
              <a:t>Principal</a:t>
            </a:r>
            <a:r>
              <a:rPr lang="en-US" baseline="30000"/>
              <a:t>®</a:t>
            </a:r>
            <a:r>
              <a:rPr lang="en-US"/>
              <a:t> Business Needs </a:t>
            </a:r>
            <a:br>
              <a:rPr lang="en-US"/>
            </a:br>
            <a:r>
              <a:rPr lang="en-US"/>
              <a:t>Assessment</a:t>
            </a:r>
          </a:p>
        </p:txBody>
      </p:sp>
      <p:cxnSp>
        <p:nvCxnSpPr>
          <p:cNvPr id="6" name="Straight Connector 5">
            <a:extLst>
              <a:ext uri="{FF2B5EF4-FFF2-40B4-BE49-F238E27FC236}">
                <a16:creationId xmlns:a16="http://schemas.microsoft.com/office/drawing/2014/main" id="{FDD020E0-4E3F-624B-B358-F2DF27206A59}"/>
              </a:ext>
            </a:extLst>
          </p:cNvPr>
          <p:cNvCxnSpPr/>
          <p:nvPr/>
        </p:nvCxnSpPr>
        <p:spPr>
          <a:xfrm>
            <a:off x="609599" y="213502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6587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15462" y="617653"/>
            <a:ext cx="10972800" cy="457200"/>
          </a:xfrm>
        </p:spPr>
        <p:txBody>
          <a:bodyPr/>
          <a:lstStyle/>
          <a:p>
            <a:r>
              <a:rPr lang="en-US">
                <a:solidFill>
                  <a:schemeClr val="bg1"/>
                </a:solidFill>
              </a:rPr>
              <a:t>Principal</a:t>
            </a:r>
            <a:r>
              <a:rPr lang="en-US" baseline="30000">
                <a:solidFill>
                  <a:schemeClr val="bg1"/>
                </a:solidFill>
              </a:rPr>
              <a:t>®</a:t>
            </a:r>
            <a:r>
              <a:rPr lang="en-US">
                <a:solidFill>
                  <a:schemeClr val="bg1"/>
                </a:solidFill>
              </a:rPr>
              <a:t> Business Needs Assessment</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136</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EA5A9CA2-C410-46AB-B2BF-E77BF4D78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67"/>
          <a:stretch/>
        </p:blipFill>
        <p:spPr>
          <a:xfrm>
            <a:off x="191888" y="1745569"/>
            <a:ext cx="6356830" cy="3933926"/>
          </a:xfrm>
          <a:prstGeom prst="rect">
            <a:avLst/>
          </a:prstGeom>
        </p:spPr>
      </p:pic>
      <p:sp>
        <p:nvSpPr>
          <p:cNvPr id="15" name="Rectangle 14">
            <a:extLst>
              <a:ext uri="{FF2B5EF4-FFF2-40B4-BE49-F238E27FC236}">
                <a16:creationId xmlns:a16="http://schemas.microsoft.com/office/drawing/2014/main" id="{3EBE13BA-A725-9546-AEDB-E328B6641B39}"/>
              </a:ext>
            </a:extLst>
          </p:cNvPr>
          <p:cNvSpPr/>
          <p:nvPr/>
        </p:nvSpPr>
        <p:spPr>
          <a:xfrm>
            <a:off x="6817659" y="2084294"/>
            <a:ext cx="5182452" cy="4205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r>
              <a:rPr lang="en-US" sz="2400" dirty="0">
                <a:solidFill>
                  <a:srgbClr val="333333"/>
                </a:solidFill>
                <a:latin typeface="FS Elliot Pro Light" panose="02000503040000020004" pitchFamily="2" charset="0"/>
              </a:rPr>
              <a:t>Holistic view of your business planning needs. </a:t>
            </a:r>
          </a:p>
          <a:p>
            <a:endParaRPr lang="en-US" sz="2400" dirty="0">
              <a:solidFill>
                <a:srgbClr val="333333"/>
              </a:solidFill>
              <a:latin typeface="FS Elliot Pro Light" panose="02000503040000020004" pitchFamily="2" charset="0"/>
            </a:endParaRPr>
          </a:p>
          <a:p>
            <a:r>
              <a:rPr lang="en-US" sz="2400" dirty="0">
                <a:solidFill>
                  <a:srgbClr val="333333"/>
                </a:solidFill>
                <a:latin typeface="FS Elliot Pro Light" panose="02000503040000020004" pitchFamily="2" charset="0"/>
              </a:rPr>
              <a:t>You select what’s important to you.</a:t>
            </a:r>
          </a:p>
          <a:p>
            <a:endParaRPr lang="en-US" sz="2400" dirty="0">
              <a:solidFill>
                <a:srgbClr val="333333"/>
              </a:solidFill>
              <a:latin typeface="FS Elliot Pro Light" panose="02000503040000020004" pitchFamily="2" charset="0"/>
            </a:endParaRPr>
          </a:p>
          <a:p>
            <a:pPr>
              <a:spcAft>
                <a:spcPts val="600"/>
              </a:spcAft>
            </a:pPr>
            <a:r>
              <a:rPr lang="en-US" sz="2400" dirty="0">
                <a:solidFill>
                  <a:srgbClr val="333333"/>
                </a:solidFill>
                <a:latin typeface="FS Elliot Pro Light" panose="02000503040000020004" pitchFamily="2" charset="0"/>
              </a:rPr>
              <a:t>Receive personalized assessments to help:</a:t>
            </a:r>
          </a:p>
          <a:p>
            <a:pPr marL="274320" lvl="1" indent="-274320">
              <a:buFont typeface="Arial" panose="020B0604020202020204" pitchFamily="34" charset="0"/>
              <a:buChar char="•"/>
            </a:pPr>
            <a:r>
              <a:rPr lang="en-US" sz="2400" dirty="0">
                <a:solidFill>
                  <a:srgbClr val="333333"/>
                </a:solidFill>
                <a:latin typeface="FS Elliot Pro Light" panose="02000503040000020004" pitchFamily="2" charset="0"/>
              </a:rPr>
              <a:t>Protect your business.</a:t>
            </a:r>
          </a:p>
          <a:p>
            <a:pPr marL="274320" lvl="1" indent="-274320">
              <a:buFont typeface="Arial" panose="020B0604020202020204" pitchFamily="34" charset="0"/>
              <a:buChar char="•"/>
            </a:pPr>
            <a:r>
              <a:rPr lang="en-US" sz="2400" dirty="0">
                <a:solidFill>
                  <a:srgbClr val="333333"/>
                </a:solidFill>
                <a:latin typeface="FS Elliot Pro Light" panose="02000503040000020004" pitchFamily="2" charset="0"/>
              </a:rPr>
              <a:t>Protect your employees.</a:t>
            </a:r>
          </a:p>
          <a:p>
            <a:pPr marL="274320" lvl="1" indent="-274320">
              <a:buFont typeface="Arial" panose="020B0604020202020204" pitchFamily="34" charset="0"/>
              <a:buChar char="•"/>
            </a:pPr>
            <a:r>
              <a:rPr lang="en-US" sz="2400" dirty="0">
                <a:solidFill>
                  <a:srgbClr val="333333"/>
                </a:solidFill>
                <a:latin typeface="FS Elliot Pro Light" panose="02000503040000020004" pitchFamily="2" charset="0"/>
              </a:rPr>
              <a:t>Protect your lifestyle.</a:t>
            </a:r>
          </a:p>
        </p:txBody>
      </p:sp>
      <p:grpSp>
        <p:nvGrpSpPr>
          <p:cNvPr id="8" name="Group 7">
            <a:extLst>
              <a:ext uri="{FF2B5EF4-FFF2-40B4-BE49-F238E27FC236}">
                <a16:creationId xmlns:a16="http://schemas.microsoft.com/office/drawing/2014/main" id="{E82A00B9-774D-7546-8F8A-ACCD5B688DA1}"/>
              </a:ext>
            </a:extLst>
          </p:cNvPr>
          <p:cNvGrpSpPr/>
          <p:nvPr/>
        </p:nvGrpSpPr>
        <p:grpSpPr>
          <a:xfrm>
            <a:off x="6817659" y="3006997"/>
            <a:ext cx="4770603" cy="737651"/>
            <a:chOff x="6817659" y="3006997"/>
            <a:chExt cx="4770603" cy="737651"/>
          </a:xfrm>
        </p:grpSpPr>
        <p:cxnSp>
          <p:nvCxnSpPr>
            <p:cNvPr id="9" name="Straight Connector 8">
              <a:extLst>
                <a:ext uri="{FF2B5EF4-FFF2-40B4-BE49-F238E27FC236}">
                  <a16:creationId xmlns:a16="http://schemas.microsoft.com/office/drawing/2014/main" id="{E24BF403-FA34-864F-9970-87D47F9EACF8}"/>
                </a:ext>
              </a:extLst>
            </p:cNvPr>
            <p:cNvCxnSpPr>
              <a:cxnSpLocks/>
            </p:cNvCxnSpPr>
            <p:nvPr/>
          </p:nvCxnSpPr>
          <p:spPr>
            <a:xfrm>
              <a:off x="6817659" y="3006997"/>
              <a:ext cx="4770603"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6AFD36-746C-C145-8913-07BA94E6A419}"/>
                </a:ext>
              </a:extLst>
            </p:cNvPr>
            <p:cNvCxnSpPr>
              <a:cxnSpLocks/>
            </p:cNvCxnSpPr>
            <p:nvPr/>
          </p:nvCxnSpPr>
          <p:spPr>
            <a:xfrm>
              <a:off x="6817659" y="3744648"/>
              <a:ext cx="4770603"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C440B500-BD5C-4F40-A2EB-03894942DDD2}"/>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2618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285DD0-91DE-A141-B1E5-87C4AF0712A3}"/>
              </a:ext>
            </a:extLst>
          </p:cNvPr>
          <p:cNvSpPr/>
          <p:nvPr/>
        </p:nvSpPr>
        <p:spPr>
          <a:xfrm>
            <a:off x="0" y="-127000"/>
            <a:ext cx="12192000" cy="59944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B95586-F10E-0843-8D4D-089305992F6A}"/>
              </a:ext>
            </a:extLst>
          </p:cNvPr>
          <p:cNvSpPr/>
          <p:nvPr/>
        </p:nvSpPr>
        <p:spPr>
          <a:xfrm>
            <a:off x="402869" y="1321317"/>
            <a:ext cx="3598287"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548640" rIns="365760" bIns="365760" rtlCol="0" anchor="t"/>
          <a:lstStyle/>
          <a:p>
            <a:pPr>
              <a:lnSpc>
                <a:spcPct val="90000"/>
              </a:lnSpc>
              <a:spcAft>
                <a:spcPts val="800"/>
              </a:spcAft>
            </a:pPr>
            <a:r>
              <a:rPr lang="en-US" sz="2400" dirty="0">
                <a:solidFill>
                  <a:schemeClr val="bg1"/>
                </a:solidFill>
                <a:latin typeface="FS Elliot Pro Light" panose="02000503040000020004" pitchFamily="2" charset="0"/>
              </a:rPr>
              <a:t>Protect your </a:t>
            </a:r>
            <a:r>
              <a:rPr lang="en-US" sz="2400" b="1" dirty="0">
                <a:solidFill>
                  <a:schemeClr val="bg1"/>
                </a:solidFill>
                <a:latin typeface="FS Elliot Pro Light" panose="02000503040000020004" pitchFamily="2" charset="0"/>
              </a:rPr>
              <a:t>business.</a:t>
            </a:r>
          </a:p>
          <a:p>
            <a:pPr marL="380990" indent="-380990">
              <a:lnSpc>
                <a:spcPct val="90000"/>
              </a:lnSpc>
              <a:spcAft>
                <a:spcPts val="800"/>
              </a:spcAft>
              <a:buFont typeface="Arial" panose="020B0604020202020204" pitchFamily="34" charset="0"/>
              <a:buChar char="•"/>
            </a:pPr>
            <a:r>
              <a:rPr lang="en-US" sz="2133" dirty="0">
                <a:solidFill>
                  <a:schemeClr val="bg1"/>
                </a:solidFill>
                <a:latin typeface="FS Elliot Pro" panose="02000503040000020004" pitchFamily="2" charset="0"/>
              </a:rPr>
              <a:t>Buy-sell and business transfer strategies</a:t>
            </a:r>
          </a:p>
          <a:p>
            <a:pPr marL="380990" indent="-380990">
              <a:lnSpc>
                <a:spcPct val="90000"/>
              </a:lnSpc>
              <a:spcAft>
                <a:spcPts val="800"/>
              </a:spcAft>
              <a:buFont typeface="Arial" panose="020B0604020202020204" pitchFamily="34" charset="0"/>
              <a:buChar char="•"/>
            </a:pPr>
            <a:r>
              <a:rPr lang="en-US" sz="2133" dirty="0">
                <a:solidFill>
                  <a:schemeClr val="bg1"/>
                </a:solidFill>
                <a:latin typeface="FS Elliot Pro" panose="02000503040000020004" pitchFamily="2" charset="0"/>
              </a:rPr>
              <a:t>Key employee retention benefits</a:t>
            </a:r>
          </a:p>
          <a:p>
            <a:pPr marL="380990" indent="-380990">
              <a:lnSpc>
                <a:spcPct val="90000"/>
              </a:lnSpc>
              <a:spcAft>
                <a:spcPts val="800"/>
              </a:spcAft>
              <a:buFont typeface="Arial" panose="020B0604020202020204" pitchFamily="34" charset="0"/>
              <a:buChar char="•"/>
            </a:pPr>
            <a:r>
              <a:rPr lang="en-US" sz="2133" dirty="0">
                <a:solidFill>
                  <a:schemeClr val="bg1"/>
                </a:solidFill>
                <a:latin typeface="FS Elliot Pro" panose="02000503040000020004" pitchFamily="2" charset="0"/>
              </a:rPr>
              <a:t>Key person protection</a:t>
            </a:r>
          </a:p>
          <a:p>
            <a:pPr marL="380990" indent="-380990">
              <a:lnSpc>
                <a:spcPct val="90000"/>
              </a:lnSpc>
              <a:spcAft>
                <a:spcPts val="800"/>
              </a:spcAft>
              <a:buFont typeface="Arial" panose="020B0604020202020204" pitchFamily="34" charset="0"/>
              <a:buChar char="•"/>
            </a:pPr>
            <a:endParaRPr lang="en-US" sz="2400" dirty="0">
              <a:solidFill>
                <a:schemeClr val="bg1"/>
              </a:solidFill>
              <a:latin typeface="FS Elliot Pro" panose="02000503040000020004" pitchFamily="2" charset="0"/>
            </a:endParaRPr>
          </a:p>
        </p:txBody>
      </p:sp>
      <p:grpSp>
        <p:nvGrpSpPr>
          <p:cNvPr id="10" name="Group 9">
            <a:extLst>
              <a:ext uri="{FF2B5EF4-FFF2-40B4-BE49-F238E27FC236}">
                <a16:creationId xmlns:a16="http://schemas.microsoft.com/office/drawing/2014/main" id="{21750FC7-9AAF-B248-9080-0B970B8EE30C}"/>
              </a:ext>
            </a:extLst>
          </p:cNvPr>
          <p:cNvGrpSpPr/>
          <p:nvPr/>
        </p:nvGrpSpPr>
        <p:grpSpPr>
          <a:xfrm>
            <a:off x="4273258" y="1765737"/>
            <a:ext cx="3749041" cy="3612443"/>
            <a:chOff x="4234462" y="661058"/>
            <a:chExt cx="3749041" cy="4756620"/>
          </a:xfrm>
        </p:grpSpPr>
        <p:cxnSp>
          <p:nvCxnSpPr>
            <p:cNvPr id="8" name="Straight Connector 7">
              <a:extLst>
                <a:ext uri="{FF2B5EF4-FFF2-40B4-BE49-F238E27FC236}">
                  <a16:creationId xmlns:a16="http://schemas.microsoft.com/office/drawing/2014/main" id="{0EEF6CCD-99F2-6146-A0BD-33D3B856EE11}"/>
                </a:ext>
              </a:extLst>
            </p:cNvPr>
            <p:cNvCxnSpPr>
              <a:cxnSpLocks/>
            </p:cNvCxnSpPr>
            <p:nvPr/>
          </p:nvCxnSpPr>
          <p:spPr>
            <a:xfrm>
              <a:off x="4234462" y="744692"/>
              <a:ext cx="0" cy="4672986"/>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BC2AE7-8D2E-4B4E-8E14-711D5156DE4B}"/>
                </a:ext>
              </a:extLst>
            </p:cNvPr>
            <p:cNvCxnSpPr>
              <a:cxnSpLocks/>
            </p:cNvCxnSpPr>
            <p:nvPr/>
          </p:nvCxnSpPr>
          <p:spPr>
            <a:xfrm>
              <a:off x="7983503" y="661058"/>
              <a:ext cx="0" cy="475662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16" name="Title 4">
            <a:extLst>
              <a:ext uri="{FF2B5EF4-FFF2-40B4-BE49-F238E27FC236}">
                <a16:creationId xmlns:a16="http://schemas.microsoft.com/office/drawing/2014/main" id="{A4BEE06F-3BD9-421A-81D7-3E758605BD21}"/>
              </a:ext>
            </a:extLst>
          </p:cNvPr>
          <p:cNvSpPr>
            <a:spLocks noGrp="1"/>
          </p:cNvSpPr>
          <p:nvPr>
            <p:ph type="title"/>
          </p:nvPr>
        </p:nvSpPr>
        <p:spPr>
          <a:xfrm>
            <a:off x="608013" y="546653"/>
            <a:ext cx="10974387" cy="1033300"/>
          </a:xfrm>
        </p:spPr>
        <p:txBody>
          <a:bodyPr/>
          <a:lstStyle/>
          <a:p>
            <a:pPr>
              <a:spcBef>
                <a:spcPts val="1600"/>
              </a:spcBef>
            </a:pPr>
            <a:r>
              <a:rPr lang="en-US" sz="1867" dirty="0">
                <a:solidFill>
                  <a:schemeClr val="bg1"/>
                </a:solidFill>
                <a:latin typeface="FS Elliot Pro Light" panose="02000503040000020004" pitchFamily="50" charset="0"/>
              </a:rPr>
              <a:t>Business Needs Assessment</a:t>
            </a:r>
            <a:br>
              <a:rPr lang="en-US" dirty="0">
                <a:solidFill>
                  <a:schemeClr val="bg1"/>
                </a:solidFill>
              </a:rPr>
            </a:br>
            <a:br>
              <a:rPr lang="en-US" sz="1067" dirty="0">
                <a:solidFill>
                  <a:schemeClr val="bg1"/>
                </a:solidFill>
              </a:rPr>
            </a:br>
            <a:r>
              <a:rPr lang="en-US" dirty="0">
                <a:solidFill>
                  <a:schemeClr val="bg1"/>
                </a:solidFill>
              </a:rPr>
              <a:t>A holistic view of business planning needs to help:</a:t>
            </a:r>
            <a:endParaRPr lang="en-US" dirty="0">
              <a:solidFill>
                <a:schemeClr val="bg1"/>
              </a:solidFill>
              <a:latin typeface="FS Elliot Pro Light" panose="02000503040000020004" pitchFamily="2" charset="0"/>
            </a:endParaRPr>
          </a:p>
        </p:txBody>
      </p:sp>
      <p:sp>
        <p:nvSpPr>
          <p:cNvPr id="11" name="Rectangle 10">
            <a:extLst>
              <a:ext uri="{FF2B5EF4-FFF2-40B4-BE49-F238E27FC236}">
                <a16:creationId xmlns:a16="http://schemas.microsoft.com/office/drawing/2014/main" id="{D1B426DA-21AD-FD21-D0BC-AFE19975379D}"/>
              </a:ext>
            </a:extLst>
          </p:cNvPr>
          <p:cNvSpPr/>
          <p:nvPr/>
        </p:nvSpPr>
        <p:spPr>
          <a:xfrm>
            <a:off x="4478406" y="1293657"/>
            <a:ext cx="3354949"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548640" rIns="365760" bIns="365760" rtlCol="0" anchor="t"/>
          <a:lstStyle/>
          <a:p>
            <a:pPr>
              <a:lnSpc>
                <a:spcPct val="90000"/>
              </a:lnSpc>
              <a:spcAft>
                <a:spcPts val="800"/>
              </a:spcAft>
            </a:pPr>
            <a:r>
              <a:rPr lang="en-US" sz="2400" dirty="0">
                <a:solidFill>
                  <a:schemeClr val="bg1"/>
                </a:solidFill>
                <a:latin typeface="FS Elliot Pro Light" panose="02000503040000020004" pitchFamily="2" charset="0"/>
              </a:rPr>
              <a:t>Protect your </a:t>
            </a:r>
            <a:r>
              <a:rPr lang="en-US" sz="2400" b="1" dirty="0">
                <a:solidFill>
                  <a:schemeClr val="bg1"/>
                </a:solidFill>
                <a:latin typeface="FS Elliot Pro Light" panose="02000503040000020004" pitchFamily="2" charset="0"/>
              </a:rPr>
              <a:t>employees.</a:t>
            </a:r>
          </a:p>
          <a:p>
            <a:pPr marL="380990" indent="-380990">
              <a:lnSpc>
                <a:spcPct val="90000"/>
              </a:lnSpc>
              <a:spcAft>
                <a:spcPts val="800"/>
              </a:spcAft>
              <a:buFont typeface="Arial" panose="020B0604020202020204" pitchFamily="34" charset="0"/>
              <a:buChar char="•"/>
            </a:pPr>
            <a:r>
              <a:rPr lang="en-US" sz="2133" dirty="0">
                <a:solidFill>
                  <a:schemeClr val="bg1"/>
                </a:solidFill>
                <a:latin typeface="FS Elliot Pro" panose="02000503040000020004" pitchFamily="2" charset="0"/>
              </a:rPr>
              <a:t>Qualified retirement plans</a:t>
            </a:r>
          </a:p>
          <a:p>
            <a:pPr marL="380990" indent="-380990">
              <a:lnSpc>
                <a:spcPct val="90000"/>
              </a:lnSpc>
              <a:spcAft>
                <a:spcPts val="800"/>
              </a:spcAft>
              <a:buFont typeface="Arial" panose="020B0604020202020204" pitchFamily="34" charset="0"/>
              <a:buChar char="•"/>
            </a:pPr>
            <a:r>
              <a:rPr lang="en-US" sz="2133" dirty="0">
                <a:solidFill>
                  <a:schemeClr val="bg1"/>
                </a:solidFill>
                <a:latin typeface="FS Elliot Pro" panose="02000503040000020004" pitchFamily="2" charset="0"/>
              </a:rPr>
              <a:t>Group benefits</a:t>
            </a:r>
          </a:p>
          <a:p>
            <a:pPr marL="380990" indent="-380990">
              <a:lnSpc>
                <a:spcPct val="90000"/>
              </a:lnSpc>
              <a:spcAft>
                <a:spcPts val="800"/>
              </a:spcAft>
              <a:buFont typeface="Arial" panose="020B0604020202020204" pitchFamily="34" charset="0"/>
              <a:buChar char="•"/>
            </a:pPr>
            <a:r>
              <a:rPr lang="en-US" sz="2133" dirty="0">
                <a:solidFill>
                  <a:schemeClr val="bg1"/>
                </a:solidFill>
                <a:latin typeface="FS Elliot Pro" panose="02000503040000020004" pitchFamily="2" charset="0"/>
              </a:rPr>
              <a:t>Key employee retirement benefits</a:t>
            </a:r>
          </a:p>
          <a:p>
            <a:pPr>
              <a:lnSpc>
                <a:spcPct val="90000"/>
              </a:lnSpc>
              <a:spcAft>
                <a:spcPts val="800"/>
              </a:spcAft>
            </a:pPr>
            <a:endParaRPr lang="en-US" sz="2133" dirty="0">
              <a:solidFill>
                <a:schemeClr val="bg1"/>
              </a:solidFill>
              <a:latin typeface="FS Elliot Pro" panose="02000503040000020004" pitchFamily="2" charset="0"/>
            </a:endParaRPr>
          </a:p>
          <a:p>
            <a:pPr marL="380990" indent="-380990">
              <a:lnSpc>
                <a:spcPct val="90000"/>
              </a:lnSpc>
              <a:spcAft>
                <a:spcPts val="800"/>
              </a:spcAft>
              <a:buFont typeface="Arial" panose="020B0604020202020204" pitchFamily="34" charset="0"/>
              <a:buChar char="•"/>
            </a:pPr>
            <a:endParaRPr lang="en-US" sz="2400" dirty="0">
              <a:solidFill>
                <a:schemeClr val="bg1"/>
              </a:solidFill>
              <a:latin typeface="FS Elliot Pro" panose="02000503040000020004" pitchFamily="2" charset="0"/>
            </a:endParaRPr>
          </a:p>
        </p:txBody>
      </p:sp>
      <p:sp>
        <p:nvSpPr>
          <p:cNvPr id="15" name="Rectangle 14">
            <a:extLst>
              <a:ext uri="{FF2B5EF4-FFF2-40B4-BE49-F238E27FC236}">
                <a16:creationId xmlns:a16="http://schemas.microsoft.com/office/drawing/2014/main" id="{BAAD31DC-5A85-5C44-8DD9-8CB9E399FB23}"/>
              </a:ext>
            </a:extLst>
          </p:cNvPr>
          <p:cNvSpPr/>
          <p:nvPr/>
        </p:nvSpPr>
        <p:spPr>
          <a:xfrm>
            <a:off x="8353212" y="1313408"/>
            <a:ext cx="3354949"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548640" rIns="365760" bIns="365760" rtlCol="0" anchor="t"/>
          <a:lstStyle/>
          <a:p>
            <a:pPr>
              <a:lnSpc>
                <a:spcPct val="90000"/>
              </a:lnSpc>
              <a:spcAft>
                <a:spcPts val="800"/>
              </a:spcAft>
            </a:pPr>
            <a:r>
              <a:rPr lang="en-US" sz="2400" dirty="0">
                <a:solidFill>
                  <a:schemeClr val="bg1"/>
                </a:solidFill>
                <a:latin typeface="FS Elliot Pro Light" panose="02000503040000020004" pitchFamily="2" charset="0"/>
              </a:rPr>
              <a:t>Protect your </a:t>
            </a:r>
            <a:r>
              <a:rPr lang="en-US" sz="2400" b="1" dirty="0">
                <a:solidFill>
                  <a:schemeClr val="bg1"/>
                </a:solidFill>
                <a:latin typeface="FS Elliot Pro Light" panose="02000503040000020004" pitchFamily="2" charset="0"/>
              </a:rPr>
              <a:t>lifestyle.</a:t>
            </a:r>
          </a:p>
          <a:p>
            <a:pPr marL="380990" indent="-380990">
              <a:lnSpc>
                <a:spcPct val="90000"/>
              </a:lnSpc>
              <a:spcAft>
                <a:spcPts val="800"/>
              </a:spcAft>
              <a:buFont typeface="Arial" panose="020B0604020202020204" pitchFamily="34" charset="0"/>
              <a:buChar char="•"/>
            </a:pPr>
            <a:r>
              <a:rPr lang="en-US" sz="2133" dirty="0">
                <a:solidFill>
                  <a:schemeClr val="bg1"/>
                </a:solidFill>
                <a:latin typeface="FS Elliot Pro" panose="02000503040000020004" pitchFamily="2" charset="0"/>
              </a:rPr>
              <a:t>Business owner retirement strategies</a:t>
            </a:r>
          </a:p>
          <a:p>
            <a:pPr marL="380990" indent="-380990">
              <a:lnSpc>
                <a:spcPct val="90000"/>
              </a:lnSpc>
              <a:spcAft>
                <a:spcPts val="800"/>
              </a:spcAft>
              <a:buFont typeface="Arial" panose="020B0604020202020204" pitchFamily="34" charset="0"/>
              <a:buChar char="•"/>
            </a:pPr>
            <a:r>
              <a:rPr lang="en-US" sz="2133" dirty="0">
                <a:solidFill>
                  <a:schemeClr val="bg1"/>
                </a:solidFill>
                <a:latin typeface="FS Elliot Pro" panose="02000503040000020004" pitchFamily="2" charset="0"/>
              </a:rPr>
              <a:t>Life and disability insurance</a:t>
            </a:r>
          </a:p>
          <a:p>
            <a:pPr marL="380990" indent="-380990">
              <a:lnSpc>
                <a:spcPct val="90000"/>
              </a:lnSpc>
              <a:spcAft>
                <a:spcPts val="800"/>
              </a:spcAft>
              <a:buFont typeface="Arial" panose="020B0604020202020204" pitchFamily="34" charset="0"/>
              <a:buChar char="•"/>
            </a:pPr>
            <a:r>
              <a:rPr lang="en-US" sz="2133" dirty="0">
                <a:solidFill>
                  <a:schemeClr val="bg1"/>
                </a:solidFill>
                <a:latin typeface="FS Elliot Pro" panose="02000503040000020004" pitchFamily="2" charset="0"/>
              </a:rPr>
              <a:t>Legacy and estate planning</a:t>
            </a:r>
          </a:p>
          <a:p>
            <a:pPr marL="380990" indent="-380990">
              <a:lnSpc>
                <a:spcPct val="90000"/>
              </a:lnSpc>
              <a:spcAft>
                <a:spcPts val="800"/>
              </a:spcAft>
              <a:buFont typeface="Arial" panose="020B0604020202020204" pitchFamily="34" charset="0"/>
              <a:buChar char="•"/>
            </a:pPr>
            <a:endParaRPr lang="en-US" sz="2400" dirty="0">
              <a:solidFill>
                <a:schemeClr val="bg1"/>
              </a:solidFill>
              <a:latin typeface="FS Elliot Pro" panose="02000503040000020004" pitchFamily="2" charset="0"/>
            </a:endParaRPr>
          </a:p>
        </p:txBody>
      </p:sp>
    </p:spTree>
    <p:extLst>
      <p:ext uri="{BB962C8B-B14F-4D97-AF65-F5344CB8AC3E}">
        <p14:creationId xmlns:p14="http://schemas.microsoft.com/office/powerpoint/2010/main" val="32386749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09600" y="570187"/>
            <a:ext cx="10972800" cy="457200"/>
          </a:xfrm>
        </p:spPr>
        <p:txBody>
          <a:bodyPr/>
          <a:lstStyle/>
          <a:p>
            <a:r>
              <a:rPr lang="en-US">
                <a:solidFill>
                  <a:schemeClr val="bg1"/>
                </a:solidFill>
              </a:rPr>
              <a:t>Be sure to have the right team helping you.</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138</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5" name="Rectangle 14">
            <a:extLst>
              <a:ext uri="{FF2B5EF4-FFF2-40B4-BE49-F238E27FC236}">
                <a16:creationId xmlns:a16="http://schemas.microsoft.com/office/drawing/2014/main" id="{3EBE13BA-A725-9546-AEDB-E328B6641B39}"/>
              </a:ext>
            </a:extLst>
          </p:cNvPr>
          <p:cNvSpPr/>
          <p:nvPr/>
        </p:nvSpPr>
        <p:spPr>
          <a:xfrm>
            <a:off x="400743" y="2625325"/>
            <a:ext cx="4576335" cy="2673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a:spcAft>
                <a:spcPts val="800"/>
              </a:spcAft>
            </a:pPr>
            <a:r>
              <a:rPr lang="en-US" sz="2800" b="1" dirty="0">
                <a:solidFill>
                  <a:srgbClr val="333333"/>
                </a:solidFill>
                <a:latin typeface="FS Elliot Pro" panose="02000503040000020004" pitchFamily="2" charset="0"/>
              </a:rPr>
              <a:t>66%</a:t>
            </a:r>
            <a:r>
              <a:rPr lang="en-US" sz="2800" dirty="0">
                <a:solidFill>
                  <a:srgbClr val="333333"/>
                </a:solidFill>
                <a:latin typeface="FS Elliot Pro Light" panose="02000503040000020004" pitchFamily="2" charset="0"/>
              </a:rPr>
              <a:t> of business owners use a </a:t>
            </a:r>
            <a:r>
              <a:rPr lang="en-US" sz="2800" b="1" dirty="0">
                <a:solidFill>
                  <a:srgbClr val="333333"/>
                </a:solidFill>
                <a:latin typeface="FS Elliot Pro" panose="02000503040000020004" pitchFamily="2" charset="0"/>
              </a:rPr>
              <a:t>financial professional.</a:t>
            </a:r>
            <a:r>
              <a:rPr lang="en-US" sz="2800" baseline="30000" dirty="0">
                <a:solidFill>
                  <a:srgbClr val="333333"/>
                </a:solidFill>
                <a:latin typeface="FS Elliot Pro" panose="02000503040000020004" pitchFamily="2" charset="0"/>
              </a:rPr>
              <a:t>*</a:t>
            </a:r>
          </a:p>
          <a:p>
            <a:pPr marL="342900" indent="-342900">
              <a:buFont typeface="Arial" panose="020B0604020202020204" pitchFamily="34" charset="0"/>
              <a:buChar char="•"/>
            </a:pPr>
            <a:endParaRPr lang="en-US" sz="2400" b="1" dirty="0">
              <a:solidFill>
                <a:srgbClr val="333333"/>
              </a:solidFill>
              <a:latin typeface="FS Elliot Pro" panose="02000503040000020004" pitchFamily="2" charset="0"/>
            </a:endParaRPr>
          </a:p>
          <a:p>
            <a:endParaRPr lang="en-US" sz="2400" dirty="0">
              <a:solidFill>
                <a:srgbClr val="333333"/>
              </a:solidFill>
              <a:latin typeface="FS Elliot Pro Light" panose="02000503040000020004" pitchFamily="2" charset="0"/>
            </a:endParaRPr>
          </a:p>
        </p:txBody>
      </p:sp>
      <p:sp>
        <p:nvSpPr>
          <p:cNvPr id="12" name="Footer Placeholder 3">
            <a:extLst>
              <a:ext uri="{FF2B5EF4-FFF2-40B4-BE49-F238E27FC236}">
                <a16:creationId xmlns:a16="http://schemas.microsoft.com/office/drawing/2014/main" id="{816330DE-9087-496A-B489-08BE674BB987}"/>
              </a:ext>
            </a:extLst>
          </p:cNvPr>
          <p:cNvSpPr txBox="1">
            <a:spLocks/>
          </p:cNvSpPr>
          <p:nvPr/>
        </p:nvSpPr>
        <p:spPr>
          <a:xfrm>
            <a:off x="615462" y="6290195"/>
            <a:ext cx="958325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 2023 Principal Business Owner Insights survey conducted by Dynata.</a:t>
            </a:r>
          </a:p>
        </p:txBody>
      </p:sp>
      <p:sp>
        <p:nvSpPr>
          <p:cNvPr id="18" name="Rectangle 17">
            <a:extLst>
              <a:ext uri="{FF2B5EF4-FFF2-40B4-BE49-F238E27FC236}">
                <a16:creationId xmlns:a16="http://schemas.microsoft.com/office/drawing/2014/main" id="{1741AF45-6A30-4806-B760-1CA1DC79E677}"/>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679A8723-87FA-DFD0-0E13-B9BCA37810D2}"/>
              </a:ext>
            </a:extLst>
          </p:cNvPr>
          <p:cNvSpPr/>
          <p:nvPr/>
        </p:nvSpPr>
        <p:spPr>
          <a:xfrm>
            <a:off x="5407088" y="2588824"/>
            <a:ext cx="5227320" cy="2673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a:spcAft>
                <a:spcPts val="800"/>
              </a:spcAft>
            </a:pPr>
            <a:r>
              <a:rPr lang="en-US" sz="2800" b="1">
                <a:solidFill>
                  <a:srgbClr val="333333"/>
                </a:solidFill>
                <a:latin typeface="FS Elliot Pro" panose="02000503040000020004" pitchFamily="2" charset="0"/>
              </a:rPr>
              <a:t>25% use a CPA </a:t>
            </a:r>
            <a:r>
              <a:rPr lang="en-US" sz="2800">
                <a:solidFill>
                  <a:srgbClr val="333333"/>
                </a:solidFill>
                <a:latin typeface="FS Elliot Pro Light" panose="02000503040000020004" pitchFamily="2" charset="0"/>
              </a:rPr>
              <a:t>and </a:t>
            </a:r>
            <a:r>
              <a:rPr lang="en-US" sz="2800" b="1">
                <a:solidFill>
                  <a:srgbClr val="333333"/>
                </a:solidFill>
                <a:latin typeface="FS Elliot Pro" panose="02000503040000020004" pitchFamily="2" charset="0"/>
              </a:rPr>
              <a:t>15% use an attorney</a:t>
            </a:r>
            <a:r>
              <a:rPr lang="en-US" sz="2800">
                <a:solidFill>
                  <a:srgbClr val="333333"/>
                </a:solidFill>
                <a:latin typeface="FS Elliot Pro Light" panose="02000503040000020004" pitchFamily="2" charset="0"/>
              </a:rPr>
              <a:t> to assist with insurance and employee benefit needs.</a:t>
            </a:r>
            <a:r>
              <a:rPr lang="en-US" sz="2800" baseline="30000">
                <a:solidFill>
                  <a:srgbClr val="333333"/>
                </a:solidFill>
                <a:latin typeface="FS Elliot Pro Light" panose="02000503040000020004" pitchFamily="2" charset="0"/>
              </a:rPr>
              <a:t>*</a:t>
            </a:r>
          </a:p>
          <a:p>
            <a:pPr marL="342900" indent="-342900">
              <a:buFont typeface="Arial" panose="020B0604020202020204" pitchFamily="34" charset="0"/>
              <a:buChar char="•"/>
            </a:pPr>
            <a:endParaRPr lang="en-US" sz="2800" b="1">
              <a:solidFill>
                <a:srgbClr val="333333"/>
              </a:solidFill>
              <a:latin typeface="FS Elliot Pro" panose="02000503040000020004" pitchFamily="2" charset="0"/>
            </a:endParaRPr>
          </a:p>
          <a:p>
            <a:endParaRPr lang="en-US" sz="2400">
              <a:solidFill>
                <a:srgbClr val="333333"/>
              </a:solidFill>
              <a:latin typeface="FS Elliot Pro Light" panose="02000503040000020004" pitchFamily="2" charset="0"/>
            </a:endParaRPr>
          </a:p>
        </p:txBody>
      </p:sp>
      <p:cxnSp>
        <p:nvCxnSpPr>
          <p:cNvPr id="5" name="Straight Connector 4">
            <a:extLst>
              <a:ext uri="{FF2B5EF4-FFF2-40B4-BE49-F238E27FC236}">
                <a16:creationId xmlns:a16="http://schemas.microsoft.com/office/drawing/2014/main" id="{A0B349AD-2776-EBCE-9A5D-DA479B0C7B00}"/>
              </a:ext>
            </a:extLst>
          </p:cNvPr>
          <p:cNvCxnSpPr>
            <a:cxnSpLocks/>
          </p:cNvCxnSpPr>
          <p:nvPr/>
        </p:nvCxnSpPr>
        <p:spPr>
          <a:xfrm>
            <a:off x="758190" y="2588825"/>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1A46DC-6A88-28FF-DF23-AD7C650BD2CC}"/>
              </a:ext>
            </a:extLst>
          </p:cNvPr>
          <p:cNvCxnSpPr>
            <a:cxnSpLocks/>
          </p:cNvCxnSpPr>
          <p:nvPr/>
        </p:nvCxnSpPr>
        <p:spPr>
          <a:xfrm>
            <a:off x="5783580" y="2598280"/>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8159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CBC2B0-3823-B547-A09C-77498A7CF2F9}"/>
              </a:ext>
            </a:extLst>
          </p:cNvPr>
          <p:cNvSpPr>
            <a:spLocks noGrp="1"/>
          </p:cNvSpPr>
          <p:nvPr>
            <p:ph type="title"/>
          </p:nvPr>
        </p:nvSpPr>
        <p:spPr>
          <a:xfrm>
            <a:off x="609600" y="3043718"/>
            <a:ext cx="1716505" cy="549713"/>
          </a:xfrm>
        </p:spPr>
        <p:txBody>
          <a:bodyPr/>
          <a:lstStyle/>
          <a:p>
            <a:r>
              <a:rPr lang="en-US"/>
              <a:t>Recap</a:t>
            </a:r>
          </a:p>
        </p:txBody>
      </p:sp>
      <p:grpSp>
        <p:nvGrpSpPr>
          <p:cNvPr id="7" name="Group 6">
            <a:extLst>
              <a:ext uri="{FF2B5EF4-FFF2-40B4-BE49-F238E27FC236}">
                <a16:creationId xmlns:a16="http://schemas.microsoft.com/office/drawing/2014/main" id="{1BE093C4-C041-5147-B4D1-D62DFDEC7BBF}"/>
              </a:ext>
            </a:extLst>
          </p:cNvPr>
          <p:cNvGrpSpPr/>
          <p:nvPr/>
        </p:nvGrpSpPr>
        <p:grpSpPr>
          <a:xfrm>
            <a:off x="5005137" y="1146744"/>
            <a:ext cx="6372397" cy="3264236"/>
            <a:chOff x="6967148" y="1334202"/>
            <a:chExt cx="4524941" cy="3264236"/>
          </a:xfrm>
        </p:grpSpPr>
        <p:sp>
          <p:nvSpPr>
            <p:cNvPr id="8" name="TextBox 7">
              <a:extLst>
                <a:ext uri="{FF2B5EF4-FFF2-40B4-BE49-F238E27FC236}">
                  <a16:creationId xmlns:a16="http://schemas.microsoft.com/office/drawing/2014/main" id="{B38572B9-6586-F048-807C-6C46E200A11D}"/>
                </a:ext>
              </a:extLst>
            </p:cNvPr>
            <p:cNvSpPr txBox="1"/>
            <p:nvPr/>
          </p:nvSpPr>
          <p:spPr>
            <a:xfrm>
              <a:off x="6967148" y="1334202"/>
              <a:ext cx="4524939" cy="914400"/>
            </a:xfrm>
            <a:prstGeom prst="rect">
              <a:avLst/>
            </a:prstGeom>
            <a:noFill/>
          </p:spPr>
          <p:txBody>
            <a:bodyPr wrap="square" lIns="0" tIns="0" rIns="0" bIns="0" rtlCol="0" anchor="ctr">
              <a:noAutofit/>
            </a:bodyPr>
            <a:lstStyle/>
            <a:p>
              <a:pPr>
                <a:lnSpc>
                  <a:spcPct val="120000"/>
                </a:lnSpc>
              </a:pPr>
              <a:r>
                <a:rPr lang="en-US" sz="2400">
                  <a:solidFill>
                    <a:schemeClr val="bg1"/>
                  </a:solidFill>
                  <a:latin typeface="FS Elliot Pro Light" panose="02000503040000020004" pitchFamily="2" charset="0"/>
                </a:rPr>
                <a:t>Know the value of your business</a:t>
              </a:r>
            </a:p>
          </p:txBody>
        </p:sp>
        <p:sp>
          <p:nvSpPr>
            <p:cNvPr id="9" name="TextBox 8">
              <a:extLst>
                <a:ext uri="{FF2B5EF4-FFF2-40B4-BE49-F238E27FC236}">
                  <a16:creationId xmlns:a16="http://schemas.microsoft.com/office/drawing/2014/main" id="{CD0C3474-0EB4-F04A-A625-D954354FE3A8}"/>
                </a:ext>
              </a:extLst>
            </p:cNvPr>
            <p:cNvSpPr txBox="1"/>
            <p:nvPr/>
          </p:nvSpPr>
          <p:spPr>
            <a:xfrm>
              <a:off x="6967148" y="2606874"/>
              <a:ext cx="4524939" cy="636337"/>
            </a:xfrm>
            <a:prstGeom prst="rect">
              <a:avLst/>
            </a:prstGeom>
            <a:noFill/>
          </p:spPr>
          <p:txBody>
            <a:bodyPr wrap="square" lIns="0" tIns="0" rIns="0" bIns="0" rtlCol="0" anchor="ctr">
              <a:noAutofit/>
            </a:bodyPr>
            <a:lstStyle/>
            <a:p>
              <a:pPr>
                <a:lnSpc>
                  <a:spcPct val="120000"/>
                </a:lnSpc>
              </a:pPr>
              <a:r>
                <a:rPr lang="en-US" sz="2400">
                  <a:solidFill>
                    <a:schemeClr val="bg1"/>
                  </a:solidFill>
                  <a:latin typeface="FS Elliot Pro Light" panose="02000503040000020004" pitchFamily="2" charset="0"/>
                </a:rPr>
                <a:t>Business succession planning</a:t>
              </a:r>
            </a:p>
          </p:txBody>
        </p:sp>
        <p:cxnSp>
          <p:nvCxnSpPr>
            <p:cNvPr id="10" name="Straight Connector 9">
              <a:extLst>
                <a:ext uri="{FF2B5EF4-FFF2-40B4-BE49-F238E27FC236}">
                  <a16:creationId xmlns:a16="http://schemas.microsoft.com/office/drawing/2014/main" id="{BF9B4165-9836-884F-8745-56E05863AEC1}"/>
                </a:ext>
              </a:extLst>
            </p:cNvPr>
            <p:cNvCxnSpPr>
              <a:cxnSpLocks/>
            </p:cNvCxnSpPr>
            <p:nvPr/>
          </p:nvCxnSpPr>
          <p:spPr>
            <a:xfrm>
              <a:off x="6967149" y="2353684"/>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12E5C40-F3F3-2244-AB8E-526D61ED28E7}"/>
                </a:ext>
              </a:extLst>
            </p:cNvPr>
            <p:cNvSpPr txBox="1"/>
            <p:nvPr/>
          </p:nvSpPr>
          <p:spPr>
            <a:xfrm>
              <a:off x="6967149" y="3731601"/>
              <a:ext cx="4524938" cy="655283"/>
            </a:xfrm>
            <a:prstGeom prst="rect">
              <a:avLst/>
            </a:prstGeom>
            <a:noFill/>
          </p:spPr>
          <p:txBody>
            <a:bodyPr wrap="square" lIns="0" tIns="0" rIns="0" bIns="0" rtlCol="0" anchor="ctr">
              <a:noAutofit/>
            </a:bodyPr>
            <a:lstStyle/>
            <a:p>
              <a:pPr>
                <a:lnSpc>
                  <a:spcPct val="120000"/>
                </a:lnSpc>
              </a:pPr>
              <a:r>
                <a:rPr lang="en-US" sz="2400">
                  <a:solidFill>
                    <a:schemeClr val="bg1"/>
                  </a:solidFill>
                  <a:latin typeface="FS Elliot Pro Light" panose="02000503040000020004" pitchFamily="2" charset="0"/>
                </a:rPr>
                <a:t>Protecting your business</a:t>
              </a:r>
            </a:p>
          </p:txBody>
        </p:sp>
        <p:cxnSp>
          <p:nvCxnSpPr>
            <p:cNvPr id="12" name="Straight Connector 11">
              <a:extLst>
                <a:ext uri="{FF2B5EF4-FFF2-40B4-BE49-F238E27FC236}">
                  <a16:creationId xmlns:a16="http://schemas.microsoft.com/office/drawing/2014/main" id="{C76BDB86-6AE7-1F44-9F1C-037F9890E719}"/>
                </a:ext>
              </a:extLst>
            </p:cNvPr>
            <p:cNvCxnSpPr>
              <a:cxnSpLocks/>
            </p:cNvCxnSpPr>
            <p:nvPr/>
          </p:nvCxnSpPr>
          <p:spPr>
            <a:xfrm>
              <a:off x="6967149" y="3502859"/>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EA5DA9-6328-3648-AEC9-172D67DCF816}"/>
                </a:ext>
              </a:extLst>
            </p:cNvPr>
            <p:cNvCxnSpPr>
              <a:cxnSpLocks/>
            </p:cNvCxnSpPr>
            <p:nvPr/>
          </p:nvCxnSpPr>
          <p:spPr>
            <a:xfrm>
              <a:off x="6967149" y="4598438"/>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7A9CACA-7E70-9A4D-87C9-ECA5D34EF569}"/>
              </a:ext>
            </a:extLst>
          </p:cNvPr>
          <p:cNvSpPr txBox="1"/>
          <p:nvPr/>
        </p:nvSpPr>
        <p:spPr>
          <a:xfrm>
            <a:off x="5005137" y="4641038"/>
            <a:ext cx="6753725" cy="655283"/>
          </a:xfrm>
          <a:prstGeom prst="rect">
            <a:avLst/>
          </a:prstGeom>
          <a:noFill/>
        </p:spPr>
        <p:txBody>
          <a:bodyPr wrap="square" lIns="0" tIns="0" rIns="0" bIns="0" rtlCol="0" anchor="ctr">
            <a:noAutofit/>
          </a:bodyPr>
          <a:lstStyle/>
          <a:p>
            <a:pPr>
              <a:lnSpc>
                <a:spcPct val="120000"/>
              </a:lnSpc>
            </a:pPr>
            <a:r>
              <a:rPr lang="en-US" sz="2400">
                <a:solidFill>
                  <a:schemeClr val="bg1"/>
                </a:solidFill>
                <a:latin typeface="FS Elliot Pro Light" panose="02000503040000020004" pitchFamily="2" charset="0"/>
              </a:rPr>
              <a:t>Taking care of your key employees and yourself</a:t>
            </a:r>
          </a:p>
        </p:txBody>
      </p:sp>
      <p:sp>
        <p:nvSpPr>
          <p:cNvPr id="15" name="Rectangle 14">
            <a:extLst>
              <a:ext uri="{FF2B5EF4-FFF2-40B4-BE49-F238E27FC236}">
                <a16:creationId xmlns:a16="http://schemas.microsoft.com/office/drawing/2014/main" id="{91E5A762-01BD-4679-9815-E874F51835D2}"/>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526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114300" y="373415"/>
            <a:ext cx="12192000" cy="2043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3CF28CE-A392-6E4E-B8A8-233A7BF58CFD}" type="slidenum">
              <a:rPr kumimoji="0" lang="en-US" sz="1000" b="0" i="0" u="none" strike="noStrike" kern="1200" cap="none" spc="0" normalizeH="0" baseline="0" noProof="0" smtClean="0">
                <a:ln>
                  <a:noFill/>
                </a:ln>
                <a:solidFill>
                  <a:srgbClr val="FFFFFF"/>
                </a:solidFill>
                <a:effectLst/>
                <a:uLnTx/>
                <a:uFillTx/>
                <a:latin typeface="FS Elliot Pro" panose="02000503040000020004"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FFFFFF"/>
              </a:solidFill>
              <a:effectLst/>
              <a:uLnTx/>
              <a:uFillTx/>
              <a:latin typeface="FS Elliot Pro" panose="02000503040000020004" pitchFamily="2" charset="0"/>
              <a:ea typeface="+mn-ea"/>
              <a:cs typeface="+mn-cs"/>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accent2"/>
                </a:solidFill>
              </a:rPr>
              <a:t>Three approaches to valuing a business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0A073FFA-509D-BC46-85D7-9142EDC5A8A5}"/>
              </a:ext>
            </a:extLst>
          </p:cNvPr>
          <p:cNvGrpSpPr/>
          <p:nvPr/>
        </p:nvGrpSpPr>
        <p:grpSpPr>
          <a:xfrm>
            <a:off x="499507" y="1594788"/>
            <a:ext cx="10893085" cy="4884319"/>
            <a:chOff x="674992" y="1733186"/>
            <a:chExt cx="7212428" cy="4881759"/>
          </a:xfrm>
        </p:grpSpPr>
        <p:sp>
          <p:nvSpPr>
            <p:cNvPr id="2" name="Rectangle 1">
              <a:extLst>
                <a:ext uri="{FF2B5EF4-FFF2-40B4-BE49-F238E27FC236}">
                  <a16:creationId xmlns:a16="http://schemas.microsoft.com/office/drawing/2014/main" id="{33F9AF44-6CF5-0946-BA40-B9BD85895419}"/>
                </a:ext>
              </a:extLst>
            </p:cNvPr>
            <p:cNvSpPr/>
            <p:nvPr/>
          </p:nvSpPr>
          <p:spPr>
            <a:xfrm>
              <a:off x="674992" y="1733186"/>
              <a:ext cx="1614491" cy="832827"/>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spc="300">
                  <a:solidFill>
                    <a:srgbClr val="FFFFFF"/>
                  </a:solidFill>
                  <a:latin typeface="FS Elliot Pro" panose="02000503040000020004" pitchFamily="2" charset="0"/>
                </a:rPr>
                <a:t>Asset approach</a:t>
              </a:r>
              <a:endParaRPr kumimoji="0" lang="en-US" sz="2400" b="1" i="0" u="none" strike="noStrike" kern="1200" cap="none" spc="300" normalizeH="0" baseline="0" noProof="0">
                <a:ln>
                  <a:noFill/>
                </a:ln>
                <a:solidFill>
                  <a:srgbClr val="FFFFFF"/>
                </a:solidFill>
                <a:effectLst/>
                <a:uLnTx/>
                <a:uFillTx/>
                <a:latin typeface="FS Elliot Pro" panose="02000503040000020004" pitchFamily="2" charset="0"/>
                <a:ea typeface="+mn-ea"/>
                <a:cs typeface="+mn-cs"/>
              </a:endParaRPr>
            </a:p>
          </p:txBody>
        </p:sp>
        <p:sp>
          <p:nvSpPr>
            <p:cNvPr id="12" name="Rectangle 11">
              <a:extLst>
                <a:ext uri="{FF2B5EF4-FFF2-40B4-BE49-F238E27FC236}">
                  <a16:creationId xmlns:a16="http://schemas.microsoft.com/office/drawing/2014/main" id="{5EB84E77-7D1D-344F-B071-DD18BE642844}"/>
                </a:ext>
              </a:extLst>
            </p:cNvPr>
            <p:cNvSpPr/>
            <p:nvPr/>
          </p:nvSpPr>
          <p:spPr>
            <a:xfrm>
              <a:off x="2951219" y="1733186"/>
              <a:ext cx="2289300" cy="821231"/>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rgbClr val="FFFFFF"/>
                  </a:solidFill>
                  <a:latin typeface="FS Elliot Pro" panose="02000503040000020004" pitchFamily="2" charset="0"/>
                </a:rPr>
                <a:t>Income approaches</a:t>
              </a:r>
              <a:endParaRPr kumimoji="0" lang="en-US" sz="2400" b="1" i="0" u="none" strike="noStrike" kern="1200" cap="none" spc="0" normalizeH="0" baseline="0" noProof="0">
                <a:ln>
                  <a:noFill/>
                </a:ln>
                <a:solidFill>
                  <a:srgbClr val="FFFFFF"/>
                </a:solidFill>
                <a:effectLst/>
                <a:uLnTx/>
                <a:uFillTx/>
                <a:latin typeface="FS Elliot Pro" panose="02000503040000020004" pitchFamily="2" charset="0"/>
                <a:ea typeface="+mn-ea"/>
                <a:cs typeface="+mn-cs"/>
              </a:endParaRPr>
            </a:p>
          </p:txBody>
        </p:sp>
        <p:sp>
          <p:nvSpPr>
            <p:cNvPr id="15" name="Rectangle 14">
              <a:extLst>
                <a:ext uri="{FF2B5EF4-FFF2-40B4-BE49-F238E27FC236}">
                  <a16:creationId xmlns:a16="http://schemas.microsoft.com/office/drawing/2014/main" id="{3EBE13BA-A725-9546-AEDB-E328B6641B39}"/>
                </a:ext>
              </a:extLst>
            </p:cNvPr>
            <p:cNvSpPr/>
            <p:nvPr/>
          </p:nvSpPr>
          <p:spPr>
            <a:xfrm>
              <a:off x="5837775" y="3028897"/>
              <a:ext cx="2049645" cy="3349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marL="182880" marR="0" lvl="2" indent="-18288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Determined based on actual recent sales of similar businesses</a:t>
              </a:r>
            </a:p>
            <a:p>
              <a:pPr marL="182880" marR="0" lvl="2" indent="-18288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a:solidFill>
                    <a:srgbClr val="FFFFFF"/>
                  </a:solidFill>
                  <a:latin typeface="FS Elliot Pro Light" panose="02000503040000020004" pitchFamily="2" charset="0"/>
                </a:rPr>
                <a:t>Obtained through a formal appraisal</a:t>
              </a:r>
            </a:p>
            <a:p>
              <a:pPr marL="182880" marR="0" lvl="2" indent="-18288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Needed for tax purposes or for an imminent sale</a:t>
              </a:r>
            </a:p>
          </p:txBody>
        </p:sp>
        <p:sp>
          <p:nvSpPr>
            <p:cNvPr id="16" name="Rectangle 15">
              <a:extLst>
                <a:ext uri="{FF2B5EF4-FFF2-40B4-BE49-F238E27FC236}">
                  <a16:creationId xmlns:a16="http://schemas.microsoft.com/office/drawing/2014/main" id="{360D69DC-8BC2-BC43-BB69-B72ED1FA66D2}"/>
                </a:ext>
              </a:extLst>
            </p:cNvPr>
            <p:cNvSpPr/>
            <p:nvPr/>
          </p:nvSpPr>
          <p:spPr>
            <a:xfrm>
              <a:off x="2921556" y="3028897"/>
              <a:ext cx="2348625"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80" lvl="2" indent="-182880" defTabSz="457200">
                <a:spcBef>
                  <a:spcPts val="600"/>
                </a:spcBef>
                <a:buFont typeface="Arial" panose="020B0604020202020204" pitchFamily="34" charset="0"/>
                <a:buChar char="•"/>
              </a:pPr>
              <a:r>
                <a:rPr lang="en-US" sz="2000">
                  <a:solidFill>
                    <a:srgbClr val="FFFFFF"/>
                  </a:solidFill>
                  <a:latin typeface="FS Elliot Pro Light" panose="02000503040000020004" pitchFamily="2" charset="0"/>
                </a:rPr>
                <a:t>Uses average of recent years’ earnings to determine value of income earning potential</a:t>
              </a:r>
              <a:endParaRPr kumimoji="0" lang="en-US" sz="20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endParaRPr>
            </a:p>
            <a:p>
              <a:pPr marL="182880" marR="0" lvl="2" indent="-18288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a:solidFill>
                    <a:srgbClr val="FFFFFF"/>
                  </a:solidFill>
                  <a:latin typeface="FS Elliot Pro Light" panose="02000503040000020004" pitchFamily="2" charset="0"/>
                </a:rPr>
                <a:t>Examples:</a:t>
              </a:r>
            </a:p>
            <a:p>
              <a:pPr marL="640080" lvl="3" indent="-182880" defTabSz="457200">
                <a:spcBef>
                  <a:spcPts val="600"/>
                </a:spcBef>
                <a:buFont typeface="Arial" panose="020B0604020202020204" pitchFamily="34" charset="0"/>
                <a:buChar char="•"/>
              </a:pPr>
              <a:r>
                <a:rPr kumimoji="0" lang="en-US" sz="20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Capitalization of earnings</a:t>
              </a:r>
            </a:p>
            <a:p>
              <a:pPr marL="640080" lvl="3" indent="-182880" defTabSz="457200">
                <a:spcBef>
                  <a:spcPts val="600"/>
                </a:spcBef>
                <a:buFont typeface="Arial" panose="020B0604020202020204" pitchFamily="34" charset="0"/>
                <a:buChar char="•"/>
              </a:pPr>
              <a:r>
                <a:rPr kumimoji="0" lang="en-US" sz="20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Multiple of discretionary earnings</a:t>
              </a:r>
            </a:p>
            <a:p>
              <a:pPr marL="640080" lvl="3" indent="-182880" defTabSz="457200">
                <a:spcBef>
                  <a:spcPts val="600"/>
                </a:spcBef>
                <a:buFont typeface="Arial" panose="020B0604020202020204" pitchFamily="34" charset="0"/>
                <a:buChar char="•"/>
              </a:pPr>
              <a:r>
                <a:rPr kumimoji="0" lang="en-US" sz="20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Excess of earnings</a:t>
              </a:r>
            </a:p>
            <a:p>
              <a:pPr marL="640080" lvl="3" indent="-182880" defTabSz="457200">
                <a:spcBef>
                  <a:spcPts val="600"/>
                </a:spcBef>
                <a:buFont typeface="Arial" panose="020B0604020202020204" pitchFamily="34" charset="0"/>
                <a:buChar char="•"/>
              </a:pPr>
              <a:r>
                <a:rPr kumimoji="0" lang="en-US" sz="20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Discounted future cash flow</a:t>
              </a:r>
            </a:p>
          </p:txBody>
        </p:sp>
      </p:grpSp>
      <p:pic>
        <p:nvPicPr>
          <p:cNvPr id="13" name="Picture 12">
            <a:extLst>
              <a:ext uri="{FF2B5EF4-FFF2-40B4-BE49-F238E27FC236}">
                <a16:creationId xmlns:a16="http://schemas.microsoft.com/office/drawing/2014/main" id="{DBECAB18-2E4B-4C79-85A9-70F11F8C021C}"/>
              </a:ext>
            </a:extLst>
          </p:cNvPr>
          <p:cNvPicPr>
            <a:picLocks noChangeAspect="1"/>
          </p:cNvPicPr>
          <p:nvPr/>
        </p:nvPicPr>
        <p:blipFill>
          <a:blip r:embed="rId3"/>
          <a:stretch>
            <a:fillRect/>
          </a:stretch>
        </p:blipFill>
        <p:spPr>
          <a:xfrm>
            <a:off x="70756" y="6397487"/>
            <a:ext cx="1872344" cy="438209"/>
          </a:xfrm>
          <a:prstGeom prst="rect">
            <a:avLst/>
          </a:prstGeom>
        </p:spPr>
      </p:pic>
      <p:sp>
        <p:nvSpPr>
          <p:cNvPr id="5" name="Rectangle 4">
            <a:extLst>
              <a:ext uri="{FF2B5EF4-FFF2-40B4-BE49-F238E27FC236}">
                <a16:creationId xmlns:a16="http://schemas.microsoft.com/office/drawing/2014/main" id="{75B7633D-6202-861A-6E60-207632D8C788}"/>
              </a:ext>
            </a:extLst>
          </p:cNvPr>
          <p:cNvSpPr/>
          <p:nvPr/>
        </p:nvSpPr>
        <p:spPr>
          <a:xfrm>
            <a:off x="8296969" y="1624988"/>
            <a:ext cx="2781296" cy="834753"/>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spc="300">
                <a:solidFill>
                  <a:srgbClr val="FFFFFF"/>
                </a:solidFill>
                <a:latin typeface="FS Elliot Pro" panose="02000503040000020004" pitchFamily="2" charset="0"/>
              </a:rPr>
              <a:t>Market</a:t>
            </a:r>
            <a:r>
              <a:rPr kumimoji="0" lang="en-US" sz="2400" b="1" i="0" u="none" strike="noStrike" kern="1200" cap="none" spc="300" normalizeH="0" baseline="0" noProof="0">
                <a:ln>
                  <a:noFill/>
                </a:ln>
                <a:solidFill>
                  <a:srgbClr val="FFFFFF"/>
                </a:solidFill>
                <a:effectLst/>
                <a:uLnTx/>
                <a:uFillTx/>
                <a:latin typeface="FS Elliot Pro" panose="02000503040000020004" pitchFamily="2" charset="0"/>
                <a:ea typeface="+mn-ea"/>
                <a:cs typeface="+mn-cs"/>
              </a:rPr>
              <a:t> approach</a:t>
            </a:r>
          </a:p>
        </p:txBody>
      </p:sp>
      <p:sp>
        <p:nvSpPr>
          <p:cNvPr id="7" name="Rectangle 6">
            <a:extLst>
              <a:ext uri="{FF2B5EF4-FFF2-40B4-BE49-F238E27FC236}">
                <a16:creationId xmlns:a16="http://schemas.microsoft.com/office/drawing/2014/main" id="{235082E5-C456-5B82-9E7E-3F30F5AE67FD}"/>
              </a:ext>
            </a:extLst>
          </p:cNvPr>
          <p:cNvSpPr/>
          <p:nvPr/>
        </p:nvSpPr>
        <p:spPr>
          <a:xfrm>
            <a:off x="400743" y="2910724"/>
            <a:ext cx="3533082" cy="348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80" marR="0" lvl="2" indent="-18288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Liquidation value based on net difference between assets and liabilities</a:t>
            </a:r>
          </a:p>
          <a:p>
            <a:pPr marL="182880" marR="0" lvl="2" indent="-18288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a:solidFill>
                  <a:srgbClr val="FFFFFF"/>
                </a:solidFill>
                <a:latin typeface="FS Elliot Pro Light" panose="02000503040000020004" pitchFamily="2" charset="0"/>
              </a:rPr>
              <a:t>Does not consider market value or value of earning potential</a:t>
            </a:r>
          </a:p>
          <a:p>
            <a:pPr marL="182880" marR="0" lvl="2" indent="-18288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Usually lower than other values</a:t>
            </a:r>
          </a:p>
        </p:txBody>
      </p:sp>
    </p:spTree>
    <p:extLst>
      <p:ext uri="{BB962C8B-B14F-4D97-AF65-F5344CB8AC3E}">
        <p14:creationId xmlns:p14="http://schemas.microsoft.com/office/powerpoint/2010/main" val="21171144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609600" y="768350"/>
            <a:ext cx="10972800" cy="2553069"/>
          </a:xfrm>
        </p:spPr>
        <p:txBody>
          <a:bodyPr/>
          <a:lstStyle/>
          <a:p>
            <a:r>
              <a:rPr lang="en-US"/>
              <a:t>Questions?</a:t>
            </a:r>
          </a:p>
        </p:txBody>
      </p:sp>
      <p:cxnSp>
        <p:nvCxnSpPr>
          <p:cNvPr id="6" name="Straight Connector 5">
            <a:extLst>
              <a:ext uri="{FF2B5EF4-FFF2-40B4-BE49-F238E27FC236}">
                <a16:creationId xmlns:a16="http://schemas.microsoft.com/office/drawing/2014/main" id="{FDD020E0-4E3F-624B-B358-F2DF27206A59}"/>
              </a:ext>
            </a:extLst>
          </p:cNvPr>
          <p:cNvCxnSpPr/>
          <p:nvPr/>
        </p:nvCxnSpPr>
        <p:spPr>
          <a:xfrm>
            <a:off x="609599" y="213502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3161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67327E-BFDE-3B4E-B177-3A0215B78B39}"/>
              </a:ext>
            </a:extLst>
          </p:cNvPr>
          <p:cNvPicPr>
            <a:picLocks noChangeAspect="1"/>
          </p:cNvPicPr>
          <p:nvPr/>
        </p:nvPicPr>
        <p:blipFill>
          <a:blip r:embed="rId3"/>
          <a:stretch>
            <a:fillRect/>
          </a:stretch>
        </p:blipFill>
        <p:spPr>
          <a:xfrm>
            <a:off x="9650727" y="5927834"/>
            <a:ext cx="1931673" cy="562771"/>
          </a:xfrm>
          <a:prstGeom prst="rect">
            <a:avLst/>
          </a:prstGeom>
        </p:spPr>
      </p:pic>
      <p:sp>
        <p:nvSpPr>
          <p:cNvPr id="3" name="Title 1">
            <a:extLst>
              <a:ext uri="{FF2B5EF4-FFF2-40B4-BE49-F238E27FC236}">
                <a16:creationId xmlns:a16="http://schemas.microsoft.com/office/drawing/2014/main" id="{F20B3BC1-1A45-4E42-B5FC-307D3F27B67E}"/>
              </a:ext>
            </a:extLst>
          </p:cNvPr>
          <p:cNvSpPr txBox="1">
            <a:spLocks/>
          </p:cNvSpPr>
          <p:nvPr/>
        </p:nvSpPr>
        <p:spPr>
          <a:xfrm>
            <a:off x="609600" y="936048"/>
            <a:ext cx="7872249" cy="1299876"/>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a:t>Thank you</a:t>
            </a:r>
          </a:p>
        </p:txBody>
      </p:sp>
      <p:cxnSp>
        <p:nvCxnSpPr>
          <p:cNvPr id="4" name="Straight Connector 3">
            <a:extLst>
              <a:ext uri="{FF2B5EF4-FFF2-40B4-BE49-F238E27FC236}">
                <a16:creationId xmlns:a16="http://schemas.microsoft.com/office/drawing/2014/main" id="{32111D95-8FDE-2F4C-A906-A8CF8FFBE34B}"/>
              </a:ext>
            </a:extLst>
          </p:cNvPr>
          <p:cNvCxnSpPr/>
          <p:nvPr/>
        </p:nvCxnSpPr>
        <p:spPr>
          <a:xfrm>
            <a:off x="609599" y="3126530"/>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1CB58107-0811-4848-9D80-67CD1CC37360}"/>
              </a:ext>
            </a:extLst>
          </p:cNvPr>
          <p:cNvSpPr txBox="1">
            <a:spLocks/>
          </p:cNvSpPr>
          <p:nvPr/>
        </p:nvSpPr>
        <p:spPr>
          <a:xfrm>
            <a:off x="609600" y="3286640"/>
            <a:ext cx="5108028" cy="1629436"/>
          </a:xfrm>
          <a:prstGeom prst="rect">
            <a:avLst/>
          </a:prstGeom>
        </p:spPr>
        <p:txBody>
          <a:bodyPr vert="horz" wrap="square" lIns="0" tIns="0" rIns="0" bIns="0" rtlCol="0" anchor="b"/>
          <a:lstStyle>
            <a:defPPr>
              <a:defRPr lang="en-US"/>
            </a:defPPr>
            <a:lvl1pPr marL="0" algn="l" defTabSz="457200" rtl="0" eaLnBrk="1" latinLnBrk="0" hangingPunct="1">
              <a:lnSpc>
                <a:spcPct val="90000"/>
              </a:lnSpc>
              <a:spcAft>
                <a:spcPts val="200"/>
              </a:spcAft>
              <a:defRPr sz="8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spc="300"/>
              <a:t>PRESENTER 1 NAME (ALL CAPS)</a:t>
            </a:r>
          </a:p>
          <a:p>
            <a:pPr>
              <a:spcBef>
                <a:spcPts val="1200"/>
              </a:spcBef>
            </a:pPr>
            <a:r>
              <a:rPr lang="en-US" sz="1600"/>
              <a:t>Phone</a:t>
            </a:r>
          </a:p>
          <a:p>
            <a:pPr>
              <a:spcBef>
                <a:spcPts val="1200"/>
              </a:spcBef>
            </a:pPr>
            <a:r>
              <a:rPr lang="en-US" sz="1600"/>
              <a:t>Email</a:t>
            </a:r>
          </a:p>
          <a:p>
            <a:pPr>
              <a:spcBef>
                <a:spcPts val="1200"/>
              </a:spcBef>
            </a:pPr>
            <a:r>
              <a:rPr lang="en-US" sz="1600"/>
              <a:t>Website</a:t>
            </a:r>
          </a:p>
        </p:txBody>
      </p:sp>
      <p:cxnSp>
        <p:nvCxnSpPr>
          <p:cNvPr id="13" name="Straight Connector 12">
            <a:extLst>
              <a:ext uri="{FF2B5EF4-FFF2-40B4-BE49-F238E27FC236}">
                <a16:creationId xmlns:a16="http://schemas.microsoft.com/office/drawing/2014/main" id="{3B37F1B1-B850-6F4F-8E55-7EA94E5E8EC9}"/>
              </a:ext>
            </a:extLst>
          </p:cNvPr>
          <p:cNvCxnSpPr/>
          <p:nvPr/>
        </p:nvCxnSpPr>
        <p:spPr>
          <a:xfrm>
            <a:off x="6106509" y="3126530"/>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BE9A4A7C-9C35-5B49-A7CF-36C917AEF8E1}"/>
              </a:ext>
            </a:extLst>
          </p:cNvPr>
          <p:cNvSpPr txBox="1">
            <a:spLocks/>
          </p:cNvSpPr>
          <p:nvPr/>
        </p:nvSpPr>
        <p:spPr>
          <a:xfrm>
            <a:off x="6122894" y="3286640"/>
            <a:ext cx="5108028" cy="1629436"/>
          </a:xfrm>
          <a:prstGeom prst="rect">
            <a:avLst/>
          </a:prstGeom>
        </p:spPr>
        <p:txBody>
          <a:bodyPr vert="horz" wrap="square" lIns="0" tIns="0" rIns="0" bIns="0" rtlCol="0" anchor="b"/>
          <a:lstStyle>
            <a:defPPr>
              <a:defRPr lang="en-US"/>
            </a:defPPr>
            <a:lvl1pPr marL="0" algn="l" defTabSz="457200" rtl="0" eaLnBrk="1" latinLnBrk="0" hangingPunct="1">
              <a:lnSpc>
                <a:spcPct val="90000"/>
              </a:lnSpc>
              <a:spcAft>
                <a:spcPts val="200"/>
              </a:spcAft>
              <a:defRPr sz="8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spc="300"/>
              <a:t>PRESENTER 2 NAME (ALL CAPS)</a:t>
            </a:r>
          </a:p>
          <a:p>
            <a:pPr>
              <a:spcBef>
                <a:spcPts val="1200"/>
              </a:spcBef>
            </a:pPr>
            <a:r>
              <a:rPr lang="en-US" sz="1600"/>
              <a:t>Phone</a:t>
            </a:r>
          </a:p>
          <a:p>
            <a:pPr>
              <a:spcBef>
                <a:spcPts val="1200"/>
              </a:spcBef>
            </a:pPr>
            <a:r>
              <a:rPr lang="en-US" sz="1600"/>
              <a:t>Email</a:t>
            </a:r>
          </a:p>
          <a:p>
            <a:pPr>
              <a:spcBef>
                <a:spcPts val="1200"/>
              </a:spcBef>
            </a:pPr>
            <a:r>
              <a:rPr lang="en-US" sz="1600"/>
              <a:t>Website</a:t>
            </a:r>
          </a:p>
        </p:txBody>
      </p:sp>
      <p:sp>
        <p:nvSpPr>
          <p:cNvPr id="15" name="Footer Placeholder 4">
            <a:extLst>
              <a:ext uri="{FF2B5EF4-FFF2-40B4-BE49-F238E27FC236}">
                <a16:creationId xmlns:a16="http://schemas.microsoft.com/office/drawing/2014/main" id="{4A0C8EBE-3AEA-4963-8FEF-031716E1172A}"/>
              </a:ext>
            </a:extLst>
          </p:cNvPr>
          <p:cNvSpPr txBox="1">
            <a:spLocks/>
          </p:cNvSpPr>
          <p:nvPr/>
        </p:nvSpPr>
        <p:spPr>
          <a:xfrm>
            <a:off x="488416" y="6201136"/>
            <a:ext cx="5751020" cy="486833"/>
          </a:xfrm>
          <a:prstGeom prst="rect">
            <a:avLst/>
          </a:prstGeom>
        </p:spPr>
        <p:txBody>
          <a:bodyPr vert="horz" lIns="121920" tIns="60960" rIns="121920" bIns="6096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67"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BB12543-01 | 08/2023 </a:t>
            </a:r>
            <a:r>
              <a:rPr lang="en-US" sz="1067">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 3074870-082023 </a:t>
            </a:r>
            <a:r>
              <a:rPr lang="en-US" sz="1067"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 </a:t>
            </a:r>
            <a:r>
              <a:rPr lang="en-US" sz="1067"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rPr>
              <a:t>© 2023 Principal Financial Services, Inc</a:t>
            </a:r>
            <a:r>
              <a:rPr lang="en-US" sz="16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rPr>
              <a:t>.</a:t>
            </a:r>
          </a:p>
          <a:p>
            <a:pPr algn="l"/>
            <a:endParaRPr lang="en-US" sz="16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p:txBody>
      </p:sp>
    </p:spTree>
    <p:extLst>
      <p:ext uri="{BB962C8B-B14F-4D97-AF65-F5344CB8AC3E}">
        <p14:creationId xmlns:p14="http://schemas.microsoft.com/office/powerpoint/2010/main" val="42154607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67327E-BFDE-3B4E-B177-3A0215B78B39}"/>
              </a:ext>
            </a:extLst>
          </p:cNvPr>
          <p:cNvPicPr>
            <a:picLocks noChangeAspect="1"/>
          </p:cNvPicPr>
          <p:nvPr/>
        </p:nvPicPr>
        <p:blipFill>
          <a:blip r:embed="rId3"/>
          <a:stretch>
            <a:fillRect/>
          </a:stretch>
        </p:blipFill>
        <p:spPr>
          <a:xfrm>
            <a:off x="6944078" y="5927834"/>
            <a:ext cx="1931673" cy="562771"/>
          </a:xfrm>
          <a:prstGeom prst="rect">
            <a:avLst/>
          </a:prstGeom>
        </p:spPr>
      </p:pic>
      <p:cxnSp>
        <p:nvCxnSpPr>
          <p:cNvPr id="4" name="Straight Connector 3">
            <a:extLst>
              <a:ext uri="{FF2B5EF4-FFF2-40B4-BE49-F238E27FC236}">
                <a16:creationId xmlns:a16="http://schemas.microsoft.com/office/drawing/2014/main" id="{32111D95-8FDE-2F4C-A906-A8CF8FFBE34B}"/>
              </a:ext>
            </a:extLst>
          </p:cNvPr>
          <p:cNvCxnSpPr/>
          <p:nvPr/>
        </p:nvCxnSpPr>
        <p:spPr>
          <a:xfrm>
            <a:off x="609599" y="3126530"/>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8" name="Subtitle 4">
            <a:extLst>
              <a:ext uri="{FF2B5EF4-FFF2-40B4-BE49-F238E27FC236}">
                <a16:creationId xmlns:a16="http://schemas.microsoft.com/office/drawing/2014/main" id="{AB02FF9C-6D72-0848-A78E-7D66F1E196A1}"/>
              </a:ext>
            </a:extLst>
          </p:cNvPr>
          <p:cNvSpPr txBox="1">
            <a:spLocks/>
          </p:cNvSpPr>
          <p:nvPr/>
        </p:nvSpPr>
        <p:spPr>
          <a:xfrm>
            <a:off x="10189945" y="5698155"/>
            <a:ext cx="1670304" cy="926592"/>
          </a:xfrm>
          <a:prstGeom prst="rect">
            <a:avLst/>
          </a:prstGeom>
          <a:solidFill>
            <a:srgbClr val="E3298D"/>
          </a:solidFill>
        </p:spPr>
        <p:txBody>
          <a:bodyPr vert="horz" lIns="121920" tIns="60960" rIns="121920" bIns="60960" rtlCol="0" anchor="ctr">
            <a:normAutofit/>
          </a:bodyPr>
          <a:lstStyle>
            <a:lvl1pPr marL="0" indent="0" algn="l" defTabSz="457200" rtl="0" eaLnBrk="1" latinLnBrk="0" hangingPunct="1">
              <a:spcBef>
                <a:spcPct val="20000"/>
              </a:spcBef>
              <a:buClr>
                <a:srgbClr val="EA5424"/>
              </a:buClr>
              <a:buFont typeface="Arial"/>
              <a:buNone/>
              <a:defRPr sz="1600" kern="1200" baseline="0">
                <a:solidFill>
                  <a:schemeClr val="bg1">
                    <a:lumMod val="50000"/>
                  </a:schemeClr>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solidFill>
                  <a:schemeClr val="bg1"/>
                </a:solidFill>
                <a:latin typeface="FS Elliot Pro" panose="02000503040000020004" pitchFamily="2" charset="0"/>
                <a:cs typeface="Arial" panose="020B0604020202020204" pitchFamily="34" charset="0"/>
              </a:rPr>
              <a:t>1.37 x .76” max logo space. Align bottom right corner</a:t>
            </a:r>
          </a:p>
        </p:txBody>
      </p:sp>
      <p:sp>
        <p:nvSpPr>
          <p:cNvPr id="10" name="Text Placeholder 4">
            <a:extLst>
              <a:ext uri="{FF2B5EF4-FFF2-40B4-BE49-F238E27FC236}">
                <a16:creationId xmlns:a16="http://schemas.microsoft.com/office/drawing/2014/main" id="{1CB58107-0811-4848-9D80-67CD1CC37360}"/>
              </a:ext>
            </a:extLst>
          </p:cNvPr>
          <p:cNvSpPr txBox="1">
            <a:spLocks/>
          </p:cNvSpPr>
          <p:nvPr/>
        </p:nvSpPr>
        <p:spPr>
          <a:xfrm>
            <a:off x="609600" y="3286640"/>
            <a:ext cx="5108028" cy="1629436"/>
          </a:xfrm>
          <a:prstGeom prst="rect">
            <a:avLst/>
          </a:prstGeom>
        </p:spPr>
        <p:txBody>
          <a:bodyPr vert="horz" wrap="square" lIns="0" tIns="0" rIns="0" bIns="0" rtlCol="0" anchor="b"/>
          <a:lstStyle>
            <a:defPPr>
              <a:defRPr lang="en-US"/>
            </a:defPPr>
            <a:lvl1pPr marL="0" algn="l" defTabSz="457200" rtl="0" eaLnBrk="1" latinLnBrk="0" hangingPunct="1">
              <a:lnSpc>
                <a:spcPct val="90000"/>
              </a:lnSpc>
              <a:spcAft>
                <a:spcPts val="200"/>
              </a:spcAft>
              <a:defRPr sz="8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spc="300"/>
              <a:t>PRESENTER 1 NAME (ALL CAPS)</a:t>
            </a:r>
          </a:p>
          <a:p>
            <a:pPr>
              <a:spcBef>
                <a:spcPts val="1200"/>
              </a:spcBef>
            </a:pPr>
            <a:r>
              <a:rPr lang="en-US" sz="1600"/>
              <a:t>Phone</a:t>
            </a:r>
          </a:p>
          <a:p>
            <a:pPr>
              <a:spcBef>
                <a:spcPts val="1200"/>
              </a:spcBef>
            </a:pPr>
            <a:r>
              <a:rPr lang="en-US" sz="1600"/>
              <a:t>Email</a:t>
            </a:r>
          </a:p>
          <a:p>
            <a:pPr>
              <a:spcBef>
                <a:spcPts val="1200"/>
              </a:spcBef>
            </a:pPr>
            <a:r>
              <a:rPr lang="en-US" sz="1600"/>
              <a:t>Website</a:t>
            </a:r>
          </a:p>
        </p:txBody>
      </p:sp>
      <p:cxnSp>
        <p:nvCxnSpPr>
          <p:cNvPr id="13" name="Straight Connector 12">
            <a:extLst>
              <a:ext uri="{FF2B5EF4-FFF2-40B4-BE49-F238E27FC236}">
                <a16:creationId xmlns:a16="http://schemas.microsoft.com/office/drawing/2014/main" id="{3B37F1B1-B850-6F4F-8E55-7EA94E5E8EC9}"/>
              </a:ext>
            </a:extLst>
          </p:cNvPr>
          <p:cNvCxnSpPr/>
          <p:nvPr/>
        </p:nvCxnSpPr>
        <p:spPr>
          <a:xfrm>
            <a:off x="6106509" y="3126530"/>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15" name="Subtitle 4">
            <a:extLst>
              <a:ext uri="{FF2B5EF4-FFF2-40B4-BE49-F238E27FC236}">
                <a16:creationId xmlns:a16="http://schemas.microsoft.com/office/drawing/2014/main" id="{1C1A2908-1460-E342-A90F-18A3D695D370}"/>
              </a:ext>
            </a:extLst>
          </p:cNvPr>
          <p:cNvSpPr txBox="1">
            <a:spLocks/>
          </p:cNvSpPr>
          <p:nvPr/>
        </p:nvSpPr>
        <p:spPr>
          <a:xfrm>
            <a:off x="9431676" y="591899"/>
            <a:ext cx="2760323" cy="373872"/>
          </a:xfrm>
          <a:prstGeom prst="rect">
            <a:avLst/>
          </a:prstGeom>
          <a:solidFill>
            <a:srgbClr val="E3298D"/>
          </a:solidFill>
        </p:spPr>
        <p:txBody>
          <a:bodyPr vert="horz" lIns="0" tIns="0" rIns="0" bIns="0" rtlCol="0" anchor="ctr">
            <a:normAutofit/>
          </a:bodyPr>
          <a:lstStyle>
            <a:lvl1pPr marL="0" indent="0" algn="l" defTabSz="457200" rtl="0" eaLnBrk="1" latinLnBrk="0" hangingPunct="1">
              <a:spcBef>
                <a:spcPct val="20000"/>
              </a:spcBef>
              <a:buClr>
                <a:srgbClr val="EA5424"/>
              </a:buClr>
              <a:buFont typeface="Arial"/>
              <a:buNone/>
              <a:defRPr sz="1600" kern="1200" baseline="0">
                <a:solidFill>
                  <a:schemeClr val="bg1">
                    <a:lumMod val="50000"/>
                  </a:schemeClr>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a:solidFill>
                  <a:schemeClr val="bg1"/>
                </a:solidFill>
                <a:latin typeface="FS Elliot Pro" panose="02000503040000020004" pitchFamily="2" charset="0"/>
                <a:cs typeface="Arial" panose="020B0604020202020204" pitchFamily="34" charset="0"/>
              </a:rPr>
              <a:t>Optional co-branded title slide </a:t>
            </a:r>
          </a:p>
        </p:txBody>
      </p:sp>
      <p:sp>
        <p:nvSpPr>
          <p:cNvPr id="11" name="Text Placeholder 4">
            <a:extLst>
              <a:ext uri="{FF2B5EF4-FFF2-40B4-BE49-F238E27FC236}">
                <a16:creationId xmlns:a16="http://schemas.microsoft.com/office/drawing/2014/main" id="{BE9A4A7C-9C35-5B49-A7CF-36C917AEF8E1}"/>
              </a:ext>
            </a:extLst>
          </p:cNvPr>
          <p:cNvSpPr txBox="1">
            <a:spLocks/>
          </p:cNvSpPr>
          <p:nvPr/>
        </p:nvSpPr>
        <p:spPr>
          <a:xfrm>
            <a:off x="6122894" y="3286640"/>
            <a:ext cx="5108028" cy="1629436"/>
          </a:xfrm>
          <a:prstGeom prst="rect">
            <a:avLst/>
          </a:prstGeom>
        </p:spPr>
        <p:txBody>
          <a:bodyPr vert="horz" wrap="square" lIns="0" tIns="0" rIns="0" bIns="0" rtlCol="0" anchor="b"/>
          <a:lstStyle>
            <a:defPPr>
              <a:defRPr lang="en-US"/>
            </a:defPPr>
            <a:lvl1pPr marL="0" algn="l" defTabSz="457200" rtl="0" eaLnBrk="1" latinLnBrk="0" hangingPunct="1">
              <a:lnSpc>
                <a:spcPct val="90000"/>
              </a:lnSpc>
              <a:spcAft>
                <a:spcPts val="200"/>
              </a:spcAft>
              <a:defRPr sz="8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spc="300"/>
              <a:t>PRESENTER 2 NAME (ALL CAPS)</a:t>
            </a:r>
          </a:p>
          <a:p>
            <a:pPr>
              <a:spcBef>
                <a:spcPts val="1200"/>
              </a:spcBef>
            </a:pPr>
            <a:r>
              <a:rPr lang="en-US" sz="1600"/>
              <a:t>Phone</a:t>
            </a:r>
          </a:p>
          <a:p>
            <a:pPr>
              <a:spcBef>
                <a:spcPts val="1200"/>
              </a:spcBef>
            </a:pPr>
            <a:r>
              <a:rPr lang="en-US" sz="1600"/>
              <a:t>Email</a:t>
            </a:r>
          </a:p>
          <a:p>
            <a:pPr>
              <a:spcBef>
                <a:spcPts val="1200"/>
              </a:spcBef>
            </a:pPr>
            <a:r>
              <a:rPr lang="en-US" sz="1600"/>
              <a:t>Website</a:t>
            </a:r>
          </a:p>
        </p:txBody>
      </p:sp>
      <p:sp>
        <p:nvSpPr>
          <p:cNvPr id="12" name="Title 1">
            <a:extLst>
              <a:ext uri="{FF2B5EF4-FFF2-40B4-BE49-F238E27FC236}">
                <a16:creationId xmlns:a16="http://schemas.microsoft.com/office/drawing/2014/main" id="{840E240F-1A21-7740-9E84-38F8BB6418AB}"/>
              </a:ext>
            </a:extLst>
          </p:cNvPr>
          <p:cNvSpPr txBox="1">
            <a:spLocks/>
          </p:cNvSpPr>
          <p:nvPr/>
        </p:nvSpPr>
        <p:spPr>
          <a:xfrm>
            <a:off x="609600" y="1076703"/>
            <a:ext cx="7872249" cy="1299876"/>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a:t>Thank you</a:t>
            </a:r>
          </a:p>
        </p:txBody>
      </p:sp>
      <p:sp>
        <p:nvSpPr>
          <p:cNvPr id="17" name="Footer Placeholder 4">
            <a:extLst>
              <a:ext uri="{FF2B5EF4-FFF2-40B4-BE49-F238E27FC236}">
                <a16:creationId xmlns:a16="http://schemas.microsoft.com/office/drawing/2014/main" id="{E3890731-B6EF-2643-AD94-F1ADEC2F1168}"/>
              </a:ext>
            </a:extLst>
          </p:cNvPr>
          <p:cNvSpPr txBox="1">
            <a:spLocks/>
          </p:cNvSpPr>
          <p:nvPr/>
        </p:nvSpPr>
        <p:spPr>
          <a:xfrm>
            <a:off x="488416" y="6201136"/>
            <a:ext cx="5751020" cy="486833"/>
          </a:xfrm>
          <a:prstGeom prst="rect">
            <a:avLst/>
          </a:prstGeom>
        </p:spPr>
        <p:txBody>
          <a:bodyPr vert="horz" lIns="121920" tIns="60960" rIns="121920" bIns="6096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67"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BB12543-01 | 08/2023 | 3074870-082023 | </a:t>
            </a:r>
            <a:r>
              <a:rPr lang="en-US" sz="1067"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rPr>
              <a:t>© 2023 Principal Financial Services, Inc</a:t>
            </a:r>
            <a:r>
              <a:rPr lang="en-US" sz="16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rPr>
              <a:t>.</a:t>
            </a:r>
          </a:p>
          <a:p>
            <a:pPr algn="l"/>
            <a:endParaRPr lang="en-US" sz="16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p:txBody>
      </p:sp>
    </p:spTree>
    <p:extLst>
      <p:ext uri="{BB962C8B-B14F-4D97-AF65-F5344CB8AC3E}">
        <p14:creationId xmlns:p14="http://schemas.microsoft.com/office/powerpoint/2010/main" val="51297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09599" y="570187"/>
            <a:ext cx="10972800" cy="457200"/>
          </a:xfrm>
        </p:spPr>
        <p:txBody>
          <a:bodyPr/>
          <a:lstStyle/>
          <a:p>
            <a:r>
              <a:rPr lang="en-US">
                <a:solidFill>
                  <a:schemeClr val="bg1"/>
                </a:solidFill>
              </a:rPr>
              <a:t>We can help.</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15</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5" name="Rectangle 14">
            <a:extLst>
              <a:ext uri="{FF2B5EF4-FFF2-40B4-BE49-F238E27FC236}">
                <a16:creationId xmlns:a16="http://schemas.microsoft.com/office/drawing/2014/main" id="{3EBE13BA-A725-9546-AEDB-E328B6641B39}"/>
              </a:ext>
            </a:extLst>
          </p:cNvPr>
          <p:cNvSpPr/>
          <p:nvPr/>
        </p:nvSpPr>
        <p:spPr>
          <a:xfrm>
            <a:off x="273270" y="1975746"/>
            <a:ext cx="4568553" cy="4095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a:solidFill>
                  <a:srgbClr val="333333"/>
                </a:solidFill>
                <a:latin typeface="FS Elliot Pro Light" panose="02000503040000020004" pitchFamily="2" charset="0"/>
              </a:rPr>
              <a:t>Take advantage of a </a:t>
            </a:r>
            <a:r>
              <a:rPr lang="en-US" sz="2400" b="1">
                <a:solidFill>
                  <a:srgbClr val="333333"/>
                </a:solidFill>
                <a:latin typeface="FS Elliot Pro" panose="02000503040000020004" pitchFamily="2" charset="0"/>
              </a:rPr>
              <a:t>complimentary informal business valuation </a:t>
            </a:r>
            <a:r>
              <a:rPr lang="en-US" sz="2400">
                <a:solidFill>
                  <a:srgbClr val="333333"/>
                </a:solidFill>
                <a:latin typeface="FS Elliot Pro Light" panose="02000503040000020004" pitchFamily="2" charset="0"/>
              </a:rPr>
              <a:t>from Principal.</a:t>
            </a:r>
          </a:p>
          <a:p>
            <a:pPr marL="182880" indent="-18288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5 common valuation methods used</a:t>
            </a:r>
          </a:p>
          <a:p>
            <a:pPr marL="182880" indent="-18288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Customized reports</a:t>
            </a:r>
          </a:p>
          <a:p>
            <a:pPr marL="182880" indent="-182880">
              <a:spcBef>
                <a:spcPts val="1200"/>
              </a:spcBef>
              <a:buFont typeface="Arial" panose="020B0604020202020204" pitchFamily="34" charset="0"/>
              <a:buChar char="•"/>
            </a:pPr>
            <a:r>
              <a:rPr lang="en-US" sz="2400">
                <a:solidFill>
                  <a:srgbClr val="333333"/>
                </a:solidFill>
                <a:latin typeface="FS Elliot Pro Light" panose="02000503040000020004" pitchFamily="2" charset="0"/>
              </a:rPr>
              <a:t>Works as a starting point </a:t>
            </a:r>
            <a:br>
              <a:rPr lang="en-US" sz="2400">
                <a:solidFill>
                  <a:srgbClr val="333333"/>
                </a:solidFill>
                <a:latin typeface="FS Elliot Pro Light" panose="02000503040000020004" pitchFamily="2" charset="0"/>
              </a:rPr>
            </a:br>
            <a:r>
              <a:rPr lang="en-US" sz="2400">
                <a:solidFill>
                  <a:srgbClr val="333333"/>
                </a:solidFill>
                <a:latin typeface="FS Elliot Pro Light" panose="02000503040000020004" pitchFamily="2" charset="0"/>
              </a:rPr>
              <a:t>for discussions</a:t>
            </a:r>
            <a:endParaRPr lang="en-US">
              <a:solidFill>
                <a:srgbClr val="333333"/>
              </a:solidFill>
              <a:latin typeface="FS Elliot Pro Light" panose="02000503040000020004" pitchFamily="2" charset="0"/>
            </a:endParaRPr>
          </a:p>
        </p:txBody>
      </p:sp>
      <p:pic>
        <p:nvPicPr>
          <p:cNvPr id="12" name="Picture 11">
            <a:extLst>
              <a:ext uri="{FF2B5EF4-FFF2-40B4-BE49-F238E27FC236}">
                <a16:creationId xmlns:a16="http://schemas.microsoft.com/office/drawing/2014/main" id="{E13A633B-EFC3-41C7-AE65-FF046F3C4B0C}"/>
              </a:ext>
            </a:extLst>
          </p:cNvPr>
          <p:cNvPicPr>
            <a:picLocks noChangeAspect="1"/>
          </p:cNvPicPr>
          <p:nvPr/>
        </p:nvPicPr>
        <p:blipFill>
          <a:blip r:embed="rId3"/>
          <a:stretch>
            <a:fillRect/>
          </a:stretch>
        </p:blipFill>
        <p:spPr>
          <a:xfrm>
            <a:off x="5290671" y="2157266"/>
            <a:ext cx="5972494" cy="3913501"/>
          </a:xfrm>
          <a:prstGeom prst="rect">
            <a:avLst/>
          </a:prstGeom>
          <a:ln>
            <a:solidFill>
              <a:schemeClr val="tx1"/>
            </a:solidFill>
          </a:ln>
        </p:spPr>
      </p:pic>
      <p:sp>
        <p:nvSpPr>
          <p:cNvPr id="8" name="Rectangle 7">
            <a:extLst>
              <a:ext uri="{FF2B5EF4-FFF2-40B4-BE49-F238E27FC236}">
                <a16:creationId xmlns:a16="http://schemas.microsoft.com/office/drawing/2014/main" id="{9B4F38D0-9721-467D-A432-B5AC9AFEF2D1}"/>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23C5A654-5D35-41F0-8408-06E44DB409EA}"/>
              </a:ext>
            </a:extLst>
          </p:cNvPr>
          <p:cNvSpPr txBox="1">
            <a:spLocks/>
          </p:cNvSpPr>
          <p:nvPr/>
        </p:nvSpPr>
        <p:spPr>
          <a:xfrm>
            <a:off x="615462" y="6290195"/>
            <a:ext cx="958325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An informal business valuation is not a substitute for a formal valuation</a:t>
            </a:r>
            <a:r>
              <a:rPr lang="en-US" sz="1000" dirty="0"/>
              <a:t>,</a:t>
            </a:r>
            <a:r>
              <a:rPr lang="en-US" sz="1000"/>
              <a:t> nor does it establish a value for tax purposes.</a:t>
            </a:r>
          </a:p>
        </p:txBody>
      </p:sp>
    </p:spTree>
    <p:extLst>
      <p:ext uri="{BB962C8B-B14F-4D97-AF65-F5344CB8AC3E}">
        <p14:creationId xmlns:p14="http://schemas.microsoft.com/office/powerpoint/2010/main" val="3379319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609600" y="768350"/>
            <a:ext cx="10972800" cy="3544006"/>
          </a:xfrm>
        </p:spPr>
        <p:txBody>
          <a:bodyPr/>
          <a:lstStyle/>
          <a:p>
            <a:r>
              <a:rPr lang="en-US"/>
              <a:t>Business succession</a:t>
            </a:r>
            <a:br>
              <a:rPr lang="en-US"/>
            </a:br>
            <a:r>
              <a:rPr lang="en-US"/>
              <a:t>planning</a:t>
            </a:r>
          </a:p>
        </p:txBody>
      </p:sp>
      <p:cxnSp>
        <p:nvCxnSpPr>
          <p:cNvPr id="6" name="Straight Connector 5">
            <a:extLst>
              <a:ext uri="{FF2B5EF4-FFF2-40B4-BE49-F238E27FC236}">
                <a16:creationId xmlns:a16="http://schemas.microsoft.com/office/drawing/2014/main" id="{FDD020E0-4E3F-624B-B358-F2DF27206A59}"/>
              </a:ext>
            </a:extLst>
          </p:cNvPr>
          <p:cNvCxnSpPr/>
          <p:nvPr/>
        </p:nvCxnSpPr>
        <p:spPr>
          <a:xfrm>
            <a:off x="609599" y="213502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10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608012" y="1986115"/>
            <a:ext cx="3059419" cy="3971325"/>
          </a:xfrm>
        </p:spPr>
        <p:txBody>
          <a:bodyPr/>
          <a:lstStyle/>
          <a:p>
            <a:r>
              <a:rPr lang="en-US" sz="2800" b="1">
                <a:solidFill>
                  <a:srgbClr val="333333"/>
                </a:solidFill>
              </a:rPr>
              <a:t>Benefits of an effective and </a:t>
            </a:r>
            <a:br>
              <a:rPr lang="en-US" sz="2800" b="1">
                <a:solidFill>
                  <a:srgbClr val="333333"/>
                </a:solidFill>
              </a:rPr>
            </a:br>
            <a:r>
              <a:rPr lang="en-US" sz="2800" b="1">
                <a:solidFill>
                  <a:srgbClr val="333333"/>
                </a:solidFill>
              </a:rPr>
              <a:t>well-funded agreement allows you to have:</a:t>
            </a:r>
          </a:p>
        </p:txBody>
      </p:sp>
      <p:grpSp>
        <p:nvGrpSpPr>
          <p:cNvPr id="2" name="Group 1">
            <a:extLst>
              <a:ext uri="{FF2B5EF4-FFF2-40B4-BE49-F238E27FC236}">
                <a16:creationId xmlns:a16="http://schemas.microsoft.com/office/drawing/2014/main" id="{BBFBDCA5-0AF2-164B-B9D3-A52F59464BED}"/>
              </a:ext>
            </a:extLst>
          </p:cNvPr>
          <p:cNvGrpSpPr/>
          <p:nvPr/>
        </p:nvGrpSpPr>
        <p:grpSpPr>
          <a:xfrm>
            <a:off x="5902391" y="2059900"/>
            <a:ext cx="4606830" cy="3579394"/>
            <a:chOff x="8686109" y="2870046"/>
            <a:chExt cx="2015132" cy="2129467"/>
          </a:xfrm>
        </p:grpSpPr>
        <p:sp>
          <p:nvSpPr>
            <p:cNvPr id="12" name="TextBox 11">
              <a:extLst>
                <a:ext uri="{FF2B5EF4-FFF2-40B4-BE49-F238E27FC236}">
                  <a16:creationId xmlns:a16="http://schemas.microsoft.com/office/drawing/2014/main" id="{35C02411-E0FD-404F-A61B-4B6D42F69333}"/>
                </a:ext>
              </a:extLst>
            </p:cNvPr>
            <p:cNvSpPr txBox="1"/>
            <p:nvPr/>
          </p:nvSpPr>
          <p:spPr>
            <a:xfrm>
              <a:off x="8686804" y="2870046"/>
              <a:ext cx="2014437" cy="509656"/>
            </a:xfrm>
            <a:prstGeom prst="rect">
              <a:avLst/>
            </a:prstGeom>
            <a:noFill/>
          </p:spPr>
          <p:txBody>
            <a:bodyPr wrap="square" lIns="0" tIns="0" rIns="0" bIns="0" rtlCol="0">
              <a:noAutofit/>
            </a:bodyPr>
            <a:lstStyle/>
            <a:p>
              <a:pPr>
                <a:lnSpc>
                  <a:spcPts val="2800"/>
                </a:lnSpc>
              </a:pPr>
              <a:r>
                <a:rPr lang="en-US" sz="2800">
                  <a:solidFill>
                    <a:schemeClr val="bg1"/>
                  </a:solidFill>
                  <a:latin typeface="FS Elliot Pro Light" panose="02000503040000020004" pitchFamily="2" charset="0"/>
                </a:rPr>
                <a:t>The right amount of </a:t>
              </a:r>
              <a:r>
                <a:rPr lang="en-US" sz="2800" b="1">
                  <a:solidFill>
                    <a:schemeClr val="bg1"/>
                  </a:solidFill>
                  <a:latin typeface="FS Elliot Pro" panose="02000503040000020004" pitchFamily="2" charset="0"/>
                </a:rPr>
                <a:t>money</a:t>
              </a:r>
            </a:p>
          </p:txBody>
        </p:sp>
        <p:sp>
          <p:nvSpPr>
            <p:cNvPr id="16" name="TextBox 15">
              <a:extLst>
                <a:ext uri="{FF2B5EF4-FFF2-40B4-BE49-F238E27FC236}">
                  <a16:creationId xmlns:a16="http://schemas.microsoft.com/office/drawing/2014/main" id="{902500C3-1AF3-B848-BA6B-753B11E4935B}"/>
                </a:ext>
              </a:extLst>
            </p:cNvPr>
            <p:cNvSpPr txBox="1"/>
            <p:nvPr/>
          </p:nvSpPr>
          <p:spPr>
            <a:xfrm>
              <a:off x="8686803" y="3515657"/>
              <a:ext cx="2014437" cy="1015663"/>
            </a:xfrm>
            <a:prstGeom prst="rect">
              <a:avLst/>
            </a:prstGeom>
            <a:noFill/>
          </p:spPr>
          <p:txBody>
            <a:bodyPr wrap="square" lIns="0" tIns="0" rIns="0" bIns="0" rtlCol="0">
              <a:noAutofit/>
            </a:bodyPr>
            <a:lstStyle/>
            <a:p>
              <a:pPr>
                <a:lnSpc>
                  <a:spcPts val="2800"/>
                </a:lnSpc>
              </a:pPr>
              <a:r>
                <a:rPr lang="en-US" sz="2800">
                  <a:solidFill>
                    <a:schemeClr val="bg1"/>
                  </a:solidFill>
                  <a:latin typeface="FS Elliot Pro Light" panose="02000503040000020004" pitchFamily="2" charset="0"/>
                </a:rPr>
                <a:t>In the right </a:t>
              </a:r>
              <a:r>
                <a:rPr lang="en-US" sz="2800" b="1">
                  <a:solidFill>
                    <a:schemeClr val="bg1"/>
                  </a:solidFill>
                  <a:latin typeface="FS Elliot Pro" panose="02000503040000020004" pitchFamily="2" charset="0"/>
                </a:rPr>
                <a:t>place</a:t>
              </a:r>
            </a:p>
            <a:p>
              <a:endParaRPr lang="en-US" sz="2000">
                <a:solidFill>
                  <a:schemeClr val="bg1"/>
                </a:solidFill>
              </a:endParaRPr>
            </a:p>
          </p:txBody>
        </p:sp>
        <p:sp>
          <p:nvSpPr>
            <p:cNvPr id="17" name="TextBox 16">
              <a:extLst>
                <a:ext uri="{FF2B5EF4-FFF2-40B4-BE49-F238E27FC236}">
                  <a16:creationId xmlns:a16="http://schemas.microsoft.com/office/drawing/2014/main" id="{5076641F-C53E-2B42-8A12-8D8F32862816}"/>
                </a:ext>
              </a:extLst>
            </p:cNvPr>
            <p:cNvSpPr txBox="1"/>
            <p:nvPr/>
          </p:nvSpPr>
          <p:spPr>
            <a:xfrm>
              <a:off x="8686109" y="4237685"/>
              <a:ext cx="1892706" cy="761828"/>
            </a:xfrm>
            <a:prstGeom prst="rect">
              <a:avLst/>
            </a:prstGeom>
            <a:noFill/>
          </p:spPr>
          <p:txBody>
            <a:bodyPr wrap="square" lIns="0" tIns="0" rIns="0" bIns="0" rtlCol="0">
              <a:noAutofit/>
            </a:bodyPr>
            <a:lstStyle/>
            <a:p>
              <a:pPr>
                <a:lnSpc>
                  <a:spcPts val="2800"/>
                </a:lnSpc>
              </a:pPr>
              <a:r>
                <a:rPr lang="en-US" sz="2800">
                  <a:solidFill>
                    <a:schemeClr val="bg1"/>
                  </a:solidFill>
                  <a:latin typeface="FS Elliot Pro Light" panose="02000503040000020004" pitchFamily="2" charset="0"/>
                </a:rPr>
                <a:t>At the right </a:t>
              </a:r>
              <a:r>
                <a:rPr lang="en-US" sz="2800" b="1">
                  <a:solidFill>
                    <a:schemeClr val="bg1"/>
                  </a:solidFill>
                  <a:latin typeface="FS Elliot Pro" panose="02000503040000020004" pitchFamily="2" charset="0"/>
                </a:rPr>
                <a:t>time</a:t>
              </a:r>
            </a:p>
          </p:txBody>
        </p: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8686804" y="3281497"/>
              <a:ext cx="2014437"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86804" y="3952343"/>
              <a:ext cx="2014436"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11"/>
          </p:nvPr>
        </p:nvSpPr>
        <p:spPr/>
        <p:txBody>
          <a:bodyPr/>
          <a:lstStyle/>
          <a:p>
            <a:fld id="{13CF28CE-A392-6E4E-B8A8-233A7BF58CFD}" type="slidenum">
              <a:rPr lang="en-US" smtClean="0"/>
              <a:pPr/>
              <a:t>17</a:t>
            </a:fld>
            <a:endParaRPr lang="en-US"/>
          </a:p>
        </p:txBody>
      </p:sp>
      <p:cxnSp>
        <p:nvCxnSpPr>
          <p:cNvPr id="15" name="Straight Connector 14">
            <a:extLst>
              <a:ext uri="{FF2B5EF4-FFF2-40B4-BE49-F238E27FC236}">
                <a16:creationId xmlns:a16="http://schemas.microsoft.com/office/drawing/2014/main" id="{192EAA6C-4C2E-BF4B-9F26-382F52425268}"/>
              </a:ext>
            </a:extLst>
          </p:cNvPr>
          <p:cNvCxnSpPr>
            <a:cxnSpLocks/>
          </p:cNvCxnSpPr>
          <p:nvPr/>
        </p:nvCxnSpPr>
        <p:spPr>
          <a:xfrm>
            <a:off x="609600" y="1801209"/>
            <a:ext cx="52762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00815D4-E1A4-4017-BDC8-07C770F4DB01}"/>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88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09600" y="570187"/>
            <a:ext cx="10972800" cy="457200"/>
          </a:xfrm>
        </p:spPr>
        <p:txBody>
          <a:bodyPr/>
          <a:lstStyle/>
          <a:p>
            <a:r>
              <a:rPr lang="en-US" dirty="0">
                <a:solidFill>
                  <a:schemeClr val="bg1"/>
                </a:solidFill>
              </a:rPr>
              <a:t>Start with a plan.</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18</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5" name="Rectangle 14">
            <a:extLst>
              <a:ext uri="{FF2B5EF4-FFF2-40B4-BE49-F238E27FC236}">
                <a16:creationId xmlns:a16="http://schemas.microsoft.com/office/drawing/2014/main" id="{3EBE13BA-A725-9546-AEDB-E328B6641B39}"/>
              </a:ext>
            </a:extLst>
          </p:cNvPr>
          <p:cNvSpPr/>
          <p:nvPr/>
        </p:nvSpPr>
        <p:spPr>
          <a:xfrm>
            <a:off x="3918998" y="3139741"/>
            <a:ext cx="4850429" cy="2285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4000" b="1">
                <a:solidFill>
                  <a:srgbClr val="333333"/>
                </a:solidFill>
                <a:latin typeface="FS Elliot Pro" panose="02000503040000020004" pitchFamily="2" charset="0"/>
              </a:rPr>
              <a:t>34%</a:t>
            </a:r>
            <a:r>
              <a:rPr lang="en-US" sz="4000">
                <a:solidFill>
                  <a:srgbClr val="333333"/>
                </a:solidFill>
                <a:latin typeface="FS Elliot Pro Light" panose="02000503040000020004" pitchFamily="2" charset="0"/>
              </a:rPr>
              <a:t> </a:t>
            </a:r>
            <a:r>
              <a:rPr lang="en-US" sz="2800">
                <a:solidFill>
                  <a:srgbClr val="333333"/>
                </a:solidFill>
                <a:latin typeface="FS Elliot Pro Light" panose="02000503040000020004" pitchFamily="2" charset="0"/>
              </a:rPr>
              <a:t>of business owners don’t have a business succession plan in place.*</a:t>
            </a:r>
            <a:endParaRPr lang="en-US" sz="2000">
              <a:solidFill>
                <a:srgbClr val="333333"/>
              </a:solidFill>
              <a:latin typeface="FS Elliot Pro Light" panose="02000503040000020004" pitchFamily="2" charset="0"/>
            </a:endParaRPr>
          </a:p>
        </p:txBody>
      </p:sp>
      <p:sp>
        <p:nvSpPr>
          <p:cNvPr id="12" name="Footer Placeholder 3">
            <a:extLst>
              <a:ext uri="{FF2B5EF4-FFF2-40B4-BE49-F238E27FC236}">
                <a16:creationId xmlns:a16="http://schemas.microsoft.com/office/drawing/2014/main" id="{816330DE-9087-496A-B489-08BE674BB987}"/>
              </a:ext>
            </a:extLst>
          </p:cNvPr>
          <p:cNvSpPr txBox="1">
            <a:spLocks/>
          </p:cNvSpPr>
          <p:nvPr/>
        </p:nvSpPr>
        <p:spPr>
          <a:xfrm>
            <a:off x="615462" y="6290195"/>
            <a:ext cx="958325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a:t>
            </a:r>
            <a:r>
              <a:rPr lang="en-US" sz="1000" baseline="30000"/>
              <a:t> </a:t>
            </a:r>
            <a:r>
              <a:rPr lang="en-US" sz="1000"/>
              <a:t>2023 Principal Business Owner Insights, conducted by Dynata.</a:t>
            </a:r>
          </a:p>
        </p:txBody>
      </p:sp>
      <p:pic>
        <p:nvPicPr>
          <p:cNvPr id="3" name="Picture 2" descr="A picture containing icon&#10;&#10;Description automatically generated">
            <a:extLst>
              <a:ext uri="{FF2B5EF4-FFF2-40B4-BE49-F238E27FC236}">
                <a16:creationId xmlns:a16="http://schemas.microsoft.com/office/drawing/2014/main" id="{CBC7CA48-9CB6-854B-9E95-6C3BE3896EF8}"/>
              </a:ext>
            </a:extLst>
          </p:cNvPr>
          <p:cNvPicPr>
            <a:picLocks noChangeAspect="1"/>
          </p:cNvPicPr>
          <p:nvPr/>
        </p:nvPicPr>
        <p:blipFill>
          <a:blip r:embed="rId3"/>
          <a:stretch>
            <a:fillRect/>
          </a:stretch>
        </p:blipFill>
        <p:spPr>
          <a:xfrm>
            <a:off x="609599" y="2593972"/>
            <a:ext cx="2415394" cy="2354245"/>
          </a:xfrm>
          <a:prstGeom prst="rect">
            <a:avLst/>
          </a:prstGeom>
        </p:spPr>
      </p:pic>
      <p:sp>
        <p:nvSpPr>
          <p:cNvPr id="14" name="Rectangle 13">
            <a:extLst>
              <a:ext uri="{FF2B5EF4-FFF2-40B4-BE49-F238E27FC236}">
                <a16:creationId xmlns:a16="http://schemas.microsoft.com/office/drawing/2014/main" id="{DCACE266-1181-4640-94E2-ECB3559ED039}"/>
              </a:ext>
            </a:extLst>
          </p:cNvPr>
          <p:cNvSpPr/>
          <p:nvPr/>
        </p:nvSpPr>
        <p:spPr>
          <a:xfrm>
            <a:off x="1127965" y="3630342"/>
            <a:ext cx="1163822" cy="65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4400" b="1">
                <a:solidFill>
                  <a:srgbClr val="0076CF"/>
                </a:solidFill>
                <a:latin typeface="FS Elliot Pro" panose="02000503040000020004" pitchFamily="2" charset="0"/>
              </a:rPr>
              <a:t>34%</a:t>
            </a:r>
            <a:endParaRPr lang="en-US" sz="2400">
              <a:solidFill>
                <a:srgbClr val="0076CF"/>
              </a:solidFill>
              <a:latin typeface="FS Elliot Pro Light" panose="02000503040000020004" pitchFamily="2" charset="0"/>
            </a:endParaRPr>
          </a:p>
        </p:txBody>
      </p:sp>
      <p:sp>
        <p:nvSpPr>
          <p:cNvPr id="13" name="Rectangle 12">
            <a:extLst>
              <a:ext uri="{FF2B5EF4-FFF2-40B4-BE49-F238E27FC236}">
                <a16:creationId xmlns:a16="http://schemas.microsoft.com/office/drawing/2014/main" id="{3A75B163-B88B-4637-A06E-4F3CA1BA7481}"/>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4776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6C3F443-FE14-0245-9D9B-37C208AF2322}"/>
              </a:ext>
            </a:extLst>
          </p:cNvPr>
          <p:cNvSpPr txBox="1">
            <a:spLocks/>
          </p:cNvSpPr>
          <p:nvPr/>
        </p:nvSpPr>
        <p:spPr>
          <a:xfrm>
            <a:off x="609599" y="570187"/>
            <a:ext cx="10972800" cy="457200"/>
          </a:xfrm>
          <a:prstGeom prst="rect">
            <a:avLst/>
          </a:prstGeom>
        </p:spPr>
        <p:txBody>
          <a:bodyPr/>
          <a:lst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dirty="0">
                <a:solidFill>
                  <a:schemeClr val="bg1"/>
                </a:solidFill>
              </a:rPr>
              <a:t>Succession planning provides protection.</a:t>
            </a:r>
          </a:p>
        </p:txBody>
      </p:sp>
      <p:sp>
        <p:nvSpPr>
          <p:cNvPr id="3" name="Rectangle 2">
            <a:extLst>
              <a:ext uri="{FF2B5EF4-FFF2-40B4-BE49-F238E27FC236}">
                <a16:creationId xmlns:a16="http://schemas.microsoft.com/office/drawing/2014/main" id="{1093EE96-8EE1-9946-BA30-C1E4DA5CB8A9}"/>
              </a:ext>
            </a:extLst>
          </p:cNvPr>
          <p:cNvSpPr/>
          <p:nvPr/>
        </p:nvSpPr>
        <p:spPr>
          <a:xfrm>
            <a:off x="1540042" y="3610264"/>
            <a:ext cx="2791327" cy="1250295"/>
          </a:xfrm>
          <a:prstGeom prst="rect">
            <a:avLst/>
          </a:prstGeom>
          <a:noFill/>
          <a:ln w="25400">
            <a:solidFill>
              <a:srgbClr val="55FFF5"/>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p>
            <a:pPr algn="ctr"/>
            <a:r>
              <a:rPr lang="en-US" sz="2400">
                <a:solidFill>
                  <a:schemeClr val="bg1"/>
                </a:solidFill>
                <a:latin typeface="FS Elliot Pro Light" panose="02000503040000020004" pitchFamily="2" charset="0"/>
              </a:rPr>
              <a:t>An owner’s death or disability</a:t>
            </a:r>
          </a:p>
        </p:txBody>
      </p:sp>
      <p:sp>
        <p:nvSpPr>
          <p:cNvPr id="5" name="Rectangle 4">
            <a:extLst>
              <a:ext uri="{FF2B5EF4-FFF2-40B4-BE49-F238E27FC236}">
                <a16:creationId xmlns:a16="http://schemas.microsoft.com/office/drawing/2014/main" id="{10959624-1A7E-B744-9883-BAD572C69C62}"/>
              </a:ext>
            </a:extLst>
          </p:cNvPr>
          <p:cNvSpPr/>
          <p:nvPr/>
        </p:nvSpPr>
        <p:spPr>
          <a:xfrm>
            <a:off x="802661" y="2006252"/>
            <a:ext cx="2453888" cy="1250295"/>
          </a:xfrm>
          <a:prstGeom prst="rect">
            <a:avLst/>
          </a:prstGeom>
          <a:noFill/>
          <a:ln w="25400">
            <a:solidFill>
              <a:srgbClr val="55FFF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400">
                <a:solidFill>
                  <a:schemeClr val="bg1"/>
                </a:solidFill>
                <a:latin typeface="FS Elliot Pro Light" panose="02000503040000020004" pitchFamily="2" charset="0"/>
              </a:rPr>
              <a:t>A change in relationships</a:t>
            </a:r>
            <a:endParaRPr lang="en-US">
              <a:solidFill>
                <a:schemeClr val="bg1"/>
              </a:solidFill>
              <a:latin typeface="FS Elliot Pro Light" panose="02000503040000020004" pitchFamily="2" charset="0"/>
            </a:endParaRPr>
          </a:p>
        </p:txBody>
      </p:sp>
      <p:sp>
        <p:nvSpPr>
          <p:cNvPr id="6" name="Rectangle 5">
            <a:extLst>
              <a:ext uri="{FF2B5EF4-FFF2-40B4-BE49-F238E27FC236}">
                <a16:creationId xmlns:a16="http://schemas.microsoft.com/office/drawing/2014/main" id="{2D651EBE-C6B5-B849-B8F2-B5203B5813FB}"/>
              </a:ext>
            </a:extLst>
          </p:cNvPr>
          <p:cNvSpPr/>
          <p:nvPr/>
        </p:nvSpPr>
        <p:spPr>
          <a:xfrm>
            <a:off x="4098759" y="2006054"/>
            <a:ext cx="2791327" cy="1250295"/>
          </a:xfrm>
          <a:prstGeom prst="rect">
            <a:avLst/>
          </a:prstGeom>
          <a:noFill/>
          <a:ln w="25400">
            <a:solidFill>
              <a:srgbClr val="55FFF5"/>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p>
            <a:pPr algn="ctr"/>
            <a:r>
              <a:rPr lang="en-US" sz="2400">
                <a:solidFill>
                  <a:schemeClr val="bg1"/>
                </a:solidFill>
                <a:latin typeface="FS Elliot Pro Light" panose="02000503040000020004" pitchFamily="2" charset="0"/>
              </a:rPr>
              <a:t>Mergers or acquisitions</a:t>
            </a:r>
          </a:p>
        </p:txBody>
      </p:sp>
      <p:sp>
        <p:nvSpPr>
          <p:cNvPr id="7" name="Rectangle 6">
            <a:extLst>
              <a:ext uri="{FF2B5EF4-FFF2-40B4-BE49-F238E27FC236}">
                <a16:creationId xmlns:a16="http://schemas.microsoft.com/office/drawing/2014/main" id="{14DABB75-662B-FC4A-B88A-D361CCD2970B}"/>
              </a:ext>
            </a:extLst>
          </p:cNvPr>
          <p:cNvSpPr/>
          <p:nvPr/>
        </p:nvSpPr>
        <p:spPr>
          <a:xfrm>
            <a:off x="5085347" y="3610265"/>
            <a:ext cx="2791327" cy="1250295"/>
          </a:xfrm>
          <a:prstGeom prst="rect">
            <a:avLst/>
          </a:prstGeom>
          <a:noFill/>
          <a:ln w="25400">
            <a:solidFill>
              <a:srgbClr val="55FFF5"/>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p>
            <a:pPr algn="ctr"/>
            <a:r>
              <a:rPr lang="en-US" sz="2400">
                <a:solidFill>
                  <a:schemeClr val="bg1"/>
                </a:solidFill>
                <a:latin typeface="FS Elliot Pro Light" panose="02000503040000020004" pitchFamily="2" charset="0"/>
              </a:rPr>
              <a:t>Divorce</a:t>
            </a:r>
          </a:p>
        </p:txBody>
      </p:sp>
      <p:sp>
        <p:nvSpPr>
          <p:cNvPr id="8" name="Rectangle 7">
            <a:extLst>
              <a:ext uri="{FF2B5EF4-FFF2-40B4-BE49-F238E27FC236}">
                <a16:creationId xmlns:a16="http://schemas.microsoft.com/office/drawing/2014/main" id="{4B1344AF-C0FF-AB47-B899-09F0B7138DC4}"/>
              </a:ext>
            </a:extLst>
          </p:cNvPr>
          <p:cNvSpPr/>
          <p:nvPr/>
        </p:nvSpPr>
        <p:spPr>
          <a:xfrm>
            <a:off x="8630653" y="3610265"/>
            <a:ext cx="2791327" cy="1250295"/>
          </a:xfrm>
          <a:prstGeom prst="rect">
            <a:avLst/>
          </a:prstGeom>
          <a:noFill/>
          <a:ln w="25400">
            <a:solidFill>
              <a:srgbClr val="55FFF5"/>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p>
            <a:pPr algn="ctr"/>
            <a:r>
              <a:rPr lang="en-US" sz="2400">
                <a:solidFill>
                  <a:schemeClr val="bg1"/>
                </a:solidFill>
                <a:latin typeface="FS Elliot Pro Light" panose="02000503040000020004" pitchFamily="2" charset="0"/>
              </a:rPr>
              <a:t>Retirement</a:t>
            </a:r>
          </a:p>
        </p:txBody>
      </p:sp>
      <p:sp>
        <p:nvSpPr>
          <p:cNvPr id="9" name="Rectangle 8">
            <a:extLst>
              <a:ext uri="{FF2B5EF4-FFF2-40B4-BE49-F238E27FC236}">
                <a16:creationId xmlns:a16="http://schemas.microsoft.com/office/drawing/2014/main" id="{E928F344-A4CA-DD44-A13E-37E569445B47}"/>
              </a:ext>
            </a:extLst>
          </p:cNvPr>
          <p:cNvSpPr/>
          <p:nvPr/>
        </p:nvSpPr>
        <p:spPr>
          <a:xfrm>
            <a:off x="7732296" y="2006054"/>
            <a:ext cx="2791327" cy="1250295"/>
          </a:xfrm>
          <a:prstGeom prst="rect">
            <a:avLst/>
          </a:prstGeom>
          <a:noFill/>
          <a:ln w="25400">
            <a:solidFill>
              <a:srgbClr val="55FFF5"/>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p>
            <a:pPr algn="ctr"/>
            <a:r>
              <a:rPr lang="en-US" sz="2400">
                <a:solidFill>
                  <a:schemeClr val="bg1"/>
                </a:solidFill>
                <a:latin typeface="FS Elliot Pro Light" panose="02000503040000020004" pitchFamily="2" charset="0"/>
              </a:rPr>
              <a:t>Bankruptcy</a:t>
            </a:r>
          </a:p>
        </p:txBody>
      </p:sp>
      <p:sp>
        <p:nvSpPr>
          <p:cNvPr id="10" name="Rectangle 9">
            <a:extLst>
              <a:ext uri="{FF2B5EF4-FFF2-40B4-BE49-F238E27FC236}">
                <a16:creationId xmlns:a16="http://schemas.microsoft.com/office/drawing/2014/main" id="{9A6DA241-A0E3-FB4B-BD8F-E8B5F74451C6}"/>
              </a:ext>
            </a:extLst>
          </p:cNvPr>
          <p:cNvSpPr/>
          <p:nvPr/>
        </p:nvSpPr>
        <p:spPr>
          <a:xfrm>
            <a:off x="3352802" y="5214276"/>
            <a:ext cx="3689684" cy="817356"/>
          </a:xfrm>
          <a:prstGeom prst="rect">
            <a:avLst/>
          </a:prstGeom>
          <a:noFill/>
          <a:ln w="25400">
            <a:solidFill>
              <a:srgbClr val="55FFF5"/>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p>
            <a:r>
              <a:rPr lang="en-US" sz="2400">
                <a:solidFill>
                  <a:schemeClr val="bg1"/>
                </a:solidFill>
                <a:latin typeface="FS Elliot Pro Light" panose="02000503040000020004" pitchFamily="2" charset="0"/>
              </a:rPr>
              <a:t>Involuntary termination</a:t>
            </a:r>
          </a:p>
        </p:txBody>
      </p:sp>
    </p:spTree>
    <p:extLst>
      <p:ext uri="{BB962C8B-B14F-4D97-AF65-F5344CB8AC3E}">
        <p14:creationId xmlns:p14="http://schemas.microsoft.com/office/powerpoint/2010/main" val="180726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80379-F2D6-CD45-9EFD-D380E0236333}"/>
              </a:ext>
            </a:extLst>
          </p:cNvPr>
          <p:cNvSpPr>
            <a:spLocks noGrp="1"/>
          </p:cNvSpPr>
          <p:nvPr>
            <p:ph type="ctrTitle"/>
          </p:nvPr>
        </p:nvSpPr>
        <p:spPr>
          <a:xfrm>
            <a:off x="609599" y="1458068"/>
            <a:ext cx="8481849" cy="2934537"/>
          </a:xfrm>
        </p:spPr>
        <p:txBody>
          <a:bodyPr/>
          <a:lstStyle/>
          <a:p>
            <a:r>
              <a:rPr lang="en-US"/>
              <a:t>Planning for the future of your business</a:t>
            </a:r>
          </a:p>
        </p:txBody>
      </p:sp>
      <p:sp>
        <p:nvSpPr>
          <p:cNvPr id="4" name="Subtitle 3">
            <a:extLst>
              <a:ext uri="{FF2B5EF4-FFF2-40B4-BE49-F238E27FC236}">
                <a16:creationId xmlns:a16="http://schemas.microsoft.com/office/drawing/2014/main" id="{535D4672-E38B-F145-8294-99F8A861A91C}"/>
              </a:ext>
            </a:extLst>
          </p:cNvPr>
          <p:cNvSpPr>
            <a:spLocks noGrp="1"/>
          </p:cNvSpPr>
          <p:nvPr>
            <p:ph type="subTitle" idx="1"/>
          </p:nvPr>
        </p:nvSpPr>
        <p:spPr>
          <a:xfrm>
            <a:off x="609599" y="6064469"/>
            <a:ext cx="4981903" cy="210262"/>
          </a:xfrm>
        </p:spPr>
        <p:txBody>
          <a:bodyPr/>
          <a:lstStyle/>
          <a:p>
            <a:pPr>
              <a:spcAft>
                <a:spcPts val="0"/>
              </a:spcAft>
            </a:pPr>
            <a:r>
              <a:rPr lang="en-US" sz="1400"/>
              <a:t>Date</a:t>
            </a:r>
          </a:p>
        </p:txBody>
      </p:sp>
      <p:sp>
        <p:nvSpPr>
          <p:cNvPr id="5" name="Text Placeholder 4">
            <a:extLst>
              <a:ext uri="{FF2B5EF4-FFF2-40B4-BE49-F238E27FC236}">
                <a16:creationId xmlns:a16="http://schemas.microsoft.com/office/drawing/2014/main" id="{55D3FEC3-E124-5E47-B3DF-F973FD81633C}"/>
              </a:ext>
            </a:extLst>
          </p:cNvPr>
          <p:cNvSpPr>
            <a:spLocks noGrp="1"/>
          </p:cNvSpPr>
          <p:nvPr>
            <p:ph type="body" sz="quarter" idx="10"/>
          </p:nvPr>
        </p:nvSpPr>
        <p:spPr>
          <a:xfrm>
            <a:off x="609600" y="5194300"/>
            <a:ext cx="5108028" cy="775576"/>
          </a:xfrm>
        </p:spPr>
        <p:txBody>
          <a:bodyPr/>
          <a:lstStyle/>
          <a:p>
            <a:r>
              <a:rPr lang="en-US" sz="1600"/>
              <a:t>PRESENTER NAME (ALL CAPS)</a:t>
            </a:r>
          </a:p>
          <a:p>
            <a:r>
              <a:rPr lang="en-US" sz="1600" b="0"/>
              <a:t>Presenter title, designation</a:t>
            </a:r>
          </a:p>
        </p:txBody>
      </p:sp>
    </p:spTree>
    <p:extLst>
      <p:ext uri="{BB962C8B-B14F-4D97-AF65-F5344CB8AC3E}">
        <p14:creationId xmlns:p14="http://schemas.microsoft.com/office/powerpoint/2010/main" val="1764456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D95A-9511-D84D-9ACD-B38EE02CD1E9}"/>
              </a:ext>
            </a:extLst>
          </p:cNvPr>
          <p:cNvSpPr>
            <a:spLocks noGrp="1"/>
          </p:cNvSpPr>
          <p:nvPr>
            <p:ph type="title"/>
          </p:nvPr>
        </p:nvSpPr>
        <p:spPr/>
        <p:txBody>
          <a:bodyPr/>
          <a:lstStyle/>
          <a:p>
            <a:r>
              <a:rPr lang="en-US"/>
              <a:t>Planning can help provide:</a:t>
            </a:r>
          </a:p>
        </p:txBody>
      </p:sp>
      <p:sp>
        <p:nvSpPr>
          <p:cNvPr id="3" name="Rectangle 2">
            <a:extLst>
              <a:ext uri="{FF2B5EF4-FFF2-40B4-BE49-F238E27FC236}">
                <a16:creationId xmlns:a16="http://schemas.microsoft.com/office/drawing/2014/main" id="{8CCA4C1A-5546-BB42-829D-7A08D39D3C73}"/>
              </a:ext>
            </a:extLst>
          </p:cNvPr>
          <p:cNvSpPr/>
          <p:nvPr/>
        </p:nvSpPr>
        <p:spPr>
          <a:xfrm>
            <a:off x="0" y="1620253"/>
            <a:ext cx="12192000" cy="3753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E22701-F3E3-C746-8805-98362E36E337}"/>
              </a:ext>
            </a:extLst>
          </p:cNvPr>
          <p:cNvSpPr/>
          <p:nvPr/>
        </p:nvSpPr>
        <p:spPr>
          <a:xfrm>
            <a:off x="5727032" y="2277979"/>
            <a:ext cx="5855367" cy="2851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1200"/>
              </a:spcAft>
            </a:pPr>
            <a:r>
              <a:rPr lang="en-US" sz="2400">
                <a:solidFill>
                  <a:srgbClr val="333333"/>
                </a:solidFill>
                <a:latin typeface="FS Elliot Pro Light" panose="02000503040000020004" pitchFamily="2" charset="0"/>
              </a:rPr>
              <a:t>Which can result in helping to:</a:t>
            </a:r>
          </a:p>
          <a:p>
            <a:pPr marL="342900" indent="-342900">
              <a:spcBef>
                <a:spcPts val="600"/>
              </a:spcBef>
              <a:buFont typeface="Arial" panose="020B0604020202020204" pitchFamily="34" charset="0"/>
              <a:buChar char="•"/>
            </a:pPr>
            <a:r>
              <a:rPr lang="en-US" sz="2400">
                <a:solidFill>
                  <a:srgbClr val="333333"/>
                </a:solidFill>
                <a:latin typeface="FS Elliot Pro Light" panose="02000503040000020004" pitchFamily="2" charset="0"/>
              </a:rPr>
              <a:t>Maximize financial return</a:t>
            </a:r>
          </a:p>
          <a:p>
            <a:pPr marL="342900" indent="-342900">
              <a:spcBef>
                <a:spcPts val="600"/>
              </a:spcBef>
              <a:buFont typeface="Arial" panose="020B0604020202020204" pitchFamily="34" charset="0"/>
              <a:buChar char="•"/>
            </a:pPr>
            <a:r>
              <a:rPr lang="en-US" sz="2400">
                <a:solidFill>
                  <a:srgbClr val="333333"/>
                </a:solidFill>
                <a:latin typeface="FS Elliot Pro Light" panose="02000503040000020004" pitchFamily="2" charset="0"/>
              </a:rPr>
              <a:t>Minimize income tax liability</a:t>
            </a:r>
          </a:p>
          <a:p>
            <a:pPr marL="342900" indent="-342900">
              <a:spcBef>
                <a:spcPts val="600"/>
              </a:spcBef>
              <a:buFont typeface="Arial" panose="020B0604020202020204" pitchFamily="34" charset="0"/>
              <a:buChar char="•"/>
            </a:pPr>
            <a:r>
              <a:rPr lang="en-US" sz="2400">
                <a:solidFill>
                  <a:srgbClr val="333333"/>
                </a:solidFill>
                <a:latin typeface="FS Elliot Pro Light" panose="02000503040000020004" pitchFamily="2" charset="0"/>
              </a:rPr>
              <a:t>Mitigate risk</a:t>
            </a:r>
          </a:p>
          <a:p>
            <a:pPr marL="342900" indent="-342900">
              <a:spcBef>
                <a:spcPts val="600"/>
              </a:spcBef>
              <a:buFont typeface="Arial" panose="020B0604020202020204" pitchFamily="34" charset="0"/>
              <a:buChar char="•"/>
            </a:pPr>
            <a:r>
              <a:rPr lang="en-US" sz="2400">
                <a:solidFill>
                  <a:srgbClr val="333333"/>
                </a:solidFill>
                <a:latin typeface="FS Elliot Pro Light" panose="02000503040000020004" pitchFamily="2" charset="0"/>
              </a:rPr>
              <a:t>Increase the chances of a successful transition</a:t>
            </a:r>
          </a:p>
        </p:txBody>
      </p:sp>
      <p:sp>
        <p:nvSpPr>
          <p:cNvPr id="6" name="Rounded Rectangle 5">
            <a:extLst>
              <a:ext uri="{FF2B5EF4-FFF2-40B4-BE49-F238E27FC236}">
                <a16:creationId xmlns:a16="http://schemas.microsoft.com/office/drawing/2014/main" id="{EF377D20-BD58-754A-8B87-520BF2A5C6ED}"/>
              </a:ext>
            </a:extLst>
          </p:cNvPr>
          <p:cNvSpPr/>
          <p:nvPr/>
        </p:nvSpPr>
        <p:spPr>
          <a:xfrm>
            <a:off x="641684" y="2277979"/>
            <a:ext cx="3834062" cy="2673617"/>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83B0E9-4ABF-5345-8019-EC5DC0F670B6}"/>
              </a:ext>
            </a:extLst>
          </p:cNvPr>
          <p:cNvSpPr/>
          <p:nvPr/>
        </p:nvSpPr>
        <p:spPr>
          <a:xfrm>
            <a:off x="768432" y="2391264"/>
            <a:ext cx="4348999" cy="1952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a:spcAft>
                <a:spcPts val="1800"/>
              </a:spcAft>
            </a:pPr>
            <a:r>
              <a:rPr lang="en-US" sz="2800">
                <a:solidFill>
                  <a:srgbClr val="333333"/>
                </a:solidFill>
                <a:latin typeface="FS Elliot Pro Light" panose="02000503040000020004" pitchFamily="2" charset="0"/>
              </a:rPr>
              <a:t>Clarity </a:t>
            </a:r>
          </a:p>
          <a:p>
            <a:pPr>
              <a:spcAft>
                <a:spcPts val="1800"/>
              </a:spcAft>
            </a:pPr>
            <a:r>
              <a:rPr lang="en-US" sz="2800">
                <a:solidFill>
                  <a:srgbClr val="333333"/>
                </a:solidFill>
                <a:latin typeface="FS Elliot Pro Light" panose="02000503040000020004" pitchFamily="2" charset="0"/>
              </a:rPr>
              <a:t>Financial security</a:t>
            </a:r>
          </a:p>
          <a:p>
            <a:pPr>
              <a:spcAft>
                <a:spcPts val="1800"/>
              </a:spcAft>
            </a:pPr>
            <a:r>
              <a:rPr lang="en-US" sz="2800">
                <a:solidFill>
                  <a:srgbClr val="333333"/>
                </a:solidFill>
                <a:latin typeface="FS Elliot Pro Light" panose="02000503040000020004" pitchFamily="2" charset="0"/>
              </a:rPr>
              <a:t>Peace of mind</a:t>
            </a:r>
          </a:p>
        </p:txBody>
      </p:sp>
      <p:cxnSp>
        <p:nvCxnSpPr>
          <p:cNvPr id="7" name="Straight Connector 6">
            <a:extLst>
              <a:ext uri="{FF2B5EF4-FFF2-40B4-BE49-F238E27FC236}">
                <a16:creationId xmlns:a16="http://schemas.microsoft.com/office/drawing/2014/main" id="{718CE4F9-49F5-044A-AEF1-9F3AC0244302}"/>
              </a:ext>
            </a:extLst>
          </p:cNvPr>
          <p:cNvCxnSpPr>
            <a:cxnSpLocks/>
          </p:cNvCxnSpPr>
          <p:nvPr/>
        </p:nvCxnSpPr>
        <p:spPr>
          <a:xfrm>
            <a:off x="1155515" y="3296935"/>
            <a:ext cx="2742716"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777CB45-2E8A-864B-8CEE-7F48187B4D61}"/>
              </a:ext>
            </a:extLst>
          </p:cNvPr>
          <p:cNvCxnSpPr>
            <a:cxnSpLocks/>
          </p:cNvCxnSpPr>
          <p:nvPr/>
        </p:nvCxnSpPr>
        <p:spPr>
          <a:xfrm>
            <a:off x="1155515" y="3959330"/>
            <a:ext cx="2726673"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ABBF72E-02D5-FC40-AB4C-22F47D5FB233}"/>
              </a:ext>
            </a:extLst>
          </p:cNvPr>
          <p:cNvCxnSpPr>
            <a:cxnSpLocks/>
            <a:stCxn id="6" idx="3"/>
          </p:cNvCxnSpPr>
          <p:nvPr/>
        </p:nvCxnSpPr>
        <p:spPr>
          <a:xfrm>
            <a:off x="4475746" y="3614788"/>
            <a:ext cx="836918"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 name="Picture 9">
            <a:extLst>
              <a:ext uri="{FF2B5EF4-FFF2-40B4-BE49-F238E27FC236}">
                <a16:creationId xmlns:a16="http://schemas.microsoft.com/office/drawing/2014/main" id="{FC682C3E-07DD-40CD-8FED-34FF0CEF5261}"/>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175074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21</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r>
              <a:rPr lang="en-US"/>
              <a:t>Three keys to succession planning</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608013" y="2865863"/>
            <a:ext cx="2853899" cy="2774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2800">
                <a:solidFill>
                  <a:schemeClr val="bg1"/>
                </a:solidFill>
                <a:latin typeface="FS Elliot Pro Light" panose="02000503040000020004" pitchFamily="2" charset="0"/>
              </a:rPr>
              <a:t>When will you sell?</a:t>
            </a:r>
          </a:p>
        </p:txBody>
      </p:sp>
      <p:pic>
        <p:nvPicPr>
          <p:cNvPr id="8" name="Picture 7">
            <a:extLst>
              <a:ext uri="{FF2B5EF4-FFF2-40B4-BE49-F238E27FC236}">
                <a16:creationId xmlns:a16="http://schemas.microsoft.com/office/drawing/2014/main" id="{2E8ADA94-E7FA-3E44-9EA3-38388E1C5CEC}"/>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9099258" y="2200436"/>
            <a:ext cx="613549" cy="401166"/>
          </a:xfrm>
          <a:prstGeom prst="rect">
            <a:avLst/>
          </a:prstGeom>
        </p:spPr>
      </p:pic>
      <p:pic>
        <p:nvPicPr>
          <p:cNvPr id="12" name="Picture 11" descr="Icon&#10;&#10;Description automatically generated">
            <a:extLst>
              <a:ext uri="{FF2B5EF4-FFF2-40B4-BE49-F238E27FC236}">
                <a16:creationId xmlns:a16="http://schemas.microsoft.com/office/drawing/2014/main" id="{14772108-1A48-1643-B2AC-889DC09156F2}"/>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827547" y="2113210"/>
            <a:ext cx="265997" cy="509828"/>
          </a:xfrm>
          <a:prstGeom prst="rect">
            <a:avLst/>
          </a:prstGeom>
        </p:spPr>
      </p:pic>
      <p:cxnSp>
        <p:nvCxnSpPr>
          <p:cNvPr id="21" name="Straight Connector 20">
            <a:extLst>
              <a:ext uri="{FF2B5EF4-FFF2-40B4-BE49-F238E27FC236}">
                <a16:creationId xmlns:a16="http://schemas.microsoft.com/office/drawing/2014/main" id="{45CC2640-E9C4-164A-B285-32D587C94549}"/>
              </a:ext>
            </a:extLst>
          </p:cNvPr>
          <p:cNvCxnSpPr>
            <a:cxnSpLocks/>
          </p:cNvCxnSpPr>
          <p:nvPr/>
        </p:nvCxnSpPr>
        <p:spPr>
          <a:xfrm>
            <a:off x="3861002" y="2015734"/>
            <a:ext cx="0" cy="3624778"/>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2F7A76-C74B-2B48-A434-4F0EE17A8A44}"/>
              </a:ext>
            </a:extLst>
          </p:cNvPr>
          <p:cNvCxnSpPr>
            <a:cxnSpLocks/>
          </p:cNvCxnSpPr>
          <p:nvPr/>
        </p:nvCxnSpPr>
        <p:spPr>
          <a:xfrm>
            <a:off x="8165806" y="2040354"/>
            <a:ext cx="0" cy="3600158"/>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2A81C1A-9BCE-1C43-8215-B8DEB22B8DB2}"/>
              </a:ext>
            </a:extLst>
          </p:cNvPr>
          <p:cNvSpPr/>
          <p:nvPr/>
        </p:nvSpPr>
        <p:spPr>
          <a:xfrm>
            <a:off x="4745115" y="2865863"/>
            <a:ext cx="2853899" cy="2774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2800">
                <a:solidFill>
                  <a:schemeClr val="bg1"/>
                </a:solidFill>
                <a:latin typeface="FS Elliot Pro Light" panose="02000503040000020004" pitchFamily="2" charset="0"/>
              </a:rPr>
              <a:t>How much will you get?</a:t>
            </a:r>
          </a:p>
        </p:txBody>
      </p:sp>
      <p:sp>
        <p:nvSpPr>
          <p:cNvPr id="17" name="Rectangle 16">
            <a:extLst>
              <a:ext uri="{FF2B5EF4-FFF2-40B4-BE49-F238E27FC236}">
                <a16:creationId xmlns:a16="http://schemas.microsoft.com/office/drawing/2014/main" id="{7C5FFA7E-F036-144B-AEE9-3A1CFFD7B30E}"/>
              </a:ext>
            </a:extLst>
          </p:cNvPr>
          <p:cNvSpPr/>
          <p:nvPr/>
        </p:nvSpPr>
        <p:spPr>
          <a:xfrm>
            <a:off x="9094090" y="2865863"/>
            <a:ext cx="2853899" cy="2774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2800">
                <a:solidFill>
                  <a:schemeClr val="bg1"/>
                </a:solidFill>
                <a:latin typeface="FS Elliot Pro Light" panose="02000503040000020004" pitchFamily="2" charset="0"/>
              </a:rPr>
              <a:t>Who will you sell to?</a:t>
            </a:r>
          </a:p>
        </p:txBody>
      </p:sp>
      <p:pic>
        <p:nvPicPr>
          <p:cNvPr id="16" name="Picture 15" descr="Icon&#10;&#10;Description automatically generated">
            <a:extLst>
              <a:ext uri="{FF2B5EF4-FFF2-40B4-BE49-F238E27FC236}">
                <a16:creationId xmlns:a16="http://schemas.microsoft.com/office/drawing/2014/main" id="{C62E2BAD-FB5B-4238-AC09-5DCAC9013F2F}"/>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5044" y="2137830"/>
            <a:ext cx="493993" cy="365125"/>
          </a:xfrm>
          <a:prstGeom prst="rect">
            <a:avLst/>
          </a:prstGeom>
        </p:spPr>
      </p:pic>
      <p:pic>
        <p:nvPicPr>
          <p:cNvPr id="13" name="Picture 12">
            <a:extLst>
              <a:ext uri="{FF2B5EF4-FFF2-40B4-BE49-F238E27FC236}">
                <a16:creationId xmlns:a16="http://schemas.microsoft.com/office/drawing/2014/main" id="{1DFDF037-E518-4B06-8F3E-9B6A04084673}"/>
              </a:ext>
            </a:extLst>
          </p:cNvPr>
          <p:cNvPicPr>
            <a:picLocks noChangeAspect="1"/>
          </p:cNvPicPr>
          <p:nvPr/>
        </p:nvPicPr>
        <p:blipFill>
          <a:blip r:embed="rId6"/>
          <a:stretch>
            <a:fillRect/>
          </a:stretch>
        </p:blipFill>
        <p:spPr>
          <a:xfrm>
            <a:off x="70756" y="6397487"/>
            <a:ext cx="1872344" cy="438209"/>
          </a:xfrm>
          <a:prstGeom prst="rect">
            <a:avLst/>
          </a:prstGeom>
        </p:spPr>
      </p:pic>
    </p:spTree>
    <p:extLst>
      <p:ext uri="{BB962C8B-B14F-4D97-AF65-F5344CB8AC3E}">
        <p14:creationId xmlns:p14="http://schemas.microsoft.com/office/powerpoint/2010/main" val="1268474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1"/>
            <a:ext cx="12192000" cy="241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22</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accent2"/>
                </a:solidFill>
              </a:rPr>
              <a:t>When will you sell your business?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609599" y="1961943"/>
            <a:ext cx="10972800" cy="4142934"/>
            <a:chOff x="609599" y="1853921"/>
            <a:chExt cx="7265208" cy="4657358"/>
          </a:xfrm>
        </p:grpSpPr>
        <p:sp>
          <p:nvSpPr>
            <p:cNvPr id="2" name="Rectangle 1">
              <a:extLst>
                <a:ext uri="{FF2B5EF4-FFF2-40B4-BE49-F238E27FC236}">
                  <a16:creationId xmlns:a16="http://schemas.microsoft.com/office/drawing/2014/main" id="{33F9AF44-6CF5-0946-BA40-B9BD85895419}"/>
                </a:ext>
              </a:extLst>
            </p:cNvPr>
            <p:cNvSpPr/>
            <p:nvPr/>
          </p:nvSpPr>
          <p:spPr>
            <a:xfrm>
              <a:off x="609599"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000" b="1" spc="300" dirty="0"/>
                <a:t>Retirement considerations</a:t>
              </a:r>
              <a:endParaRPr lang="en-US" sz="2000" b="1" spc="300" dirty="0">
                <a:latin typeface="FS Elliot Pro" panose="02000503040000020004" pitchFamily="2" charset="0"/>
              </a:endParaRPr>
            </a:p>
          </p:txBody>
        </p:sp>
        <p:sp>
          <p:nvSpPr>
            <p:cNvPr id="12" name="Rectangle 11">
              <a:extLst>
                <a:ext uri="{FF2B5EF4-FFF2-40B4-BE49-F238E27FC236}">
                  <a16:creationId xmlns:a16="http://schemas.microsoft.com/office/drawing/2014/main" id="{5EB84E77-7D1D-344F-B071-DD18BE642844}"/>
                </a:ext>
              </a:extLst>
            </p:cNvPr>
            <p:cNvSpPr/>
            <p:nvPr/>
          </p:nvSpPr>
          <p:spPr>
            <a:xfrm>
              <a:off x="4308647"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000" b="1" spc="300" dirty="0"/>
                <a:t>Financial considerations</a:t>
              </a:r>
              <a:endParaRPr lang="en-US" sz="2000" b="1" dirty="0">
                <a:latin typeface="FS Elliot Pro" panose="02000503040000020004" pitchFamily="2" charset="0"/>
              </a:endParaRPr>
            </a:p>
          </p:txBody>
        </p:sp>
        <p:sp>
          <p:nvSpPr>
            <p:cNvPr id="15" name="Rectangle 14">
              <a:extLst>
                <a:ext uri="{FF2B5EF4-FFF2-40B4-BE49-F238E27FC236}">
                  <a16:creationId xmlns:a16="http://schemas.microsoft.com/office/drawing/2014/main" id="{3EBE13BA-A725-9546-AEDB-E328B6641B39}"/>
                </a:ext>
              </a:extLst>
            </p:cNvPr>
            <p:cNvSpPr/>
            <p:nvPr/>
          </p:nvSpPr>
          <p:spPr>
            <a:xfrm>
              <a:off x="833835" y="2671710"/>
              <a:ext cx="2870206" cy="383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marL="182880" lvl="2" indent="-182880">
                <a:spcBef>
                  <a:spcPts val="600"/>
                </a:spcBef>
                <a:buFont typeface="Arial" panose="020B0604020202020204" pitchFamily="34" charset="0"/>
                <a:buChar char="•"/>
              </a:pPr>
              <a:r>
                <a:rPr lang="en-US" sz="2000">
                  <a:latin typeface="FS Elliot Pro Light" panose="02000503040000020004" pitchFamily="2" charset="0"/>
                </a:rPr>
                <a:t>How much longer do you want to work before retiring?</a:t>
              </a:r>
            </a:p>
            <a:p>
              <a:pPr marL="182880" lvl="2" indent="-182880">
                <a:spcBef>
                  <a:spcPts val="600"/>
                </a:spcBef>
                <a:buFont typeface="Arial" panose="020B0604020202020204" pitchFamily="34" charset="0"/>
                <a:buChar char="•"/>
              </a:pPr>
              <a:r>
                <a:rPr lang="en-US" sz="2000">
                  <a:solidFill>
                    <a:schemeClr val="bg1"/>
                  </a:solidFill>
                  <a:latin typeface="FS Elliot Pro Light" panose="02000503040000020004" pitchFamily="2" charset="0"/>
                </a:rPr>
                <a:t>Will you decrease your hours and/or be available as a consultant, as you transition into retirement?</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Do you want to stay active in the business until you retire?</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Do you want to retire at all?</a:t>
              </a:r>
            </a:p>
            <a:p>
              <a:pPr algn="ctr"/>
              <a:endParaRPr lang="en-US" sz="1600">
                <a:solidFill>
                  <a:schemeClr val="bg1"/>
                </a:solidFill>
                <a:latin typeface="FS Elliot Pro"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533709" y="2671711"/>
              <a:ext cx="3042119"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80" lvl="2" indent="-182880">
                <a:spcBef>
                  <a:spcPts val="600"/>
                </a:spcBef>
                <a:buFont typeface="Arial" panose="020B0604020202020204" pitchFamily="34" charset="0"/>
                <a:buChar char="•"/>
              </a:pPr>
              <a:r>
                <a:rPr lang="en-US" sz="2000" b="1" dirty="0">
                  <a:latin typeface="FS Elliot Pro Light" panose="02000503040000020004" pitchFamily="2" charset="0"/>
                </a:rPr>
                <a:t>Lifestyle.</a:t>
              </a:r>
              <a:r>
                <a:rPr lang="en-US" sz="2000" dirty="0">
                  <a:latin typeface="FS Elliot Pro Light" panose="02000503040000020004" pitchFamily="2" charset="0"/>
                </a:rPr>
                <a:t> Do you intend to maintain what you currently have?</a:t>
              </a:r>
            </a:p>
            <a:p>
              <a:pPr marL="182880" lvl="2" indent="-182880">
                <a:spcBef>
                  <a:spcPts val="600"/>
                </a:spcBef>
                <a:buFont typeface="Arial" panose="020B0604020202020204" pitchFamily="34" charset="0"/>
                <a:buChar char="•"/>
              </a:pPr>
              <a:r>
                <a:rPr lang="en-US" sz="2000" b="1" dirty="0">
                  <a:latin typeface="FS Elliot Pro Light" panose="02000503040000020004" pitchFamily="2" charset="0"/>
                </a:rPr>
                <a:t>Healthcare. </a:t>
              </a:r>
              <a:r>
                <a:rPr lang="en-US" sz="2000" dirty="0">
                  <a:latin typeface="FS Elliot Pro Light" panose="02000503040000020004" pitchFamily="2" charset="0"/>
                </a:rPr>
                <a:t>How will you pay for it when you retire?</a:t>
              </a:r>
            </a:p>
            <a:p>
              <a:pPr marL="182880" lvl="2" indent="-182880">
                <a:spcBef>
                  <a:spcPts val="600"/>
                </a:spcBef>
                <a:buFont typeface="Arial" panose="020B0604020202020204" pitchFamily="34" charset="0"/>
                <a:buChar char="•"/>
              </a:pPr>
              <a:r>
                <a:rPr lang="en-US" sz="2000" b="1" dirty="0">
                  <a:latin typeface="FS Elliot Pro Light" panose="02000503040000020004" pitchFamily="2" charset="0"/>
                </a:rPr>
                <a:t>Longevity.</a:t>
              </a:r>
              <a:r>
                <a:rPr lang="en-US" sz="2000" dirty="0">
                  <a:latin typeface="FS Elliot Pro Light" panose="02000503040000020004" pitchFamily="2" charset="0"/>
                </a:rPr>
                <a:t> What if you outlive your finances?</a:t>
              </a:r>
            </a:p>
            <a:p>
              <a:pPr marL="182880" lvl="2" indent="-182880">
                <a:spcBef>
                  <a:spcPts val="600"/>
                </a:spcBef>
                <a:buFont typeface="Arial" panose="020B0604020202020204" pitchFamily="34" charset="0"/>
                <a:buChar char="•"/>
              </a:pPr>
              <a:r>
                <a:rPr lang="en-US" sz="2000" b="1" dirty="0">
                  <a:latin typeface="FS Elliot Pro Light" panose="02000503040000020004" pitchFamily="2" charset="0"/>
                </a:rPr>
                <a:t>Economic climate. </a:t>
              </a:r>
              <a:r>
                <a:rPr lang="en-US" sz="2000" dirty="0">
                  <a:latin typeface="FS Elliot Pro Light" panose="02000503040000020004" pitchFamily="2" charset="0"/>
                </a:rPr>
                <a:t>How might this impact your plans?</a:t>
              </a:r>
            </a:p>
            <a:p>
              <a:pPr marL="182880" lvl="2" indent="-182880">
                <a:spcBef>
                  <a:spcPts val="600"/>
                </a:spcBef>
                <a:buFont typeface="Arial" panose="020B0604020202020204" pitchFamily="34" charset="0"/>
                <a:buChar char="•"/>
              </a:pPr>
              <a:r>
                <a:rPr lang="en-US" sz="2000" b="1" dirty="0">
                  <a:latin typeface="FS Elliot Pro Light" panose="02000503040000020004" pitchFamily="2" charset="0"/>
                </a:rPr>
                <a:t>Your health. </a:t>
              </a:r>
              <a:r>
                <a:rPr lang="en-US" sz="2000" dirty="0">
                  <a:latin typeface="FS Elliot Pro Light" panose="02000503040000020004" pitchFamily="2" charset="0"/>
                </a:rPr>
                <a:t>What if you experience an unplanned illness or injury?</a:t>
              </a:r>
            </a:p>
          </p:txBody>
        </p:sp>
      </p:grpSp>
      <p:pic>
        <p:nvPicPr>
          <p:cNvPr id="13" name="Picture 12">
            <a:extLst>
              <a:ext uri="{FF2B5EF4-FFF2-40B4-BE49-F238E27FC236}">
                <a16:creationId xmlns:a16="http://schemas.microsoft.com/office/drawing/2014/main" id="{FE94A0A5-40B2-4D99-8F8E-9B3037869F1E}"/>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203497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1"/>
            <a:ext cx="12192000" cy="2376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23</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accent2"/>
                </a:solidFill>
              </a:rPr>
              <a:t>Successful succession planning</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609599" y="1582987"/>
            <a:ext cx="10972801" cy="4403839"/>
            <a:chOff x="609599" y="1853920"/>
            <a:chExt cx="7265209" cy="4403839"/>
          </a:xfrm>
        </p:grpSpPr>
        <p:sp>
          <p:nvSpPr>
            <p:cNvPr id="2" name="Rectangle 1">
              <a:extLst>
                <a:ext uri="{FF2B5EF4-FFF2-40B4-BE49-F238E27FC236}">
                  <a16:creationId xmlns:a16="http://schemas.microsoft.com/office/drawing/2014/main" id="{33F9AF44-6CF5-0946-BA40-B9BD85895419}"/>
                </a:ext>
              </a:extLst>
            </p:cNvPr>
            <p:cNvSpPr/>
            <p:nvPr/>
          </p:nvSpPr>
          <p:spPr>
            <a:xfrm>
              <a:off x="609599" y="1853920"/>
              <a:ext cx="3566160"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a:cs typeface="Arial" panose="020B0604020202020204" pitchFamily="34" charset="0"/>
                </a:rPr>
                <a:t>Make sure the plan addresses:</a:t>
              </a:r>
            </a:p>
          </p:txBody>
        </p:sp>
        <p:sp>
          <p:nvSpPr>
            <p:cNvPr id="12" name="Rectangle 11">
              <a:extLst>
                <a:ext uri="{FF2B5EF4-FFF2-40B4-BE49-F238E27FC236}">
                  <a16:creationId xmlns:a16="http://schemas.microsoft.com/office/drawing/2014/main" id="{5EB84E77-7D1D-344F-B071-DD18BE642844}"/>
                </a:ext>
              </a:extLst>
            </p:cNvPr>
            <p:cNvSpPr/>
            <p:nvPr/>
          </p:nvSpPr>
          <p:spPr>
            <a:xfrm>
              <a:off x="4308647" y="1853920"/>
              <a:ext cx="3566160"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a:t>Key triggering events to consider:</a:t>
              </a:r>
              <a:endParaRPr lang="en-US" sz="2400">
                <a:latin typeface="FS Elliot Pro" panose="02000503040000020004" pitchFamily="2" charset="0"/>
              </a:endParaRPr>
            </a:p>
          </p:txBody>
        </p:sp>
        <p:sp>
          <p:nvSpPr>
            <p:cNvPr id="15" name="Rectangle 14">
              <a:extLst>
                <a:ext uri="{FF2B5EF4-FFF2-40B4-BE49-F238E27FC236}">
                  <a16:creationId xmlns:a16="http://schemas.microsoft.com/office/drawing/2014/main" id="{3EBE13BA-A725-9546-AEDB-E328B6641B39}"/>
                </a:ext>
              </a:extLst>
            </p:cNvPr>
            <p:cNvSpPr/>
            <p:nvPr/>
          </p:nvSpPr>
          <p:spPr>
            <a:xfrm>
              <a:off x="609600" y="2671711"/>
              <a:ext cx="3566160"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0" rIns="365760" bIns="0" rtlCol="0" anchor="t"/>
            <a:lstStyle/>
            <a:p>
              <a:pPr marL="285750" indent="-285750">
                <a:spcAft>
                  <a:spcPts val="1200"/>
                </a:spcAft>
                <a:buFont typeface="Arial" panose="020B0604020202020204" pitchFamily="34" charset="0"/>
                <a:buChar char="•"/>
              </a:pPr>
              <a:r>
                <a:rPr lang="en-US" sz="2000">
                  <a:latin typeface="FS Elliot Pro" panose="02000503040000020004" pitchFamily="2" charset="0"/>
                </a:rPr>
                <a:t>Key triggering events</a:t>
              </a:r>
            </a:p>
            <a:p>
              <a:pPr marL="285750" indent="-285750">
                <a:spcAft>
                  <a:spcPts val="1200"/>
                </a:spcAft>
                <a:buFont typeface="Arial" panose="020B0604020202020204" pitchFamily="34" charset="0"/>
                <a:buChar char="•"/>
              </a:pPr>
              <a:r>
                <a:rPr lang="en-US" sz="2000">
                  <a:latin typeface="FS Elliot Pro" panose="02000503040000020004" pitchFamily="2" charset="0"/>
                </a:rPr>
                <a:t>Clear business value</a:t>
              </a:r>
            </a:p>
            <a:p>
              <a:pPr marL="285750" indent="-285750">
                <a:spcAft>
                  <a:spcPts val="1200"/>
                </a:spcAft>
                <a:buFont typeface="Arial" panose="020B0604020202020204" pitchFamily="34" charset="0"/>
                <a:buChar char="•"/>
              </a:pPr>
              <a:r>
                <a:rPr lang="en-US" sz="2000">
                  <a:latin typeface="FS Elliot Pro" panose="02000503040000020004" pitchFamily="2" charset="0"/>
                </a:rPr>
                <a:t>Defined mandatory buy-out</a:t>
              </a:r>
            </a:p>
            <a:p>
              <a:pPr marL="285750" indent="-285750">
                <a:spcAft>
                  <a:spcPts val="1200"/>
                </a:spcAft>
                <a:buFont typeface="Arial" panose="020B0604020202020204" pitchFamily="34" charset="0"/>
                <a:buChar char="•"/>
              </a:pPr>
              <a:r>
                <a:rPr lang="en-US" sz="2000">
                  <a:latin typeface="FS Elliot Pro" panose="02000503040000020004" pitchFamily="2" charset="0"/>
                </a:rPr>
                <a:t>Definition of </a:t>
              </a:r>
              <a:r>
                <a:rPr lang="en-US" sz="2000" b="1">
                  <a:latin typeface="FS Elliot Pro" panose="02000503040000020004" pitchFamily="2" charset="0"/>
                </a:rPr>
                <a:t>disability</a:t>
              </a:r>
            </a:p>
          </p:txBody>
        </p:sp>
        <p:sp>
          <p:nvSpPr>
            <p:cNvPr id="16" name="Rectangle 15">
              <a:extLst>
                <a:ext uri="{FF2B5EF4-FFF2-40B4-BE49-F238E27FC236}">
                  <a16:creationId xmlns:a16="http://schemas.microsoft.com/office/drawing/2014/main" id="{360D69DC-8BC2-BC43-BB69-B72ED1FA66D2}"/>
                </a:ext>
              </a:extLst>
            </p:cNvPr>
            <p:cNvSpPr/>
            <p:nvPr/>
          </p:nvSpPr>
          <p:spPr>
            <a:xfrm>
              <a:off x="4308648" y="2671711"/>
              <a:ext cx="3566160"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457200" rIns="365760" bIns="0" rtlCol="0" anchor="t"/>
            <a:lstStyle/>
            <a:p>
              <a:pPr marL="285750" indent="-285750">
                <a:spcAft>
                  <a:spcPts val="1200"/>
                </a:spcAft>
                <a:buFont typeface="Arial" panose="020B0604020202020204" pitchFamily="34" charset="0"/>
                <a:buChar char="•"/>
              </a:pPr>
              <a:r>
                <a:rPr lang="en-US" sz="2000">
                  <a:latin typeface="FS Elliot Pro" panose="02000503040000020004" pitchFamily="2" charset="0"/>
                </a:rPr>
                <a:t>Death</a:t>
              </a:r>
            </a:p>
            <a:p>
              <a:pPr marL="285750" indent="-285750">
                <a:spcAft>
                  <a:spcPts val="1200"/>
                </a:spcAft>
                <a:buFont typeface="Arial" panose="020B0604020202020204" pitchFamily="34" charset="0"/>
                <a:buChar char="•"/>
              </a:pPr>
              <a:r>
                <a:rPr lang="en-US" sz="2000">
                  <a:latin typeface="FS Elliot Pro" panose="02000503040000020004" pitchFamily="2" charset="0"/>
                </a:rPr>
                <a:t>Disability</a:t>
              </a:r>
            </a:p>
            <a:p>
              <a:pPr marL="285750" indent="-285750">
                <a:spcAft>
                  <a:spcPts val="1200"/>
                </a:spcAft>
                <a:buFont typeface="Arial" panose="020B0604020202020204" pitchFamily="34" charset="0"/>
                <a:buChar char="•"/>
              </a:pPr>
              <a:r>
                <a:rPr lang="en-US" sz="2000">
                  <a:latin typeface="FS Elliot Pro" panose="02000503040000020004" pitchFamily="2" charset="0"/>
                </a:rPr>
                <a:t>Departure (retirement, voluntary and non-voluntary terminations)</a:t>
              </a:r>
            </a:p>
            <a:p>
              <a:pPr marL="285750" indent="-285750">
                <a:spcAft>
                  <a:spcPts val="1200"/>
                </a:spcAft>
                <a:buFont typeface="Arial" panose="020B0604020202020204" pitchFamily="34" charset="0"/>
                <a:buChar char="•"/>
              </a:pPr>
              <a:r>
                <a:rPr lang="en-US" sz="2000">
                  <a:latin typeface="FS Elliot Pro" panose="02000503040000020004" pitchFamily="2" charset="0"/>
                </a:rPr>
                <a:t>Change </a:t>
              </a:r>
              <a:r>
                <a:rPr lang="en-US" sz="2000">
                  <a:solidFill>
                    <a:schemeClr val="bg1"/>
                  </a:solidFill>
                  <a:latin typeface="FS Elliot Pro" panose="02000503040000020004" pitchFamily="2" charset="0"/>
                </a:rPr>
                <a:t>in relationships</a:t>
              </a:r>
            </a:p>
          </p:txBody>
        </p:sp>
      </p:grpSp>
      <p:pic>
        <p:nvPicPr>
          <p:cNvPr id="13" name="Picture 12">
            <a:extLst>
              <a:ext uri="{FF2B5EF4-FFF2-40B4-BE49-F238E27FC236}">
                <a16:creationId xmlns:a16="http://schemas.microsoft.com/office/drawing/2014/main" id="{FD37CDEE-7216-4D2D-9C10-B56E6FCA9EE8}"/>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2152861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1641"/>
            <a:ext cx="10203470" cy="1181220"/>
          </a:xfrm>
        </p:spPr>
        <p:txBody>
          <a:bodyPr>
            <a:noAutofit/>
          </a:bodyPr>
          <a:lstStyle/>
          <a:p>
            <a:pPr>
              <a:lnSpc>
                <a:spcPts val="5067"/>
              </a:lnSpc>
            </a:pPr>
            <a:r>
              <a:rPr lang="en-US" sz="4533">
                <a:solidFill>
                  <a:schemeClr val="tx2"/>
                </a:solidFill>
              </a:rPr>
              <a:t>Top mandatory triggering events</a:t>
            </a:r>
          </a:p>
        </p:txBody>
      </p:sp>
      <p:sp>
        <p:nvSpPr>
          <p:cNvPr id="5" name="Slide Number Placeholder 4"/>
          <p:cNvSpPr>
            <a:spLocks noGrp="1"/>
          </p:cNvSpPr>
          <p:nvPr>
            <p:ph type="sldNum" sz="quarter" idx="4294967295"/>
          </p:nvPr>
        </p:nvSpPr>
        <p:spPr>
          <a:xfrm>
            <a:off x="203200" y="6356351"/>
            <a:ext cx="508000" cy="365125"/>
          </a:xfrm>
          <a:prstGeom prst="rect">
            <a:avLst/>
          </a:prstGeom>
        </p:spPr>
        <p:txBody>
          <a:bodyPr/>
          <a:lstStyle/>
          <a:p>
            <a:fld id="{61445BA3-2CB5-7C4E-ABD2-87FA1F6BEAE1}" type="slidenum">
              <a:rPr lang="en-US" sz="1600">
                <a:solidFill>
                  <a:schemeClr val="accent5"/>
                </a:solidFill>
              </a:rPr>
              <a:pPr/>
              <a:t>24</a:t>
            </a:fld>
            <a:endParaRPr lang="en-US" sz="1600">
              <a:solidFill>
                <a:schemeClr val="accent5"/>
              </a:solidFill>
            </a:endParaRPr>
          </a:p>
        </p:txBody>
      </p:sp>
      <p:sp>
        <p:nvSpPr>
          <p:cNvPr id="10" name="Rectangle 9">
            <a:extLst>
              <a:ext uri="{FF2B5EF4-FFF2-40B4-BE49-F238E27FC236}">
                <a16:creationId xmlns:a16="http://schemas.microsoft.com/office/drawing/2014/main" id="{07EB7A83-C177-4B35-8D95-6F9D09E91262}"/>
              </a:ext>
            </a:extLst>
          </p:cNvPr>
          <p:cNvSpPr/>
          <p:nvPr/>
        </p:nvSpPr>
        <p:spPr>
          <a:xfrm>
            <a:off x="1058179" y="6326223"/>
            <a:ext cx="8780565" cy="425822"/>
          </a:xfrm>
          <a:prstGeom prst="rect">
            <a:avLst/>
          </a:prstGeom>
        </p:spPr>
        <p:txBody>
          <a:bodyPr wrap="square">
            <a:spAutoFit/>
          </a:bodyPr>
          <a:lstStyle/>
          <a:p>
            <a:r>
              <a:rPr lang="en-US" sz="1067" baseline="30000">
                <a:solidFill>
                  <a:schemeClr val="tx1">
                    <a:lumMod val="50000"/>
                  </a:schemeClr>
                </a:solidFill>
                <a:latin typeface="+mj-lt"/>
              </a:rPr>
              <a:t>1</a:t>
            </a:r>
            <a:r>
              <a:rPr lang="en-US" sz="1067">
                <a:solidFill>
                  <a:schemeClr val="tx1">
                    <a:lumMod val="50000"/>
                  </a:schemeClr>
                </a:solidFill>
                <a:latin typeface="+mj-lt"/>
              </a:rPr>
              <a:t> Review of 2,517 buy-sell agreements by Principal Financial Group</a:t>
            </a:r>
            <a:r>
              <a:rPr lang="en-US" sz="1100">
                <a:solidFill>
                  <a:schemeClr val="tx1">
                    <a:lumMod val="50000"/>
                  </a:schemeClr>
                </a:solidFill>
                <a:latin typeface="+mj-lt"/>
              </a:rPr>
              <a:t>®</a:t>
            </a:r>
            <a:r>
              <a:rPr lang="en-US" sz="1067">
                <a:solidFill>
                  <a:schemeClr val="tx1">
                    <a:lumMod val="50000"/>
                  </a:schemeClr>
                </a:solidFill>
                <a:latin typeface="+mj-lt"/>
              </a:rPr>
              <a:t>, January 1, 2014 – July 15, 2023.</a:t>
            </a:r>
            <a:endParaRPr lang="en-US" altLang="en-US" sz="1067">
              <a:solidFill>
                <a:schemeClr val="tx1">
                  <a:lumMod val="50000"/>
                </a:schemeClr>
              </a:solidFill>
              <a:latin typeface="+mj-lt"/>
            </a:endParaRPr>
          </a:p>
          <a:p>
            <a:endParaRPr lang="en-US" sz="1067">
              <a:solidFill>
                <a:schemeClr val="tx1">
                  <a:lumMod val="50000"/>
                </a:schemeClr>
              </a:solidFill>
              <a:latin typeface="+mj-lt"/>
            </a:endParaRPr>
          </a:p>
        </p:txBody>
      </p:sp>
      <p:sp>
        <p:nvSpPr>
          <p:cNvPr id="7" name="Rectangle 6">
            <a:extLst>
              <a:ext uri="{FF2B5EF4-FFF2-40B4-BE49-F238E27FC236}">
                <a16:creationId xmlns:a16="http://schemas.microsoft.com/office/drawing/2014/main" id="{B2F4509C-9F93-4F18-BFAC-B9D1CA759092}"/>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C89A30F-ED25-F1F4-70D9-2601787158D5}"/>
              </a:ext>
            </a:extLst>
          </p:cNvPr>
          <p:cNvPicPr>
            <a:picLocks noChangeAspect="1"/>
          </p:cNvPicPr>
          <p:nvPr/>
        </p:nvPicPr>
        <p:blipFill>
          <a:blip r:embed="rId3"/>
          <a:stretch>
            <a:fillRect/>
          </a:stretch>
        </p:blipFill>
        <p:spPr>
          <a:xfrm>
            <a:off x="478497" y="1454228"/>
            <a:ext cx="10968027" cy="4482700"/>
          </a:xfrm>
          <a:prstGeom prst="rect">
            <a:avLst/>
          </a:prstGeom>
        </p:spPr>
      </p:pic>
    </p:spTree>
    <p:extLst>
      <p:ext uri="{BB962C8B-B14F-4D97-AF65-F5344CB8AC3E}">
        <p14:creationId xmlns:p14="http://schemas.microsoft.com/office/powerpoint/2010/main" val="2158854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25</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r>
              <a:rPr lang="en-US"/>
              <a:t>Identify potential successors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609599" y="3713797"/>
            <a:ext cx="2522158" cy="839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lgn="ctr">
              <a:lnSpc>
                <a:spcPct val="90000"/>
              </a:lnSpc>
              <a:spcAft>
                <a:spcPts val="800"/>
              </a:spcAft>
            </a:pPr>
            <a:r>
              <a:rPr lang="en-US">
                <a:solidFill>
                  <a:srgbClr val="333333"/>
                </a:solidFill>
                <a:latin typeface="FS Elliot Pro" panose="02000503040000020004" pitchFamily="2" charset="0"/>
              </a:rPr>
              <a:t>Family</a:t>
            </a:r>
            <a:endParaRPr lang="en-US" b="1">
              <a:solidFill>
                <a:srgbClr val="333333"/>
              </a:solidFill>
              <a:latin typeface="FS Elliot Pro" panose="02000503040000020004" pitchFamily="2" charset="0"/>
            </a:endParaRPr>
          </a:p>
        </p:txBody>
      </p:sp>
      <p:sp>
        <p:nvSpPr>
          <p:cNvPr id="12" name="Rectangle 11">
            <a:extLst>
              <a:ext uri="{FF2B5EF4-FFF2-40B4-BE49-F238E27FC236}">
                <a16:creationId xmlns:a16="http://schemas.microsoft.com/office/drawing/2014/main" id="{603E1768-C874-724C-9EE6-C79DF8A1E0C7}"/>
              </a:ext>
            </a:extLst>
          </p:cNvPr>
          <p:cNvSpPr/>
          <p:nvPr/>
        </p:nvSpPr>
        <p:spPr>
          <a:xfrm>
            <a:off x="3425951" y="3713797"/>
            <a:ext cx="2522158" cy="839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lgn="ctr">
              <a:lnSpc>
                <a:spcPct val="90000"/>
              </a:lnSpc>
              <a:spcAft>
                <a:spcPts val="800"/>
              </a:spcAft>
            </a:pPr>
            <a:r>
              <a:rPr lang="en-US">
                <a:solidFill>
                  <a:srgbClr val="333333"/>
                </a:solidFill>
                <a:latin typeface="FS Elliot Pro" panose="02000503040000020004" pitchFamily="2" charset="0"/>
              </a:rPr>
              <a:t>Co-owner</a:t>
            </a:r>
            <a:endParaRPr lang="en-US" b="1">
              <a:solidFill>
                <a:srgbClr val="333333"/>
              </a:solidFill>
              <a:latin typeface="FS Elliot Pro" panose="02000503040000020004" pitchFamily="2" charset="0"/>
            </a:endParaRPr>
          </a:p>
        </p:txBody>
      </p:sp>
      <p:sp>
        <p:nvSpPr>
          <p:cNvPr id="13" name="Rectangle 12">
            <a:extLst>
              <a:ext uri="{FF2B5EF4-FFF2-40B4-BE49-F238E27FC236}">
                <a16:creationId xmlns:a16="http://schemas.microsoft.com/office/drawing/2014/main" id="{FE244BF2-2170-434F-B3DD-5A189F7C1293}"/>
              </a:ext>
            </a:extLst>
          </p:cNvPr>
          <p:cNvSpPr/>
          <p:nvPr/>
        </p:nvSpPr>
        <p:spPr>
          <a:xfrm>
            <a:off x="6242303" y="3713797"/>
            <a:ext cx="2522158" cy="839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lgn="ctr">
              <a:lnSpc>
                <a:spcPct val="90000"/>
              </a:lnSpc>
              <a:spcAft>
                <a:spcPts val="800"/>
              </a:spcAft>
            </a:pPr>
            <a:r>
              <a:rPr lang="en-US">
                <a:solidFill>
                  <a:srgbClr val="333333"/>
                </a:solidFill>
                <a:latin typeface="FS Elliot Pro" panose="02000503040000020004" pitchFamily="2" charset="0"/>
              </a:rPr>
              <a:t>Key employee</a:t>
            </a:r>
            <a:endParaRPr lang="en-US" b="1">
              <a:solidFill>
                <a:srgbClr val="333333"/>
              </a:solidFill>
              <a:latin typeface="FS Elliot Pro" panose="02000503040000020004" pitchFamily="2" charset="0"/>
            </a:endParaRPr>
          </a:p>
        </p:txBody>
      </p:sp>
      <p:sp>
        <p:nvSpPr>
          <p:cNvPr id="14" name="Rectangle 13">
            <a:extLst>
              <a:ext uri="{FF2B5EF4-FFF2-40B4-BE49-F238E27FC236}">
                <a16:creationId xmlns:a16="http://schemas.microsoft.com/office/drawing/2014/main" id="{EFAE09F8-1D6D-A54F-B8E4-F8F1F787B514}"/>
              </a:ext>
            </a:extLst>
          </p:cNvPr>
          <p:cNvSpPr/>
          <p:nvPr/>
        </p:nvSpPr>
        <p:spPr>
          <a:xfrm>
            <a:off x="9058655" y="3713797"/>
            <a:ext cx="2522158" cy="839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lgn="ctr">
              <a:lnSpc>
                <a:spcPct val="90000"/>
              </a:lnSpc>
              <a:spcAft>
                <a:spcPts val="800"/>
              </a:spcAft>
            </a:pPr>
            <a:r>
              <a:rPr lang="en-US">
                <a:solidFill>
                  <a:srgbClr val="333333"/>
                </a:solidFill>
                <a:latin typeface="FS Elliot Pro" panose="02000503040000020004" pitchFamily="2" charset="0"/>
              </a:rPr>
              <a:t>Third party</a:t>
            </a:r>
            <a:endParaRPr lang="en-US" b="1">
              <a:solidFill>
                <a:srgbClr val="333333"/>
              </a:solidFill>
              <a:latin typeface="FS Elliot Pro" panose="02000503040000020004" pitchFamily="2" charset="0"/>
            </a:endParaRPr>
          </a:p>
        </p:txBody>
      </p:sp>
      <p:pic>
        <p:nvPicPr>
          <p:cNvPr id="15" name="Picture 14">
            <a:extLst>
              <a:ext uri="{FF2B5EF4-FFF2-40B4-BE49-F238E27FC236}">
                <a16:creationId xmlns:a16="http://schemas.microsoft.com/office/drawing/2014/main" id="{A74DE874-6628-7542-9EAA-CB93D04819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5951" y="1698449"/>
            <a:ext cx="2522157" cy="2015348"/>
          </a:xfrm>
          <a:prstGeom prst="rect">
            <a:avLst/>
          </a:prstGeom>
        </p:spPr>
      </p:pic>
      <p:pic>
        <p:nvPicPr>
          <p:cNvPr id="20" name="Picture 19">
            <a:extLst>
              <a:ext uri="{FF2B5EF4-FFF2-40B4-BE49-F238E27FC236}">
                <a16:creationId xmlns:a16="http://schemas.microsoft.com/office/drawing/2014/main" id="{0511F475-B50E-8D46-86D5-8AED5407F4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51447" y="1698449"/>
            <a:ext cx="2522157" cy="2015348"/>
          </a:xfrm>
          <a:prstGeom prst="rect">
            <a:avLst/>
          </a:prstGeom>
        </p:spPr>
      </p:pic>
      <p:pic>
        <p:nvPicPr>
          <p:cNvPr id="21" name="Picture 20">
            <a:extLst>
              <a:ext uri="{FF2B5EF4-FFF2-40B4-BE49-F238E27FC236}">
                <a16:creationId xmlns:a16="http://schemas.microsoft.com/office/drawing/2014/main" id="{B192ED49-1507-DB4F-9304-EAB1E7F1899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9599" y="1698449"/>
            <a:ext cx="2522157" cy="2015348"/>
          </a:xfrm>
          <a:prstGeom prst="rect">
            <a:avLst/>
          </a:prstGeom>
        </p:spPr>
      </p:pic>
      <p:sp>
        <p:nvSpPr>
          <p:cNvPr id="22" name="Rectangle 21">
            <a:extLst>
              <a:ext uri="{FF2B5EF4-FFF2-40B4-BE49-F238E27FC236}">
                <a16:creationId xmlns:a16="http://schemas.microsoft.com/office/drawing/2014/main" id="{8253784F-7690-8543-ABCA-C6F7B1F5DD29}"/>
              </a:ext>
            </a:extLst>
          </p:cNvPr>
          <p:cNvSpPr/>
          <p:nvPr/>
        </p:nvSpPr>
        <p:spPr>
          <a:xfrm>
            <a:off x="9058655" y="1698449"/>
            <a:ext cx="2522158" cy="200487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nchorCtr="0"/>
          <a:lstStyle/>
          <a:p>
            <a:pPr algn="ctr">
              <a:lnSpc>
                <a:spcPct val="90000"/>
              </a:lnSpc>
              <a:spcAft>
                <a:spcPts val="800"/>
              </a:spcAft>
            </a:pPr>
            <a:r>
              <a:rPr lang="en-US" sz="8000">
                <a:solidFill>
                  <a:schemeClr val="bg1"/>
                </a:solidFill>
                <a:latin typeface="FS Elliot Pro" panose="02000503040000020004" pitchFamily="2" charset="0"/>
              </a:rPr>
              <a:t>?</a:t>
            </a:r>
            <a:endParaRPr lang="en-US" b="1">
              <a:solidFill>
                <a:schemeClr val="bg1"/>
              </a:solidFill>
              <a:latin typeface="FS Elliot Pro" panose="02000503040000020004" pitchFamily="2" charset="0"/>
            </a:endParaRPr>
          </a:p>
        </p:txBody>
      </p:sp>
      <p:pic>
        <p:nvPicPr>
          <p:cNvPr id="16" name="Picture 15">
            <a:extLst>
              <a:ext uri="{FF2B5EF4-FFF2-40B4-BE49-F238E27FC236}">
                <a16:creationId xmlns:a16="http://schemas.microsoft.com/office/drawing/2014/main" id="{12283002-9CFE-4627-A34B-C99BA6ECB316}"/>
              </a:ext>
            </a:extLst>
          </p:cNvPr>
          <p:cNvPicPr>
            <a:picLocks noChangeAspect="1"/>
          </p:cNvPicPr>
          <p:nvPr/>
        </p:nvPicPr>
        <p:blipFill>
          <a:blip r:embed="rId6"/>
          <a:stretch>
            <a:fillRect/>
          </a:stretch>
        </p:blipFill>
        <p:spPr>
          <a:xfrm>
            <a:off x="70756" y="6397487"/>
            <a:ext cx="1872344" cy="438209"/>
          </a:xfrm>
          <a:prstGeom prst="rect">
            <a:avLst/>
          </a:prstGeom>
        </p:spPr>
      </p:pic>
    </p:spTree>
    <p:extLst>
      <p:ext uri="{BB962C8B-B14F-4D97-AF65-F5344CB8AC3E}">
        <p14:creationId xmlns:p14="http://schemas.microsoft.com/office/powerpoint/2010/main" val="292583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5816C80-FC3B-7C48-AC89-A9DB041EEB3F}"/>
              </a:ext>
            </a:extLst>
          </p:cNvPr>
          <p:cNvSpPr/>
          <p:nvPr/>
        </p:nvSpPr>
        <p:spPr>
          <a:xfrm>
            <a:off x="0" y="0"/>
            <a:ext cx="12192000" cy="3429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26</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7" name="Rectangle 16">
            <a:extLst>
              <a:ext uri="{FF2B5EF4-FFF2-40B4-BE49-F238E27FC236}">
                <a16:creationId xmlns:a16="http://schemas.microsoft.com/office/drawing/2014/main" id="{DA904A04-B5CB-524B-9BF0-A854F7F21FF8}"/>
              </a:ext>
            </a:extLst>
          </p:cNvPr>
          <p:cNvSpPr/>
          <p:nvPr/>
        </p:nvSpPr>
        <p:spPr>
          <a:xfrm>
            <a:off x="609599" y="1899900"/>
            <a:ext cx="3415553" cy="342900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280160" rIns="365760" bIns="0" rtlCol="0" anchor="t"/>
          <a:lstStyle/>
          <a:p>
            <a:pPr algn="ctr"/>
            <a:r>
              <a:rPr lang="en-US" sz="2800" b="1">
                <a:solidFill>
                  <a:schemeClr val="bg1"/>
                </a:solidFill>
                <a:latin typeface="FS Elliot Pro" panose="02000503040000020004" pitchFamily="2" charset="0"/>
              </a:rPr>
              <a:t>Buy-sell </a:t>
            </a:r>
            <a:br>
              <a:rPr lang="en-US" sz="2400" b="1">
                <a:solidFill>
                  <a:schemeClr val="bg1"/>
                </a:solidFill>
                <a:latin typeface="FS Elliot Pro" panose="02000503040000020004" pitchFamily="2" charset="0"/>
              </a:rPr>
            </a:br>
            <a:r>
              <a:rPr lang="en-US" sz="2400">
                <a:solidFill>
                  <a:schemeClr val="bg1"/>
                </a:solidFill>
                <a:latin typeface="FS Elliot Pro" panose="02000503040000020004" pitchFamily="2" charset="0"/>
              </a:rPr>
              <a:t>(stock or </a:t>
            </a:r>
            <a:br>
              <a:rPr lang="en-US" sz="2400">
                <a:solidFill>
                  <a:schemeClr val="bg1"/>
                </a:solidFill>
                <a:latin typeface="FS Elliot Pro" panose="02000503040000020004" pitchFamily="2" charset="0"/>
              </a:rPr>
            </a:br>
            <a:r>
              <a:rPr lang="en-US" sz="2400">
                <a:solidFill>
                  <a:schemeClr val="bg1"/>
                </a:solidFill>
                <a:latin typeface="FS Elliot Pro" panose="02000503040000020004" pitchFamily="2" charset="0"/>
              </a:rPr>
              <a:t>asset sale)</a:t>
            </a:r>
          </a:p>
        </p:txBody>
      </p:sp>
      <p:sp>
        <p:nvSpPr>
          <p:cNvPr id="12" name="Rectangle 11">
            <a:extLst>
              <a:ext uri="{FF2B5EF4-FFF2-40B4-BE49-F238E27FC236}">
                <a16:creationId xmlns:a16="http://schemas.microsoft.com/office/drawing/2014/main" id="{E733B7F4-8A4B-2840-9BF2-2D7AAEEE2A39}"/>
              </a:ext>
            </a:extLst>
          </p:cNvPr>
          <p:cNvSpPr/>
          <p:nvPr/>
        </p:nvSpPr>
        <p:spPr>
          <a:xfrm>
            <a:off x="4388223" y="1899900"/>
            <a:ext cx="3415553" cy="342900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280160" rIns="365760" bIns="0" rtlCol="0" anchor="t"/>
          <a:lstStyle/>
          <a:p>
            <a:pPr algn="ctr"/>
            <a:r>
              <a:rPr lang="en-US" sz="2800" b="1">
                <a:solidFill>
                  <a:schemeClr val="bg1"/>
                </a:solidFill>
                <a:latin typeface="FS Elliot Pro" panose="02000503040000020004" pitchFamily="2" charset="0"/>
              </a:rPr>
              <a:t>Capital transfer </a:t>
            </a:r>
            <a:r>
              <a:rPr lang="en-US" sz="2400">
                <a:solidFill>
                  <a:schemeClr val="bg1"/>
                </a:solidFill>
                <a:latin typeface="FS Elliot Pro" panose="02000503040000020004" pitchFamily="2" charset="0"/>
              </a:rPr>
              <a:t>(consulting contract, ESOP </a:t>
            </a:r>
            <a:br>
              <a:rPr lang="en-US" sz="2400">
                <a:solidFill>
                  <a:schemeClr val="bg1"/>
                </a:solidFill>
                <a:latin typeface="FS Elliot Pro" panose="02000503040000020004" pitchFamily="2" charset="0"/>
              </a:rPr>
            </a:br>
            <a:r>
              <a:rPr lang="en-US" sz="2400">
                <a:solidFill>
                  <a:schemeClr val="bg1"/>
                </a:solidFill>
                <a:latin typeface="FS Elliot Pro" panose="02000503040000020004" pitchFamily="2" charset="0"/>
              </a:rPr>
              <a:t>or executive benefits)</a:t>
            </a:r>
          </a:p>
        </p:txBody>
      </p:sp>
      <p:sp>
        <p:nvSpPr>
          <p:cNvPr id="13" name="Rectangle 12">
            <a:extLst>
              <a:ext uri="{FF2B5EF4-FFF2-40B4-BE49-F238E27FC236}">
                <a16:creationId xmlns:a16="http://schemas.microsoft.com/office/drawing/2014/main" id="{78C72A33-CCAD-F041-8388-6306BB317D53}"/>
              </a:ext>
            </a:extLst>
          </p:cNvPr>
          <p:cNvSpPr/>
          <p:nvPr/>
        </p:nvSpPr>
        <p:spPr>
          <a:xfrm>
            <a:off x="8166847" y="1899900"/>
            <a:ext cx="3415553" cy="342900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280160" rIns="365760" bIns="0" rtlCol="0" anchor="t"/>
          <a:lstStyle/>
          <a:p>
            <a:pPr algn="ctr"/>
            <a:r>
              <a:rPr lang="en-US" sz="2800" b="1">
                <a:solidFill>
                  <a:schemeClr val="bg1"/>
                </a:solidFill>
                <a:latin typeface="FS Elliot Pro" panose="02000503040000020004" pitchFamily="2" charset="0"/>
              </a:rPr>
              <a:t>Gift</a:t>
            </a:r>
            <a:r>
              <a:rPr lang="en-US" sz="2400" b="1">
                <a:solidFill>
                  <a:schemeClr val="bg1"/>
                </a:solidFill>
                <a:latin typeface="FS Elliot Pro" panose="02000503040000020004" pitchFamily="2" charset="0"/>
              </a:rPr>
              <a:t> </a:t>
            </a:r>
            <a:br>
              <a:rPr lang="en-US" sz="2400" b="1">
                <a:solidFill>
                  <a:schemeClr val="bg1"/>
                </a:solidFill>
                <a:latin typeface="FS Elliot Pro" panose="02000503040000020004" pitchFamily="2" charset="0"/>
              </a:rPr>
            </a:br>
            <a:r>
              <a:rPr lang="en-US" sz="2400">
                <a:solidFill>
                  <a:schemeClr val="bg1"/>
                </a:solidFill>
                <a:latin typeface="FS Elliot Pro" panose="02000503040000020004" pitchFamily="2" charset="0"/>
              </a:rPr>
              <a:t>(family or charity)</a:t>
            </a:r>
          </a:p>
        </p:txBody>
      </p:sp>
      <p:sp>
        <p:nvSpPr>
          <p:cNvPr id="19" name="Rectangle 18">
            <a:extLst>
              <a:ext uri="{FF2B5EF4-FFF2-40B4-BE49-F238E27FC236}">
                <a16:creationId xmlns:a16="http://schemas.microsoft.com/office/drawing/2014/main" id="{FAB6D403-3D00-554B-BB03-F19397B95711}"/>
              </a:ext>
            </a:extLst>
          </p:cNvPr>
          <p:cNvSpPr/>
          <p:nvPr/>
        </p:nvSpPr>
        <p:spPr>
          <a:xfrm>
            <a:off x="1892208" y="4951004"/>
            <a:ext cx="9798382" cy="2673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b="1">
                <a:solidFill>
                  <a:schemeClr val="bg1"/>
                </a:solidFill>
                <a:latin typeface="FS Elliot Pro" panose="02000503040000020004" pitchFamily="2" charset="0"/>
              </a:rPr>
              <a:t>Gift (family or charity)</a:t>
            </a:r>
          </a:p>
        </p:txBody>
      </p:sp>
      <p:pic>
        <p:nvPicPr>
          <p:cNvPr id="22" name="Graphic 21">
            <a:extLst>
              <a:ext uri="{FF2B5EF4-FFF2-40B4-BE49-F238E27FC236}">
                <a16:creationId xmlns:a16="http://schemas.microsoft.com/office/drawing/2014/main" id="{C7BB5328-817E-0140-B538-B2709559C0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0162" y="2322759"/>
            <a:ext cx="632480" cy="632480"/>
          </a:xfrm>
          <a:prstGeom prst="rect">
            <a:avLst/>
          </a:prstGeom>
        </p:spPr>
      </p:pic>
      <p:pic>
        <p:nvPicPr>
          <p:cNvPr id="24" name="Picture 23" descr="Icon&#10;&#10;Description automatically generated">
            <a:extLst>
              <a:ext uri="{FF2B5EF4-FFF2-40B4-BE49-F238E27FC236}">
                <a16:creationId xmlns:a16="http://schemas.microsoft.com/office/drawing/2014/main" id="{F225C3F9-F046-894C-8DF5-A25BED208C8A}"/>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741605" y="2375319"/>
            <a:ext cx="708790" cy="579920"/>
          </a:xfrm>
          <a:prstGeom prst="rect">
            <a:avLst/>
          </a:prstGeom>
          <a:ln w="0">
            <a:noFill/>
          </a:ln>
        </p:spPr>
      </p:pic>
      <p:pic>
        <p:nvPicPr>
          <p:cNvPr id="27" name="Picture 26" descr="Icon&#10;&#10;Description automatically generated">
            <a:extLst>
              <a:ext uri="{FF2B5EF4-FFF2-40B4-BE49-F238E27FC236}">
                <a16:creationId xmlns:a16="http://schemas.microsoft.com/office/drawing/2014/main" id="{4FA4B5B8-0E06-4E4E-8ADB-2FE490FD54F7}"/>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953507" y="2414044"/>
            <a:ext cx="727736" cy="537892"/>
          </a:xfrm>
          <a:prstGeom prst="rect">
            <a:avLst/>
          </a:prstGeom>
        </p:spPr>
      </p:pic>
      <p:sp>
        <p:nvSpPr>
          <p:cNvPr id="28" name="Title 5">
            <a:extLst>
              <a:ext uri="{FF2B5EF4-FFF2-40B4-BE49-F238E27FC236}">
                <a16:creationId xmlns:a16="http://schemas.microsoft.com/office/drawing/2014/main" id="{2ABB1BD1-A590-C04F-AEB0-490A82852F9D}"/>
              </a:ext>
            </a:extLst>
          </p:cNvPr>
          <p:cNvSpPr txBox="1">
            <a:spLocks/>
          </p:cNvSpPr>
          <p:nvPr/>
        </p:nvSpPr>
        <p:spPr>
          <a:xfrm>
            <a:off x="609599" y="570187"/>
            <a:ext cx="10972800" cy="45720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a:solidFill>
                  <a:schemeClr val="bg1"/>
                </a:solidFill>
              </a:rPr>
              <a:t>Common exit techniques</a:t>
            </a:r>
          </a:p>
        </p:txBody>
      </p:sp>
      <p:sp>
        <p:nvSpPr>
          <p:cNvPr id="14" name="Rectangle 13">
            <a:extLst>
              <a:ext uri="{FF2B5EF4-FFF2-40B4-BE49-F238E27FC236}">
                <a16:creationId xmlns:a16="http://schemas.microsoft.com/office/drawing/2014/main" id="{1F83F1C7-CD60-4A13-BEB5-49C722776C94}"/>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65090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pPr>
              <a:spcBef>
                <a:spcPts val="1600"/>
              </a:spcBef>
            </a:pPr>
            <a:r>
              <a:rPr lang="en-US" sz="2667">
                <a:latin typeface="FS Elliot Pro Light" panose="02000503040000020004" pitchFamily="50" charset="0"/>
              </a:rPr>
              <a:t>Business succession</a:t>
            </a:r>
            <a:br>
              <a:rPr lang="en-US"/>
            </a:br>
            <a:br>
              <a:rPr lang="en-US" sz="1067"/>
            </a:br>
            <a:r>
              <a:rPr lang="en-US" sz="4267"/>
              <a:t>Buy-sell strategies </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526811" y="3252954"/>
            <a:ext cx="3247629" cy="2707985"/>
          </a:xfrm>
          <a:prstGeom prst="rect">
            <a:avLst/>
          </a:prstGeom>
        </p:spPr>
        <p:txBody>
          <a:bodyPr wrap="square" lIns="0" tIns="0" rIns="0" bIns="0">
            <a:spAutoFit/>
          </a:bodyPr>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Plan for future contingency events (planned &amp; unplanned)</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Successfully transition out</a:t>
            </a:r>
            <a:r>
              <a:rPr lang="en-US" sz="2133" b="1">
                <a:solidFill>
                  <a:schemeClr val="bg1"/>
                </a:solidFill>
                <a:latin typeface="FS Elliot Pro Light" panose="02000503040000020004" pitchFamily="50" charset="0"/>
              </a:rPr>
              <a:t> </a:t>
            </a:r>
            <a:r>
              <a:rPr lang="en-US" sz="2133">
                <a:solidFill>
                  <a:schemeClr val="bg1"/>
                </a:solidFill>
                <a:latin typeface="FS Elliot Pro Light" panose="02000503040000020004" pitchFamily="50" charset="0"/>
              </a:rPr>
              <a:t>of your business when the time comes</a:t>
            </a:r>
          </a:p>
          <a:p>
            <a:pPr>
              <a:spcBef>
                <a:spcPts val="1600"/>
              </a:spcBef>
            </a:pPr>
            <a:endParaRPr lang="en-US" sz="2133">
              <a:solidFill>
                <a:srgbClr val="4D4E53"/>
              </a:solidFill>
              <a:latin typeface="FS Elliot Pro Light" panose="02000503040000020004" pitchFamily="50" charset="0"/>
            </a:endParaRPr>
          </a:p>
        </p:txBody>
      </p:sp>
      <p:pic>
        <p:nvPicPr>
          <p:cNvPr id="4" name="Picture 3" descr="A screenshot of a computer screen&#10;&#10;Description automatically generated">
            <a:extLst>
              <a:ext uri="{FF2B5EF4-FFF2-40B4-BE49-F238E27FC236}">
                <a16:creationId xmlns:a16="http://schemas.microsoft.com/office/drawing/2014/main" id="{37E90D40-121A-463E-99C4-A920D70D48C6}"/>
              </a:ext>
            </a:extLst>
          </p:cNvPr>
          <p:cNvPicPr>
            <a:picLocks noChangeAspect="1"/>
          </p:cNvPicPr>
          <p:nvPr/>
        </p:nvPicPr>
        <p:blipFill>
          <a:blip r:embed="rId3"/>
          <a:stretch>
            <a:fillRect/>
          </a:stretch>
        </p:blipFill>
        <p:spPr>
          <a:xfrm>
            <a:off x="4089804" y="280592"/>
            <a:ext cx="8102196" cy="5845888"/>
          </a:xfrm>
          <a:prstGeom prst="rect">
            <a:avLst/>
          </a:prstGeom>
        </p:spPr>
      </p:pic>
    </p:spTree>
    <p:extLst>
      <p:ext uri="{BB962C8B-B14F-4D97-AF65-F5344CB8AC3E}">
        <p14:creationId xmlns:p14="http://schemas.microsoft.com/office/powerpoint/2010/main" val="397865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608012" y="1986115"/>
            <a:ext cx="3059419" cy="3971325"/>
          </a:xfrm>
        </p:spPr>
        <p:txBody>
          <a:bodyPr/>
          <a:lstStyle/>
          <a:p>
            <a:r>
              <a:rPr lang="en-US" sz="2800" b="1">
                <a:solidFill>
                  <a:srgbClr val="333333"/>
                </a:solidFill>
              </a:rPr>
              <a:t>Types of buy-sell agreements</a:t>
            </a:r>
          </a:p>
        </p:txBody>
      </p:sp>
      <p:grpSp>
        <p:nvGrpSpPr>
          <p:cNvPr id="2" name="Group 1">
            <a:extLst>
              <a:ext uri="{FF2B5EF4-FFF2-40B4-BE49-F238E27FC236}">
                <a16:creationId xmlns:a16="http://schemas.microsoft.com/office/drawing/2014/main" id="{BBFBDCA5-0AF2-164B-B9D3-A52F59464BED}"/>
              </a:ext>
            </a:extLst>
          </p:cNvPr>
          <p:cNvGrpSpPr/>
          <p:nvPr/>
        </p:nvGrpSpPr>
        <p:grpSpPr>
          <a:xfrm>
            <a:off x="5815469" y="1986114"/>
            <a:ext cx="4605488" cy="3517140"/>
            <a:chOff x="8686696" y="2870046"/>
            <a:chExt cx="2014545" cy="2092431"/>
          </a:xfrm>
        </p:grpSpPr>
        <p:sp>
          <p:nvSpPr>
            <p:cNvPr id="12" name="TextBox 11">
              <a:extLst>
                <a:ext uri="{FF2B5EF4-FFF2-40B4-BE49-F238E27FC236}">
                  <a16:creationId xmlns:a16="http://schemas.microsoft.com/office/drawing/2014/main" id="{35C02411-E0FD-404F-A61B-4B6D42F69333}"/>
                </a:ext>
              </a:extLst>
            </p:cNvPr>
            <p:cNvSpPr txBox="1"/>
            <p:nvPr/>
          </p:nvSpPr>
          <p:spPr>
            <a:xfrm>
              <a:off x="8686804" y="2870046"/>
              <a:ext cx="2014437" cy="509656"/>
            </a:xfrm>
            <a:prstGeom prst="rect">
              <a:avLst/>
            </a:prstGeom>
            <a:noFill/>
          </p:spPr>
          <p:txBody>
            <a:bodyPr wrap="square" lIns="0" tIns="0" rIns="0" bIns="0" rtlCol="0">
              <a:noAutofit/>
            </a:bodyPr>
            <a:lstStyle/>
            <a:p>
              <a:pPr>
                <a:lnSpc>
                  <a:spcPts val="2800"/>
                </a:lnSpc>
              </a:pPr>
              <a:r>
                <a:rPr lang="en-US" sz="2800">
                  <a:solidFill>
                    <a:schemeClr val="bg1"/>
                  </a:solidFill>
                  <a:latin typeface="FS Elliot Pro Light" panose="02000503040000020004" pitchFamily="2" charset="0"/>
                </a:rPr>
                <a:t>Cross purchase</a:t>
              </a:r>
              <a:endParaRPr lang="en-US" sz="2800" b="1">
                <a:solidFill>
                  <a:schemeClr val="bg1"/>
                </a:solidFill>
                <a:latin typeface="FS Elliot Pro" panose="02000503040000020004" pitchFamily="2" charset="0"/>
              </a:endParaRPr>
            </a:p>
          </p:txBody>
        </p:sp>
        <p:sp>
          <p:nvSpPr>
            <p:cNvPr id="16" name="TextBox 15">
              <a:extLst>
                <a:ext uri="{FF2B5EF4-FFF2-40B4-BE49-F238E27FC236}">
                  <a16:creationId xmlns:a16="http://schemas.microsoft.com/office/drawing/2014/main" id="{902500C3-1AF3-B848-BA6B-753B11E4935B}"/>
                </a:ext>
              </a:extLst>
            </p:cNvPr>
            <p:cNvSpPr txBox="1"/>
            <p:nvPr/>
          </p:nvSpPr>
          <p:spPr>
            <a:xfrm>
              <a:off x="8686803" y="3515657"/>
              <a:ext cx="2014437" cy="1015663"/>
            </a:xfrm>
            <a:prstGeom prst="rect">
              <a:avLst/>
            </a:prstGeom>
            <a:noFill/>
          </p:spPr>
          <p:txBody>
            <a:bodyPr wrap="square" lIns="0" tIns="0" rIns="0" bIns="0" rtlCol="0">
              <a:noAutofit/>
            </a:bodyPr>
            <a:lstStyle/>
            <a:p>
              <a:pPr>
                <a:lnSpc>
                  <a:spcPts val="2800"/>
                </a:lnSpc>
              </a:pPr>
              <a:r>
                <a:rPr lang="en-US" sz="2800">
                  <a:solidFill>
                    <a:schemeClr val="bg1"/>
                  </a:solidFill>
                  <a:latin typeface="FS Elliot Pro Light" panose="02000503040000020004" pitchFamily="2" charset="0"/>
                </a:rPr>
                <a:t>Entity purchase</a:t>
              </a:r>
              <a:endParaRPr lang="en-US" sz="2800" b="1">
                <a:solidFill>
                  <a:schemeClr val="bg1"/>
                </a:solidFill>
                <a:latin typeface="FS Elliot Pro" panose="02000503040000020004" pitchFamily="2" charset="0"/>
              </a:endParaRPr>
            </a:p>
            <a:p>
              <a:endParaRPr lang="en-US" sz="2000">
                <a:solidFill>
                  <a:schemeClr val="bg1"/>
                </a:solidFill>
              </a:endParaRPr>
            </a:p>
          </p:txBody>
        </p:sp>
        <p:sp>
          <p:nvSpPr>
            <p:cNvPr id="17" name="TextBox 16">
              <a:extLst>
                <a:ext uri="{FF2B5EF4-FFF2-40B4-BE49-F238E27FC236}">
                  <a16:creationId xmlns:a16="http://schemas.microsoft.com/office/drawing/2014/main" id="{5076641F-C53E-2B42-8A12-8D8F32862816}"/>
                </a:ext>
              </a:extLst>
            </p:cNvPr>
            <p:cNvSpPr txBox="1"/>
            <p:nvPr/>
          </p:nvSpPr>
          <p:spPr>
            <a:xfrm>
              <a:off x="8686696" y="4200649"/>
              <a:ext cx="1892706" cy="761828"/>
            </a:xfrm>
            <a:prstGeom prst="rect">
              <a:avLst/>
            </a:prstGeom>
            <a:noFill/>
          </p:spPr>
          <p:txBody>
            <a:bodyPr wrap="square" lIns="0" tIns="0" rIns="0" bIns="0" rtlCol="0">
              <a:noAutofit/>
            </a:bodyPr>
            <a:lstStyle/>
            <a:p>
              <a:pPr>
                <a:lnSpc>
                  <a:spcPts val="2800"/>
                </a:lnSpc>
              </a:pPr>
              <a:r>
                <a:rPr lang="en-US" sz="2800">
                  <a:solidFill>
                    <a:schemeClr val="bg1"/>
                  </a:solidFill>
                  <a:latin typeface="FS Elliot Pro Light" panose="02000503040000020004" pitchFamily="2" charset="0"/>
                </a:rPr>
                <a:t>Multi-owner buy-sell</a:t>
              </a:r>
              <a:endParaRPr lang="en-US" sz="2800" b="1">
                <a:solidFill>
                  <a:schemeClr val="bg1"/>
                </a:solidFill>
                <a:latin typeface="FS Elliot Pro" panose="02000503040000020004" pitchFamily="2" charset="0"/>
              </a:endParaRPr>
            </a:p>
          </p:txBody>
        </p: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8686804" y="3281497"/>
              <a:ext cx="2014437"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86804" y="3952343"/>
              <a:ext cx="2014436"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11"/>
          </p:nvPr>
        </p:nvSpPr>
        <p:spPr/>
        <p:txBody>
          <a:bodyPr/>
          <a:lstStyle/>
          <a:p>
            <a:fld id="{13CF28CE-A392-6E4E-B8A8-233A7BF58CFD}" type="slidenum">
              <a:rPr lang="en-US" smtClean="0"/>
              <a:pPr/>
              <a:t>28</a:t>
            </a:fld>
            <a:endParaRPr lang="en-US"/>
          </a:p>
        </p:txBody>
      </p:sp>
      <p:cxnSp>
        <p:nvCxnSpPr>
          <p:cNvPr id="15" name="Straight Connector 14">
            <a:extLst>
              <a:ext uri="{FF2B5EF4-FFF2-40B4-BE49-F238E27FC236}">
                <a16:creationId xmlns:a16="http://schemas.microsoft.com/office/drawing/2014/main" id="{192EAA6C-4C2E-BF4B-9F26-382F52425268}"/>
              </a:ext>
            </a:extLst>
          </p:cNvPr>
          <p:cNvCxnSpPr>
            <a:cxnSpLocks/>
          </p:cNvCxnSpPr>
          <p:nvPr/>
        </p:nvCxnSpPr>
        <p:spPr>
          <a:xfrm>
            <a:off x="609600" y="1801209"/>
            <a:ext cx="52762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00815D4-E1A4-4017-BDC8-07C770F4DB01}"/>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9482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Business succession</a:t>
            </a:r>
            <a:br>
              <a:rPr lang="en-US"/>
            </a:br>
            <a:br>
              <a:rPr lang="en-US" sz="1067"/>
            </a:br>
            <a:r>
              <a:rPr lang="en-US"/>
              <a:t>Cross purchase buy-sell</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descr="A diagram of a business&#10;&#10;Description automatically generated">
            <a:extLst>
              <a:ext uri="{FF2B5EF4-FFF2-40B4-BE49-F238E27FC236}">
                <a16:creationId xmlns:a16="http://schemas.microsoft.com/office/drawing/2014/main" id="{99C15298-9ACC-90B5-5E6D-DBC0709FE407}"/>
              </a:ext>
            </a:extLst>
          </p:cNvPr>
          <p:cNvPicPr>
            <a:picLocks noChangeAspect="1"/>
          </p:cNvPicPr>
          <p:nvPr/>
        </p:nvPicPr>
        <p:blipFill>
          <a:blip r:embed="rId3"/>
          <a:stretch>
            <a:fillRect/>
          </a:stretch>
        </p:blipFill>
        <p:spPr>
          <a:xfrm>
            <a:off x="518160" y="2234098"/>
            <a:ext cx="10563036" cy="3401500"/>
          </a:xfrm>
          <a:prstGeom prst="rect">
            <a:avLst/>
          </a:prstGeom>
        </p:spPr>
      </p:pic>
    </p:spTree>
    <p:extLst>
      <p:ext uri="{BB962C8B-B14F-4D97-AF65-F5344CB8AC3E}">
        <p14:creationId xmlns:p14="http://schemas.microsoft.com/office/powerpoint/2010/main" val="33125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CD5EF785-AD9B-1343-876F-5573789949BA}"/>
              </a:ext>
            </a:extLst>
          </p:cNvPr>
          <p:cNvSpPr txBox="1">
            <a:spLocks noChangeArrowheads="1"/>
          </p:cNvSpPr>
          <p:nvPr/>
        </p:nvSpPr>
        <p:spPr bwMode="auto">
          <a:xfrm>
            <a:off x="361950" y="205691"/>
            <a:ext cx="115824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0" marR="0">
              <a:spcBef>
                <a:spcPts val="0"/>
              </a:spcBef>
              <a:spcAft>
                <a:spcPts val="0"/>
              </a:spcAft>
            </a:pP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Insurance products issued by Principal National Life Insurance Company (except in NY), Principal Life Insurance Company</a:t>
            </a:r>
            <a:r>
              <a:rPr lang="en-US" sz="1300" baseline="300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a:t>
            </a: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 and the companies available through the Preferred Product Network, Inc. Plan administrative services provided through Principal Life. Securities offered through Principal Securities, Inc., member SIPC, and/or independent broker/dealers. Referenced companies are members of the Principal Financial Group</a:t>
            </a:r>
            <a:r>
              <a:rPr lang="en-US" sz="1300" baseline="300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a:t>
            </a: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 Des Moines, IA 50392.​</a:t>
            </a:r>
          </a:p>
          <a:p>
            <a:endParaRPr lang="en-US" sz="1300">
              <a:latin typeface="FS Elliot Pro" panose="02000503040000020004" pitchFamily="50" charset="0"/>
              <a:cs typeface="Arial" panose="020B0604020202020204" pitchFamily="34" charset="0"/>
            </a:endParaRPr>
          </a:p>
          <a:p>
            <a:pPr>
              <a:spcAft>
                <a:spcPts val="1600"/>
              </a:spcAft>
            </a:pP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This summary is not a complete statement of the rights, benefits, limitations, and exclusions of the insurance described here. For cost and coverage details, contact your Principal</a:t>
            </a:r>
            <a:r>
              <a:rPr lang="en-US" sz="1300" baseline="300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a:t>
            </a: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 representative. CRITICAL ILLNESS PROVIDES LIMITED BENEFITS. DI Retirement Security is issued as a non-cancelable, guaranteed renewable, individual disability income insurance policy. It is not a pension or retirement program or a substitute for such a program. DI Retirement Security is not available for anyone who is over insured based on Principal Life’s current Issue and Participation guidelines. It may not be available, or the benefit amount may be reduced for certain occupations if there is existing DI coverage with lifetime benefits. Additional underwriting guidelines may apply.</a:t>
            </a:r>
          </a:p>
          <a:p>
            <a:pPr>
              <a:spcAft>
                <a:spcPts val="1600"/>
              </a:spcAft>
            </a:pP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The subject matter in this communication is educational only and provided with the understanding that Principal® is not rendering legal, accounting, investment or tax advice. You should consult with appropriate counsel, financial professionals or other financial professionals on all matters pertaining to legal, tax, investment or accounting obligations and requirements.</a:t>
            </a:r>
          </a:p>
          <a:p>
            <a:pPr>
              <a:spcAft>
                <a:spcPts val="1600"/>
              </a:spcAft>
            </a:pP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r>
              <a:rPr lang="en-US" sz="1300" baseline="300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a:t>
            </a: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a:t>
            </a:r>
          </a:p>
          <a:p>
            <a:pPr marL="0" marR="0">
              <a:spcBef>
                <a:spcPts val="0"/>
              </a:spcBef>
              <a:spcAft>
                <a:spcPts val="0"/>
              </a:spcAft>
            </a:pPr>
            <a:r>
              <a:rPr lang="en-US" sz="1300">
                <a:solidFill>
                  <a:schemeClr val="bg1"/>
                </a:solidFill>
                <a:latin typeface="FS Elliot Pro" panose="02000503040000020004" pitchFamily="50" charset="0"/>
                <a:cs typeface="Arial" panose="020B0604020202020204" pitchFamily="34" charset="0"/>
              </a:rPr>
              <a:t>Principal</a:t>
            </a:r>
            <a:r>
              <a:rPr lang="en-US" sz="1300" baseline="30000">
                <a:solidFill>
                  <a:schemeClr val="bg1"/>
                </a:solidFill>
                <a:latin typeface="FS Elliot Pro" panose="02000503040000020004" pitchFamily="50" charset="0"/>
                <a:cs typeface="Arial" panose="020B0604020202020204" pitchFamily="34" charset="0"/>
              </a:rPr>
              <a:t>®</a:t>
            </a:r>
            <a:r>
              <a:rPr lang="en-US" sz="1300">
                <a:solidFill>
                  <a:schemeClr val="bg1"/>
                </a:solidFill>
                <a:latin typeface="FS Elliot Pro" panose="02000503040000020004" pitchFamily="50" charset="0"/>
                <a:cs typeface="Arial" panose="020B0604020202020204" pitchFamily="34" charset="0"/>
              </a:rPr>
              <a:t>, Principal Financial Group</a:t>
            </a:r>
            <a:r>
              <a:rPr lang="en-US" sz="1300" baseline="30000">
                <a:solidFill>
                  <a:schemeClr val="bg1"/>
                </a:solidFill>
                <a:latin typeface="FS Elliot Pro" panose="02000503040000020004" pitchFamily="50" charset="0"/>
                <a:cs typeface="Arial" panose="020B0604020202020204" pitchFamily="34" charset="0"/>
              </a:rPr>
              <a:t>®</a:t>
            </a:r>
            <a:r>
              <a:rPr lang="en-US" sz="1300">
                <a:solidFill>
                  <a:schemeClr val="bg1"/>
                </a:solidFill>
                <a:latin typeface="FS Elliot Pro" panose="02000503040000020004" pitchFamily="50" charset="0"/>
                <a:cs typeface="Arial" panose="020B0604020202020204" pitchFamily="34"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a:t>
            </a:r>
          </a:p>
        </p:txBody>
      </p:sp>
      <p:graphicFrame>
        <p:nvGraphicFramePr>
          <p:cNvPr id="4" name="Table 3">
            <a:extLst>
              <a:ext uri="{FF2B5EF4-FFF2-40B4-BE49-F238E27FC236}">
                <a16:creationId xmlns:a16="http://schemas.microsoft.com/office/drawing/2014/main" id="{05215380-97F1-854D-BE99-16AF97A6F22A}"/>
              </a:ext>
            </a:extLst>
          </p:cNvPr>
          <p:cNvGraphicFramePr>
            <a:graphicFrameLocks noGrp="1"/>
          </p:cNvGraphicFramePr>
          <p:nvPr>
            <p:extLst>
              <p:ext uri="{D42A27DB-BD31-4B8C-83A1-F6EECF244321}">
                <p14:modId xmlns:p14="http://schemas.microsoft.com/office/powerpoint/2010/main" val="2604830998"/>
              </p:ext>
            </p:extLst>
          </p:nvPr>
        </p:nvGraphicFramePr>
        <p:xfrm>
          <a:off x="2587589" y="4801053"/>
          <a:ext cx="7013824" cy="1022773"/>
        </p:xfrm>
        <a:graphic>
          <a:graphicData uri="http://schemas.openxmlformats.org/drawingml/2006/table">
            <a:tbl>
              <a:tblPr firstRow="1" bandRow="1">
                <a:tableStyleId>{5C22544A-7EE6-4342-B048-85BDC9FD1C3A}</a:tableStyleId>
              </a:tblPr>
              <a:tblGrid>
                <a:gridCol w="7013824">
                  <a:extLst>
                    <a:ext uri="{9D8B030D-6E8A-4147-A177-3AD203B41FA5}">
                      <a16:colId xmlns:a16="http://schemas.microsoft.com/office/drawing/2014/main" val="1577423033"/>
                    </a:ext>
                  </a:extLst>
                </a:gridCol>
              </a:tblGrid>
              <a:tr h="494453">
                <a:tc>
                  <a:txBody>
                    <a:bodyPr/>
                    <a:lstStyle/>
                    <a:p>
                      <a:pPr algn="ctr"/>
                      <a:r>
                        <a:rPr lang="en-US" sz="1600" b="1" i="0" u="none" strike="noStrike" kern="1200" baseline="0">
                          <a:solidFill>
                            <a:srgbClr val="0076CF"/>
                          </a:solidFill>
                          <a:latin typeface="FS Elliot Pro" panose="02000503040000020004" pitchFamily="2" charset="0"/>
                          <a:ea typeface="+mn-ea"/>
                          <a:cs typeface="Arial" panose="020B0604020202020204" pitchFamily="34" charset="0"/>
                        </a:rPr>
                        <a:t>Not FDIC or NCUA insured</a:t>
                      </a:r>
                      <a:endParaRPr lang="en-US" sz="1600">
                        <a:solidFill>
                          <a:srgbClr val="0076CF"/>
                        </a:solidFill>
                        <a:latin typeface="FS Elliot Pro" panose="02000503040000020004" pitchFamily="2" charset="0"/>
                        <a:cs typeface="Arial" panose="020B0604020202020204" pitchFamily="34" charset="0"/>
                      </a:endParaRPr>
                    </a:p>
                  </a:txBody>
                  <a:tcPr marL="121920" marR="121920" marT="60960" marB="60960"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8362889"/>
                  </a:ext>
                </a:extLst>
              </a:tr>
              <a:tr h="528320">
                <a:tc>
                  <a:txBody>
                    <a:bodyPr/>
                    <a:lstStyle/>
                    <a:p>
                      <a:pPr algn="ctr"/>
                      <a:r>
                        <a:rPr lang="en-US" sz="1300" b="1" i="0" u="none" strike="noStrike" kern="1200" baseline="0">
                          <a:solidFill>
                            <a:srgbClr val="0076CF"/>
                          </a:solidFill>
                          <a:latin typeface="FS Elliot Pro" panose="02000503040000020004" pitchFamily="2" charset="0"/>
                          <a:ea typeface="+mn-ea"/>
                          <a:cs typeface="Arial" panose="020B0604020202020204" pitchFamily="34" charset="0"/>
                        </a:rPr>
                        <a:t>May lose value • Not a deposit • No bank or credit union guarantee</a:t>
                      </a:r>
                    </a:p>
                    <a:p>
                      <a:pPr algn="ctr"/>
                      <a:r>
                        <a:rPr lang="en-US" sz="1300" b="1" i="0" u="none" strike="noStrike" kern="1200" baseline="0">
                          <a:solidFill>
                            <a:srgbClr val="0076CF"/>
                          </a:solidFill>
                          <a:latin typeface="FS Elliot Pro" panose="02000503040000020004" pitchFamily="2" charset="0"/>
                          <a:ea typeface="+mn-ea"/>
                          <a:cs typeface="Arial" panose="020B0604020202020204" pitchFamily="34" charset="0"/>
                        </a:rPr>
                        <a:t>Not insured by any Federal government agency</a:t>
                      </a:r>
                      <a:endParaRPr lang="en-US" sz="1300">
                        <a:solidFill>
                          <a:srgbClr val="0076CF"/>
                        </a:solidFill>
                        <a:latin typeface="FS Elliot Pro" panose="02000503040000020004" pitchFamily="2" charset="0"/>
                        <a:cs typeface="Arial" panose="020B0604020202020204" pitchFamily="34" charset="0"/>
                      </a:endParaRPr>
                    </a:p>
                  </a:txBody>
                  <a:tcPr marL="121920" marR="121920" marT="60960" marB="60960">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313231415"/>
                  </a:ext>
                </a:extLst>
              </a:tr>
            </a:tbl>
          </a:graphicData>
        </a:graphic>
      </p:graphicFrame>
      <p:sp>
        <p:nvSpPr>
          <p:cNvPr id="5" name="Footer Placeholder 4">
            <a:extLst>
              <a:ext uri="{FF2B5EF4-FFF2-40B4-BE49-F238E27FC236}">
                <a16:creationId xmlns:a16="http://schemas.microsoft.com/office/drawing/2014/main" id="{09988595-5A99-4764-94ED-4D1E6701EE92}"/>
              </a:ext>
            </a:extLst>
          </p:cNvPr>
          <p:cNvSpPr txBox="1">
            <a:spLocks/>
          </p:cNvSpPr>
          <p:nvPr/>
        </p:nvSpPr>
        <p:spPr>
          <a:xfrm>
            <a:off x="488416" y="6201136"/>
            <a:ext cx="5751020" cy="486833"/>
          </a:xfrm>
          <a:prstGeom prst="rect">
            <a:avLst/>
          </a:prstGeom>
        </p:spPr>
        <p:txBody>
          <a:bodyPr vert="horz" lIns="121920" tIns="60960" rIns="121920" bIns="6096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67"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BB12543-01  | 08/2023 | 3074870-082023 | </a:t>
            </a:r>
            <a:r>
              <a:rPr lang="en-US" sz="1067"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rPr>
              <a:t>© 2023 Principal Financial Services, Inc</a:t>
            </a:r>
            <a:r>
              <a:rPr lang="en-US" sz="16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rPr>
              <a:t>.</a:t>
            </a:r>
          </a:p>
          <a:p>
            <a:pPr algn="l"/>
            <a:endParaRPr lang="en-US" sz="16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p:txBody>
      </p:sp>
    </p:spTree>
    <p:extLst>
      <p:ext uri="{BB962C8B-B14F-4D97-AF65-F5344CB8AC3E}">
        <p14:creationId xmlns:p14="http://schemas.microsoft.com/office/powerpoint/2010/main" val="1763032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Business succession</a:t>
            </a:r>
            <a:br>
              <a:rPr lang="en-US"/>
            </a:br>
            <a:br>
              <a:rPr lang="en-US" sz="1067"/>
            </a:br>
            <a:r>
              <a:rPr lang="en-US"/>
              <a:t>Entity purchase buy-sell</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6" name="Picture 5" descr="A diagram of a business&#10;&#10;Description automatically generated">
            <a:extLst>
              <a:ext uri="{FF2B5EF4-FFF2-40B4-BE49-F238E27FC236}">
                <a16:creationId xmlns:a16="http://schemas.microsoft.com/office/drawing/2014/main" id="{C0DB22A1-642B-132C-9494-C72971CB2F68}"/>
              </a:ext>
            </a:extLst>
          </p:cNvPr>
          <p:cNvPicPr>
            <a:picLocks noChangeAspect="1"/>
          </p:cNvPicPr>
          <p:nvPr/>
        </p:nvPicPr>
        <p:blipFill>
          <a:blip r:embed="rId3"/>
          <a:stretch>
            <a:fillRect/>
          </a:stretch>
        </p:blipFill>
        <p:spPr>
          <a:xfrm>
            <a:off x="480682" y="2156285"/>
            <a:ext cx="8935136" cy="3665491"/>
          </a:xfrm>
          <a:prstGeom prst="rect">
            <a:avLst/>
          </a:prstGeom>
        </p:spPr>
      </p:pic>
    </p:spTree>
    <p:extLst>
      <p:ext uri="{BB962C8B-B14F-4D97-AF65-F5344CB8AC3E}">
        <p14:creationId xmlns:p14="http://schemas.microsoft.com/office/powerpoint/2010/main" val="1359755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Business succession</a:t>
            </a:r>
            <a:br>
              <a:rPr lang="en-US"/>
            </a:br>
            <a:br>
              <a:rPr lang="en-US" sz="1067"/>
            </a:br>
            <a:r>
              <a:rPr lang="en-US"/>
              <a:t>Multi-owner buy-sell</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3" name="Picture 2">
            <a:extLst>
              <a:ext uri="{FF2B5EF4-FFF2-40B4-BE49-F238E27FC236}">
                <a16:creationId xmlns:a16="http://schemas.microsoft.com/office/drawing/2014/main" id="{9C5D2359-16CE-B570-962B-B6075413F3E3}"/>
              </a:ext>
            </a:extLst>
          </p:cNvPr>
          <p:cNvPicPr>
            <a:picLocks noChangeAspect="1"/>
          </p:cNvPicPr>
          <p:nvPr/>
        </p:nvPicPr>
        <p:blipFill>
          <a:blip r:embed="rId3"/>
          <a:stretch>
            <a:fillRect/>
          </a:stretch>
        </p:blipFill>
        <p:spPr>
          <a:xfrm>
            <a:off x="608013" y="2401568"/>
            <a:ext cx="10039667" cy="2629729"/>
          </a:xfrm>
          <a:prstGeom prst="rect">
            <a:avLst/>
          </a:prstGeom>
        </p:spPr>
      </p:pic>
    </p:spTree>
    <p:extLst>
      <p:ext uri="{BB962C8B-B14F-4D97-AF65-F5344CB8AC3E}">
        <p14:creationId xmlns:p14="http://schemas.microsoft.com/office/powerpoint/2010/main" val="2864159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285DD0-91DE-A141-B1E5-87C4AF0712A3}"/>
              </a:ext>
            </a:extLst>
          </p:cNvPr>
          <p:cNvSpPr/>
          <p:nvPr/>
        </p:nvSpPr>
        <p:spPr>
          <a:xfrm>
            <a:off x="0" y="0"/>
            <a:ext cx="12192000" cy="59944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B95586-F10E-0843-8D4D-089305992F6A}"/>
              </a:ext>
            </a:extLst>
          </p:cNvPr>
          <p:cNvSpPr/>
          <p:nvPr/>
        </p:nvSpPr>
        <p:spPr>
          <a:xfrm>
            <a:off x="609599" y="1748367"/>
            <a:ext cx="3474720"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548640" rIns="365760" bIns="365760" rtlCol="0" anchor="ctr"/>
          <a:lstStyle/>
          <a:p>
            <a:pPr algn="ctr">
              <a:lnSpc>
                <a:spcPct val="90000"/>
              </a:lnSpc>
              <a:spcAft>
                <a:spcPts val="800"/>
              </a:spcAft>
            </a:pPr>
            <a:r>
              <a:rPr lang="en-US" sz="2800">
                <a:solidFill>
                  <a:schemeClr val="bg1"/>
                </a:solidFill>
                <a:latin typeface="FS Elliot Pro Light" panose="02000503040000020004" pitchFamily="2" charset="0"/>
              </a:rPr>
              <a:t>No sell buy-sell</a:t>
            </a:r>
            <a:endParaRPr lang="en-US" sz="2800" b="1">
              <a:solidFill>
                <a:schemeClr val="bg1"/>
              </a:solidFill>
              <a:latin typeface="FS Elliot Pro" panose="02000503040000020004" pitchFamily="2" charset="0"/>
            </a:endParaRPr>
          </a:p>
        </p:txBody>
      </p:sp>
      <p:sp>
        <p:nvSpPr>
          <p:cNvPr id="6" name="Rectangle 5">
            <a:extLst>
              <a:ext uri="{FF2B5EF4-FFF2-40B4-BE49-F238E27FC236}">
                <a16:creationId xmlns:a16="http://schemas.microsoft.com/office/drawing/2014/main" id="{71382969-5381-194A-8F33-755BDC901186}"/>
              </a:ext>
            </a:extLst>
          </p:cNvPr>
          <p:cNvSpPr/>
          <p:nvPr/>
        </p:nvSpPr>
        <p:spPr>
          <a:xfrm>
            <a:off x="4358639" y="1748367"/>
            <a:ext cx="3474720"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548640" rIns="365760" bIns="365760" rtlCol="0" anchor="ctr"/>
          <a:lstStyle/>
          <a:p>
            <a:pPr algn="ctr">
              <a:lnSpc>
                <a:spcPct val="90000"/>
              </a:lnSpc>
              <a:spcAft>
                <a:spcPts val="800"/>
              </a:spcAft>
            </a:pPr>
            <a:r>
              <a:rPr lang="en-US" sz="2800">
                <a:solidFill>
                  <a:schemeClr val="bg1"/>
                </a:solidFill>
                <a:latin typeface="FS Elliot Pro Light" panose="02000503040000020004" pitchFamily="2" charset="0"/>
              </a:rPr>
              <a:t>One way buy-sell</a:t>
            </a:r>
            <a:endParaRPr lang="en-US" sz="2800" b="1">
              <a:solidFill>
                <a:schemeClr val="bg1"/>
              </a:solidFill>
              <a:latin typeface="FS Elliot Pro" panose="02000503040000020004" pitchFamily="2" charset="0"/>
            </a:endParaRPr>
          </a:p>
        </p:txBody>
      </p:sp>
      <p:sp>
        <p:nvSpPr>
          <p:cNvPr id="7" name="Rectangle 6">
            <a:extLst>
              <a:ext uri="{FF2B5EF4-FFF2-40B4-BE49-F238E27FC236}">
                <a16:creationId xmlns:a16="http://schemas.microsoft.com/office/drawing/2014/main" id="{368B2EE4-7018-294B-8610-2B36CBA14F83}"/>
              </a:ext>
            </a:extLst>
          </p:cNvPr>
          <p:cNvSpPr/>
          <p:nvPr/>
        </p:nvSpPr>
        <p:spPr>
          <a:xfrm>
            <a:off x="8107680" y="1748367"/>
            <a:ext cx="3474720"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548640" rIns="365760" bIns="365760" rtlCol="0" anchor="ctr"/>
          <a:lstStyle/>
          <a:p>
            <a:pPr algn="ctr">
              <a:lnSpc>
                <a:spcPct val="90000"/>
              </a:lnSpc>
              <a:spcAft>
                <a:spcPts val="800"/>
              </a:spcAft>
            </a:pPr>
            <a:r>
              <a:rPr lang="en-US" sz="2800">
                <a:solidFill>
                  <a:schemeClr val="bg1"/>
                </a:solidFill>
                <a:latin typeface="FS Elliot Pro Light" panose="02000503040000020004" pitchFamily="2" charset="0"/>
              </a:rPr>
              <a:t>Sole owner transition</a:t>
            </a:r>
            <a:endParaRPr lang="en-US" sz="2800" b="1">
              <a:solidFill>
                <a:schemeClr val="bg1"/>
              </a:solidFill>
              <a:latin typeface="FS Elliot Pro" panose="02000503040000020004" pitchFamily="2" charset="0"/>
            </a:endParaRPr>
          </a:p>
        </p:txBody>
      </p:sp>
      <p:grpSp>
        <p:nvGrpSpPr>
          <p:cNvPr id="10" name="Group 9">
            <a:extLst>
              <a:ext uri="{FF2B5EF4-FFF2-40B4-BE49-F238E27FC236}">
                <a16:creationId xmlns:a16="http://schemas.microsoft.com/office/drawing/2014/main" id="{21750FC7-9AAF-B248-9080-0B970B8EE30C}"/>
              </a:ext>
            </a:extLst>
          </p:cNvPr>
          <p:cNvGrpSpPr/>
          <p:nvPr/>
        </p:nvGrpSpPr>
        <p:grpSpPr>
          <a:xfrm>
            <a:off x="4211879" y="2096911"/>
            <a:ext cx="3771624" cy="3263899"/>
            <a:chOff x="4211879" y="1119998"/>
            <a:chExt cx="3771624" cy="4297680"/>
          </a:xfrm>
        </p:grpSpPr>
        <p:cxnSp>
          <p:nvCxnSpPr>
            <p:cNvPr id="8" name="Straight Connector 7">
              <a:extLst>
                <a:ext uri="{FF2B5EF4-FFF2-40B4-BE49-F238E27FC236}">
                  <a16:creationId xmlns:a16="http://schemas.microsoft.com/office/drawing/2014/main" id="{0EEF6CCD-99F2-6146-A0BD-33D3B856EE11}"/>
                </a:ext>
              </a:extLst>
            </p:cNvPr>
            <p:cNvCxnSpPr>
              <a:cxnSpLocks/>
            </p:cNvCxnSpPr>
            <p:nvPr/>
          </p:nvCxnSpPr>
          <p:spPr>
            <a:xfrm rot="5400000">
              <a:off x="2063039" y="3268838"/>
              <a:ext cx="429768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BC2AE7-8D2E-4B4E-8E14-711D5156DE4B}"/>
                </a:ext>
              </a:extLst>
            </p:cNvPr>
            <p:cNvCxnSpPr>
              <a:cxnSpLocks/>
            </p:cNvCxnSpPr>
            <p:nvPr/>
          </p:nvCxnSpPr>
          <p:spPr>
            <a:xfrm rot="5400000">
              <a:off x="5834663" y="3268838"/>
              <a:ext cx="429768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16" name="Title 4">
            <a:extLst>
              <a:ext uri="{FF2B5EF4-FFF2-40B4-BE49-F238E27FC236}">
                <a16:creationId xmlns:a16="http://schemas.microsoft.com/office/drawing/2014/main" id="{A4BEE06F-3BD9-421A-81D7-3E758605BD21}"/>
              </a:ext>
            </a:extLst>
          </p:cNvPr>
          <p:cNvSpPr>
            <a:spLocks noGrp="1"/>
          </p:cNvSpPr>
          <p:nvPr>
            <p:ph type="title"/>
          </p:nvPr>
        </p:nvSpPr>
        <p:spPr>
          <a:xfrm>
            <a:off x="608013" y="546653"/>
            <a:ext cx="10974387" cy="1033300"/>
          </a:xfrm>
        </p:spPr>
        <p:txBody>
          <a:bodyPr/>
          <a:lstStyle/>
          <a:p>
            <a:pPr>
              <a:spcBef>
                <a:spcPts val="1600"/>
              </a:spcBef>
            </a:pPr>
            <a:r>
              <a:rPr lang="en-US" sz="2667">
                <a:solidFill>
                  <a:schemeClr val="bg1"/>
                </a:solidFill>
                <a:latin typeface="FS Elliot Pro Light" panose="02000503040000020004" pitchFamily="50" charset="0"/>
              </a:rPr>
              <a:t>Business succession</a:t>
            </a:r>
            <a:br>
              <a:rPr lang="en-US">
                <a:solidFill>
                  <a:schemeClr val="bg1"/>
                </a:solidFill>
              </a:rPr>
            </a:br>
            <a:br>
              <a:rPr lang="en-US" sz="1067">
                <a:solidFill>
                  <a:schemeClr val="bg1"/>
                </a:solidFill>
              </a:rPr>
            </a:br>
            <a:r>
              <a:rPr lang="en-US">
                <a:solidFill>
                  <a:schemeClr val="bg1"/>
                </a:solidFill>
              </a:rPr>
              <a:t>What about sole owner businesses? </a:t>
            </a:r>
            <a:endParaRPr lang="en-US">
              <a:solidFill>
                <a:schemeClr val="bg1"/>
              </a:solidFill>
              <a:latin typeface="FS Elliot Pro Light" panose="02000503040000020004" pitchFamily="2" charset="0"/>
            </a:endParaRPr>
          </a:p>
        </p:txBody>
      </p:sp>
    </p:spTree>
    <p:extLst>
      <p:ext uri="{BB962C8B-B14F-4D97-AF65-F5344CB8AC3E}">
        <p14:creationId xmlns:p14="http://schemas.microsoft.com/office/powerpoint/2010/main" val="366271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Business succession—sole owner businesses</a:t>
            </a:r>
            <a:br>
              <a:rPr lang="en-US"/>
            </a:br>
            <a:br>
              <a:rPr lang="en-US" sz="1067"/>
            </a:br>
            <a:r>
              <a:rPr lang="en-US"/>
              <a:t>No sell buy-sell</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a:extLst>
              <a:ext uri="{FF2B5EF4-FFF2-40B4-BE49-F238E27FC236}">
                <a16:creationId xmlns:a16="http://schemas.microsoft.com/office/drawing/2014/main" id="{CAB6954C-CA53-4300-9883-FE1F235D1257}"/>
              </a:ext>
            </a:extLst>
          </p:cNvPr>
          <p:cNvPicPr>
            <a:picLocks noChangeAspect="1"/>
          </p:cNvPicPr>
          <p:nvPr/>
        </p:nvPicPr>
        <p:blipFill>
          <a:blip r:embed="rId3"/>
          <a:stretch>
            <a:fillRect/>
          </a:stretch>
        </p:blipFill>
        <p:spPr>
          <a:xfrm>
            <a:off x="608013" y="2193844"/>
            <a:ext cx="9015392" cy="3556941"/>
          </a:xfrm>
          <a:prstGeom prst="rect">
            <a:avLst/>
          </a:prstGeom>
        </p:spPr>
      </p:pic>
    </p:spTree>
    <p:extLst>
      <p:ext uri="{BB962C8B-B14F-4D97-AF65-F5344CB8AC3E}">
        <p14:creationId xmlns:p14="http://schemas.microsoft.com/office/powerpoint/2010/main" val="1794697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Business succession—sole owner businesses</a:t>
            </a:r>
            <a:br>
              <a:rPr lang="en-US"/>
            </a:br>
            <a:br>
              <a:rPr lang="en-US" sz="1067"/>
            </a:br>
            <a:r>
              <a:rPr lang="en-US"/>
              <a:t>One way buy-sell</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descr="A diagram of a diagram&#10;&#10;Description automatically generated">
            <a:extLst>
              <a:ext uri="{FF2B5EF4-FFF2-40B4-BE49-F238E27FC236}">
                <a16:creationId xmlns:a16="http://schemas.microsoft.com/office/drawing/2014/main" id="{714AA03F-85C1-27CF-DA92-76051DCB6984}"/>
              </a:ext>
            </a:extLst>
          </p:cNvPr>
          <p:cNvPicPr>
            <a:picLocks noChangeAspect="1"/>
          </p:cNvPicPr>
          <p:nvPr/>
        </p:nvPicPr>
        <p:blipFill>
          <a:blip r:embed="rId3"/>
          <a:stretch>
            <a:fillRect/>
          </a:stretch>
        </p:blipFill>
        <p:spPr>
          <a:xfrm>
            <a:off x="781375" y="2097108"/>
            <a:ext cx="8842685" cy="3657101"/>
          </a:xfrm>
          <a:prstGeom prst="rect">
            <a:avLst/>
          </a:prstGeom>
        </p:spPr>
      </p:pic>
    </p:spTree>
    <p:extLst>
      <p:ext uri="{BB962C8B-B14F-4D97-AF65-F5344CB8AC3E}">
        <p14:creationId xmlns:p14="http://schemas.microsoft.com/office/powerpoint/2010/main" val="3504679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2">
            <a:extLst>
              <a:ext uri="{FF2B5EF4-FFF2-40B4-BE49-F238E27FC236}">
                <a16:creationId xmlns:a16="http://schemas.microsoft.com/office/drawing/2014/main" id="{AA421BF6-682D-4ED7-8AB0-8D1474CBB293}"/>
              </a:ext>
            </a:extLst>
          </p:cNvPr>
          <p:cNvSpPr>
            <a:spLocks noGrp="1" noChangeArrowheads="1"/>
          </p:cNvSpPr>
          <p:nvPr>
            <p:ph type="ftr" sz="quarter" idx="10"/>
          </p:nvPr>
        </p:nvSpPr>
        <p:spPr bwMode="auto">
          <a:xfrm>
            <a:off x="511552" y="5733821"/>
            <a:ext cx="7184647" cy="837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bodyPr>
          <a:lstStyle>
            <a:defPPr>
              <a:defRPr lang="en-US"/>
            </a:defPPr>
            <a:lvl1pPr marL="0" algn="l" defTabSz="609585" rtl="0" eaLnBrk="1" fontAlgn="auto" latinLnBrk="0" hangingPunct="1">
              <a:spcBef>
                <a:spcPts val="0"/>
              </a:spcBef>
              <a:spcAft>
                <a:spcPts val="0"/>
              </a:spcAft>
              <a:defRPr sz="1067" kern="1200">
                <a:solidFill>
                  <a:schemeClr val="accent2">
                    <a:lumMod val="50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lnSpc>
                <a:spcPct val="100000"/>
              </a:lnSpc>
              <a:spcBef>
                <a:spcPct val="0"/>
              </a:spcBef>
              <a:spcAft>
                <a:spcPct val="0"/>
              </a:spcAft>
              <a:defRPr/>
            </a:pPr>
            <a:endParaRPr lang="en-US" sz="1333">
              <a:latin typeface="FS Elliot Pro" panose="02000503040000020004" pitchFamily="2" charset="0"/>
            </a:endParaRPr>
          </a:p>
          <a:p>
            <a:pPr fontAlgn="base">
              <a:lnSpc>
                <a:spcPct val="100000"/>
              </a:lnSpc>
              <a:spcBef>
                <a:spcPct val="0"/>
              </a:spcBef>
              <a:spcAft>
                <a:spcPct val="0"/>
              </a:spcAft>
              <a:defRPr/>
            </a:pPr>
            <a:endParaRPr lang="en-US" sz="1333">
              <a:latin typeface="FS Elliot Pro" panose="02000503040000020004" pitchFamily="2" charset="0"/>
            </a:endParaRPr>
          </a:p>
          <a:p>
            <a:pPr fontAlgn="base">
              <a:lnSpc>
                <a:spcPct val="100000"/>
              </a:lnSpc>
              <a:spcBef>
                <a:spcPct val="0"/>
              </a:spcBef>
              <a:spcAft>
                <a:spcPct val="0"/>
              </a:spcAft>
              <a:defRPr/>
            </a:pPr>
            <a:endParaRPr lang="en-US" sz="1200">
              <a:latin typeface="FS Elliot Pro Light" panose="02000503040000020004" pitchFamily="50" charset="0"/>
            </a:endParaRPr>
          </a:p>
          <a:p>
            <a:pPr fontAlgn="base">
              <a:spcBef>
                <a:spcPct val="0"/>
              </a:spcBef>
              <a:spcAft>
                <a:spcPct val="0"/>
              </a:spcAft>
            </a:pPr>
            <a:r>
              <a:rPr lang="en-US" sz="1200" baseline="30000">
                <a:solidFill>
                  <a:srgbClr val="4D4E53"/>
                </a:solidFill>
                <a:latin typeface="FS Elliot Pro Light" panose="02000503040000020004" pitchFamily="50" charset="0"/>
                <a:cs typeface="Arial" panose="020B0604020202020204" pitchFamily="34" charset="0"/>
              </a:rPr>
              <a:t>1 </a:t>
            </a:r>
            <a:r>
              <a:rPr lang="en-US" altLang="en-US" sz="1200">
                <a:solidFill>
                  <a:srgbClr val="4D4E53"/>
                </a:solidFill>
                <a:latin typeface="FS Elliot Pro Light" panose="02000503040000020004" pitchFamily="50" charset="0"/>
                <a:cs typeface="Arial" panose="020B0604020202020204" pitchFamily="34" charset="0"/>
              </a:rPr>
              <a:t>Not available in Massachusetts. </a:t>
            </a:r>
          </a:p>
          <a:p>
            <a:pPr fontAlgn="base">
              <a:spcBef>
                <a:spcPct val="0"/>
              </a:spcBef>
              <a:spcAft>
                <a:spcPct val="0"/>
              </a:spcAft>
            </a:pPr>
            <a:r>
              <a:rPr lang="en-US" sz="1200" baseline="30000">
                <a:solidFill>
                  <a:srgbClr val="4D4E53"/>
                </a:solidFill>
                <a:latin typeface="FS Elliot Pro Light" panose="02000503040000020004" pitchFamily="50" charset="0"/>
                <a:cs typeface="Arial" panose="020B0604020202020204" pitchFamily="34" charset="0"/>
              </a:rPr>
              <a:t>2</a:t>
            </a:r>
            <a:r>
              <a:rPr lang="en-US" sz="1200">
                <a:solidFill>
                  <a:srgbClr val="4D4E53"/>
                </a:solidFill>
                <a:latin typeface="FS Elliot Pro Light" panose="02000503040000020004" pitchFamily="50" charset="0"/>
                <a:cs typeface="Arial" panose="020B0604020202020204" pitchFamily="34" charset="0"/>
              </a:rPr>
              <a:t> Any portion of the payout that is structured as a non-compete or severance pay may be taxed differently. The gain may be considered an installment sale if at least one payment is received after the close of the tax year in which the sale was made.</a:t>
            </a:r>
            <a:endParaRPr lang="en-US" sz="1200" baseline="30000">
              <a:solidFill>
                <a:srgbClr val="4D4E53"/>
              </a:solidFill>
              <a:latin typeface="FS Elliot Pro Light" panose="02000503040000020004" pitchFamily="50" charset="0"/>
              <a:cs typeface="Arial" panose="020B0604020202020204" pitchFamily="34" charset="0"/>
            </a:endParaRPr>
          </a:p>
          <a:p>
            <a:pPr fontAlgn="base">
              <a:spcBef>
                <a:spcPct val="0"/>
              </a:spcBef>
              <a:spcAft>
                <a:spcPct val="0"/>
              </a:spcAft>
            </a:pPr>
            <a:r>
              <a:rPr lang="en-US" sz="1200" baseline="30000">
                <a:solidFill>
                  <a:srgbClr val="23273F"/>
                </a:solidFill>
                <a:latin typeface="FS Elliot Pro Light" panose="02000503040000020004" pitchFamily="50" charset="0"/>
                <a:cs typeface="Arial" panose="020B0604020202020204" pitchFamily="34" charset="0"/>
              </a:rPr>
              <a:t>3</a:t>
            </a:r>
            <a:r>
              <a:rPr lang="en-US" sz="1200">
                <a:solidFill>
                  <a:srgbClr val="23273F"/>
                </a:solidFill>
                <a:latin typeface="FS Elliot Pro Light" panose="02000503040000020004" pitchFamily="50" charset="0"/>
                <a:cs typeface="Arial" panose="020B0604020202020204" pitchFamily="34" charset="0"/>
              </a:rPr>
              <a:t> </a:t>
            </a:r>
            <a:r>
              <a:rPr lang="en-US" altLang="en-US" sz="1200">
                <a:solidFill>
                  <a:srgbClr val="23273F"/>
                </a:solidFill>
                <a:latin typeface="FS Elliot Pro Light" panose="02000503040000020004" pitchFamily="50" charset="0"/>
                <a:cs typeface="Arial" panose="020B0604020202020204" pitchFamily="34" charset="0"/>
              </a:rPr>
              <a:t>Not approved in all states.</a:t>
            </a:r>
            <a:endParaRPr lang="en-US" sz="1200">
              <a:solidFill>
                <a:srgbClr val="23273F"/>
              </a:solidFill>
              <a:latin typeface="FS Elliot Pro Light" panose="02000503040000020004" pitchFamily="50" charset="0"/>
              <a:cs typeface="Arial" panose="020B0604020202020204" pitchFamily="34" charset="0"/>
            </a:endParaRPr>
          </a:p>
        </p:txBody>
      </p:sp>
      <p:sp>
        <p:nvSpPr>
          <p:cNvPr id="27650" name="Title 1">
            <a:extLst>
              <a:ext uri="{FF2B5EF4-FFF2-40B4-BE49-F238E27FC236}">
                <a16:creationId xmlns:a16="http://schemas.microsoft.com/office/drawing/2014/main" id="{E0F91E23-1694-4C1C-8340-83394F0B5988}"/>
              </a:ext>
            </a:extLst>
          </p:cNvPr>
          <p:cNvSpPr>
            <a:spLocks noGrp="1" noChangeArrowheads="1"/>
          </p:cNvSpPr>
          <p:nvPr>
            <p:ph type="title"/>
          </p:nvPr>
        </p:nvSpPr>
        <p:spPr>
          <a:xfrm>
            <a:off x="609599" y="617653"/>
            <a:ext cx="7086600" cy="1116320"/>
          </a:xfrm>
        </p:spPr>
        <p:txBody>
          <a:bodyPr/>
          <a:lstStyle/>
          <a:p>
            <a:pPr>
              <a:spcBef>
                <a:spcPts val="1600"/>
              </a:spcBef>
              <a:spcAft>
                <a:spcPts val="1600"/>
              </a:spcAft>
            </a:pPr>
            <a:r>
              <a:rPr lang="en-US">
                <a:solidFill>
                  <a:srgbClr val="0067CF"/>
                </a:solidFill>
                <a:latin typeface="FS Elliot Pro Light" panose="02000503040000020004" pitchFamily="2" charset="0"/>
              </a:rPr>
              <a:t>Disability Buy-Out insurance</a:t>
            </a:r>
            <a:r>
              <a:rPr lang="en-US" sz="3200" baseline="30000">
                <a:solidFill>
                  <a:srgbClr val="0067CF"/>
                </a:solidFill>
              </a:rPr>
              <a:t>1</a:t>
            </a:r>
            <a:endParaRPr lang="en-US" altLang="en-US" sz="3200">
              <a:solidFill>
                <a:srgbClr val="0067CF"/>
              </a:solidFill>
            </a:endParaRPr>
          </a:p>
        </p:txBody>
      </p:sp>
      <p:sp>
        <p:nvSpPr>
          <p:cNvPr id="9" name="Rectangle 8">
            <a:extLst>
              <a:ext uri="{FF2B5EF4-FFF2-40B4-BE49-F238E27FC236}">
                <a16:creationId xmlns:a16="http://schemas.microsoft.com/office/drawing/2014/main" id="{22B32978-5B95-4332-8D58-4BBA65610CD0}"/>
              </a:ext>
            </a:extLst>
          </p:cNvPr>
          <p:cNvSpPr/>
          <p:nvPr/>
        </p:nvSpPr>
        <p:spPr>
          <a:xfrm>
            <a:off x="609599" y="1281583"/>
            <a:ext cx="7298724" cy="4206857"/>
          </a:xfrm>
          <a:prstGeom prst="rect">
            <a:avLst/>
          </a:prstGeom>
        </p:spPr>
        <p:txBody>
          <a:bodyPr wrap="square" lIns="0" tIns="0" rIns="0" bIns="0">
            <a:spAutoFit/>
          </a:bodyPr>
          <a:lstStyle/>
          <a:p>
            <a:pPr>
              <a:spcAft>
                <a:spcPts val="800"/>
              </a:spcAft>
              <a:defRPr/>
            </a:pPr>
            <a:r>
              <a:rPr lang="en-US" sz="2400" b="1">
                <a:solidFill>
                  <a:srgbClr val="4D4E53"/>
                </a:solidFill>
                <a:latin typeface="FS Elliot Pro Light" panose="02000503040000020004" pitchFamily="50" charset="0"/>
                <a:cs typeface="Arial" panose="020B0604020202020204" pitchFamily="34" charset="0"/>
              </a:rPr>
              <a:t>Objective: </a:t>
            </a:r>
          </a:p>
          <a:p>
            <a:pPr>
              <a:buClr>
                <a:schemeClr val="tx1"/>
              </a:buClr>
              <a:defRPr/>
            </a:pPr>
            <a:r>
              <a:rPr lang="en-US" sz="2267">
                <a:solidFill>
                  <a:srgbClr val="4D4E53"/>
                </a:solidFill>
                <a:latin typeface="FS Elliot Pro Light" panose="02000503040000020004" pitchFamily="50" charset="0"/>
                <a:cs typeface="Arial" panose="020B0604020202020204" pitchFamily="34" charset="0"/>
              </a:rPr>
              <a:t>Funds a buy-sell agreement and helps buy out a disabled owner’s interest in the business in the event of a qualifying disability.</a:t>
            </a:r>
          </a:p>
          <a:p>
            <a:pPr marL="0" lvl="1">
              <a:spcAft>
                <a:spcPts val="800"/>
              </a:spcAft>
              <a:buClr>
                <a:srgbClr val="4D4E53"/>
              </a:buClr>
              <a:defRPr/>
            </a:pPr>
            <a:endParaRPr lang="en-US" sz="1067">
              <a:solidFill>
                <a:srgbClr val="4D4E53"/>
              </a:solidFill>
              <a:latin typeface="FS Elliot Pro Light" panose="02000503040000020004" pitchFamily="50" charset="0"/>
              <a:cs typeface="Arial" panose="020B0604020202020204" pitchFamily="34" charset="0"/>
            </a:endParaRPr>
          </a:p>
          <a:p>
            <a:pPr marL="0" lvl="1">
              <a:spcAft>
                <a:spcPts val="800"/>
              </a:spcAft>
              <a:buClr>
                <a:srgbClr val="4D4E53"/>
              </a:buClr>
              <a:defRPr/>
            </a:pPr>
            <a:r>
              <a:rPr lang="en-US" sz="2400" b="1">
                <a:solidFill>
                  <a:srgbClr val="4D4E53"/>
                </a:solidFill>
                <a:latin typeface="FS Elliot Pro Light" panose="02000503040000020004" pitchFamily="50" charset="0"/>
                <a:cs typeface="Arial" panose="020B0604020202020204" pitchFamily="34" charset="0"/>
              </a:rPr>
              <a:t>Benefits: </a:t>
            </a:r>
          </a:p>
          <a:p>
            <a:pPr marL="365751" indent="-365751">
              <a:spcAft>
                <a:spcPts val="800"/>
              </a:spcAft>
              <a:buClr>
                <a:srgbClr val="23273F"/>
              </a:buClr>
              <a:buFont typeface="Arial" panose="020B0604020202020204" pitchFamily="34" charset="0"/>
              <a:buChar char="•"/>
              <a:tabLst>
                <a:tab pos="273044" algn="l"/>
              </a:tabLst>
              <a:defRPr/>
            </a:pPr>
            <a:r>
              <a:rPr lang="en-US" sz="2267">
                <a:solidFill>
                  <a:srgbClr val="4D4E53"/>
                </a:solidFill>
                <a:latin typeface="FS Elliot Pro Light" panose="02000503040000020004" pitchFamily="50" charset="0"/>
                <a:cs typeface="Arial" panose="020B0604020202020204" pitchFamily="34" charset="0"/>
              </a:rPr>
              <a:t>Benefits are income tax-free. The disabled owner is taxed only on the gain from the sale of the business.</a:t>
            </a:r>
            <a:r>
              <a:rPr lang="en-US" sz="2267" baseline="30000">
                <a:solidFill>
                  <a:srgbClr val="4D4E53"/>
                </a:solidFill>
                <a:latin typeface="FS Elliot Pro Light" panose="02000503040000020004" pitchFamily="50" charset="0"/>
                <a:cs typeface="Arial" panose="020B0604020202020204" pitchFamily="34" charset="0"/>
              </a:rPr>
              <a:t>2</a:t>
            </a:r>
          </a:p>
          <a:p>
            <a:pPr marL="365751" indent="-365751">
              <a:spcAft>
                <a:spcPts val="800"/>
              </a:spcAft>
              <a:buClr>
                <a:srgbClr val="23273F"/>
              </a:buClr>
              <a:buFont typeface="Arial" panose="020B0604020202020204" pitchFamily="34" charset="0"/>
              <a:buChar char="•"/>
              <a:tabLst>
                <a:tab pos="273044" algn="l"/>
              </a:tabLst>
              <a:defRPr/>
            </a:pPr>
            <a:r>
              <a:rPr lang="en-US" sz="2267">
                <a:solidFill>
                  <a:srgbClr val="4D4E53"/>
                </a:solidFill>
                <a:latin typeface="FS Elliot Pro Light" panose="02000503040000020004" pitchFamily="50" charset="0"/>
                <a:cs typeface="Arial" panose="020B0604020202020204" pitchFamily="34" charset="0"/>
              </a:rPr>
              <a:t>Provides a funding solution for the business.</a:t>
            </a:r>
          </a:p>
          <a:p>
            <a:pPr marL="365751" indent="-365751">
              <a:spcAft>
                <a:spcPts val="800"/>
              </a:spcAft>
              <a:buClr>
                <a:srgbClr val="23273F"/>
              </a:buClr>
              <a:buFont typeface="Arial" panose="020B0604020202020204" pitchFamily="34" charset="0"/>
              <a:buChar char="•"/>
              <a:tabLst>
                <a:tab pos="273044" algn="l"/>
              </a:tabLst>
              <a:defRPr/>
            </a:pPr>
            <a:r>
              <a:rPr lang="en-US" sz="2267">
                <a:solidFill>
                  <a:srgbClr val="4D4E53"/>
                </a:solidFill>
                <a:latin typeface="FS Elliot Pro Light" panose="02000503040000020004" pitchFamily="50" charset="0"/>
                <a:cs typeface="Arial" panose="020B0604020202020204" pitchFamily="34" charset="0"/>
              </a:rPr>
              <a:t>Can provide a solution if a </a:t>
            </a:r>
            <a:r>
              <a:rPr lang="en-US" sz="2267" b="1">
                <a:solidFill>
                  <a:srgbClr val="4D4E53"/>
                </a:solidFill>
                <a:latin typeface="FS Elliot Pro Light" panose="02000503040000020004" pitchFamily="50" charset="0"/>
                <a:cs typeface="Arial" panose="020B0604020202020204" pitchFamily="34" charset="0"/>
              </a:rPr>
              <a:t>one-way buyout</a:t>
            </a:r>
            <a:r>
              <a:rPr lang="en-US" sz="2267" baseline="30000">
                <a:solidFill>
                  <a:srgbClr val="4D4E53"/>
                </a:solidFill>
                <a:latin typeface="FS Elliot Pro Light" panose="02000503040000020004" pitchFamily="50" charset="0"/>
                <a:cs typeface="Arial" panose="020B0604020202020204" pitchFamily="34" charset="0"/>
              </a:rPr>
              <a:t>3</a:t>
            </a:r>
            <a:r>
              <a:rPr lang="en-US" sz="2267">
                <a:solidFill>
                  <a:srgbClr val="4D4E53"/>
                </a:solidFill>
                <a:latin typeface="FS Elliot Pro Light" panose="02000503040000020004" pitchFamily="50" charset="0"/>
                <a:cs typeface="Arial" panose="020B0604020202020204" pitchFamily="34" charset="0"/>
              </a:rPr>
              <a:t> policy </a:t>
            </a:r>
            <a:br>
              <a:rPr lang="en-US" sz="2267">
                <a:solidFill>
                  <a:srgbClr val="4D4E53"/>
                </a:solidFill>
                <a:latin typeface="FS Elliot Pro Light" panose="02000503040000020004" pitchFamily="50" charset="0"/>
                <a:cs typeface="Arial" panose="020B0604020202020204" pitchFamily="34" charset="0"/>
              </a:rPr>
            </a:br>
            <a:r>
              <a:rPr lang="en-US" sz="2267">
                <a:solidFill>
                  <a:srgbClr val="4D4E53"/>
                </a:solidFill>
                <a:latin typeface="FS Elliot Pro Light" panose="02000503040000020004" pitchFamily="50" charset="0"/>
                <a:cs typeface="Arial" panose="020B0604020202020204" pitchFamily="34" charset="0"/>
              </a:rPr>
              <a:t>is needed.</a:t>
            </a:r>
          </a:p>
        </p:txBody>
      </p:sp>
      <p:sp>
        <p:nvSpPr>
          <p:cNvPr id="3" name="TextBox 2">
            <a:extLst>
              <a:ext uri="{FF2B5EF4-FFF2-40B4-BE49-F238E27FC236}">
                <a16:creationId xmlns:a16="http://schemas.microsoft.com/office/drawing/2014/main" id="{DF80A294-1D53-D049-78BD-4FBC98CA541C}"/>
              </a:ext>
            </a:extLst>
          </p:cNvPr>
          <p:cNvSpPr txBox="1"/>
          <p:nvPr/>
        </p:nvSpPr>
        <p:spPr>
          <a:xfrm>
            <a:off x="8533483" y="1923486"/>
            <a:ext cx="3144397" cy="2031325"/>
          </a:xfrm>
          <a:prstGeom prst="rect">
            <a:avLst/>
          </a:prstGeom>
          <a:noFill/>
        </p:spPr>
        <p:txBody>
          <a:bodyPr wrap="square">
            <a:spAutoFit/>
          </a:bodyPr>
          <a:lstStyle/>
          <a:p>
            <a:r>
              <a:rPr lang="en-US">
                <a:solidFill>
                  <a:schemeClr val="bg1"/>
                </a:solidFill>
                <a:latin typeface="FS Elliot Pro Light" panose="02000503040000020004" pitchFamily="50" charset="0"/>
              </a:rPr>
              <a:t>A </a:t>
            </a:r>
            <a:r>
              <a:rPr lang="en-US" b="1">
                <a:solidFill>
                  <a:schemeClr val="bg1"/>
                </a:solidFill>
                <a:latin typeface="FS Elliot Pro Light" panose="02000503040000020004" pitchFamily="50" charset="0"/>
              </a:rPr>
              <a:t>one-way buyout </a:t>
            </a:r>
            <a:r>
              <a:rPr lang="en-US">
                <a:solidFill>
                  <a:schemeClr val="bg1"/>
                </a:solidFill>
                <a:latin typeface="FS Elliot Pro Light" panose="02000503040000020004" pitchFamily="50" charset="0"/>
              </a:rPr>
              <a:t>provides a key employee with the ability to fund the buy-sell agreement with the owner of the business in the event of the owner’s qualifying disability.</a:t>
            </a:r>
          </a:p>
        </p:txBody>
      </p:sp>
    </p:spTree>
    <p:extLst>
      <p:ext uri="{BB962C8B-B14F-4D97-AF65-F5344CB8AC3E}">
        <p14:creationId xmlns:p14="http://schemas.microsoft.com/office/powerpoint/2010/main" val="3412146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251446"/>
            <a:ext cx="10974387" cy="1033300"/>
          </a:xfrm>
        </p:spPr>
        <p:txBody>
          <a:bodyPr/>
          <a:lstStyle/>
          <a:p>
            <a:pPr>
              <a:spcBef>
                <a:spcPts val="1600"/>
              </a:spcBef>
            </a:pPr>
            <a:r>
              <a:rPr lang="en-US" sz="2667">
                <a:latin typeface="FS Elliot Pro Light" panose="02000503040000020004" pitchFamily="50" charset="0"/>
              </a:rPr>
              <a:t>Business succession—sole owner businesses</a:t>
            </a:r>
            <a:br>
              <a:rPr lang="en-US"/>
            </a:br>
            <a:br>
              <a:rPr lang="en-US" sz="1067"/>
            </a:br>
            <a:r>
              <a:rPr lang="en-US"/>
              <a:t>Sole owner transition buy-sell</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634077"/>
            <a:ext cx="12192000" cy="4461924"/>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a:extLst>
              <a:ext uri="{FF2B5EF4-FFF2-40B4-BE49-F238E27FC236}">
                <a16:creationId xmlns:a16="http://schemas.microsoft.com/office/drawing/2014/main" id="{2329E00B-9855-4E86-A07D-9A580508F524}"/>
              </a:ext>
            </a:extLst>
          </p:cNvPr>
          <p:cNvPicPr>
            <a:picLocks noChangeAspect="1"/>
          </p:cNvPicPr>
          <p:nvPr/>
        </p:nvPicPr>
        <p:blipFill>
          <a:blip r:embed="rId3"/>
          <a:stretch>
            <a:fillRect/>
          </a:stretch>
        </p:blipFill>
        <p:spPr>
          <a:xfrm>
            <a:off x="608013" y="1917701"/>
            <a:ext cx="11404600" cy="4178300"/>
          </a:xfrm>
          <a:prstGeom prst="rect">
            <a:avLst/>
          </a:prstGeom>
        </p:spPr>
      </p:pic>
    </p:spTree>
    <p:extLst>
      <p:ext uri="{BB962C8B-B14F-4D97-AF65-F5344CB8AC3E}">
        <p14:creationId xmlns:p14="http://schemas.microsoft.com/office/powerpoint/2010/main" val="436746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482216" y="2415504"/>
            <a:ext cx="10972800" cy="921083"/>
          </a:xfrm>
        </p:spPr>
        <p:txBody>
          <a:bodyPr/>
          <a:lstStyle/>
          <a:p>
            <a:br>
              <a:rPr lang="en-US"/>
            </a:br>
            <a:br>
              <a:rPr lang="en-US"/>
            </a:br>
            <a:br>
              <a:rPr lang="en-US"/>
            </a:br>
            <a:br>
              <a:rPr lang="en-US"/>
            </a:br>
            <a:br>
              <a:rPr lang="en-US"/>
            </a:br>
            <a:r>
              <a:rPr lang="en-US" sz="4800"/>
              <a:t>Transfer strategies</a:t>
            </a:r>
            <a:endParaRPr lang="en-US"/>
          </a:p>
        </p:txBody>
      </p:sp>
      <p:cxnSp>
        <p:nvCxnSpPr>
          <p:cNvPr id="5" name="Straight Connector 4">
            <a:extLst>
              <a:ext uri="{FF2B5EF4-FFF2-40B4-BE49-F238E27FC236}">
                <a16:creationId xmlns:a16="http://schemas.microsoft.com/office/drawing/2014/main" id="{FDF04342-06EB-45F1-8EB0-1EE5A453AC0E}"/>
              </a:ext>
            </a:extLst>
          </p:cNvPr>
          <p:cNvCxnSpPr/>
          <p:nvPr/>
        </p:nvCxnSpPr>
        <p:spPr>
          <a:xfrm>
            <a:off x="639156" y="2328917"/>
            <a:ext cx="9144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902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Business succession</a:t>
            </a:r>
            <a:br>
              <a:rPr lang="en-US"/>
            </a:br>
            <a:br>
              <a:rPr lang="en-US" sz="1067"/>
            </a:br>
            <a:r>
              <a:rPr lang="en-US"/>
              <a:t>Installment sale</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905000"/>
            <a:ext cx="12192000" cy="4191000"/>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a:extLst>
              <a:ext uri="{FF2B5EF4-FFF2-40B4-BE49-F238E27FC236}">
                <a16:creationId xmlns:a16="http://schemas.microsoft.com/office/drawing/2014/main" id="{943D2F02-DC63-4E59-9E0B-6EEC5DD2AE1A}"/>
              </a:ext>
            </a:extLst>
          </p:cNvPr>
          <p:cNvPicPr>
            <a:picLocks noChangeAspect="1"/>
          </p:cNvPicPr>
          <p:nvPr/>
        </p:nvPicPr>
        <p:blipFill>
          <a:blip r:embed="rId3"/>
          <a:stretch>
            <a:fillRect/>
          </a:stretch>
        </p:blipFill>
        <p:spPr>
          <a:xfrm>
            <a:off x="608013" y="2193844"/>
            <a:ext cx="9855456" cy="3133024"/>
          </a:xfrm>
          <a:prstGeom prst="rect">
            <a:avLst/>
          </a:prstGeom>
        </p:spPr>
      </p:pic>
      <p:sp>
        <p:nvSpPr>
          <p:cNvPr id="10" name="Rectangle 9">
            <a:extLst>
              <a:ext uri="{FF2B5EF4-FFF2-40B4-BE49-F238E27FC236}">
                <a16:creationId xmlns:a16="http://schemas.microsoft.com/office/drawing/2014/main" id="{5B4D1384-F960-4B04-A117-740299DC817B}"/>
              </a:ext>
            </a:extLst>
          </p:cNvPr>
          <p:cNvSpPr/>
          <p:nvPr/>
        </p:nvSpPr>
        <p:spPr>
          <a:xfrm>
            <a:off x="982099" y="5326869"/>
            <a:ext cx="9459440" cy="656462"/>
          </a:xfrm>
          <a:prstGeom prst="rect">
            <a:avLst/>
          </a:prstGeom>
        </p:spPr>
        <p:txBody>
          <a:bodyPr wrap="square" lIns="0" tIns="0" rIns="0" bIns="0">
            <a:spAutoFit/>
          </a:bodyPr>
          <a:lstStyle/>
          <a:p>
            <a:r>
              <a:rPr lang="en-US" sz="2133" dirty="0">
                <a:solidFill>
                  <a:srgbClr val="23273F"/>
                </a:solidFill>
                <a:latin typeface="FS Elliot Pro Light" panose="02000503040000020004" pitchFamily="50" charset="0"/>
              </a:rPr>
              <a:t>Life insurance on both the buyer and seller is a good idea to help ensure each party is made whole, in the event of a death.</a:t>
            </a:r>
          </a:p>
        </p:txBody>
      </p:sp>
    </p:spTree>
    <p:extLst>
      <p:ext uri="{BB962C8B-B14F-4D97-AF65-F5344CB8AC3E}">
        <p14:creationId xmlns:p14="http://schemas.microsoft.com/office/powerpoint/2010/main" val="3202708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dirty="0">
                <a:latin typeface="FS Elliot Pro Light" panose="02000503040000020004" pitchFamily="50" charset="0"/>
              </a:rPr>
              <a:t>Business succession</a:t>
            </a:r>
            <a:br>
              <a:rPr lang="en-US" dirty="0"/>
            </a:br>
            <a:br>
              <a:rPr lang="en-US" sz="1067" dirty="0"/>
            </a:br>
            <a:r>
              <a:rPr lang="en-US" dirty="0"/>
              <a:t>Interest-only note</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a:extLst>
              <a:ext uri="{FF2B5EF4-FFF2-40B4-BE49-F238E27FC236}">
                <a16:creationId xmlns:a16="http://schemas.microsoft.com/office/drawing/2014/main" id="{D412C27A-2C03-4D90-BCAD-85DC90FDE89F}"/>
              </a:ext>
            </a:extLst>
          </p:cNvPr>
          <p:cNvPicPr>
            <a:picLocks noChangeAspect="1"/>
          </p:cNvPicPr>
          <p:nvPr/>
        </p:nvPicPr>
        <p:blipFill>
          <a:blip r:embed="rId3"/>
          <a:stretch>
            <a:fillRect/>
          </a:stretch>
        </p:blipFill>
        <p:spPr>
          <a:xfrm>
            <a:off x="608013" y="2477563"/>
            <a:ext cx="10109200" cy="2959100"/>
          </a:xfrm>
          <a:prstGeom prst="rect">
            <a:avLst/>
          </a:prstGeom>
        </p:spPr>
      </p:pic>
    </p:spTree>
    <p:extLst>
      <p:ext uri="{BB962C8B-B14F-4D97-AF65-F5344CB8AC3E}">
        <p14:creationId xmlns:p14="http://schemas.microsoft.com/office/powerpoint/2010/main" val="103545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67327E-BFDE-3B4E-B177-3A0215B78B39}"/>
              </a:ext>
            </a:extLst>
          </p:cNvPr>
          <p:cNvPicPr>
            <a:picLocks noChangeAspect="1"/>
          </p:cNvPicPr>
          <p:nvPr/>
        </p:nvPicPr>
        <p:blipFill>
          <a:blip r:embed="rId3"/>
          <a:stretch>
            <a:fillRect/>
          </a:stretch>
        </p:blipFill>
        <p:spPr>
          <a:xfrm>
            <a:off x="6944078" y="5927834"/>
            <a:ext cx="1931673" cy="562771"/>
          </a:xfrm>
          <a:prstGeom prst="rect">
            <a:avLst/>
          </a:prstGeom>
        </p:spPr>
      </p:pic>
      <p:sp>
        <p:nvSpPr>
          <p:cNvPr id="3" name="Title 1">
            <a:extLst>
              <a:ext uri="{FF2B5EF4-FFF2-40B4-BE49-F238E27FC236}">
                <a16:creationId xmlns:a16="http://schemas.microsoft.com/office/drawing/2014/main" id="{F20B3BC1-1A45-4E42-B5FC-307D3F27B67E}"/>
              </a:ext>
            </a:extLst>
          </p:cNvPr>
          <p:cNvSpPr txBox="1">
            <a:spLocks/>
          </p:cNvSpPr>
          <p:nvPr/>
        </p:nvSpPr>
        <p:spPr>
          <a:xfrm>
            <a:off x="609599" y="609600"/>
            <a:ext cx="7872249" cy="2934537"/>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a:t>Planning for the future of your business</a:t>
            </a:r>
          </a:p>
        </p:txBody>
      </p:sp>
      <p:cxnSp>
        <p:nvCxnSpPr>
          <p:cNvPr id="4" name="Straight Connector 3">
            <a:extLst>
              <a:ext uri="{FF2B5EF4-FFF2-40B4-BE49-F238E27FC236}">
                <a16:creationId xmlns:a16="http://schemas.microsoft.com/office/drawing/2014/main" id="{32111D95-8FDE-2F4C-A906-A8CF8FFBE34B}"/>
              </a:ext>
            </a:extLst>
          </p:cNvPr>
          <p:cNvCxnSpPr/>
          <p:nvPr/>
        </p:nvCxnSpPr>
        <p:spPr>
          <a:xfrm>
            <a:off x="609599" y="3941248"/>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8" name="Subtitle 4">
            <a:extLst>
              <a:ext uri="{FF2B5EF4-FFF2-40B4-BE49-F238E27FC236}">
                <a16:creationId xmlns:a16="http://schemas.microsoft.com/office/drawing/2014/main" id="{AB02FF9C-6D72-0848-A78E-7D66F1E196A1}"/>
              </a:ext>
            </a:extLst>
          </p:cNvPr>
          <p:cNvSpPr txBox="1">
            <a:spLocks/>
          </p:cNvSpPr>
          <p:nvPr/>
        </p:nvSpPr>
        <p:spPr>
          <a:xfrm>
            <a:off x="10189945" y="5698155"/>
            <a:ext cx="1670304" cy="926592"/>
          </a:xfrm>
          <a:prstGeom prst="rect">
            <a:avLst/>
          </a:prstGeom>
          <a:solidFill>
            <a:srgbClr val="E3298D"/>
          </a:solidFill>
        </p:spPr>
        <p:txBody>
          <a:bodyPr vert="horz" lIns="121920" tIns="60960" rIns="121920" bIns="60960" rtlCol="0" anchor="ctr">
            <a:normAutofit/>
          </a:bodyPr>
          <a:lstStyle>
            <a:lvl1pPr marL="0" indent="0" algn="l" defTabSz="457200" rtl="0" eaLnBrk="1" latinLnBrk="0" hangingPunct="1">
              <a:spcBef>
                <a:spcPct val="20000"/>
              </a:spcBef>
              <a:buClr>
                <a:srgbClr val="EA5424"/>
              </a:buClr>
              <a:buFont typeface="Arial"/>
              <a:buNone/>
              <a:defRPr sz="1600" kern="1200" baseline="0">
                <a:solidFill>
                  <a:schemeClr val="bg1">
                    <a:lumMod val="50000"/>
                  </a:schemeClr>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solidFill>
                  <a:schemeClr val="bg1"/>
                </a:solidFill>
                <a:latin typeface="FS Elliot Pro" panose="02000503040000020004" pitchFamily="2" charset="0"/>
                <a:cs typeface="Arial" panose="020B0604020202020204" pitchFamily="34" charset="0"/>
              </a:rPr>
              <a:t>1.37 x .76” max logo space. Align bottom right corner</a:t>
            </a:r>
          </a:p>
        </p:txBody>
      </p:sp>
      <p:sp>
        <p:nvSpPr>
          <p:cNvPr id="9" name="Subtitle 3">
            <a:extLst>
              <a:ext uri="{FF2B5EF4-FFF2-40B4-BE49-F238E27FC236}">
                <a16:creationId xmlns:a16="http://schemas.microsoft.com/office/drawing/2014/main" id="{7B682369-6F65-D040-BE32-234089D528D1}"/>
              </a:ext>
            </a:extLst>
          </p:cNvPr>
          <p:cNvSpPr txBox="1">
            <a:spLocks/>
          </p:cNvSpPr>
          <p:nvPr/>
        </p:nvSpPr>
        <p:spPr>
          <a:xfrm>
            <a:off x="609599" y="5162902"/>
            <a:ext cx="4981903" cy="210262"/>
          </a:xfrm>
          <a:prstGeom prst="rect">
            <a:avLst/>
          </a:prstGeom>
        </p:spPr>
        <p:txBody>
          <a:bodyPr lIns="0" tIns="0" rIns="0" bIns="0"/>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1400">
                <a:solidFill>
                  <a:schemeClr val="bg1"/>
                </a:solidFill>
                <a:latin typeface="FS Elliot Pro" panose="02000503040000020004" pitchFamily="2" charset="0"/>
              </a:rPr>
              <a:t>Date</a:t>
            </a:r>
          </a:p>
        </p:txBody>
      </p:sp>
      <p:sp>
        <p:nvSpPr>
          <p:cNvPr id="10" name="Text Placeholder 4">
            <a:extLst>
              <a:ext uri="{FF2B5EF4-FFF2-40B4-BE49-F238E27FC236}">
                <a16:creationId xmlns:a16="http://schemas.microsoft.com/office/drawing/2014/main" id="{1CB58107-0811-4848-9D80-67CD1CC37360}"/>
              </a:ext>
            </a:extLst>
          </p:cNvPr>
          <p:cNvSpPr txBox="1">
            <a:spLocks/>
          </p:cNvSpPr>
          <p:nvPr/>
        </p:nvSpPr>
        <p:spPr>
          <a:xfrm>
            <a:off x="609600" y="4080204"/>
            <a:ext cx="5108028" cy="870170"/>
          </a:xfrm>
          <a:prstGeom prst="rect">
            <a:avLst/>
          </a:prstGeom>
        </p:spPr>
        <p:txBody>
          <a:bodyPr vert="horz" wrap="square" lIns="0" tIns="0" rIns="0" bIns="0" rtlCol="0" anchor="b"/>
          <a:lstStyle>
            <a:defPPr>
              <a:defRPr lang="en-US"/>
            </a:defPPr>
            <a:lvl1pPr marL="0" algn="l" defTabSz="457200" rtl="0" eaLnBrk="1" latinLnBrk="0" hangingPunct="1">
              <a:lnSpc>
                <a:spcPct val="90000"/>
              </a:lnSpc>
              <a:spcAft>
                <a:spcPts val="200"/>
              </a:spcAft>
              <a:defRPr sz="8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spc="300"/>
              <a:t>PRESENTER NAME (ALL CAPS)</a:t>
            </a:r>
          </a:p>
          <a:p>
            <a:pPr>
              <a:spcBef>
                <a:spcPts val="1200"/>
              </a:spcBef>
            </a:pPr>
            <a:r>
              <a:rPr lang="en-US" sz="1600"/>
              <a:t>Presenter title, designation</a:t>
            </a:r>
          </a:p>
        </p:txBody>
      </p:sp>
      <p:cxnSp>
        <p:nvCxnSpPr>
          <p:cNvPr id="13" name="Straight Connector 12">
            <a:extLst>
              <a:ext uri="{FF2B5EF4-FFF2-40B4-BE49-F238E27FC236}">
                <a16:creationId xmlns:a16="http://schemas.microsoft.com/office/drawing/2014/main" id="{3B37F1B1-B850-6F4F-8E55-7EA94E5E8EC9}"/>
              </a:ext>
            </a:extLst>
          </p:cNvPr>
          <p:cNvCxnSpPr/>
          <p:nvPr/>
        </p:nvCxnSpPr>
        <p:spPr>
          <a:xfrm>
            <a:off x="6106509" y="3941248"/>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73E5B02D-6BE4-FF44-8491-F01DC1ECC920}"/>
              </a:ext>
            </a:extLst>
          </p:cNvPr>
          <p:cNvSpPr txBox="1">
            <a:spLocks/>
          </p:cNvSpPr>
          <p:nvPr/>
        </p:nvSpPr>
        <p:spPr>
          <a:xfrm>
            <a:off x="6106510" y="4080204"/>
            <a:ext cx="5108028" cy="870170"/>
          </a:xfrm>
          <a:prstGeom prst="rect">
            <a:avLst/>
          </a:prstGeom>
        </p:spPr>
        <p:txBody>
          <a:bodyPr vert="horz" wrap="square" lIns="0" tIns="0" rIns="0" bIns="0" rtlCol="0" anchor="b"/>
          <a:lstStyle>
            <a:defPPr>
              <a:defRPr lang="en-US"/>
            </a:defPPr>
            <a:lvl1pPr marL="0" algn="l" defTabSz="457200" rtl="0" eaLnBrk="1" latinLnBrk="0" hangingPunct="1">
              <a:lnSpc>
                <a:spcPct val="90000"/>
              </a:lnSpc>
              <a:spcAft>
                <a:spcPts val="200"/>
              </a:spcAft>
              <a:defRPr sz="8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spc="300"/>
              <a:t>PRESENTER 2 NAME (ALL CAPS)</a:t>
            </a:r>
          </a:p>
          <a:p>
            <a:pPr>
              <a:spcBef>
                <a:spcPts val="1200"/>
              </a:spcBef>
            </a:pPr>
            <a:r>
              <a:rPr lang="en-US" sz="1600"/>
              <a:t>Presenter title, designation</a:t>
            </a:r>
          </a:p>
        </p:txBody>
      </p:sp>
      <p:sp>
        <p:nvSpPr>
          <p:cNvPr id="15" name="Subtitle 4">
            <a:extLst>
              <a:ext uri="{FF2B5EF4-FFF2-40B4-BE49-F238E27FC236}">
                <a16:creationId xmlns:a16="http://schemas.microsoft.com/office/drawing/2014/main" id="{1C1A2908-1460-E342-A90F-18A3D695D370}"/>
              </a:ext>
            </a:extLst>
          </p:cNvPr>
          <p:cNvSpPr txBox="1">
            <a:spLocks/>
          </p:cNvSpPr>
          <p:nvPr/>
        </p:nvSpPr>
        <p:spPr>
          <a:xfrm>
            <a:off x="9431676" y="591899"/>
            <a:ext cx="2760323" cy="373872"/>
          </a:xfrm>
          <a:prstGeom prst="rect">
            <a:avLst/>
          </a:prstGeom>
          <a:solidFill>
            <a:srgbClr val="E3298D"/>
          </a:solidFill>
        </p:spPr>
        <p:txBody>
          <a:bodyPr vert="horz" lIns="0" tIns="0" rIns="0" bIns="0" rtlCol="0" anchor="ctr">
            <a:normAutofit/>
          </a:bodyPr>
          <a:lstStyle>
            <a:lvl1pPr marL="0" indent="0" algn="l" defTabSz="457200" rtl="0" eaLnBrk="1" latinLnBrk="0" hangingPunct="1">
              <a:spcBef>
                <a:spcPct val="20000"/>
              </a:spcBef>
              <a:buClr>
                <a:srgbClr val="EA5424"/>
              </a:buClr>
              <a:buFont typeface="Arial"/>
              <a:buNone/>
              <a:defRPr sz="1600" kern="1200" baseline="0">
                <a:solidFill>
                  <a:schemeClr val="bg1">
                    <a:lumMod val="50000"/>
                  </a:schemeClr>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a:solidFill>
                  <a:schemeClr val="bg1"/>
                </a:solidFill>
                <a:latin typeface="FS Elliot Pro" panose="02000503040000020004" pitchFamily="2" charset="0"/>
                <a:cs typeface="Arial" panose="020B0604020202020204" pitchFamily="34" charset="0"/>
              </a:rPr>
              <a:t>Optional co-branded title slide </a:t>
            </a:r>
          </a:p>
        </p:txBody>
      </p:sp>
    </p:spTree>
    <p:extLst>
      <p:ext uri="{BB962C8B-B14F-4D97-AF65-F5344CB8AC3E}">
        <p14:creationId xmlns:p14="http://schemas.microsoft.com/office/powerpoint/2010/main" val="3610465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dirty="0">
                <a:latin typeface="FS Elliot Pro Light" panose="02000503040000020004" pitchFamily="50" charset="0"/>
              </a:rPr>
              <a:t>Business succession</a:t>
            </a:r>
            <a:br>
              <a:rPr lang="en-US" sz="2667" dirty="0">
                <a:latin typeface="FS Elliot Pro Light" panose="02000503040000020004" pitchFamily="50" charset="0"/>
              </a:rPr>
            </a:br>
            <a:br>
              <a:rPr lang="en-US" sz="1067" dirty="0"/>
            </a:br>
            <a:r>
              <a:rPr lang="en-US" dirty="0"/>
              <a:t>Lump sum payment</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6" name="Picture 5">
            <a:extLst>
              <a:ext uri="{FF2B5EF4-FFF2-40B4-BE49-F238E27FC236}">
                <a16:creationId xmlns:a16="http://schemas.microsoft.com/office/drawing/2014/main" id="{59EDE9CA-4793-4BED-8F07-9542EB52194B}"/>
              </a:ext>
            </a:extLst>
          </p:cNvPr>
          <p:cNvPicPr>
            <a:picLocks noChangeAspect="1"/>
          </p:cNvPicPr>
          <p:nvPr/>
        </p:nvPicPr>
        <p:blipFill>
          <a:blip r:embed="rId3"/>
          <a:stretch>
            <a:fillRect/>
          </a:stretch>
        </p:blipFill>
        <p:spPr>
          <a:xfrm>
            <a:off x="608014" y="2490263"/>
            <a:ext cx="9640887" cy="3018469"/>
          </a:xfrm>
          <a:prstGeom prst="rect">
            <a:avLst/>
          </a:prstGeom>
        </p:spPr>
      </p:pic>
    </p:spTree>
    <p:extLst>
      <p:ext uri="{BB962C8B-B14F-4D97-AF65-F5344CB8AC3E}">
        <p14:creationId xmlns:p14="http://schemas.microsoft.com/office/powerpoint/2010/main" val="412694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Business succession </a:t>
            </a:r>
            <a:br>
              <a:rPr lang="en-US"/>
            </a:br>
            <a:br>
              <a:rPr lang="en-US" sz="1067"/>
            </a:br>
            <a:r>
              <a:rPr lang="en-US"/>
              <a:t>Employee stock ownership plan</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608014" y="6492875"/>
            <a:ext cx="8357417"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aseline="3000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1</a:t>
            </a:r>
            <a:r>
              <a:rPr lang="en-US" sz="110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 Although employees are allocated shares in the ESOP, qualified plan rules may limit the amounts that can be allocated.</a:t>
            </a:r>
          </a:p>
          <a:p>
            <a:endParaRPr lang="en-US" sz="1200" spc="10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4" name="Picture 3">
            <a:extLst>
              <a:ext uri="{FF2B5EF4-FFF2-40B4-BE49-F238E27FC236}">
                <a16:creationId xmlns:a16="http://schemas.microsoft.com/office/drawing/2014/main" id="{73A46A08-90B4-44EC-8968-1DABA17D81CA}"/>
              </a:ext>
            </a:extLst>
          </p:cNvPr>
          <p:cNvPicPr>
            <a:picLocks noChangeAspect="1"/>
          </p:cNvPicPr>
          <p:nvPr/>
        </p:nvPicPr>
        <p:blipFill>
          <a:blip r:embed="rId3"/>
          <a:stretch>
            <a:fillRect/>
          </a:stretch>
        </p:blipFill>
        <p:spPr>
          <a:xfrm>
            <a:off x="608014" y="2193844"/>
            <a:ext cx="8902700" cy="3556000"/>
          </a:xfrm>
          <a:prstGeom prst="rect">
            <a:avLst/>
          </a:prstGeom>
        </p:spPr>
      </p:pic>
    </p:spTree>
    <p:extLst>
      <p:ext uri="{BB962C8B-B14F-4D97-AF65-F5344CB8AC3E}">
        <p14:creationId xmlns:p14="http://schemas.microsoft.com/office/powerpoint/2010/main" val="1561555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1583987" cy="1033300"/>
          </a:xfrm>
        </p:spPr>
        <p:txBody>
          <a:bodyPr/>
          <a:lstStyle/>
          <a:p>
            <a:pPr>
              <a:spcBef>
                <a:spcPts val="1600"/>
              </a:spcBef>
            </a:pPr>
            <a:r>
              <a:rPr lang="en-US" sz="2667">
                <a:latin typeface="FS Elliot Pro Light" panose="02000503040000020004" pitchFamily="50" charset="0"/>
              </a:rPr>
              <a:t>Business succession</a:t>
            </a:r>
            <a:br>
              <a:rPr lang="en-US"/>
            </a:br>
            <a:br>
              <a:rPr lang="en-US" sz="1067"/>
            </a:br>
            <a:r>
              <a:rPr lang="en-US" sz="4267"/>
              <a:t>Gifting strategies</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Rectangle 11">
            <a:extLst>
              <a:ext uri="{FF2B5EF4-FFF2-40B4-BE49-F238E27FC236}">
                <a16:creationId xmlns:a16="http://schemas.microsoft.com/office/drawing/2014/main" id="{F0A07CC3-159C-4218-ABF7-F0D10D2489C3}"/>
              </a:ext>
            </a:extLst>
          </p:cNvPr>
          <p:cNvSpPr/>
          <p:nvPr/>
        </p:nvSpPr>
        <p:spPr>
          <a:xfrm>
            <a:off x="752870" y="2338700"/>
            <a:ext cx="7362431" cy="2584938"/>
          </a:xfrm>
          <a:prstGeom prst="rect">
            <a:avLst/>
          </a:prstGeom>
        </p:spPr>
        <p:txBody>
          <a:bodyPr wrap="square" lIns="0" tIns="0" rIns="0" bIns="0">
            <a:spAutoFit/>
          </a:bodyPr>
          <a:lstStyle/>
          <a:p>
            <a:pPr marL="182875" indent="-182875">
              <a:spcBef>
                <a:spcPts val="1600"/>
              </a:spcBef>
              <a:buFont typeface="Arial" panose="020B0604020202020204" pitchFamily="34" charset="0"/>
              <a:buChar char="•"/>
            </a:pPr>
            <a:r>
              <a:rPr lang="en-US" sz="2133" dirty="0">
                <a:solidFill>
                  <a:srgbClr val="23273F"/>
                </a:solidFill>
                <a:latin typeface="FS Elliot Pro Light" panose="02000503040000020004" pitchFamily="50" charset="0"/>
              </a:rPr>
              <a:t>Used to transfer business interests—perhaps at a discount—from current owners</a:t>
            </a:r>
          </a:p>
          <a:p>
            <a:pPr marL="182875" indent="-182875">
              <a:spcBef>
                <a:spcPts val="1600"/>
              </a:spcBef>
              <a:buFont typeface="Arial" panose="020B0604020202020204" pitchFamily="34" charset="0"/>
              <a:buChar char="•"/>
            </a:pPr>
            <a:r>
              <a:rPr lang="en-US" sz="2133" dirty="0">
                <a:solidFill>
                  <a:srgbClr val="23273F"/>
                </a:solidFill>
                <a:latin typeface="FS Elliot Pro Light" panose="02000503040000020004" pitchFamily="50" charset="0"/>
              </a:rPr>
              <a:t>Generally, an efficient means to transfer business interests between family members</a:t>
            </a:r>
          </a:p>
          <a:p>
            <a:pPr marL="182875" indent="-182875">
              <a:spcBef>
                <a:spcPts val="1600"/>
              </a:spcBef>
              <a:buFont typeface="Arial" panose="020B0604020202020204" pitchFamily="34" charset="0"/>
              <a:buChar char="•"/>
            </a:pPr>
            <a:r>
              <a:rPr lang="en-US" sz="2133" dirty="0">
                <a:solidFill>
                  <a:srgbClr val="23273F"/>
                </a:solidFill>
                <a:latin typeface="FS Elliot Pro Light" panose="02000503040000020004" pitchFamily="50" charset="0"/>
              </a:rPr>
              <a:t>Frequently used in estate and legacy planning</a:t>
            </a:r>
          </a:p>
          <a:p>
            <a:pPr>
              <a:spcBef>
                <a:spcPts val="1600"/>
              </a:spcBef>
            </a:pPr>
            <a:endParaRPr lang="en-US" sz="2133" dirty="0">
              <a:solidFill>
                <a:srgbClr val="4D4E53"/>
              </a:solidFill>
              <a:latin typeface="FS Elliot Pro Light" panose="02000503040000020004" pitchFamily="50" charset="0"/>
            </a:endParaRPr>
          </a:p>
        </p:txBody>
      </p:sp>
    </p:spTree>
    <p:extLst>
      <p:ext uri="{BB962C8B-B14F-4D97-AF65-F5344CB8AC3E}">
        <p14:creationId xmlns:p14="http://schemas.microsoft.com/office/powerpoint/2010/main" val="2416155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dirty="0">
                <a:latin typeface="FS Elliot Pro Light" panose="02000503040000020004" pitchFamily="50" charset="0"/>
              </a:rPr>
              <a:t>Gifting</a:t>
            </a:r>
            <a:r>
              <a:rPr lang="en-US" sz="2667">
                <a:latin typeface="FS Elliot Pro Light" panose="02000503040000020004" pitchFamily="50" charset="0"/>
              </a:rPr>
              <a:t> strategies </a:t>
            </a:r>
            <a:br>
              <a:rPr lang="en-US"/>
            </a:br>
            <a:br>
              <a:rPr lang="en-US" sz="1067"/>
            </a:br>
            <a:r>
              <a:rPr lang="en-US"/>
              <a:t>Grantor retained annuity trust (GRAT)</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6" name="Picture 5">
            <a:extLst>
              <a:ext uri="{FF2B5EF4-FFF2-40B4-BE49-F238E27FC236}">
                <a16:creationId xmlns:a16="http://schemas.microsoft.com/office/drawing/2014/main" id="{AA1C340D-92FE-46AD-BDA5-1612C8AA4AAA}"/>
              </a:ext>
            </a:extLst>
          </p:cNvPr>
          <p:cNvPicPr>
            <a:picLocks noChangeAspect="1"/>
          </p:cNvPicPr>
          <p:nvPr/>
        </p:nvPicPr>
        <p:blipFill>
          <a:blip r:embed="rId3"/>
          <a:stretch>
            <a:fillRect/>
          </a:stretch>
        </p:blipFill>
        <p:spPr>
          <a:xfrm>
            <a:off x="781050" y="2328298"/>
            <a:ext cx="10198100" cy="3213100"/>
          </a:xfrm>
          <a:prstGeom prst="rect">
            <a:avLst/>
          </a:prstGeom>
        </p:spPr>
      </p:pic>
    </p:spTree>
    <p:extLst>
      <p:ext uri="{BB962C8B-B14F-4D97-AF65-F5344CB8AC3E}">
        <p14:creationId xmlns:p14="http://schemas.microsoft.com/office/powerpoint/2010/main" val="425624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482216" y="2415504"/>
            <a:ext cx="10972800" cy="921083"/>
          </a:xfrm>
        </p:spPr>
        <p:txBody>
          <a:bodyPr/>
          <a:lstStyle/>
          <a:p>
            <a:br>
              <a:rPr lang="en-US"/>
            </a:br>
            <a:br>
              <a:rPr lang="en-US"/>
            </a:br>
            <a:br>
              <a:rPr lang="en-US"/>
            </a:br>
            <a:br>
              <a:rPr lang="en-US"/>
            </a:br>
            <a:br>
              <a:rPr lang="en-US"/>
            </a:br>
            <a:r>
              <a:rPr lang="en-US" sz="4800"/>
              <a:t>Family-owned businesses</a:t>
            </a:r>
            <a:endParaRPr lang="en-US"/>
          </a:p>
        </p:txBody>
      </p:sp>
      <p:cxnSp>
        <p:nvCxnSpPr>
          <p:cNvPr id="5" name="Straight Connector 4">
            <a:extLst>
              <a:ext uri="{FF2B5EF4-FFF2-40B4-BE49-F238E27FC236}">
                <a16:creationId xmlns:a16="http://schemas.microsoft.com/office/drawing/2014/main" id="{FDF04342-06EB-45F1-8EB0-1EE5A453AC0E}"/>
              </a:ext>
            </a:extLst>
          </p:cNvPr>
          <p:cNvCxnSpPr/>
          <p:nvPr/>
        </p:nvCxnSpPr>
        <p:spPr>
          <a:xfrm>
            <a:off x="639156" y="2328917"/>
            <a:ext cx="9144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027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6" y="292358"/>
            <a:ext cx="11330567" cy="1033300"/>
          </a:xfrm>
        </p:spPr>
        <p:txBody>
          <a:bodyPr/>
          <a:lstStyle/>
          <a:p>
            <a:pPr>
              <a:spcBef>
                <a:spcPts val="1600"/>
              </a:spcBef>
            </a:pPr>
            <a:r>
              <a:rPr lang="en-US" sz="1867" dirty="0">
                <a:latin typeface="FS Elliot Pro Light" panose="02000503040000020004" pitchFamily="50" charset="0"/>
              </a:rPr>
              <a:t>Family business planning</a:t>
            </a:r>
            <a:br>
              <a:rPr lang="en-US" dirty="0"/>
            </a:br>
            <a:br>
              <a:rPr lang="en-US" sz="1067" dirty="0"/>
            </a:br>
            <a:r>
              <a:rPr lang="en-US" sz="3200" dirty="0"/>
              <a:t>Family-owned business have additional things to consider.</a:t>
            </a:r>
            <a:endParaRPr lang="en-US" sz="3200"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645329"/>
            <a:ext cx="12192000" cy="4518008"/>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6" name="Picture 5">
            <a:extLst>
              <a:ext uri="{FF2B5EF4-FFF2-40B4-BE49-F238E27FC236}">
                <a16:creationId xmlns:a16="http://schemas.microsoft.com/office/drawing/2014/main" id="{EDA5789D-3604-4471-2AF0-6D287CB55700}"/>
              </a:ext>
            </a:extLst>
          </p:cNvPr>
          <p:cNvPicPr>
            <a:picLocks noChangeAspect="1"/>
          </p:cNvPicPr>
          <p:nvPr/>
        </p:nvPicPr>
        <p:blipFill>
          <a:blip r:embed="rId3"/>
          <a:stretch>
            <a:fillRect/>
          </a:stretch>
        </p:blipFill>
        <p:spPr>
          <a:xfrm>
            <a:off x="1603395" y="2475583"/>
            <a:ext cx="7874000" cy="2857500"/>
          </a:xfrm>
          <a:prstGeom prst="rect">
            <a:avLst/>
          </a:prstGeom>
        </p:spPr>
      </p:pic>
      <p:sp>
        <p:nvSpPr>
          <p:cNvPr id="7" name="TextBox 6">
            <a:extLst>
              <a:ext uri="{FF2B5EF4-FFF2-40B4-BE49-F238E27FC236}">
                <a16:creationId xmlns:a16="http://schemas.microsoft.com/office/drawing/2014/main" id="{AD526C8F-9A61-7B9B-F573-DEABBDE1AC57}"/>
              </a:ext>
            </a:extLst>
          </p:cNvPr>
          <p:cNvSpPr txBox="1"/>
          <p:nvPr/>
        </p:nvSpPr>
        <p:spPr>
          <a:xfrm>
            <a:off x="2126168" y="1911179"/>
            <a:ext cx="9621795" cy="564404"/>
          </a:xfrm>
          <a:prstGeom prst="rect">
            <a:avLst/>
          </a:prstGeom>
        </p:spPr>
        <p:txBody>
          <a:bodyPr vert="horz" wrap="square" lIns="121920" tIns="60960" rIns="121920" bIns="60960" rtlCol="0">
            <a:noAutofit/>
          </a:bodyPr>
          <a:lstStyle/>
          <a:p>
            <a:pPr>
              <a:lnSpc>
                <a:spcPct val="90000"/>
              </a:lnSpc>
            </a:pPr>
            <a:r>
              <a:rPr lang="en-US" sz="2667" spc="-93">
                <a:solidFill>
                  <a:srgbClr val="000000"/>
                </a:solidFill>
                <a:latin typeface="+mj-lt"/>
                <a:cs typeface="FS Elliot Pro Light"/>
              </a:rPr>
              <a:t>Percentage of businesses that are family owned*</a:t>
            </a:r>
          </a:p>
        </p:txBody>
      </p:sp>
      <p:sp>
        <p:nvSpPr>
          <p:cNvPr id="10" name="TextBox 9">
            <a:extLst>
              <a:ext uri="{FF2B5EF4-FFF2-40B4-BE49-F238E27FC236}">
                <a16:creationId xmlns:a16="http://schemas.microsoft.com/office/drawing/2014/main" id="{1DA03F42-1762-1D26-B084-048C6B120053}"/>
              </a:ext>
            </a:extLst>
          </p:cNvPr>
          <p:cNvSpPr txBox="1"/>
          <p:nvPr/>
        </p:nvSpPr>
        <p:spPr>
          <a:xfrm>
            <a:off x="1417059" y="5501989"/>
            <a:ext cx="8487908" cy="461665"/>
          </a:xfrm>
          <a:prstGeom prst="rect">
            <a:avLst/>
          </a:prstGeom>
          <a:noFill/>
        </p:spPr>
        <p:txBody>
          <a:bodyPr wrap="square" rtlCol="0">
            <a:spAutoFit/>
          </a:bodyPr>
          <a:lstStyle/>
          <a:p>
            <a:r>
              <a:rPr lang="en-US" sz="1200">
                <a:solidFill>
                  <a:srgbClr val="191D3F"/>
                </a:solidFill>
                <a:latin typeface="FS Elliot Pro" panose="02000503040000020004" pitchFamily="50" charset="0"/>
              </a:rPr>
              <a:t>* From Principal Business Owner Insights Study: online survey of business owners conducted by </a:t>
            </a:r>
            <a:r>
              <a:rPr lang="en-US" sz="1200" err="1">
                <a:solidFill>
                  <a:srgbClr val="191D3F"/>
                </a:solidFill>
                <a:latin typeface="FS Elliot Pro" panose="02000503040000020004" pitchFamily="50" charset="0"/>
              </a:rPr>
              <a:t>Dynata</a:t>
            </a:r>
            <a:r>
              <a:rPr lang="en-US" sz="1200">
                <a:solidFill>
                  <a:srgbClr val="191D3F"/>
                </a:solidFill>
                <a:latin typeface="FS Elliot Pro" panose="02000503040000020004" pitchFamily="50" charset="0"/>
              </a:rPr>
              <a:t> in January 2023. Harris Poll also conducted the 2015, 2017, and 2019 surveys for Principal Financial Group.</a:t>
            </a:r>
          </a:p>
        </p:txBody>
      </p:sp>
    </p:spTree>
    <p:extLst>
      <p:ext uri="{BB962C8B-B14F-4D97-AF65-F5344CB8AC3E}">
        <p14:creationId xmlns:p14="http://schemas.microsoft.com/office/powerpoint/2010/main" val="3374761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6" y="292358"/>
            <a:ext cx="11330567" cy="1033300"/>
          </a:xfrm>
        </p:spPr>
        <p:txBody>
          <a:bodyPr/>
          <a:lstStyle/>
          <a:p>
            <a:pPr>
              <a:spcBef>
                <a:spcPts val="1600"/>
              </a:spcBef>
            </a:pPr>
            <a:r>
              <a:rPr lang="en-US" sz="1867">
                <a:latin typeface="FS Elliot Pro Light" panose="02000503040000020004" pitchFamily="50" charset="0"/>
              </a:rPr>
              <a:t>Family business planning</a:t>
            </a:r>
            <a:br>
              <a:rPr lang="en-US"/>
            </a:br>
            <a:br>
              <a:rPr lang="en-US" sz="1067"/>
            </a:br>
            <a:r>
              <a:rPr lang="en-US"/>
              <a:t>Owner often must balance competing needs.</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622469"/>
            <a:ext cx="12192000" cy="4518008"/>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3" name="Picture 2">
            <a:extLst>
              <a:ext uri="{FF2B5EF4-FFF2-40B4-BE49-F238E27FC236}">
                <a16:creationId xmlns:a16="http://schemas.microsoft.com/office/drawing/2014/main" id="{794934C0-FC25-BCDF-030C-D2F99712380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6000" y="1913668"/>
            <a:ext cx="3677160" cy="2405747"/>
          </a:xfrm>
          <a:prstGeom prst="rect">
            <a:avLst/>
          </a:prstGeom>
        </p:spPr>
      </p:pic>
      <p:sp>
        <p:nvSpPr>
          <p:cNvPr id="4" name="Content Placeholder 2">
            <a:extLst>
              <a:ext uri="{FF2B5EF4-FFF2-40B4-BE49-F238E27FC236}">
                <a16:creationId xmlns:a16="http://schemas.microsoft.com/office/drawing/2014/main" id="{850E140F-B6EE-7609-8FF9-7D5E6E1EEC91}"/>
              </a:ext>
            </a:extLst>
          </p:cNvPr>
          <p:cNvSpPr txBox="1">
            <a:spLocks/>
          </p:cNvSpPr>
          <p:nvPr/>
        </p:nvSpPr>
        <p:spPr>
          <a:xfrm>
            <a:off x="608805" y="1913668"/>
            <a:ext cx="4437328" cy="3030665"/>
          </a:xfrm>
          <a:prstGeom prst="rect">
            <a:avLst/>
          </a:prstGeom>
        </p:spPr>
        <p:txBody>
          <a:bodyPr>
            <a:noAutofit/>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44" indent="-285744">
              <a:buClr>
                <a:srgbClr val="191D3F"/>
              </a:buClr>
              <a:buFont typeface="Arial" panose="020B0604020202020204" pitchFamily="34" charset="0"/>
              <a:buChar char="•"/>
            </a:pPr>
            <a:r>
              <a:rPr lang="en-US" sz="2400" dirty="0">
                <a:solidFill>
                  <a:srgbClr val="333333"/>
                </a:solidFill>
                <a:latin typeface="FS Elliot Pro Light" panose="02000503040000020004" pitchFamily="2" charset="0"/>
                <a:cs typeface="+mn-cs"/>
              </a:rPr>
              <a:t>Leave healthy business to support itself and successor</a:t>
            </a:r>
          </a:p>
          <a:p>
            <a:pPr marL="285744" indent="-285744">
              <a:buClr>
                <a:srgbClr val="191D3F"/>
              </a:buClr>
              <a:buFont typeface="Arial" panose="020B0604020202020204" pitchFamily="34" charset="0"/>
              <a:buChar char="•"/>
            </a:pPr>
            <a:r>
              <a:rPr lang="en-US" sz="2400" dirty="0">
                <a:solidFill>
                  <a:srgbClr val="333333"/>
                </a:solidFill>
                <a:latin typeface="FS Elliot Pro Light" panose="02000503040000020004" pitchFamily="2" charset="0"/>
                <a:cs typeface="+mn-cs"/>
              </a:rPr>
              <a:t>Provide sufficient retirement income for exiting owner </a:t>
            </a:r>
          </a:p>
          <a:p>
            <a:pPr marL="285744" indent="-285744">
              <a:buClr>
                <a:srgbClr val="191D3F"/>
              </a:buClr>
              <a:buFont typeface="Arial" panose="020B0604020202020204" pitchFamily="34" charset="0"/>
              <a:buChar char="•"/>
            </a:pPr>
            <a:r>
              <a:rPr lang="en-US" sz="2400" dirty="0">
                <a:solidFill>
                  <a:srgbClr val="333333"/>
                </a:solidFill>
                <a:latin typeface="FS Elliot Pro Light" panose="02000503040000020004" pitchFamily="2" charset="0"/>
                <a:cs typeface="+mn-cs"/>
              </a:rPr>
              <a:t>Assure other family members of equitable inheritance</a:t>
            </a:r>
          </a:p>
          <a:p>
            <a:pPr>
              <a:buClr>
                <a:schemeClr val="tx1"/>
              </a:buClr>
            </a:pPr>
            <a:endParaRPr lang="en-US" sz="1600" dirty="0">
              <a:solidFill>
                <a:srgbClr val="787878"/>
              </a:solidFill>
            </a:endParaRPr>
          </a:p>
        </p:txBody>
      </p:sp>
      <p:sp>
        <p:nvSpPr>
          <p:cNvPr id="8" name="Content Placeholder 2">
            <a:extLst>
              <a:ext uri="{FF2B5EF4-FFF2-40B4-BE49-F238E27FC236}">
                <a16:creationId xmlns:a16="http://schemas.microsoft.com/office/drawing/2014/main" id="{96C22001-00A3-1F5A-74D1-43F78CEC5F6F}"/>
              </a:ext>
            </a:extLst>
          </p:cNvPr>
          <p:cNvSpPr txBox="1">
            <a:spLocks/>
          </p:cNvSpPr>
          <p:nvPr/>
        </p:nvSpPr>
        <p:spPr>
          <a:xfrm>
            <a:off x="4821226" y="4574819"/>
            <a:ext cx="6958227" cy="543119"/>
          </a:xfrm>
          <a:prstGeom prst="rect">
            <a:avLst/>
          </a:prstGeom>
        </p:spPr>
        <p:txBody>
          <a:bodyPr vert="horz" lIns="121920" tIns="60960" rIns="121920" bIns="60960" rtlCol="0">
            <a:normAutofit fontScale="25000" lnSpcReduction="20000"/>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666" dirty="0">
                <a:solidFill>
                  <a:srgbClr val="0070C0"/>
                </a:solidFill>
              </a:rPr>
              <a:t>51% of family-owned businesses plan to give the business to family members.</a:t>
            </a:r>
            <a:r>
              <a:rPr lang="en-US" sz="10666" baseline="30000" dirty="0">
                <a:solidFill>
                  <a:srgbClr val="0070C0"/>
                </a:solidFill>
              </a:rPr>
              <a:t>*</a:t>
            </a:r>
            <a:r>
              <a:rPr lang="en-US" sz="10666" dirty="0">
                <a:solidFill>
                  <a:srgbClr val="0070C0"/>
                </a:solidFill>
              </a:rPr>
              <a:t> </a:t>
            </a:r>
            <a:br>
              <a:rPr lang="en-US" sz="10666" dirty="0">
                <a:solidFill>
                  <a:srgbClr val="0070C0"/>
                </a:solidFill>
              </a:rPr>
            </a:br>
            <a:endParaRPr lang="en-US" sz="10666" dirty="0">
              <a:solidFill>
                <a:srgbClr val="0070C0"/>
              </a:solidFill>
            </a:endParaRPr>
          </a:p>
          <a:p>
            <a:pPr marL="0" indent="0">
              <a:buNone/>
            </a:pPr>
            <a:endParaRPr lang="en-US" sz="2133" dirty="0">
              <a:solidFill>
                <a:srgbClr val="191D3F"/>
              </a:solidFill>
              <a:latin typeface="FS Elliot Pro" panose="02000503040000020004" pitchFamily="50" charset="0"/>
            </a:endParaRPr>
          </a:p>
          <a:p>
            <a:pPr marL="0" indent="0">
              <a:buNone/>
            </a:pPr>
            <a:endParaRPr lang="en-US" sz="2133" baseline="30000" dirty="0">
              <a:solidFill>
                <a:srgbClr val="191D3F"/>
              </a:solidFill>
            </a:endParaRPr>
          </a:p>
          <a:p>
            <a:endParaRPr lang="en-US" sz="2933" dirty="0"/>
          </a:p>
        </p:txBody>
      </p:sp>
      <p:sp>
        <p:nvSpPr>
          <p:cNvPr id="6" name="TextBox 5">
            <a:extLst>
              <a:ext uri="{FF2B5EF4-FFF2-40B4-BE49-F238E27FC236}">
                <a16:creationId xmlns:a16="http://schemas.microsoft.com/office/drawing/2014/main" id="{F03E201C-0691-64D1-4C3F-76A622BE5727}"/>
              </a:ext>
            </a:extLst>
          </p:cNvPr>
          <p:cNvSpPr txBox="1"/>
          <p:nvPr/>
        </p:nvSpPr>
        <p:spPr>
          <a:xfrm>
            <a:off x="608805" y="5690950"/>
            <a:ext cx="8169801" cy="276999"/>
          </a:xfrm>
          <a:prstGeom prst="rect">
            <a:avLst/>
          </a:prstGeom>
          <a:noFill/>
        </p:spPr>
        <p:txBody>
          <a:bodyPr wrap="none" rtlCol="0">
            <a:spAutoFit/>
          </a:bodyPr>
          <a:lstStyle/>
          <a:p>
            <a:pPr marL="0" indent="0">
              <a:buNone/>
            </a:pPr>
            <a:r>
              <a:rPr lang="en-US" sz="1200">
                <a:solidFill>
                  <a:srgbClr val="191D3F"/>
                </a:solidFill>
                <a:latin typeface="FS Elliot Pro" panose="02000503040000020004" pitchFamily="50" charset="0"/>
              </a:rPr>
              <a:t>* Principal Business Owner Insights Study: online survey of business owners conducted by </a:t>
            </a:r>
            <a:r>
              <a:rPr lang="en-US" sz="1200" err="1">
                <a:solidFill>
                  <a:srgbClr val="191D3F"/>
                </a:solidFill>
                <a:latin typeface="FS Elliot Pro" panose="02000503040000020004" pitchFamily="50" charset="0"/>
              </a:rPr>
              <a:t>Dynata</a:t>
            </a:r>
            <a:r>
              <a:rPr lang="en-US" sz="1200">
                <a:solidFill>
                  <a:srgbClr val="191D3F"/>
                </a:solidFill>
                <a:latin typeface="FS Elliot Pro" panose="02000503040000020004" pitchFamily="50" charset="0"/>
              </a:rPr>
              <a:t> in January 2023. </a:t>
            </a:r>
            <a:endParaRPr lang="en-US" sz="1200" baseline="30000">
              <a:solidFill>
                <a:srgbClr val="191D3F"/>
              </a:solidFill>
            </a:endParaRPr>
          </a:p>
        </p:txBody>
      </p:sp>
    </p:spTree>
    <p:extLst>
      <p:ext uri="{BB962C8B-B14F-4D97-AF65-F5344CB8AC3E}">
        <p14:creationId xmlns:p14="http://schemas.microsoft.com/office/powerpoint/2010/main" val="1328047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09600" y="581557"/>
            <a:ext cx="10972800" cy="457200"/>
          </a:xfrm>
        </p:spPr>
        <p:txBody>
          <a:bodyPr/>
          <a:lstStyle/>
          <a:p>
            <a:r>
              <a:rPr lang="en-US">
                <a:solidFill>
                  <a:schemeClr val="bg1"/>
                </a:solidFill>
              </a:rPr>
              <a:t>Gifting to family: the most popular succession strategy</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47</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2" name="Footer Placeholder 3">
            <a:extLst>
              <a:ext uri="{FF2B5EF4-FFF2-40B4-BE49-F238E27FC236}">
                <a16:creationId xmlns:a16="http://schemas.microsoft.com/office/drawing/2014/main" id="{816330DE-9087-496A-B489-08BE674BB987}"/>
              </a:ext>
            </a:extLst>
          </p:cNvPr>
          <p:cNvSpPr txBox="1">
            <a:spLocks/>
          </p:cNvSpPr>
          <p:nvPr/>
        </p:nvSpPr>
        <p:spPr>
          <a:xfrm>
            <a:off x="609599" y="5950104"/>
            <a:ext cx="958325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0" i="0" u="none" strike="noStrike" baseline="30000">
                <a:solidFill>
                  <a:srgbClr val="4D4E52"/>
                </a:solidFill>
                <a:latin typeface="FS Elliot Pro Light" panose="02000503040000020004" pitchFamily="50" charset="0"/>
              </a:rPr>
              <a:t>1</a:t>
            </a:r>
            <a:r>
              <a:rPr lang="en-US" sz="1000" b="0" i="0" u="none" strike="noStrike" baseline="0">
                <a:solidFill>
                  <a:srgbClr val="4D4E52"/>
                </a:solidFill>
                <a:latin typeface="FS Elliot Pro Light" panose="02000503040000020004" pitchFamily="50" charset="0"/>
              </a:rPr>
              <a:t> The 2023 Principal Business Owner Insights survey is based on 1,000 online interviews conducted in January 2023 by </a:t>
            </a:r>
            <a:r>
              <a:rPr lang="en-US" sz="1000" b="0" i="0" u="none" strike="noStrike" baseline="0" err="1">
                <a:solidFill>
                  <a:srgbClr val="4D4E52"/>
                </a:solidFill>
                <a:latin typeface="FS Elliot Pro Light" panose="02000503040000020004" pitchFamily="50" charset="0"/>
              </a:rPr>
              <a:t>Dynata</a:t>
            </a:r>
            <a:r>
              <a:rPr lang="en-US" sz="1000" b="0" i="0" u="none" strike="noStrike" baseline="0">
                <a:solidFill>
                  <a:srgbClr val="4D4E52"/>
                </a:solidFill>
                <a:latin typeface="FS Elliot Pro Light" panose="02000503040000020004" pitchFamily="50" charset="0"/>
              </a:rPr>
              <a:t>.</a:t>
            </a:r>
          </a:p>
          <a:p>
            <a:r>
              <a:rPr lang="en-US" sz="1000" b="0" i="0" u="none" strike="noStrike" baseline="30000">
                <a:solidFill>
                  <a:srgbClr val="4D4E52"/>
                </a:solidFill>
                <a:latin typeface="FS Elliot Pro Light" panose="02000503040000020004" pitchFamily="50" charset="0"/>
              </a:rPr>
              <a:t>2</a:t>
            </a:r>
            <a:r>
              <a:rPr lang="en-US" sz="1000" b="0" i="0" u="none" strike="noStrike" baseline="0">
                <a:solidFill>
                  <a:srgbClr val="4D4E52"/>
                </a:solidFill>
                <a:latin typeface="FS Elliot Pro Light" panose="02000503040000020004" pitchFamily="50" charset="0"/>
              </a:rPr>
              <a:t> Family Business Alliance, fbagr.org/resources/cited-stats, as of April 2023.</a:t>
            </a:r>
            <a:endParaRPr lang="en-US" sz="1000">
              <a:latin typeface="FS Elliot Pro Light" panose="02000503040000020004" pitchFamily="50" charset="0"/>
            </a:endParaRPr>
          </a:p>
          <a:p>
            <a:endParaRPr lang="en-US" sz="1000"/>
          </a:p>
          <a:p>
            <a:endParaRPr lang="en-US" sz="1000"/>
          </a:p>
        </p:txBody>
      </p:sp>
      <p:sp>
        <p:nvSpPr>
          <p:cNvPr id="17" name="Rectangle 16">
            <a:extLst>
              <a:ext uri="{FF2B5EF4-FFF2-40B4-BE49-F238E27FC236}">
                <a16:creationId xmlns:a16="http://schemas.microsoft.com/office/drawing/2014/main" id="{61E83567-C1A1-4B4D-8A84-CE7C9BD5CC30}"/>
              </a:ext>
            </a:extLst>
          </p:cNvPr>
          <p:cNvSpPr/>
          <p:nvPr/>
        </p:nvSpPr>
        <p:spPr>
          <a:xfrm>
            <a:off x="765110" y="3974703"/>
            <a:ext cx="5051795" cy="1525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4000" b="1">
                <a:solidFill>
                  <a:srgbClr val="333333"/>
                </a:solidFill>
                <a:latin typeface="FS Elliot Pro" panose="02000503040000020004" pitchFamily="2" charset="0"/>
              </a:rPr>
              <a:t>Almost two-thirds </a:t>
            </a:r>
            <a:r>
              <a:rPr lang="en-US" sz="2800">
                <a:solidFill>
                  <a:srgbClr val="333333"/>
                </a:solidFill>
                <a:latin typeface="FS Elliot Pro Light" panose="02000503040000020004" pitchFamily="2" charset="0"/>
              </a:rPr>
              <a:t>of businesses are family-owned.</a:t>
            </a:r>
            <a:r>
              <a:rPr lang="en-US" sz="2800" baseline="30000">
                <a:solidFill>
                  <a:srgbClr val="333333"/>
                </a:solidFill>
                <a:latin typeface="FS Elliot Pro Light" panose="02000503040000020004" pitchFamily="2" charset="0"/>
              </a:rPr>
              <a:t>1</a:t>
            </a:r>
          </a:p>
        </p:txBody>
      </p:sp>
      <p:sp>
        <p:nvSpPr>
          <p:cNvPr id="18" name="Rectangle 17">
            <a:extLst>
              <a:ext uri="{FF2B5EF4-FFF2-40B4-BE49-F238E27FC236}">
                <a16:creationId xmlns:a16="http://schemas.microsoft.com/office/drawing/2014/main" id="{C3D9F9CD-2C7A-A643-8D90-4CA4A7C79860}"/>
              </a:ext>
            </a:extLst>
          </p:cNvPr>
          <p:cNvSpPr/>
          <p:nvPr/>
        </p:nvSpPr>
        <p:spPr>
          <a:xfrm>
            <a:off x="6643624" y="3974703"/>
            <a:ext cx="5174924" cy="2216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4000" b="1">
                <a:solidFill>
                  <a:srgbClr val="333333"/>
                </a:solidFill>
                <a:latin typeface="FS Elliot Pro" panose="02000503040000020004" pitchFamily="2" charset="0"/>
              </a:rPr>
              <a:t>Almost 70% </a:t>
            </a:r>
            <a:r>
              <a:rPr lang="en-US" sz="2800">
                <a:solidFill>
                  <a:srgbClr val="333333"/>
                </a:solidFill>
                <a:latin typeface="FS Elliot Pro Light" panose="02000503040000020004" pitchFamily="2" charset="0"/>
              </a:rPr>
              <a:t>of family businesses don’t make it through the second generation.</a:t>
            </a:r>
            <a:r>
              <a:rPr lang="en-US" sz="2800" baseline="30000">
                <a:solidFill>
                  <a:srgbClr val="333333"/>
                </a:solidFill>
                <a:latin typeface="FS Elliot Pro Light" panose="02000503040000020004" pitchFamily="2" charset="0"/>
              </a:rPr>
              <a:t>2</a:t>
            </a:r>
          </a:p>
        </p:txBody>
      </p:sp>
      <p:pic>
        <p:nvPicPr>
          <p:cNvPr id="4" name="Picture 3" descr="A picture containing icon&#10;&#10;Description automatically generated">
            <a:extLst>
              <a:ext uri="{FF2B5EF4-FFF2-40B4-BE49-F238E27FC236}">
                <a16:creationId xmlns:a16="http://schemas.microsoft.com/office/drawing/2014/main" id="{EA8EFCC8-0AA1-3B45-89BC-D9D6482883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4390" y="1931237"/>
            <a:ext cx="1763209" cy="1826181"/>
          </a:xfrm>
          <a:prstGeom prst="rect">
            <a:avLst/>
          </a:prstGeom>
        </p:spPr>
      </p:pic>
      <p:sp>
        <p:nvSpPr>
          <p:cNvPr id="13" name="Rectangle 12">
            <a:extLst>
              <a:ext uri="{FF2B5EF4-FFF2-40B4-BE49-F238E27FC236}">
                <a16:creationId xmlns:a16="http://schemas.microsoft.com/office/drawing/2014/main" id="{6D847ABD-3A90-4B47-9095-1D8FB03A7E21}"/>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descr="A blue circle with a number and text&#10;&#10;Description automatically generated">
            <a:extLst>
              <a:ext uri="{FF2B5EF4-FFF2-40B4-BE49-F238E27FC236}">
                <a16:creationId xmlns:a16="http://schemas.microsoft.com/office/drawing/2014/main" id="{53D31E88-F882-F0BD-85E6-2454462FE2CF}"/>
              </a:ext>
            </a:extLst>
          </p:cNvPr>
          <p:cNvPicPr>
            <a:picLocks noChangeAspect="1"/>
          </p:cNvPicPr>
          <p:nvPr/>
        </p:nvPicPr>
        <p:blipFill>
          <a:blip r:embed="rId4"/>
          <a:stretch>
            <a:fillRect/>
          </a:stretch>
        </p:blipFill>
        <p:spPr>
          <a:xfrm>
            <a:off x="8138160" y="1897078"/>
            <a:ext cx="1861700" cy="1899310"/>
          </a:xfrm>
          <a:prstGeom prst="rect">
            <a:avLst/>
          </a:prstGeom>
        </p:spPr>
      </p:pic>
    </p:spTree>
    <p:extLst>
      <p:ext uri="{BB962C8B-B14F-4D97-AF65-F5344CB8AC3E}">
        <p14:creationId xmlns:p14="http://schemas.microsoft.com/office/powerpoint/2010/main" val="2269114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15462" y="570187"/>
            <a:ext cx="10972800" cy="457200"/>
          </a:xfrm>
        </p:spPr>
        <p:txBody>
          <a:bodyPr/>
          <a:lstStyle/>
          <a:p>
            <a:r>
              <a:rPr lang="en-US">
                <a:solidFill>
                  <a:schemeClr val="bg1"/>
                </a:solidFill>
              </a:rPr>
              <a:t>Special considerations for family-owned businesses</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48</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5" name="Rectangle 14">
            <a:extLst>
              <a:ext uri="{FF2B5EF4-FFF2-40B4-BE49-F238E27FC236}">
                <a16:creationId xmlns:a16="http://schemas.microsoft.com/office/drawing/2014/main" id="{3EBE13BA-A725-9546-AEDB-E328B6641B39}"/>
              </a:ext>
            </a:extLst>
          </p:cNvPr>
          <p:cNvSpPr/>
          <p:nvPr/>
        </p:nvSpPr>
        <p:spPr>
          <a:xfrm>
            <a:off x="273270" y="1893957"/>
            <a:ext cx="11309130" cy="3656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marL="274320" indent="-274320">
              <a:spcAft>
                <a:spcPts val="1200"/>
              </a:spcAft>
              <a:buFont typeface="Arial" panose="020B0604020202020204" pitchFamily="34" charset="0"/>
              <a:buChar char="•"/>
            </a:pPr>
            <a:r>
              <a:rPr lang="en-US" sz="2400" dirty="0">
                <a:solidFill>
                  <a:srgbClr val="333333"/>
                </a:solidFill>
                <a:latin typeface="FS Elliot Pro Light" panose="02000503040000020004" pitchFamily="2" charset="0"/>
              </a:rPr>
              <a:t>Price must be fixed or formula based.</a:t>
            </a:r>
          </a:p>
          <a:p>
            <a:pPr marL="274320" indent="-274320">
              <a:spcAft>
                <a:spcPts val="1200"/>
              </a:spcAft>
              <a:buFont typeface="Arial" panose="020B0604020202020204" pitchFamily="34" charset="0"/>
              <a:buChar char="•"/>
            </a:pPr>
            <a:r>
              <a:rPr lang="en-US" sz="2400" dirty="0">
                <a:solidFill>
                  <a:srgbClr val="333333"/>
                </a:solidFill>
                <a:latin typeface="FS Elliot Pro Light" panose="02000503040000020004" pitchFamily="2" charset="0"/>
              </a:rPr>
              <a:t>Estate must sell at death at the agreed upon price.</a:t>
            </a:r>
          </a:p>
          <a:p>
            <a:pPr marL="274320" indent="-274320">
              <a:spcAft>
                <a:spcPts val="1200"/>
              </a:spcAft>
              <a:buFont typeface="Arial" panose="020B0604020202020204" pitchFamily="34" charset="0"/>
              <a:buChar char="•"/>
            </a:pPr>
            <a:r>
              <a:rPr lang="en-US" sz="2400" dirty="0">
                <a:solidFill>
                  <a:srgbClr val="333333"/>
                </a:solidFill>
                <a:latin typeface="FS Elliot Pro Light" panose="02000503040000020004" pitchFamily="2" charset="0"/>
              </a:rPr>
              <a:t>Agreement should ensure the value is comparable to a similar agreement with non-family members.</a:t>
            </a:r>
          </a:p>
          <a:p>
            <a:pPr marL="274320" indent="-274320">
              <a:spcAft>
                <a:spcPts val="1200"/>
              </a:spcAft>
              <a:buFont typeface="Arial" panose="020B0604020202020204" pitchFamily="34" charset="0"/>
              <a:buChar char="•"/>
            </a:pPr>
            <a:r>
              <a:rPr lang="en-US" sz="2400" dirty="0">
                <a:solidFill>
                  <a:srgbClr val="333333"/>
                </a:solidFill>
                <a:latin typeface="FS Elliot Pro Light" panose="02000503040000020004" pitchFamily="2" charset="0"/>
              </a:rPr>
              <a:t>Agreement must be a bona fide business agreement.</a:t>
            </a:r>
          </a:p>
          <a:p>
            <a:pPr marL="274320" indent="-274320">
              <a:spcAft>
                <a:spcPts val="1200"/>
              </a:spcAft>
              <a:buFont typeface="Arial" panose="020B0604020202020204" pitchFamily="34" charset="0"/>
              <a:buChar char="•"/>
            </a:pPr>
            <a:r>
              <a:rPr lang="en-US" sz="2400" dirty="0">
                <a:solidFill>
                  <a:srgbClr val="333333"/>
                </a:solidFill>
                <a:latin typeface="FS Elliot Pro Light" panose="02000503040000020004" pitchFamily="2" charset="0"/>
              </a:rPr>
              <a:t>Agreement must prohibit owner from disposing of interest without first offering it to other party/parties at no more than agreement prices.</a:t>
            </a:r>
          </a:p>
        </p:txBody>
      </p:sp>
      <p:sp>
        <p:nvSpPr>
          <p:cNvPr id="8" name="Rectangle 7">
            <a:extLst>
              <a:ext uri="{FF2B5EF4-FFF2-40B4-BE49-F238E27FC236}">
                <a16:creationId xmlns:a16="http://schemas.microsoft.com/office/drawing/2014/main" id="{64BE0BEA-DA36-4FF3-8374-33D13CE90845}"/>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0222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15462" y="617653"/>
            <a:ext cx="10972800" cy="457200"/>
          </a:xfrm>
        </p:spPr>
        <p:txBody>
          <a:bodyPr/>
          <a:lstStyle/>
          <a:p>
            <a:r>
              <a:rPr lang="en-US">
                <a:solidFill>
                  <a:schemeClr val="bg1"/>
                </a:solidFill>
              </a:rPr>
              <a:t>Special considerations for family-owned businesses</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49</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273270" y="2535641"/>
            <a:ext cx="11309129" cy="2673617"/>
            <a:chOff x="386912" y="2716859"/>
            <a:chExt cx="7487896" cy="2297027"/>
          </a:xfrm>
        </p:grpSpPr>
        <p:sp>
          <p:nvSpPr>
            <p:cNvPr id="15" name="Rectangle 14">
              <a:extLst>
                <a:ext uri="{FF2B5EF4-FFF2-40B4-BE49-F238E27FC236}">
                  <a16:creationId xmlns:a16="http://schemas.microsoft.com/office/drawing/2014/main" id="{3EBE13BA-A725-9546-AEDB-E328B6641B39}"/>
                </a:ext>
              </a:extLst>
            </p:cNvPr>
            <p:cNvSpPr/>
            <p:nvPr/>
          </p:nvSpPr>
          <p:spPr>
            <a:xfrm>
              <a:off x="386912" y="2716859"/>
              <a:ext cx="3566160" cy="229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a:solidFill>
                    <a:srgbClr val="333333"/>
                  </a:solidFill>
                  <a:latin typeface="FS Elliot Pro Light" panose="02000503040000020004" pitchFamily="2" charset="0"/>
                </a:rPr>
                <a:t>Agreement must be </a:t>
              </a:r>
              <a:r>
                <a:rPr lang="en-US" sz="2400" b="1">
                  <a:solidFill>
                    <a:srgbClr val="333333"/>
                  </a:solidFill>
                  <a:latin typeface="FS Elliot Pro" panose="02000503040000020004" pitchFamily="50" charset="0"/>
                </a:rPr>
                <a:t>a </a:t>
              </a:r>
              <a:r>
                <a:rPr lang="en-US" sz="2400" b="1">
                  <a:solidFill>
                    <a:srgbClr val="333333"/>
                  </a:solidFill>
                  <a:latin typeface="FS Elliot Pro" panose="02000503040000020004" pitchFamily="2" charset="0"/>
                </a:rPr>
                <a:t>bona fide business agreement</a:t>
              </a:r>
              <a:r>
                <a:rPr lang="en-US" sz="2400">
                  <a:solidFill>
                    <a:srgbClr val="333333"/>
                  </a:solidFill>
                  <a:latin typeface="FS Elliot Pro Light" panose="02000503040000020004" pitchFamily="2" charset="0"/>
                </a:rPr>
                <a:t>, not a device to pass interest to heirs without full and adequate consideration.</a:t>
              </a:r>
              <a:endParaRPr lang="en-US">
                <a:solidFill>
                  <a:srgbClr val="333333"/>
                </a:solidFill>
                <a:latin typeface="FS Elliot Pro Light"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308648" y="2716859"/>
              <a:ext cx="3566160" cy="229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a:solidFill>
                    <a:srgbClr val="333333"/>
                  </a:solidFill>
                  <a:latin typeface="FS Elliot Pro Light" panose="02000503040000020004" pitchFamily="2" charset="0"/>
                </a:rPr>
                <a:t>Buy-sell should ensure </a:t>
              </a:r>
              <a:r>
                <a:rPr lang="en-US" sz="2400" b="1">
                  <a:solidFill>
                    <a:srgbClr val="333333"/>
                  </a:solidFill>
                  <a:latin typeface="FS Elliot Pro" panose="02000503040000020004" pitchFamily="2" charset="0"/>
                </a:rPr>
                <a:t>agreement value</a:t>
              </a:r>
              <a:r>
                <a:rPr lang="en-US" sz="2400">
                  <a:solidFill>
                    <a:srgbClr val="333333"/>
                  </a:solidFill>
                  <a:latin typeface="FS Elliot Pro Light" panose="02000503040000020004" pitchFamily="2" charset="0"/>
                </a:rPr>
                <a:t> is comparable to similar arrangements entered into by people in arm’s-length transactions.</a:t>
              </a:r>
            </a:p>
          </p:txBody>
        </p:sp>
      </p:grpSp>
      <p:cxnSp>
        <p:nvCxnSpPr>
          <p:cNvPr id="13" name="Straight Connector 12">
            <a:extLst>
              <a:ext uri="{FF2B5EF4-FFF2-40B4-BE49-F238E27FC236}">
                <a16:creationId xmlns:a16="http://schemas.microsoft.com/office/drawing/2014/main" id="{D6D94CB7-F2B5-6F4C-B6AA-3321384EAB25}"/>
              </a:ext>
            </a:extLst>
          </p:cNvPr>
          <p:cNvCxnSpPr>
            <a:cxnSpLocks/>
          </p:cNvCxnSpPr>
          <p:nvPr/>
        </p:nvCxnSpPr>
        <p:spPr>
          <a:xfrm>
            <a:off x="609600" y="2636951"/>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49BD02-7346-F741-A277-9E77A2DD50B5}"/>
              </a:ext>
            </a:extLst>
          </p:cNvPr>
          <p:cNvCxnSpPr>
            <a:cxnSpLocks/>
          </p:cNvCxnSpPr>
          <p:nvPr/>
        </p:nvCxnSpPr>
        <p:spPr>
          <a:xfrm>
            <a:off x="6545842" y="2636951"/>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816330DE-9087-496A-B489-08BE674BB987}"/>
              </a:ext>
            </a:extLst>
          </p:cNvPr>
          <p:cNvSpPr txBox="1">
            <a:spLocks/>
          </p:cNvSpPr>
          <p:nvPr/>
        </p:nvSpPr>
        <p:spPr>
          <a:xfrm>
            <a:off x="615462" y="6099695"/>
            <a:ext cx="958325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Note: The arm’s-length principle is the condition or fact that the parties to transaction are independent and on an equal footing. Such a transaction is known as an arm’s-length transaction.</a:t>
            </a:r>
          </a:p>
        </p:txBody>
      </p:sp>
      <p:sp>
        <p:nvSpPr>
          <p:cNvPr id="17" name="Rectangle 16">
            <a:extLst>
              <a:ext uri="{FF2B5EF4-FFF2-40B4-BE49-F238E27FC236}">
                <a16:creationId xmlns:a16="http://schemas.microsoft.com/office/drawing/2014/main" id="{E100ED23-1CAE-4FB7-8AC9-63DFCC8305F9}"/>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3481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CD5EF785-AD9B-1343-876F-5573789949BA}"/>
              </a:ext>
            </a:extLst>
          </p:cNvPr>
          <p:cNvSpPr txBox="1">
            <a:spLocks noChangeArrowheads="1"/>
          </p:cNvSpPr>
          <p:nvPr/>
        </p:nvSpPr>
        <p:spPr bwMode="auto">
          <a:xfrm>
            <a:off x="640079" y="311077"/>
            <a:ext cx="10984231" cy="449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Insurance products issued by Principal National Life Insurance Company (except in NY), Principal Life Insurance Company</a:t>
            </a:r>
            <a:r>
              <a:rPr lang="en-US" sz="1300" baseline="300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a:t>
            </a: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 and the companies available through the Preferred Product Network, Inc. Plan administrative services provided through Principal Life. Securities offered through Principal Securities, Inc., member SIPC, and/or independent broker/dealers. Referenced companies are members of the Principal Financial Group</a:t>
            </a:r>
            <a:r>
              <a:rPr lang="en-US" sz="1300" baseline="300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a:t>
            </a: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rPr>
              <a:t>, Des Moines, IA 50392.​ </a:t>
            </a:r>
            <a:r>
              <a:rPr lang="en-US" sz="1300">
                <a:solidFill>
                  <a:srgbClr val="FF3399"/>
                </a:solidFill>
                <a:latin typeface="FS Elliot Pro" panose="02000503040000020004" pitchFamily="2" charset="0"/>
                <a:cs typeface="Arial" panose="020B0604020202020204" pitchFamily="34" charset="0"/>
              </a:rPr>
              <a:t>BGA/DBA/Bank Name </a:t>
            </a:r>
            <a:r>
              <a:rPr lang="en-US" sz="1300">
                <a:solidFill>
                  <a:schemeClr val="bg1"/>
                </a:solidFill>
                <a:latin typeface="FS Elliot Pro" panose="02000503040000020004" pitchFamily="2" charset="0"/>
                <a:cs typeface="Arial" panose="020B0604020202020204" pitchFamily="34" charset="0"/>
              </a:rPr>
              <a:t>is not an affiliate of any member company of the Principal Financial Group</a:t>
            </a:r>
            <a:r>
              <a:rPr lang="en-US" sz="1300" baseline="30000">
                <a:solidFill>
                  <a:schemeClr val="bg1"/>
                </a:solidFill>
                <a:latin typeface="FS Elliot Pro" panose="02000503040000020004" pitchFamily="2" charset="0"/>
                <a:cs typeface="Arial" panose="020B0604020202020204" pitchFamily="34" charset="0"/>
              </a:rPr>
              <a:t>®</a:t>
            </a:r>
            <a:r>
              <a:rPr lang="en-US" sz="1300">
                <a:solidFill>
                  <a:schemeClr val="bg1"/>
                </a:solidFill>
                <a:latin typeface="FS Elliot Pro" panose="02000503040000020004" pitchFamily="2" charset="0"/>
                <a:cs typeface="Arial" panose="020B0604020202020204" pitchFamily="34" charset="0"/>
              </a:rPr>
              <a:t>.</a:t>
            </a:r>
          </a:p>
          <a:p>
            <a:endPar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a:p>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This summary is not a complete statement of the rights, benefits, limitations, and exclusions of the insurance described here. For cost and coverage details, contact your Principal</a:t>
            </a:r>
            <a:r>
              <a:rPr lang="en-US" sz="1300" baseline="300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a:t>
            </a: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 representative. CRITICAL ILLNESS PROVIDES LIMITED BENEFITS. DI Retirement Security is issued as a non-cancelable, guaranteed renewable, individual disability income insurance policy. It is not a pension or retirement program or a substitute for such a program. DI Retirement Security is not available for anyone who is over insured based on Principal Life’s current Issue and Participation guidelines. It may not be available, or the benefit amount may be reduced for certain occupations if there is existing DI coverage with lifetime benefits. Additional underwriting guidelines may apply.</a:t>
            </a:r>
          </a:p>
          <a:p>
            <a:endPar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a:p>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The subject matter in this communication is educational only and provided with the understanding that Principal® is not rendering legal, accounting, investment or tax advice. You should consult with appropriate counsel, financial professionals or other financial professionals on all matters pertaining to legal, tax, investment or accounting obligations and requirements.</a:t>
            </a:r>
            <a:b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br>
            <a:endPar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a:p>
            <a:pPr>
              <a:spcAft>
                <a:spcPts val="1600"/>
              </a:spcAft>
            </a:pP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r>
              <a:rPr lang="en-US" sz="1300" baseline="300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a:t>
            </a:r>
            <a:r>
              <a:rPr lang="en-US" sz="130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a:t>
            </a:r>
          </a:p>
          <a:p>
            <a:pPr marL="0" marR="0">
              <a:spcBef>
                <a:spcPts val="0"/>
              </a:spcBef>
              <a:spcAft>
                <a:spcPts val="0"/>
              </a:spcAft>
            </a:pPr>
            <a:r>
              <a:rPr lang="en-US" sz="1300">
                <a:solidFill>
                  <a:schemeClr val="bg1"/>
                </a:solidFill>
                <a:latin typeface="FS Elliot Pro" panose="02000503040000020004" pitchFamily="50" charset="0"/>
                <a:cs typeface="Arial" panose="020B0604020202020204" pitchFamily="34" charset="0"/>
              </a:rPr>
              <a:t>Principal</a:t>
            </a:r>
            <a:r>
              <a:rPr lang="en-US" sz="1300" baseline="30000">
                <a:solidFill>
                  <a:schemeClr val="bg1"/>
                </a:solidFill>
                <a:latin typeface="FS Elliot Pro" panose="02000503040000020004" pitchFamily="50" charset="0"/>
                <a:cs typeface="Arial" panose="020B0604020202020204" pitchFamily="34" charset="0"/>
              </a:rPr>
              <a:t>®</a:t>
            </a:r>
            <a:r>
              <a:rPr lang="en-US" sz="1300">
                <a:solidFill>
                  <a:schemeClr val="bg1"/>
                </a:solidFill>
                <a:latin typeface="FS Elliot Pro" panose="02000503040000020004" pitchFamily="50" charset="0"/>
                <a:cs typeface="Arial" panose="020B0604020202020204" pitchFamily="34" charset="0"/>
              </a:rPr>
              <a:t>, Principal Financial Group</a:t>
            </a:r>
            <a:r>
              <a:rPr lang="en-US" sz="1300" baseline="30000">
                <a:solidFill>
                  <a:schemeClr val="bg1"/>
                </a:solidFill>
                <a:latin typeface="FS Elliot Pro" panose="02000503040000020004" pitchFamily="50" charset="0"/>
                <a:cs typeface="Arial" panose="020B0604020202020204" pitchFamily="34" charset="0"/>
              </a:rPr>
              <a:t>®</a:t>
            </a:r>
            <a:r>
              <a:rPr lang="en-US" sz="1300">
                <a:solidFill>
                  <a:schemeClr val="bg1"/>
                </a:solidFill>
                <a:latin typeface="FS Elliot Pro" panose="02000503040000020004" pitchFamily="50" charset="0"/>
                <a:cs typeface="Arial" panose="020B0604020202020204" pitchFamily="34"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a:t>
            </a:r>
          </a:p>
        </p:txBody>
      </p:sp>
      <p:graphicFrame>
        <p:nvGraphicFramePr>
          <p:cNvPr id="4" name="Table 3">
            <a:extLst>
              <a:ext uri="{FF2B5EF4-FFF2-40B4-BE49-F238E27FC236}">
                <a16:creationId xmlns:a16="http://schemas.microsoft.com/office/drawing/2014/main" id="{05215380-97F1-854D-BE99-16AF97A6F22A}"/>
              </a:ext>
            </a:extLst>
          </p:cNvPr>
          <p:cNvGraphicFramePr>
            <a:graphicFrameLocks noGrp="1"/>
          </p:cNvGraphicFramePr>
          <p:nvPr>
            <p:extLst>
              <p:ext uri="{D42A27DB-BD31-4B8C-83A1-F6EECF244321}">
                <p14:modId xmlns:p14="http://schemas.microsoft.com/office/powerpoint/2010/main" val="512778075"/>
              </p:ext>
            </p:extLst>
          </p:nvPr>
        </p:nvGraphicFramePr>
        <p:xfrm>
          <a:off x="138304" y="5494060"/>
          <a:ext cx="5956196" cy="1022773"/>
        </p:xfrm>
        <a:graphic>
          <a:graphicData uri="http://schemas.openxmlformats.org/drawingml/2006/table">
            <a:tbl>
              <a:tblPr firstRow="1" bandRow="1">
                <a:tableStyleId>{5C22544A-7EE6-4342-B048-85BDC9FD1C3A}</a:tableStyleId>
              </a:tblPr>
              <a:tblGrid>
                <a:gridCol w="5956196">
                  <a:extLst>
                    <a:ext uri="{9D8B030D-6E8A-4147-A177-3AD203B41FA5}">
                      <a16:colId xmlns:a16="http://schemas.microsoft.com/office/drawing/2014/main" val="1577423033"/>
                    </a:ext>
                  </a:extLst>
                </a:gridCol>
              </a:tblGrid>
              <a:tr h="494453">
                <a:tc>
                  <a:txBody>
                    <a:bodyPr/>
                    <a:lstStyle/>
                    <a:p>
                      <a:pPr algn="ctr"/>
                      <a:r>
                        <a:rPr lang="en-US" sz="1600" b="1" i="0" u="none" strike="noStrike" kern="1200" baseline="0">
                          <a:solidFill>
                            <a:srgbClr val="0076CF"/>
                          </a:solidFill>
                          <a:latin typeface="FS Elliot Pro" panose="02000503040000020004" pitchFamily="2" charset="0"/>
                          <a:ea typeface="+mn-ea"/>
                          <a:cs typeface="Arial" panose="020B0604020202020204" pitchFamily="34" charset="0"/>
                        </a:rPr>
                        <a:t>Not FDIC or NCUA insured</a:t>
                      </a:r>
                      <a:endParaRPr lang="en-US" sz="1600">
                        <a:solidFill>
                          <a:srgbClr val="0076CF"/>
                        </a:solidFill>
                        <a:latin typeface="FS Elliot Pro" panose="02000503040000020004" pitchFamily="2" charset="0"/>
                        <a:cs typeface="Arial" panose="020B0604020202020204" pitchFamily="34" charset="0"/>
                      </a:endParaRPr>
                    </a:p>
                  </a:txBody>
                  <a:tcPr marL="121920" marR="121920" marT="60960" marB="60960"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8362889"/>
                  </a:ext>
                </a:extLst>
              </a:tr>
              <a:tr h="528320">
                <a:tc>
                  <a:txBody>
                    <a:bodyPr/>
                    <a:lstStyle/>
                    <a:p>
                      <a:pPr algn="ctr"/>
                      <a:r>
                        <a:rPr lang="en-US" sz="1300" b="1" i="0" u="none" strike="noStrike" kern="1200" baseline="0">
                          <a:solidFill>
                            <a:srgbClr val="0076CF"/>
                          </a:solidFill>
                          <a:latin typeface="FS Elliot Pro" panose="02000503040000020004" pitchFamily="2" charset="0"/>
                          <a:ea typeface="+mn-ea"/>
                          <a:cs typeface="Arial" panose="020B0604020202020204" pitchFamily="34" charset="0"/>
                        </a:rPr>
                        <a:t>May lose value • Not a deposit • No bank or credit union guarantee</a:t>
                      </a:r>
                    </a:p>
                    <a:p>
                      <a:pPr algn="ctr"/>
                      <a:r>
                        <a:rPr lang="en-US" sz="1300" b="1" i="0" u="none" strike="noStrike" kern="1200" baseline="0">
                          <a:solidFill>
                            <a:srgbClr val="0076CF"/>
                          </a:solidFill>
                          <a:latin typeface="FS Elliot Pro" panose="02000503040000020004" pitchFamily="2" charset="0"/>
                          <a:ea typeface="+mn-ea"/>
                          <a:cs typeface="Arial" panose="020B0604020202020204" pitchFamily="34" charset="0"/>
                        </a:rPr>
                        <a:t>Not insured by any Federal government agency</a:t>
                      </a:r>
                      <a:endParaRPr lang="en-US" sz="1300">
                        <a:solidFill>
                          <a:srgbClr val="0076CF"/>
                        </a:solidFill>
                        <a:latin typeface="FS Elliot Pro" panose="02000503040000020004" pitchFamily="2" charset="0"/>
                        <a:cs typeface="Arial" panose="020B0604020202020204" pitchFamily="34" charset="0"/>
                      </a:endParaRPr>
                    </a:p>
                  </a:txBody>
                  <a:tcPr marL="121920" marR="121920" marT="60960" marB="60960">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313231415"/>
                  </a:ext>
                </a:extLst>
              </a:tr>
            </a:tbl>
          </a:graphicData>
        </a:graphic>
      </p:graphicFrame>
      <p:pic>
        <p:nvPicPr>
          <p:cNvPr id="5" name="Picture 4">
            <a:extLst>
              <a:ext uri="{FF2B5EF4-FFF2-40B4-BE49-F238E27FC236}">
                <a16:creationId xmlns:a16="http://schemas.microsoft.com/office/drawing/2014/main" id="{4BD406E8-7A59-45A3-80D9-FC072AD11F12}"/>
              </a:ext>
            </a:extLst>
          </p:cNvPr>
          <p:cNvPicPr>
            <a:picLocks noChangeAspect="1"/>
          </p:cNvPicPr>
          <p:nvPr/>
        </p:nvPicPr>
        <p:blipFill>
          <a:blip r:embed="rId3"/>
          <a:stretch>
            <a:fillRect/>
          </a:stretch>
        </p:blipFill>
        <p:spPr>
          <a:xfrm>
            <a:off x="6944078" y="5927834"/>
            <a:ext cx="1931673" cy="562771"/>
          </a:xfrm>
          <a:prstGeom prst="rect">
            <a:avLst/>
          </a:prstGeom>
        </p:spPr>
      </p:pic>
      <p:sp>
        <p:nvSpPr>
          <p:cNvPr id="6" name="Subtitle 4">
            <a:extLst>
              <a:ext uri="{FF2B5EF4-FFF2-40B4-BE49-F238E27FC236}">
                <a16:creationId xmlns:a16="http://schemas.microsoft.com/office/drawing/2014/main" id="{DB964501-3823-4F8E-AEB1-90683C15F2D7}"/>
              </a:ext>
            </a:extLst>
          </p:cNvPr>
          <p:cNvSpPr txBox="1">
            <a:spLocks/>
          </p:cNvSpPr>
          <p:nvPr/>
        </p:nvSpPr>
        <p:spPr>
          <a:xfrm>
            <a:off x="10189945" y="5698155"/>
            <a:ext cx="1670304" cy="926592"/>
          </a:xfrm>
          <a:prstGeom prst="rect">
            <a:avLst/>
          </a:prstGeom>
          <a:solidFill>
            <a:srgbClr val="E3298D"/>
          </a:solidFill>
        </p:spPr>
        <p:txBody>
          <a:bodyPr vert="horz" lIns="121920" tIns="60960" rIns="121920" bIns="60960" rtlCol="0" anchor="ctr">
            <a:normAutofit/>
          </a:bodyPr>
          <a:lstStyle>
            <a:lvl1pPr marL="0" indent="0" algn="l" defTabSz="457200" rtl="0" eaLnBrk="1" latinLnBrk="0" hangingPunct="1">
              <a:spcBef>
                <a:spcPct val="20000"/>
              </a:spcBef>
              <a:buClr>
                <a:srgbClr val="EA5424"/>
              </a:buClr>
              <a:buFont typeface="Arial"/>
              <a:buNone/>
              <a:defRPr sz="1600" kern="1200" baseline="0">
                <a:solidFill>
                  <a:schemeClr val="bg1">
                    <a:lumMod val="50000"/>
                  </a:schemeClr>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solidFill>
                  <a:schemeClr val="bg1"/>
                </a:solidFill>
                <a:latin typeface="FS Elliot Pro" panose="02000503040000020004" pitchFamily="2" charset="0"/>
                <a:cs typeface="Arial" panose="020B0604020202020204" pitchFamily="34" charset="0"/>
              </a:rPr>
              <a:t>1.37 x .76” max logo space. Align bottom right corner</a:t>
            </a:r>
          </a:p>
        </p:txBody>
      </p:sp>
      <p:sp>
        <p:nvSpPr>
          <p:cNvPr id="7" name="Subtitle 4">
            <a:extLst>
              <a:ext uri="{FF2B5EF4-FFF2-40B4-BE49-F238E27FC236}">
                <a16:creationId xmlns:a16="http://schemas.microsoft.com/office/drawing/2014/main" id="{CF0919DA-C656-4E7D-A102-3A41397FECF8}"/>
              </a:ext>
            </a:extLst>
          </p:cNvPr>
          <p:cNvSpPr txBox="1">
            <a:spLocks/>
          </p:cNvSpPr>
          <p:nvPr/>
        </p:nvSpPr>
        <p:spPr>
          <a:xfrm>
            <a:off x="9430176" y="528478"/>
            <a:ext cx="2760323" cy="373872"/>
          </a:xfrm>
          <a:prstGeom prst="rect">
            <a:avLst/>
          </a:prstGeom>
          <a:solidFill>
            <a:srgbClr val="E3298D"/>
          </a:solidFill>
        </p:spPr>
        <p:txBody>
          <a:bodyPr vert="horz" lIns="0" tIns="0" rIns="0" bIns="0" rtlCol="0" anchor="ctr">
            <a:normAutofit/>
          </a:bodyPr>
          <a:lstStyle>
            <a:lvl1pPr marL="0" indent="0" algn="l" defTabSz="457200" rtl="0" eaLnBrk="1" latinLnBrk="0" hangingPunct="1">
              <a:spcBef>
                <a:spcPct val="20000"/>
              </a:spcBef>
              <a:buClr>
                <a:srgbClr val="EA5424"/>
              </a:buClr>
              <a:buFont typeface="Arial"/>
              <a:buNone/>
              <a:defRPr sz="1600" kern="1200" baseline="0">
                <a:solidFill>
                  <a:schemeClr val="bg1">
                    <a:lumMod val="50000"/>
                  </a:schemeClr>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a:solidFill>
                  <a:schemeClr val="bg1"/>
                </a:solidFill>
                <a:latin typeface="FS Elliot Pro" panose="02000503040000020004" pitchFamily="2" charset="0"/>
                <a:cs typeface="Arial" panose="020B0604020202020204" pitchFamily="34" charset="0"/>
              </a:rPr>
              <a:t>Optional co-branded title slide </a:t>
            </a:r>
          </a:p>
        </p:txBody>
      </p:sp>
      <p:sp>
        <p:nvSpPr>
          <p:cNvPr id="8" name="Footer Placeholder 4">
            <a:extLst>
              <a:ext uri="{FF2B5EF4-FFF2-40B4-BE49-F238E27FC236}">
                <a16:creationId xmlns:a16="http://schemas.microsoft.com/office/drawing/2014/main" id="{D4551AD2-9FD3-4EC3-A629-31A277B88F5D}"/>
              </a:ext>
            </a:extLst>
          </p:cNvPr>
          <p:cNvSpPr txBox="1">
            <a:spLocks/>
          </p:cNvSpPr>
          <p:nvPr/>
        </p:nvSpPr>
        <p:spPr>
          <a:xfrm>
            <a:off x="488416" y="6566896"/>
            <a:ext cx="7786904" cy="486833"/>
          </a:xfrm>
          <a:prstGeom prst="rect">
            <a:avLst/>
          </a:prstGeom>
        </p:spPr>
        <p:txBody>
          <a:bodyPr vert="horz" lIns="121920" tIns="60960" rIns="121920" bIns="6096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67"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rPr>
              <a:t>BB12543-01 | 08/2023 | 3074870-082023 | </a:t>
            </a:r>
            <a:r>
              <a:rPr lang="en-US" sz="1067"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rPr>
              <a:t>© 2023 Principal Financial Services, Inc</a:t>
            </a:r>
            <a:r>
              <a:rPr lang="en-US" sz="16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rPr>
              <a:t>.</a:t>
            </a:r>
          </a:p>
          <a:p>
            <a:pPr algn="l"/>
            <a:endParaRPr lang="en-US" sz="16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p:txBody>
      </p:sp>
    </p:spTree>
    <p:extLst>
      <p:ext uri="{BB962C8B-B14F-4D97-AF65-F5344CB8AC3E}">
        <p14:creationId xmlns:p14="http://schemas.microsoft.com/office/powerpoint/2010/main" val="2192835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0"/>
            <a:ext cx="12192000" cy="2647949"/>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bg1"/>
                </a:solidFill>
              </a:rPr>
              <a:t>What if you have an existing agreement?</a:t>
            </a:r>
          </a:p>
        </p:txBody>
      </p:sp>
      <p:graphicFrame>
        <p:nvGraphicFramePr>
          <p:cNvPr id="8" name="Table 8">
            <a:extLst>
              <a:ext uri="{FF2B5EF4-FFF2-40B4-BE49-F238E27FC236}">
                <a16:creationId xmlns:a16="http://schemas.microsoft.com/office/drawing/2014/main" id="{9DCF6DC9-D8AA-1B47-9D01-6876A8213509}"/>
              </a:ext>
            </a:extLst>
          </p:cNvPr>
          <p:cNvGraphicFramePr>
            <a:graphicFrameLocks noGrp="1"/>
          </p:cNvGraphicFramePr>
          <p:nvPr>
            <p:extLst>
              <p:ext uri="{D42A27DB-BD31-4B8C-83A1-F6EECF244321}">
                <p14:modId xmlns:p14="http://schemas.microsoft.com/office/powerpoint/2010/main" val="2702599740"/>
              </p:ext>
            </p:extLst>
          </p:nvPr>
        </p:nvGraphicFramePr>
        <p:xfrm>
          <a:off x="609600" y="2053653"/>
          <a:ext cx="11104881" cy="2743200"/>
        </p:xfrm>
        <a:graphic>
          <a:graphicData uri="http://schemas.openxmlformats.org/drawingml/2006/table">
            <a:tbl>
              <a:tblPr firstRow="1" bandRow="1">
                <a:tableStyleId>{5C22544A-7EE6-4342-B048-85BDC9FD1C3A}</a:tableStyleId>
              </a:tblPr>
              <a:tblGrid>
                <a:gridCol w="2614863">
                  <a:extLst>
                    <a:ext uri="{9D8B030D-6E8A-4147-A177-3AD203B41FA5}">
                      <a16:colId xmlns:a16="http://schemas.microsoft.com/office/drawing/2014/main" val="655061563"/>
                    </a:ext>
                  </a:extLst>
                </a:gridCol>
                <a:gridCol w="2871537">
                  <a:extLst>
                    <a:ext uri="{9D8B030D-6E8A-4147-A177-3AD203B41FA5}">
                      <a16:colId xmlns:a16="http://schemas.microsoft.com/office/drawing/2014/main" val="3823269180"/>
                    </a:ext>
                  </a:extLst>
                </a:gridCol>
                <a:gridCol w="2743200">
                  <a:extLst>
                    <a:ext uri="{9D8B030D-6E8A-4147-A177-3AD203B41FA5}">
                      <a16:colId xmlns:a16="http://schemas.microsoft.com/office/drawing/2014/main" val="664042979"/>
                    </a:ext>
                  </a:extLst>
                </a:gridCol>
                <a:gridCol w="2875281">
                  <a:extLst>
                    <a:ext uri="{9D8B030D-6E8A-4147-A177-3AD203B41FA5}">
                      <a16:colId xmlns:a16="http://schemas.microsoft.com/office/drawing/2014/main" val="2549232483"/>
                    </a:ext>
                  </a:extLst>
                </a:gridCol>
              </a:tblGrid>
              <a:tr h="2156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33333"/>
                          </a:solidFill>
                          <a:effectLst/>
                          <a:uLnTx/>
                          <a:uFillTx/>
                          <a:latin typeface="FS Elliot Pro Light" panose="02000503040000020004" pitchFamily="2" charset="0"/>
                          <a:ea typeface="+mn-ea"/>
                          <a:cs typeface="+mn-cs"/>
                        </a:rPr>
                        <a:t>Have all </a:t>
                      </a:r>
                      <a:r>
                        <a:rPr kumimoji="0" lang="en-US" sz="2400" b="1" i="0" u="none" strike="noStrike" kern="1200" cap="none" spc="0" normalizeH="0" baseline="0" noProof="0">
                          <a:ln>
                            <a:noFill/>
                          </a:ln>
                          <a:solidFill>
                            <a:srgbClr val="333333"/>
                          </a:solidFill>
                          <a:effectLst/>
                          <a:uLnTx/>
                          <a:uFillTx/>
                          <a:latin typeface="FS Elliot Pro" panose="02000503040000020004" pitchFamily="2" charset="0"/>
                          <a:ea typeface="+mn-ea"/>
                          <a:cs typeface="+mn-cs"/>
                        </a:rPr>
                        <a:t>triggering events </a:t>
                      </a:r>
                      <a:r>
                        <a:rPr kumimoji="0" lang="en-US" sz="2400" b="0" i="0" u="none" strike="noStrike" kern="1200" cap="none" spc="0" normalizeH="0" baseline="0" noProof="0">
                          <a:ln>
                            <a:noFill/>
                          </a:ln>
                          <a:solidFill>
                            <a:srgbClr val="333333"/>
                          </a:solidFill>
                          <a:effectLst/>
                          <a:uLnTx/>
                          <a:uFillTx/>
                          <a:latin typeface="FS Elliot Pro Light" panose="02000503040000020004" pitchFamily="2" charset="0"/>
                          <a:ea typeface="+mn-ea"/>
                          <a:cs typeface="+mn-cs"/>
                        </a:rPr>
                        <a:t>been addressed?</a:t>
                      </a:r>
                    </a:p>
                  </a:txBody>
                  <a:tcPr marL="27432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a:ln>
                            <a:noFill/>
                          </a:ln>
                          <a:solidFill>
                            <a:srgbClr val="333333"/>
                          </a:solidFill>
                          <a:effectLst/>
                          <a:uLnTx/>
                          <a:uFillTx/>
                          <a:latin typeface="FS Elliot Pro Light" panose="02000503040000020004" pitchFamily="2" charset="0"/>
                          <a:ea typeface="+mn-ea"/>
                          <a:cs typeface="+mn-cs"/>
                        </a:rPr>
                        <a:t>Is the </a:t>
                      </a:r>
                      <a:r>
                        <a:rPr kumimoji="0" lang="en-US" sz="2400" b="1" i="0" u="none" strike="noStrike" kern="1200" cap="none" spc="0" normalizeH="0" baseline="0">
                          <a:ln>
                            <a:noFill/>
                          </a:ln>
                          <a:solidFill>
                            <a:srgbClr val="333333"/>
                          </a:solidFill>
                          <a:effectLst/>
                          <a:uLnTx/>
                          <a:uFillTx/>
                          <a:latin typeface="FS Elliot Pro" panose="02000503040000020004" pitchFamily="2" charset="0"/>
                          <a:ea typeface="+mn-ea"/>
                          <a:cs typeface="+mn-cs"/>
                        </a:rPr>
                        <a:t>method</a:t>
                      </a:r>
                      <a:r>
                        <a:rPr kumimoji="0" lang="en-US" sz="2400" b="0" i="0" u="none" strike="noStrike" kern="1200" cap="none" spc="0" normalizeH="0" baseline="0">
                          <a:ln>
                            <a:noFill/>
                          </a:ln>
                          <a:solidFill>
                            <a:srgbClr val="333333"/>
                          </a:solidFill>
                          <a:effectLst/>
                          <a:uLnTx/>
                          <a:uFillTx/>
                          <a:latin typeface="FS Elliot Pro Light" panose="02000503040000020004" pitchFamily="2" charset="0"/>
                          <a:ea typeface="+mn-ea"/>
                          <a:cs typeface="+mn-cs"/>
                        </a:rPr>
                        <a:t> used to value the business clear, specific, appropriate and consistent?</a:t>
                      </a:r>
                    </a:p>
                  </a:txBody>
                  <a:tcPr marL="27432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a:ln>
                            <a:noFill/>
                          </a:ln>
                          <a:solidFill>
                            <a:srgbClr val="333333"/>
                          </a:solidFill>
                          <a:effectLst/>
                          <a:uLnTx/>
                          <a:uFillTx/>
                          <a:latin typeface="FS Elliot Pro Light" panose="02000503040000020004" pitchFamily="2" charset="0"/>
                          <a:ea typeface="+mn-ea"/>
                          <a:cs typeface="+mn-cs"/>
                        </a:rPr>
                        <a:t>When is a </a:t>
                      </a:r>
                      <a:r>
                        <a:rPr kumimoji="0" lang="en-US" sz="2400" b="1" i="0" u="none" strike="noStrike" kern="1200" cap="none" spc="0" normalizeH="0" baseline="0">
                          <a:ln>
                            <a:noFill/>
                          </a:ln>
                          <a:solidFill>
                            <a:srgbClr val="333333"/>
                          </a:solidFill>
                          <a:effectLst/>
                          <a:uLnTx/>
                          <a:uFillTx/>
                          <a:latin typeface="FS Elliot Pro" panose="02000503040000020004" pitchFamily="2" charset="0"/>
                          <a:ea typeface="+mn-ea"/>
                          <a:cs typeface="+mn-cs"/>
                        </a:rPr>
                        <a:t>mandatory buy-out </a:t>
                      </a:r>
                      <a:r>
                        <a:rPr kumimoji="0" lang="en-US" sz="2400" b="0" i="0" u="none" strike="noStrike" kern="1200" cap="none" spc="0" normalizeH="0" baseline="0">
                          <a:ln>
                            <a:noFill/>
                          </a:ln>
                          <a:solidFill>
                            <a:srgbClr val="333333"/>
                          </a:solidFill>
                          <a:effectLst/>
                          <a:uLnTx/>
                          <a:uFillTx/>
                          <a:latin typeface="FS Elliot Pro Light" panose="02000503040000020004" pitchFamily="2" charset="0"/>
                          <a:ea typeface="+mn-ea"/>
                          <a:cs typeface="+mn-cs"/>
                        </a:rPr>
                        <a:t>required?</a:t>
                      </a:r>
                    </a:p>
                  </a:txBody>
                  <a:tcPr marL="27432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a:ln>
                            <a:noFill/>
                          </a:ln>
                          <a:solidFill>
                            <a:srgbClr val="333333"/>
                          </a:solidFill>
                          <a:effectLst/>
                          <a:uLnTx/>
                          <a:uFillTx/>
                          <a:latin typeface="FS Elliot Pro Light" panose="02000503040000020004" pitchFamily="2" charset="0"/>
                          <a:ea typeface="+mn-ea"/>
                          <a:cs typeface="+mn-cs"/>
                        </a:rPr>
                        <a:t>Is “disability” </a:t>
                      </a:r>
                      <a:r>
                        <a:rPr kumimoji="0" lang="en-US" sz="2400" b="1" i="0" u="none" strike="noStrike" kern="1200" cap="none" spc="0" normalizeH="0" baseline="0">
                          <a:ln>
                            <a:noFill/>
                          </a:ln>
                          <a:solidFill>
                            <a:srgbClr val="333333"/>
                          </a:solidFill>
                          <a:effectLst/>
                          <a:uLnTx/>
                          <a:uFillTx/>
                          <a:latin typeface="FS Elliot Pro" panose="02000503040000020004" pitchFamily="2" charset="0"/>
                          <a:ea typeface="+mn-ea"/>
                          <a:cs typeface="+mn-cs"/>
                        </a:rPr>
                        <a:t>defined</a:t>
                      </a:r>
                      <a:r>
                        <a:rPr kumimoji="0" lang="en-US" sz="2400" b="0" i="0" u="none" strike="noStrike" kern="1200" cap="none" spc="0" normalizeH="0" baseline="0">
                          <a:ln>
                            <a:noFill/>
                          </a:ln>
                          <a:solidFill>
                            <a:srgbClr val="333333"/>
                          </a:solidFill>
                          <a:effectLst/>
                          <a:uLnTx/>
                          <a:uFillTx/>
                          <a:latin typeface="FS Elliot Pro Light" panose="02000503040000020004" pitchFamily="2" charset="0"/>
                          <a:ea typeface="+mn-ea"/>
                          <a:cs typeface="+mn-cs"/>
                        </a:rPr>
                        <a:t> and </a:t>
                      </a:r>
                      <a:r>
                        <a:rPr kumimoji="0" lang="en-US" sz="2400" b="1" i="0" u="none" strike="noStrike" kern="1200" cap="none" spc="0" normalizeH="0" baseline="0">
                          <a:ln>
                            <a:noFill/>
                          </a:ln>
                          <a:solidFill>
                            <a:srgbClr val="333333"/>
                          </a:solidFill>
                          <a:effectLst/>
                          <a:uLnTx/>
                          <a:uFillTx/>
                          <a:latin typeface="FS Elliot Pro" panose="02000503040000020004" pitchFamily="2" charset="0"/>
                          <a:ea typeface="+mn-ea"/>
                          <a:cs typeface="+mn-cs"/>
                        </a:rPr>
                        <a:t>consistent</a:t>
                      </a:r>
                      <a:r>
                        <a:rPr kumimoji="0" lang="en-US" sz="2400" b="0" i="0" u="none" strike="noStrike" kern="1200" cap="none" spc="0" normalizeH="0" baseline="0">
                          <a:ln>
                            <a:noFill/>
                          </a:ln>
                          <a:solidFill>
                            <a:srgbClr val="333333"/>
                          </a:solidFill>
                          <a:effectLst/>
                          <a:uLnTx/>
                          <a:uFillTx/>
                          <a:latin typeface="FS Elliot Pro Light" panose="02000503040000020004" pitchFamily="2" charset="0"/>
                          <a:ea typeface="+mn-ea"/>
                          <a:cs typeface="+mn-cs"/>
                        </a:rPr>
                        <a:t>?</a:t>
                      </a:r>
                    </a:p>
                  </a:txBody>
                  <a:tcPr marL="27432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extLst>
                  <a:ext uri="{0D108BD9-81ED-4DB2-BD59-A6C34878D82A}">
                    <a16:rowId xmlns:a16="http://schemas.microsoft.com/office/drawing/2014/main" val="2421190601"/>
                  </a:ext>
                </a:extLst>
              </a:tr>
            </a:tbl>
          </a:graphicData>
        </a:graphic>
      </p:graphicFrame>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50</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2" name="Rectangle 11">
            <a:extLst>
              <a:ext uri="{FF2B5EF4-FFF2-40B4-BE49-F238E27FC236}">
                <a16:creationId xmlns:a16="http://schemas.microsoft.com/office/drawing/2014/main" id="{F8DA4A60-C2EA-4A34-AF01-FD1A876A93E3}"/>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9155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F017-C311-DE48-9E08-6258BDB8187C}"/>
              </a:ext>
            </a:extLst>
          </p:cNvPr>
          <p:cNvSpPr>
            <a:spLocks noGrp="1"/>
          </p:cNvSpPr>
          <p:nvPr>
            <p:ph type="title"/>
          </p:nvPr>
        </p:nvSpPr>
        <p:spPr/>
        <p:txBody>
          <a:bodyPr/>
          <a:lstStyle/>
          <a:p>
            <a:r>
              <a:rPr lang="en-US" b="1">
                <a:latin typeface="FS Elliot Pro" panose="02000503040000020004" pitchFamily="2" charset="0"/>
              </a:rPr>
              <a:t>Next steps</a:t>
            </a:r>
          </a:p>
        </p:txBody>
      </p:sp>
      <p:sp>
        <p:nvSpPr>
          <p:cNvPr id="6" name="Rectangle 5">
            <a:extLst>
              <a:ext uri="{FF2B5EF4-FFF2-40B4-BE49-F238E27FC236}">
                <a16:creationId xmlns:a16="http://schemas.microsoft.com/office/drawing/2014/main" id="{CD6DE447-E324-0D44-B16B-B0A95E0C92C6}"/>
              </a:ext>
            </a:extLst>
          </p:cNvPr>
          <p:cNvSpPr/>
          <p:nvPr/>
        </p:nvSpPr>
        <p:spPr>
          <a:xfrm>
            <a:off x="257228" y="1905671"/>
            <a:ext cx="5229172" cy="2673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a:spcAft>
                <a:spcPts val="3600"/>
              </a:spcAft>
            </a:pPr>
            <a:r>
              <a:rPr lang="en-US" sz="2800">
                <a:solidFill>
                  <a:schemeClr val="bg1"/>
                </a:solidFill>
                <a:latin typeface="FS Elliot Pro Light" panose="02000503040000020004" pitchFamily="2" charset="0"/>
              </a:rPr>
              <a:t>Request a complimentary buy-sell review and informal business valuation.</a:t>
            </a:r>
          </a:p>
          <a:p>
            <a:pPr>
              <a:spcAft>
                <a:spcPts val="2800"/>
              </a:spcAft>
            </a:pPr>
            <a:r>
              <a:rPr lang="en-US" sz="2800">
                <a:solidFill>
                  <a:schemeClr val="bg1"/>
                </a:solidFill>
                <a:latin typeface="FS Elliot Pro Light" panose="02000503040000020004" pitchFamily="2" charset="0"/>
              </a:rPr>
              <a:t>Implement or update your buy-sell agreement</a:t>
            </a:r>
          </a:p>
        </p:txBody>
      </p:sp>
      <p:pic>
        <p:nvPicPr>
          <p:cNvPr id="8" name="Picture 7" descr="A picture containing indoor, person, table&#10;&#10;Description automatically generated">
            <a:extLst>
              <a:ext uri="{FF2B5EF4-FFF2-40B4-BE49-F238E27FC236}">
                <a16:creationId xmlns:a16="http://schemas.microsoft.com/office/drawing/2014/main" id="{F6F1BD2D-3219-9747-95AB-0BCD9B96F1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cxnSp>
        <p:nvCxnSpPr>
          <p:cNvPr id="9" name="Straight Connector 8">
            <a:extLst>
              <a:ext uri="{FF2B5EF4-FFF2-40B4-BE49-F238E27FC236}">
                <a16:creationId xmlns:a16="http://schemas.microsoft.com/office/drawing/2014/main" id="{F9FEAFD9-E6F9-4041-BBDA-5C65A3F6DA09}"/>
              </a:ext>
            </a:extLst>
          </p:cNvPr>
          <p:cNvCxnSpPr>
            <a:cxnSpLocks/>
          </p:cNvCxnSpPr>
          <p:nvPr/>
        </p:nvCxnSpPr>
        <p:spPr>
          <a:xfrm>
            <a:off x="609599" y="3810282"/>
            <a:ext cx="4605241"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035519-2119-45CE-AFBE-C8525EBEE81B}"/>
              </a:ext>
            </a:extLst>
          </p:cNvPr>
          <p:cNvPicPr>
            <a:picLocks noChangeAspect="1"/>
          </p:cNvPicPr>
          <p:nvPr/>
        </p:nvPicPr>
        <p:blipFill>
          <a:blip r:embed="rId4"/>
          <a:stretch>
            <a:fillRect/>
          </a:stretch>
        </p:blipFill>
        <p:spPr>
          <a:xfrm>
            <a:off x="70756" y="6397487"/>
            <a:ext cx="1872344" cy="438209"/>
          </a:xfrm>
          <a:prstGeom prst="rect">
            <a:avLst/>
          </a:prstGeom>
        </p:spPr>
      </p:pic>
    </p:spTree>
    <p:extLst>
      <p:ext uri="{BB962C8B-B14F-4D97-AF65-F5344CB8AC3E}">
        <p14:creationId xmlns:p14="http://schemas.microsoft.com/office/powerpoint/2010/main" val="520687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609600" y="768350"/>
            <a:ext cx="10972800" cy="3544006"/>
          </a:xfrm>
        </p:spPr>
        <p:txBody>
          <a:bodyPr/>
          <a:lstStyle/>
          <a:p>
            <a:r>
              <a:rPr lang="en-US" dirty="0"/>
              <a:t>Protecting your business</a:t>
            </a:r>
          </a:p>
        </p:txBody>
      </p:sp>
      <p:cxnSp>
        <p:nvCxnSpPr>
          <p:cNvPr id="6" name="Straight Connector 5">
            <a:extLst>
              <a:ext uri="{FF2B5EF4-FFF2-40B4-BE49-F238E27FC236}">
                <a16:creationId xmlns:a16="http://schemas.microsoft.com/office/drawing/2014/main" id="{FDD020E0-4E3F-624B-B358-F2DF27206A59}"/>
              </a:ext>
            </a:extLst>
          </p:cNvPr>
          <p:cNvCxnSpPr/>
          <p:nvPr/>
        </p:nvCxnSpPr>
        <p:spPr>
          <a:xfrm>
            <a:off x="609599" y="213502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45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539990"/>
            <a:ext cx="11583987" cy="1033300"/>
          </a:xfrm>
        </p:spPr>
        <p:txBody>
          <a:bodyPr/>
          <a:lstStyle/>
          <a:p>
            <a:pPr>
              <a:spcBef>
                <a:spcPts val="1600"/>
              </a:spcBef>
            </a:pPr>
            <a:r>
              <a:rPr lang="en-US" sz="3200" dirty="0"/>
              <a:t>Use life and disability insurance to be better prepared for what lies ahead.</a:t>
            </a:r>
            <a:endParaRPr lang="en-US" b="0"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157093"/>
            <a:ext cx="12192000" cy="364426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Rectangle 11">
            <a:extLst>
              <a:ext uri="{FF2B5EF4-FFF2-40B4-BE49-F238E27FC236}">
                <a16:creationId xmlns:a16="http://schemas.microsoft.com/office/drawing/2014/main" id="{F0A07CC3-159C-4218-ABF7-F0D10D2489C3}"/>
              </a:ext>
            </a:extLst>
          </p:cNvPr>
          <p:cNvSpPr/>
          <p:nvPr/>
        </p:nvSpPr>
        <p:spPr>
          <a:xfrm>
            <a:off x="770069" y="2472674"/>
            <a:ext cx="8584171" cy="3528723"/>
          </a:xfrm>
          <a:prstGeom prst="rect">
            <a:avLst/>
          </a:prstGeom>
        </p:spPr>
        <p:txBody>
          <a:bodyPr wrap="square" lIns="0" tIns="0" rIns="0" bIns="0">
            <a:spAutoFit/>
          </a:bodyPr>
          <a:lstStyle/>
          <a:p>
            <a:pPr marL="182875" indent="-182875">
              <a:spcBef>
                <a:spcPts val="1600"/>
              </a:spcBef>
              <a:buFont typeface="Arial" panose="020B0604020202020204" pitchFamily="34" charset="0"/>
              <a:buChar char="•"/>
            </a:pPr>
            <a:r>
              <a:rPr lang="en-US" sz="2133" b="1">
                <a:solidFill>
                  <a:srgbClr val="23273F"/>
                </a:solidFill>
                <a:latin typeface="FS Elliot Pro Light" panose="02000503040000020004" pitchFamily="50" charset="0"/>
              </a:rPr>
              <a:t>Business protection</a:t>
            </a:r>
          </a:p>
          <a:p>
            <a:pPr marL="792460" lvl="1" indent="-182875">
              <a:spcBef>
                <a:spcPts val="1600"/>
              </a:spcBef>
              <a:buFont typeface="Arial" panose="020B0604020202020204" pitchFamily="34" charset="0"/>
              <a:buChar char="•"/>
            </a:pPr>
            <a:r>
              <a:rPr lang="en-US" sz="2133">
                <a:solidFill>
                  <a:srgbClr val="23273F"/>
                </a:solidFill>
                <a:latin typeface="FS Elliot Pro Light" panose="02000503040000020004" pitchFamily="50" charset="0"/>
              </a:rPr>
              <a:t>Key person life and disability insurance</a:t>
            </a:r>
          </a:p>
          <a:p>
            <a:pPr marL="792460" lvl="1" indent="-182875">
              <a:spcBef>
                <a:spcPts val="1600"/>
              </a:spcBef>
              <a:buFont typeface="Arial" panose="020B0604020202020204" pitchFamily="34" charset="0"/>
              <a:buChar char="•"/>
            </a:pPr>
            <a:r>
              <a:rPr lang="en-US" sz="2133">
                <a:solidFill>
                  <a:srgbClr val="23273F"/>
                </a:solidFill>
                <a:latin typeface="FS Elliot Pro Light" panose="02000503040000020004" pitchFamily="50" charset="0"/>
              </a:rPr>
              <a:t>Overhead expense insurance</a:t>
            </a:r>
          </a:p>
          <a:p>
            <a:pPr marL="182875" indent="-182875">
              <a:spcBef>
                <a:spcPts val="1600"/>
              </a:spcBef>
              <a:buFont typeface="Arial" panose="020B0604020202020204" pitchFamily="34" charset="0"/>
              <a:buChar char="•"/>
            </a:pPr>
            <a:r>
              <a:rPr lang="en-US" sz="2133" b="1">
                <a:solidFill>
                  <a:srgbClr val="23273F"/>
                </a:solidFill>
                <a:latin typeface="FS Elliot Pro Light" panose="02000503040000020004" pitchFamily="50" charset="0"/>
              </a:rPr>
              <a:t>Key employee retention and retirement</a:t>
            </a:r>
          </a:p>
          <a:p>
            <a:pPr marL="792460" lvl="1" indent="-182875">
              <a:spcBef>
                <a:spcPts val="1600"/>
              </a:spcBef>
              <a:buFont typeface="Arial" panose="020B0604020202020204" pitchFamily="34" charset="0"/>
              <a:buChar char="•"/>
            </a:pPr>
            <a:r>
              <a:rPr lang="en-US" sz="2133">
                <a:solidFill>
                  <a:srgbClr val="23273F"/>
                </a:solidFill>
                <a:latin typeface="FS Elliot Pro Light" panose="02000503040000020004" pitchFamily="50" charset="0"/>
              </a:rPr>
              <a:t>Bonus plans</a:t>
            </a:r>
          </a:p>
          <a:p>
            <a:pPr marL="792460" lvl="1" indent="-182875">
              <a:spcBef>
                <a:spcPts val="1600"/>
              </a:spcBef>
              <a:buFont typeface="Arial" panose="020B0604020202020204" pitchFamily="34" charset="0"/>
              <a:buChar char="•"/>
            </a:pPr>
            <a:r>
              <a:rPr lang="en-US" sz="2133">
                <a:solidFill>
                  <a:srgbClr val="23273F"/>
                </a:solidFill>
                <a:latin typeface="FS Elliot Pro Light" panose="02000503040000020004" pitchFamily="50" charset="0"/>
              </a:rPr>
              <a:t>Deferred compensation plans </a:t>
            </a:r>
          </a:p>
          <a:p>
            <a:pPr>
              <a:spcBef>
                <a:spcPts val="1600"/>
              </a:spcBef>
            </a:pPr>
            <a:endParaRPr lang="en-US" sz="2133">
              <a:solidFill>
                <a:srgbClr val="4D4E53"/>
              </a:solidFill>
              <a:latin typeface="FS Elliot Pro Light" panose="02000503040000020004" pitchFamily="50" charset="0"/>
            </a:endParaRPr>
          </a:p>
        </p:txBody>
      </p:sp>
    </p:spTree>
    <p:extLst>
      <p:ext uri="{BB962C8B-B14F-4D97-AF65-F5344CB8AC3E}">
        <p14:creationId xmlns:p14="http://schemas.microsoft.com/office/powerpoint/2010/main" val="35052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15462" y="617653"/>
            <a:ext cx="10972800" cy="457200"/>
          </a:xfrm>
        </p:spPr>
        <p:txBody>
          <a:bodyPr/>
          <a:lstStyle/>
          <a:p>
            <a:r>
              <a:rPr lang="en-US" dirty="0">
                <a:solidFill>
                  <a:schemeClr val="bg1"/>
                </a:solidFill>
              </a:rPr>
              <a:t>Help protect the business from the loss of top talent.</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54</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7" name="Rectangle 16">
            <a:extLst>
              <a:ext uri="{FF2B5EF4-FFF2-40B4-BE49-F238E27FC236}">
                <a16:creationId xmlns:a16="http://schemas.microsoft.com/office/drawing/2014/main" id="{E100ED23-1CAE-4FB7-8AC9-63DFCC8305F9}"/>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descr="A screenshot of a screen&#10;&#10;Description automatically generated">
            <a:extLst>
              <a:ext uri="{FF2B5EF4-FFF2-40B4-BE49-F238E27FC236}">
                <a16:creationId xmlns:a16="http://schemas.microsoft.com/office/drawing/2014/main" id="{AA644876-BD42-5098-6683-43E5A873517A}"/>
              </a:ext>
            </a:extLst>
          </p:cNvPr>
          <p:cNvPicPr>
            <a:picLocks noChangeAspect="1"/>
          </p:cNvPicPr>
          <p:nvPr/>
        </p:nvPicPr>
        <p:blipFill>
          <a:blip r:embed="rId3"/>
          <a:stretch>
            <a:fillRect/>
          </a:stretch>
        </p:blipFill>
        <p:spPr>
          <a:xfrm>
            <a:off x="609599" y="1940576"/>
            <a:ext cx="9096487" cy="4727443"/>
          </a:xfrm>
          <a:prstGeom prst="rect">
            <a:avLst/>
          </a:prstGeom>
        </p:spPr>
      </p:pic>
    </p:spTree>
    <p:extLst>
      <p:ext uri="{BB962C8B-B14F-4D97-AF65-F5344CB8AC3E}">
        <p14:creationId xmlns:p14="http://schemas.microsoft.com/office/powerpoint/2010/main" val="10000616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0"/>
            <a:ext cx="12192000" cy="2647949"/>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bg1"/>
                </a:solidFill>
              </a:rPr>
              <a:t>Cost of losing a key employee</a:t>
            </a:r>
          </a:p>
        </p:txBody>
      </p:sp>
      <p:graphicFrame>
        <p:nvGraphicFramePr>
          <p:cNvPr id="8" name="Table 8">
            <a:extLst>
              <a:ext uri="{FF2B5EF4-FFF2-40B4-BE49-F238E27FC236}">
                <a16:creationId xmlns:a16="http://schemas.microsoft.com/office/drawing/2014/main" id="{9DCF6DC9-D8AA-1B47-9D01-6876A8213509}"/>
              </a:ext>
            </a:extLst>
          </p:cNvPr>
          <p:cNvGraphicFramePr>
            <a:graphicFrameLocks noGrp="1"/>
          </p:cNvGraphicFramePr>
          <p:nvPr>
            <p:extLst>
              <p:ext uri="{D42A27DB-BD31-4B8C-83A1-F6EECF244321}">
                <p14:modId xmlns:p14="http://schemas.microsoft.com/office/powerpoint/2010/main" val="2134098103"/>
              </p:ext>
            </p:extLst>
          </p:nvPr>
        </p:nvGraphicFramePr>
        <p:xfrm>
          <a:off x="609600" y="2053653"/>
          <a:ext cx="11104882" cy="21945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655061563"/>
                    </a:ext>
                  </a:extLst>
                </a:gridCol>
                <a:gridCol w="2224420">
                  <a:extLst>
                    <a:ext uri="{9D8B030D-6E8A-4147-A177-3AD203B41FA5}">
                      <a16:colId xmlns:a16="http://schemas.microsoft.com/office/drawing/2014/main" val="3823269180"/>
                    </a:ext>
                  </a:extLst>
                </a:gridCol>
                <a:gridCol w="2179010">
                  <a:extLst>
                    <a:ext uri="{9D8B030D-6E8A-4147-A177-3AD203B41FA5}">
                      <a16:colId xmlns:a16="http://schemas.microsoft.com/office/drawing/2014/main" val="664042979"/>
                    </a:ext>
                  </a:extLst>
                </a:gridCol>
                <a:gridCol w="2283926">
                  <a:extLst>
                    <a:ext uri="{9D8B030D-6E8A-4147-A177-3AD203B41FA5}">
                      <a16:colId xmlns:a16="http://schemas.microsoft.com/office/drawing/2014/main" val="2549232483"/>
                    </a:ext>
                  </a:extLst>
                </a:gridCol>
                <a:gridCol w="2283926">
                  <a:extLst>
                    <a:ext uri="{9D8B030D-6E8A-4147-A177-3AD203B41FA5}">
                      <a16:colId xmlns:a16="http://schemas.microsoft.com/office/drawing/2014/main" val="1684038444"/>
                    </a:ext>
                  </a:extLst>
                </a:gridCol>
              </a:tblGrid>
              <a:tr h="2156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33333"/>
                          </a:solidFill>
                          <a:effectLst/>
                          <a:uLnTx/>
                          <a:uFillTx/>
                          <a:latin typeface="FS Elliot Pro Light" panose="02000503040000020004" pitchFamily="2" charset="0"/>
                          <a:ea typeface="+mn-ea"/>
                          <a:cs typeface="+mn-cs"/>
                        </a:rPr>
                        <a:t>Contractual benefits </a:t>
                      </a:r>
                      <a:br>
                        <a:rPr kumimoji="0" lang="en-US" sz="2400" b="0" i="0" u="none" strike="noStrike" kern="1200" cap="none" spc="0" normalizeH="0" baseline="0" noProof="0">
                          <a:ln>
                            <a:noFill/>
                          </a:ln>
                          <a:solidFill>
                            <a:srgbClr val="333333"/>
                          </a:solidFill>
                          <a:effectLst/>
                          <a:uLnTx/>
                          <a:uFillTx/>
                          <a:latin typeface="FS Elliot Pro Light" panose="02000503040000020004" pitchFamily="2" charset="0"/>
                          <a:ea typeface="+mn-ea"/>
                          <a:cs typeface="+mn-cs"/>
                        </a:rPr>
                      </a:br>
                      <a:r>
                        <a:rPr kumimoji="0" lang="en-US" sz="2400" b="0" i="0" u="none" strike="noStrike" kern="1200" cap="none" spc="0" normalizeH="0" baseline="0" noProof="0">
                          <a:ln>
                            <a:noFill/>
                          </a:ln>
                          <a:solidFill>
                            <a:srgbClr val="333333"/>
                          </a:solidFill>
                          <a:effectLst/>
                          <a:uLnTx/>
                          <a:uFillTx/>
                          <a:latin typeface="FS Elliot Pro Light" panose="02000503040000020004" pitchFamily="2" charset="0"/>
                          <a:ea typeface="+mn-ea"/>
                          <a:cs typeface="+mn-cs"/>
                        </a:rPr>
                        <a:t>due to employment contracts</a:t>
                      </a: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i="0">
                          <a:solidFill>
                            <a:srgbClr val="333333"/>
                          </a:solidFill>
                          <a:latin typeface="FS Elliot Pro Light" panose="02000503040000020004" pitchFamily="2" charset="0"/>
                        </a:rPr>
                        <a:t>Staff disruption</a:t>
                      </a: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i="0">
                          <a:solidFill>
                            <a:srgbClr val="333333"/>
                          </a:solidFill>
                          <a:latin typeface="FS Elliot Pro Light" panose="02000503040000020004" pitchFamily="2" charset="0"/>
                        </a:rPr>
                        <a:t>Disruption </a:t>
                      </a:r>
                      <a:br>
                        <a:rPr lang="en-US" sz="2400" b="0" i="0">
                          <a:solidFill>
                            <a:srgbClr val="333333"/>
                          </a:solidFill>
                          <a:latin typeface="FS Elliot Pro Light" panose="02000503040000020004" pitchFamily="2" charset="0"/>
                        </a:rPr>
                      </a:br>
                      <a:r>
                        <a:rPr lang="en-US" sz="2400" b="0" i="0">
                          <a:solidFill>
                            <a:srgbClr val="333333"/>
                          </a:solidFill>
                          <a:latin typeface="FS Elliot Pro Light" panose="02000503040000020004" pitchFamily="2" charset="0"/>
                        </a:rPr>
                        <a:t>of revenue stream</a:t>
                      </a: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i="0">
                          <a:solidFill>
                            <a:srgbClr val="333333"/>
                          </a:solidFill>
                          <a:latin typeface="FS Elliot Pro Light" panose="02000503040000020004" pitchFamily="2" charset="0"/>
                        </a:rPr>
                        <a:t>Loss of skill and expertise</a:t>
                      </a: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a:solidFill>
                            <a:srgbClr val="333333"/>
                          </a:solidFill>
                          <a:latin typeface="FS Elliot Pro Light" panose="02000503040000020004" pitchFamily="2" charset="0"/>
                        </a:rPr>
                        <a:t>Loss of reputation and recruiting power</a:t>
                      </a: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extLst>
                  <a:ext uri="{0D108BD9-81ED-4DB2-BD59-A6C34878D82A}">
                    <a16:rowId xmlns:a16="http://schemas.microsoft.com/office/drawing/2014/main" val="2421190601"/>
                  </a:ext>
                </a:extLst>
              </a:tr>
            </a:tbl>
          </a:graphicData>
        </a:graphic>
      </p:graphicFrame>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55</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2" name="Rectangle 11">
            <a:extLst>
              <a:ext uri="{FF2B5EF4-FFF2-40B4-BE49-F238E27FC236}">
                <a16:creationId xmlns:a16="http://schemas.microsoft.com/office/drawing/2014/main" id="{CC67826A-0CA3-4BAA-8BCD-9E6B8C67D439}"/>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2349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0"/>
            <a:ext cx="12192000" cy="2647949"/>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09600" y="617653"/>
            <a:ext cx="11104882" cy="457200"/>
          </a:xfrm>
        </p:spPr>
        <p:txBody>
          <a:bodyPr/>
          <a:lstStyle/>
          <a:p>
            <a:r>
              <a:rPr lang="en-US" dirty="0">
                <a:solidFill>
                  <a:schemeClr val="bg1"/>
                </a:solidFill>
              </a:rPr>
              <a:t>Cost of losing a key employee—additional considerations</a:t>
            </a:r>
          </a:p>
        </p:txBody>
      </p:sp>
      <p:graphicFrame>
        <p:nvGraphicFramePr>
          <p:cNvPr id="8" name="Table 8">
            <a:extLst>
              <a:ext uri="{FF2B5EF4-FFF2-40B4-BE49-F238E27FC236}">
                <a16:creationId xmlns:a16="http://schemas.microsoft.com/office/drawing/2014/main" id="{9DCF6DC9-D8AA-1B47-9D01-6876A8213509}"/>
              </a:ext>
            </a:extLst>
          </p:cNvPr>
          <p:cNvGraphicFramePr>
            <a:graphicFrameLocks noGrp="1"/>
          </p:cNvGraphicFramePr>
          <p:nvPr>
            <p:extLst>
              <p:ext uri="{D42A27DB-BD31-4B8C-83A1-F6EECF244321}">
                <p14:modId xmlns:p14="http://schemas.microsoft.com/office/powerpoint/2010/main" val="2304750297"/>
              </p:ext>
            </p:extLst>
          </p:nvPr>
        </p:nvGraphicFramePr>
        <p:xfrm>
          <a:off x="609600" y="2053653"/>
          <a:ext cx="11104882" cy="2156399"/>
        </p:xfrm>
        <a:graphic>
          <a:graphicData uri="http://schemas.openxmlformats.org/drawingml/2006/table">
            <a:tbl>
              <a:tblPr firstRow="1" bandRow="1">
                <a:tableStyleId>{5C22544A-7EE6-4342-B048-85BDC9FD1C3A}</a:tableStyleId>
              </a:tblPr>
              <a:tblGrid>
                <a:gridCol w="2226197">
                  <a:extLst>
                    <a:ext uri="{9D8B030D-6E8A-4147-A177-3AD203B41FA5}">
                      <a16:colId xmlns:a16="http://schemas.microsoft.com/office/drawing/2014/main" val="655061563"/>
                    </a:ext>
                  </a:extLst>
                </a:gridCol>
                <a:gridCol w="2280213">
                  <a:extLst>
                    <a:ext uri="{9D8B030D-6E8A-4147-A177-3AD203B41FA5}">
                      <a16:colId xmlns:a16="http://schemas.microsoft.com/office/drawing/2014/main" val="3823269180"/>
                    </a:ext>
                  </a:extLst>
                </a:gridCol>
                <a:gridCol w="2129742">
                  <a:extLst>
                    <a:ext uri="{9D8B030D-6E8A-4147-A177-3AD203B41FA5}">
                      <a16:colId xmlns:a16="http://schemas.microsoft.com/office/drawing/2014/main" val="664042979"/>
                    </a:ext>
                  </a:extLst>
                </a:gridCol>
                <a:gridCol w="2257063">
                  <a:extLst>
                    <a:ext uri="{9D8B030D-6E8A-4147-A177-3AD203B41FA5}">
                      <a16:colId xmlns:a16="http://schemas.microsoft.com/office/drawing/2014/main" val="2549232483"/>
                    </a:ext>
                  </a:extLst>
                </a:gridCol>
                <a:gridCol w="2211667">
                  <a:extLst>
                    <a:ext uri="{9D8B030D-6E8A-4147-A177-3AD203B41FA5}">
                      <a16:colId xmlns:a16="http://schemas.microsoft.com/office/drawing/2014/main" val="1684038444"/>
                    </a:ext>
                  </a:extLst>
                </a:gridCol>
              </a:tblGrid>
              <a:tr h="2156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a:solidFill>
                            <a:srgbClr val="333333"/>
                          </a:solidFill>
                          <a:latin typeface="FS Elliot Pro Light" panose="02000503040000020004" pitchFamily="2" charset="0"/>
                        </a:rPr>
                        <a:t>Finding a replacement—internal vs. external</a:t>
                      </a:r>
                      <a:endParaRPr kumimoji="0" lang="en-US" sz="2400" b="0" i="0" u="none" strike="noStrike" kern="1200" cap="none" spc="0" normalizeH="0" baseline="0" noProof="0">
                        <a:ln>
                          <a:noFill/>
                        </a:ln>
                        <a:solidFill>
                          <a:srgbClr val="333333"/>
                        </a:solidFill>
                        <a:effectLst/>
                        <a:uLnTx/>
                        <a:uFillTx/>
                        <a:latin typeface="FS Elliot Pro Light" panose="02000503040000020004" pitchFamily="2" charset="0"/>
                        <a:ea typeface="+mn-ea"/>
                        <a:cs typeface="+mn-cs"/>
                      </a:endParaRP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i="0">
                          <a:solidFill>
                            <a:srgbClr val="333333"/>
                          </a:solidFill>
                          <a:latin typeface="FS Elliot Pro Light" panose="02000503040000020004" pitchFamily="2" charset="0"/>
                        </a:rPr>
                        <a:t>Timeframe—death vs. disability vs. departure</a:t>
                      </a: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i="0">
                          <a:solidFill>
                            <a:srgbClr val="333333"/>
                          </a:solidFill>
                          <a:latin typeface="FS Elliot Pro Light" panose="02000503040000020004" pitchFamily="2" charset="0"/>
                        </a:rPr>
                        <a:t>Meeting outstanding obligations</a:t>
                      </a: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i="0">
                          <a:solidFill>
                            <a:srgbClr val="333333"/>
                          </a:solidFill>
                          <a:latin typeface="FS Elliot Pro Light" panose="02000503040000020004" pitchFamily="2" charset="0"/>
                        </a:rPr>
                        <a:t>Maintaining business continuity</a:t>
                      </a: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r>
                        <a:rPr lang="en-US" sz="2400" b="0" i="0">
                          <a:solidFill>
                            <a:srgbClr val="333333"/>
                          </a:solidFill>
                          <a:latin typeface="FS Elliot Pro Light" panose="02000503040000020004" pitchFamily="2" charset="0"/>
                        </a:rPr>
                        <a:t>Protecting relationships</a:t>
                      </a:r>
                    </a:p>
                  </a:txBody>
                  <a:tcPr marL="182880" marR="182880" marT="18288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extLst>
                  <a:ext uri="{0D108BD9-81ED-4DB2-BD59-A6C34878D82A}">
                    <a16:rowId xmlns:a16="http://schemas.microsoft.com/office/drawing/2014/main" val="2421190601"/>
                  </a:ext>
                </a:extLst>
              </a:tr>
            </a:tbl>
          </a:graphicData>
        </a:graphic>
      </p:graphicFrame>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56</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2" name="Rectangle 11">
            <a:extLst>
              <a:ext uri="{FF2B5EF4-FFF2-40B4-BE49-F238E27FC236}">
                <a16:creationId xmlns:a16="http://schemas.microsoft.com/office/drawing/2014/main" id="{3DBDBD2F-9729-4E29-B99F-C89938B7644A}"/>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610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57</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r>
              <a:rPr lang="en-US"/>
              <a:t>Who are your difference makers?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609599" y="3713797"/>
            <a:ext cx="3171291" cy="192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548640" rIns="365760" bIns="365760" rtlCol="0" anchor="t"/>
          <a:lstStyle/>
          <a:p>
            <a:pPr>
              <a:lnSpc>
                <a:spcPct val="90000"/>
              </a:lnSpc>
              <a:spcAft>
                <a:spcPts val="800"/>
              </a:spcAft>
            </a:pPr>
            <a:r>
              <a:rPr lang="en-US">
                <a:solidFill>
                  <a:srgbClr val="333333"/>
                </a:solidFill>
                <a:latin typeface="FS Elliot Pro" panose="02000503040000020004" pitchFamily="2" charset="0"/>
              </a:rPr>
              <a:t>Office manager </a:t>
            </a:r>
            <a:r>
              <a:rPr lang="en-US">
                <a:solidFill>
                  <a:srgbClr val="333333"/>
                </a:solidFill>
                <a:latin typeface="FS Elliot Pro Light" panose="02000503040000020004" pitchFamily="2" charset="0"/>
              </a:rPr>
              <a:t>who keeps everything running smoothly</a:t>
            </a:r>
            <a:endParaRPr lang="en-US" b="1">
              <a:solidFill>
                <a:srgbClr val="333333"/>
              </a:solidFill>
              <a:latin typeface="FS Elliot Pro" panose="02000503040000020004" pitchFamily="2" charset="0"/>
            </a:endParaRPr>
          </a:p>
        </p:txBody>
      </p:sp>
      <p:sp>
        <p:nvSpPr>
          <p:cNvPr id="27" name="Rectangle 26">
            <a:extLst>
              <a:ext uri="{FF2B5EF4-FFF2-40B4-BE49-F238E27FC236}">
                <a16:creationId xmlns:a16="http://schemas.microsoft.com/office/drawing/2014/main" id="{3CD5C4C8-3A8C-254B-A357-8BB74C50B33E}"/>
              </a:ext>
            </a:extLst>
          </p:cNvPr>
          <p:cNvSpPr/>
          <p:nvPr/>
        </p:nvSpPr>
        <p:spPr>
          <a:xfrm>
            <a:off x="4472683" y="3701097"/>
            <a:ext cx="3171291" cy="1939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548640" rIns="365760" bIns="365760" rtlCol="0" anchor="t"/>
          <a:lstStyle/>
          <a:p>
            <a:r>
              <a:rPr lang="en-US">
                <a:solidFill>
                  <a:srgbClr val="333333"/>
                </a:solidFill>
                <a:latin typeface="FS Elliot Pro" panose="02000503040000020004" pitchFamily="2" charset="0"/>
              </a:rPr>
              <a:t>Business partner </a:t>
            </a:r>
            <a:r>
              <a:rPr lang="en-US">
                <a:solidFill>
                  <a:srgbClr val="333333"/>
                </a:solidFill>
                <a:latin typeface="FS Elliot Pro Light" panose="02000503040000020004" pitchFamily="2" charset="0"/>
              </a:rPr>
              <a:t>who brings in a large percentage of revenue</a:t>
            </a:r>
          </a:p>
        </p:txBody>
      </p:sp>
      <p:pic>
        <p:nvPicPr>
          <p:cNvPr id="7" name="Picture 6" descr="A picture containing person, indoor&#10;&#10;Description automatically generated">
            <a:extLst>
              <a:ext uri="{FF2B5EF4-FFF2-40B4-BE49-F238E27FC236}">
                <a16:creationId xmlns:a16="http://schemas.microsoft.com/office/drawing/2014/main" id="{AF66E58D-9941-F547-A57D-6BA9BC2857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1698449"/>
            <a:ext cx="3171290" cy="2015348"/>
          </a:xfrm>
          <a:prstGeom prst="rect">
            <a:avLst/>
          </a:prstGeom>
        </p:spPr>
      </p:pic>
      <p:pic>
        <p:nvPicPr>
          <p:cNvPr id="32" name="Picture 31">
            <a:extLst>
              <a:ext uri="{FF2B5EF4-FFF2-40B4-BE49-F238E27FC236}">
                <a16:creationId xmlns:a16="http://schemas.microsoft.com/office/drawing/2014/main" id="{87CF2DD9-BEB7-E44F-8D63-33052E378C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60573" y="1698449"/>
            <a:ext cx="3183401" cy="2002648"/>
          </a:xfrm>
          <a:prstGeom prst="rect">
            <a:avLst/>
          </a:prstGeom>
        </p:spPr>
      </p:pic>
      <p:pic>
        <p:nvPicPr>
          <p:cNvPr id="34" name="Picture 33">
            <a:extLst>
              <a:ext uri="{FF2B5EF4-FFF2-40B4-BE49-F238E27FC236}">
                <a16:creationId xmlns:a16="http://schemas.microsoft.com/office/drawing/2014/main" id="{3C37574E-D26C-0E4C-A519-7A01D7EBBD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97411" y="1832236"/>
            <a:ext cx="3171291" cy="2038553"/>
          </a:xfrm>
          <a:prstGeom prst="rect">
            <a:avLst/>
          </a:prstGeom>
        </p:spPr>
      </p:pic>
      <p:sp>
        <p:nvSpPr>
          <p:cNvPr id="28" name="Rectangle 27">
            <a:extLst>
              <a:ext uri="{FF2B5EF4-FFF2-40B4-BE49-F238E27FC236}">
                <a16:creationId xmlns:a16="http://schemas.microsoft.com/office/drawing/2014/main" id="{8FEA9199-802A-B740-8037-AF954CE24E0E}"/>
              </a:ext>
            </a:extLst>
          </p:cNvPr>
          <p:cNvSpPr/>
          <p:nvPr/>
        </p:nvSpPr>
        <p:spPr>
          <a:xfrm>
            <a:off x="8397411" y="3701097"/>
            <a:ext cx="3171291" cy="1939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548640" rIns="365760" bIns="365760" rtlCol="0" anchor="t"/>
          <a:lstStyle/>
          <a:p>
            <a:r>
              <a:rPr lang="en-US">
                <a:solidFill>
                  <a:srgbClr val="333333"/>
                </a:solidFill>
                <a:latin typeface="FS Elliot Pro" panose="02000503040000020004" pitchFamily="2" charset="0"/>
              </a:rPr>
              <a:t>Relationship manager </a:t>
            </a:r>
            <a:r>
              <a:rPr lang="en-US">
                <a:solidFill>
                  <a:srgbClr val="333333"/>
                </a:solidFill>
                <a:latin typeface="FS Elliot Pro Light" panose="02000503040000020004" pitchFamily="2" charset="0"/>
              </a:rPr>
              <a:t>who your suppliers and customers go to first for reliable information</a:t>
            </a:r>
          </a:p>
        </p:txBody>
      </p:sp>
      <p:pic>
        <p:nvPicPr>
          <p:cNvPr id="12" name="Picture 11">
            <a:extLst>
              <a:ext uri="{FF2B5EF4-FFF2-40B4-BE49-F238E27FC236}">
                <a16:creationId xmlns:a16="http://schemas.microsoft.com/office/drawing/2014/main" id="{0B24F237-075E-461F-B07D-991BF428BF55}"/>
              </a:ext>
            </a:extLst>
          </p:cNvPr>
          <p:cNvPicPr>
            <a:picLocks noChangeAspect="1"/>
          </p:cNvPicPr>
          <p:nvPr/>
        </p:nvPicPr>
        <p:blipFill>
          <a:blip r:embed="rId6"/>
          <a:stretch>
            <a:fillRect/>
          </a:stretch>
        </p:blipFill>
        <p:spPr>
          <a:xfrm>
            <a:off x="70756" y="6397487"/>
            <a:ext cx="1872344" cy="438209"/>
          </a:xfrm>
          <a:prstGeom prst="rect">
            <a:avLst/>
          </a:prstGeom>
        </p:spPr>
      </p:pic>
    </p:spTree>
    <p:extLst>
      <p:ext uri="{BB962C8B-B14F-4D97-AF65-F5344CB8AC3E}">
        <p14:creationId xmlns:p14="http://schemas.microsoft.com/office/powerpoint/2010/main" val="504370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09599" y="570187"/>
            <a:ext cx="10972800" cy="457200"/>
          </a:xfrm>
        </p:spPr>
        <p:txBody>
          <a:bodyPr/>
          <a:lstStyle/>
          <a:p>
            <a:r>
              <a:rPr lang="en-US">
                <a:solidFill>
                  <a:schemeClr val="bg1"/>
                </a:solidFill>
              </a:rPr>
              <a:t>Key person insurance</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58</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5" name="Rectangle 14">
            <a:extLst>
              <a:ext uri="{FF2B5EF4-FFF2-40B4-BE49-F238E27FC236}">
                <a16:creationId xmlns:a16="http://schemas.microsoft.com/office/drawing/2014/main" id="{3EBE13BA-A725-9546-AEDB-E328B6641B39}"/>
              </a:ext>
            </a:extLst>
          </p:cNvPr>
          <p:cNvSpPr/>
          <p:nvPr/>
        </p:nvSpPr>
        <p:spPr>
          <a:xfrm>
            <a:off x="273270" y="2455431"/>
            <a:ext cx="3881635" cy="3496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a:solidFill>
                  <a:srgbClr val="333333"/>
                </a:solidFill>
                <a:latin typeface="FS Elliot Pro Light" panose="02000503040000020004" pitchFamily="2" charset="0"/>
              </a:rPr>
              <a:t>Can provide protection for your business when a key employee dies, becomes disabled, or leaves</a:t>
            </a:r>
          </a:p>
        </p:txBody>
      </p:sp>
      <p:cxnSp>
        <p:nvCxnSpPr>
          <p:cNvPr id="13" name="Straight Connector 12">
            <a:extLst>
              <a:ext uri="{FF2B5EF4-FFF2-40B4-BE49-F238E27FC236}">
                <a16:creationId xmlns:a16="http://schemas.microsoft.com/office/drawing/2014/main" id="{D6D94CB7-F2B5-6F4C-B6AA-3321384EAB25}"/>
              </a:ext>
            </a:extLst>
          </p:cNvPr>
          <p:cNvCxnSpPr>
            <a:cxnSpLocks/>
          </p:cNvCxnSpPr>
          <p:nvPr/>
        </p:nvCxnSpPr>
        <p:spPr>
          <a:xfrm>
            <a:off x="609600" y="2588825"/>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9A23049-4947-C246-9674-AC6A916B3A65}"/>
              </a:ext>
            </a:extLst>
          </p:cNvPr>
          <p:cNvSpPr/>
          <p:nvPr/>
        </p:nvSpPr>
        <p:spPr>
          <a:xfrm>
            <a:off x="5358617" y="2455431"/>
            <a:ext cx="5004583" cy="2673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a:spcAft>
                <a:spcPts val="600"/>
              </a:spcAft>
            </a:pPr>
            <a:r>
              <a:rPr lang="en-US" sz="2400">
                <a:solidFill>
                  <a:srgbClr val="333333"/>
                </a:solidFill>
                <a:latin typeface="FS Elliot Pro Light" panose="02000503040000020004" pitchFamily="2" charset="0"/>
              </a:rPr>
              <a:t>Provides protection and cash value liquidity that acts as a financial cushion to help you:</a:t>
            </a:r>
          </a:p>
          <a:p>
            <a:pPr marL="274320" lvl="1" indent="-274320">
              <a:buFont typeface="Arial" panose="020B0604020202020204" pitchFamily="34" charset="0"/>
              <a:buChar char="•"/>
            </a:pPr>
            <a:r>
              <a:rPr lang="en-US" sz="2400">
                <a:solidFill>
                  <a:srgbClr val="333333"/>
                </a:solidFill>
                <a:latin typeface="FS Elliot Pro Light" panose="02000503040000020004" pitchFamily="2" charset="0"/>
              </a:rPr>
              <a:t>Recruit</a:t>
            </a:r>
          </a:p>
          <a:p>
            <a:pPr marL="274320" lvl="1" indent="-274320">
              <a:buFont typeface="Arial" panose="020B0604020202020204" pitchFamily="34" charset="0"/>
              <a:buChar char="•"/>
            </a:pPr>
            <a:r>
              <a:rPr lang="en-US" sz="2400">
                <a:solidFill>
                  <a:srgbClr val="333333"/>
                </a:solidFill>
                <a:latin typeface="FS Elliot Pro Light" panose="02000503040000020004" pitchFamily="2" charset="0"/>
              </a:rPr>
              <a:t>Hire</a:t>
            </a:r>
          </a:p>
          <a:p>
            <a:pPr marL="274320" lvl="1" indent="-274320">
              <a:buFont typeface="Arial" panose="020B0604020202020204" pitchFamily="34" charset="0"/>
              <a:buChar char="•"/>
            </a:pPr>
            <a:r>
              <a:rPr lang="en-US" sz="2400">
                <a:solidFill>
                  <a:srgbClr val="333333"/>
                </a:solidFill>
                <a:latin typeface="FS Elliot Pro Light" panose="02000503040000020004" pitchFamily="2" charset="0"/>
              </a:rPr>
              <a:t>Train</a:t>
            </a:r>
          </a:p>
        </p:txBody>
      </p:sp>
      <p:cxnSp>
        <p:nvCxnSpPr>
          <p:cNvPr id="12" name="Straight Connector 11">
            <a:extLst>
              <a:ext uri="{FF2B5EF4-FFF2-40B4-BE49-F238E27FC236}">
                <a16:creationId xmlns:a16="http://schemas.microsoft.com/office/drawing/2014/main" id="{E9E9ABE8-A274-A84E-9E6A-D9B2A7A198FD}"/>
              </a:ext>
            </a:extLst>
          </p:cNvPr>
          <p:cNvCxnSpPr>
            <a:cxnSpLocks/>
          </p:cNvCxnSpPr>
          <p:nvPr/>
        </p:nvCxnSpPr>
        <p:spPr>
          <a:xfrm>
            <a:off x="5710989" y="2588825"/>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F87D21D-6BF6-43BA-889C-B8364CA50CF7}"/>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19145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59</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r>
              <a:rPr lang="en-US" dirty="0"/>
              <a:t>Keep your business open.</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5414414" y="1551066"/>
            <a:ext cx="6779172" cy="2130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365760" rIns="365760" bIns="365760" rtlCol="0" anchor="ctr"/>
          <a:lstStyle/>
          <a:p>
            <a:pPr>
              <a:lnSpc>
                <a:spcPct val="90000"/>
              </a:lnSpc>
              <a:spcAft>
                <a:spcPts val="800"/>
              </a:spcAft>
            </a:pPr>
            <a:r>
              <a:rPr lang="en-US" sz="2400">
                <a:solidFill>
                  <a:srgbClr val="333333"/>
                </a:solidFill>
                <a:latin typeface="FS Elliot Pro" panose="02000503040000020004" pitchFamily="2" charset="0"/>
              </a:rPr>
              <a:t>Key person insurance</a:t>
            </a:r>
          </a:p>
          <a:p>
            <a:pPr>
              <a:lnSpc>
                <a:spcPct val="90000"/>
              </a:lnSpc>
              <a:spcAft>
                <a:spcPts val="800"/>
              </a:spcAft>
            </a:pPr>
            <a:r>
              <a:rPr lang="en-US">
                <a:solidFill>
                  <a:srgbClr val="333333"/>
                </a:solidFill>
                <a:latin typeface="FS Elliot Pro Light" panose="02000503040000020004" pitchFamily="2" charset="0"/>
              </a:rPr>
              <a:t>Protection from the loss of a key employee in the event of a death or disabling illness or injury</a:t>
            </a:r>
          </a:p>
        </p:txBody>
      </p:sp>
      <p:sp>
        <p:nvSpPr>
          <p:cNvPr id="17" name="Rectangle 16">
            <a:extLst>
              <a:ext uri="{FF2B5EF4-FFF2-40B4-BE49-F238E27FC236}">
                <a16:creationId xmlns:a16="http://schemas.microsoft.com/office/drawing/2014/main" id="{DA904A04-B5CB-524B-9BF0-A854F7F21FF8}"/>
              </a:ext>
            </a:extLst>
          </p:cNvPr>
          <p:cNvSpPr/>
          <p:nvPr/>
        </p:nvSpPr>
        <p:spPr>
          <a:xfrm>
            <a:off x="0" y="1551066"/>
            <a:ext cx="5412828" cy="440525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822960" rtlCol="0" anchor="ctr"/>
          <a:lstStyle/>
          <a:p>
            <a:r>
              <a:rPr lang="en-US" sz="2800" b="1" dirty="0">
                <a:latin typeface="FS Elliot Pro" panose="02000503040000020004" pitchFamily="2" charset="0"/>
              </a:rPr>
              <a:t>Help protect from the loss of an owner or key employee.</a:t>
            </a:r>
          </a:p>
        </p:txBody>
      </p:sp>
      <p:sp>
        <p:nvSpPr>
          <p:cNvPr id="12" name="Rectangle 11">
            <a:extLst>
              <a:ext uri="{FF2B5EF4-FFF2-40B4-BE49-F238E27FC236}">
                <a16:creationId xmlns:a16="http://schemas.microsoft.com/office/drawing/2014/main" id="{6A45748C-7591-B346-8227-46F523490700}"/>
              </a:ext>
            </a:extLst>
          </p:cNvPr>
          <p:cNvSpPr/>
          <p:nvPr/>
        </p:nvSpPr>
        <p:spPr>
          <a:xfrm>
            <a:off x="5412828" y="3753691"/>
            <a:ext cx="6775704" cy="219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365760" rIns="365760" bIns="365760" rtlCol="0" anchor="ctr"/>
          <a:lstStyle/>
          <a:p>
            <a:pPr>
              <a:lnSpc>
                <a:spcPct val="90000"/>
              </a:lnSpc>
              <a:spcAft>
                <a:spcPts val="800"/>
              </a:spcAft>
            </a:pPr>
            <a:r>
              <a:rPr lang="en-US" sz="2400">
                <a:solidFill>
                  <a:srgbClr val="333333"/>
                </a:solidFill>
                <a:latin typeface="FS Elliot Pro" panose="02000503040000020004" pitchFamily="2" charset="0"/>
              </a:rPr>
              <a:t>Overhead Expense insurance</a:t>
            </a:r>
          </a:p>
          <a:p>
            <a:pPr marL="285750" indent="-285750">
              <a:lnSpc>
                <a:spcPct val="90000"/>
              </a:lnSpc>
              <a:spcAft>
                <a:spcPts val="800"/>
              </a:spcAft>
              <a:buFont typeface="Arial" panose="020B0604020202020204" pitchFamily="34" charset="0"/>
              <a:buChar char="•"/>
            </a:pPr>
            <a:r>
              <a:rPr lang="en-US">
                <a:solidFill>
                  <a:srgbClr val="333333"/>
                </a:solidFill>
                <a:latin typeface="FS Elliot Pro Light" panose="02000503040000020004" pitchFamily="2" charset="0"/>
              </a:rPr>
              <a:t>Overhead Expense (OE) insurance reimburses the owner for fixed expenses while they’re too sick or hurt to work. </a:t>
            </a:r>
          </a:p>
          <a:p>
            <a:pPr marL="285750" indent="-285750">
              <a:lnSpc>
                <a:spcPct val="90000"/>
              </a:lnSpc>
              <a:spcAft>
                <a:spcPts val="800"/>
              </a:spcAft>
              <a:buFont typeface="Arial" panose="020B0604020202020204" pitchFamily="34" charset="0"/>
              <a:buChar char="•"/>
            </a:pPr>
            <a:r>
              <a:rPr lang="en-US">
                <a:solidFill>
                  <a:srgbClr val="333333"/>
                </a:solidFill>
                <a:latin typeface="FS Elliot Pro Light" panose="02000503040000020004" pitchFamily="2" charset="0"/>
              </a:rPr>
              <a:t>Helps the business stay open and financially sound</a:t>
            </a:r>
          </a:p>
        </p:txBody>
      </p:sp>
      <p:pic>
        <p:nvPicPr>
          <p:cNvPr id="8" name="Picture 7">
            <a:extLst>
              <a:ext uri="{FF2B5EF4-FFF2-40B4-BE49-F238E27FC236}">
                <a16:creationId xmlns:a16="http://schemas.microsoft.com/office/drawing/2014/main" id="{4927D690-5C11-4F85-B52B-F5882FCA11F3}"/>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416476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23875" y="1039241"/>
            <a:ext cx="11142988" cy="2852737"/>
          </a:xfrm>
        </p:spPr>
        <p:txBody>
          <a:bodyPr/>
          <a:lstStyle/>
          <a:p>
            <a:r>
              <a:rPr lang="en-US">
                <a:latin typeface="FS Elliot Pro Light"/>
              </a:rPr>
              <a:t>Insights from owners </a:t>
            </a:r>
            <a:br>
              <a:rPr lang="en-US">
                <a:latin typeface="FS Elliot Pro Light"/>
              </a:rPr>
            </a:br>
            <a:r>
              <a:rPr lang="en-US">
                <a:latin typeface="FS Elliot Pro Light"/>
              </a:rPr>
              <a:t>of small and midsize businesses</a:t>
            </a:r>
            <a:endParaRPr lang="en-US"/>
          </a:p>
        </p:txBody>
      </p:sp>
    </p:spTree>
    <p:extLst>
      <p:ext uri="{BB962C8B-B14F-4D97-AF65-F5344CB8AC3E}">
        <p14:creationId xmlns:p14="http://schemas.microsoft.com/office/powerpoint/2010/main" val="1672886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Key person insurance</a:t>
            </a:r>
            <a:br>
              <a:rPr lang="en-US"/>
            </a:br>
            <a:br>
              <a:rPr lang="en-US" sz="1067"/>
            </a:br>
            <a:r>
              <a:rPr lang="en-US"/>
              <a:t>How key person life insurance works</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a:extLst>
              <a:ext uri="{FF2B5EF4-FFF2-40B4-BE49-F238E27FC236}">
                <a16:creationId xmlns:a16="http://schemas.microsoft.com/office/drawing/2014/main" id="{5DF410B8-3326-47BF-8E32-63B5BEB07F17}"/>
              </a:ext>
            </a:extLst>
          </p:cNvPr>
          <p:cNvPicPr>
            <a:picLocks noChangeAspect="1"/>
          </p:cNvPicPr>
          <p:nvPr/>
        </p:nvPicPr>
        <p:blipFill>
          <a:blip r:embed="rId3"/>
          <a:stretch>
            <a:fillRect/>
          </a:stretch>
        </p:blipFill>
        <p:spPr>
          <a:xfrm>
            <a:off x="608014" y="2559049"/>
            <a:ext cx="10460607" cy="1883184"/>
          </a:xfrm>
          <a:prstGeom prst="rect">
            <a:avLst/>
          </a:prstGeom>
        </p:spPr>
      </p:pic>
      <p:sp>
        <p:nvSpPr>
          <p:cNvPr id="10" name="Rectangle 9">
            <a:extLst>
              <a:ext uri="{FF2B5EF4-FFF2-40B4-BE49-F238E27FC236}">
                <a16:creationId xmlns:a16="http://schemas.microsoft.com/office/drawing/2014/main" id="{253CD492-D19A-46EB-9E35-C82E6B234DFB}"/>
              </a:ext>
            </a:extLst>
          </p:cNvPr>
          <p:cNvSpPr/>
          <p:nvPr/>
        </p:nvSpPr>
        <p:spPr>
          <a:xfrm>
            <a:off x="740799" y="4859964"/>
            <a:ext cx="9459440" cy="861646"/>
          </a:xfrm>
          <a:prstGeom prst="rect">
            <a:avLst/>
          </a:prstGeom>
        </p:spPr>
        <p:txBody>
          <a:bodyPr wrap="square" lIns="0" tIns="0" rIns="0" bIns="0">
            <a:spAutoFit/>
          </a:bodyPr>
          <a:lstStyle/>
          <a:p>
            <a:r>
              <a:rPr lang="en-US" sz="2133">
                <a:solidFill>
                  <a:srgbClr val="23273F"/>
                </a:solidFill>
                <a:latin typeface="FS Elliot Pro Light" panose="02000503040000020004" pitchFamily="50" charset="0"/>
              </a:rPr>
              <a:t>The business is the owner and beneficiary of a</a:t>
            </a:r>
            <a:r>
              <a:rPr lang="en-US" sz="2133">
                <a:solidFill>
                  <a:srgbClr val="FF0000"/>
                </a:solidFill>
                <a:latin typeface="FS Elliot Pro Light" panose="02000503040000020004" pitchFamily="50" charset="0"/>
              </a:rPr>
              <a:t> </a:t>
            </a:r>
            <a:r>
              <a:rPr lang="en-US" sz="2133">
                <a:solidFill>
                  <a:srgbClr val="23273F"/>
                </a:solidFill>
                <a:latin typeface="FS Elliot Pro Light" panose="02000503040000020004" pitchFamily="50" charset="0"/>
              </a:rPr>
              <a:t>policy on each key employee.  </a:t>
            </a:r>
          </a:p>
          <a:p>
            <a:pPr marL="182875" indent="-182875">
              <a:spcBef>
                <a:spcPts val="1600"/>
              </a:spcBef>
              <a:buFont typeface="Arial" panose="020B0604020202020204" pitchFamily="34" charset="0"/>
              <a:buChar char="•"/>
            </a:pPr>
            <a:endParaRPr lang="en-US" sz="2133">
              <a:solidFill>
                <a:srgbClr val="4D4E53"/>
              </a:solidFill>
              <a:latin typeface="FS Elliot Pro Light" panose="02000503040000020004" pitchFamily="50" charset="0"/>
            </a:endParaRPr>
          </a:p>
        </p:txBody>
      </p:sp>
    </p:spTree>
    <p:extLst>
      <p:ext uri="{BB962C8B-B14F-4D97-AF65-F5344CB8AC3E}">
        <p14:creationId xmlns:p14="http://schemas.microsoft.com/office/powerpoint/2010/main" val="4260526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Key person insurance</a:t>
            </a:r>
            <a:br>
              <a:rPr lang="en-US"/>
            </a:br>
            <a:br>
              <a:rPr lang="en-US" sz="1067"/>
            </a:br>
            <a:r>
              <a:rPr lang="en-US" sz="3733"/>
              <a:t>How Key Person Replacement disability insurance works</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278302"/>
            <a:ext cx="12192000" cy="3534073"/>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6" name="Picture 5">
            <a:extLst>
              <a:ext uri="{FF2B5EF4-FFF2-40B4-BE49-F238E27FC236}">
                <a16:creationId xmlns:a16="http://schemas.microsoft.com/office/drawing/2014/main" id="{87B80621-F2B4-46C1-95F8-CABC8CBCF973}"/>
              </a:ext>
            </a:extLst>
          </p:cNvPr>
          <p:cNvPicPr>
            <a:picLocks noChangeAspect="1"/>
          </p:cNvPicPr>
          <p:nvPr/>
        </p:nvPicPr>
        <p:blipFill>
          <a:blip r:embed="rId3"/>
          <a:stretch>
            <a:fillRect/>
          </a:stretch>
        </p:blipFill>
        <p:spPr>
          <a:xfrm>
            <a:off x="608014" y="2939438"/>
            <a:ext cx="11157513" cy="1990821"/>
          </a:xfrm>
          <a:prstGeom prst="rect">
            <a:avLst/>
          </a:prstGeom>
        </p:spPr>
      </p:pic>
    </p:spTree>
    <p:extLst>
      <p:ext uri="{BB962C8B-B14F-4D97-AF65-F5344CB8AC3E}">
        <p14:creationId xmlns:p14="http://schemas.microsoft.com/office/powerpoint/2010/main" val="814362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73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62</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08013" y="617652"/>
            <a:ext cx="11129775" cy="656467"/>
          </a:xfrm>
        </p:spPr>
        <p:txBody>
          <a:bodyPr/>
          <a:lstStyle/>
          <a:p>
            <a:pPr eaLnBrk="0" fontAlgn="base" hangingPunct="0">
              <a:lnSpc>
                <a:spcPct val="80000"/>
              </a:lnSpc>
              <a:spcBef>
                <a:spcPts val="1600"/>
              </a:spcBef>
              <a:spcAft>
                <a:spcPts val="1600"/>
              </a:spcAft>
            </a:pPr>
            <a:r>
              <a:rPr lang="en-US" sz="3867" b="1">
                <a:solidFill>
                  <a:srgbClr val="0067CF"/>
                </a:solidFill>
                <a:latin typeface="FS Elliot Pro" panose="02000503040000020004" pitchFamily="2" charset="0"/>
              </a:rPr>
              <a:t>Business expenses to consider </a:t>
            </a:r>
            <a:r>
              <a:rPr lang="en-US" sz="3867">
                <a:solidFill>
                  <a:srgbClr val="0067CF"/>
                </a:solidFill>
              </a:rPr>
              <a:t>during a disability</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5" name="Rectangle 14">
            <a:extLst>
              <a:ext uri="{FF2B5EF4-FFF2-40B4-BE49-F238E27FC236}">
                <a16:creationId xmlns:a16="http://schemas.microsoft.com/office/drawing/2014/main" id="{3EBE13BA-A725-9546-AEDB-E328B6641B39}"/>
              </a:ext>
            </a:extLst>
          </p:cNvPr>
          <p:cNvSpPr/>
          <p:nvPr/>
        </p:nvSpPr>
        <p:spPr>
          <a:xfrm>
            <a:off x="869430" y="3048000"/>
            <a:ext cx="3218997" cy="2921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marL="243834" indent="-243834">
              <a:buFont typeface="Arial" panose="020B0604020202020204" pitchFamily="34" charset="0"/>
              <a:buChar char="•"/>
              <a:defRPr/>
            </a:pPr>
            <a:r>
              <a:rPr lang="en-US" altLang="en-US" sz="2000" kern="0">
                <a:solidFill>
                  <a:schemeClr val="bg1"/>
                </a:solidFill>
                <a:latin typeface="FSElliotPro" panose="02000503040000020004" pitchFamily="50" charset="0"/>
                <a:cs typeface="Arial" panose="020B0604020202020204" pitchFamily="34" charset="0"/>
              </a:rPr>
              <a:t>Rent or mortgage (interest and principal)</a:t>
            </a:r>
          </a:p>
          <a:p>
            <a:pPr marL="243834" indent="-243834">
              <a:buFont typeface="Arial" panose="020B0604020202020204" pitchFamily="34" charset="0"/>
              <a:buChar char="•"/>
              <a:defRPr/>
            </a:pPr>
            <a:r>
              <a:rPr lang="en-US" altLang="en-US" sz="2000" kern="0">
                <a:solidFill>
                  <a:schemeClr val="bg1"/>
                </a:solidFill>
                <a:latin typeface="FSElliotPro" panose="02000503040000020004" pitchFamily="50" charset="0"/>
                <a:cs typeface="Arial" panose="020B0604020202020204" pitchFamily="34" charset="0"/>
              </a:rPr>
              <a:t>Property tax</a:t>
            </a:r>
          </a:p>
          <a:p>
            <a:pPr marL="243834" indent="-243834">
              <a:buFont typeface="Arial" panose="020B0604020202020204" pitchFamily="34" charset="0"/>
              <a:buChar char="•"/>
              <a:defRPr/>
            </a:pPr>
            <a:r>
              <a:rPr lang="en-US" altLang="en-US" sz="2000" kern="0">
                <a:solidFill>
                  <a:schemeClr val="bg1"/>
                </a:solidFill>
                <a:latin typeface="FSElliotPro" panose="02000503040000020004" pitchFamily="50" charset="0"/>
                <a:cs typeface="Arial" panose="020B0604020202020204" pitchFamily="34" charset="0"/>
              </a:rPr>
              <a:t>Equipment leases</a:t>
            </a:r>
          </a:p>
          <a:p>
            <a:pPr marL="243834" indent="-243834">
              <a:buFont typeface="Arial" panose="020B0604020202020204" pitchFamily="34" charset="0"/>
              <a:buChar char="•"/>
              <a:defRPr/>
            </a:pPr>
            <a:r>
              <a:rPr lang="en-US" altLang="en-US" sz="2000" kern="0">
                <a:solidFill>
                  <a:schemeClr val="bg1"/>
                </a:solidFill>
                <a:latin typeface="FSElliotPro" panose="02000503040000020004" pitchFamily="50" charset="0"/>
                <a:cs typeface="Arial" panose="020B0604020202020204" pitchFamily="34" charset="0"/>
              </a:rPr>
              <a:t>Security and maintenance</a:t>
            </a:r>
          </a:p>
          <a:p>
            <a:pPr algn="ctr"/>
            <a:endParaRPr lang="en-US" sz="1867">
              <a:solidFill>
                <a:schemeClr val="bg1"/>
              </a:solidFill>
              <a:latin typeface="FS Elliot Pro" panose="02000503040000020004" pitchFamily="2"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4" y="2278824"/>
            <a:ext cx="3559253"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21920" bIns="121920" numCol="1" spcCol="0" rtlCol="0" fromWordArt="0" anchor="ctr" anchorCtr="0" forceAA="0" compatLnSpc="1">
            <a:prstTxWarp prst="textNoShape">
              <a:avLst/>
            </a:prstTxWarp>
            <a:noAutofit/>
          </a:bodyPr>
          <a:lstStyle/>
          <a:p>
            <a:pPr algn="ctr"/>
            <a:r>
              <a:rPr lang="en-US" sz="1867" b="1" spc="300">
                <a:latin typeface="FS Elliot Pro" panose="02000503040000020004" pitchFamily="2" charset="0"/>
              </a:rPr>
              <a:t>BUILDING EXPENSES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08013" y="1368215"/>
            <a:ext cx="11336337" cy="656467"/>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defRPr/>
            </a:pPr>
            <a:r>
              <a:rPr lang="en-US" sz="2267">
                <a:solidFill>
                  <a:srgbClr val="4D4E53"/>
                </a:solidFill>
                <a:latin typeface="FSElliotPro" panose="02000503040000020004" pitchFamily="50" charset="0"/>
                <a:cs typeface="Arial" panose="020B0604020202020204" pitchFamily="34" charset="0"/>
              </a:rPr>
              <a:t>If you or another owner was unable to work, how would monthly expenses continue to be paid?</a:t>
            </a:r>
          </a:p>
        </p:txBody>
      </p:sp>
      <p:sp>
        <p:nvSpPr>
          <p:cNvPr id="19" name="Rectangle 18">
            <a:extLst>
              <a:ext uri="{FF2B5EF4-FFF2-40B4-BE49-F238E27FC236}">
                <a16:creationId xmlns:a16="http://schemas.microsoft.com/office/drawing/2014/main" id="{D9214B9C-D7CF-934B-AC58-95FE3FE84B25}"/>
              </a:ext>
            </a:extLst>
          </p:cNvPr>
          <p:cNvSpPr/>
          <p:nvPr/>
        </p:nvSpPr>
        <p:spPr>
          <a:xfrm>
            <a:off x="4655836" y="3048000"/>
            <a:ext cx="3218997" cy="2921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marL="243834" indent="-243834">
              <a:buFont typeface="Arial" panose="020B0604020202020204" pitchFamily="34" charset="0"/>
              <a:buChar char="•"/>
              <a:defRPr/>
            </a:pPr>
            <a:r>
              <a:rPr lang="en-US" altLang="en-US" sz="2000" kern="0">
                <a:solidFill>
                  <a:schemeClr val="bg1"/>
                </a:solidFill>
                <a:latin typeface="FSElliotPro" panose="02000503040000020004" pitchFamily="50" charset="0"/>
                <a:cs typeface="Arial" panose="020B0604020202020204" pitchFamily="34" charset="0"/>
              </a:rPr>
              <a:t>Electricity</a:t>
            </a:r>
          </a:p>
          <a:p>
            <a:pPr marL="243834" indent="-243834">
              <a:buFont typeface="Arial" panose="020B0604020202020204" pitchFamily="34" charset="0"/>
              <a:buChar char="•"/>
              <a:defRPr/>
            </a:pPr>
            <a:r>
              <a:rPr lang="en-US" sz="2000" kern="0">
                <a:solidFill>
                  <a:schemeClr val="bg1"/>
                </a:solidFill>
                <a:latin typeface="FSElliotPro" panose="02000503040000020004" pitchFamily="50" charset="0"/>
                <a:cs typeface="Arial" panose="020B0604020202020204" pitchFamily="34" charset="0"/>
              </a:rPr>
              <a:t>Telephone</a:t>
            </a:r>
          </a:p>
          <a:p>
            <a:pPr marL="243834" indent="-243834">
              <a:buFont typeface="Arial" panose="020B0604020202020204" pitchFamily="34" charset="0"/>
              <a:buChar char="•"/>
              <a:defRPr/>
            </a:pPr>
            <a:r>
              <a:rPr lang="en-US" sz="2000" kern="0" err="1">
                <a:solidFill>
                  <a:schemeClr val="bg1"/>
                </a:solidFill>
                <a:latin typeface="FSElliotPro" panose="02000503040000020004" pitchFamily="50" charset="0"/>
                <a:cs typeface="Arial" panose="020B0604020202020204" pitchFamily="34" charset="0"/>
              </a:rPr>
              <a:t>WiFi</a:t>
            </a:r>
            <a:endParaRPr lang="en-US" sz="1867">
              <a:solidFill>
                <a:schemeClr val="bg1"/>
              </a:solidFill>
              <a:latin typeface="FS Elliot Pro" panose="02000503040000020004" pitchFamily="2" charset="0"/>
            </a:endParaRPr>
          </a:p>
        </p:txBody>
      </p:sp>
      <p:sp>
        <p:nvSpPr>
          <p:cNvPr id="21" name="Rectangle 20">
            <a:extLst>
              <a:ext uri="{FF2B5EF4-FFF2-40B4-BE49-F238E27FC236}">
                <a16:creationId xmlns:a16="http://schemas.microsoft.com/office/drawing/2014/main" id="{FA291E82-56A5-D54F-BF4C-D477A15888BB}"/>
              </a:ext>
            </a:extLst>
          </p:cNvPr>
          <p:cNvSpPr/>
          <p:nvPr/>
        </p:nvSpPr>
        <p:spPr>
          <a:xfrm>
            <a:off x="8024735" y="3047999"/>
            <a:ext cx="3557666" cy="3170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marL="243834" indent="-243834">
              <a:buFont typeface="Arial" panose="020B0604020202020204" pitchFamily="34" charset="0"/>
              <a:buChar char="•"/>
              <a:defRPr/>
            </a:pPr>
            <a:r>
              <a:rPr lang="en-US" altLang="en-US" sz="2000" kern="0">
                <a:solidFill>
                  <a:schemeClr val="bg1"/>
                </a:solidFill>
                <a:latin typeface="FSElliotPro" panose="02000503040000020004" pitchFamily="50" charset="0"/>
                <a:cs typeface="Arial" panose="020B0604020202020204" pitchFamily="34" charset="0"/>
              </a:rPr>
              <a:t>Business-related loans</a:t>
            </a:r>
          </a:p>
          <a:p>
            <a:pPr marL="243834" indent="-243834">
              <a:buFont typeface="Arial" panose="020B0604020202020204" pitchFamily="34" charset="0"/>
              <a:buChar char="•"/>
              <a:defRPr/>
            </a:pPr>
            <a:r>
              <a:rPr lang="en-US" sz="2000" kern="0">
                <a:solidFill>
                  <a:schemeClr val="bg1"/>
                </a:solidFill>
                <a:latin typeface="FSElliotPro" panose="02000503040000020004" pitchFamily="50" charset="0"/>
                <a:cs typeface="Arial" panose="020B0604020202020204" pitchFamily="34" charset="0"/>
              </a:rPr>
              <a:t>Insurance premiums (property, malpractice, fire, etc.)</a:t>
            </a:r>
          </a:p>
          <a:p>
            <a:pPr marL="243834" indent="-243834">
              <a:buFont typeface="Arial" panose="020B0604020202020204" pitchFamily="34" charset="0"/>
              <a:buChar char="•"/>
              <a:defRPr/>
            </a:pPr>
            <a:r>
              <a:rPr lang="en-US" sz="2000" kern="0">
                <a:solidFill>
                  <a:schemeClr val="bg1"/>
                </a:solidFill>
                <a:latin typeface="FSElliotPro" panose="02000503040000020004" pitchFamily="50" charset="0"/>
                <a:cs typeface="Arial" panose="020B0604020202020204" pitchFamily="34" charset="0"/>
              </a:rPr>
              <a:t>Accounting, billing, and collection fees</a:t>
            </a:r>
          </a:p>
          <a:p>
            <a:pPr marL="243834" indent="-243834">
              <a:buFont typeface="Arial" panose="020B0604020202020204" pitchFamily="34" charset="0"/>
              <a:buChar char="•"/>
              <a:defRPr/>
            </a:pPr>
            <a:r>
              <a:rPr lang="en-US" sz="2000" kern="0">
                <a:solidFill>
                  <a:schemeClr val="bg1"/>
                </a:solidFill>
                <a:latin typeface="FSElliotPro" panose="02000503040000020004" pitchFamily="50" charset="0"/>
                <a:cs typeface="Arial" panose="020B0604020202020204" pitchFamily="34" charset="0"/>
              </a:rPr>
              <a:t>Subscriptions and membership dues</a:t>
            </a:r>
          </a:p>
          <a:p>
            <a:pPr marL="243834" indent="-243834">
              <a:buFont typeface="Arial" panose="020B0604020202020204" pitchFamily="34" charset="0"/>
              <a:buChar char="•"/>
              <a:defRPr/>
            </a:pPr>
            <a:r>
              <a:rPr lang="en-US" sz="2000" kern="0">
                <a:solidFill>
                  <a:schemeClr val="bg1"/>
                </a:solidFill>
                <a:latin typeface="FSElliotPro" panose="02000503040000020004" pitchFamily="50" charset="0"/>
                <a:cs typeface="Arial" panose="020B0604020202020204" pitchFamily="34" charset="0"/>
              </a:rPr>
              <a:t>Salary for additional staff needed</a:t>
            </a:r>
            <a:endParaRPr lang="en-US" sz="1867">
              <a:solidFill>
                <a:schemeClr val="bg1"/>
              </a:solidFill>
              <a:latin typeface="FS Elliot Pro" panose="02000503040000020004" pitchFamily="2" charset="0"/>
            </a:endParaRPr>
          </a:p>
        </p:txBody>
      </p:sp>
      <p:sp>
        <p:nvSpPr>
          <p:cNvPr id="23" name="Rectangle 22">
            <a:extLst>
              <a:ext uri="{FF2B5EF4-FFF2-40B4-BE49-F238E27FC236}">
                <a16:creationId xmlns:a16="http://schemas.microsoft.com/office/drawing/2014/main" id="{C9D0E7C9-5DD5-4541-9BD8-9A22806C2D4A}"/>
              </a:ext>
            </a:extLst>
          </p:cNvPr>
          <p:cNvSpPr/>
          <p:nvPr/>
        </p:nvSpPr>
        <p:spPr>
          <a:xfrm>
            <a:off x="4316374" y="2278824"/>
            <a:ext cx="3559253"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21920" bIns="121920" numCol="1" spcCol="0" rtlCol="0" fromWordArt="0" anchor="ctr" anchorCtr="0" forceAA="0" compatLnSpc="1">
            <a:prstTxWarp prst="textNoShape">
              <a:avLst/>
            </a:prstTxWarp>
            <a:noAutofit/>
          </a:bodyPr>
          <a:lstStyle/>
          <a:p>
            <a:pPr algn="ctr"/>
            <a:r>
              <a:rPr lang="en-US" sz="1867" b="1" spc="300">
                <a:latin typeface="FS Elliot Pro" panose="02000503040000020004" pitchFamily="2" charset="0"/>
              </a:rPr>
              <a:t>UTILITIES</a:t>
            </a:r>
          </a:p>
        </p:txBody>
      </p:sp>
      <p:sp>
        <p:nvSpPr>
          <p:cNvPr id="24" name="Rectangle 23">
            <a:extLst>
              <a:ext uri="{FF2B5EF4-FFF2-40B4-BE49-F238E27FC236}">
                <a16:creationId xmlns:a16="http://schemas.microsoft.com/office/drawing/2014/main" id="{75266280-AD5E-AA43-BBD7-CC7D1AB5746C}"/>
              </a:ext>
            </a:extLst>
          </p:cNvPr>
          <p:cNvSpPr/>
          <p:nvPr/>
        </p:nvSpPr>
        <p:spPr>
          <a:xfrm>
            <a:off x="8024734" y="2278824"/>
            <a:ext cx="3559253"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121920" rIns="121920" bIns="121920" numCol="1" spcCol="0" rtlCol="0" fromWordArt="0" anchor="ctr" anchorCtr="0" forceAA="0" compatLnSpc="1">
            <a:prstTxWarp prst="textNoShape">
              <a:avLst/>
            </a:prstTxWarp>
            <a:noAutofit/>
          </a:bodyPr>
          <a:lstStyle/>
          <a:p>
            <a:pPr algn="ctr"/>
            <a:r>
              <a:rPr lang="en-US" sz="1867" b="1" spc="300">
                <a:latin typeface="FS Elliot Pro" panose="02000503040000020004" pitchFamily="2" charset="0"/>
              </a:rPr>
              <a:t>OTHER EXPENSES</a:t>
            </a:r>
          </a:p>
        </p:txBody>
      </p:sp>
    </p:spTree>
    <p:extLst>
      <p:ext uri="{BB962C8B-B14F-4D97-AF65-F5344CB8AC3E}">
        <p14:creationId xmlns:p14="http://schemas.microsoft.com/office/powerpoint/2010/main" val="4276076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15462" y="617653"/>
            <a:ext cx="10972800" cy="457200"/>
          </a:xfrm>
        </p:spPr>
        <p:txBody>
          <a:bodyPr/>
          <a:lstStyle/>
          <a:p>
            <a:r>
              <a:rPr lang="en-US">
                <a:solidFill>
                  <a:schemeClr val="bg1"/>
                </a:solidFill>
              </a:rPr>
              <a:t>Overhead expense disability insurance</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63</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273270" y="2455431"/>
            <a:ext cx="11309129" cy="2673617"/>
            <a:chOff x="386912" y="2647949"/>
            <a:chExt cx="7487896" cy="2297027"/>
          </a:xfrm>
        </p:grpSpPr>
        <p:sp>
          <p:nvSpPr>
            <p:cNvPr id="15" name="Rectangle 14">
              <a:extLst>
                <a:ext uri="{FF2B5EF4-FFF2-40B4-BE49-F238E27FC236}">
                  <a16:creationId xmlns:a16="http://schemas.microsoft.com/office/drawing/2014/main" id="{3EBE13BA-A725-9546-AEDB-E328B6641B39}"/>
                </a:ext>
              </a:extLst>
            </p:cNvPr>
            <p:cNvSpPr/>
            <p:nvPr/>
          </p:nvSpPr>
          <p:spPr>
            <a:xfrm>
              <a:off x="386912" y="2647949"/>
              <a:ext cx="3154263" cy="229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b="1">
                  <a:solidFill>
                    <a:srgbClr val="333333"/>
                  </a:solidFill>
                  <a:latin typeface="FS Elliot Pro" panose="02000503040000020004" pitchFamily="2" charset="0"/>
                </a:rPr>
                <a:t>Reimburse </a:t>
              </a:r>
              <a:r>
                <a:rPr lang="en-US" sz="2400">
                  <a:solidFill>
                    <a:srgbClr val="333333"/>
                  </a:solidFill>
                  <a:latin typeface="FS Elliot Pro Light" panose="02000503040000020004" pitchFamily="2" charset="0"/>
                </a:rPr>
                <a:t>your business expenses if you’re too sick or hurt to work.</a:t>
              </a:r>
              <a:endParaRPr lang="en-US">
                <a:solidFill>
                  <a:srgbClr val="333333"/>
                </a:solidFill>
                <a:latin typeface="FS Elliot Pro Light"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308648" y="2647949"/>
              <a:ext cx="3566160" cy="229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b="1">
                  <a:solidFill>
                    <a:srgbClr val="333333"/>
                  </a:solidFill>
                  <a:latin typeface="FS Elliot Pro" panose="02000503040000020004" pitchFamily="2" charset="0"/>
                </a:rPr>
                <a:t>Covers expenses </a:t>
              </a:r>
              <a:r>
                <a:rPr lang="en-US" sz="2400">
                  <a:solidFill>
                    <a:srgbClr val="333333"/>
                  </a:solidFill>
                  <a:latin typeface="FS Elliot Pro Light" panose="02000503040000020004" pitchFamily="2" charset="0"/>
                </a:rPr>
                <a:t>like employee salaries and employee benefits, lease payments, utilities, etc.</a:t>
              </a:r>
            </a:p>
          </p:txBody>
        </p:sp>
      </p:grpSp>
      <p:cxnSp>
        <p:nvCxnSpPr>
          <p:cNvPr id="13" name="Straight Connector 12">
            <a:extLst>
              <a:ext uri="{FF2B5EF4-FFF2-40B4-BE49-F238E27FC236}">
                <a16:creationId xmlns:a16="http://schemas.microsoft.com/office/drawing/2014/main" id="{D6D94CB7-F2B5-6F4C-B6AA-3321384EAB25}"/>
              </a:ext>
            </a:extLst>
          </p:cNvPr>
          <p:cNvCxnSpPr>
            <a:cxnSpLocks/>
          </p:cNvCxnSpPr>
          <p:nvPr/>
        </p:nvCxnSpPr>
        <p:spPr>
          <a:xfrm>
            <a:off x="609600" y="2636951"/>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49BD02-7346-F741-A277-9E77A2DD50B5}"/>
              </a:ext>
            </a:extLst>
          </p:cNvPr>
          <p:cNvCxnSpPr>
            <a:cxnSpLocks/>
          </p:cNvCxnSpPr>
          <p:nvPr/>
        </p:nvCxnSpPr>
        <p:spPr>
          <a:xfrm>
            <a:off x="6545842" y="2636951"/>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E7CE5C6-381B-49A8-8BE1-AEB11EF832FC}"/>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23901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27327" y="257132"/>
            <a:ext cx="10972800" cy="1037151"/>
          </a:xfrm>
        </p:spPr>
        <p:txBody>
          <a:bodyPr/>
          <a:lstStyle/>
          <a:p>
            <a:r>
              <a:rPr lang="en-US" sz="2400" dirty="0">
                <a:solidFill>
                  <a:schemeClr val="bg1"/>
                </a:solidFill>
              </a:rPr>
              <a:t>Overhead expense disability insurance</a:t>
            </a:r>
            <a:br>
              <a:rPr lang="en-US" dirty="0">
                <a:solidFill>
                  <a:schemeClr val="bg1"/>
                </a:solidFill>
              </a:rPr>
            </a:br>
            <a:r>
              <a:rPr lang="en-US" sz="3600" dirty="0">
                <a:solidFill>
                  <a:schemeClr val="bg1"/>
                </a:solidFill>
                <a:latin typeface="FS Elliot Pro Light" panose="02000503040000020004" pitchFamily="2" charset="0"/>
              </a:rPr>
              <a:t>Business Loan Protection</a:t>
            </a:r>
            <a:r>
              <a:rPr lang="en-US" sz="3600" baseline="30000" dirty="0">
                <a:solidFill>
                  <a:schemeClr val="bg1"/>
                </a:solidFill>
                <a:latin typeface="FS Elliot Pro Light" panose="02000503040000020004" pitchFamily="2" charset="0"/>
              </a:rPr>
              <a:t>*</a:t>
            </a:r>
            <a:endParaRPr lang="en-US" sz="3600" dirty="0">
              <a:solidFill>
                <a:schemeClr val="bg1"/>
              </a:solidFill>
            </a:endParaRP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64</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5" name="Rectangle 14">
            <a:extLst>
              <a:ext uri="{FF2B5EF4-FFF2-40B4-BE49-F238E27FC236}">
                <a16:creationId xmlns:a16="http://schemas.microsoft.com/office/drawing/2014/main" id="{3EBE13BA-A725-9546-AEDB-E328B6641B39}"/>
              </a:ext>
            </a:extLst>
          </p:cNvPr>
          <p:cNvSpPr/>
          <p:nvPr/>
        </p:nvSpPr>
        <p:spPr>
          <a:xfrm>
            <a:off x="273270" y="2455431"/>
            <a:ext cx="4763951" cy="2673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a:spcAft>
                <a:spcPts val="800"/>
              </a:spcAft>
              <a:defRPr/>
            </a:pPr>
            <a:r>
              <a:rPr lang="en-US" sz="2400" b="1">
                <a:solidFill>
                  <a:srgbClr val="4D4E53"/>
                </a:solidFill>
                <a:latin typeface="FS Elliot Pro" panose="02000503040000020004" pitchFamily="2" charset="0"/>
                <a:cs typeface="Arial" panose="020B0604020202020204" pitchFamily="34" charset="0"/>
              </a:rPr>
              <a:t>What it does:</a:t>
            </a:r>
          </a:p>
          <a:p>
            <a:pPr>
              <a:buClr>
                <a:schemeClr val="tx1"/>
              </a:buClr>
              <a:defRPr/>
            </a:pPr>
            <a:r>
              <a:rPr lang="en-US" sz="2400">
                <a:solidFill>
                  <a:srgbClr val="4D4E53"/>
                </a:solidFill>
                <a:latin typeface="FS Elliot Pro Light" panose="02000503040000020004" pitchFamily="2" charset="0"/>
                <a:cs typeface="Arial" panose="020B0604020202020204" pitchFamily="34" charset="0"/>
              </a:rPr>
              <a:t>Reimburses you for covered business-related loan obligations during a total disability.</a:t>
            </a:r>
          </a:p>
        </p:txBody>
      </p:sp>
      <p:cxnSp>
        <p:nvCxnSpPr>
          <p:cNvPr id="13" name="Straight Connector 12">
            <a:extLst>
              <a:ext uri="{FF2B5EF4-FFF2-40B4-BE49-F238E27FC236}">
                <a16:creationId xmlns:a16="http://schemas.microsoft.com/office/drawing/2014/main" id="{D6D94CB7-F2B5-6F4C-B6AA-3321384EAB25}"/>
              </a:ext>
            </a:extLst>
          </p:cNvPr>
          <p:cNvCxnSpPr>
            <a:cxnSpLocks/>
          </p:cNvCxnSpPr>
          <p:nvPr/>
        </p:nvCxnSpPr>
        <p:spPr>
          <a:xfrm>
            <a:off x="609600" y="2636951"/>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49BD02-7346-F741-A277-9E77A2DD50B5}"/>
              </a:ext>
            </a:extLst>
          </p:cNvPr>
          <p:cNvCxnSpPr>
            <a:cxnSpLocks/>
          </p:cNvCxnSpPr>
          <p:nvPr/>
        </p:nvCxnSpPr>
        <p:spPr>
          <a:xfrm>
            <a:off x="6545842" y="2636951"/>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E7CE5C6-381B-49A8-8BE1-AEB11EF832FC}"/>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D5CA0876-7B31-00ED-DF62-D014F2F1541A}"/>
              </a:ext>
            </a:extLst>
          </p:cNvPr>
          <p:cNvSpPr/>
          <p:nvPr/>
        </p:nvSpPr>
        <p:spPr>
          <a:xfrm>
            <a:off x="6545842" y="2760639"/>
            <a:ext cx="5297291" cy="3426579"/>
          </a:xfrm>
          <a:prstGeom prst="rect">
            <a:avLst/>
          </a:prstGeom>
        </p:spPr>
        <p:txBody>
          <a:bodyPr wrap="square" lIns="0" tIns="0" rIns="0" bIns="0">
            <a:spAutoFit/>
          </a:bodyPr>
          <a:lstStyle/>
          <a:p>
            <a:pPr marL="0" lvl="1">
              <a:spcAft>
                <a:spcPts val="800"/>
              </a:spcAft>
              <a:buClr>
                <a:srgbClr val="4D4E53"/>
              </a:buClr>
              <a:defRPr/>
            </a:pPr>
            <a:r>
              <a:rPr lang="en-US" sz="2400" b="1">
                <a:solidFill>
                  <a:srgbClr val="4D4E53"/>
                </a:solidFill>
                <a:latin typeface="FS Elliot Pro" panose="02000503040000020004" pitchFamily="50" charset="0"/>
                <a:cs typeface="Arial" panose="020B0604020202020204" pitchFamily="34" charset="0"/>
              </a:rPr>
              <a:t>Benefits: </a:t>
            </a:r>
          </a:p>
          <a:p>
            <a:pPr marL="243834" indent="-243834">
              <a:buClr>
                <a:srgbClr val="23273F"/>
              </a:buClr>
              <a:buFont typeface="Arial" panose="020B0604020202020204" pitchFamily="34" charset="0"/>
              <a:buChar char="•"/>
              <a:tabLst>
                <a:tab pos="273044" algn="l"/>
              </a:tabLst>
              <a:defRPr/>
            </a:pPr>
            <a:r>
              <a:rPr lang="en-US" sz="2400" spc="-27">
                <a:solidFill>
                  <a:srgbClr val="4D4E53"/>
                </a:solidFill>
                <a:latin typeface="FS Elliot Pro Light" panose="02000503040000020004" pitchFamily="50" charset="0"/>
                <a:cs typeface="Arial" panose="020B0604020202020204" pitchFamily="34" charset="0"/>
              </a:rPr>
              <a:t>Protects your ability to repay a new or existing loan.</a:t>
            </a:r>
          </a:p>
          <a:p>
            <a:pPr marL="243834" indent="-243834">
              <a:buClr>
                <a:srgbClr val="23273F"/>
              </a:buClr>
              <a:buFont typeface="Arial" panose="020B0604020202020204" pitchFamily="34" charset="0"/>
              <a:buChar char="•"/>
              <a:tabLst>
                <a:tab pos="273044" algn="l"/>
              </a:tabLst>
              <a:defRPr/>
            </a:pPr>
            <a:r>
              <a:rPr lang="en-US" sz="2400">
                <a:solidFill>
                  <a:srgbClr val="4D4E53"/>
                </a:solidFill>
                <a:latin typeface="FS Elliot Pro Light" panose="02000503040000020004" pitchFamily="50" charset="0"/>
                <a:cs typeface="Arial" panose="020B0604020202020204" pitchFamily="34" charset="0"/>
              </a:rPr>
              <a:t>Helps keep the business going even if you can’t be there.</a:t>
            </a:r>
          </a:p>
          <a:p>
            <a:pPr marL="243834" indent="-243834">
              <a:buClr>
                <a:srgbClr val="23273F"/>
              </a:buClr>
              <a:buFont typeface="Arial" panose="020B0604020202020204" pitchFamily="34" charset="0"/>
              <a:buChar char="•"/>
              <a:tabLst>
                <a:tab pos="273044" algn="l"/>
              </a:tabLst>
              <a:defRPr/>
            </a:pPr>
            <a:r>
              <a:rPr lang="en-US" sz="2400">
                <a:solidFill>
                  <a:srgbClr val="4D4E53"/>
                </a:solidFill>
                <a:latin typeface="FS Elliot Pro Light" panose="02000503040000020004" pitchFamily="50" charset="0"/>
                <a:cs typeface="Arial" panose="020B0604020202020204" pitchFamily="34" charset="0"/>
              </a:rPr>
              <a:t>Helps maintain your credit rating by making sure loan payments are made on time even if you’re too sick or hurt to work.</a:t>
            </a:r>
          </a:p>
        </p:txBody>
      </p:sp>
      <p:sp>
        <p:nvSpPr>
          <p:cNvPr id="4" name="Footer Placeholder 2">
            <a:extLst>
              <a:ext uri="{FF2B5EF4-FFF2-40B4-BE49-F238E27FC236}">
                <a16:creationId xmlns:a16="http://schemas.microsoft.com/office/drawing/2014/main" id="{AD304F06-1BBF-367E-CDFE-56B6E2D66BEB}"/>
              </a:ext>
            </a:extLst>
          </p:cNvPr>
          <p:cNvSpPr txBox="1">
            <a:spLocks noChangeArrowheads="1"/>
          </p:cNvSpPr>
          <p:nvPr/>
        </p:nvSpPr>
        <p:spPr bwMode="auto">
          <a:xfrm>
            <a:off x="560576" y="6178068"/>
            <a:ext cx="4763951" cy="2874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bodyPr>
          <a:lstStyle>
            <a:defPPr>
              <a:defRPr lang="en-US"/>
            </a:defPPr>
            <a:lvl1pPr marL="0" algn="l" defTabSz="609585" rtl="0" eaLnBrk="1" fontAlgn="auto" latinLnBrk="0" hangingPunct="1">
              <a:spcBef>
                <a:spcPts val="0"/>
              </a:spcBef>
              <a:spcAft>
                <a:spcPts val="0"/>
              </a:spcAft>
              <a:defRPr sz="1067" kern="1200">
                <a:solidFill>
                  <a:schemeClr val="accent2">
                    <a:lumMod val="50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ct val="0"/>
              </a:spcBef>
              <a:spcAft>
                <a:spcPct val="0"/>
              </a:spcAft>
              <a:defRPr/>
            </a:pPr>
            <a:endParaRPr lang="en-US" sz="1333" dirty="0">
              <a:latin typeface="FS Elliot Pro" panose="02000503040000020004" pitchFamily="2" charset="0"/>
            </a:endParaRPr>
          </a:p>
          <a:p>
            <a:pPr fontAlgn="base">
              <a:spcBef>
                <a:spcPct val="0"/>
              </a:spcBef>
              <a:spcAft>
                <a:spcPct val="0"/>
              </a:spcAft>
              <a:defRPr/>
            </a:pPr>
            <a:endParaRPr lang="en-US" sz="1333" dirty="0">
              <a:latin typeface="FS Elliot Pro" panose="02000503040000020004" pitchFamily="2" charset="0"/>
            </a:endParaRPr>
          </a:p>
          <a:p>
            <a:pPr fontAlgn="base">
              <a:spcBef>
                <a:spcPct val="0"/>
              </a:spcBef>
              <a:spcAft>
                <a:spcPct val="0"/>
              </a:spcAft>
              <a:defRPr/>
            </a:pPr>
            <a:endParaRPr lang="en-US" sz="1333" dirty="0">
              <a:latin typeface="FS Elliot Pro" panose="02000503040000020004" pitchFamily="2" charset="0"/>
            </a:endParaRPr>
          </a:p>
          <a:p>
            <a:pPr fontAlgn="base">
              <a:spcBef>
                <a:spcPct val="0"/>
              </a:spcBef>
              <a:spcAft>
                <a:spcPct val="0"/>
              </a:spcAft>
              <a:defRPr/>
            </a:pPr>
            <a:r>
              <a:rPr lang="en-US" sz="1200" baseline="30000" dirty="0">
                <a:solidFill>
                  <a:srgbClr val="23273F"/>
                </a:solidFill>
                <a:latin typeface="FS Elliot Pro Light" panose="02000503040000020004" pitchFamily="2" charset="0"/>
                <a:cs typeface="Arial" panose="020B0604020202020204" pitchFamily="34" charset="0"/>
              </a:rPr>
              <a:t>*</a:t>
            </a:r>
            <a:r>
              <a:rPr lang="en-US" sz="1200" dirty="0">
                <a:solidFill>
                  <a:srgbClr val="23273F"/>
                </a:solidFill>
                <a:latin typeface="FS Elliot Pro Light" panose="02000503040000020004" pitchFamily="2" charset="0"/>
                <a:cs typeface="Arial" panose="020B0604020202020204" pitchFamily="34" charset="0"/>
              </a:rPr>
              <a:t> </a:t>
            </a:r>
            <a:r>
              <a:rPr lang="en-US" altLang="en-US" sz="1200" dirty="0">
                <a:solidFill>
                  <a:srgbClr val="23273F"/>
                </a:solidFill>
                <a:latin typeface="FS Elliot Pro Light" panose="02000503040000020004" pitchFamily="2" charset="0"/>
                <a:cs typeface="Arial" panose="020B0604020202020204" pitchFamily="34" charset="0"/>
              </a:rPr>
              <a:t>Not approved in all states. </a:t>
            </a:r>
          </a:p>
          <a:p>
            <a:pPr fontAlgn="base">
              <a:spcBef>
                <a:spcPct val="0"/>
              </a:spcBef>
              <a:spcAft>
                <a:spcPct val="0"/>
              </a:spcAft>
              <a:defRPr/>
            </a:pPr>
            <a:r>
              <a:rPr lang="en-US" altLang="en-US" sz="1200" dirty="0">
                <a:solidFill>
                  <a:srgbClr val="23273F"/>
                </a:solidFill>
                <a:latin typeface="FS Elliot Pro Light" panose="02000503040000020004" pitchFamily="2" charset="0"/>
                <a:cs typeface="Arial" panose="020B0604020202020204" pitchFamily="34" charset="0"/>
              </a:rPr>
              <a:t>Available for a cost as a rider on Overhead Expense disability policy.</a:t>
            </a:r>
          </a:p>
        </p:txBody>
      </p:sp>
    </p:spTree>
    <p:extLst>
      <p:ext uri="{BB962C8B-B14F-4D97-AF65-F5344CB8AC3E}">
        <p14:creationId xmlns:p14="http://schemas.microsoft.com/office/powerpoint/2010/main" val="3453183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1759259"/>
            <a:ext cx="12192000" cy="393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65</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08013" y="341568"/>
            <a:ext cx="10972800" cy="457200"/>
          </a:xfrm>
        </p:spPr>
        <p:txBody>
          <a:bodyPr/>
          <a:lstStyle/>
          <a:p>
            <a:r>
              <a:rPr lang="en-US" sz="3200" dirty="0">
                <a:solidFill>
                  <a:schemeClr val="bg1"/>
                </a:solidFill>
                <a:latin typeface="FS Elliot Pro Light" panose="02000503040000020004" pitchFamily="2" charset="0"/>
              </a:rPr>
              <a:t>Business Loan Protection</a:t>
            </a:r>
            <a:r>
              <a:rPr lang="en-US" sz="3200" baseline="30000" dirty="0">
                <a:latin typeface="FS Elliot Pro Light" panose="02000503040000020004" pitchFamily="2" charset="0"/>
              </a:rPr>
              <a:t>*</a:t>
            </a:r>
            <a:r>
              <a:rPr lang="en-US" sz="3200" baseline="30000" dirty="0">
                <a:solidFill>
                  <a:schemeClr val="bg1"/>
                </a:solidFill>
              </a:rPr>
              <a:t> </a:t>
            </a:r>
            <a:br>
              <a:rPr lang="en-US" sz="3200" baseline="30000" dirty="0">
                <a:solidFill>
                  <a:schemeClr val="bg1"/>
                </a:solidFill>
              </a:rPr>
            </a:br>
            <a:r>
              <a:rPr lang="en-US" dirty="0">
                <a:latin typeface="FS Elliot Pro Light" panose="02000503040000020004" pitchFamily="2" charset="0"/>
              </a:rPr>
              <a:t>How does it work?</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9" y="7924800"/>
            <a:ext cx="184731" cy="300210"/>
          </a:xfrm>
          <a:prstGeom prst="rect">
            <a:avLst/>
          </a:prstGeom>
          <a:noFill/>
        </p:spPr>
        <p:txBody>
          <a:bodyPr wrap="none" rtlCol="0">
            <a:spAutoFit/>
          </a:bodyPr>
          <a:lstStyle/>
          <a:p>
            <a:endParaRPr lang="en-US" sz="1351"/>
          </a:p>
        </p:txBody>
      </p:sp>
      <p:sp>
        <p:nvSpPr>
          <p:cNvPr id="31" name="Footer Placeholder 1">
            <a:extLst>
              <a:ext uri="{FF2B5EF4-FFF2-40B4-BE49-F238E27FC236}">
                <a16:creationId xmlns:a16="http://schemas.microsoft.com/office/drawing/2014/main" id="{01E50558-6FEF-9745-8C5D-EA56511B2C06}"/>
              </a:ext>
            </a:extLst>
          </p:cNvPr>
          <p:cNvSpPr txBox="1">
            <a:spLocks/>
          </p:cNvSpPr>
          <p:nvPr/>
        </p:nvSpPr>
        <p:spPr>
          <a:xfrm>
            <a:off x="621155" y="5834053"/>
            <a:ext cx="9639300" cy="7618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333">
                <a:solidFill>
                  <a:srgbClr val="FF0000"/>
                </a:solidFill>
                <a:latin typeface="FSElliotPro" panose="02000503040000020004" pitchFamily="50" charset="0"/>
                <a:cs typeface="Arial" panose="020B0604020202020204" pitchFamily="34" charset="0"/>
              </a:rPr>
              <a:t>.</a:t>
            </a:r>
          </a:p>
        </p:txBody>
      </p:sp>
      <p:sp>
        <p:nvSpPr>
          <p:cNvPr id="34" name="TextBox 33">
            <a:extLst>
              <a:ext uri="{FF2B5EF4-FFF2-40B4-BE49-F238E27FC236}">
                <a16:creationId xmlns:a16="http://schemas.microsoft.com/office/drawing/2014/main" id="{0C3A9954-E171-F149-82B1-3E72EFE7820E}"/>
              </a:ext>
            </a:extLst>
          </p:cNvPr>
          <p:cNvSpPr txBox="1"/>
          <p:nvPr/>
        </p:nvSpPr>
        <p:spPr>
          <a:xfrm>
            <a:off x="6986713" y="2152461"/>
            <a:ext cx="3854449" cy="1390649"/>
          </a:xfrm>
          <a:prstGeom prst="rect">
            <a:avLst/>
          </a:prstGeom>
        </p:spPr>
        <p:txBody>
          <a:bodyPr/>
          <a:lstStyle/>
          <a:p>
            <a:pPr defTabSz="609570" eaLnBrk="0" fontAlgn="base" hangingPunct="0">
              <a:lnSpc>
                <a:spcPct val="90000"/>
              </a:lnSpc>
              <a:spcAft>
                <a:spcPct val="0"/>
              </a:spcAft>
              <a:defRPr/>
            </a:pPr>
            <a:endParaRPr lang="en-US" sz="2400" spc="-93">
              <a:solidFill>
                <a:srgbClr val="4D4E53"/>
              </a:solidFill>
              <a:latin typeface="FSElliotPro" panose="02000503040000020004" pitchFamily="50" charset="0"/>
              <a:cs typeface="Arial" panose="020B0604020202020204" pitchFamily="34" charset="0"/>
            </a:endParaRPr>
          </a:p>
        </p:txBody>
      </p:sp>
      <p:sp>
        <p:nvSpPr>
          <p:cNvPr id="36" name="Text Placeholder 6">
            <a:extLst>
              <a:ext uri="{FF2B5EF4-FFF2-40B4-BE49-F238E27FC236}">
                <a16:creationId xmlns:a16="http://schemas.microsoft.com/office/drawing/2014/main" id="{FC51F5EF-F455-5243-9224-6F0FE930AFCF}"/>
              </a:ext>
            </a:extLst>
          </p:cNvPr>
          <p:cNvSpPr txBox="1">
            <a:spLocks/>
          </p:cNvSpPr>
          <p:nvPr/>
        </p:nvSpPr>
        <p:spPr>
          <a:xfrm>
            <a:off x="356599" y="2945708"/>
            <a:ext cx="582687" cy="365125"/>
          </a:xfrm>
          <a:prstGeom prst="rect">
            <a:avLst/>
          </a:prstGeom>
        </p:spPr>
        <p:txBody>
          <a:bodyPr lIns="0" tIns="0" rIns="0" bIns="0"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4508" indent="0" algn="r">
              <a:buNone/>
            </a:pPr>
            <a:endParaRPr lang="en-US" sz="1333">
              <a:solidFill>
                <a:schemeClr val="bg1">
                  <a:lumMod val="50000"/>
                </a:schemeClr>
              </a:solidFill>
            </a:endParaRPr>
          </a:p>
        </p:txBody>
      </p:sp>
      <p:sp>
        <p:nvSpPr>
          <p:cNvPr id="37" name="Text Placeholder 6">
            <a:extLst>
              <a:ext uri="{FF2B5EF4-FFF2-40B4-BE49-F238E27FC236}">
                <a16:creationId xmlns:a16="http://schemas.microsoft.com/office/drawing/2014/main" id="{982BC154-C44D-3E4C-ADC9-1F9AC5974232}"/>
              </a:ext>
            </a:extLst>
          </p:cNvPr>
          <p:cNvSpPr txBox="1">
            <a:spLocks/>
          </p:cNvSpPr>
          <p:nvPr/>
        </p:nvSpPr>
        <p:spPr>
          <a:xfrm>
            <a:off x="583684" y="2510188"/>
            <a:ext cx="355600" cy="365125"/>
          </a:xfrm>
          <a:prstGeom prst="rect">
            <a:avLst/>
          </a:prstGeom>
        </p:spPr>
        <p:txBody>
          <a:bodyPr vert="horz" lIns="0" tIns="0" rIns="0" bIns="0" rtlCol="0" anchor="ctr" anchorCtr="0">
            <a:noAutofit/>
          </a:bodyPr>
          <a:lstStyle>
            <a:lvl1pPr marL="0" indent="0" algn="l" defTabSz="457200" rtl="0" eaLnBrk="1" latinLnBrk="0" hangingPunct="1">
              <a:lnSpc>
                <a:spcPct val="100000"/>
              </a:lnSpc>
              <a:spcBef>
                <a:spcPts val="0"/>
              </a:spcBef>
              <a:spcAft>
                <a:spcPts val="0"/>
              </a:spcAft>
              <a:buClr>
                <a:schemeClr val="accent2">
                  <a:lumMod val="50000"/>
                </a:schemeClr>
              </a:buClr>
              <a:buFont typeface="Arial"/>
              <a:buNone/>
              <a:defRPr sz="1350" b="1" i="0" kern="1200">
                <a:solidFill>
                  <a:srgbClr val="0076CF"/>
                </a:solidFill>
                <a:latin typeface="FS Elliot Pro" panose="02000503040000020004" pitchFamily="2" charset="0"/>
                <a:ea typeface="+mn-ea"/>
                <a:cs typeface="FS Elliot Pro"/>
              </a:defRPr>
            </a:lvl1pPr>
            <a:lvl2pPr marL="342900" indent="0" algn="l" defTabSz="457200" rtl="0" eaLnBrk="1" latinLnBrk="0" hangingPunct="1">
              <a:spcBef>
                <a:spcPct val="20000"/>
              </a:spcBef>
              <a:buClr>
                <a:schemeClr val="accent2">
                  <a:lumMod val="50000"/>
                </a:schemeClr>
              </a:buClr>
              <a:buFont typeface="Arial"/>
              <a:buNone/>
              <a:defRPr sz="1500" b="1" kern="1200">
                <a:solidFill>
                  <a:schemeClr val="accent2">
                    <a:lumMod val="50000"/>
                  </a:schemeClr>
                </a:solidFill>
                <a:latin typeface="FS Elliot Pro"/>
                <a:ea typeface="+mn-ea"/>
                <a:cs typeface="FS Elliot Pro"/>
              </a:defRPr>
            </a:lvl2pPr>
            <a:lvl3pPr marL="685800" indent="0" algn="l" defTabSz="457200" rtl="0" eaLnBrk="1" latinLnBrk="0" hangingPunct="1">
              <a:spcBef>
                <a:spcPct val="20000"/>
              </a:spcBef>
              <a:buFont typeface="Arial"/>
              <a:buNone/>
              <a:defRPr sz="1350" b="1" kern="1200">
                <a:solidFill>
                  <a:srgbClr val="162B48"/>
                </a:solidFill>
                <a:latin typeface="FS Elliot Pro"/>
                <a:ea typeface="+mn-ea"/>
                <a:cs typeface="FS Elliot Pro"/>
              </a:defRPr>
            </a:lvl3pPr>
            <a:lvl4pPr marL="1028700" indent="0" algn="l" defTabSz="457200" rtl="0" eaLnBrk="1" latinLnBrk="0" hangingPunct="1">
              <a:spcBef>
                <a:spcPct val="20000"/>
              </a:spcBef>
              <a:buFont typeface="Arial"/>
              <a:buNone/>
              <a:defRPr sz="1200" b="1" kern="1200">
                <a:solidFill>
                  <a:srgbClr val="162B48"/>
                </a:solidFill>
                <a:latin typeface="+mn-lt"/>
                <a:ea typeface="+mn-ea"/>
                <a:cs typeface="+mn-cs"/>
              </a:defRPr>
            </a:lvl4pPr>
            <a:lvl5pPr marL="1371600" indent="0" algn="l" defTabSz="457200" rtl="0" eaLnBrk="1" latinLnBrk="0" hangingPunct="1">
              <a:spcBef>
                <a:spcPct val="20000"/>
              </a:spcBef>
              <a:buFont typeface="Arial"/>
              <a:buNone/>
              <a:defRPr sz="1200" b="1" kern="1200">
                <a:solidFill>
                  <a:srgbClr val="162B48"/>
                </a:solidFill>
                <a:latin typeface="+mn-lt"/>
                <a:ea typeface="+mn-ea"/>
                <a:cs typeface="+mn-cs"/>
              </a:defRPr>
            </a:lvl5pPr>
            <a:lvl6pPr marL="1714500" indent="0" algn="l" defTabSz="457200" rtl="0" eaLnBrk="1" latinLnBrk="0" hangingPunct="1">
              <a:spcBef>
                <a:spcPct val="20000"/>
              </a:spcBef>
              <a:buFont typeface="Arial"/>
              <a:buNone/>
              <a:defRPr sz="1200" b="1" kern="1200">
                <a:solidFill>
                  <a:schemeClr val="tx1"/>
                </a:solidFill>
                <a:latin typeface="+mn-lt"/>
                <a:ea typeface="+mn-ea"/>
                <a:cs typeface="+mn-cs"/>
              </a:defRPr>
            </a:lvl6pPr>
            <a:lvl7pPr marL="2057400" indent="0" algn="l" defTabSz="457200" rtl="0" eaLnBrk="1" latinLnBrk="0" hangingPunct="1">
              <a:spcBef>
                <a:spcPct val="20000"/>
              </a:spcBef>
              <a:buFont typeface="Arial"/>
              <a:buNone/>
              <a:defRPr sz="1200" b="1" kern="1200">
                <a:solidFill>
                  <a:schemeClr val="tx1"/>
                </a:solidFill>
                <a:latin typeface="+mn-lt"/>
                <a:ea typeface="+mn-ea"/>
                <a:cs typeface="+mn-cs"/>
              </a:defRPr>
            </a:lvl7pPr>
            <a:lvl8pPr marL="2400300" indent="0" algn="l" defTabSz="457200" rtl="0" eaLnBrk="1" latinLnBrk="0" hangingPunct="1">
              <a:spcBef>
                <a:spcPct val="20000"/>
              </a:spcBef>
              <a:buFont typeface="Arial"/>
              <a:buNone/>
              <a:defRPr sz="1200" b="1" kern="1200">
                <a:solidFill>
                  <a:schemeClr val="tx1"/>
                </a:solidFill>
                <a:latin typeface="+mn-lt"/>
                <a:ea typeface="+mn-ea"/>
                <a:cs typeface="+mn-cs"/>
              </a:defRPr>
            </a:lvl8pPr>
            <a:lvl9pPr marL="2743200" indent="0" algn="l" defTabSz="457200" rtl="0" eaLnBrk="1" latinLnBrk="0" hangingPunct="1">
              <a:spcBef>
                <a:spcPct val="20000"/>
              </a:spcBef>
              <a:buFont typeface="Arial"/>
              <a:buNone/>
              <a:defRPr sz="1200" b="1" kern="1200">
                <a:solidFill>
                  <a:schemeClr val="tx1"/>
                </a:solidFill>
                <a:latin typeface="+mn-lt"/>
                <a:ea typeface="+mn-ea"/>
                <a:cs typeface="+mn-cs"/>
              </a:defRPr>
            </a:lvl9pPr>
          </a:lstStyle>
          <a:p>
            <a:pPr algn="r"/>
            <a:endParaRPr lang="en-US" sz="1333" b="0">
              <a:solidFill>
                <a:schemeClr val="bg1">
                  <a:lumMod val="50000"/>
                </a:schemeClr>
              </a:solidFill>
            </a:endParaRPr>
          </a:p>
        </p:txBody>
      </p:sp>
      <p:sp>
        <p:nvSpPr>
          <p:cNvPr id="3" name="TextBox 2">
            <a:extLst>
              <a:ext uri="{FF2B5EF4-FFF2-40B4-BE49-F238E27FC236}">
                <a16:creationId xmlns:a16="http://schemas.microsoft.com/office/drawing/2014/main" id="{0EBF7056-9321-259F-CE97-AB9020BA70CE}"/>
              </a:ext>
            </a:extLst>
          </p:cNvPr>
          <p:cNvSpPr txBox="1"/>
          <p:nvPr/>
        </p:nvSpPr>
        <p:spPr>
          <a:xfrm>
            <a:off x="816112" y="5848550"/>
            <a:ext cx="7615409" cy="461665"/>
          </a:xfrm>
          <a:prstGeom prst="rect">
            <a:avLst/>
          </a:prstGeom>
          <a:noFill/>
        </p:spPr>
        <p:txBody>
          <a:bodyPr wrap="square">
            <a:spAutoFit/>
          </a:bodyPr>
          <a:lstStyle/>
          <a:p>
            <a:pPr fontAlgn="base">
              <a:spcBef>
                <a:spcPct val="0"/>
              </a:spcBef>
              <a:spcAft>
                <a:spcPct val="0"/>
              </a:spcAft>
              <a:defRPr/>
            </a:pPr>
            <a:r>
              <a:rPr lang="en-US" sz="1200" baseline="30000" dirty="0">
                <a:solidFill>
                  <a:schemeClr val="bg1"/>
                </a:solidFill>
                <a:latin typeface="FS Elliot Pro Light" panose="02000503040000020004" pitchFamily="2" charset="0"/>
                <a:cs typeface="Arial" panose="020B0604020202020204" pitchFamily="34" charset="0"/>
              </a:rPr>
              <a:t>*</a:t>
            </a:r>
            <a:r>
              <a:rPr lang="en-US" sz="1200" dirty="0">
                <a:solidFill>
                  <a:schemeClr val="bg1"/>
                </a:solidFill>
                <a:latin typeface="FS Elliot Pro Light" panose="02000503040000020004" pitchFamily="2" charset="0"/>
                <a:cs typeface="Arial" panose="020B0604020202020204" pitchFamily="34" charset="0"/>
              </a:rPr>
              <a:t> </a:t>
            </a:r>
            <a:r>
              <a:rPr lang="en-US" altLang="en-US" sz="1200" dirty="0">
                <a:solidFill>
                  <a:schemeClr val="bg1"/>
                </a:solidFill>
                <a:latin typeface="FS Elliot Pro Light" panose="02000503040000020004" pitchFamily="2" charset="0"/>
                <a:cs typeface="Arial" panose="020B0604020202020204" pitchFamily="34" charset="0"/>
              </a:rPr>
              <a:t>Not approved in all states. </a:t>
            </a:r>
          </a:p>
          <a:p>
            <a:pPr fontAlgn="base">
              <a:spcBef>
                <a:spcPct val="0"/>
              </a:spcBef>
              <a:spcAft>
                <a:spcPct val="0"/>
              </a:spcAft>
              <a:defRPr/>
            </a:pPr>
            <a:r>
              <a:rPr lang="en-US" altLang="en-US" sz="1200" dirty="0">
                <a:solidFill>
                  <a:schemeClr val="bg1"/>
                </a:solidFill>
                <a:latin typeface="FS Elliot Pro Light" panose="02000503040000020004" pitchFamily="2" charset="0"/>
                <a:cs typeface="Arial" panose="020B0604020202020204" pitchFamily="34" charset="0"/>
              </a:rPr>
              <a:t>Available for a cost as a rider on Overhead Expense disability policy.</a:t>
            </a:r>
          </a:p>
        </p:txBody>
      </p:sp>
      <p:pic>
        <p:nvPicPr>
          <p:cNvPr id="5" name="Picture 4" descr="A diagram of a person's protection&#10;&#10;Description automatically generated">
            <a:extLst>
              <a:ext uri="{FF2B5EF4-FFF2-40B4-BE49-F238E27FC236}">
                <a16:creationId xmlns:a16="http://schemas.microsoft.com/office/drawing/2014/main" id="{C608CF68-0A56-AE3F-C947-33510B128CEA}"/>
              </a:ext>
            </a:extLst>
          </p:cNvPr>
          <p:cNvPicPr>
            <a:picLocks noChangeAspect="1"/>
          </p:cNvPicPr>
          <p:nvPr/>
        </p:nvPicPr>
        <p:blipFill>
          <a:blip r:embed="rId3"/>
          <a:stretch>
            <a:fillRect/>
          </a:stretch>
        </p:blipFill>
        <p:spPr>
          <a:xfrm>
            <a:off x="530910" y="2152461"/>
            <a:ext cx="11130180" cy="3151059"/>
          </a:xfrm>
          <a:prstGeom prst="rect">
            <a:avLst/>
          </a:prstGeom>
        </p:spPr>
      </p:pic>
    </p:spTree>
    <p:extLst>
      <p:ext uri="{BB962C8B-B14F-4D97-AF65-F5344CB8AC3E}">
        <p14:creationId xmlns:p14="http://schemas.microsoft.com/office/powerpoint/2010/main" val="2733680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013" y="480046"/>
            <a:ext cx="10974387" cy="1033300"/>
          </a:xfrm>
        </p:spPr>
        <p:txBody>
          <a:bodyPr/>
          <a:lstStyle/>
          <a:p>
            <a:pPr>
              <a:spcBef>
                <a:spcPts val="1600"/>
              </a:spcBef>
            </a:pPr>
            <a:r>
              <a:rPr lang="en-US" sz="2667">
                <a:latin typeface="FS Elliot Pro Light" panose="02000503040000020004" pitchFamily="50" charset="0"/>
              </a:rPr>
              <a:t>Key person insurance</a:t>
            </a:r>
            <a:br>
              <a:rPr lang="en-US"/>
            </a:br>
            <a:br>
              <a:rPr lang="en-US" sz="1067"/>
            </a:br>
            <a:r>
              <a:rPr lang="en-US"/>
              <a:t>Potential uses for the benefits</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Rectangle 11">
            <a:extLst>
              <a:ext uri="{FF2B5EF4-FFF2-40B4-BE49-F238E27FC236}">
                <a16:creationId xmlns:a16="http://schemas.microsoft.com/office/drawing/2014/main" id="{F0A07CC3-159C-4218-ABF7-F0D10D2489C3}"/>
              </a:ext>
            </a:extLst>
          </p:cNvPr>
          <p:cNvSpPr/>
          <p:nvPr/>
        </p:nvSpPr>
        <p:spPr>
          <a:xfrm>
            <a:off x="752871" y="2338700"/>
            <a:ext cx="4715424" cy="2790123"/>
          </a:xfrm>
          <a:prstGeom prst="rect">
            <a:avLst/>
          </a:prstGeom>
        </p:spPr>
        <p:txBody>
          <a:bodyPr wrap="square" lIns="0" tIns="0" rIns="0" bIns="0">
            <a:spAutoFit/>
          </a:bodyPr>
          <a:lstStyle/>
          <a:p>
            <a:pPr marL="182875" indent="-182875">
              <a:spcBef>
                <a:spcPts val="1600"/>
              </a:spcBef>
              <a:buFont typeface="Arial" panose="020B0604020202020204" pitchFamily="34" charset="0"/>
              <a:buChar char="•"/>
            </a:pPr>
            <a:r>
              <a:rPr lang="en-US" altLang="en-US" sz="2133">
                <a:solidFill>
                  <a:srgbClr val="23273F"/>
                </a:solidFill>
                <a:latin typeface="FS Elliot Pro Light" panose="02000503040000020004" pitchFamily="50" charset="0"/>
                <a:cs typeface="Arial" panose="020B0604020202020204" pitchFamily="34" charset="0"/>
              </a:rPr>
              <a:t>Replacing lost earnings</a:t>
            </a:r>
          </a:p>
          <a:p>
            <a:pPr marL="182875" indent="-182875">
              <a:spcBef>
                <a:spcPts val="1600"/>
              </a:spcBef>
              <a:buFont typeface="Arial" panose="020B0604020202020204" pitchFamily="34" charset="0"/>
              <a:buChar char="•"/>
            </a:pPr>
            <a:r>
              <a:rPr lang="en-US" altLang="en-US" sz="2133">
                <a:solidFill>
                  <a:srgbClr val="23273F"/>
                </a:solidFill>
                <a:latin typeface="FS Elliot Pro Light" panose="02000503040000020004" pitchFamily="50" charset="0"/>
                <a:cs typeface="Arial" panose="020B0604020202020204" pitchFamily="34" charset="0"/>
              </a:rPr>
              <a:t>Maintaining business credit position</a:t>
            </a:r>
          </a:p>
          <a:p>
            <a:pPr marL="182875" indent="-182875">
              <a:spcBef>
                <a:spcPts val="1600"/>
              </a:spcBef>
              <a:buFont typeface="Arial" panose="020B0604020202020204" pitchFamily="34" charset="0"/>
              <a:buChar char="•"/>
            </a:pPr>
            <a:r>
              <a:rPr lang="en-US" altLang="en-US" sz="2133">
                <a:solidFill>
                  <a:srgbClr val="23273F"/>
                </a:solidFill>
                <a:latin typeface="FS Elliot Pro Light" panose="02000503040000020004" pitchFamily="50" charset="0"/>
                <a:cs typeface="Arial" panose="020B0604020202020204" pitchFamily="34" charset="0"/>
              </a:rPr>
              <a:t>Providing a financial cushion</a:t>
            </a:r>
          </a:p>
          <a:p>
            <a:pPr marL="182875" indent="-182875">
              <a:spcBef>
                <a:spcPts val="1600"/>
              </a:spcBef>
              <a:buFont typeface="Arial" panose="020B0604020202020204" pitchFamily="34" charset="0"/>
              <a:buChar char="•"/>
            </a:pPr>
            <a:r>
              <a:rPr lang="en-US" altLang="en-US" sz="2133">
                <a:solidFill>
                  <a:srgbClr val="23273F"/>
                </a:solidFill>
                <a:latin typeface="FS Elliot Pro Light" panose="02000503040000020004" pitchFamily="50" charset="0"/>
                <a:cs typeface="Arial" panose="020B0604020202020204" pitchFamily="34" charset="0"/>
              </a:rPr>
              <a:t>Offsetting lost business value</a:t>
            </a:r>
          </a:p>
          <a:p>
            <a:pPr marL="182875" indent="-182875">
              <a:spcBef>
                <a:spcPts val="1600"/>
              </a:spcBef>
              <a:buFont typeface="Arial" panose="020B0604020202020204" pitchFamily="34" charset="0"/>
              <a:buChar char="•"/>
            </a:pPr>
            <a:r>
              <a:rPr lang="en-US" altLang="en-US" sz="2133">
                <a:solidFill>
                  <a:srgbClr val="23273F"/>
                </a:solidFill>
                <a:latin typeface="FS Elliot Pro Light" panose="02000503040000020004" pitchFamily="50" charset="0"/>
                <a:cs typeface="Arial" panose="020B0604020202020204" pitchFamily="34" charset="0"/>
              </a:rPr>
              <a:t>Recruiting and hiring a qualified replacement</a:t>
            </a:r>
          </a:p>
        </p:txBody>
      </p:sp>
      <p:sp>
        <p:nvSpPr>
          <p:cNvPr id="8" name="Rectangle 7">
            <a:extLst>
              <a:ext uri="{FF2B5EF4-FFF2-40B4-BE49-F238E27FC236}">
                <a16:creationId xmlns:a16="http://schemas.microsoft.com/office/drawing/2014/main" id="{6D428C88-C456-4D6E-95B9-379405FABBFF}"/>
              </a:ext>
            </a:extLst>
          </p:cNvPr>
          <p:cNvSpPr/>
          <p:nvPr/>
        </p:nvSpPr>
        <p:spPr>
          <a:xfrm>
            <a:off x="5928799" y="2277144"/>
            <a:ext cx="5369928" cy="3241400"/>
          </a:xfrm>
          <a:prstGeom prst="rect">
            <a:avLst/>
          </a:prstGeom>
        </p:spPr>
        <p:txBody>
          <a:bodyPr wrap="square" lIns="0" tIns="0" rIns="0" bIns="0">
            <a:spAutoFit/>
          </a:bodyPr>
          <a:lstStyle/>
          <a:p>
            <a:pPr marL="182875" indent="-182875">
              <a:spcBef>
                <a:spcPts val="1600"/>
              </a:spcBef>
              <a:buFont typeface="Arial" panose="020B0604020202020204" pitchFamily="34" charset="0"/>
              <a:buChar char="•"/>
            </a:pPr>
            <a:r>
              <a:rPr lang="en-US" altLang="en-US" sz="2133">
                <a:solidFill>
                  <a:srgbClr val="23273F"/>
                </a:solidFill>
                <a:latin typeface="FS Elliot Pro Light" panose="02000503040000020004" pitchFamily="50" charset="0"/>
                <a:cs typeface="Arial" panose="020B0604020202020204" pitchFamily="34" charset="0"/>
              </a:rPr>
              <a:t>Making survivor income payments to the key employee’s</a:t>
            </a:r>
            <a:r>
              <a:rPr lang="en-US" altLang="ja-JP" sz="2133">
                <a:solidFill>
                  <a:srgbClr val="23273F"/>
                </a:solidFill>
                <a:latin typeface="FS Elliot Pro Light" panose="02000503040000020004" pitchFamily="50" charset="0"/>
                <a:cs typeface="Arial" panose="020B0604020202020204" pitchFamily="34" charset="0"/>
              </a:rPr>
              <a:t> family (life insurance)</a:t>
            </a:r>
            <a:endParaRPr lang="en-US" altLang="en-US" sz="2133">
              <a:solidFill>
                <a:srgbClr val="23273F"/>
              </a:solidFill>
              <a:latin typeface="FS Elliot Pro Light" panose="02000503040000020004" pitchFamily="50" charset="0"/>
              <a:cs typeface="Arial" panose="020B0604020202020204" pitchFamily="34" charset="0"/>
            </a:endParaRPr>
          </a:p>
          <a:p>
            <a:pPr marL="182875" indent="-182875">
              <a:spcBef>
                <a:spcPts val="1600"/>
              </a:spcBef>
              <a:buFont typeface="Arial" panose="020B0604020202020204" pitchFamily="34" charset="0"/>
              <a:buChar char="•"/>
            </a:pPr>
            <a:r>
              <a:rPr lang="en-US" altLang="en-US" sz="2133">
                <a:solidFill>
                  <a:srgbClr val="23273F"/>
                </a:solidFill>
                <a:latin typeface="FS Elliot Pro Light" panose="02000503040000020004" pitchFamily="50" charset="0"/>
                <a:cs typeface="Arial" panose="020B0604020202020204" pitchFamily="34" charset="0"/>
              </a:rPr>
              <a:t>Funding the buy-sell agreement (Sec. 302) (life insurance)</a:t>
            </a:r>
          </a:p>
          <a:p>
            <a:pPr marL="182875" indent="-182875">
              <a:spcBef>
                <a:spcPts val="1600"/>
              </a:spcBef>
              <a:buFont typeface="Arial" panose="020B0604020202020204" pitchFamily="34" charset="0"/>
              <a:buChar char="•"/>
            </a:pPr>
            <a:r>
              <a:rPr lang="en-US" altLang="en-US" sz="2133">
                <a:solidFill>
                  <a:srgbClr val="23273F"/>
                </a:solidFill>
                <a:latin typeface="FS Elliot Pro Light" panose="02000503040000020004" pitchFamily="50" charset="0"/>
                <a:cs typeface="Arial" panose="020B0604020202020204" pitchFamily="34" charset="0"/>
              </a:rPr>
              <a:t>Funding a partial stock redemption agreement (Sec. 303) (life insurance)</a:t>
            </a:r>
          </a:p>
          <a:p>
            <a:pPr marL="182875" indent="-182875">
              <a:spcBef>
                <a:spcPts val="1600"/>
              </a:spcBef>
              <a:buFont typeface="Arial" panose="020B0604020202020204" pitchFamily="34" charset="0"/>
              <a:buChar char="•"/>
            </a:pPr>
            <a:r>
              <a:rPr lang="en-US" altLang="ja-JP" sz="2133">
                <a:solidFill>
                  <a:srgbClr val="23273F"/>
                </a:solidFill>
                <a:latin typeface="FS Elliot Pro Light" panose="02000503040000020004" pitchFamily="50" charset="0"/>
                <a:cs typeface="Arial" panose="020B0604020202020204" pitchFamily="34" charset="0"/>
              </a:rPr>
              <a:t>Funding a nonqualified supplemental retirement plan (life insurance)</a:t>
            </a:r>
            <a:endParaRPr lang="en-US" sz="2133">
              <a:solidFill>
                <a:srgbClr val="23273F"/>
              </a:solidFill>
              <a:latin typeface="FS Elliot Pro Light" panose="02000503040000020004" pitchFamily="50" charset="0"/>
            </a:endParaRPr>
          </a:p>
        </p:txBody>
      </p:sp>
    </p:spTree>
    <p:extLst>
      <p:ext uri="{BB962C8B-B14F-4D97-AF65-F5344CB8AC3E}">
        <p14:creationId xmlns:p14="http://schemas.microsoft.com/office/powerpoint/2010/main" val="2048566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708753" y="713266"/>
            <a:ext cx="10972800" cy="3544006"/>
          </a:xfrm>
        </p:spPr>
        <p:txBody>
          <a:bodyPr/>
          <a:lstStyle/>
          <a:p>
            <a:r>
              <a:rPr lang="en-US"/>
              <a:t>Taking care of your employees, including your top talent</a:t>
            </a:r>
          </a:p>
        </p:txBody>
      </p:sp>
      <p:cxnSp>
        <p:nvCxnSpPr>
          <p:cNvPr id="6" name="Straight Connector 5">
            <a:extLst>
              <a:ext uri="{FF2B5EF4-FFF2-40B4-BE49-F238E27FC236}">
                <a16:creationId xmlns:a16="http://schemas.microsoft.com/office/drawing/2014/main" id="{FDD020E0-4E3F-624B-B358-F2DF27206A59}"/>
              </a:ext>
            </a:extLst>
          </p:cNvPr>
          <p:cNvCxnSpPr/>
          <p:nvPr/>
        </p:nvCxnSpPr>
        <p:spPr>
          <a:xfrm>
            <a:off x="609599" y="213502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451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15462" y="617653"/>
            <a:ext cx="10972800" cy="457200"/>
          </a:xfrm>
        </p:spPr>
        <p:txBody>
          <a:bodyPr/>
          <a:lstStyle/>
          <a:p>
            <a:r>
              <a:rPr lang="en-US">
                <a:solidFill>
                  <a:schemeClr val="bg1"/>
                </a:solidFill>
              </a:rPr>
              <a:t>Building a strong foundation with employee benefits</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68</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273270" y="2455431"/>
            <a:ext cx="11309129" cy="3956386"/>
            <a:chOff x="386912" y="2647949"/>
            <a:chExt cx="7487896" cy="3399113"/>
          </a:xfrm>
        </p:grpSpPr>
        <p:sp>
          <p:nvSpPr>
            <p:cNvPr id="15" name="Rectangle 14">
              <a:extLst>
                <a:ext uri="{FF2B5EF4-FFF2-40B4-BE49-F238E27FC236}">
                  <a16:creationId xmlns:a16="http://schemas.microsoft.com/office/drawing/2014/main" id="{3EBE13BA-A725-9546-AEDB-E328B6641B39}"/>
                </a:ext>
              </a:extLst>
            </p:cNvPr>
            <p:cNvSpPr/>
            <p:nvPr/>
          </p:nvSpPr>
          <p:spPr>
            <a:xfrm>
              <a:off x="386912" y="2647949"/>
              <a:ext cx="3566160" cy="339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a:spcAft>
                  <a:spcPts val="800"/>
                </a:spcAft>
              </a:pPr>
              <a:r>
                <a:rPr lang="en-US" sz="2400" b="1">
                  <a:solidFill>
                    <a:srgbClr val="333333"/>
                  </a:solidFill>
                  <a:latin typeface="FS Elliot Pro" panose="02000503040000020004" pitchFamily="2" charset="0"/>
                </a:rPr>
                <a:t>Qualified retirement plans</a:t>
              </a:r>
            </a:p>
            <a:p>
              <a:pPr marL="285750" indent="-285750">
                <a:buFont typeface="Arial" panose="020B0604020202020204" pitchFamily="34" charset="0"/>
                <a:buChar char="•"/>
              </a:pPr>
              <a:r>
                <a:rPr lang="en-US" sz="2400">
                  <a:solidFill>
                    <a:srgbClr val="333333"/>
                  </a:solidFill>
                  <a:latin typeface="FS Elliot Pro Light" panose="02000503040000020004" pitchFamily="2" charset="0"/>
                </a:rPr>
                <a:t>401(k)</a:t>
              </a:r>
            </a:p>
            <a:p>
              <a:pPr marL="285750" indent="-285750">
                <a:buFont typeface="Arial" panose="020B0604020202020204" pitchFamily="34" charset="0"/>
                <a:buChar char="•"/>
              </a:pPr>
              <a:r>
                <a:rPr lang="en-US" sz="2400">
                  <a:solidFill>
                    <a:srgbClr val="333333"/>
                  </a:solidFill>
                  <a:latin typeface="FS Elliot Pro Light" panose="02000503040000020004" pitchFamily="2" charset="0"/>
                </a:rPr>
                <a:t>Traditional defined benefit</a:t>
              </a:r>
            </a:p>
            <a:p>
              <a:pPr marL="285750" indent="-285750">
                <a:buFont typeface="Arial" panose="020B0604020202020204" pitchFamily="34" charset="0"/>
                <a:buChar char="•"/>
              </a:pPr>
              <a:r>
                <a:rPr lang="en-US" sz="2400">
                  <a:solidFill>
                    <a:srgbClr val="333333"/>
                  </a:solidFill>
                  <a:latin typeface="FS Elliot Pro Light" panose="02000503040000020004" pitchFamily="2" charset="0"/>
                </a:rPr>
                <a:t>Employee stock ownership plans (ESOP)</a:t>
              </a:r>
            </a:p>
            <a:p>
              <a:pPr marL="285750" indent="-285750">
                <a:buFont typeface="Arial" panose="020B0604020202020204" pitchFamily="34" charset="0"/>
                <a:buChar char="•"/>
              </a:pPr>
              <a:r>
                <a:rPr lang="en-US" sz="2400">
                  <a:solidFill>
                    <a:srgbClr val="333333"/>
                  </a:solidFill>
                  <a:latin typeface="FS Elliot Pro Light" panose="02000503040000020004" pitchFamily="2" charset="0"/>
                </a:rPr>
                <a:t>Simplified employee pension (SEP)</a:t>
              </a:r>
            </a:p>
            <a:p>
              <a:pPr marL="285750" indent="-285750">
                <a:buFont typeface="Arial" panose="020B0604020202020204" pitchFamily="34" charset="0"/>
                <a:buChar char="•"/>
              </a:pPr>
              <a:r>
                <a:rPr lang="en-US" sz="2400">
                  <a:solidFill>
                    <a:srgbClr val="333333"/>
                  </a:solidFill>
                  <a:latin typeface="FS Elliot Pro Light" panose="02000503040000020004" pitchFamily="2" charset="0"/>
                </a:rPr>
                <a:t> Savings incentive match plan for employees (SIMPLE) IRA</a:t>
              </a:r>
              <a:endParaRPr lang="en-US">
                <a:solidFill>
                  <a:srgbClr val="333333"/>
                </a:solidFill>
                <a:latin typeface="FS Elliot Pro Light"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308648" y="2647949"/>
              <a:ext cx="3566160" cy="3251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pPr>
                <a:spcAft>
                  <a:spcPts val="800"/>
                </a:spcAft>
              </a:pPr>
              <a:r>
                <a:rPr lang="en-US" sz="2400" b="1">
                  <a:solidFill>
                    <a:srgbClr val="333333"/>
                  </a:solidFill>
                  <a:latin typeface="FS Elliot Pro" panose="02000503040000020004" pitchFamily="2" charset="0"/>
                </a:rPr>
                <a:t>Group benefits</a:t>
              </a:r>
            </a:p>
            <a:p>
              <a:pPr marL="342900" indent="-342900">
                <a:buFont typeface="Arial" panose="020B0604020202020204" pitchFamily="34" charset="0"/>
                <a:buChar char="•"/>
              </a:pPr>
              <a:r>
                <a:rPr lang="en-US" sz="2400">
                  <a:solidFill>
                    <a:srgbClr val="333333"/>
                  </a:solidFill>
                  <a:latin typeface="FS Elliot Pro Light" panose="02000503040000020004" pitchFamily="2" charset="0"/>
                </a:rPr>
                <a:t>Dental</a:t>
              </a:r>
            </a:p>
            <a:p>
              <a:pPr marL="342900" indent="-342900">
                <a:buFont typeface="Arial" panose="020B0604020202020204" pitchFamily="34" charset="0"/>
                <a:buChar char="•"/>
              </a:pPr>
              <a:r>
                <a:rPr lang="en-US" sz="2400">
                  <a:solidFill>
                    <a:srgbClr val="333333"/>
                  </a:solidFill>
                  <a:latin typeface="FS Elliot Pro Light" panose="02000503040000020004" pitchFamily="2" charset="0"/>
                </a:rPr>
                <a:t>Disability</a:t>
              </a:r>
            </a:p>
            <a:p>
              <a:pPr marL="342900" indent="-342900">
                <a:buFont typeface="Arial" panose="020B0604020202020204" pitchFamily="34" charset="0"/>
                <a:buChar char="•"/>
              </a:pPr>
              <a:r>
                <a:rPr lang="en-US" sz="2400">
                  <a:solidFill>
                    <a:srgbClr val="333333"/>
                  </a:solidFill>
                  <a:latin typeface="FS Elliot Pro Light" panose="02000503040000020004" pitchFamily="2" charset="0"/>
                </a:rPr>
                <a:t>Life</a:t>
              </a:r>
            </a:p>
            <a:p>
              <a:pPr marL="342900" indent="-342900">
                <a:buFont typeface="Arial" panose="020B0604020202020204" pitchFamily="34" charset="0"/>
                <a:buChar char="•"/>
              </a:pPr>
              <a:r>
                <a:rPr lang="en-US" sz="2400">
                  <a:solidFill>
                    <a:srgbClr val="333333"/>
                  </a:solidFill>
                  <a:latin typeface="FS Elliot Pro Light" panose="02000503040000020004" pitchFamily="2" charset="0"/>
                </a:rPr>
                <a:t>Vision</a:t>
              </a:r>
            </a:p>
            <a:p>
              <a:pPr marL="342900" indent="-342900">
                <a:buFont typeface="Arial" panose="020B0604020202020204" pitchFamily="34" charset="0"/>
                <a:buChar char="•"/>
              </a:pPr>
              <a:r>
                <a:rPr lang="en-US" sz="2400">
                  <a:solidFill>
                    <a:srgbClr val="333333"/>
                  </a:solidFill>
                  <a:latin typeface="FS Elliot Pro Light" panose="02000503040000020004" pitchFamily="2" charset="0"/>
                </a:rPr>
                <a:t>Critical illness</a:t>
              </a:r>
            </a:p>
            <a:p>
              <a:pPr marL="342900" indent="-342900">
                <a:buFont typeface="Arial" panose="020B0604020202020204" pitchFamily="34" charset="0"/>
                <a:buChar char="•"/>
              </a:pPr>
              <a:r>
                <a:rPr lang="en-US" sz="2400">
                  <a:solidFill>
                    <a:srgbClr val="333333"/>
                  </a:solidFill>
                  <a:latin typeface="FS Elliot Pro Light" panose="02000503040000020004" pitchFamily="2" charset="0"/>
                </a:rPr>
                <a:t>Accident</a:t>
              </a:r>
            </a:p>
            <a:p>
              <a:pPr marL="342900" indent="-342900">
                <a:buFont typeface="Arial" panose="020B0604020202020204" pitchFamily="34" charset="0"/>
                <a:buChar char="•"/>
              </a:pPr>
              <a:r>
                <a:rPr lang="en-US" sz="2400">
                  <a:solidFill>
                    <a:srgbClr val="333333"/>
                  </a:solidFill>
                  <a:latin typeface="FS Elliot Pro Light" panose="02000503040000020004" pitchFamily="2" charset="0"/>
                </a:rPr>
                <a:t>Hospital indemnity</a:t>
              </a:r>
            </a:p>
            <a:p>
              <a:pPr marL="342900" indent="-342900">
                <a:buFont typeface="Arial" panose="020B0604020202020204" pitchFamily="34" charset="0"/>
                <a:buChar char="•"/>
              </a:pPr>
              <a:r>
                <a:rPr lang="en-US" sz="2400">
                  <a:solidFill>
                    <a:srgbClr val="333333"/>
                  </a:solidFill>
                  <a:latin typeface="FS Elliot Pro Light" panose="02000503040000020004" pitchFamily="2" charset="0"/>
                </a:rPr>
                <a:t>529 plans</a:t>
              </a:r>
            </a:p>
          </p:txBody>
        </p:sp>
      </p:grpSp>
      <p:cxnSp>
        <p:nvCxnSpPr>
          <p:cNvPr id="13" name="Straight Connector 12">
            <a:extLst>
              <a:ext uri="{FF2B5EF4-FFF2-40B4-BE49-F238E27FC236}">
                <a16:creationId xmlns:a16="http://schemas.microsoft.com/office/drawing/2014/main" id="{D6D94CB7-F2B5-6F4C-B6AA-3321384EAB25}"/>
              </a:ext>
            </a:extLst>
          </p:cNvPr>
          <p:cNvCxnSpPr>
            <a:cxnSpLocks/>
          </p:cNvCxnSpPr>
          <p:nvPr/>
        </p:nvCxnSpPr>
        <p:spPr>
          <a:xfrm>
            <a:off x="609600" y="2604867"/>
            <a:ext cx="52762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49BD02-7346-F741-A277-9E77A2DD50B5}"/>
              </a:ext>
            </a:extLst>
          </p:cNvPr>
          <p:cNvCxnSpPr>
            <a:cxnSpLocks/>
          </p:cNvCxnSpPr>
          <p:nvPr/>
        </p:nvCxnSpPr>
        <p:spPr>
          <a:xfrm>
            <a:off x="6545842" y="2604867"/>
            <a:ext cx="52762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8286F6-7015-43C4-B046-BC87292E89CC}"/>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05004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69</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r>
              <a:rPr lang="en-US"/>
              <a:t>Qualified retirement plans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7" name="Rectangle 16">
            <a:extLst>
              <a:ext uri="{FF2B5EF4-FFF2-40B4-BE49-F238E27FC236}">
                <a16:creationId xmlns:a16="http://schemas.microsoft.com/office/drawing/2014/main" id="{DA904A04-B5CB-524B-9BF0-A854F7F21FF8}"/>
              </a:ext>
            </a:extLst>
          </p:cNvPr>
          <p:cNvSpPr/>
          <p:nvPr/>
        </p:nvSpPr>
        <p:spPr>
          <a:xfrm>
            <a:off x="0" y="1551066"/>
            <a:ext cx="4074289" cy="440525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1097280" rtlCol="0" anchor="ctr"/>
          <a:lstStyle/>
          <a:p>
            <a:r>
              <a:rPr lang="en-US" sz="2800" b="1" dirty="0">
                <a:latin typeface="FS Elliot Pro" panose="02000503040000020004" pitchFamily="2" charset="0"/>
              </a:rPr>
              <a:t>Address their concerns and top priorities.</a:t>
            </a:r>
          </a:p>
        </p:txBody>
      </p:sp>
      <p:grpSp>
        <p:nvGrpSpPr>
          <p:cNvPr id="2" name="Group 1">
            <a:extLst>
              <a:ext uri="{FF2B5EF4-FFF2-40B4-BE49-F238E27FC236}">
                <a16:creationId xmlns:a16="http://schemas.microsoft.com/office/drawing/2014/main" id="{291E84C2-8FE0-534A-984F-80236DB47A67}"/>
              </a:ext>
            </a:extLst>
          </p:cNvPr>
          <p:cNvGrpSpPr/>
          <p:nvPr/>
        </p:nvGrpSpPr>
        <p:grpSpPr>
          <a:xfrm>
            <a:off x="4074289" y="1551066"/>
            <a:ext cx="8119297" cy="4405249"/>
            <a:chOff x="5414414" y="1551067"/>
            <a:chExt cx="6779172" cy="3962228"/>
          </a:xfrm>
        </p:grpSpPr>
        <p:sp>
          <p:nvSpPr>
            <p:cNvPr id="19" name="Rectangle 18">
              <a:extLst>
                <a:ext uri="{FF2B5EF4-FFF2-40B4-BE49-F238E27FC236}">
                  <a16:creationId xmlns:a16="http://schemas.microsoft.com/office/drawing/2014/main" id="{5CF92EB4-865B-C742-B485-72F6B1DA9DF9}"/>
                </a:ext>
              </a:extLst>
            </p:cNvPr>
            <p:cNvSpPr/>
            <p:nvPr/>
          </p:nvSpPr>
          <p:spPr>
            <a:xfrm>
              <a:off x="5414414" y="1551067"/>
              <a:ext cx="6779172" cy="12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365760" rIns="365760" bIns="365760" rtlCol="0" anchor="ctr"/>
            <a:lstStyle/>
            <a:p>
              <a:r>
                <a:rPr lang="en-US" sz="2400">
                  <a:solidFill>
                    <a:srgbClr val="333333"/>
                  </a:solidFill>
                  <a:latin typeface="FS Elliot Pro Light" panose="02000503040000020004" pitchFamily="2" charset="0"/>
                </a:rPr>
                <a:t>Are existing plans affordable?</a:t>
              </a:r>
            </a:p>
          </p:txBody>
        </p:sp>
        <p:sp>
          <p:nvSpPr>
            <p:cNvPr id="8" name="Rectangle 7">
              <a:extLst>
                <a:ext uri="{FF2B5EF4-FFF2-40B4-BE49-F238E27FC236}">
                  <a16:creationId xmlns:a16="http://schemas.microsoft.com/office/drawing/2014/main" id="{C2945C70-2F09-5F4A-887C-4E56FC6DAF08}"/>
                </a:ext>
              </a:extLst>
            </p:cNvPr>
            <p:cNvSpPr/>
            <p:nvPr/>
          </p:nvSpPr>
          <p:spPr>
            <a:xfrm>
              <a:off x="5414414" y="2909220"/>
              <a:ext cx="6779172" cy="12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365760" rIns="1645920" bIns="365760" rtlCol="0" anchor="ctr"/>
            <a:lstStyle/>
            <a:p>
              <a:r>
                <a:rPr lang="en-US" sz="2400">
                  <a:solidFill>
                    <a:srgbClr val="333333"/>
                  </a:solidFill>
                  <a:latin typeface="FS Elliot Pro Light" panose="02000503040000020004" pitchFamily="2" charset="0"/>
                </a:rPr>
                <a:t>Are they effective for the employer and the employees?</a:t>
              </a:r>
            </a:p>
          </p:txBody>
        </p:sp>
        <p:sp>
          <p:nvSpPr>
            <p:cNvPr id="9" name="Rectangle 8">
              <a:extLst>
                <a:ext uri="{FF2B5EF4-FFF2-40B4-BE49-F238E27FC236}">
                  <a16:creationId xmlns:a16="http://schemas.microsoft.com/office/drawing/2014/main" id="{023C9938-5487-684C-BD6C-48551942AC15}"/>
                </a:ext>
              </a:extLst>
            </p:cNvPr>
            <p:cNvSpPr/>
            <p:nvPr/>
          </p:nvSpPr>
          <p:spPr>
            <a:xfrm>
              <a:off x="5414414" y="4267373"/>
              <a:ext cx="6779172" cy="12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365760" rIns="365760" bIns="365760" rtlCol="0" anchor="ctr"/>
            <a:lstStyle/>
            <a:p>
              <a:r>
                <a:rPr lang="en-US" sz="2400">
                  <a:solidFill>
                    <a:srgbClr val="333333"/>
                  </a:solidFill>
                  <a:latin typeface="FS Elliot Pro Light" panose="02000503040000020004" pitchFamily="2" charset="0"/>
                </a:rPr>
                <a:t>How do they stack up with their competitors?</a:t>
              </a:r>
            </a:p>
          </p:txBody>
        </p:sp>
      </p:grpSp>
      <p:pic>
        <p:nvPicPr>
          <p:cNvPr id="12" name="Picture 11">
            <a:extLst>
              <a:ext uri="{FF2B5EF4-FFF2-40B4-BE49-F238E27FC236}">
                <a16:creationId xmlns:a16="http://schemas.microsoft.com/office/drawing/2014/main" id="{961F61FC-3C60-45DE-A25F-5A2DD40A4CB9}"/>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371796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419100" y="1849149"/>
            <a:ext cx="3086100" cy="1703502"/>
          </a:xfrm>
        </p:spPr>
        <p:txBody>
          <a:bodyPr/>
          <a:lstStyle/>
          <a:p>
            <a:r>
              <a:rPr lang="en-US">
                <a:latin typeface="FS Elliot Pro Light"/>
              </a:rPr>
              <a:t>Key findings— </a:t>
            </a:r>
            <a:r>
              <a:rPr lang="en-US" b="1">
                <a:latin typeface="FS Elliot Pro Light"/>
              </a:rPr>
              <a:t>Principal</a:t>
            </a:r>
            <a:r>
              <a:rPr lang="en-US" b="1" baseline="30000">
                <a:latin typeface="FS Elliot Pro Light"/>
              </a:rPr>
              <a:t>®</a:t>
            </a:r>
            <a:r>
              <a:rPr lang="en-US" b="1">
                <a:latin typeface="FS Elliot Pro Light"/>
              </a:rPr>
              <a:t> Business Owner Insights</a:t>
            </a:r>
            <a:r>
              <a:rPr lang="en-US">
                <a:latin typeface="FS Elliot Pro Light"/>
              </a:rPr>
              <a:t> survey</a:t>
            </a:r>
          </a:p>
        </p:txBody>
      </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bg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F28CE-A392-6E4E-B8A8-233A7BF58CFD}" type="slidenum">
              <a:rPr lang="en-US" smtClean="0"/>
              <a:pPr/>
              <a:t>7</a:t>
            </a:fld>
            <a:endParaRPr lang="en-US"/>
          </a:p>
        </p:txBody>
      </p:sp>
      <p:sp>
        <p:nvSpPr>
          <p:cNvPr id="12" name="TextBox 11">
            <a:extLst>
              <a:ext uri="{FF2B5EF4-FFF2-40B4-BE49-F238E27FC236}">
                <a16:creationId xmlns:a16="http://schemas.microsoft.com/office/drawing/2014/main" id="{35C02411-E0FD-404F-A61B-4B6D42F69333}"/>
              </a:ext>
            </a:extLst>
          </p:cNvPr>
          <p:cNvSpPr txBox="1"/>
          <p:nvPr/>
        </p:nvSpPr>
        <p:spPr>
          <a:xfrm>
            <a:off x="8839203" y="493711"/>
            <a:ext cx="2423885" cy="1166410"/>
          </a:xfrm>
          <a:prstGeom prst="rect">
            <a:avLst/>
          </a:prstGeom>
          <a:noFill/>
        </p:spPr>
        <p:txBody>
          <a:bodyPr wrap="square" lIns="0" tIns="0" rIns="0" bIns="0" rtlCol="0">
            <a:noAutofit/>
          </a:bodyPr>
          <a:lstStyle/>
          <a:p>
            <a:pPr>
              <a:defRPr/>
            </a:pPr>
            <a:r>
              <a:rPr kumimoji="0" lang="en-US"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98% </a:t>
            </a:r>
            <a:r>
              <a:rPr kumimoji="0" lang="en-US" b="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have key employees. </a:t>
            </a:r>
            <a:r>
              <a:rPr lang="en-US" noProof="1">
                <a:latin typeface="FS Elliot Pro" panose="02000503040000020004" pitchFamily="50" charset="0"/>
              </a:rPr>
              <a:t>55% want to offer more</a:t>
            </a:r>
            <a:r>
              <a:rPr lang="en-US" b="1" noProof="1">
                <a:latin typeface="FS Elliot Pro" panose="02000503040000020004" pitchFamily="50" charset="0"/>
              </a:rPr>
              <a:t> key employee benefits</a:t>
            </a:r>
            <a:r>
              <a:rPr lang="en-US" noProof="1">
                <a:latin typeface="FS Elliot Pro" panose="02000503040000020004" pitchFamily="50"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1">
              <a:ln>
                <a:noFill/>
              </a:ln>
              <a:solidFill>
                <a:srgbClr val="333333"/>
              </a:solidFill>
              <a:effectLst/>
              <a:uLnTx/>
              <a:uFillTx/>
              <a:latin typeface="FS Elliot Pro" panose="02000503040000020004" pitchFamily="50" charset="0"/>
              <a:ea typeface="+mn-ea"/>
              <a:cs typeface="+mn-cs"/>
            </a:endParaRPr>
          </a:p>
        </p:txBody>
      </p:sp>
      <p:sp>
        <p:nvSpPr>
          <p:cNvPr id="13" name="TextBox 12">
            <a:extLst>
              <a:ext uri="{FF2B5EF4-FFF2-40B4-BE49-F238E27FC236}">
                <a16:creationId xmlns:a16="http://schemas.microsoft.com/office/drawing/2014/main" id="{14D21B6E-8F06-774E-8209-50CCC8407A13}"/>
              </a:ext>
            </a:extLst>
          </p:cNvPr>
          <p:cNvSpPr txBox="1"/>
          <p:nvPr/>
        </p:nvSpPr>
        <p:spPr>
          <a:xfrm>
            <a:off x="8839204" y="1973147"/>
            <a:ext cx="2571746" cy="170350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333333"/>
                </a:solidFill>
                <a:effectLst/>
                <a:uLnTx/>
                <a:uFillTx/>
                <a:latin typeface="FS Elliot Pro"/>
                <a:ea typeface="+mn-ea"/>
                <a:cs typeface="+mn-cs"/>
              </a:rPr>
              <a:t>The most popular succession strategy is to </a:t>
            </a:r>
            <a:r>
              <a:rPr kumimoji="0" lang="en-US" sz="1800" b="1" i="0" u="none" strike="noStrike" kern="1200" cap="none" spc="0" normalizeH="0" baseline="0" noProof="1">
                <a:ln>
                  <a:noFill/>
                </a:ln>
                <a:solidFill>
                  <a:srgbClr val="333333"/>
                </a:solidFill>
                <a:effectLst/>
                <a:uLnTx/>
                <a:uFillTx/>
                <a:latin typeface="FS Elliot Pro"/>
                <a:ea typeface="+mn-ea"/>
                <a:cs typeface="+mn-cs"/>
              </a:rPr>
              <a:t>give the business to family</a:t>
            </a:r>
            <a:r>
              <a:rPr lang="en-US" sz="1800" noProof="1">
                <a:solidFill>
                  <a:srgbClr val="333333"/>
                </a:solidFill>
                <a:latin typeface="FS Elliot Pro"/>
              </a:rPr>
              <a:t>.</a:t>
            </a:r>
            <a:endParaRPr kumimoji="0" lang="en-US" sz="1800" b="0" i="0" u="none" strike="noStrike" kern="1200" cap="none" spc="0" normalizeH="0" baseline="0" noProof="1">
              <a:ln>
                <a:noFill/>
              </a:ln>
              <a:solidFill>
                <a:srgbClr val="333333"/>
              </a:solidFill>
              <a:effectLst/>
              <a:uLnTx/>
              <a:uFillTx/>
              <a:latin typeface="FS Elliot Pro"/>
              <a:ea typeface="+mn-ea"/>
              <a:cs typeface="+mn-cs"/>
            </a:endParaRPr>
          </a:p>
        </p:txBody>
      </p:sp>
      <p:sp>
        <p:nvSpPr>
          <p:cNvPr id="16" name="TextBox 15">
            <a:extLst>
              <a:ext uri="{FF2B5EF4-FFF2-40B4-BE49-F238E27FC236}">
                <a16:creationId xmlns:a16="http://schemas.microsoft.com/office/drawing/2014/main" id="{902500C3-1AF3-B848-BA6B-753B11E4935B}"/>
              </a:ext>
            </a:extLst>
          </p:cNvPr>
          <p:cNvSpPr txBox="1"/>
          <p:nvPr/>
        </p:nvSpPr>
        <p:spPr>
          <a:xfrm>
            <a:off x="5408954" y="3973229"/>
            <a:ext cx="2453934" cy="2154973"/>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srgbClr val="333333"/>
              </a:solidFill>
              <a:effectLst/>
              <a:uLnTx/>
              <a:uFillTx/>
              <a:latin typeface="FS Elliot Pro"/>
              <a:ea typeface="+mn-ea"/>
              <a:cs typeface="+mn-cs"/>
            </a:endParaRPr>
          </a:p>
        </p:txBody>
      </p:sp>
      <p:sp>
        <p:nvSpPr>
          <p:cNvPr id="17" name="TextBox 16">
            <a:extLst>
              <a:ext uri="{FF2B5EF4-FFF2-40B4-BE49-F238E27FC236}">
                <a16:creationId xmlns:a16="http://schemas.microsoft.com/office/drawing/2014/main" id="{5076641F-C53E-2B42-8A12-8D8F32862816}"/>
              </a:ext>
            </a:extLst>
          </p:cNvPr>
          <p:cNvSpPr txBox="1"/>
          <p:nvPr/>
        </p:nvSpPr>
        <p:spPr>
          <a:xfrm>
            <a:off x="5408954" y="583629"/>
            <a:ext cx="2657471" cy="1265520"/>
          </a:xfrm>
          <a:prstGeom prst="rect">
            <a:avLst/>
          </a:prstGeom>
          <a:noFill/>
        </p:spPr>
        <p:txBody>
          <a:bodyPr wrap="square" lIns="0" tIns="0" rIns="0" bIns="0" rtlCol="0">
            <a:noAutofit/>
          </a:bodyPr>
          <a:lstStyle/>
          <a:p>
            <a:r>
              <a:rPr lang="en-US" b="1" noProof="1">
                <a:latin typeface="FS Elliot Pro" panose="02000503040000020004" pitchFamily="50" charset="0"/>
              </a:rPr>
              <a:t>Business protection </a:t>
            </a:r>
            <a:r>
              <a:rPr lang="en-US" noProof="1">
                <a:latin typeface="FS Elliot Pro" panose="02000503040000020004" pitchFamily="50" charset="0"/>
              </a:rPr>
              <a:t>is the number one priority for owners—and has been since 2010.</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330260"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86804"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330260"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86804"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96C2C5F-8743-067D-7661-7E845007AD0C}"/>
              </a:ext>
            </a:extLst>
          </p:cNvPr>
          <p:cNvSpPr txBox="1"/>
          <p:nvPr/>
        </p:nvSpPr>
        <p:spPr>
          <a:xfrm>
            <a:off x="5251564" y="3973229"/>
            <a:ext cx="2814861" cy="1477328"/>
          </a:xfrm>
          <a:prstGeom prst="rect">
            <a:avLst/>
          </a:prstGeom>
          <a:noFill/>
        </p:spPr>
        <p:txBody>
          <a:bodyPr wrap="square">
            <a:spAutoFit/>
          </a:bodyPr>
          <a:lstStyle/>
          <a:p>
            <a:r>
              <a:rPr lang="en-US">
                <a:latin typeface="FS Elliot Pro" panose="02000503040000020004" pitchFamily="50" charset="0"/>
              </a:rPr>
              <a:t>Significantly more owners say </a:t>
            </a:r>
            <a:r>
              <a:rPr lang="en-US" b="1">
                <a:latin typeface="FS Elliot Pro" panose="02000503040000020004" pitchFamily="50" charset="0"/>
              </a:rPr>
              <a:t>retirement is 11 or more years away (59%) </a:t>
            </a:r>
            <a:r>
              <a:rPr lang="en-US">
                <a:latin typeface="FS Elliot Pro" panose="02000503040000020004" pitchFamily="50" charset="0"/>
              </a:rPr>
              <a:t>compared to last year (48%).</a:t>
            </a:r>
          </a:p>
        </p:txBody>
      </p:sp>
      <p:sp>
        <p:nvSpPr>
          <p:cNvPr id="2" name="TextBox 1">
            <a:extLst>
              <a:ext uri="{FF2B5EF4-FFF2-40B4-BE49-F238E27FC236}">
                <a16:creationId xmlns:a16="http://schemas.microsoft.com/office/drawing/2014/main" id="{CDCEE7F3-63EE-7FB3-92C7-A43BF793F6C0}"/>
              </a:ext>
            </a:extLst>
          </p:cNvPr>
          <p:cNvSpPr txBox="1"/>
          <p:nvPr/>
        </p:nvSpPr>
        <p:spPr>
          <a:xfrm>
            <a:off x="5408954" y="2008556"/>
            <a:ext cx="2453934" cy="2154973"/>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srgbClr val="333333"/>
                </a:solidFill>
                <a:effectLst/>
                <a:uLnTx/>
                <a:uFillTx/>
                <a:latin typeface="FS Elliot Pro"/>
                <a:ea typeface="+mn-ea"/>
                <a:cs typeface="+mn-cs"/>
              </a:rPr>
              <a:t>Succession planning </a:t>
            </a:r>
            <a:r>
              <a:rPr kumimoji="0" lang="en-US" b="0" i="0" u="none" strike="noStrike" kern="1200" cap="none" spc="0" normalizeH="0" baseline="0" noProof="1">
                <a:ln>
                  <a:noFill/>
                </a:ln>
                <a:solidFill>
                  <a:srgbClr val="333333"/>
                </a:solidFill>
                <a:effectLst/>
                <a:uLnTx/>
                <a:uFillTx/>
                <a:latin typeface="FS Elliot Pro"/>
                <a:ea typeface="+mn-ea"/>
                <a:cs typeface="+mn-cs"/>
              </a:rPr>
              <a:t>has increased significantly. </a:t>
            </a:r>
            <a:r>
              <a:rPr lang="en-US" noProof="1">
                <a:solidFill>
                  <a:srgbClr val="333333"/>
                </a:solidFill>
                <a:latin typeface="FS Elliot Pro"/>
              </a:rPr>
              <a:t>And</a:t>
            </a:r>
            <a:r>
              <a:rPr kumimoji="0" lang="en-US" b="0" i="0" u="none" strike="noStrike" kern="1200" cap="none" spc="0" normalizeH="0" baseline="0" noProof="1">
                <a:ln>
                  <a:noFill/>
                </a:ln>
                <a:solidFill>
                  <a:srgbClr val="333333"/>
                </a:solidFill>
                <a:effectLst/>
                <a:uLnTx/>
                <a:uFillTx/>
                <a:latin typeface="FS Elliot Pro"/>
                <a:ea typeface="+mn-ea"/>
                <a:cs typeface="+mn-cs"/>
              </a:rPr>
              <a:t> confidence in succession plans is at its peak​.</a:t>
            </a:r>
          </a:p>
        </p:txBody>
      </p:sp>
      <p:sp>
        <p:nvSpPr>
          <p:cNvPr id="6" name="TextBox 5">
            <a:extLst>
              <a:ext uri="{FF2B5EF4-FFF2-40B4-BE49-F238E27FC236}">
                <a16:creationId xmlns:a16="http://schemas.microsoft.com/office/drawing/2014/main" id="{5BA9D407-7228-2B21-0EB9-6AF016704E0F}"/>
              </a:ext>
            </a:extLst>
          </p:cNvPr>
          <p:cNvSpPr txBox="1"/>
          <p:nvPr/>
        </p:nvSpPr>
        <p:spPr>
          <a:xfrm>
            <a:off x="8686804" y="3973229"/>
            <a:ext cx="3076571" cy="2031325"/>
          </a:xfrm>
          <a:prstGeom prst="rect">
            <a:avLst/>
          </a:prstGeom>
          <a:noFill/>
        </p:spPr>
        <p:txBody>
          <a:bodyPr wrap="square">
            <a:spAutoFit/>
          </a:bodyPr>
          <a:lstStyle/>
          <a:p>
            <a:r>
              <a:rPr kumimoji="0" lang="en-US" sz="180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Significant increase in number of owners (31%) saying </a:t>
            </a:r>
            <a:r>
              <a:rPr kumimoji="0" lang="en-US" sz="1800" b="1"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not sure where to start </a:t>
            </a:r>
            <a:r>
              <a:rPr kumimoji="0" lang="en-US" sz="180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is the thing that prevents them from planning for the financial health of their business.</a:t>
            </a:r>
          </a:p>
        </p:txBody>
      </p:sp>
      <p:sp>
        <p:nvSpPr>
          <p:cNvPr id="5" name="TextBox 4">
            <a:extLst>
              <a:ext uri="{FF2B5EF4-FFF2-40B4-BE49-F238E27FC236}">
                <a16:creationId xmlns:a16="http://schemas.microsoft.com/office/drawing/2014/main" id="{19EEFE1F-AC77-D112-5D12-668FE4C91005}"/>
              </a:ext>
            </a:extLst>
          </p:cNvPr>
          <p:cNvSpPr txBox="1"/>
          <p:nvPr/>
        </p:nvSpPr>
        <p:spPr>
          <a:xfrm>
            <a:off x="251732" y="5819888"/>
            <a:ext cx="3420835" cy="369332"/>
          </a:xfrm>
          <a:prstGeom prst="rect">
            <a:avLst/>
          </a:prstGeom>
          <a:noFill/>
        </p:spPr>
        <p:txBody>
          <a:bodyPr wrap="square" rtlCol="0">
            <a:spAutoFit/>
          </a:bodyPr>
          <a:lstStyle/>
          <a:p>
            <a:r>
              <a:rPr lang="en-US" sz="900">
                <a:solidFill>
                  <a:schemeClr val="bg1"/>
                </a:solidFill>
              </a:rPr>
              <a:t>The 2023 Principal Business Owner Insights survey is based on 1,000 online interviews conducted in January 2023 by Dynata.</a:t>
            </a:r>
            <a:endParaRPr lang="en-US" sz="900"/>
          </a:p>
        </p:txBody>
      </p:sp>
    </p:spTree>
    <p:extLst>
      <p:ext uri="{BB962C8B-B14F-4D97-AF65-F5344CB8AC3E}">
        <p14:creationId xmlns:p14="http://schemas.microsoft.com/office/powerpoint/2010/main" val="23541616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70</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r>
              <a:rPr lang="en-US"/>
              <a:t>Group life and disability insurance</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0" y="1551066"/>
            <a:ext cx="6096000" cy="4557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365760" rIns="365760" bIns="365760" rtlCol="0" anchor="ctr"/>
          <a:lstStyle/>
          <a:p>
            <a:pPr marL="182880" indent="-182880">
              <a:spcBef>
                <a:spcPts val="1200"/>
              </a:spcBef>
              <a:spcAft>
                <a:spcPts val="600"/>
              </a:spcAft>
              <a:buFont typeface="Arial" panose="020B0604020202020204" pitchFamily="34" charset="0"/>
              <a:buChar char="•"/>
            </a:pPr>
            <a:r>
              <a:rPr lang="en-US" sz="2400">
                <a:solidFill>
                  <a:srgbClr val="333333"/>
                </a:solidFill>
                <a:latin typeface="FS Elliot Pro Light" panose="02000503040000020004" pitchFamily="2" charset="0"/>
              </a:rPr>
              <a:t>Minimal to no-cost to employees</a:t>
            </a:r>
          </a:p>
          <a:p>
            <a:pPr marL="182880" indent="-182880">
              <a:spcBef>
                <a:spcPts val="1200"/>
              </a:spcBef>
              <a:spcAft>
                <a:spcPts val="600"/>
              </a:spcAft>
              <a:buFont typeface="Arial" panose="020B0604020202020204" pitchFamily="34" charset="0"/>
              <a:buChar char="•"/>
            </a:pPr>
            <a:r>
              <a:rPr lang="en-US" sz="2400">
                <a:solidFill>
                  <a:srgbClr val="333333"/>
                </a:solidFill>
                <a:latin typeface="FS Elliot Pro Light" panose="02000503040000020004" pitchFamily="2" charset="0"/>
              </a:rPr>
              <a:t>Coverage available for all eligible employees</a:t>
            </a:r>
          </a:p>
          <a:p>
            <a:pPr marL="182880" indent="-182880">
              <a:spcBef>
                <a:spcPts val="1200"/>
              </a:spcBef>
              <a:spcAft>
                <a:spcPts val="600"/>
              </a:spcAft>
              <a:buFont typeface="Arial" panose="020B0604020202020204" pitchFamily="34" charset="0"/>
              <a:buChar char="•"/>
            </a:pPr>
            <a:r>
              <a:rPr lang="en-US" sz="2400">
                <a:solidFill>
                  <a:srgbClr val="333333"/>
                </a:solidFill>
                <a:latin typeface="FS Elliot Pro Light" panose="02000503040000020004" pitchFamily="2" charset="0"/>
              </a:rPr>
              <a:t>Easier to administer</a:t>
            </a:r>
          </a:p>
          <a:p>
            <a:pPr marL="182880" indent="-182880">
              <a:spcBef>
                <a:spcPts val="1200"/>
              </a:spcBef>
              <a:spcAft>
                <a:spcPts val="600"/>
              </a:spcAft>
              <a:buFont typeface="Arial" panose="020B0604020202020204" pitchFamily="34" charset="0"/>
              <a:buChar char="•"/>
            </a:pPr>
            <a:r>
              <a:rPr lang="en-US" sz="2400">
                <a:solidFill>
                  <a:srgbClr val="333333"/>
                </a:solidFill>
                <a:latin typeface="FS Elliot Pro Light" panose="02000503040000020004" pitchFamily="2" charset="0"/>
              </a:rPr>
              <a:t>Benefits may be taxable to the employee</a:t>
            </a:r>
          </a:p>
          <a:p>
            <a:pPr>
              <a:spcBef>
                <a:spcPts val="1200"/>
              </a:spcBef>
              <a:spcAft>
                <a:spcPts val="600"/>
              </a:spcAft>
            </a:pPr>
            <a:r>
              <a:rPr lang="en-US" sz="2400" b="1">
                <a:solidFill>
                  <a:srgbClr val="333333"/>
                </a:solidFill>
                <a:latin typeface="FS Elliot Pro" panose="02000503040000020004" pitchFamily="2" charset="0"/>
              </a:rPr>
              <a:t>However, higher income earners may have a coverage gap</a:t>
            </a:r>
            <a:r>
              <a:rPr lang="en-US" sz="2400" b="1">
                <a:solidFill>
                  <a:srgbClr val="333333"/>
                </a:solidFill>
                <a:latin typeface="FS Elliot Pro Light" panose="02000503040000020004" pitchFamily="2" charset="0"/>
              </a:rPr>
              <a:t>.</a:t>
            </a:r>
          </a:p>
        </p:txBody>
      </p:sp>
      <p:pic>
        <p:nvPicPr>
          <p:cNvPr id="3" name="Picture 2" descr="A picture containing person, indoor, computer&#10;&#10;Description automatically generated">
            <a:extLst>
              <a:ext uri="{FF2B5EF4-FFF2-40B4-BE49-F238E27FC236}">
                <a16:creationId xmlns:a16="http://schemas.microsoft.com/office/drawing/2014/main" id="{4870C06F-4F26-9D46-97DC-8279FF8D43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551065"/>
            <a:ext cx="6096000" cy="4557126"/>
          </a:xfrm>
          <a:prstGeom prst="rect">
            <a:avLst/>
          </a:prstGeom>
        </p:spPr>
      </p:pic>
      <p:pic>
        <p:nvPicPr>
          <p:cNvPr id="7" name="Picture 6">
            <a:extLst>
              <a:ext uri="{FF2B5EF4-FFF2-40B4-BE49-F238E27FC236}">
                <a16:creationId xmlns:a16="http://schemas.microsoft.com/office/drawing/2014/main" id="{4A02D8C3-CF64-495E-A5BE-4FB678955068}"/>
              </a:ext>
            </a:extLst>
          </p:cNvPr>
          <p:cNvPicPr>
            <a:picLocks noChangeAspect="1"/>
          </p:cNvPicPr>
          <p:nvPr/>
        </p:nvPicPr>
        <p:blipFill>
          <a:blip r:embed="rId4"/>
          <a:stretch>
            <a:fillRect/>
          </a:stretch>
        </p:blipFill>
        <p:spPr>
          <a:xfrm>
            <a:off x="70756" y="6397487"/>
            <a:ext cx="1872344" cy="438209"/>
          </a:xfrm>
          <a:prstGeom prst="rect">
            <a:avLst/>
          </a:prstGeom>
        </p:spPr>
      </p:pic>
    </p:spTree>
    <p:extLst>
      <p:ext uri="{BB962C8B-B14F-4D97-AF65-F5344CB8AC3E}">
        <p14:creationId xmlns:p14="http://schemas.microsoft.com/office/powerpoint/2010/main" val="3870203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7C7B-0751-4998-33BF-950C3C1CE488}"/>
              </a:ext>
            </a:extLst>
          </p:cNvPr>
          <p:cNvSpPr>
            <a:spLocks noGrp="1"/>
          </p:cNvSpPr>
          <p:nvPr>
            <p:ph type="title"/>
          </p:nvPr>
        </p:nvSpPr>
        <p:spPr/>
        <p:txBody>
          <a:bodyPr/>
          <a:lstStyle/>
          <a:p>
            <a:r>
              <a:rPr lang="en-US" dirty="0"/>
              <a:t>Benefit restoration</a:t>
            </a:r>
            <a:br>
              <a:rPr lang="en-US" dirty="0"/>
            </a:br>
            <a:br>
              <a:rPr lang="en-US" dirty="0"/>
            </a:br>
            <a:endParaRPr lang="en-US" dirty="0"/>
          </a:p>
        </p:txBody>
      </p:sp>
      <p:sp>
        <p:nvSpPr>
          <p:cNvPr id="4" name="Text Placeholder 3">
            <a:extLst>
              <a:ext uri="{FF2B5EF4-FFF2-40B4-BE49-F238E27FC236}">
                <a16:creationId xmlns:a16="http://schemas.microsoft.com/office/drawing/2014/main" id="{09185210-29F5-E3A6-0E88-645F615B41F3}"/>
              </a:ext>
            </a:extLst>
          </p:cNvPr>
          <p:cNvSpPr>
            <a:spLocks noGrp="1"/>
          </p:cNvSpPr>
          <p:nvPr>
            <p:ph type="body" sz="quarter" idx="13"/>
          </p:nvPr>
        </p:nvSpPr>
        <p:spPr>
          <a:xfrm>
            <a:off x="609600" y="1897548"/>
            <a:ext cx="2840182" cy="712990"/>
          </a:xfrm>
        </p:spPr>
        <p:txBody>
          <a:bodyPr/>
          <a:lstStyle/>
          <a:p>
            <a:r>
              <a:rPr lang="en-US" dirty="0"/>
              <a:t>Life and disability insurance</a:t>
            </a:r>
          </a:p>
        </p:txBody>
      </p:sp>
      <p:sp>
        <p:nvSpPr>
          <p:cNvPr id="9" name="Rectangle 8">
            <a:extLst>
              <a:ext uri="{FF2B5EF4-FFF2-40B4-BE49-F238E27FC236}">
                <a16:creationId xmlns:a16="http://schemas.microsoft.com/office/drawing/2014/main" id="{86D8B14F-2133-E19C-A7FE-14CA7FF07972}"/>
              </a:ext>
            </a:extLst>
          </p:cNvPr>
          <p:cNvSpPr/>
          <p:nvPr/>
        </p:nvSpPr>
        <p:spPr>
          <a:xfrm>
            <a:off x="4296432" y="339071"/>
            <a:ext cx="7407888" cy="2673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b="1">
                <a:solidFill>
                  <a:srgbClr val="333333"/>
                </a:solidFill>
                <a:latin typeface="FS Elliot Pro Light" panose="02000503040000020004" pitchFamily="2" charset="0"/>
              </a:rPr>
              <a:t>What is benefit restoration?</a:t>
            </a:r>
            <a:br>
              <a:rPr lang="en-US" sz="2400" b="1">
                <a:solidFill>
                  <a:srgbClr val="333333"/>
                </a:solidFill>
                <a:latin typeface="FS Elliot Pro Light" panose="02000503040000020004" pitchFamily="2" charset="0"/>
              </a:rPr>
            </a:br>
            <a:r>
              <a:rPr lang="en-US" sz="2400" b="1">
                <a:solidFill>
                  <a:srgbClr val="333333"/>
                </a:solidFill>
                <a:latin typeface="FS Elliot Pro Light" panose="02000503040000020004" pitchFamily="2" charset="0"/>
              </a:rPr>
              <a:t> </a:t>
            </a:r>
          </a:p>
          <a:p>
            <a:pPr marL="342900" indent="-342900">
              <a:buFont typeface="Arial" panose="020B0604020202020204" pitchFamily="34" charset="0"/>
              <a:buChar char="•"/>
            </a:pPr>
            <a:r>
              <a:rPr lang="en-US" sz="2000">
                <a:solidFill>
                  <a:srgbClr val="333333"/>
                </a:solidFill>
                <a:latin typeface="FS Elliot Pro Light" panose="02000503040000020004" pitchFamily="2" charset="0"/>
              </a:rPr>
              <a:t>Benefits packages don’t benefit all employees equally.</a:t>
            </a:r>
          </a:p>
          <a:p>
            <a:pPr marL="342900" indent="-342900">
              <a:buFont typeface="Arial" panose="020B0604020202020204" pitchFamily="34" charset="0"/>
              <a:buChar char="•"/>
            </a:pPr>
            <a:r>
              <a:rPr lang="en-US" sz="2000">
                <a:solidFill>
                  <a:srgbClr val="333333"/>
                </a:solidFill>
                <a:latin typeface="FS Elliot Pro Light" panose="02000503040000020004" pitchFamily="2" charset="0"/>
              </a:rPr>
              <a:t>Many benefits offer less as a percentage of pay to high earners.</a:t>
            </a:r>
          </a:p>
          <a:p>
            <a:pPr marL="342900" indent="-342900">
              <a:buFont typeface="Arial" panose="020B0604020202020204" pitchFamily="34" charset="0"/>
              <a:buChar char="•"/>
            </a:pPr>
            <a:r>
              <a:rPr lang="en-US" sz="2000">
                <a:solidFill>
                  <a:srgbClr val="333333"/>
                </a:solidFill>
                <a:latin typeface="FS Elliot Pro Light" panose="02000503040000020004" pitchFamily="2" charset="0"/>
              </a:rPr>
              <a:t>Benefit restoration plan brings benefit levels up to more equivalent percentage of their salaries.</a:t>
            </a:r>
          </a:p>
        </p:txBody>
      </p:sp>
      <p:pic>
        <p:nvPicPr>
          <p:cNvPr id="11" name="Picture 10" descr="A screenshot of a computer&#10;&#10;Description automatically generated">
            <a:extLst>
              <a:ext uri="{FF2B5EF4-FFF2-40B4-BE49-F238E27FC236}">
                <a16:creationId xmlns:a16="http://schemas.microsoft.com/office/drawing/2014/main" id="{2277F1FE-AF44-6F53-E401-444D8645C973}"/>
              </a:ext>
            </a:extLst>
          </p:cNvPr>
          <p:cNvPicPr>
            <a:picLocks noChangeAspect="1"/>
          </p:cNvPicPr>
          <p:nvPr/>
        </p:nvPicPr>
        <p:blipFill>
          <a:blip r:embed="rId3"/>
          <a:stretch>
            <a:fillRect/>
          </a:stretch>
        </p:blipFill>
        <p:spPr>
          <a:xfrm>
            <a:off x="4296432" y="3358362"/>
            <a:ext cx="7726021" cy="2150897"/>
          </a:xfrm>
          <a:prstGeom prst="rect">
            <a:avLst/>
          </a:prstGeom>
        </p:spPr>
      </p:pic>
      <p:sp>
        <p:nvSpPr>
          <p:cNvPr id="12" name="TextBox 11">
            <a:extLst>
              <a:ext uri="{FF2B5EF4-FFF2-40B4-BE49-F238E27FC236}">
                <a16:creationId xmlns:a16="http://schemas.microsoft.com/office/drawing/2014/main" id="{3F40A93B-11AD-88E9-CC35-530ACC301562}"/>
              </a:ext>
            </a:extLst>
          </p:cNvPr>
          <p:cNvSpPr txBox="1"/>
          <p:nvPr/>
        </p:nvSpPr>
        <p:spPr>
          <a:xfrm>
            <a:off x="4448832" y="5713065"/>
            <a:ext cx="7407888" cy="553998"/>
          </a:xfrm>
          <a:prstGeom prst="rect">
            <a:avLst/>
          </a:prstGeom>
          <a:noFill/>
        </p:spPr>
        <p:txBody>
          <a:bodyPr wrap="square" rtlCol="0">
            <a:spAutoFit/>
          </a:bodyPr>
          <a:lstStyle/>
          <a:p>
            <a:r>
              <a:rPr lang="en-US" sz="1000" baseline="30000">
                <a:solidFill>
                  <a:srgbClr val="333333"/>
                </a:solidFill>
                <a:latin typeface="FS Elliot Pro Light" panose="02000503040000020004" pitchFamily="2" charset="0"/>
              </a:rPr>
              <a:t>1</a:t>
            </a:r>
            <a:r>
              <a:rPr lang="en-US" sz="1000">
                <a:solidFill>
                  <a:srgbClr val="333333"/>
                </a:solidFill>
                <a:latin typeface="FS Elliot Pro Light" panose="02000503040000020004" pitchFamily="2" charset="0"/>
              </a:rPr>
              <a:t> The group life plan is assumed to offer a death benefit of 2x salary, up to $200,000. The first $50,000 of employer-provided group life insurance is income tax-free; an imputed tax cost is imposed on amounts exceeding $50,000.</a:t>
            </a:r>
          </a:p>
          <a:p>
            <a:r>
              <a:rPr lang="en-US" sz="1000" baseline="30000">
                <a:solidFill>
                  <a:srgbClr val="333333"/>
                </a:solidFill>
                <a:latin typeface="FS Elliot Pro Light" panose="02000503040000020004" pitchFamily="2" charset="0"/>
              </a:rPr>
              <a:t>2</a:t>
            </a:r>
            <a:r>
              <a:rPr lang="en-US" sz="1000">
                <a:solidFill>
                  <a:srgbClr val="333333"/>
                </a:solidFill>
                <a:latin typeface="FS Elliot Pro Light" panose="02000503040000020004" pitchFamily="2" charset="0"/>
              </a:rPr>
              <a:t> The group long-term disability plan replaces 60% of income, with a maximum benefit of $6,000 monthly.</a:t>
            </a:r>
          </a:p>
        </p:txBody>
      </p:sp>
    </p:spTree>
    <p:extLst>
      <p:ext uri="{BB962C8B-B14F-4D97-AF65-F5344CB8AC3E}">
        <p14:creationId xmlns:p14="http://schemas.microsoft.com/office/powerpoint/2010/main" val="1308042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920358EA-92F8-D94A-981E-B3F2A0630DB5}"/>
              </a:ext>
            </a:extLst>
          </p:cNvPr>
          <p:cNvSpPr/>
          <p:nvPr/>
        </p:nvSpPr>
        <p:spPr>
          <a:xfrm>
            <a:off x="5644676" y="2017059"/>
            <a:ext cx="1737757" cy="2541491"/>
          </a:xfrm>
          <a:prstGeom prst="roundRect">
            <a:avLst/>
          </a:prstGeom>
          <a:noFill/>
          <a:ln w="25400">
            <a:solidFill>
              <a:srgbClr val="55FF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CCDB525-7BF2-4D3F-9B18-0969635DA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6280"/>
          <a:stretch/>
        </p:blipFill>
        <p:spPr>
          <a:xfrm>
            <a:off x="656600" y="1743200"/>
            <a:ext cx="6383780" cy="4280295"/>
          </a:xfrm>
          <a:prstGeom prst="rect">
            <a:avLst/>
          </a:prstGeom>
        </p:spPr>
      </p:pic>
      <p:sp>
        <p:nvSpPr>
          <p:cNvPr id="2" name="Rounded Rectangle 1">
            <a:extLst>
              <a:ext uri="{FF2B5EF4-FFF2-40B4-BE49-F238E27FC236}">
                <a16:creationId xmlns:a16="http://schemas.microsoft.com/office/drawing/2014/main" id="{B9C79ED3-B2BD-384C-A850-C5502B0EAE17}"/>
              </a:ext>
            </a:extLst>
          </p:cNvPr>
          <p:cNvSpPr/>
          <p:nvPr/>
        </p:nvSpPr>
        <p:spPr>
          <a:xfrm>
            <a:off x="7837135" y="2187265"/>
            <a:ext cx="3905344" cy="2099921"/>
          </a:xfrm>
          <a:prstGeom prst="roundRect">
            <a:avLst/>
          </a:prstGeom>
          <a:noFill/>
          <a:ln w="25400">
            <a:solidFill>
              <a:srgbClr val="55FF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bg1"/>
                </a:solidFill>
              </a:rPr>
              <a:t>Group long-term disability (LTD) benefit cap impact</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72</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9" name="Footer Placeholder 3">
            <a:extLst>
              <a:ext uri="{FF2B5EF4-FFF2-40B4-BE49-F238E27FC236}">
                <a16:creationId xmlns:a16="http://schemas.microsoft.com/office/drawing/2014/main" id="{75865232-7954-495B-BEE6-B5251B2CB6A4}"/>
              </a:ext>
            </a:extLst>
          </p:cNvPr>
          <p:cNvSpPr>
            <a:spLocks noGrp="1"/>
          </p:cNvSpPr>
          <p:nvPr>
            <p:ph type="ftr" sz="quarter" idx="11"/>
          </p:nvPr>
        </p:nvSpPr>
        <p:spPr>
          <a:xfrm>
            <a:off x="795866" y="5928245"/>
            <a:ext cx="9232553" cy="53339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rgbClr val="464E7E">
                    <a:lumMod val="50000"/>
                  </a:srgbClr>
                </a:solidFill>
                <a:effectLst/>
                <a:uLnTx/>
                <a:uFillTx/>
                <a:cs typeface="Arial" panose="020B0604020202020204" pitchFamily="34" charset="0"/>
              </a:rPr>
              <a:t>Assumptions: Group long-term disability coverage up to $200,000/year and 60% income replacement. Taxes are not taken into consideration. This is a hypothetical example and is for illustrative purposes only.</a:t>
            </a:r>
          </a:p>
        </p:txBody>
      </p:sp>
      <p:sp>
        <p:nvSpPr>
          <p:cNvPr id="12" name="Rectangle 11">
            <a:extLst>
              <a:ext uri="{FF2B5EF4-FFF2-40B4-BE49-F238E27FC236}">
                <a16:creationId xmlns:a16="http://schemas.microsoft.com/office/drawing/2014/main" id="{17B6AADD-3C31-CF42-AE49-0F3A1AB5EFDF}"/>
              </a:ext>
            </a:extLst>
          </p:cNvPr>
          <p:cNvSpPr/>
          <p:nvPr/>
        </p:nvSpPr>
        <p:spPr>
          <a:xfrm>
            <a:off x="8179188" y="2203129"/>
            <a:ext cx="3356212" cy="2099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200" rIns="0" bIns="457200" rtlCol="0" anchor="ctr" anchorCtr="0"/>
          <a:lstStyle/>
          <a:p>
            <a:r>
              <a:rPr lang="en-US" sz="2000">
                <a:solidFill>
                  <a:srgbClr val="333333"/>
                </a:solidFill>
                <a:latin typeface="FS Elliot Pro Light" panose="02000503040000020004" pitchFamily="2" charset="0"/>
              </a:rPr>
              <a:t>LTD policy maximum covers up to $200,000 in annual earnings. In this scenario, key employees may experience a coverage gap.</a:t>
            </a:r>
          </a:p>
        </p:txBody>
      </p:sp>
      <p:cxnSp>
        <p:nvCxnSpPr>
          <p:cNvPr id="4" name="Straight Connector 3">
            <a:extLst>
              <a:ext uri="{FF2B5EF4-FFF2-40B4-BE49-F238E27FC236}">
                <a16:creationId xmlns:a16="http://schemas.microsoft.com/office/drawing/2014/main" id="{0808D355-C118-E44C-BEDE-26302E1AE8C7}"/>
              </a:ext>
            </a:extLst>
          </p:cNvPr>
          <p:cNvCxnSpPr/>
          <p:nvPr/>
        </p:nvCxnSpPr>
        <p:spPr>
          <a:xfrm>
            <a:off x="7382433" y="3231302"/>
            <a:ext cx="454702" cy="0"/>
          </a:xfrm>
          <a:prstGeom prst="line">
            <a:avLst/>
          </a:prstGeom>
          <a:ln w="25400">
            <a:solidFill>
              <a:srgbClr val="55FFF5"/>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003E7F8-A085-E247-92DE-26B99CA0A1EA}"/>
              </a:ext>
            </a:extLst>
          </p:cNvPr>
          <p:cNvSpPr/>
          <p:nvPr/>
        </p:nvSpPr>
        <p:spPr>
          <a:xfrm>
            <a:off x="4181448" y="5758671"/>
            <a:ext cx="556178" cy="27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a:solidFill>
                  <a:srgbClr val="333333"/>
                </a:solidFill>
                <a:latin typeface="FS Elliot Pro" panose="02000503040000020004" pitchFamily="2" charset="0"/>
              </a:rPr>
              <a:t>AGE</a:t>
            </a:r>
          </a:p>
        </p:txBody>
      </p:sp>
      <p:sp>
        <p:nvSpPr>
          <p:cNvPr id="14" name="Rectangle 13">
            <a:extLst>
              <a:ext uri="{FF2B5EF4-FFF2-40B4-BE49-F238E27FC236}">
                <a16:creationId xmlns:a16="http://schemas.microsoft.com/office/drawing/2014/main" id="{D4070613-CADD-F940-8EC8-D71AA4DC2A2B}"/>
              </a:ext>
            </a:extLst>
          </p:cNvPr>
          <p:cNvSpPr/>
          <p:nvPr/>
        </p:nvSpPr>
        <p:spPr>
          <a:xfrm rot="16200000">
            <a:off x="-338265" y="3277312"/>
            <a:ext cx="2179185" cy="60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a:solidFill>
                  <a:srgbClr val="333333"/>
                </a:solidFill>
                <a:latin typeface="FS Elliot Pro" panose="02000503040000020004" pitchFamily="2" charset="0"/>
              </a:rPr>
              <a:t>GROSS ANNUAL INCOME</a:t>
            </a:r>
          </a:p>
        </p:txBody>
      </p:sp>
      <p:sp>
        <p:nvSpPr>
          <p:cNvPr id="15" name="Rectangle 14">
            <a:extLst>
              <a:ext uri="{FF2B5EF4-FFF2-40B4-BE49-F238E27FC236}">
                <a16:creationId xmlns:a16="http://schemas.microsoft.com/office/drawing/2014/main" id="{531F80F2-2B7F-4BC1-A1A9-62FF9374171B}"/>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78455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15462" y="617653"/>
            <a:ext cx="10972800" cy="457200"/>
          </a:xfrm>
        </p:spPr>
        <p:txBody>
          <a:bodyPr/>
          <a:lstStyle/>
          <a:p>
            <a:r>
              <a:rPr lang="en-US">
                <a:solidFill>
                  <a:schemeClr val="bg1"/>
                </a:solidFill>
              </a:rPr>
              <a:t>Adding individual Disability Income (DI) insurance</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73</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273271" y="2455431"/>
            <a:ext cx="10820553" cy="2673617"/>
            <a:chOff x="386913" y="2647949"/>
            <a:chExt cx="7164405" cy="2297027"/>
          </a:xfrm>
        </p:grpSpPr>
        <p:sp>
          <p:nvSpPr>
            <p:cNvPr id="15" name="Rectangle 14">
              <a:extLst>
                <a:ext uri="{FF2B5EF4-FFF2-40B4-BE49-F238E27FC236}">
                  <a16:creationId xmlns:a16="http://schemas.microsoft.com/office/drawing/2014/main" id="{3EBE13BA-A725-9546-AEDB-E328B6641B39}"/>
                </a:ext>
              </a:extLst>
            </p:cNvPr>
            <p:cNvSpPr/>
            <p:nvPr/>
          </p:nvSpPr>
          <p:spPr>
            <a:xfrm>
              <a:off x="386913" y="2647949"/>
              <a:ext cx="3242669" cy="229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b="1">
                  <a:solidFill>
                    <a:srgbClr val="333333"/>
                  </a:solidFill>
                  <a:latin typeface="FS Elliot Pro" panose="02000503040000020004" pitchFamily="2" charset="0"/>
                </a:rPr>
                <a:t>Replace income</a:t>
              </a:r>
              <a:r>
                <a:rPr lang="en-US" sz="2400">
                  <a:solidFill>
                    <a:srgbClr val="333333"/>
                  </a:solidFill>
                  <a:latin typeface="FS Elliot Pro Light" panose="02000503040000020004" pitchFamily="2" charset="0"/>
                </a:rPr>
                <a:t> lost when a disabling illness or injury prevents you from working and earning an income.</a:t>
              </a:r>
              <a:endParaRPr lang="en-US">
                <a:solidFill>
                  <a:srgbClr val="333333"/>
                </a:solidFill>
                <a:latin typeface="FS Elliot Pro Light"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308649" y="2647949"/>
              <a:ext cx="3242669" cy="229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rtlCol="0" anchor="t"/>
            <a:lstStyle/>
            <a:p>
              <a:r>
                <a:rPr lang="en-US" sz="2400" b="1">
                  <a:solidFill>
                    <a:srgbClr val="333333"/>
                  </a:solidFill>
                  <a:latin typeface="FS Elliot Pro" panose="02000503040000020004" pitchFamily="2" charset="0"/>
                </a:rPr>
                <a:t>Reward and retain top talent </a:t>
              </a:r>
              <a:r>
                <a:rPr lang="en-US" sz="2400">
                  <a:solidFill>
                    <a:srgbClr val="333333"/>
                  </a:solidFill>
                  <a:latin typeface="FS Elliot Pro Light" panose="02000503040000020004" pitchFamily="2" charset="0"/>
                </a:rPr>
                <a:t>with a more comprehensive benefits package DI is owned </a:t>
              </a:r>
              <a:br>
                <a:rPr lang="en-US" sz="2400">
                  <a:solidFill>
                    <a:srgbClr val="333333"/>
                  </a:solidFill>
                  <a:latin typeface="FS Elliot Pro Light" panose="02000503040000020004" pitchFamily="2" charset="0"/>
                </a:rPr>
              </a:br>
              <a:r>
                <a:rPr lang="en-US" sz="2400">
                  <a:solidFill>
                    <a:srgbClr val="333333"/>
                  </a:solidFill>
                  <a:latin typeface="FS Elliot Pro Light" panose="02000503040000020004" pitchFamily="2" charset="0"/>
                </a:rPr>
                <a:t>by the individual so it stays with them as long as premiums are paid.</a:t>
              </a:r>
            </a:p>
          </p:txBody>
        </p:sp>
      </p:grpSp>
      <p:cxnSp>
        <p:nvCxnSpPr>
          <p:cNvPr id="13" name="Straight Connector 12">
            <a:extLst>
              <a:ext uri="{FF2B5EF4-FFF2-40B4-BE49-F238E27FC236}">
                <a16:creationId xmlns:a16="http://schemas.microsoft.com/office/drawing/2014/main" id="{D6D94CB7-F2B5-6F4C-B6AA-3321384EAB25}"/>
              </a:ext>
            </a:extLst>
          </p:cNvPr>
          <p:cNvCxnSpPr>
            <a:cxnSpLocks/>
          </p:cNvCxnSpPr>
          <p:nvPr/>
        </p:nvCxnSpPr>
        <p:spPr>
          <a:xfrm>
            <a:off x="609600" y="2636951"/>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49BD02-7346-F741-A277-9E77A2DD50B5}"/>
              </a:ext>
            </a:extLst>
          </p:cNvPr>
          <p:cNvCxnSpPr>
            <a:cxnSpLocks/>
          </p:cNvCxnSpPr>
          <p:nvPr/>
        </p:nvCxnSpPr>
        <p:spPr>
          <a:xfrm>
            <a:off x="6545842" y="2636951"/>
            <a:ext cx="457200" cy="0"/>
          </a:xfrm>
          <a:prstGeom prst="line">
            <a:avLst/>
          </a:prstGeom>
          <a:ln w="25400">
            <a:solidFill>
              <a:srgbClr val="00C4D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DD95E11-0F80-468C-AA43-74F1A95DC4AD}"/>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64396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1"/>
            <a:ext cx="12192000" cy="1597572"/>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615462" y="617653"/>
            <a:ext cx="10972800" cy="457200"/>
          </a:xfrm>
        </p:spPr>
        <p:txBody>
          <a:bodyPr/>
          <a:lstStyle/>
          <a:p>
            <a:r>
              <a:rPr lang="en-US">
                <a:solidFill>
                  <a:schemeClr val="bg1"/>
                </a:solidFill>
              </a:rPr>
              <a:t>How do you stack up to your competition?</a:t>
            </a:r>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2"/>
          </p:nvPr>
        </p:nvSpPr>
        <p:spPr/>
        <p:txBody>
          <a:bodyPr/>
          <a:lstStyle/>
          <a:p>
            <a:fld id="{13CF28CE-A392-6E4E-B8A8-233A7BF58CFD}" type="slidenum">
              <a:rPr lang="en-US" smtClean="0"/>
              <a:t>74</a:t>
            </a:fld>
            <a:endParaRPr lang="en-US"/>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7" name="Content Placeholder 2">
            <a:extLst>
              <a:ext uri="{FF2B5EF4-FFF2-40B4-BE49-F238E27FC236}">
                <a16:creationId xmlns:a16="http://schemas.microsoft.com/office/drawing/2014/main" id="{EDF76C08-12C6-4C19-A7F9-D4F17AFFED9E}"/>
              </a:ext>
            </a:extLst>
          </p:cNvPr>
          <p:cNvSpPr txBox="1">
            <a:spLocks/>
          </p:cNvSpPr>
          <p:nvPr/>
        </p:nvSpPr>
        <p:spPr>
          <a:xfrm>
            <a:off x="609598" y="1818297"/>
            <a:ext cx="5486402" cy="4514443"/>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hlinkClick r:id="rId3"/>
              </a:rPr>
              <a:t>Principal Benefit Design Tool</a:t>
            </a:r>
            <a:endParaRPr lang="en-US" sz="2400" b="1"/>
          </a:p>
          <a:p>
            <a:pPr marL="0" indent="0" algn="l">
              <a:buNone/>
            </a:pPr>
            <a:r>
              <a:rPr lang="en-US" sz="2400" b="0" i="0">
                <a:solidFill>
                  <a:srgbClr val="333333"/>
                </a:solidFill>
                <a:effectLst/>
                <a:latin typeface="var(--typography-font-default)"/>
              </a:rPr>
              <a:t>Compare these benefits to similarly sized organizations in your industry and region.</a:t>
            </a:r>
          </a:p>
          <a:p>
            <a:pPr algn="l">
              <a:buFont typeface="Arial" panose="020B0604020202020204" pitchFamily="34" charset="0"/>
              <a:buChar char="•"/>
            </a:pPr>
            <a:r>
              <a:rPr lang="en-US" sz="2400" b="0" i="0">
                <a:solidFill>
                  <a:srgbClr val="333333"/>
                </a:solidFill>
                <a:effectLst/>
                <a:latin typeface="FS Elliot Web Regular"/>
              </a:rPr>
              <a:t>Dental insurance</a:t>
            </a:r>
          </a:p>
          <a:p>
            <a:pPr algn="l">
              <a:buFont typeface="Arial" panose="020B0604020202020204" pitchFamily="34" charset="0"/>
              <a:buChar char="•"/>
            </a:pPr>
            <a:r>
              <a:rPr lang="en-US" sz="2400" b="0" i="0">
                <a:solidFill>
                  <a:srgbClr val="333333"/>
                </a:solidFill>
                <a:effectLst/>
                <a:latin typeface="FS Elliot Web Regular"/>
              </a:rPr>
              <a:t>Short-term disability insurance</a:t>
            </a:r>
          </a:p>
          <a:p>
            <a:pPr algn="l">
              <a:buFont typeface="Arial" panose="020B0604020202020204" pitchFamily="34" charset="0"/>
              <a:buChar char="•"/>
            </a:pPr>
            <a:r>
              <a:rPr lang="en-US" sz="2400" b="0" i="0">
                <a:solidFill>
                  <a:srgbClr val="333333"/>
                </a:solidFill>
                <a:effectLst/>
                <a:latin typeface="FS Elliot Web Regular"/>
              </a:rPr>
              <a:t>Long-term disability insurance</a:t>
            </a:r>
          </a:p>
          <a:p>
            <a:pPr algn="l">
              <a:buFont typeface="Arial" panose="020B0604020202020204" pitchFamily="34" charset="0"/>
              <a:buChar char="•"/>
            </a:pPr>
            <a:r>
              <a:rPr lang="en-US" sz="2400" b="0" i="0">
                <a:solidFill>
                  <a:srgbClr val="333333"/>
                </a:solidFill>
                <a:effectLst/>
                <a:latin typeface="FS Elliot Web Regular"/>
              </a:rPr>
              <a:t>Group life insurance</a:t>
            </a:r>
          </a:p>
          <a:p>
            <a:pPr algn="l">
              <a:buFont typeface="Arial" panose="020B0604020202020204" pitchFamily="34" charset="0"/>
              <a:buChar char="•"/>
            </a:pPr>
            <a:r>
              <a:rPr lang="en-US" sz="2400" b="0" i="0">
                <a:solidFill>
                  <a:srgbClr val="333333"/>
                </a:solidFill>
                <a:effectLst/>
                <a:latin typeface="FS Elliot Web Regular"/>
              </a:rPr>
              <a:t>Retirement plans—401(k) and 403(b)</a:t>
            </a:r>
            <a:endParaRPr lang="en-US" sz="2400"/>
          </a:p>
          <a:p>
            <a:endParaRPr lang="en-US"/>
          </a:p>
        </p:txBody>
      </p:sp>
      <p:sp>
        <p:nvSpPr>
          <p:cNvPr id="8" name="Rectangle 7">
            <a:extLst>
              <a:ext uri="{FF2B5EF4-FFF2-40B4-BE49-F238E27FC236}">
                <a16:creationId xmlns:a16="http://schemas.microsoft.com/office/drawing/2014/main" id="{037FB0DE-FE49-48E6-B0B9-BAC1420556E4}"/>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descr="A computer with a screen showing a graph&#10;&#10;Description automatically generated">
            <a:extLst>
              <a:ext uri="{FF2B5EF4-FFF2-40B4-BE49-F238E27FC236}">
                <a16:creationId xmlns:a16="http://schemas.microsoft.com/office/drawing/2014/main" id="{4763864A-5816-1F34-F83F-C0B023C87671}"/>
              </a:ext>
            </a:extLst>
          </p:cNvPr>
          <p:cNvPicPr>
            <a:picLocks noChangeAspect="1"/>
          </p:cNvPicPr>
          <p:nvPr/>
        </p:nvPicPr>
        <p:blipFill>
          <a:blip r:embed="rId4"/>
          <a:stretch>
            <a:fillRect/>
          </a:stretch>
        </p:blipFill>
        <p:spPr>
          <a:xfrm>
            <a:off x="6270697" y="1839126"/>
            <a:ext cx="4741605" cy="3179747"/>
          </a:xfrm>
          <a:prstGeom prst="rect">
            <a:avLst/>
          </a:prstGeom>
        </p:spPr>
      </p:pic>
    </p:spTree>
    <p:extLst>
      <p:ext uri="{BB962C8B-B14F-4D97-AF65-F5344CB8AC3E}">
        <p14:creationId xmlns:p14="http://schemas.microsoft.com/office/powerpoint/2010/main" val="29933492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75</a:t>
            </a:fld>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dirty="0"/>
              <a:t>Recruit, retain, reward, and retire your key employees.</a:t>
            </a:r>
            <a:endParaRPr lang="en-US" dirty="0">
              <a:solidFill>
                <a:schemeClr val="bg1"/>
              </a:solidFill>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609600" y="2359379"/>
            <a:ext cx="2560320" cy="204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spcBef>
                <a:spcPts val="1200"/>
              </a:spcBef>
            </a:pPr>
            <a:r>
              <a:rPr lang="en-US" sz="1600" b="1">
                <a:solidFill>
                  <a:srgbClr val="333333"/>
                </a:solidFill>
                <a:latin typeface="FS Elliot Pro" panose="02000503040000020004" pitchFamily="2" charset="0"/>
              </a:rPr>
              <a:t>Attract top talent </a:t>
            </a:r>
            <a:r>
              <a:rPr lang="en-US" sz="1600">
                <a:solidFill>
                  <a:srgbClr val="333333"/>
                </a:solidFill>
                <a:latin typeface="FS Elliot Pro" panose="02000503040000020004" pitchFamily="2" charset="0"/>
              </a:rPr>
              <a:t>with a competitive benefits package</a:t>
            </a:r>
          </a:p>
        </p:txBody>
      </p:sp>
      <p:sp>
        <p:nvSpPr>
          <p:cNvPr id="20" name="Rectangle 19">
            <a:extLst>
              <a:ext uri="{FF2B5EF4-FFF2-40B4-BE49-F238E27FC236}">
                <a16:creationId xmlns:a16="http://schemas.microsoft.com/office/drawing/2014/main" id="{888F732A-E48E-A34A-A949-B88D77F13DC3}"/>
              </a:ext>
            </a:extLst>
          </p:cNvPr>
          <p:cNvSpPr/>
          <p:nvPr/>
        </p:nvSpPr>
        <p:spPr>
          <a:xfrm>
            <a:off x="3413760" y="2359379"/>
            <a:ext cx="2560320" cy="204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spcBef>
                <a:spcPts val="1200"/>
              </a:spcBef>
            </a:pPr>
            <a:r>
              <a:rPr lang="en-US" sz="1600" spc="-20">
                <a:solidFill>
                  <a:srgbClr val="333333"/>
                </a:solidFill>
                <a:latin typeface="FS Elliot Pro" panose="02000503040000020004" pitchFamily="2" charset="0"/>
              </a:rPr>
              <a:t>Provide </a:t>
            </a:r>
            <a:r>
              <a:rPr lang="en-US" sz="1600" b="1" spc="-20">
                <a:solidFill>
                  <a:srgbClr val="333333"/>
                </a:solidFill>
                <a:latin typeface="FS Elliot Pro" panose="02000503040000020004" pitchFamily="2" charset="0"/>
              </a:rPr>
              <a:t>performance-based contributions </a:t>
            </a:r>
            <a:br>
              <a:rPr lang="en-US" sz="1600" b="1" spc="-20">
                <a:solidFill>
                  <a:srgbClr val="333333"/>
                </a:solidFill>
                <a:latin typeface="FS Elliot Pro" panose="02000503040000020004" pitchFamily="2" charset="0"/>
              </a:rPr>
            </a:br>
            <a:r>
              <a:rPr lang="en-US" sz="1600" spc="-20">
                <a:solidFill>
                  <a:srgbClr val="333333"/>
                </a:solidFill>
                <a:latin typeface="FS Elliot Pro" panose="02000503040000020004" pitchFamily="2" charset="0"/>
              </a:rPr>
              <a:t>to achieve organizational goals</a:t>
            </a:r>
          </a:p>
        </p:txBody>
      </p:sp>
      <p:sp>
        <p:nvSpPr>
          <p:cNvPr id="21" name="Rectangle 20">
            <a:extLst>
              <a:ext uri="{FF2B5EF4-FFF2-40B4-BE49-F238E27FC236}">
                <a16:creationId xmlns:a16="http://schemas.microsoft.com/office/drawing/2014/main" id="{12722910-BC95-D347-8271-BCAAB9360854}"/>
              </a:ext>
            </a:extLst>
          </p:cNvPr>
          <p:cNvSpPr/>
          <p:nvPr/>
        </p:nvSpPr>
        <p:spPr>
          <a:xfrm>
            <a:off x="6217920" y="2359379"/>
            <a:ext cx="2560320" cy="204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spcBef>
                <a:spcPts val="1200"/>
              </a:spcBef>
            </a:pPr>
            <a:r>
              <a:rPr lang="en-US" sz="1600">
                <a:solidFill>
                  <a:srgbClr val="333333"/>
                </a:solidFill>
                <a:latin typeface="FS Elliot Pro" panose="02000503040000020004" pitchFamily="2" charset="0"/>
              </a:rPr>
              <a:t>Encourage </a:t>
            </a:r>
            <a:r>
              <a:rPr lang="en-US" sz="1600" b="1">
                <a:solidFill>
                  <a:srgbClr val="333333"/>
                </a:solidFill>
                <a:latin typeface="FS Elliot Pro" panose="02000503040000020004" pitchFamily="2" charset="0"/>
              </a:rPr>
              <a:t>loyalty</a:t>
            </a:r>
            <a:r>
              <a:rPr lang="en-US" sz="1600">
                <a:solidFill>
                  <a:srgbClr val="333333"/>
                </a:solidFill>
                <a:latin typeface="FS Elliot Pro" panose="02000503040000020004" pitchFamily="2" charset="0"/>
              </a:rPr>
              <a:t> by helping secure financial futures</a:t>
            </a:r>
          </a:p>
        </p:txBody>
      </p:sp>
      <p:sp>
        <p:nvSpPr>
          <p:cNvPr id="22" name="Rectangle 21">
            <a:extLst>
              <a:ext uri="{FF2B5EF4-FFF2-40B4-BE49-F238E27FC236}">
                <a16:creationId xmlns:a16="http://schemas.microsoft.com/office/drawing/2014/main" id="{2BA13AD0-3A71-934F-9E4E-05E73005CF18}"/>
              </a:ext>
            </a:extLst>
          </p:cNvPr>
          <p:cNvSpPr/>
          <p:nvPr/>
        </p:nvSpPr>
        <p:spPr>
          <a:xfrm>
            <a:off x="9020493" y="2344334"/>
            <a:ext cx="2560320" cy="204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t"/>
          <a:lstStyle/>
          <a:p>
            <a:pPr>
              <a:spcBef>
                <a:spcPts val="1200"/>
              </a:spcBef>
            </a:pPr>
            <a:r>
              <a:rPr lang="en-US" sz="1600">
                <a:solidFill>
                  <a:srgbClr val="333333"/>
                </a:solidFill>
                <a:latin typeface="FS Elliot Pro" panose="02000503040000020004" pitchFamily="2" charset="0"/>
              </a:rPr>
              <a:t>Offer additional </a:t>
            </a:r>
            <a:r>
              <a:rPr lang="en-US" sz="1600" b="1">
                <a:solidFill>
                  <a:srgbClr val="333333"/>
                </a:solidFill>
                <a:latin typeface="FS Elliot Pro" panose="02000503040000020004" pitchFamily="2" charset="0"/>
              </a:rPr>
              <a:t>retirement savings </a:t>
            </a:r>
            <a:r>
              <a:rPr lang="en-US" sz="1600">
                <a:solidFill>
                  <a:srgbClr val="333333"/>
                </a:solidFill>
                <a:latin typeface="FS Elliot Pro" panose="02000503040000020004" pitchFamily="2" charset="0"/>
              </a:rPr>
              <a:t>and long-term income diversification options</a:t>
            </a:r>
          </a:p>
        </p:txBody>
      </p:sp>
      <p:sp>
        <p:nvSpPr>
          <p:cNvPr id="27" name="Rectangle 26">
            <a:extLst>
              <a:ext uri="{FF2B5EF4-FFF2-40B4-BE49-F238E27FC236}">
                <a16:creationId xmlns:a16="http://schemas.microsoft.com/office/drawing/2014/main" id="{C78B43B8-00B8-FD45-87A2-97BE76CC6F8D}"/>
              </a:ext>
            </a:extLst>
          </p:cNvPr>
          <p:cNvSpPr/>
          <p:nvPr/>
        </p:nvSpPr>
        <p:spPr>
          <a:xfrm>
            <a:off x="609599" y="1794933"/>
            <a:ext cx="2560320" cy="656166"/>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ctr"/>
            <a:r>
              <a:rPr lang="en-US" sz="1600" b="1" spc="300">
                <a:latin typeface="FS Elliot Pro" panose="02000503040000020004" pitchFamily="2" charset="0"/>
              </a:rPr>
              <a:t>RECRUIT</a:t>
            </a:r>
          </a:p>
        </p:txBody>
      </p:sp>
      <p:sp>
        <p:nvSpPr>
          <p:cNvPr id="28" name="Rectangle 27">
            <a:extLst>
              <a:ext uri="{FF2B5EF4-FFF2-40B4-BE49-F238E27FC236}">
                <a16:creationId xmlns:a16="http://schemas.microsoft.com/office/drawing/2014/main" id="{322A416D-FB38-254E-AB2A-7626E69D0F74}"/>
              </a:ext>
            </a:extLst>
          </p:cNvPr>
          <p:cNvSpPr/>
          <p:nvPr/>
        </p:nvSpPr>
        <p:spPr>
          <a:xfrm>
            <a:off x="3413760" y="1794933"/>
            <a:ext cx="2560320" cy="656166"/>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ctr"/>
            <a:r>
              <a:rPr lang="en-US" sz="1600" b="1" spc="300">
                <a:latin typeface="FS Elliot Pro" panose="02000503040000020004" pitchFamily="2" charset="0"/>
              </a:rPr>
              <a:t>RETAIN</a:t>
            </a:r>
          </a:p>
        </p:txBody>
      </p:sp>
      <p:sp>
        <p:nvSpPr>
          <p:cNvPr id="29" name="Rectangle 28">
            <a:extLst>
              <a:ext uri="{FF2B5EF4-FFF2-40B4-BE49-F238E27FC236}">
                <a16:creationId xmlns:a16="http://schemas.microsoft.com/office/drawing/2014/main" id="{AFFF2DC2-F7AA-AE44-928D-C58AF49E07C4}"/>
              </a:ext>
            </a:extLst>
          </p:cNvPr>
          <p:cNvSpPr/>
          <p:nvPr/>
        </p:nvSpPr>
        <p:spPr>
          <a:xfrm>
            <a:off x="6217920" y="1794933"/>
            <a:ext cx="2560320" cy="656166"/>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ctr"/>
            <a:r>
              <a:rPr lang="en-US" sz="1600" b="1" spc="300">
                <a:latin typeface="FS Elliot Pro" panose="02000503040000020004" pitchFamily="2" charset="0"/>
              </a:rPr>
              <a:t>REWARD</a:t>
            </a:r>
          </a:p>
        </p:txBody>
      </p:sp>
      <p:sp>
        <p:nvSpPr>
          <p:cNvPr id="30" name="Rectangle 29">
            <a:extLst>
              <a:ext uri="{FF2B5EF4-FFF2-40B4-BE49-F238E27FC236}">
                <a16:creationId xmlns:a16="http://schemas.microsoft.com/office/drawing/2014/main" id="{01318B3C-0AF3-6248-A25D-2CF3C592D457}"/>
              </a:ext>
            </a:extLst>
          </p:cNvPr>
          <p:cNvSpPr/>
          <p:nvPr/>
        </p:nvSpPr>
        <p:spPr>
          <a:xfrm>
            <a:off x="9020493" y="1794933"/>
            <a:ext cx="2560320" cy="656166"/>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ctr"/>
            <a:r>
              <a:rPr lang="en-US" sz="1600" b="1" spc="300">
                <a:latin typeface="FS Elliot Pro" panose="02000503040000020004" pitchFamily="2" charset="0"/>
              </a:rPr>
              <a:t>RETIRE</a:t>
            </a:r>
          </a:p>
        </p:txBody>
      </p:sp>
      <p:pic>
        <p:nvPicPr>
          <p:cNvPr id="14" name="Picture 13">
            <a:extLst>
              <a:ext uri="{FF2B5EF4-FFF2-40B4-BE49-F238E27FC236}">
                <a16:creationId xmlns:a16="http://schemas.microsoft.com/office/drawing/2014/main" id="{B6861179-7799-45B6-989B-DF5740B4096C}"/>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419525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t>76</a:t>
            </a:fld>
            <a:endParaRPr lang="en-US"/>
          </a:p>
        </p:txBody>
      </p:sp>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p:txBody>
          <a:bodyPr/>
          <a:lstStyle/>
          <a:p>
            <a:r>
              <a:rPr lang="en-US"/>
              <a:t>Recruiting and rewarding difference-makers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sp>
        <p:nvSpPr>
          <p:cNvPr id="19" name="Rectangle 18">
            <a:extLst>
              <a:ext uri="{FF2B5EF4-FFF2-40B4-BE49-F238E27FC236}">
                <a16:creationId xmlns:a16="http://schemas.microsoft.com/office/drawing/2014/main" id="{5CF92EB4-865B-C742-B485-72F6B1DA9DF9}"/>
              </a:ext>
            </a:extLst>
          </p:cNvPr>
          <p:cNvSpPr/>
          <p:nvPr/>
        </p:nvSpPr>
        <p:spPr>
          <a:xfrm>
            <a:off x="0" y="1586753"/>
            <a:ext cx="6096000" cy="427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365760" rIns="1005840" bIns="365760" rtlCol="0" anchor="ctr"/>
          <a:lstStyle/>
          <a:p>
            <a:pPr>
              <a:spcBef>
                <a:spcPts val="1200"/>
              </a:spcBef>
              <a:spcAft>
                <a:spcPts val="600"/>
              </a:spcAft>
            </a:pPr>
            <a:r>
              <a:rPr lang="en-US" sz="2400">
                <a:solidFill>
                  <a:srgbClr val="333333"/>
                </a:solidFill>
                <a:latin typeface="FS Elliot Pro Light" panose="02000503040000020004" pitchFamily="2" charset="0"/>
              </a:rPr>
              <a:t>Customizable benefits for top talent</a:t>
            </a:r>
          </a:p>
          <a:p>
            <a:pPr indent="-182880">
              <a:spcBef>
                <a:spcPts val="1200"/>
              </a:spcBef>
              <a:spcAft>
                <a:spcPts val="600"/>
              </a:spcAft>
              <a:buFont typeface="Arial" panose="020B0604020202020204" pitchFamily="34" charset="0"/>
              <a:buChar char="•"/>
            </a:pPr>
            <a:r>
              <a:rPr lang="en-US" sz="2400">
                <a:solidFill>
                  <a:srgbClr val="333333"/>
                </a:solidFill>
                <a:latin typeface="FS Elliot Pro Light" panose="02000503040000020004" pitchFamily="2" charset="0"/>
              </a:rPr>
              <a:t>Deferred compensation plans</a:t>
            </a:r>
          </a:p>
          <a:p>
            <a:pPr indent="-182880">
              <a:spcBef>
                <a:spcPts val="1200"/>
              </a:spcBef>
              <a:spcAft>
                <a:spcPts val="600"/>
              </a:spcAft>
              <a:buFont typeface="Arial" panose="020B0604020202020204" pitchFamily="34" charset="0"/>
              <a:buChar char="•"/>
            </a:pPr>
            <a:r>
              <a:rPr lang="en-US" sz="2400">
                <a:solidFill>
                  <a:srgbClr val="333333"/>
                </a:solidFill>
                <a:latin typeface="FS Elliot Pro Light" panose="02000503040000020004" pitchFamily="2" charset="0"/>
              </a:rPr>
              <a:t>Bonus plans</a:t>
            </a:r>
          </a:p>
          <a:p>
            <a:pPr indent="-182880">
              <a:spcBef>
                <a:spcPts val="1200"/>
              </a:spcBef>
              <a:spcAft>
                <a:spcPts val="600"/>
              </a:spcAft>
              <a:buFont typeface="Arial" panose="020B0604020202020204" pitchFamily="34" charset="0"/>
              <a:buChar char="•"/>
            </a:pPr>
            <a:r>
              <a:rPr lang="en-US" sz="2400">
                <a:solidFill>
                  <a:srgbClr val="333333"/>
                </a:solidFill>
                <a:latin typeface="FS Elliot Pro Light" panose="02000503040000020004" pitchFamily="2" charset="0"/>
              </a:rPr>
              <a:t>Split dollar plans</a:t>
            </a:r>
          </a:p>
        </p:txBody>
      </p:sp>
      <p:pic>
        <p:nvPicPr>
          <p:cNvPr id="3" name="Picture 2">
            <a:extLst>
              <a:ext uri="{FF2B5EF4-FFF2-40B4-BE49-F238E27FC236}">
                <a16:creationId xmlns:a16="http://schemas.microsoft.com/office/drawing/2014/main" id="{4870C06F-4F26-9D46-97DC-8279FF8D43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096000" y="1586753"/>
            <a:ext cx="6096000" cy="4274875"/>
          </a:xfrm>
          <a:prstGeom prst="rect">
            <a:avLst/>
          </a:prstGeom>
        </p:spPr>
      </p:pic>
      <p:pic>
        <p:nvPicPr>
          <p:cNvPr id="7" name="Picture 6">
            <a:extLst>
              <a:ext uri="{FF2B5EF4-FFF2-40B4-BE49-F238E27FC236}">
                <a16:creationId xmlns:a16="http://schemas.microsoft.com/office/drawing/2014/main" id="{C8E92711-ED40-4453-A996-7AD557885367}"/>
              </a:ext>
            </a:extLst>
          </p:cNvPr>
          <p:cNvPicPr>
            <a:picLocks noChangeAspect="1"/>
          </p:cNvPicPr>
          <p:nvPr/>
        </p:nvPicPr>
        <p:blipFill>
          <a:blip r:embed="rId4"/>
          <a:stretch>
            <a:fillRect/>
          </a:stretch>
        </p:blipFill>
        <p:spPr>
          <a:xfrm>
            <a:off x="70756" y="6397487"/>
            <a:ext cx="1872344" cy="438209"/>
          </a:xfrm>
          <a:prstGeom prst="rect">
            <a:avLst/>
          </a:prstGeom>
        </p:spPr>
      </p:pic>
    </p:spTree>
    <p:extLst>
      <p:ext uri="{BB962C8B-B14F-4D97-AF65-F5344CB8AC3E}">
        <p14:creationId xmlns:p14="http://schemas.microsoft.com/office/powerpoint/2010/main" val="4167049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95013" y="388038"/>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a:t>Deferred Comp – Defined Contribution</a:t>
            </a:r>
            <a:br>
              <a:rPr lang="en-US"/>
            </a:b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a:extLst>
              <a:ext uri="{FF2B5EF4-FFF2-40B4-BE49-F238E27FC236}">
                <a16:creationId xmlns:a16="http://schemas.microsoft.com/office/drawing/2014/main" id="{20DF5A2A-BF27-422B-98DB-248E948A9369}"/>
              </a:ext>
            </a:extLst>
          </p:cNvPr>
          <p:cNvPicPr>
            <a:picLocks noChangeAspect="1"/>
          </p:cNvPicPr>
          <p:nvPr/>
        </p:nvPicPr>
        <p:blipFill>
          <a:blip r:embed="rId3"/>
          <a:stretch>
            <a:fillRect/>
          </a:stretch>
        </p:blipFill>
        <p:spPr>
          <a:xfrm>
            <a:off x="608807" y="2172763"/>
            <a:ext cx="10883900" cy="3263900"/>
          </a:xfrm>
          <a:prstGeom prst="rect">
            <a:avLst/>
          </a:prstGeom>
        </p:spPr>
      </p:pic>
    </p:spTree>
    <p:extLst>
      <p:ext uri="{BB962C8B-B14F-4D97-AF65-F5344CB8AC3E}">
        <p14:creationId xmlns:p14="http://schemas.microsoft.com/office/powerpoint/2010/main" val="259177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1"/>
            <a:ext cx="12192000" cy="241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78</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accent2"/>
                </a:solidFill>
              </a:rPr>
              <a:t>Deferred</a:t>
            </a:r>
            <a:r>
              <a:rPr lang="en-US"/>
              <a:t> </a:t>
            </a:r>
            <a:r>
              <a:rPr lang="en-US">
                <a:solidFill>
                  <a:schemeClr val="accent2"/>
                </a:solidFill>
              </a:rPr>
              <a:t>compensation</a:t>
            </a:r>
            <a:r>
              <a:rPr lang="en-US"/>
              <a:t> </a:t>
            </a:r>
            <a:r>
              <a:rPr lang="en-US">
                <a:solidFill>
                  <a:schemeClr val="accent2"/>
                </a:solidFill>
              </a:rPr>
              <a:t>plans: for your business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609599" y="1961943"/>
            <a:ext cx="10972801" cy="4142935"/>
            <a:chOff x="609599" y="1853921"/>
            <a:chExt cx="7265209" cy="4657358"/>
          </a:xfrm>
        </p:grpSpPr>
        <p:sp>
          <p:nvSpPr>
            <p:cNvPr id="2" name="Rectangle 1">
              <a:extLst>
                <a:ext uri="{FF2B5EF4-FFF2-40B4-BE49-F238E27FC236}">
                  <a16:creationId xmlns:a16="http://schemas.microsoft.com/office/drawing/2014/main" id="{33F9AF44-6CF5-0946-BA40-B9BD85895419}"/>
                </a:ext>
              </a:extLst>
            </p:cNvPr>
            <p:cNvSpPr/>
            <p:nvPr/>
          </p:nvSpPr>
          <p:spPr>
            <a:xfrm>
              <a:off x="609599"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spc="300"/>
                <a:t>BENEFITS</a:t>
              </a:r>
              <a:endParaRPr lang="en-US" sz="1600" b="1" spc="300">
                <a:latin typeface="FS Elliot Pro" panose="02000503040000020004" pitchFamily="2" charset="0"/>
              </a:endParaRPr>
            </a:p>
          </p:txBody>
        </p:sp>
        <p:sp>
          <p:nvSpPr>
            <p:cNvPr id="12" name="Rectangle 11">
              <a:extLst>
                <a:ext uri="{FF2B5EF4-FFF2-40B4-BE49-F238E27FC236}">
                  <a16:creationId xmlns:a16="http://schemas.microsoft.com/office/drawing/2014/main" id="{5EB84E77-7D1D-344F-B071-DD18BE642844}"/>
                </a:ext>
              </a:extLst>
            </p:cNvPr>
            <p:cNvSpPr/>
            <p:nvPr/>
          </p:nvSpPr>
          <p:spPr>
            <a:xfrm>
              <a:off x="4308647"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spc="300"/>
                <a:t>CONSIDERATIONS</a:t>
              </a:r>
              <a:endParaRPr lang="en-US" sz="1600" b="1">
                <a:latin typeface="FS Elliot Pro" panose="02000503040000020004" pitchFamily="2" charset="0"/>
              </a:endParaRPr>
            </a:p>
          </p:txBody>
        </p:sp>
        <p:sp>
          <p:nvSpPr>
            <p:cNvPr id="15" name="Rectangle 14">
              <a:extLst>
                <a:ext uri="{FF2B5EF4-FFF2-40B4-BE49-F238E27FC236}">
                  <a16:creationId xmlns:a16="http://schemas.microsoft.com/office/drawing/2014/main" id="{3EBE13BA-A725-9546-AEDB-E328B6641B39}"/>
                </a:ext>
              </a:extLst>
            </p:cNvPr>
            <p:cNvSpPr/>
            <p:nvPr/>
          </p:nvSpPr>
          <p:spPr>
            <a:xfrm>
              <a:off x="833834" y="2671710"/>
              <a:ext cx="3408369" cy="383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marL="182880" lvl="2" indent="-182880">
                <a:spcBef>
                  <a:spcPts val="600"/>
                </a:spcBef>
                <a:buFont typeface="Arial" panose="020B0604020202020204" pitchFamily="34" charset="0"/>
                <a:buChar char="•"/>
              </a:pPr>
              <a:r>
                <a:rPr lang="en-US" sz="2000">
                  <a:latin typeface="FS Elliot Pro Light" panose="02000503040000020004" pitchFamily="2" charset="0"/>
                </a:rPr>
                <a:t>Recognized as a valuable benefit</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Contributions not allowed in qualified plans may be restored</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Assets accumulated to informally finance the plan remain an asset of your company</a:t>
              </a:r>
            </a:p>
          </p:txBody>
        </p:sp>
        <p:sp>
          <p:nvSpPr>
            <p:cNvPr id="16" name="Rectangle 15">
              <a:extLst>
                <a:ext uri="{FF2B5EF4-FFF2-40B4-BE49-F238E27FC236}">
                  <a16:creationId xmlns:a16="http://schemas.microsoft.com/office/drawing/2014/main" id="{360D69DC-8BC2-BC43-BB69-B72ED1FA66D2}"/>
                </a:ext>
              </a:extLst>
            </p:cNvPr>
            <p:cNvSpPr/>
            <p:nvPr/>
          </p:nvSpPr>
          <p:spPr>
            <a:xfrm>
              <a:off x="4533709" y="2671711"/>
              <a:ext cx="3341099"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80" lvl="2" indent="-182880">
                <a:spcBef>
                  <a:spcPts val="600"/>
                </a:spcBef>
                <a:buFont typeface="Arial" panose="020B0604020202020204" pitchFamily="34" charset="0"/>
                <a:buChar char="•"/>
              </a:pPr>
              <a:r>
                <a:rPr lang="en-US" sz="2000">
                  <a:latin typeface="FS Elliot Pro Light" panose="02000503040000020004" pitchFamily="2" charset="0"/>
                </a:rPr>
                <a:t>Deferred income tax deduction</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Potential charge to earnings on assets used to finance the plan</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May have administrative service fees</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May require human resource time to communicate to key employees</a:t>
              </a:r>
            </a:p>
          </p:txBody>
        </p:sp>
      </p:grpSp>
      <p:pic>
        <p:nvPicPr>
          <p:cNvPr id="13" name="Picture 12">
            <a:extLst>
              <a:ext uri="{FF2B5EF4-FFF2-40B4-BE49-F238E27FC236}">
                <a16:creationId xmlns:a16="http://schemas.microsoft.com/office/drawing/2014/main" id="{013AECF3-3811-4C1B-B98E-922EBD12F5C9}"/>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13835077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1"/>
            <a:ext cx="12192000" cy="241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79</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accent2"/>
                </a:solidFill>
              </a:rPr>
              <a:t>Deferred</a:t>
            </a:r>
            <a:r>
              <a:rPr lang="en-US"/>
              <a:t> </a:t>
            </a:r>
            <a:r>
              <a:rPr lang="en-US">
                <a:solidFill>
                  <a:schemeClr val="accent2"/>
                </a:solidFill>
              </a:rPr>
              <a:t>compensation</a:t>
            </a:r>
            <a:r>
              <a:rPr lang="en-US"/>
              <a:t> </a:t>
            </a:r>
            <a:r>
              <a:rPr lang="en-US">
                <a:solidFill>
                  <a:schemeClr val="accent2"/>
                </a:solidFill>
              </a:rPr>
              <a:t>plans: for your key employees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609599" y="1961943"/>
            <a:ext cx="10972799" cy="4142935"/>
            <a:chOff x="609599" y="1853921"/>
            <a:chExt cx="7265208" cy="4657358"/>
          </a:xfrm>
        </p:grpSpPr>
        <p:sp>
          <p:nvSpPr>
            <p:cNvPr id="2" name="Rectangle 1">
              <a:extLst>
                <a:ext uri="{FF2B5EF4-FFF2-40B4-BE49-F238E27FC236}">
                  <a16:creationId xmlns:a16="http://schemas.microsoft.com/office/drawing/2014/main" id="{33F9AF44-6CF5-0946-BA40-B9BD85895419}"/>
                </a:ext>
              </a:extLst>
            </p:cNvPr>
            <p:cNvSpPr/>
            <p:nvPr/>
          </p:nvSpPr>
          <p:spPr>
            <a:xfrm>
              <a:off x="609599"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spc="300"/>
                <a:t>BENEFITS</a:t>
              </a:r>
              <a:endParaRPr lang="en-US" sz="1600" b="1" spc="300">
                <a:latin typeface="FS Elliot Pro" panose="02000503040000020004" pitchFamily="2" charset="0"/>
              </a:endParaRPr>
            </a:p>
          </p:txBody>
        </p:sp>
        <p:sp>
          <p:nvSpPr>
            <p:cNvPr id="12" name="Rectangle 11">
              <a:extLst>
                <a:ext uri="{FF2B5EF4-FFF2-40B4-BE49-F238E27FC236}">
                  <a16:creationId xmlns:a16="http://schemas.microsoft.com/office/drawing/2014/main" id="{5EB84E77-7D1D-344F-B071-DD18BE642844}"/>
                </a:ext>
              </a:extLst>
            </p:cNvPr>
            <p:cNvSpPr/>
            <p:nvPr/>
          </p:nvSpPr>
          <p:spPr>
            <a:xfrm>
              <a:off x="4308647"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spc="300"/>
                <a:t>CONSIDERATIONS</a:t>
              </a:r>
              <a:endParaRPr lang="en-US" sz="1600" b="1">
                <a:latin typeface="FS Elliot Pro" panose="02000503040000020004" pitchFamily="2" charset="0"/>
              </a:endParaRPr>
            </a:p>
          </p:txBody>
        </p:sp>
        <p:sp>
          <p:nvSpPr>
            <p:cNvPr id="15" name="Rectangle 14">
              <a:extLst>
                <a:ext uri="{FF2B5EF4-FFF2-40B4-BE49-F238E27FC236}">
                  <a16:creationId xmlns:a16="http://schemas.microsoft.com/office/drawing/2014/main" id="{3EBE13BA-A725-9546-AEDB-E328B6641B39}"/>
                </a:ext>
              </a:extLst>
            </p:cNvPr>
            <p:cNvSpPr/>
            <p:nvPr/>
          </p:nvSpPr>
          <p:spPr>
            <a:xfrm>
              <a:off x="833835" y="2671710"/>
              <a:ext cx="2870206" cy="383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marL="182880" lvl="2" indent="-182880">
                <a:spcBef>
                  <a:spcPts val="600"/>
                </a:spcBef>
                <a:buFont typeface="Arial" panose="020B0604020202020204" pitchFamily="34" charset="0"/>
                <a:buChar char="•"/>
              </a:pPr>
              <a:r>
                <a:rPr lang="en-US" sz="2000">
                  <a:latin typeface="FS Elliot Pro Light" panose="02000503040000020004" pitchFamily="2" charset="0"/>
                </a:rPr>
                <a:t>Ability to accumulate additional retirement income</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Opportunity to defer compensation in excess of qualified plan limits on a pre-tax basis</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Contribution, benefit, and earnings accumulate tax-deferred</a:t>
              </a:r>
            </a:p>
            <a:p>
              <a:pPr algn="ctr"/>
              <a:endParaRPr lang="en-US" sz="1600">
                <a:solidFill>
                  <a:schemeClr val="bg1"/>
                </a:solidFill>
                <a:latin typeface="FS Elliot Pro"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533709" y="2671711"/>
              <a:ext cx="3042119"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80" lvl="2" indent="-182880">
                <a:spcBef>
                  <a:spcPts val="600"/>
                </a:spcBef>
                <a:buFont typeface="Arial" panose="020B0604020202020204" pitchFamily="34" charset="0"/>
                <a:buChar char="•"/>
              </a:pPr>
              <a:r>
                <a:rPr lang="en-US" sz="2000">
                  <a:latin typeface="FS Elliot Pro Light" panose="02000503040000020004" pitchFamily="2" charset="0"/>
                </a:rPr>
                <a:t>Limited ERISA protection</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Assets financing the plan are owned by the organization and subject to creditors</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No loan provisions or rollover provisions into an IRA, qualified plan, or nonqualified plan</a:t>
              </a:r>
            </a:p>
          </p:txBody>
        </p:sp>
      </p:grpSp>
      <p:pic>
        <p:nvPicPr>
          <p:cNvPr id="13" name="Picture 12">
            <a:extLst>
              <a:ext uri="{FF2B5EF4-FFF2-40B4-BE49-F238E27FC236}">
                <a16:creationId xmlns:a16="http://schemas.microsoft.com/office/drawing/2014/main" id="{65D50FFE-A49C-4DCB-8F58-DD756E17C98E}"/>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347275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61925" y="6298130"/>
            <a:ext cx="312766" cy="310664"/>
          </a:xfrm>
        </p:spPr>
        <p:txBody>
          <a:bodyPr/>
          <a:lstStyle/>
          <a:p>
            <a:fld id="{FE894C8D-A86E-C448-9CBF-AD01FEF18A38}" type="slidenum">
              <a:rPr lang="en-US" smtClean="0"/>
              <a:pPr/>
              <a:t>8</a:t>
            </a:fld>
            <a:endParaRPr lang="en-US"/>
          </a:p>
        </p:txBody>
      </p:sp>
      <p:sp>
        <p:nvSpPr>
          <p:cNvPr id="23" name="TextBox 22">
            <a:extLst>
              <a:ext uri="{FF2B5EF4-FFF2-40B4-BE49-F238E27FC236}">
                <a16:creationId xmlns:a16="http://schemas.microsoft.com/office/drawing/2014/main" id="{6FBEC68A-4206-42F2-8DF1-B4A165B96A08}"/>
              </a:ext>
            </a:extLst>
          </p:cNvPr>
          <p:cNvSpPr txBox="1"/>
          <p:nvPr/>
        </p:nvSpPr>
        <p:spPr>
          <a:xfrm>
            <a:off x="615906" y="6322697"/>
            <a:ext cx="8832894" cy="286096"/>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2023 Answering: 1,000 SMB owners </a:t>
            </a:r>
          </a:p>
          <a:p>
            <a:r>
              <a:rPr lang="en-US"/>
              <a:t>Q930 Please rank the following employee benefits and business owner solutions in order of importance from 1 to 10, based on your priorities as a business owner. </a:t>
            </a:r>
          </a:p>
        </p:txBody>
      </p:sp>
      <p:graphicFrame>
        <p:nvGraphicFramePr>
          <p:cNvPr id="8" name="Table 7">
            <a:extLst>
              <a:ext uri="{FF2B5EF4-FFF2-40B4-BE49-F238E27FC236}">
                <a16:creationId xmlns:a16="http://schemas.microsoft.com/office/drawing/2014/main" id="{1BE5B39C-2F2C-4149-AE72-8F551A235B01}"/>
              </a:ext>
            </a:extLst>
          </p:cNvPr>
          <p:cNvGraphicFramePr>
            <a:graphicFrameLocks noGrp="1"/>
          </p:cNvGraphicFramePr>
          <p:nvPr/>
        </p:nvGraphicFramePr>
        <p:xfrm>
          <a:off x="572364" y="1475132"/>
          <a:ext cx="10972800" cy="4788424"/>
        </p:xfrm>
        <a:graphic>
          <a:graphicData uri="http://schemas.openxmlformats.org/drawingml/2006/table">
            <a:tbl>
              <a:tblPr firstRow="1" bandRow="1">
                <a:tableStyleId>{7E9639D4-E3E2-4D34-9284-5A2195B3D0D7}</a:tableStyleId>
              </a:tblPr>
              <a:tblGrid>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219200">
                  <a:extLst>
                    <a:ext uri="{9D8B030D-6E8A-4147-A177-3AD203B41FA5}">
                      <a16:colId xmlns:a16="http://schemas.microsoft.com/office/drawing/2014/main" val="1290120351"/>
                    </a:ext>
                  </a:extLst>
                </a:gridCol>
                <a:gridCol w="1219200">
                  <a:extLst>
                    <a:ext uri="{9D8B030D-6E8A-4147-A177-3AD203B41FA5}">
                      <a16:colId xmlns:a16="http://schemas.microsoft.com/office/drawing/2014/main" val="2468880929"/>
                    </a:ext>
                  </a:extLst>
                </a:gridCol>
                <a:gridCol w="1219200">
                  <a:extLst>
                    <a:ext uri="{9D8B030D-6E8A-4147-A177-3AD203B41FA5}">
                      <a16:colId xmlns:a16="http://schemas.microsoft.com/office/drawing/2014/main" val="847858824"/>
                    </a:ext>
                  </a:extLst>
                </a:gridCol>
                <a:gridCol w="1219200">
                  <a:extLst>
                    <a:ext uri="{9D8B030D-6E8A-4147-A177-3AD203B41FA5}">
                      <a16:colId xmlns:a16="http://schemas.microsoft.com/office/drawing/2014/main" val="3569739686"/>
                    </a:ext>
                  </a:extLst>
                </a:gridCol>
              </a:tblGrid>
              <a:tr h="370269">
                <a:tc>
                  <a:txBody>
                    <a:bodyPr/>
                    <a:lstStyle/>
                    <a:p>
                      <a:pPr algn="ctr"/>
                      <a:r>
                        <a:rPr lang="en-US" sz="1800" b="1">
                          <a:solidFill>
                            <a:schemeClr val="accent2"/>
                          </a:solidFill>
                          <a:latin typeface="FS Elliot Pro" panose="02000503040000020004" pitchFamily="50" charset="0"/>
                        </a:rPr>
                        <a:t>2008 </a:t>
                      </a:r>
                    </a:p>
                  </a:txBody>
                  <a:tcPr marT="0"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2010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2012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2015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2017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2019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2021 </a:t>
                      </a:r>
                    </a:p>
                  </a:txBody>
                  <a:tcPr marT="0" marB="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2022</a:t>
                      </a:r>
                    </a:p>
                  </a:txBody>
                  <a:tcPr marT="0" marB="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2023</a:t>
                      </a:r>
                    </a:p>
                  </a:txBody>
                  <a:tcPr marT="0" marB="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8890">
                <a:tc>
                  <a:txBody>
                    <a:bodyPr/>
                    <a:lstStyle/>
                    <a:p>
                      <a:pPr algn="ctr"/>
                      <a:r>
                        <a:rPr lang="en-US" sz="900" b="1">
                          <a:solidFill>
                            <a:schemeClr val="tx1"/>
                          </a:solidFill>
                        </a:rPr>
                        <a:t>Group Medical Benefits</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469659">
                <a:tc>
                  <a:txBody>
                    <a:bodyPr/>
                    <a:lstStyle/>
                    <a:p>
                      <a:pPr algn="ctr"/>
                      <a:r>
                        <a:rPr lang="en-US" sz="900" b="1">
                          <a:solidFill>
                            <a:schemeClr val="bg1"/>
                          </a:solidFill>
                        </a:rPr>
                        <a:t>Business</a:t>
                      </a:r>
                      <a:r>
                        <a:rPr lang="en-US" sz="900" b="1" baseline="0">
                          <a:solidFill>
                            <a:schemeClr val="bg1"/>
                          </a:solidFill>
                        </a:rPr>
                        <a:t> Protection</a:t>
                      </a:r>
                      <a:endParaRPr lang="en-US" sz="900" b="1">
                        <a:solidFill>
                          <a:schemeClr val="bg1"/>
                        </a:solidFill>
                      </a:endParaRP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b="1">
                          <a:solidFill>
                            <a:schemeClr val="tx1"/>
                          </a:solidFill>
                        </a:rPr>
                        <a:t>Group</a:t>
                      </a:r>
                      <a:r>
                        <a:rPr lang="en-US" sz="900" b="1" baseline="0">
                          <a:solidFill>
                            <a:schemeClr val="tx1"/>
                          </a:solidFill>
                        </a:rPr>
                        <a:t> Health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469659">
                <a:tc>
                  <a:txBody>
                    <a:bodyPr/>
                    <a:lstStyle/>
                    <a:p>
                      <a:pPr algn="ctr"/>
                      <a:r>
                        <a:rPr lang="en-US" sz="900" b="1">
                          <a:solidFill>
                            <a:schemeClr val="bg1"/>
                          </a:solidFill>
                        </a:rPr>
                        <a:t>Qualified Retirement Plans</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Succession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469659">
                <a:tc>
                  <a:txBody>
                    <a:bodyPr/>
                    <a:lstStyle/>
                    <a:p>
                      <a:pPr algn="ctr"/>
                      <a:r>
                        <a:rPr lang="en-US" sz="900" b="1">
                          <a:solidFill>
                            <a:schemeClr val="tx1"/>
                          </a:solidFill>
                        </a:rPr>
                        <a:t>Group</a:t>
                      </a:r>
                      <a:r>
                        <a:rPr lang="en-US" sz="900" b="1" baseline="0">
                          <a:solidFill>
                            <a:schemeClr val="tx1"/>
                          </a:solidFill>
                        </a:rPr>
                        <a:t> Life, Disability, Dental, Vision</a:t>
                      </a:r>
                      <a:endParaRPr lang="en-US" sz="900" b="1">
                        <a:solidFill>
                          <a:schemeClr val="tx1"/>
                        </a:solidFill>
                      </a:endParaRP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Succession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Succession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5"/>
                  </a:ext>
                </a:extLst>
              </a:tr>
              <a:tr h="348890">
                <a:tc>
                  <a:txBody>
                    <a:bodyPr/>
                    <a:lstStyle/>
                    <a:p>
                      <a:pPr algn="ctr"/>
                      <a:r>
                        <a:rPr lang="en-US" sz="900" b="1">
                          <a:solidFill>
                            <a:schemeClr val="tx1"/>
                          </a:solidFill>
                        </a:rPr>
                        <a:t>Income Protection</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900" b="1">
                          <a:solidFill>
                            <a:schemeClr val="tx1"/>
                          </a:solidFill>
                        </a:rPr>
                        <a:t>Group</a:t>
                      </a:r>
                      <a:r>
                        <a:rPr lang="en-US" sz="900" b="1" baseline="0">
                          <a:solidFill>
                            <a:schemeClr val="tx1"/>
                          </a:solidFill>
                        </a:rPr>
                        <a:t> Non-Medical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bg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bg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extLst>
                  <a:ext uri="{0D108BD9-81ED-4DB2-BD59-A6C34878D82A}">
                    <a16:rowId xmlns:a16="http://schemas.microsoft.com/office/drawing/2014/main" val="10006"/>
                  </a:ext>
                </a:extLst>
              </a:tr>
              <a:tr h="469659">
                <a:tc>
                  <a:txBody>
                    <a:bodyPr/>
                    <a:lstStyle/>
                    <a:p>
                      <a:pPr algn="ctr"/>
                      <a:r>
                        <a:rPr lang="en-US" sz="900" b="1">
                          <a:solidFill>
                            <a:schemeClr val="bg1"/>
                          </a:solidFill>
                        </a:rPr>
                        <a:t>Supplemental Retirement Income</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Retirement</a:t>
                      </a:r>
                      <a:r>
                        <a:rPr lang="en-US" sz="900" b="1" baseline="0">
                          <a:solidFill>
                            <a:schemeClr val="bg1"/>
                          </a:solidFill>
                        </a:rPr>
                        <a:t> Income</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Wealth Transfer</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Legacy &amp; Estate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5FFF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653478998"/>
                  </a:ext>
                </a:extLst>
              </a:tr>
              <a:tr h="590429">
                <a:tc>
                  <a:txBody>
                    <a:bodyPr/>
                    <a:lstStyle/>
                    <a:p>
                      <a:pPr algn="ctr"/>
                      <a:r>
                        <a:rPr lang="en-US" sz="900" b="1">
                          <a:solidFill>
                            <a:schemeClr val="tx1"/>
                          </a:solidFill>
                        </a:rPr>
                        <a:t>Vol. Supplementary Employee Benefits</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algn="ctr"/>
                      <a:r>
                        <a:rPr lang="en-US" sz="900" b="1">
                          <a:solidFill>
                            <a:schemeClr val="tx1"/>
                          </a:solidFill>
                        </a:rPr>
                        <a:t>Exit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b="1">
                          <a:solidFill>
                            <a:schemeClr val="tx1"/>
                          </a:solidFill>
                        </a:rPr>
                        <a:t>Succession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00432602"/>
                  </a:ext>
                </a:extLst>
              </a:tr>
              <a:tr h="469659">
                <a:tc>
                  <a:txBody>
                    <a:bodyPr/>
                    <a:lstStyle/>
                    <a:p>
                      <a:pPr algn="ctr"/>
                      <a:r>
                        <a:rPr lang="en-US" sz="900" b="1">
                          <a:solidFill>
                            <a:schemeClr val="tx1"/>
                          </a:solidFill>
                        </a:rPr>
                        <a:t>Survivor Income</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Wealth Transfer</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Wealth Transfer</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Legacy &amp; Estate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5FFF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Legacy &amp; Estate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5FFF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43357096"/>
                  </a:ext>
                </a:extLst>
              </a:tr>
              <a:tr h="348890">
                <a:tc>
                  <a:txBody>
                    <a:bodyPr/>
                    <a:lstStyle/>
                    <a:p>
                      <a:pPr algn="ctr"/>
                      <a:r>
                        <a:rPr lang="en-US" sz="900" b="1">
                          <a:solidFill>
                            <a:schemeClr val="tx1"/>
                          </a:solidFill>
                        </a:rPr>
                        <a:t>Wealth Transfer</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b="1">
                          <a:solidFill>
                            <a:schemeClr val="tx1"/>
                          </a:solidFill>
                        </a:rPr>
                        <a:t>Wealth Transfer</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Legacy &amp; Estate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41066252"/>
                  </a:ext>
                </a:extLst>
              </a:tr>
              <a:tr h="348890">
                <a:tc>
                  <a:txBody>
                    <a:bodyPr/>
                    <a:lstStyle/>
                    <a:p>
                      <a:pPr algn="ctr"/>
                      <a:r>
                        <a:rPr lang="en-US" sz="900" b="1">
                          <a:solidFill>
                            <a:schemeClr val="tx1"/>
                          </a:solidFill>
                        </a:rPr>
                        <a:t>Exit Planning</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Exit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Exit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Exit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69121681"/>
                  </a:ext>
                </a:extLst>
              </a:tr>
            </a:tbl>
          </a:graphicData>
        </a:graphic>
      </p:graphicFrame>
      <p:sp>
        <p:nvSpPr>
          <p:cNvPr id="11" name="Title 2">
            <a:extLst>
              <a:ext uri="{FF2B5EF4-FFF2-40B4-BE49-F238E27FC236}">
                <a16:creationId xmlns:a16="http://schemas.microsoft.com/office/drawing/2014/main" id="{B7D8F250-C023-4B26-A286-0CF0582BB8A8}"/>
              </a:ext>
            </a:extLst>
          </p:cNvPr>
          <p:cNvSpPr>
            <a:spLocks noGrp="1"/>
          </p:cNvSpPr>
          <p:nvPr>
            <p:ph type="title"/>
          </p:nvPr>
        </p:nvSpPr>
        <p:spPr>
          <a:xfrm>
            <a:off x="615906" y="296013"/>
            <a:ext cx="11271294" cy="711200"/>
          </a:xfrm>
          <a:prstGeom prst="rect">
            <a:avLst/>
          </a:prstGeom>
        </p:spPr>
        <p:txBody>
          <a:bodyPr/>
          <a:lstStyle/>
          <a:p>
            <a:r>
              <a:rPr lang="en-US" b="1"/>
              <a:t>Business protection remains top priority since 2010</a:t>
            </a:r>
          </a:p>
        </p:txBody>
      </p:sp>
      <p:sp>
        <p:nvSpPr>
          <p:cNvPr id="12" name="Text Placeholder 5">
            <a:extLst>
              <a:ext uri="{FF2B5EF4-FFF2-40B4-BE49-F238E27FC236}">
                <a16:creationId xmlns:a16="http://schemas.microsoft.com/office/drawing/2014/main" id="{96A216EC-82D8-4FDD-B960-36164B752914}"/>
              </a:ext>
            </a:extLst>
          </p:cNvPr>
          <p:cNvSpPr txBox="1">
            <a:spLocks/>
          </p:cNvSpPr>
          <p:nvPr/>
        </p:nvSpPr>
        <p:spPr>
          <a:xfrm>
            <a:off x="562425" y="824372"/>
            <a:ext cx="10332988" cy="28609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Owners rank the employee benefits and business owner solutions similar to prior year, with voluntary benefits receiving their highest ranking since 2015.</a:t>
            </a:r>
          </a:p>
          <a:p>
            <a:pPr marL="0" indent="0">
              <a:buNone/>
            </a:pPr>
            <a:endParaRPr lang="en-US" sz="1467" b="1">
              <a:solidFill>
                <a:schemeClr val="tx2">
                  <a:lumMod val="50000"/>
                </a:schemeClr>
              </a:solidFill>
            </a:endParaRPr>
          </a:p>
        </p:txBody>
      </p:sp>
    </p:spTree>
    <p:extLst>
      <p:ext uri="{BB962C8B-B14F-4D97-AF65-F5344CB8AC3E}">
        <p14:creationId xmlns:p14="http://schemas.microsoft.com/office/powerpoint/2010/main" val="895316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5" y="470919"/>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a:t>Deferred Comp – Defined Benefit</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6" name="Picture 5">
            <a:extLst>
              <a:ext uri="{FF2B5EF4-FFF2-40B4-BE49-F238E27FC236}">
                <a16:creationId xmlns:a16="http://schemas.microsoft.com/office/drawing/2014/main" id="{46D136E9-9C37-4AC8-8F8A-1FCD7A7BD9B8}"/>
              </a:ext>
            </a:extLst>
          </p:cNvPr>
          <p:cNvPicPr>
            <a:picLocks noChangeAspect="1"/>
          </p:cNvPicPr>
          <p:nvPr/>
        </p:nvPicPr>
        <p:blipFill>
          <a:blip r:embed="rId3"/>
          <a:stretch>
            <a:fillRect/>
          </a:stretch>
        </p:blipFill>
        <p:spPr>
          <a:xfrm>
            <a:off x="501650" y="2233048"/>
            <a:ext cx="11188700" cy="3403600"/>
          </a:xfrm>
          <a:prstGeom prst="rect">
            <a:avLst/>
          </a:prstGeom>
        </p:spPr>
      </p:pic>
    </p:spTree>
    <p:extLst>
      <p:ext uri="{BB962C8B-B14F-4D97-AF65-F5344CB8AC3E}">
        <p14:creationId xmlns:p14="http://schemas.microsoft.com/office/powerpoint/2010/main" val="4046197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918372"/>
            <a:ext cx="10972800" cy="1077567"/>
          </a:xfrm>
        </p:spPr>
        <p:txBody>
          <a:bodyPr/>
          <a:lstStyle/>
          <a:p>
            <a:pPr eaLnBrk="0" fontAlgn="base" hangingPunct="0">
              <a:spcBef>
                <a:spcPts val="800"/>
              </a:spcBef>
              <a:spcAft>
                <a:spcPts val="800"/>
              </a:spcAft>
            </a:pPr>
            <a:r>
              <a:rPr lang="en-US" sz="4267">
                <a:solidFill>
                  <a:srgbClr val="0067CF"/>
                </a:solidFill>
              </a:rPr>
              <a:t>Deferred Comp – Defined Benefit: </a:t>
            </a:r>
            <a:br>
              <a:rPr lang="en-US" sz="4267">
                <a:solidFill>
                  <a:srgbClr val="0067CF"/>
                </a:solidFill>
              </a:rPr>
            </a:br>
            <a:r>
              <a:rPr lang="en-US" sz="4267">
                <a:solidFill>
                  <a:srgbClr val="0067CF"/>
                </a:solidFill>
              </a:rPr>
              <a:t>for your business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6" y="3336678"/>
            <a:ext cx="5386048"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Tax deduction deferred until benefits are paid</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Potential charge to earnings on assets used</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May have administrative service fees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Investment risk by promising to pay a defined benefit to the key employees</a:t>
            </a:r>
          </a:p>
          <a:p>
            <a:pPr>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38494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348265"/>
            <a:ext cx="5022912"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Key employees recognize it’s a valuable benefit</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Helps recruit, reward, or retain key employees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Easy to administer with no discrimination testing, minimum participation, or Form 5500 filing</a:t>
            </a:r>
          </a:p>
          <a:p>
            <a:pPr>
              <a:spcBef>
                <a:spcPts val="1600"/>
              </a:spcBef>
              <a:buClr>
                <a:schemeClr val="bg1"/>
              </a:buClr>
            </a:pP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20809825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929802"/>
            <a:ext cx="10972800" cy="1077567"/>
          </a:xfrm>
        </p:spPr>
        <p:txBody>
          <a:bodyPr/>
          <a:lstStyle/>
          <a:p>
            <a:pPr eaLnBrk="0" fontAlgn="base" hangingPunct="0">
              <a:spcBef>
                <a:spcPts val="800"/>
              </a:spcBef>
              <a:spcAft>
                <a:spcPts val="800"/>
              </a:spcAft>
            </a:pPr>
            <a:r>
              <a:rPr lang="en-US" sz="4267">
                <a:solidFill>
                  <a:srgbClr val="0067CF"/>
                </a:solidFill>
              </a:rPr>
              <a:t>Deferred Comp – Defined Benefit: </a:t>
            </a:r>
            <a:br>
              <a:rPr lang="en-US" sz="4267">
                <a:solidFill>
                  <a:srgbClr val="0067CF"/>
                </a:solidFill>
              </a:rPr>
            </a:br>
            <a:r>
              <a:rPr lang="en-US" sz="4267">
                <a:solidFill>
                  <a:srgbClr val="0067CF"/>
                </a:solidFill>
              </a:rPr>
              <a:t>for your key employees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7" y="3336678"/>
            <a:ext cx="4927617"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Benefits aren’t protected in the event of company bankruptcy</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Could face taxes and penalties if company doesn’t comply with IRS rules</a:t>
            </a: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38494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348265"/>
            <a:ext cx="5124852"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They’re able to accumulate additional retirement income</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Flexibility to choose when benefits are paid</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Receive an additional benefit paid entirely by the employer without investment risk</a:t>
            </a:r>
          </a:p>
          <a:p>
            <a:pPr marL="182875" indent="-182875">
              <a:spcBef>
                <a:spcPts val="1600"/>
              </a:spcBef>
              <a:buClr>
                <a:schemeClr val="bg1"/>
              </a:buClr>
            </a:pP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12752324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6" y="167122"/>
            <a:ext cx="11583193"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a:t>Deferred Comp – Select Reward</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687177"/>
            <a:ext cx="12192000" cy="4445769"/>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698501" y="6317673"/>
            <a:ext cx="7096247" cy="555768"/>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aseline="3000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1</a:t>
            </a:r>
            <a:r>
              <a:rPr lang="en-US" sz="110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 These items only apply if the optional endorsement split dollar or death benefit only agreement is used. </a:t>
            </a:r>
          </a:p>
          <a:p>
            <a:endParaRPr lang="en-US" sz="1200" spc="10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8" name="Picture 7">
            <a:extLst>
              <a:ext uri="{FF2B5EF4-FFF2-40B4-BE49-F238E27FC236}">
                <a16:creationId xmlns:a16="http://schemas.microsoft.com/office/drawing/2014/main" id="{658F95DC-636A-4733-A7F2-4455E1D4FB07}"/>
              </a:ext>
            </a:extLst>
          </p:cNvPr>
          <p:cNvPicPr>
            <a:picLocks noChangeAspect="1"/>
          </p:cNvPicPr>
          <p:nvPr/>
        </p:nvPicPr>
        <p:blipFill>
          <a:blip r:embed="rId3"/>
          <a:stretch>
            <a:fillRect/>
          </a:stretch>
        </p:blipFill>
        <p:spPr>
          <a:xfrm>
            <a:off x="698500" y="1704010"/>
            <a:ext cx="9843269" cy="4412101"/>
          </a:xfrm>
          <a:prstGeom prst="rect">
            <a:avLst/>
          </a:prstGeom>
        </p:spPr>
      </p:pic>
    </p:spTree>
    <p:extLst>
      <p:ext uri="{BB962C8B-B14F-4D97-AF65-F5344CB8AC3E}">
        <p14:creationId xmlns:p14="http://schemas.microsoft.com/office/powerpoint/2010/main" val="2630147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929802"/>
            <a:ext cx="10972800" cy="1077567"/>
          </a:xfrm>
        </p:spPr>
        <p:txBody>
          <a:bodyPr/>
          <a:lstStyle/>
          <a:p>
            <a:pPr eaLnBrk="0" fontAlgn="base" hangingPunct="0">
              <a:spcBef>
                <a:spcPts val="800"/>
              </a:spcBef>
              <a:spcAft>
                <a:spcPts val="800"/>
              </a:spcAft>
            </a:pPr>
            <a:r>
              <a:rPr lang="en-US" sz="4267">
                <a:solidFill>
                  <a:srgbClr val="0067CF"/>
                </a:solidFill>
              </a:rPr>
              <a:t>Deferred Comp – Select Reward: </a:t>
            </a:r>
            <a:br>
              <a:rPr lang="en-US" sz="4267">
                <a:solidFill>
                  <a:srgbClr val="0067CF"/>
                </a:solidFill>
              </a:rPr>
            </a:br>
            <a:r>
              <a:rPr lang="en-US" sz="4267">
                <a:solidFill>
                  <a:srgbClr val="0067CF"/>
                </a:solidFill>
              </a:rPr>
              <a:t>for your business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6" y="3336678"/>
            <a:ext cx="5386048"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defTabSz="609585">
              <a:spcBef>
                <a:spcPts val="1600"/>
              </a:spcBef>
              <a:buFont typeface="Arial" panose="020B0604020202020204" pitchFamily="34" charset="0"/>
              <a:buChar char="•"/>
              <a:defRPr/>
            </a:pPr>
            <a:r>
              <a:rPr lang="en-US" sz="2133">
                <a:solidFill>
                  <a:schemeClr val="bg1"/>
                </a:solidFill>
                <a:latin typeface="FS Elliot Pro Light" panose="02000503040000020004" pitchFamily="50" charset="0"/>
              </a:rPr>
              <a:t>Contributions reduce annual cash flow</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Contributions are made with after-tax dollars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Bonus must be paid within 2.5 months at end of tax year in which employee meets service requirement</a:t>
            </a:r>
          </a:p>
          <a:p>
            <a:pPr marL="182875" indent="-182875">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38494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348265"/>
            <a:ext cx="5022912"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Encourages loyalty</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Benefit is tax-deductible as compensation when lump sum is paid</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Ability to recover premium cost</a:t>
            </a: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16709753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929802"/>
            <a:ext cx="10972800" cy="1077567"/>
          </a:xfrm>
        </p:spPr>
        <p:txBody>
          <a:bodyPr/>
          <a:lstStyle/>
          <a:p>
            <a:pPr eaLnBrk="0" fontAlgn="base" hangingPunct="0">
              <a:spcBef>
                <a:spcPts val="800"/>
              </a:spcBef>
              <a:spcAft>
                <a:spcPts val="800"/>
              </a:spcAft>
            </a:pPr>
            <a:r>
              <a:rPr lang="en-US" sz="4267">
                <a:solidFill>
                  <a:srgbClr val="0067CF"/>
                </a:solidFill>
              </a:rPr>
              <a:t>Deferred Comp – Select Reward: </a:t>
            </a:r>
            <a:br>
              <a:rPr lang="en-US" sz="4267">
                <a:solidFill>
                  <a:srgbClr val="0067CF"/>
                </a:solidFill>
              </a:rPr>
            </a:br>
            <a:r>
              <a:rPr lang="en-US" sz="4267">
                <a:solidFill>
                  <a:srgbClr val="0067CF"/>
                </a:solidFill>
              </a:rPr>
              <a:t>for your key employees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6" y="3336678"/>
            <a:ext cx="5386048"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Must qualify</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Income tax must be paid on economic benefit costs during service period for survivor benefits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Income tax is due on entire bonus when received</a:t>
            </a:r>
          </a:p>
          <a:p>
            <a:pPr marL="182875" indent="-182875">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38494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348265"/>
            <a:ext cx="5022912"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Enhanced employee benefits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Pay minimal cost</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May get help with taxes from employer</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Use for personal needs</a:t>
            </a:r>
          </a:p>
          <a:p>
            <a:pPr marL="182875" indent="-182875">
              <a:spcBef>
                <a:spcPts val="1600"/>
              </a:spcBef>
              <a:buFont typeface="Arial" panose="020B0604020202020204" pitchFamily="34" charset="0"/>
              <a:buChar char="•"/>
            </a:pP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41533791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5" y="470919"/>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a:t>Deferred Comp – SERP</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a:extLst>
              <a:ext uri="{FF2B5EF4-FFF2-40B4-BE49-F238E27FC236}">
                <a16:creationId xmlns:a16="http://schemas.microsoft.com/office/drawing/2014/main" id="{65052F38-6BCC-43D7-B1A3-93651C3A8EFB}"/>
              </a:ext>
            </a:extLst>
          </p:cNvPr>
          <p:cNvPicPr>
            <a:picLocks noChangeAspect="1"/>
          </p:cNvPicPr>
          <p:nvPr/>
        </p:nvPicPr>
        <p:blipFill>
          <a:blip r:embed="rId3"/>
          <a:stretch>
            <a:fillRect/>
          </a:stretch>
        </p:blipFill>
        <p:spPr>
          <a:xfrm>
            <a:off x="608806" y="2563287"/>
            <a:ext cx="9748237" cy="3005596"/>
          </a:xfrm>
          <a:prstGeom prst="rect">
            <a:avLst/>
          </a:prstGeom>
        </p:spPr>
      </p:pic>
    </p:spTree>
    <p:extLst>
      <p:ext uri="{BB962C8B-B14F-4D97-AF65-F5344CB8AC3E}">
        <p14:creationId xmlns:p14="http://schemas.microsoft.com/office/powerpoint/2010/main" val="18750415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1079691"/>
            <a:ext cx="10972800" cy="1077567"/>
          </a:xfrm>
        </p:spPr>
        <p:txBody>
          <a:bodyPr/>
          <a:lstStyle/>
          <a:p>
            <a:pPr eaLnBrk="0" fontAlgn="base" hangingPunct="0">
              <a:spcBef>
                <a:spcPts val="800"/>
              </a:spcBef>
              <a:spcAft>
                <a:spcPts val="800"/>
              </a:spcAft>
            </a:pPr>
            <a:r>
              <a:rPr lang="en-US" sz="4267">
                <a:solidFill>
                  <a:srgbClr val="0067CF"/>
                </a:solidFill>
              </a:rPr>
              <a:t>Deferred Comp – SERP: for your business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7" y="3336678"/>
            <a:ext cx="4927617"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Tax deduction is deferred until benefit is paid</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Subject to IRC 409A</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Participants  must meet underwriting and “top hat” requirements</a:t>
            </a:r>
          </a:p>
          <a:p>
            <a:pPr marL="182875" indent="-182875">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60731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348265"/>
            <a:ext cx="5022912"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Cost-effective for attracting, retaining, and rewarding key employees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Can select participants and control vesting</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Generally, provides tax-free key person protection to company</a:t>
            </a:r>
          </a:p>
          <a:p>
            <a:pPr marL="182875" indent="-182875">
              <a:spcBef>
                <a:spcPts val="1600"/>
              </a:spcBef>
              <a:buFont typeface="Arial" panose="020B0604020202020204" pitchFamily="34" charset="0"/>
              <a:buChar char="•"/>
            </a:pP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1765946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1079691"/>
            <a:ext cx="11470980" cy="1077567"/>
          </a:xfrm>
        </p:spPr>
        <p:txBody>
          <a:bodyPr/>
          <a:lstStyle/>
          <a:p>
            <a:pPr eaLnBrk="0" fontAlgn="base" hangingPunct="0">
              <a:spcBef>
                <a:spcPts val="800"/>
              </a:spcBef>
              <a:spcAft>
                <a:spcPts val="800"/>
              </a:spcAft>
            </a:pPr>
            <a:r>
              <a:rPr lang="en-US" sz="4267">
                <a:solidFill>
                  <a:srgbClr val="0067CF"/>
                </a:solidFill>
              </a:rPr>
              <a:t>Deferred Comp – SERP: for your key employees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7" y="3336678"/>
            <a:ext cx="4927617"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Must meet underwriting and vesting requirements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Financing assets are owned by the organization</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No rollover options to IRAs, qualified plans, or nonqualified plans</a:t>
            </a:r>
          </a:p>
          <a:p>
            <a:pPr marL="182875" indent="-182875">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60731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348265"/>
            <a:ext cx="5022912"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Simple plan design</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Employer contributions don’t increase taxable income</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No age 59</a:t>
            </a:r>
            <a:r>
              <a:rPr lang="en-US" sz="2133">
                <a:solidFill>
                  <a:schemeClr val="bg1"/>
                </a:solidFill>
                <a:latin typeface="FS Elliot Pro Light" panose="02000503040000020004" pitchFamily="50" charset="0"/>
                <a:cs typeface="Arial"/>
              </a:rPr>
              <a:t>½ or age 70 restrictions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cs typeface="Arial"/>
              </a:rPr>
              <a:t>During working years, plan may provide tax-free death benefit to the family</a:t>
            </a:r>
            <a:endParaRPr lang="en-US" sz="2133">
              <a:solidFill>
                <a:schemeClr val="bg1"/>
              </a:solidFill>
              <a:latin typeface="FS Elliot Pro Light" panose="02000503040000020004" pitchFamily="50" charset="0"/>
            </a:endParaRPr>
          </a:p>
          <a:p>
            <a:pPr marL="182875" indent="-182875">
              <a:spcBef>
                <a:spcPts val="1600"/>
              </a:spcBef>
            </a:pP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2373481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5" y="470919"/>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a:t>Deferred Comp – Incentive Bonus</a:t>
            </a: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375505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6" name="Picture 5">
            <a:extLst>
              <a:ext uri="{FF2B5EF4-FFF2-40B4-BE49-F238E27FC236}">
                <a16:creationId xmlns:a16="http://schemas.microsoft.com/office/drawing/2014/main" id="{2EBC23F9-561D-45FD-BC1A-2659A6E77C32}"/>
              </a:ext>
            </a:extLst>
          </p:cNvPr>
          <p:cNvPicPr>
            <a:picLocks noChangeAspect="1"/>
          </p:cNvPicPr>
          <p:nvPr/>
        </p:nvPicPr>
        <p:blipFill>
          <a:blip r:embed="rId3"/>
          <a:stretch>
            <a:fillRect/>
          </a:stretch>
        </p:blipFill>
        <p:spPr>
          <a:xfrm>
            <a:off x="457199" y="2184718"/>
            <a:ext cx="11277600" cy="3467100"/>
          </a:xfrm>
          <a:prstGeom prst="rect">
            <a:avLst/>
          </a:prstGeom>
        </p:spPr>
      </p:pic>
    </p:spTree>
    <p:extLst>
      <p:ext uri="{BB962C8B-B14F-4D97-AF65-F5344CB8AC3E}">
        <p14:creationId xmlns:p14="http://schemas.microsoft.com/office/powerpoint/2010/main" val="236336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390BCC-C757-DF41-B370-51581E3EAC09}"/>
              </a:ext>
            </a:extLst>
          </p:cNvPr>
          <p:cNvSpPr>
            <a:spLocks noGrp="1"/>
          </p:cNvSpPr>
          <p:nvPr>
            <p:ph type="title"/>
          </p:nvPr>
        </p:nvSpPr>
        <p:spPr>
          <a:xfrm>
            <a:off x="609600" y="3043719"/>
            <a:ext cx="5029200" cy="457200"/>
          </a:xfrm>
        </p:spPr>
        <p:txBody>
          <a:bodyPr/>
          <a:lstStyle/>
          <a:p>
            <a:r>
              <a:rPr lang="en-US"/>
              <a:t>What we’ll cover today</a:t>
            </a:r>
          </a:p>
        </p:txBody>
      </p:sp>
      <p:grpSp>
        <p:nvGrpSpPr>
          <p:cNvPr id="19" name="Group 18">
            <a:extLst>
              <a:ext uri="{FF2B5EF4-FFF2-40B4-BE49-F238E27FC236}">
                <a16:creationId xmlns:a16="http://schemas.microsoft.com/office/drawing/2014/main" id="{E8546064-D051-E34B-95E8-A301FE64EF3A}"/>
              </a:ext>
            </a:extLst>
          </p:cNvPr>
          <p:cNvGrpSpPr/>
          <p:nvPr/>
        </p:nvGrpSpPr>
        <p:grpSpPr>
          <a:xfrm>
            <a:off x="6988945" y="1082576"/>
            <a:ext cx="4524941" cy="3312362"/>
            <a:chOff x="6967148" y="1318160"/>
            <a:chExt cx="4524941" cy="3312362"/>
          </a:xfrm>
        </p:grpSpPr>
        <p:sp>
          <p:nvSpPr>
            <p:cNvPr id="10" name="TextBox 9">
              <a:extLst>
                <a:ext uri="{FF2B5EF4-FFF2-40B4-BE49-F238E27FC236}">
                  <a16:creationId xmlns:a16="http://schemas.microsoft.com/office/drawing/2014/main" id="{90F05409-9975-3A46-876A-14B286B91446}"/>
                </a:ext>
              </a:extLst>
            </p:cNvPr>
            <p:cNvSpPr txBox="1"/>
            <p:nvPr/>
          </p:nvSpPr>
          <p:spPr>
            <a:xfrm>
              <a:off x="6967148" y="1318160"/>
              <a:ext cx="4524939" cy="914400"/>
            </a:xfrm>
            <a:prstGeom prst="rect">
              <a:avLst/>
            </a:prstGeom>
            <a:noFill/>
          </p:spPr>
          <p:txBody>
            <a:bodyPr wrap="square" lIns="0" tIns="0" rIns="0" bIns="0" rtlCol="0" anchor="ctr">
              <a:noAutofit/>
            </a:bodyPr>
            <a:lstStyle/>
            <a:p>
              <a:pPr>
                <a:lnSpc>
                  <a:spcPct val="120000"/>
                </a:lnSpc>
              </a:pPr>
              <a:r>
                <a:rPr lang="en-US" sz="2400">
                  <a:solidFill>
                    <a:schemeClr val="bg1"/>
                  </a:solidFill>
                  <a:latin typeface="FS Elliot Pro Light" panose="02000503040000020004" pitchFamily="2" charset="0"/>
                </a:rPr>
                <a:t>Know the value of your business</a:t>
              </a:r>
            </a:p>
          </p:txBody>
        </p:sp>
        <p:sp>
          <p:nvSpPr>
            <p:cNvPr id="13" name="TextBox 12">
              <a:extLst>
                <a:ext uri="{FF2B5EF4-FFF2-40B4-BE49-F238E27FC236}">
                  <a16:creationId xmlns:a16="http://schemas.microsoft.com/office/drawing/2014/main" id="{D8BB6121-006A-0E43-9393-AF6431A49589}"/>
                </a:ext>
              </a:extLst>
            </p:cNvPr>
            <p:cNvSpPr txBox="1"/>
            <p:nvPr/>
          </p:nvSpPr>
          <p:spPr>
            <a:xfrm>
              <a:off x="6967148" y="2606874"/>
              <a:ext cx="4524939" cy="636337"/>
            </a:xfrm>
            <a:prstGeom prst="rect">
              <a:avLst/>
            </a:prstGeom>
            <a:noFill/>
          </p:spPr>
          <p:txBody>
            <a:bodyPr wrap="square" lIns="0" tIns="0" rIns="0" bIns="0" rtlCol="0" anchor="ctr">
              <a:noAutofit/>
            </a:bodyPr>
            <a:lstStyle/>
            <a:p>
              <a:pPr>
                <a:lnSpc>
                  <a:spcPct val="120000"/>
                </a:lnSpc>
              </a:pPr>
              <a:r>
                <a:rPr lang="en-US" sz="2400">
                  <a:solidFill>
                    <a:schemeClr val="bg1"/>
                  </a:solidFill>
                  <a:latin typeface="FS Elliot Pro Light" panose="02000503040000020004" pitchFamily="2" charset="0"/>
                </a:rPr>
                <a:t>Business succession planning</a:t>
              </a:r>
            </a:p>
          </p:txBody>
        </p:sp>
        <p:cxnSp>
          <p:nvCxnSpPr>
            <p:cNvPr id="14" name="Straight Connector 13">
              <a:extLst>
                <a:ext uri="{FF2B5EF4-FFF2-40B4-BE49-F238E27FC236}">
                  <a16:creationId xmlns:a16="http://schemas.microsoft.com/office/drawing/2014/main" id="{F1B3950C-0EBF-C949-B755-CCD2C5110B43}"/>
                </a:ext>
              </a:extLst>
            </p:cNvPr>
            <p:cNvCxnSpPr>
              <a:cxnSpLocks/>
            </p:cNvCxnSpPr>
            <p:nvPr/>
          </p:nvCxnSpPr>
          <p:spPr>
            <a:xfrm>
              <a:off x="6967149" y="2353684"/>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6251FB-654C-F040-BB84-E7C7EFB4A8F0}"/>
                </a:ext>
              </a:extLst>
            </p:cNvPr>
            <p:cNvSpPr txBox="1"/>
            <p:nvPr/>
          </p:nvSpPr>
          <p:spPr>
            <a:xfrm>
              <a:off x="6967149" y="3747643"/>
              <a:ext cx="4524938" cy="655283"/>
            </a:xfrm>
            <a:prstGeom prst="rect">
              <a:avLst/>
            </a:prstGeom>
            <a:noFill/>
          </p:spPr>
          <p:txBody>
            <a:bodyPr wrap="square" lIns="0" tIns="0" rIns="0" bIns="0" rtlCol="0" anchor="ctr">
              <a:noAutofit/>
            </a:bodyPr>
            <a:lstStyle/>
            <a:p>
              <a:pPr>
                <a:lnSpc>
                  <a:spcPct val="120000"/>
                </a:lnSpc>
              </a:pPr>
              <a:r>
                <a:rPr lang="en-US" sz="2400">
                  <a:solidFill>
                    <a:schemeClr val="bg1"/>
                  </a:solidFill>
                  <a:latin typeface="FS Elliot Pro Light" panose="02000503040000020004" pitchFamily="2" charset="0"/>
                </a:rPr>
                <a:t>Protecting your business</a:t>
              </a:r>
            </a:p>
          </p:txBody>
        </p:sp>
        <p:cxnSp>
          <p:nvCxnSpPr>
            <p:cNvPr id="16" name="Straight Connector 15">
              <a:extLst>
                <a:ext uri="{FF2B5EF4-FFF2-40B4-BE49-F238E27FC236}">
                  <a16:creationId xmlns:a16="http://schemas.microsoft.com/office/drawing/2014/main" id="{27794545-16E1-CE46-8545-79ABE8888C43}"/>
                </a:ext>
              </a:extLst>
            </p:cNvPr>
            <p:cNvCxnSpPr>
              <a:cxnSpLocks/>
            </p:cNvCxnSpPr>
            <p:nvPr/>
          </p:nvCxnSpPr>
          <p:spPr>
            <a:xfrm>
              <a:off x="6967149" y="3518901"/>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90D5E5-3CA0-1146-A057-F35860AC0FC5}"/>
                </a:ext>
              </a:extLst>
            </p:cNvPr>
            <p:cNvCxnSpPr>
              <a:cxnSpLocks/>
            </p:cNvCxnSpPr>
            <p:nvPr/>
          </p:nvCxnSpPr>
          <p:spPr>
            <a:xfrm>
              <a:off x="6967149" y="4630522"/>
              <a:ext cx="452494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1A4859F9-72F4-4E42-BD9A-F130331BC740}"/>
              </a:ext>
            </a:extLst>
          </p:cNvPr>
          <p:cNvSpPr txBox="1"/>
          <p:nvPr/>
        </p:nvSpPr>
        <p:spPr>
          <a:xfrm>
            <a:off x="6988948" y="4865626"/>
            <a:ext cx="4524938" cy="655283"/>
          </a:xfrm>
          <a:prstGeom prst="rect">
            <a:avLst/>
          </a:prstGeom>
          <a:noFill/>
        </p:spPr>
        <p:txBody>
          <a:bodyPr wrap="square" lIns="0" tIns="0" rIns="0" bIns="0" rtlCol="0" anchor="ctr">
            <a:noAutofit/>
          </a:bodyPr>
          <a:lstStyle/>
          <a:p>
            <a:pPr>
              <a:lnSpc>
                <a:spcPct val="120000"/>
              </a:lnSpc>
            </a:pPr>
            <a:r>
              <a:rPr lang="en-US" sz="2400">
                <a:solidFill>
                  <a:schemeClr val="bg1"/>
                </a:solidFill>
                <a:latin typeface="FS Elliot Pro Light" panose="02000503040000020004" pitchFamily="2" charset="0"/>
              </a:rPr>
              <a:t>Taking care of your key employees and yourself</a:t>
            </a:r>
          </a:p>
        </p:txBody>
      </p:sp>
      <p:sp>
        <p:nvSpPr>
          <p:cNvPr id="12" name="Rectangle 11">
            <a:extLst>
              <a:ext uri="{FF2B5EF4-FFF2-40B4-BE49-F238E27FC236}">
                <a16:creationId xmlns:a16="http://schemas.microsoft.com/office/drawing/2014/main" id="{3471C716-7C0E-4098-896F-DC5CD53E9E10}"/>
              </a:ext>
            </a:extLst>
          </p:cNvPr>
          <p:cNvSpPr/>
          <p:nvPr/>
        </p:nvSpPr>
        <p:spPr>
          <a:xfrm>
            <a:off x="0" y="6507480"/>
            <a:ext cx="2286000" cy="3352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515545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907283"/>
            <a:ext cx="10972800" cy="1077567"/>
          </a:xfrm>
        </p:spPr>
        <p:txBody>
          <a:bodyPr/>
          <a:lstStyle/>
          <a:p>
            <a:pPr eaLnBrk="0" fontAlgn="base" hangingPunct="0">
              <a:spcBef>
                <a:spcPts val="800"/>
              </a:spcBef>
              <a:spcAft>
                <a:spcPts val="800"/>
              </a:spcAft>
            </a:pPr>
            <a:r>
              <a:rPr lang="en-US" sz="4267">
                <a:solidFill>
                  <a:srgbClr val="0067CF"/>
                </a:solidFill>
              </a:rPr>
              <a:t>Deferred Comp – Incentive Bonus: </a:t>
            </a:r>
            <a:br>
              <a:rPr lang="en-US" sz="4267">
                <a:solidFill>
                  <a:srgbClr val="0067CF"/>
                </a:solidFill>
              </a:rPr>
            </a:br>
            <a:r>
              <a:rPr lang="en-US" sz="4267">
                <a:solidFill>
                  <a:srgbClr val="0067CF"/>
                </a:solidFill>
              </a:rPr>
              <a:t>for your business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7" y="3016497"/>
            <a:ext cx="4927617"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1867">
                <a:solidFill>
                  <a:schemeClr val="bg1"/>
                </a:solidFill>
                <a:latin typeface="FS Elliot Pro Light" panose="02000503040000020004" pitchFamily="50" charset="0"/>
              </a:rPr>
              <a:t>Tax deduction deferred until benefits are paid</a:t>
            </a:r>
          </a:p>
          <a:p>
            <a:pPr marL="182875" indent="-182875">
              <a:spcBef>
                <a:spcPts val="1600"/>
              </a:spcBef>
              <a:buFont typeface="Arial" panose="020B0604020202020204" pitchFamily="34" charset="0"/>
              <a:buChar char="•"/>
            </a:pPr>
            <a:r>
              <a:rPr lang="en-US" sz="1867">
                <a:solidFill>
                  <a:schemeClr val="bg1"/>
                </a:solidFill>
                <a:latin typeface="FS Elliot Pro Light" panose="02000503040000020004" pitchFamily="50" charset="0"/>
              </a:rPr>
              <a:t>Distributions must be paid within 10 years of the original date of each employer grant</a:t>
            </a:r>
          </a:p>
          <a:p>
            <a:pPr marL="182875" indent="-182875" defTabSz="609585">
              <a:spcBef>
                <a:spcPts val="1600"/>
              </a:spcBef>
              <a:buFont typeface="Arial" panose="020B0604020202020204" pitchFamily="34" charset="0"/>
              <a:buChar char="•"/>
              <a:defRPr/>
            </a:pPr>
            <a:r>
              <a:rPr lang="en-US" sz="1867">
                <a:solidFill>
                  <a:schemeClr val="bg1"/>
                </a:solidFill>
                <a:latin typeface="FS Elliot Pro Light" panose="02000503040000020004" pitchFamily="50" charset="0"/>
              </a:rPr>
              <a:t>Potential charge to earnings on assets used</a:t>
            </a:r>
          </a:p>
          <a:p>
            <a:pPr marL="182875" indent="-182875">
              <a:spcBef>
                <a:spcPts val="1600"/>
              </a:spcBef>
              <a:buFont typeface="Arial" panose="020B0604020202020204" pitchFamily="34" charset="0"/>
              <a:buChar char="•"/>
            </a:pPr>
            <a:r>
              <a:rPr lang="en-US" sz="1867">
                <a:solidFill>
                  <a:schemeClr val="bg1"/>
                </a:solidFill>
                <a:latin typeface="FS Elliot Pro Light" panose="02000503040000020004" pitchFamily="50" charset="0"/>
              </a:rPr>
              <a:t>May have administrative service fees</a:t>
            </a:r>
          </a:p>
          <a:p>
            <a:pPr marL="182875" indent="-182875">
              <a:spcBef>
                <a:spcPts val="1600"/>
              </a:spcBef>
              <a:buClr>
                <a:schemeClr val="bg1"/>
              </a:buClr>
            </a:pPr>
            <a:r>
              <a:rPr lang="en-US" altLang="en-US" sz="1867">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1867"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434905"/>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028083"/>
            <a:ext cx="5231636"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1867">
                <a:solidFill>
                  <a:schemeClr val="bg1"/>
                </a:solidFill>
                <a:latin typeface="FS Elliot Pro Light" panose="02000503040000020004" pitchFamily="50" charset="0"/>
              </a:rPr>
              <a:t>Key employees recognize it’s a valuable benefit and helps them remain motivated</a:t>
            </a:r>
          </a:p>
          <a:p>
            <a:pPr marL="182875" indent="-182875">
              <a:spcBef>
                <a:spcPts val="1600"/>
              </a:spcBef>
              <a:buFont typeface="Arial" panose="020B0604020202020204" pitchFamily="34" charset="0"/>
              <a:buChar char="•"/>
            </a:pPr>
            <a:r>
              <a:rPr lang="en-US" sz="1867">
                <a:solidFill>
                  <a:schemeClr val="bg1"/>
                </a:solidFill>
                <a:latin typeface="FS Elliot Pro Light" panose="02000503040000020004" pitchFamily="50" charset="0"/>
              </a:rPr>
              <a:t>Discretionary company contributions with vesting schedules to help achieve corporate goals</a:t>
            </a:r>
          </a:p>
          <a:p>
            <a:pPr marL="182875" indent="-182875" defTabSz="609585">
              <a:spcBef>
                <a:spcPts val="1600"/>
              </a:spcBef>
              <a:buFont typeface="Arial" panose="020B0604020202020204" pitchFamily="34" charset="0"/>
              <a:buChar char="•"/>
              <a:defRPr/>
            </a:pPr>
            <a:r>
              <a:rPr lang="en-US" sz="1867">
                <a:solidFill>
                  <a:schemeClr val="bg1"/>
                </a:solidFill>
                <a:latin typeface="FS Elliot Pro Light" panose="02000503040000020004" pitchFamily="50" charset="0"/>
              </a:rPr>
              <a:t>Assets used to finance the plan remain assets on the books</a:t>
            </a:r>
          </a:p>
          <a:p>
            <a:pPr marL="182875" indent="-182875">
              <a:spcBef>
                <a:spcPts val="1600"/>
              </a:spcBef>
              <a:buFont typeface="Arial" panose="020B0604020202020204" pitchFamily="34" charset="0"/>
              <a:buChar char="•"/>
            </a:pPr>
            <a:r>
              <a:rPr lang="en-US" sz="1867">
                <a:solidFill>
                  <a:schemeClr val="bg1"/>
                </a:solidFill>
                <a:latin typeface="FS Elliot Pro Light" panose="02000503040000020004" pitchFamily="50" charset="0"/>
              </a:rPr>
              <a:t>Easy to administer with no discrimination testing, minimum participation, or Form 5500 filing</a:t>
            </a:r>
          </a:p>
          <a:p>
            <a:pPr marL="182875" indent="-182875">
              <a:spcBef>
                <a:spcPts val="1600"/>
              </a:spcBef>
            </a:pPr>
            <a:endParaRPr lang="en-US" altLang="en-US" sz="1867">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6696805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907283"/>
            <a:ext cx="10972800" cy="1077567"/>
          </a:xfrm>
        </p:spPr>
        <p:txBody>
          <a:bodyPr/>
          <a:lstStyle/>
          <a:p>
            <a:pPr eaLnBrk="0" fontAlgn="base" hangingPunct="0">
              <a:spcBef>
                <a:spcPts val="800"/>
              </a:spcBef>
              <a:spcAft>
                <a:spcPts val="800"/>
              </a:spcAft>
            </a:pPr>
            <a:r>
              <a:rPr lang="en-US" sz="4267">
                <a:solidFill>
                  <a:srgbClr val="0067CF"/>
                </a:solidFill>
              </a:rPr>
              <a:t>Deferred Comp – Incentive Bonus: </a:t>
            </a:r>
            <a:br>
              <a:rPr lang="en-US" sz="4267">
                <a:solidFill>
                  <a:srgbClr val="0067CF"/>
                </a:solidFill>
              </a:rPr>
            </a:br>
            <a:r>
              <a:rPr lang="en-US" sz="4267">
                <a:solidFill>
                  <a:srgbClr val="0067CF"/>
                </a:solidFill>
              </a:rPr>
              <a:t>for your key employees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7" y="3349001"/>
            <a:ext cx="4927617"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Contributions aren’t protected in the event of company bankruptcy</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Only employer contributions are allowed</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Could face taxes and penalties if company doesn’t comply with IRS rules</a:t>
            </a:r>
          </a:p>
          <a:p>
            <a:pPr marL="182875" indent="-182875">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434905"/>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360587"/>
            <a:ext cx="5231636"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Take advantage of pre-tax employer contributions, tax-deferred growth, and compound earnings</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Flexibility to choose when benefits are paid</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Both top hat and non-top hat employees are eligible to participate</a:t>
            </a:r>
          </a:p>
          <a:p>
            <a:pPr marL="182875" indent="-182875">
              <a:spcBef>
                <a:spcPts val="1600"/>
              </a:spcBef>
            </a:pP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1056579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93051" y="1985522"/>
            <a:ext cx="10589107" cy="699314"/>
          </a:xfrm>
        </p:spPr>
        <p:txBody>
          <a:bodyPr/>
          <a:lstStyle/>
          <a:p>
            <a:br>
              <a:rPr lang="en-US"/>
            </a:br>
            <a:br>
              <a:rPr lang="en-US"/>
            </a:br>
            <a:r>
              <a:rPr lang="en-US" sz="4800"/>
              <a:t>Bonus plans</a:t>
            </a:r>
            <a:endParaRPr lang="en-US"/>
          </a:p>
        </p:txBody>
      </p:sp>
      <p:cxnSp>
        <p:nvCxnSpPr>
          <p:cNvPr id="5" name="Straight Connector 4">
            <a:extLst>
              <a:ext uri="{FF2B5EF4-FFF2-40B4-BE49-F238E27FC236}">
                <a16:creationId xmlns:a16="http://schemas.microsoft.com/office/drawing/2014/main" id="{4818AAD8-5F48-4A49-B3A8-342B3A586335}"/>
              </a:ext>
            </a:extLst>
          </p:cNvPr>
          <p:cNvCxnSpPr/>
          <p:nvPr/>
        </p:nvCxnSpPr>
        <p:spPr>
          <a:xfrm>
            <a:off x="749991" y="1503803"/>
            <a:ext cx="9144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1000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5" y="167122"/>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sz="3733"/>
              <a:t>Bonus plan: </a:t>
            </a:r>
            <a:r>
              <a:rPr lang="en-US" sz="3733">
                <a:latin typeface="FS Elliot Pro" pitchFamily="50" charset="0"/>
              </a:rPr>
              <a:t>For both for profit &amp; tax-exempt organizations</a:t>
            </a:r>
            <a:br>
              <a:rPr lang="en-US" sz="4800">
                <a:solidFill>
                  <a:srgbClr val="23273F"/>
                </a:solidFill>
                <a:latin typeface="FS Elliot Pro" pitchFamily="50" charset="0"/>
              </a:rPr>
            </a:b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20"/>
            <a:ext cx="12192000" cy="41987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4" name="Picture 3">
            <a:extLst>
              <a:ext uri="{FF2B5EF4-FFF2-40B4-BE49-F238E27FC236}">
                <a16:creationId xmlns:a16="http://schemas.microsoft.com/office/drawing/2014/main" id="{85A59BCA-C725-44AE-A828-38F8F304A7FE}"/>
              </a:ext>
            </a:extLst>
          </p:cNvPr>
          <p:cNvPicPr>
            <a:picLocks noChangeAspect="1"/>
          </p:cNvPicPr>
          <p:nvPr/>
        </p:nvPicPr>
        <p:blipFill>
          <a:blip r:embed="rId3"/>
          <a:stretch>
            <a:fillRect/>
          </a:stretch>
        </p:blipFill>
        <p:spPr>
          <a:xfrm>
            <a:off x="608806" y="2057320"/>
            <a:ext cx="9650031" cy="4198777"/>
          </a:xfrm>
          <a:prstGeom prst="rect">
            <a:avLst/>
          </a:prstGeom>
        </p:spPr>
      </p:pic>
    </p:spTree>
    <p:extLst>
      <p:ext uri="{BB962C8B-B14F-4D97-AF65-F5344CB8AC3E}">
        <p14:creationId xmlns:p14="http://schemas.microsoft.com/office/powerpoint/2010/main" val="13766446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1"/>
            <a:ext cx="12192000" cy="241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94</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accent2"/>
                </a:solidFill>
              </a:rPr>
              <a:t>Bonus plans: for your organization</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609599" y="1961943"/>
            <a:ext cx="10972799" cy="4142935"/>
            <a:chOff x="609599" y="1853921"/>
            <a:chExt cx="7265208" cy="4657358"/>
          </a:xfrm>
        </p:grpSpPr>
        <p:sp>
          <p:nvSpPr>
            <p:cNvPr id="2" name="Rectangle 1">
              <a:extLst>
                <a:ext uri="{FF2B5EF4-FFF2-40B4-BE49-F238E27FC236}">
                  <a16:creationId xmlns:a16="http://schemas.microsoft.com/office/drawing/2014/main" id="{33F9AF44-6CF5-0946-BA40-B9BD85895419}"/>
                </a:ext>
              </a:extLst>
            </p:cNvPr>
            <p:cNvSpPr/>
            <p:nvPr/>
          </p:nvSpPr>
          <p:spPr>
            <a:xfrm>
              <a:off x="609599"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spc="300"/>
                <a:t>BENEFITS</a:t>
              </a:r>
              <a:endParaRPr lang="en-US" sz="1600" b="1" spc="300">
                <a:latin typeface="FS Elliot Pro" panose="02000503040000020004" pitchFamily="2" charset="0"/>
              </a:endParaRPr>
            </a:p>
          </p:txBody>
        </p:sp>
        <p:sp>
          <p:nvSpPr>
            <p:cNvPr id="12" name="Rectangle 11">
              <a:extLst>
                <a:ext uri="{FF2B5EF4-FFF2-40B4-BE49-F238E27FC236}">
                  <a16:creationId xmlns:a16="http://schemas.microsoft.com/office/drawing/2014/main" id="{5EB84E77-7D1D-344F-B071-DD18BE642844}"/>
                </a:ext>
              </a:extLst>
            </p:cNvPr>
            <p:cNvSpPr/>
            <p:nvPr/>
          </p:nvSpPr>
          <p:spPr>
            <a:xfrm>
              <a:off x="4308647"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spc="300"/>
                <a:t>CONSIDERATIONS</a:t>
              </a:r>
              <a:endParaRPr lang="en-US" sz="1600" b="1">
                <a:latin typeface="FS Elliot Pro" panose="02000503040000020004" pitchFamily="2" charset="0"/>
              </a:endParaRPr>
            </a:p>
          </p:txBody>
        </p:sp>
        <p:sp>
          <p:nvSpPr>
            <p:cNvPr id="15" name="Rectangle 14">
              <a:extLst>
                <a:ext uri="{FF2B5EF4-FFF2-40B4-BE49-F238E27FC236}">
                  <a16:creationId xmlns:a16="http://schemas.microsoft.com/office/drawing/2014/main" id="{3EBE13BA-A725-9546-AEDB-E328B6641B39}"/>
                </a:ext>
              </a:extLst>
            </p:cNvPr>
            <p:cNvSpPr/>
            <p:nvPr/>
          </p:nvSpPr>
          <p:spPr>
            <a:xfrm>
              <a:off x="833835" y="2671710"/>
              <a:ext cx="2870206" cy="383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marL="182880" lvl="2" indent="-182880">
                <a:spcBef>
                  <a:spcPts val="600"/>
                </a:spcBef>
                <a:buFont typeface="Arial" panose="020B0604020202020204" pitchFamily="34" charset="0"/>
                <a:buChar char="•"/>
              </a:pPr>
              <a:r>
                <a:rPr lang="en-US" sz="2000">
                  <a:latin typeface="FS Elliot Pro Light" panose="02000503040000020004" pitchFamily="2" charset="0"/>
                </a:rPr>
                <a:t>Easy to communicate and maintain due to straightforward and flexible plan design</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Receives a current tax deduction on bonuses contributed to the plan</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Plan is exempt from annual reporting and ERISA</a:t>
              </a:r>
            </a:p>
            <a:p>
              <a:pPr algn="ctr"/>
              <a:endParaRPr lang="en-US" sz="1600">
                <a:solidFill>
                  <a:schemeClr val="bg1"/>
                </a:solidFill>
                <a:latin typeface="FS Elliot Pro"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533709" y="2671711"/>
              <a:ext cx="2660920"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lvl="1">
                <a:spcAft>
                  <a:spcPts val="1200"/>
                </a:spcAft>
              </a:pPr>
              <a:r>
                <a:rPr lang="en-US" sz="2000">
                  <a:latin typeface="FS Elliot Pro" panose="02000503040000020004" pitchFamily="2" charset="0"/>
                </a:rPr>
                <a:t>For your </a:t>
              </a:r>
              <a:r>
                <a:rPr lang="en-US" sz="2000" b="1">
                  <a:latin typeface="FS Elliot Pro" panose="02000503040000020004" pitchFamily="2" charset="0"/>
                </a:rPr>
                <a:t>organization</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Asset isn’t corporate-owned</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Each bonus paid reduces organization cash flow</a:t>
              </a:r>
            </a:p>
          </p:txBody>
        </p:sp>
      </p:grpSp>
      <p:pic>
        <p:nvPicPr>
          <p:cNvPr id="13" name="Picture 12">
            <a:extLst>
              <a:ext uri="{FF2B5EF4-FFF2-40B4-BE49-F238E27FC236}">
                <a16:creationId xmlns:a16="http://schemas.microsoft.com/office/drawing/2014/main" id="{13DCD063-BCC6-4FA2-B4E1-AA22563C5326}"/>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2750958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1"/>
            <a:ext cx="12192000" cy="241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p>
            <a:fld id="{13CF28CE-A392-6E4E-B8A8-233A7BF58CFD}" type="slidenum">
              <a:rPr lang="en-US" smtClean="0">
                <a:solidFill>
                  <a:schemeClr val="bg1"/>
                </a:solidFill>
              </a:rPr>
              <a:t>95</a:t>
            </a:fld>
            <a:endParaRPr lang="en-US">
              <a:solidFill>
                <a:schemeClr val="bg1"/>
              </a:solidFill>
            </a:endParaRPr>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p>
            <a:r>
              <a:rPr lang="en-US">
                <a:solidFill>
                  <a:schemeClr val="accent2"/>
                </a:solidFill>
              </a:rPr>
              <a:t>Bonus plans: for your key employees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0A073FFA-509D-BC46-85D7-9142EDC5A8A5}"/>
              </a:ext>
            </a:extLst>
          </p:cNvPr>
          <p:cNvGrpSpPr/>
          <p:nvPr/>
        </p:nvGrpSpPr>
        <p:grpSpPr>
          <a:xfrm>
            <a:off x="609599" y="1961943"/>
            <a:ext cx="10972799" cy="4142935"/>
            <a:chOff x="609599" y="1853921"/>
            <a:chExt cx="7265208" cy="4657358"/>
          </a:xfrm>
        </p:grpSpPr>
        <p:sp>
          <p:nvSpPr>
            <p:cNvPr id="2" name="Rectangle 1">
              <a:extLst>
                <a:ext uri="{FF2B5EF4-FFF2-40B4-BE49-F238E27FC236}">
                  <a16:creationId xmlns:a16="http://schemas.microsoft.com/office/drawing/2014/main" id="{33F9AF44-6CF5-0946-BA40-B9BD85895419}"/>
                </a:ext>
              </a:extLst>
            </p:cNvPr>
            <p:cNvSpPr/>
            <p:nvPr/>
          </p:nvSpPr>
          <p:spPr>
            <a:xfrm>
              <a:off x="609599"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spc="300"/>
                <a:t>BENEFITS</a:t>
              </a:r>
              <a:endParaRPr lang="en-US" sz="1600" b="1" spc="300">
                <a:latin typeface="FS Elliot Pro" panose="02000503040000020004" pitchFamily="2" charset="0"/>
              </a:endParaRPr>
            </a:p>
          </p:txBody>
        </p:sp>
        <p:sp>
          <p:nvSpPr>
            <p:cNvPr id="12" name="Rectangle 11">
              <a:extLst>
                <a:ext uri="{FF2B5EF4-FFF2-40B4-BE49-F238E27FC236}">
                  <a16:creationId xmlns:a16="http://schemas.microsoft.com/office/drawing/2014/main" id="{5EB84E77-7D1D-344F-B071-DD18BE642844}"/>
                </a:ext>
              </a:extLst>
            </p:cNvPr>
            <p:cNvSpPr/>
            <p:nvPr/>
          </p:nvSpPr>
          <p:spPr>
            <a:xfrm>
              <a:off x="4308647" y="1853921"/>
              <a:ext cx="3566160" cy="51442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spc="300"/>
                <a:t>CONSIDERATIONS</a:t>
              </a:r>
              <a:endParaRPr lang="en-US" sz="1600" b="1">
                <a:latin typeface="FS Elliot Pro" panose="02000503040000020004" pitchFamily="2" charset="0"/>
              </a:endParaRPr>
            </a:p>
          </p:txBody>
        </p:sp>
        <p:sp>
          <p:nvSpPr>
            <p:cNvPr id="15" name="Rectangle 14">
              <a:extLst>
                <a:ext uri="{FF2B5EF4-FFF2-40B4-BE49-F238E27FC236}">
                  <a16:creationId xmlns:a16="http://schemas.microsoft.com/office/drawing/2014/main" id="{3EBE13BA-A725-9546-AEDB-E328B6641B39}"/>
                </a:ext>
              </a:extLst>
            </p:cNvPr>
            <p:cNvSpPr/>
            <p:nvPr/>
          </p:nvSpPr>
          <p:spPr>
            <a:xfrm>
              <a:off x="833834" y="2671710"/>
              <a:ext cx="3341925" cy="3839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4320" bIns="0" rtlCol="0" anchor="t"/>
            <a:lstStyle/>
            <a:p>
              <a:pPr marL="182880" lvl="2" indent="-182880">
                <a:spcBef>
                  <a:spcPts val="600"/>
                </a:spcBef>
                <a:buFont typeface="Arial" panose="020B0604020202020204" pitchFamily="34" charset="0"/>
                <a:buChar char="•"/>
              </a:pPr>
              <a:r>
                <a:rPr lang="en-US" sz="2000">
                  <a:latin typeface="FS Elliot Pro Light" panose="02000503040000020004" pitchFamily="2" charset="0"/>
                </a:rPr>
                <a:t>Increase the amount key employees can save for retirement</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Enhanced retirement benefits</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Employees own the asset</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Depending on assets used to fund a plan, earnings may be tax-deferred</a:t>
              </a:r>
            </a:p>
            <a:p>
              <a:pPr algn="ctr"/>
              <a:endParaRPr lang="en-US" sz="1600">
                <a:solidFill>
                  <a:schemeClr val="bg1"/>
                </a:solidFill>
                <a:latin typeface="FS Elliot Pro" panose="02000503040000020004" pitchFamily="2" charset="0"/>
              </a:endParaRPr>
            </a:p>
          </p:txBody>
        </p:sp>
        <p:sp>
          <p:nvSpPr>
            <p:cNvPr id="16" name="Rectangle 15">
              <a:extLst>
                <a:ext uri="{FF2B5EF4-FFF2-40B4-BE49-F238E27FC236}">
                  <a16:creationId xmlns:a16="http://schemas.microsoft.com/office/drawing/2014/main" id="{360D69DC-8BC2-BC43-BB69-B72ED1FA66D2}"/>
                </a:ext>
              </a:extLst>
            </p:cNvPr>
            <p:cNvSpPr/>
            <p:nvPr/>
          </p:nvSpPr>
          <p:spPr>
            <a:xfrm>
              <a:off x="4533709" y="2671711"/>
              <a:ext cx="3116864" cy="3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80" lvl="2" indent="-182880">
                <a:spcBef>
                  <a:spcPts val="600"/>
                </a:spcBef>
                <a:buFont typeface="Arial" panose="020B0604020202020204" pitchFamily="34" charset="0"/>
                <a:buChar char="•"/>
              </a:pPr>
              <a:r>
                <a:rPr lang="en-US" sz="2000">
                  <a:latin typeface="FS Elliot Pro Light" panose="02000503040000020004" pitchFamily="2" charset="0"/>
                </a:rPr>
                <a:t>Current taxes on bonuses may be offset with an additional bonus</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Bonus may require continued employment</a:t>
              </a:r>
            </a:p>
            <a:p>
              <a:pPr marL="182880" lvl="2" indent="-182880">
                <a:spcBef>
                  <a:spcPts val="600"/>
                </a:spcBef>
                <a:buFont typeface="Arial" panose="020B0604020202020204" pitchFamily="34" charset="0"/>
                <a:buChar char="•"/>
              </a:pPr>
              <a:r>
                <a:rPr lang="en-US" sz="2000">
                  <a:latin typeface="FS Elliot Pro Light" panose="02000503040000020004" pitchFamily="2" charset="0"/>
                </a:rPr>
                <a:t>Taxation of earnings may apply depending on asset used</a:t>
              </a:r>
            </a:p>
          </p:txBody>
        </p:sp>
      </p:grpSp>
      <p:pic>
        <p:nvPicPr>
          <p:cNvPr id="13" name="Picture 12">
            <a:extLst>
              <a:ext uri="{FF2B5EF4-FFF2-40B4-BE49-F238E27FC236}">
                <a16:creationId xmlns:a16="http://schemas.microsoft.com/office/drawing/2014/main" id="{E3110DFA-C669-4205-8B33-70399E537788}"/>
              </a:ext>
            </a:extLst>
          </p:cNvPr>
          <p:cNvPicPr>
            <a:picLocks noChangeAspect="1"/>
          </p:cNvPicPr>
          <p:nvPr/>
        </p:nvPicPr>
        <p:blipFill>
          <a:blip r:embed="rId3"/>
          <a:stretch>
            <a:fillRect/>
          </a:stretch>
        </p:blipFill>
        <p:spPr>
          <a:xfrm>
            <a:off x="70756" y="6397487"/>
            <a:ext cx="1872344" cy="438209"/>
          </a:xfrm>
          <a:prstGeom prst="rect">
            <a:avLst/>
          </a:prstGeom>
        </p:spPr>
      </p:pic>
    </p:spTree>
    <p:extLst>
      <p:ext uri="{BB962C8B-B14F-4D97-AF65-F5344CB8AC3E}">
        <p14:creationId xmlns:p14="http://schemas.microsoft.com/office/powerpoint/2010/main" val="39025578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7" y="511946"/>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a:t>Bonus – S Owner</a:t>
            </a:r>
            <a:br>
              <a:rPr lang="en-US" sz="4800">
                <a:solidFill>
                  <a:srgbClr val="23273F"/>
                </a:solidFill>
                <a:latin typeface="FS Elliot Pro" pitchFamily="50" charset="0"/>
              </a:rPr>
            </a:b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19"/>
            <a:ext cx="12192000" cy="4055188"/>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6" name="Picture 5">
            <a:extLst>
              <a:ext uri="{FF2B5EF4-FFF2-40B4-BE49-F238E27FC236}">
                <a16:creationId xmlns:a16="http://schemas.microsoft.com/office/drawing/2014/main" id="{ED31DCF1-A80A-4FDA-9DBC-2928439ABA07}"/>
              </a:ext>
            </a:extLst>
          </p:cNvPr>
          <p:cNvPicPr>
            <a:picLocks noChangeAspect="1"/>
          </p:cNvPicPr>
          <p:nvPr/>
        </p:nvPicPr>
        <p:blipFill>
          <a:blip r:embed="rId3"/>
          <a:stretch>
            <a:fillRect/>
          </a:stretch>
        </p:blipFill>
        <p:spPr>
          <a:xfrm>
            <a:off x="608807" y="2200907"/>
            <a:ext cx="9982200" cy="3911600"/>
          </a:xfrm>
          <a:prstGeom prst="rect">
            <a:avLst/>
          </a:prstGeom>
        </p:spPr>
      </p:pic>
    </p:spTree>
    <p:extLst>
      <p:ext uri="{BB962C8B-B14F-4D97-AF65-F5344CB8AC3E}">
        <p14:creationId xmlns:p14="http://schemas.microsoft.com/office/powerpoint/2010/main" val="39845410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5D3D1B-78C9-3646-8E4F-30559D2E25EE}"/>
              </a:ext>
            </a:extLst>
          </p:cNvPr>
          <p:cNvSpPr/>
          <p:nvPr/>
        </p:nvSpPr>
        <p:spPr>
          <a:xfrm>
            <a:off x="0" y="3"/>
            <a:ext cx="12192000" cy="287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07660" y="1079691"/>
            <a:ext cx="10972800" cy="1077567"/>
          </a:xfrm>
        </p:spPr>
        <p:txBody>
          <a:bodyPr/>
          <a:lstStyle/>
          <a:p>
            <a:pPr eaLnBrk="0" fontAlgn="base" hangingPunct="0">
              <a:spcBef>
                <a:spcPts val="800"/>
              </a:spcBef>
              <a:spcAft>
                <a:spcPts val="800"/>
              </a:spcAft>
            </a:pPr>
            <a:r>
              <a:rPr lang="en-US" sz="4267">
                <a:solidFill>
                  <a:srgbClr val="0067CF"/>
                </a:solidFill>
              </a:rPr>
              <a:t>Bonus – S Owner: for your business</a:t>
            </a:r>
            <a:br>
              <a:rPr lang="en-US" sz="4267">
                <a:solidFill>
                  <a:srgbClr val="0067CF"/>
                </a:solidFill>
              </a:rPr>
            </a:br>
            <a:endParaRPr lang="en-US" sz="4267">
              <a:solidFill>
                <a:srgbClr val="333333"/>
              </a:solidFill>
              <a:latin typeface="FS Elliot Pro"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00210"/>
          </a:xfrm>
          <a:prstGeom prst="rect">
            <a:avLst/>
          </a:prstGeom>
          <a:noFill/>
        </p:spPr>
        <p:txBody>
          <a:bodyPr wrap="none" rtlCol="0">
            <a:spAutoFit/>
          </a:bodyPr>
          <a:lstStyle/>
          <a:p>
            <a:endParaRPr lang="en-US" sz="1351"/>
          </a:p>
        </p:txBody>
      </p:sp>
      <p:sp>
        <p:nvSpPr>
          <p:cNvPr id="16" name="Rectangle 15">
            <a:extLst>
              <a:ext uri="{FF2B5EF4-FFF2-40B4-BE49-F238E27FC236}">
                <a16:creationId xmlns:a16="http://schemas.microsoft.com/office/drawing/2014/main" id="{360D69DC-8BC2-BC43-BB69-B72ED1FA66D2}"/>
              </a:ext>
            </a:extLst>
          </p:cNvPr>
          <p:cNvSpPr/>
          <p:nvPr/>
        </p:nvSpPr>
        <p:spPr>
          <a:xfrm>
            <a:off x="6661217" y="3176587"/>
            <a:ext cx="5235220"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If there’s more than one owner, and K-1 distributions are used, distributions need to be in proportion to ownership</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Whether profits are distributed or retained for business expansion, the owner(s) are taxed on the profits of the business</a:t>
            </a:r>
          </a:p>
          <a:p>
            <a:pPr marL="182875" indent="-182875" defTabSz="609585">
              <a:spcBef>
                <a:spcPts val="1600"/>
              </a:spcBef>
              <a:buFont typeface="Arial" panose="020B0604020202020204" pitchFamily="34" charset="0"/>
              <a:buChar char="•"/>
              <a:defRPr/>
            </a:pPr>
            <a:r>
              <a:rPr lang="en-US" sz="2133">
                <a:solidFill>
                  <a:schemeClr val="bg1"/>
                </a:solidFill>
                <a:latin typeface="FS Elliot Pro Light" panose="02000503040000020004" pitchFamily="50" charset="0"/>
              </a:rPr>
              <a:t>Must</a:t>
            </a:r>
            <a:r>
              <a:rPr lang="en-US" sz="2133" b="1">
                <a:solidFill>
                  <a:schemeClr val="bg1"/>
                </a:solidFill>
                <a:latin typeface="FS Elliot Pro Light" panose="02000503040000020004" pitchFamily="50" charset="0"/>
              </a:rPr>
              <a:t> </a:t>
            </a:r>
            <a:r>
              <a:rPr lang="en-US" sz="2133">
                <a:solidFill>
                  <a:schemeClr val="bg1"/>
                </a:solidFill>
                <a:latin typeface="FS Elliot Pro Light" panose="02000503040000020004" pitchFamily="50" charset="0"/>
              </a:rPr>
              <a:t>be able to qualify for life insurance</a:t>
            </a:r>
          </a:p>
          <a:p>
            <a:pPr marL="182875" indent="-182875">
              <a:spcBef>
                <a:spcPts val="1600"/>
              </a:spcBef>
              <a:buClr>
                <a:schemeClr val="bg1"/>
              </a:buClr>
            </a:pPr>
            <a:r>
              <a:rPr lang="en-US" altLang="en-US" sz="2133">
                <a:solidFill>
                  <a:schemeClr val="bg1"/>
                </a:solidFill>
                <a:latin typeface="FS Elliot Pro Light" panose="02000503040000020004" pitchFamily="50" charset="0"/>
                <a:cs typeface="Arial" pitchFamily="34" charset="0"/>
              </a:rPr>
              <a:t> </a:t>
            </a:r>
          </a:p>
          <a:p>
            <a:pPr marL="182875" indent="-182875">
              <a:spcBef>
                <a:spcPts val="1600"/>
              </a:spcBef>
              <a:defRPr/>
            </a:pPr>
            <a:endParaRPr lang="en-US" sz="2133" kern="0">
              <a:solidFill>
                <a:schemeClr val="bg1"/>
              </a:solidFill>
              <a:latin typeface="FS Elliot Pro Light" panose="02000503040000020004" pitchFamily="50" charset="0"/>
              <a:cs typeface="Arial" panose="020B0604020202020204" pitchFamily="34" charset="0"/>
            </a:endParaRPr>
          </a:p>
        </p:txBody>
      </p:sp>
      <p:sp>
        <p:nvSpPr>
          <p:cNvPr id="13" name="Rectangle 12">
            <a:extLst>
              <a:ext uri="{FF2B5EF4-FFF2-40B4-BE49-F238E27FC236}">
                <a16:creationId xmlns:a16="http://schemas.microsoft.com/office/drawing/2014/main" id="{F0758DB6-2A9D-C24E-82A7-49A4468F82EB}"/>
              </a:ext>
            </a:extLst>
          </p:cNvPr>
          <p:cNvSpPr/>
          <p:nvPr/>
        </p:nvSpPr>
        <p:spPr>
          <a:xfrm>
            <a:off x="608012"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BENEFITS</a:t>
            </a:r>
          </a:p>
        </p:txBody>
      </p:sp>
      <p:sp>
        <p:nvSpPr>
          <p:cNvPr id="14" name="Rectangle 13">
            <a:extLst>
              <a:ext uri="{FF2B5EF4-FFF2-40B4-BE49-F238E27FC236}">
                <a16:creationId xmlns:a16="http://schemas.microsoft.com/office/drawing/2014/main" id="{AF4160E3-4821-FB45-A925-84648D9C4C45}"/>
              </a:ext>
            </a:extLst>
          </p:cNvPr>
          <p:cNvSpPr/>
          <p:nvPr/>
        </p:nvSpPr>
        <p:spPr>
          <a:xfrm>
            <a:off x="6202785" y="2414291"/>
            <a:ext cx="5386048" cy="457603"/>
          </a:xfrm>
          <a:prstGeom prst="rect">
            <a:avLst/>
          </a:prstGeom>
          <a:gradFill>
            <a:gsLst>
              <a:gs pos="25000">
                <a:srgbClr val="0076CF"/>
              </a:gs>
              <a:gs pos="60000">
                <a:srgbClr val="0091DA"/>
              </a:gs>
              <a:gs pos="100000">
                <a:srgbClr val="00C3D9"/>
              </a:gs>
            </a:gsLst>
            <a:lin ang="18900000" scaled="1"/>
          </a:gra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5760" tIns="60960" rIns="121920" bIns="60960" numCol="1" spcCol="0" rtlCol="0" fromWordArt="0" anchor="ctr" anchorCtr="0" forceAA="0" compatLnSpc="1">
            <a:prstTxWarp prst="textNoShape">
              <a:avLst/>
            </a:prstTxWarp>
            <a:noAutofit/>
          </a:bodyPr>
          <a:lstStyle/>
          <a:p>
            <a:r>
              <a:rPr lang="en-US" sz="1867" b="1" spc="300">
                <a:latin typeface="FS Elliot Pro" panose="02000503040000020004" pitchFamily="2" charset="0"/>
              </a:rPr>
              <a:t>CONSIDERATIONS</a:t>
            </a:r>
          </a:p>
        </p:txBody>
      </p:sp>
      <p:sp>
        <p:nvSpPr>
          <p:cNvPr id="18" name="Title 5">
            <a:extLst>
              <a:ext uri="{FF2B5EF4-FFF2-40B4-BE49-F238E27FC236}">
                <a16:creationId xmlns:a16="http://schemas.microsoft.com/office/drawing/2014/main" id="{CDC05878-4492-EF4B-B4C7-8726AF018C3A}"/>
              </a:ext>
            </a:extLst>
          </p:cNvPr>
          <p:cNvSpPr txBox="1">
            <a:spLocks/>
          </p:cNvSpPr>
          <p:nvPr/>
        </p:nvSpPr>
        <p:spPr>
          <a:xfrm>
            <a:off x="616033" y="607313"/>
            <a:ext cx="10972800" cy="43771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000" b="0" i="0" kern="1200" baseline="0">
                <a:solidFill>
                  <a:schemeClr val="bg1"/>
                </a:solidFill>
                <a:latin typeface="FS Elliot Pro"/>
                <a:ea typeface="+mj-ea"/>
                <a:cs typeface="FS Elliot Pro"/>
              </a:defRPr>
            </a:lvl1pPr>
          </a:lstStyle>
          <a:p>
            <a:pPr>
              <a:spcBef>
                <a:spcPts val="1600"/>
              </a:spcBef>
              <a:spcAft>
                <a:spcPts val="1600"/>
              </a:spcAft>
            </a:pPr>
            <a:r>
              <a:rPr lang="en-US" sz="2667">
                <a:solidFill>
                  <a:srgbClr val="4D4E53"/>
                </a:solidFill>
              </a:rPr>
              <a:t>Key employee retention and retirement </a:t>
            </a:r>
          </a:p>
        </p:txBody>
      </p:sp>
      <p:sp>
        <p:nvSpPr>
          <p:cNvPr id="19" name="Rectangle 18">
            <a:extLst>
              <a:ext uri="{FF2B5EF4-FFF2-40B4-BE49-F238E27FC236}">
                <a16:creationId xmlns:a16="http://schemas.microsoft.com/office/drawing/2014/main" id="{97C9C228-FDCC-4DB5-B4CA-459E51BC468D}"/>
              </a:ext>
            </a:extLst>
          </p:cNvPr>
          <p:cNvSpPr/>
          <p:nvPr/>
        </p:nvSpPr>
        <p:spPr>
          <a:xfrm>
            <a:off x="971149" y="3188174"/>
            <a:ext cx="5022912" cy="24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Limits on compensation and contributions don’t apply </a:t>
            </a:r>
          </a:p>
          <a:p>
            <a:pPr marL="182875" indent="-182875">
              <a:spcBef>
                <a:spcPts val="1600"/>
              </a:spcBef>
              <a:buFont typeface="Arial" panose="020B0604020202020204" pitchFamily="34" charset="0"/>
              <a:buChar char="•"/>
            </a:pPr>
            <a:r>
              <a:rPr lang="en-US" sz="2133">
                <a:solidFill>
                  <a:schemeClr val="bg1"/>
                </a:solidFill>
                <a:latin typeface="FS Elliot Pro Light" panose="02000503040000020004" pitchFamily="50" charset="0"/>
              </a:rPr>
              <a:t>Take income as W-2 compensation or a K-1 distribution, allowing some payroll tax leverage</a:t>
            </a:r>
          </a:p>
          <a:p>
            <a:pPr marL="182875" indent="-182875">
              <a:spcBef>
                <a:spcPts val="1600"/>
              </a:spcBef>
            </a:pPr>
            <a:endParaRPr lang="en-US" altLang="en-US" sz="2133">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34675813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93051" y="2452448"/>
            <a:ext cx="10589107" cy="2852737"/>
          </a:xfrm>
        </p:spPr>
        <p:txBody>
          <a:bodyPr/>
          <a:lstStyle/>
          <a:p>
            <a:br>
              <a:rPr lang="en-US"/>
            </a:br>
            <a:br>
              <a:rPr lang="en-US"/>
            </a:br>
            <a:br>
              <a:rPr lang="en-US"/>
            </a:br>
            <a:br>
              <a:rPr lang="en-US"/>
            </a:br>
            <a:r>
              <a:rPr lang="en-US"/>
              <a:t>Principal</a:t>
            </a:r>
            <a:r>
              <a:rPr lang="en-US" baseline="30000"/>
              <a:t>®</a:t>
            </a:r>
            <a:r>
              <a:rPr lang="en-US"/>
              <a:t> Loan Split Dollar</a:t>
            </a:r>
            <a:br>
              <a:rPr lang="en-US"/>
            </a:br>
            <a:br>
              <a:rPr lang="en-US"/>
            </a:br>
            <a:r>
              <a:rPr lang="en-US" sz="4800"/>
              <a:t>Reward key employees and provide survivor benefits</a:t>
            </a:r>
            <a:endParaRPr lang="en-US"/>
          </a:p>
        </p:txBody>
      </p:sp>
      <p:cxnSp>
        <p:nvCxnSpPr>
          <p:cNvPr id="5" name="Straight Connector 4">
            <a:extLst>
              <a:ext uri="{FF2B5EF4-FFF2-40B4-BE49-F238E27FC236}">
                <a16:creationId xmlns:a16="http://schemas.microsoft.com/office/drawing/2014/main" id="{DE08044C-43C0-4659-8BE5-7908840D79A4}"/>
              </a:ext>
            </a:extLst>
          </p:cNvPr>
          <p:cNvCxnSpPr/>
          <p:nvPr/>
        </p:nvCxnSpPr>
        <p:spPr>
          <a:xfrm>
            <a:off x="749992" y="1676215"/>
            <a:ext cx="9144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6317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608807" y="511946"/>
            <a:ext cx="10974387" cy="1033300"/>
          </a:xfrm>
        </p:spPr>
        <p:txBody>
          <a:bodyPr/>
          <a:lstStyle/>
          <a:p>
            <a:pPr>
              <a:spcBef>
                <a:spcPts val="1600"/>
              </a:spcBef>
            </a:pPr>
            <a:r>
              <a:rPr lang="en-US" sz="2667">
                <a:latin typeface="FS Elliot Pro Light" panose="02000503040000020004" pitchFamily="50" charset="0"/>
              </a:rPr>
              <a:t>Key employee retention and retirement</a:t>
            </a:r>
            <a:br>
              <a:rPr lang="en-US"/>
            </a:br>
            <a:br>
              <a:rPr lang="en-US" sz="1067"/>
            </a:br>
            <a:r>
              <a:rPr lang="en-US"/>
              <a:t>Loan split dollar plan characteristics </a:t>
            </a:r>
            <a:br>
              <a:rPr lang="en-US" sz="4800">
                <a:solidFill>
                  <a:srgbClr val="23273F"/>
                </a:solidFill>
                <a:latin typeface="FS Elliot Pro" pitchFamily="50" charset="0"/>
              </a:rPr>
            </a:br>
            <a:endParaRPr lang="en-US">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7" y="7924800"/>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FBC3EB19-365B-F441-BF78-E6784BBA6302}"/>
              </a:ext>
            </a:extLst>
          </p:cNvPr>
          <p:cNvSpPr txBox="1"/>
          <p:nvPr/>
        </p:nvSpPr>
        <p:spPr>
          <a:xfrm>
            <a:off x="-326796" y="1420305"/>
            <a:ext cx="0" cy="0"/>
          </a:xfrm>
          <a:prstGeom prst="rect">
            <a:avLst/>
          </a:prstGeom>
        </p:spPr>
        <p:txBody>
          <a:bodyPr vert="horz" wrap="none" lIns="121920" tIns="60960" rIns="121920" bIns="60960" rtlCol="0">
            <a:noAutofit/>
          </a:bodyPr>
          <a:lstStyle/>
          <a:p>
            <a:pPr>
              <a:lnSpc>
                <a:spcPct val="90000"/>
              </a:lnSpc>
            </a:pPr>
            <a:endParaRPr lang="en-US" sz="4000" spc="-93">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2057319"/>
            <a:ext cx="12192000" cy="4055188"/>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8" name="Content Placeholder 4">
            <a:extLst>
              <a:ext uri="{FF2B5EF4-FFF2-40B4-BE49-F238E27FC236}">
                <a16:creationId xmlns:a16="http://schemas.microsoft.com/office/drawing/2014/main" id="{3B63C4EB-93A3-4B9F-A853-CC4BC259266B}"/>
              </a:ext>
            </a:extLst>
          </p:cNvPr>
          <p:cNvSpPr txBox="1">
            <a:spLocks/>
          </p:cNvSpPr>
          <p:nvPr/>
        </p:nvSpPr>
        <p:spPr>
          <a:xfrm>
            <a:off x="696600" y="2137329"/>
            <a:ext cx="11495400" cy="4055188"/>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75" indent="-182875">
              <a:spcBef>
                <a:spcPts val="1600"/>
              </a:spcBef>
            </a:pPr>
            <a:r>
              <a:rPr lang="en-US" sz="2267">
                <a:solidFill>
                  <a:srgbClr val="23273F"/>
                </a:solidFill>
                <a:latin typeface="FS Elliot Pro Light" panose="02000503040000020004" pitchFamily="50" charset="0"/>
              </a:rPr>
              <a:t>Employee owns cash value life insurance policy.</a:t>
            </a:r>
          </a:p>
          <a:p>
            <a:pPr marL="914377" lvl="2" indent="-380990">
              <a:spcBef>
                <a:spcPts val="1600"/>
              </a:spcBef>
              <a:buFont typeface="FS Elliot Pro Light" panose="02000503040000020004" pitchFamily="50" charset="0"/>
              <a:buChar char="−"/>
            </a:pPr>
            <a:r>
              <a:rPr lang="en-US" sz="2267">
                <a:solidFill>
                  <a:srgbClr val="23273F"/>
                </a:solidFill>
                <a:latin typeface="FS Elliot Pro Light" panose="02000503040000020004" pitchFamily="50" charset="0"/>
              </a:rPr>
              <a:t>Policy provides death benefit protection for family.</a:t>
            </a:r>
          </a:p>
          <a:p>
            <a:pPr marL="914377" lvl="2" indent="-380990">
              <a:spcBef>
                <a:spcPts val="1600"/>
              </a:spcBef>
              <a:buFont typeface="FS Elliot Pro Light" panose="02000503040000020004" pitchFamily="50" charset="0"/>
              <a:buChar char="−"/>
            </a:pPr>
            <a:r>
              <a:rPr lang="en-US" sz="2267">
                <a:solidFill>
                  <a:srgbClr val="23273F"/>
                </a:solidFill>
                <a:latin typeface="FS Elliot Pro Light" panose="02000503040000020004" pitchFamily="50" charset="0"/>
              </a:rPr>
              <a:t>Excess of cash value over premiums paid is income tax free to employee.</a:t>
            </a:r>
          </a:p>
          <a:p>
            <a:pPr marL="182875" indent="-182875">
              <a:spcBef>
                <a:spcPts val="1600"/>
              </a:spcBef>
            </a:pPr>
            <a:r>
              <a:rPr lang="en-US" sz="2267">
                <a:solidFill>
                  <a:srgbClr val="23273F"/>
                </a:solidFill>
                <a:latin typeface="FS Elliot Pro Light" panose="02000503040000020004" pitchFamily="50" charset="0"/>
              </a:rPr>
              <a:t>Each premium is a loan to the employee by the employer.</a:t>
            </a:r>
          </a:p>
          <a:p>
            <a:pPr marL="914377" lvl="2" indent="-380990">
              <a:spcBef>
                <a:spcPts val="1600"/>
              </a:spcBef>
              <a:buFont typeface="FS Elliot Pro Light" panose="02000503040000020004" pitchFamily="50" charset="0"/>
              <a:buChar char="−"/>
            </a:pPr>
            <a:r>
              <a:rPr lang="en-US" sz="2267">
                <a:solidFill>
                  <a:srgbClr val="23273F"/>
                </a:solidFill>
                <a:latin typeface="FS Elliot Pro Light" panose="02000503040000020004" pitchFamily="50" charset="0"/>
              </a:rPr>
              <a:t>This avoids the employee being taxed on the entire premium amount.</a:t>
            </a:r>
          </a:p>
          <a:p>
            <a:pPr marL="914377" lvl="2" indent="-380990">
              <a:spcBef>
                <a:spcPts val="1600"/>
              </a:spcBef>
              <a:buFont typeface="FS Elliot Pro Light" panose="02000503040000020004" pitchFamily="50" charset="0"/>
              <a:buChar char="−"/>
            </a:pPr>
            <a:r>
              <a:rPr lang="en-US" sz="2267">
                <a:solidFill>
                  <a:srgbClr val="23273F"/>
                </a:solidFill>
                <a:latin typeface="FS Elliot Pro Light" panose="02000503040000020004" pitchFamily="50" charset="0"/>
              </a:rPr>
              <a:t>Employer often holds a collateral assignment to secure the loan.</a:t>
            </a:r>
          </a:p>
          <a:p>
            <a:pPr marL="182875" indent="-182875">
              <a:spcBef>
                <a:spcPts val="1600"/>
              </a:spcBef>
            </a:pPr>
            <a:r>
              <a:rPr lang="en-US" sz="2267">
                <a:solidFill>
                  <a:srgbClr val="23273F"/>
                </a:solidFill>
                <a:latin typeface="FS Elliot Pro Light" panose="02000503040000020004" pitchFamily="50" charset="0"/>
              </a:rPr>
              <a:t>Interest on the loan is imputed as income to the employee.</a:t>
            </a:r>
          </a:p>
          <a:p>
            <a:pPr marL="182875" indent="-182875">
              <a:spcBef>
                <a:spcPts val="1600"/>
              </a:spcBef>
            </a:pPr>
            <a:r>
              <a:rPr lang="en-US" sz="2267">
                <a:solidFill>
                  <a:srgbClr val="23273F"/>
                </a:solidFill>
                <a:latin typeface="FS Elliot Pro Light" panose="02000503040000020004" pitchFamily="50" charset="0"/>
              </a:rPr>
              <a:t>At termination, the employee owes back the premiums paid and employer recovers its costs.</a:t>
            </a:r>
          </a:p>
          <a:p>
            <a:endParaRPr lang="en-US" sz="2133">
              <a:solidFill>
                <a:srgbClr val="23273F"/>
              </a:solidFill>
              <a:latin typeface="FS Elliot Pro Light" panose="02000503040000020004" pitchFamily="50" charset="0"/>
            </a:endParaRPr>
          </a:p>
        </p:txBody>
      </p:sp>
    </p:spTree>
    <p:extLst>
      <p:ext uri="{BB962C8B-B14F-4D97-AF65-F5344CB8AC3E}">
        <p14:creationId xmlns:p14="http://schemas.microsoft.com/office/powerpoint/2010/main" val="902570746"/>
      </p:ext>
    </p:extLst>
  </p:cSld>
  <p:clrMapOvr>
    <a:masterClrMapping/>
  </p:clrMapOvr>
</p:sld>
</file>

<file path=ppt/theme/theme1.xml><?xml version="1.0" encoding="utf-8"?>
<a:theme xmlns:a="http://schemas.openxmlformats.org/drawingml/2006/main" name="Office Theme">
  <a:themeElements>
    <a:clrScheme name="Principal PPT Template">
      <a:dk1>
        <a:srgbClr val="333333"/>
      </a:dk1>
      <a:lt1>
        <a:srgbClr val="FFFFFF"/>
      </a:lt1>
      <a:dk2>
        <a:srgbClr val="004C97"/>
      </a:dk2>
      <a:lt2>
        <a:srgbClr val="55FFF5"/>
      </a:lt2>
      <a:accent1>
        <a:srgbClr val="002855"/>
      </a:accent1>
      <a:accent2>
        <a:srgbClr val="0076CF"/>
      </a:accent2>
      <a:accent3>
        <a:srgbClr val="00C3D9"/>
      </a:accent3>
      <a:accent4>
        <a:srgbClr val="DCF94D"/>
      </a:accent4>
      <a:accent5>
        <a:srgbClr val="FAC800"/>
      </a:accent5>
      <a:accent6>
        <a:srgbClr val="9E8BFF"/>
      </a:accent6>
      <a:hlink>
        <a:srgbClr val="0061A0"/>
      </a:hlink>
      <a:folHlink>
        <a:srgbClr val="0091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FC1B827F3C1442801D581C73294682" ma:contentTypeVersion="17" ma:contentTypeDescription="Create a new document." ma:contentTypeScope="" ma:versionID="f78fc2a66b5231251a21fa5fa43502dc">
  <xsd:schema xmlns:xsd="http://www.w3.org/2001/XMLSchema" xmlns:xs="http://www.w3.org/2001/XMLSchema" xmlns:p="http://schemas.microsoft.com/office/2006/metadata/properties" xmlns:ns2="5d3dbe52-9a4f-4f08-99d8-aaca30901a44" xmlns:ns3="00a0abf1-db4d-40c2-9ab0-8f11fd44dbb4" xmlns:ns4="b321ad9c-65f3-4b5a-ad5c-8eb431ac3fd0" targetNamespace="http://schemas.microsoft.com/office/2006/metadata/properties" ma:root="true" ma:fieldsID="376e1cab67b3738f0724acfd8d65a30e" ns2:_="" ns3:_="" ns4:_="">
    <xsd:import namespace="5d3dbe52-9a4f-4f08-99d8-aaca30901a44"/>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Notes1" minOccurs="0"/>
                <xsd:element ref="ns2:MediaLengthInSeconds" minOccurs="0"/>
                <xsd:element ref="ns2:checkmark"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dbe52-9a4f-4f08-99d8-aaca30901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heckmark" ma:index="21" nillable="true" ma:displayName="check mark" ma:default="1" ma:format="Dropdown" ma:internalName="checkmark">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Notes1" ma:index="19"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1 xmlns="00a0abf1-db4d-40c2-9ab0-8f11fd44dbb4" xsi:nil="true"/>
    <TaxCatchAll xmlns="b321ad9c-65f3-4b5a-ad5c-8eb431ac3fd0" xsi:nil="true"/>
    <lcf76f155ced4ddcb4097134ff3c332f xmlns="5d3dbe52-9a4f-4f08-99d8-aaca30901a44">
      <Terms xmlns="http://schemas.microsoft.com/office/infopath/2007/PartnerControls"/>
    </lcf76f155ced4ddcb4097134ff3c332f>
    <checkmark xmlns="5d3dbe52-9a4f-4f08-99d8-aaca30901a44">true</checkmark>
  </documentManagement>
</p:properties>
</file>

<file path=customXml/itemProps1.xml><?xml version="1.0" encoding="utf-8"?>
<ds:datastoreItem xmlns:ds="http://schemas.openxmlformats.org/officeDocument/2006/customXml" ds:itemID="{19546574-3FD3-4136-B6B0-1DE135E23E4A}">
  <ds:schemaRefs>
    <ds:schemaRef ds:uri="http://schemas.microsoft.com/sharepoint/v3/contenttype/forms"/>
  </ds:schemaRefs>
</ds:datastoreItem>
</file>

<file path=customXml/itemProps2.xml><?xml version="1.0" encoding="utf-8"?>
<ds:datastoreItem xmlns:ds="http://schemas.openxmlformats.org/officeDocument/2006/customXml" ds:itemID="{D8A619EC-8016-4303-845A-3A814B027499}"/>
</file>

<file path=customXml/itemProps3.xml><?xml version="1.0" encoding="utf-8"?>
<ds:datastoreItem xmlns:ds="http://schemas.openxmlformats.org/officeDocument/2006/customXml" ds:itemID="{E79A148F-8ACE-4699-888E-A3C9FC56C8BC}">
  <ds:schemaRefs>
    <ds:schemaRef ds:uri="00a0abf1-db4d-40c2-9ab0-8f11fd44dbb4"/>
    <ds:schemaRef ds:uri="64b52936-4d1a-4788-a027-08c67a991459"/>
    <ds:schemaRef ds:uri="b321ad9c-65f3-4b5a-ad5c-8eb431ac3f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68</TotalTime>
  <Words>18033</Words>
  <Application>Microsoft Office PowerPoint</Application>
  <PresentationFormat>Widescreen</PresentationFormat>
  <Paragraphs>1656</Paragraphs>
  <Slides>142</Slides>
  <Notes>142</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142</vt:i4>
      </vt:variant>
    </vt:vector>
  </HeadingPairs>
  <TitlesOfParts>
    <vt:vector size="160" baseType="lpstr">
      <vt:lpstr>.PingFang SC Regular</vt:lpstr>
      <vt:lpstr>Arial</vt:lpstr>
      <vt:lpstr>ArialMT</vt:lpstr>
      <vt:lpstr>Calibri</vt:lpstr>
      <vt:lpstr>Calibri Light</vt:lpstr>
      <vt:lpstr>FS Elliot Pro</vt:lpstr>
      <vt:lpstr>FS Elliot Pro Light</vt:lpstr>
      <vt:lpstr>FS Elliot Web Regular</vt:lpstr>
      <vt:lpstr>FSElliotPro</vt:lpstr>
      <vt:lpstr>FSElliotPro-Bold</vt:lpstr>
      <vt:lpstr>Monaco</vt:lpstr>
      <vt:lpstr>Segoe UI</vt:lpstr>
      <vt:lpstr>STIXGeneral-Regular</vt:lpstr>
      <vt:lpstr>Times New Roman</vt:lpstr>
      <vt:lpstr>var(--typography-font-default)</vt:lpstr>
      <vt:lpstr>var(--typography-font-light)</vt:lpstr>
      <vt:lpstr>Office Theme</vt:lpstr>
      <vt:lpstr>Custom Design</vt:lpstr>
      <vt:lpstr>PowerPoint Presentation</vt:lpstr>
      <vt:lpstr>Planning for the future of your business</vt:lpstr>
      <vt:lpstr>PowerPoint Presentation</vt:lpstr>
      <vt:lpstr>PowerPoint Presentation</vt:lpstr>
      <vt:lpstr>PowerPoint Presentation</vt:lpstr>
      <vt:lpstr>Insights from owners  of small and midsize businesses</vt:lpstr>
      <vt:lpstr>Key findings— Principal® Business Owner Insights survey</vt:lpstr>
      <vt:lpstr>Business protection remains top priority since 2010</vt:lpstr>
      <vt:lpstr>What we’ll cover today</vt:lpstr>
      <vt:lpstr>Know the value of your business</vt:lpstr>
      <vt:lpstr>Key factors impacted by the business value</vt:lpstr>
      <vt:lpstr>PowerPoint Presentation</vt:lpstr>
      <vt:lpstr>How can you influence the value of your business?</vt:lpstr>
      <vt:lpstr>Three approaches to valuing a business</vt:lpstr>
      <vt:lpstr>We can help.</vt:lpstr>
      <vt:lpstr>Business succession planning</vt:lpstr>
      <vt:lpstr>Benefits of an effective and  well-funded agreement allows you to have:</vt:lpstr>
      <vt:lpstr>Start with a plan.</vt:lpstr>
      <vt:lpstr>PowerPoint Presentation</vt:lpstr>
      <vt:lpstr>Planning can help provide:</vt:lpstr>
      <vt:lpstr>Three keys to succession planning</vt:lpstr>
      <vt:lpstr>When will you sell your business?</vt:lpstr>
      <vt:lpstr>Successful succession planning</vt:lpstr>
      <vt:lpstr>Top mandatory triggering events</vt:lpstr>
      <vt:lpstr>Identify potential successors</vt:lpstr>
      <vt:lpstr>PowerPoint Presentation</vt:lpstr>
      <vt:lpstr>Business succession  Buy-sell strategies </vt:lpstr>
      <vt:lpstr>Types of buy-sell agreements</vt:lpstr>
      <vt:lpstr>Business succession  Cross purchase buy-sell</vt:lpstr>
      <vt:lpstr>Business succession  Entity purchase buy-sell</vt:lpstr>
      <vt:lpstr>Business succession  Multi-owner buy-sell</vt:lpstr>
      <vt:lpstr>Business succession  What about sole owner businesses? </vt:lpstr>
      <vt:lpstr>Business succession—sole owner businesses  No sell buy-sell</vt:lpstr>
      <vt:lpstr>Business succession—sole owner businesses  One way buy-sell</vt:lpstr>
      <vt:lpstr>Disability Buy-Out insurance1</vt:lpstr>
      <vt:lpstr>Business succession—sole owner businesses  Sole owner transition buy-sell</vt:lpstr>
      <vt:lpstr>     Transfer strategies</vt:lpstr>
      <vt:lpstr>Business succession  Installment sale</vt:lpstr>
      <vt:lpstr>Business succession  Interest-only note</vt:lpstr>
      <vt:lpstr>Business succession  Lump sum payment</vt:lpstr>
      <vt:lpstr>Business succession   Employee stock ownership plan</vt:lpstr>
      <vt:lpstr>Business succession  Gifting strategies</vt:lpstr>
      <vt:lpstr>Gifting strategies   Grantor retained annuity trust (GRAT)</vt:lpstr>
      <vt:lpstr>     Family-owned businesses</vt:lpstr>
      <vt:lpstr>Family business planning  Family-owned business have additional things to consider.</vt:lpstr>
      <vt:lpstr>Family business planning  Owner often must balance competing needs.</vt:lpstr>
      <vt:lpstr>Gifting to family: the most popular succession strategy</vt:lpstr>
      <vt:lpstr>Special considerations for family-owned businesses</vt:lpstr>
      <vt:lpstr>Special considerations for family-owned businesses</vt:lpstr>
      <vt:lpstr>What if you have an existing agreement?</vt:lpstr>
      <vt:lpstr>Next steps</vt:lpstr>
      <vt:lpstr>Protecting your business</vt:lpstr>
      <vt:lpstr>Use life and disability insurance to be better prepared for what lies ahead.</vt:lpstr>
      <vt:lpstr>Help protect the business from the loss of top talent.</vt:lpstr>
      <vt:lpstr>Cost of losing a key employee</vt:lpstr>
      <vt:lpstr>Cost of losing a key employee—additional considerations</vt:lpstr>
      <vt:lpstr>Who are your difference makers?</vt:lpstr>
      <vt:lpstr>Key person insurance</vt:lpstr>
      <vt:lpstr>Keep your business open.</vt:lpstr>
      <vt:lpstr>Key person insurance  How key person life insurance works</vt:lpstr>
      <vt:lpstr>Key person insurance  How Key Person Replacement disability insurance works</vt:lpstr>
      <vt:lpstr>Business expenses to consider during a disability</vt:lpstr>
      <vt:lpstr>Overhead expense disability insurance</vt:lpstr>
      <vt:lpstr>Overhead expense disability insurance Business Loan Protection*</vt:lpstr>
      <vt:lpstr>Business Loan Protection*  How does it work?</vt:lpstr>
      <vt:lpstr>Key person insurance  Potential uses for the benefits</vt:lpstr>
      <vt:lpstr>Taking care of your employees, including your top talent</vt:lpstr>
      <vt:lpstr>Building a strong foundation with employee benefits</vt:lpstr>
      <vt:lpstr>Qualified retirement plans</vt:lpstr>
      <vt:lpstr>Group life and disability insurance</vt:lpstr>
      <vt:lpstr>Benefit restoration  </vt:lpstr>
      <vt:lpstr>Group long-term disability (LTD) benefit cap impact</vt:lpstr>
      <vt:lpstr>Adding individual Disability Income (DI) insurance</vt:lpstr>
      <vt:lpstr>How do you stack up to your competition?</vt:lpstr>
      <vt:lpstr>Recruit, retain, reward, and retire your key employees.</vt:lpstr>
      <vt:lpstr>Recruiting and rewarding difference-makers</vt:lpstr>
      <vt:lpstr>Key employee retention and retirement  Deferred Comp – Defined Contribution </vt:lpstr>
      <vt:lpstr>Deferred compensation plans: for your business</vt:lpstr>
      <vt:lpstr>Deferred compensation plans: for your key employees</vt:lpstr>
      <vt:lpstr>Key employee retention and retirement  Deferred Comp – Defined Benefit</vt:lpstr>
      <vt:lpstr>Deferred Comp – Defined Benefit:  for your business </vt:lpstr>
      <vt:lpstr>Deferred Comp – Defined Benefit:  for your key employees </vt:lpstr>
      <vt:lpstr>Key employee retention and retirement  Deferred Comp – Select Reward</vt:lpstr>
      <vt:lpstr>Deferred Comp – Select Reward:  for your business </vt:lpstr>
      <vt:lpstr>Deferred Comp – Select Reward:  for your key employees </vt:lpstr>
      <vt:lpstr>Key employee retention and retirement  Deferred Comp – SERP</vt:lpstr>
      <vt:lpstr>Deferred Comp – SERP: for your business </vt:lpstr>
      <vt:lpstr>Deferred Comp – SERP: for your key employees </vt:lpstr>
      <vt:lpstr>Key employee retention and retirement  Deferred Comp – Incentive Bonus</vt:lpstr>
      <vt:lpstr>Deferred Comp – Incentive Bonus:  for your business </vt:lpstr>
      <vt:lpstr>Deferred Comp – Incentive Bonus:  for your key employees </vt:lpstr>
      <vt:lpstr>  Bonus plans</vt:lpstr>
      <vt:lpstr>Key employee retention and retirement  Bonus plan: For both for profit &amp; tax-exempt organizations </vt:lpstr>
      <vt:lpstr>Bonus plans: for your organization</vt:lpstr>
      <vt:lpstr>Bonus plans: for your key employees</vt:lpstr>
      <vt:lpstr>Key employee retention and retirement  Bonus – S Owner </vt:lpstr>
      <vt:lpstr>Bonus – S Owner: for your business </vt:lpstr>
      <vt:lpstr>    Principal® Loan Split Dollar  Reward key employees and provide survivor benefits</vt:lpstr>
      <vt:lpstr>Key employee retention and retirement  Loan split dollar plan characteristics  </vt:lpstr>
      <vt:lpstr>When loan split dollar?  </vt:lpstr>
      <vt:lpstr>Key employee retention and retirement  What is the minimum IRS-required interest? </vt:lpstr>
      <vt:lpstr>Key employee retention and retirement  Loan split dollar </vt:lpstr>
      <vt:lpstr>Key employee retention and retirement  Loan split dollar </vt:lpstr>
      <vt:lpstr>Loan Split Dollar Exit strategies </vt:lpstr>
      <vt:lpstr>Loan Split Dollar  Getting started</vt:lpstr>
      <vt:lpstr>    Principal® Death Benefit Only  Reward key employees and provide benefits for their beneficiaries</vt:lpstr>
      <vt:lpstr>Key employee retention and retirement  Death Benefit Only plan: For both for profit &amp; tax-exempt organizations </vt:lpstr>
      <vt:lpstr>Death Benefit Only: for the business </vt:lpstr>
      <vt:lpstr>Death Benefit Only: for key employees </vt:lpstr>
      <vt:lpstr>Key employee retention and retirement  Death Benefit Only: Financing options </vt:lpstr>
      <vt:lpstr>Helping to protect your lifestyle</vt:lpstr>
      <vt:lpstr>Ways to help secure your future</vt:lpstr>
      <vt:lpstr>PowerPoint Presentation</vt:lpstr>
      <vt:lpstr>Business Owner Retirement Analysis Why this planning is important</vt:lpstr>
      <vt:lpstr> </vt:lpstr>
      <vt:lpstr>Business owner retirement analysis</vt:lpstr>
      <vt:lpstr>Retirement</vt:lpstr>
      <vt:lpstr>Help protect your ability to save for retirement.</vt:lpstr>
      <vt:lpstr>DI Retirement Security  Pays disability benefits to a trust for retirement income</vt:lpstr>
      <vt:lpstr>PowerPoint Presentation</vt:lpstr>
      <vt:lpstr>PowerPoint Presentation</vt:lpstr>
      <vt:lpstr>Individual disability income insurance</vt:lpstr>
      <vt:lpstr>Protecting your income </vt:lpstr>
      <vt:lpstr>PowerPoint Presentation</vt:lpstr>
      <vt:lpstr>PowerPoint Presentation</vt:lpstr>
      <vt:lpstr>PowerPoint Presentation</vt:lpstr>
      <vt:lpstr>PowerPoint Presentation</vt:lpstr>
      <vt:lpstr>PowerPoint Presentation</vt:lpstr>
      <vt:lpstr> Life insurance Benefits</vt:lpstr>
      <vt:lpstr> Some business uses for life insurance</vt:lpstr>
      <vt:lpstr>PowerPoint Presentation</vt:lpstr>
      <vt:lpstr>Legacy and estate planning</vt:lpstr>
      <vt:lpstr>Legacy and estate planning Leaving heirs what’s fair and equitable when you have a business</vt:lpstr>
      <vt:lpstr>Legacy and estate planning Control your legacy and preserve your estate</vt:lpstr>
      <vt:lpstr>Principal® Business Needs  Assessment</vt:lpstr>
      <vt:lpstr>Principal® Business Needs Assessment</vt:lpstr>
      <vt:lpstr>Business Needs Assessment  A holistic view of business planning needs to help:</vt:lpstr>
      <vt:lpstr>Be sure to have the right team helping you.</vt:lpstr>
      <vt:lpstr>Recap</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Blevins, Brandie</dc:creator>
  <cp:lastModifiedBy>Manroe, Drew</cp:lastModifiedBy>
  <cp:revision>1</cp:revision>
  <cp:lastPrinted>2023-08-21T18:09:36Z</cp:lastPrinted>
  <dcterms:created xsi:type="dcterms:W3CDTF">2021-07-06T18:34:44Z</dcterms:created>
  <dcterms:modified xsi:type="dcterms:W3CDTF">2023-09-05T14:28:24Z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Classification: Internal Use</vt:lpwstr>
  </property>
  <property fmtid="{D5CDD505-2E9C-101B-9397-08002B2CF9AE}" pid="4" name="ContentTypeId">
    <vt:lpwstr>0x010100E84E03423D1FB149815474C190CFF08A</vt:lpwstr>
  </property>
  <property fmtid="{D5CDD505-2E9C-101B-9397-08002B2CF9AE}" pid="5" name="MSIP_Label_af49516a-7525-4936-8880-b1dc1e580865_Enabled">
    <vt:lpwstr>true</vt:lpwstr>
  </property>
  <property fmtid="{D5CDD505-2E9C-101B-9397-08002B2CF9AE}" pid="6" name="MSIP_Label_af49516a-7525-4936-8880-b1dc1e580865_SetDate">
    <vt:lpwstr>2021-08-23T15:18:56Z</vt:lpwstr>
  </property>
  <property fmtid="{D5CDD505-2E9C-101B-9397-08002B2CF9AE}" pid="7" name="MSIP_Label_af49516a-7525-4936-8880-b1dc1e580865_Method">
    <vt:lpwstr>Privileged</vt:lpwstr>
  </property>
  <property fmtid="{D5CDD505-2E9C-101B-9397-08002B2CF9AE}" pid="8" name="MSIP_Label_af49516a-7525-4936-8880-b1dc1e580865_Name">
    <vt:lpwstr>Non-visible label</vt:lpwstr>
  </property>
  <property fmtid="{D5CDD505-2E9C-101B-9397-08002B2CF9AE}" pid="9" name="MSIP_Label_af49516a-7525-4936-8880-b1dc1e580865_SiteId">
    <vt:lpwstr>3bea478c-1684-4a8c-8e85-045ec54ba430</vt:lpwstr>
  </property>
  <property fmtid="{D5CDD505-2E9C-101B-9397-08002B2CF9AE}" pid="10" name="MSIP_Label_af49516a-7525-4936-8880-b1dc1e580865_ActionId">
    <vt:lpwstr>1dd38546-e1fd-4155-9ce3-364e1b45737e</vt:lpwstr>
  </property>
  <property fmtid="{D5CDD505-2E9C-101B-9397-08002B2CF9AE}" pid="11" name="MSIP_Label_af49516a-7525-4936-8880-b1dc1e580865_ContentBits">
    <vt:lpwstr>0</vt:lpwstr>
  </property>
  <property fmtid="{D5CDD505-2E9C-101B-9397-08002B2CF9AE}" pid="12" name="MediaServiceImageTags">
    <vt:lpwstr/>
  </property>
</Properties>
</file>