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notesSlides/notesSlide35.xml" ContentType="application/vnd.openxmlformats-officedocument.presentationml.notesSlide+xml"/>
  <Override PartName="/ppt/charts/chart4.xml" ContentType="application/vnd.openxmlformats-officedocument.drawingml.chart+xml"/>
  <Override PartName="/ppt/notesSlides/notesSlide36.xml" ContentType="application/vnd.openxmlformats-officedocument.presentationml.notesSlide+xml"/>
  <Override PartName="/ppt/charts/chart5.xml" ContentType="application/vnd.openxmlformats-officedocument.drawingml.chart+xml"/>
  <Override PartName="/ppt/notesSlides/notesSlide37.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38.xml" ContentType="application/vnd.openxmlformats-officedocument.presentationml.notesSlide+xml"/>
  <Override PartName="/ppt/charts/chart7.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8.xml" ContentType="application/vnd.openxmlformats-officedocument.drawingml.chart+xml"/>
  <Override PartName="/ppt/notesSlides/notesSlide46.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7.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4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4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59.xml" ContentType="application/vnd.openxmlformats-officedocument.presentationml.notesSl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4"/>
    <p:sldMasterId id="2147483846" r:id="rId5"/>
  </p:sldMasterIdLst>
  <p:notesMasterIdLst>
    <p:notesMasterId r:id="rId67"/>
  </p:notesMasterIdLst>
  <p:handoutMasterIdLst>
    <p:handoutMasterId r:id="rId68"/>
  </p:handoutMasterIdLst>
  <p:sldIdLst>
    <p:sldId id="259" r:id="rId6"/>
    <p:sldId id="400" r:id="rId7"/>
    <p:sldId id="2146845604" r:id="rId8"/>
    <p:sldId id="268" r:id="rId9"/>
    <p:sldId id="261" r:id="rId10"/>
    <p:sldId id="2146846500" r:id="rId11"/>
    <p:sldId id="2146845548" r:id="rId12"/>
    <p:sldId id="2146846542" r:id="rId13"/>
    <p:sldId id="2146846460" r:id="rId14"/>
    <p:sldId id="445" r:id="rId15"/>
    <p:sldId id="446" r:id="rId16"/>
    <p:sldId id="2146846505" r:id="rId17"/>
    <p:sldId id="447" r:id="rId18"/>
    <p:sldId id="461" r:id="rId19"/>
    <p:sldId id="462" r:id="rId20"/>
    <p:sldId id="463" r:id="rId21"/>
    <p:sldId id="2146846504" r:id="rId22"/>
    <p:sldId id="449" r:id="rId23"/>
    <p:sldId id="460" r:id="rId24"/>
    <p:sldId id="2146846506" r:id="rId25"/>
    <p:sldId id="464" r:id="rId26"/>
    <p:sldId id="465" r:id="rId27"/>
    <p:sldId id="450" r:id="rId28"/>
    <p:sldId id="2146846507" r:id="rId29"/>
    <p:sldId id="451" r:id="rId30"/>
    <p:sldId id="453" r:id="rId31"/>
    <p:sldId id="2146846508" r:id="rId32"/>
    <p:sldId id="2146846512" r:id="rId33"/>
    <p:sldId id="2146846543" r:id="rId34"/>
    <p:sldId id="2146846544" r:id="rId35"/>
    <p:sldId id="2146846517" r:id="rId36"/>
    <p:sldId id="2146846545" r:id="rId37"/>
    <p:sldId id="2146846546" r:id="rId38"/>
    <p:sldId id="2146846442" r:id="rId39"/>
    <p:sldId id="541" r:id="rId40"/>
    <p:sldId id="2146846547" r:id="rId41"/>
    <p:sldId id="2146846548" r:id="rId42"/>
    <p:sldId id="542" r:id="rId43"/>
    <p:sldId id="2146846464" r:id="rId44"/>
    <p:sldId id="2146846532" r:id="rId45"/>
    <p:sldId id="557" r:id="rId46"/>
    <p:sldId id="2146846501" r:id="rId47"/>
    <p:sldId id="2146846549" r:id="rId48"/>
    <p:sldId id="2146846518" r:id="rId49"/>
    <p:sldId id="2146846477" r:id="rId50"/>
    <p:sldId id="2146846450" r:id="rId51"/>
    <p:sldId id="2146846550" r:id="rId52"/>
    <p:sldId id="2146846509" r:id="rId53"/>
    <p:sldId id="2146846478" r:id="rId54"/>
    <p:sldId id="2146846531" r:id="rId55"/>
    <p:sldId id="2146846519" r:id="rId56"/>
    <p:sldId id="2146846481" r:id="rId57"/>
    <p:sldId id="2146846479" r:id="rId58"/>
    <p:sldId id="2146846483" r:id="rId59"/>
    <p:sldId id="2146846520" r:id="rId60"/>
    <p:sldId id="2146846485" r:id="rId61"/>
    <p:sldId id="591" r:id="rId62"/>
    <p:sldId id="578" r:id="rId63"/>
    <p:sldId id="2146846488" r:id="rId64"/>
    <p:sldId id="2146846487" r:id="rId65"/>
    <p:sldId id="2146846465" r:id="rId6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4A0240D7-2718-4604-978B-D786C6876836}">
          <p14:sldIdLst>
            <p14:sldId id="259"/>
            <p14:sldId id="400"/>
          </p14:sldIdLst>
        </p14:section>
        <p14:section name="Key findings" id="{78D47C74-9F0C-4589-A03E-ACABDE1AF6D9}">
          <p14:sldIdLst>
            <p14:sldId id="2146845604"/>
            <p14:sldId id="268"/>
            <p14:sldId id="261"/>
            <p14:sldId id="2146846500"/>
          </p14:sldIdLst>
        </p14:section>
        <p14:section name="Prioritization of benefits" id="{98075E9A-3CB5-47AD-A12F-5ADE6AE98324}">
          <p14:sldIdLst>
            <p14:sldId id="2146845548"/>
            <p14:sldId id="2146846542"/>
          </p14:sldIdLst>
        </p14:section>
        <p14:section name="Priorities and realities" id="{2525D531-F71C-4DC5-B884-0D6BFD541629}">
          <p14:sldIdLst>
            <p14:sldId id="2146846460"/>
            <p14:sldId id="445"/>
            <p14:sldId id="446"/>
          </p14:sldIdLst>
        </p14:section>
        <p14:section name="Solutions for your employees" id="{562B08CA-A8C0-4E8B-9F0A-945032138387}">
          <p14:sldIdLst>
            <p14:sldId id="2146846505"/>
            <p14:sldId id="447"/>
            <p14:sldId id="461"/>
            <p14:sldId id="462"/>
            <p14:sldId id="463"/>
          </p14:sldIdLst>
        </p14:section>
        <p14:section name="Solutions for your business" id="{27F1F2EA-ADBA-47EB-8AC0-7B4EFFF1B191}">
          <p14:sldIdLst>
            <p14:sldId id="2146846504"/>
            <p14:sldId id="449"/>
            <p14:sldId id="460"/>
          </p14:sldIdLst>
        </p14:section>
        <p14:section name="Solutions to help protect your lifestyle" id="{56570797-BD4B-43FA-B21C-5EB5CFEA963F}">
          <p14:sldIdLst>
            <p14:sldId id="2146846506"/>
            <p14:sldId id="464"/>
            <p14:sldId id="465"/>
            <p14:sldId id="450"/>
          </p14:sldIdLst>
        </p14:section>
        <p14:section name="Business planning" id="{19ABC375-B180-44B4-A488-A09DAD9387E2}">
          <p14:sldIdLst>
            <p14:sldId id="2146846507"/>
            <p14:sldId id="451"/>
            <p14:sldId id="453"/>
          </p14:sldIdLst>
        </p14:section>
        <p14:section name="A more detailed look at some key findings" id="{CF238221-4727-4A3C-935B-BFF027F7C0C8}">
          <p14:sldIdLst>
            <p14:sldId id="2146846508"/>
            <p14:sldId id="2146846512"/>
            <p14:sldId id="2146846543"/>
            <p14:sldId id="2146846544"/>
          </p14:sldIdLst>
        </p14:section>
        <p14:section name="Owners &amp; their businesses" id="{5DBA6B49-B8B0-4BD7-BB21-097EE679C737}">
          <p14:sldIdLst>
            <p14:sldId id="2146846517"/>
            <p14:sldId id="2146846545"/>
            <p14:sldId id="2146846546"/>
            <p14:sldId id="2146846442"/>
            <p14:sldId id="541"/>
            <p14:sldId id="2146846547"/>
            <p14:sldId id="2146846548"/>
            <p14:sldId id="542"/>
          </p14:sldIdLst>
        </p14:section>
        <p14:section name="Solutions for the business, the employees, and the owner" id="{8398ED49-76D8-4F30-9B38-0858589C48CA}">
          <p14:sldIdLst>
            <p14:sldId id="2146846464"/>
          </p14:sldIdLst>
        </p14:section>
        <p14:section name="Solutions for the business" id="{0F73E9FC-2B56-4D14-9C7B-0D597048C473}">
          <p14:sldIdLst>
            <p14:sldId id="2146846532"/>
            <p14:sldId id="557"/>
            <p14:sldId id="2146846501"/>
            <p14:sldId id="2146846549"/>
            <p14:sldId id="2146846518"/>
            <p14:sldId id="2146846477"/>
            <p14:sldId id="2146846450"/>
            <p14:sldId id="2146846550"/>
            <p14:sldId id="2146846509"/>
            <p14:sldId id="2146846478"/>
          </p14:sldIdLst>
        </p14:section>
        <p14:section name="Solutions for the employees" id="{B03C8646-00F4-40DC-B899-D9DC30F60FDD}">
          <p14:sldIdLst>
            <p14:sldId id="2146846531"/>
            <p14:sldId id="2146846519"/>
            <p14:sldId id="2146846481"/>
            <p14:sldId id="2146846479"/>
            <p14:sldId id="2146846483"/>
            <p14:sldId id="2146846520"/>
            <p14:sldId id="2146846485"/>
          </p14:sldIdLst>
        </p14:section>
        <p14:section name="Solution for the owner" id="{92DCF782-BB5B-4ACD-B46B-E55B456719EE}">
          <p14:sldIdLst>
            <p14:sldId id="591"/>
            <p14:sldId id="578"/>
            <p14:sldId id="2146846488"/>
            <p14:sldId id="2146846487"/>
          </p14:sldIdLst>
        </p14:section>
        <p14:section name="Closing" id="{D38CA965-0055-43A0-90C8-F70D074FE542}">
          <p14:sldIdLst>
            <p14:sldId id="2146846465"/>
          </p14:sldIdLst>
        </p14:section>
      </p14:sectionLst>
    </p:ext>
    <p:ext uri="{EFAFB233-063F-42B5-8137-9DF3F51BA10A}">
      <p15:sldGuideLst xmlns:p15="http://schemas.microsoft.com/office/powerpoint/2012/main">
        <p15:guide id="1" orient="horz" pos="2112" userDrawn="1">
          <p15:clr>
            <a:srgbClr val="A4A3A4"/>
          </p15:clr>
        </p15:guide>
        <p15:guide id="2" orient="horz" pos="112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4CAD32-DA74-9AFD-A790-F143E0119A1D}" name="Jones, Jennifer D" initials="JJD" userId="S::Jones.Jennifer.D@principal.com::328cf3e3-6d27-44da-b9e2-799db2f13d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olich, Jodi" initials="PJ" lastIdx="1" clrIdx="6">
    <p:extLst>
      <p:ext uri="{19B8F6BF-5375-455C-9EA6-DF929625EA0E}">
        <p15:presenceInfo xmlns:p15="http://schemas.microsoft.com/office/powerpoint/2012/main" userId="S::Polich.Jodi@principal.com::44ddbb23-f218-4f84-8303-c3d9b3c7e236" providerId="AD"/>
      </p:ext>
    </p:extLst>
  </p:cmAuthor>
  <p:cmAuthor id="1" name="Block, Jessica" initials="BJ" lastIdx="18" clrIdx="0">
    <p:extLst>
      <p:ext uri="{19B8F6BF-5375-455C-9EA6-DF929625EA0E}">
        <p15:presenceInfo xmlns:p15="http://schemas.microsoft.com/office/powerpoint/2012/main" userId="S::Block.Jessica@principal.com::ff83303a-588f-4deb-80ca-9635c11065a8" providerId="AD"/>
      </p:ext>
    </p:extLst>
  </p:cmAuthor>
  <p:cmAuthor id="2" name="Roberts, Stephanie" initials="RS" lastIdx="12" clrIdx="1">
    <p:extLst>
      <p:ext uri="{19B8F6BF-5375-455C-9EA6-DF929625EA0E}">
        <p15:presenceInfo xmlns:p15="http://schemas.microsoft.com/office/powerpoint/2012/main" userId="S::Roberts.Stephanie@principal.com::f2bd8535-f603-4a65-a9b7-c5c5484d9035" providerId="AD"/>
      </p:ext>
    </p:extLst>
  </p:cmAuthor>
  <p:cmAuthor id="3" name="Leonard, Valerie" initials="LV" lastIdx="12" clrIdx="2">
    <p:extLst>
      <p:ext uri="{19B8F6BF-5375-455C-9EA6-DF929625EA0E}">
        <p15:presenceInfo xmlns:p15="http://schemas.microsoft.com/office/powerpoint/2012/main" userId="S::leonard.valerie@principal.com::512ada8e-6be5-4e21-a02d-ce5ca5f27e89" providerId="AD"/>
      </p:ext>
    </p:extLst>
  </p:cmAuthor>
  <p:cmAuthor id="4" name="Rose, Susan K" initials="RK" lastIdx="1" clrIdx="3">
    <p:extLst>
      <p:ext uri="{19B8F6BF-5375-455C-9EA6-DF929625EA0E}">
        <p15:presenceInfo xmlns:p15="http://schemas.microsoft.com/office/powerpoint/2012/main" userId="S::rose.susan.k@principal.com::72af86c1-49ae-4f8f-b7d2-aac370139066" providerId="AD"/>
      </p:ext>
    </p:extLst>
  </p:cmAuthor>
  <p:cmAuthor id="5" name="Eckert, Abby" initials="EA" lastIdx="9" clrIdx="4">
    <p:extLst>
      <p:ext uri="{19B8F6BF-5375-455C-9EA6-DF929625EA0E}">
        <p15:presenceInfo xmlns:p15="http://schemas.microsoft.com/office/powerpoint/2012/main" userId="S::Eckert.Abby@principal.com::5df299d5-5640-4f29-92a1-c3aed8318bf0" providerId="AD"/>
      </p:ext>
    </p:extLst>
  </p:cmAuthor>
  <p:cmAuthor id="6" name="Jones, Jennifer D" initials="JJD" lastIdx="10" clrIdx="5">
    <p:extLst>
      <p:ext uri="{19B8F6BF-5375-455C-9EA6-DF929625EA0E}">
        <p15:presenceInfo xmlns:p15="http://schemas.microsoft.com/office/powerpoint/2012/main" userId="S::Jones.Jennifer.D@principal.com::328cf3e3-6d27-44da-b9e2-799db2f13d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8BFF"/>
    <a:srgbClr val="000000"/>
    <a:srgbClr val="A6A6A6"/>
    <a:srgbClr val="DCD5FF"/>
    <a:srgbClr val="333333"/>
    <a:srgbClr val="004C97"/>
    <a:srgbClr val="0076CF"/>
    <a:srgbClr val="002855"/>
    <a:srgbClr val="55FFF5"/>
    <a:srgbClr val="009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12"/>
        <p:guide orient="horz" pos="1128"/>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47673494653162E-2"/>
          <c:y val="4.1593888692286751E-2"/>
          <c:w val="0.92163563564338591"/>
          <c:h val="0.85022389809386123"/>
        </c:manualLayout>
      </c:layout>
      <c:lineChart>
        <c:grouping val="standard"/>
        <c:varyColors val="0"/>
        <c:ser>
          <c:idx val="0"/>
          <c:order val="0"/>
          <c:tx>
            <c:strRef>
              <c:f>Sheet1!$B$1</c:f>
              <c:strCache>
                <c:ptCount val="1"/>
                <c:pt idx="0">
                  <c:v>Legacy &amp; Estate Planning</c:v>
                </c:pt>
              </c:strCache>
            </c:strRef>
          </c:tx>
          <c:spPr>
            <a:ln w="12700" cap="rnd">
              <a:solidFill>
                <a:schemeClr val="bg2">
                  <a:lumMod val="60000"/>
                  <a:lumOff val="40000"/>
                </a:schemeClr>
              </a:solidFill>
              <a:round/>
            </a:ln>
            <a:effectLst/>
          </c:spPr>
          <c:marker>
            <c:symbol val="circle"/>
            <c:size val="5"/>
            <c:spPr>
              <a:solidFill>
                <a:srgbClr val="55FFF5"/>
              </a:solidFill>
              <a:ln w="9525">
                <a:noFill/>
              </a:ln>
              <a:effectLst/>
            </c:spPr>
          </c:marker>
          <c:dLbls>
            <c:dLbl>
              <c:idx val="1"/>
              <c:layout>
                <c:manualLayout>
                  <c:x val="-1.8624962570117039E-2"/>
                  <c:y val="-2.83890323409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FB-4D6F-9AF9-35B907B25343}"/>
                </c:ext>
              </c:extLst>
            </c:dLbl>
            <c:dLbl>
              <c:idx val="4"/>
              <c:layout>
                <c:manualLayout>
                  <c:x val="-1.8624962570117125E-2"/>
                  <c:y val="-3.4954883041260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DFB-4D6F-9AF9-35B907B25343}"/>
                </c:ext>
              </c:extLst>
            </c:dLbl>
            <c:dLbl>
              <c:idx val="7"/>
              <c:layout>
                <c:manualLayout>
                  <c:x val="-1.8701597623967506E-2"/>
                  <c:y val="2.5982303742366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E7-416F-8846-4ABE605D37DF}"/>
                </c:ext>
              </c:extLst>
            </c:dLbl>
            <c:dLbl>
              <c:idx val="9"/>
              <c:layout>
                <c:manualLayout>
                  <c:x val="-1.6526949388804533E-2"/>
                  <c:y val="4.73760417181730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F6-4750-AC70-82BF8E57D81E}"/>
                </c:ext>
              </c:extLst>
            </c:dLbl>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2">
                        <a:lumMod val="50000"/>
                      </a:schemeClr>
                    </a:solidFill>
                    <a:latin typeface="FS Elliot Pro" panose="02000503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Sheet1!$B$2:$B$11</c:f>
              <c:numCache>
                <c:formatCode>General</c:formatCode>
                <c:ptCount val="10"/>
                <c:pt idx="0">
                  <c:v>58</c:v>
                </c:pt>
                <c:pt idx="1">
                  <c:v>66</c:v>
                </c:pt>
                <c:pt idx="2">
                  <c:v>65</c:v>
                </c:pt>
                <c:pt idx="3">
                  <c:v>66</c:v>
                </c:pt>
                <c:pt idx="4">
                  <c:v>69</c:v>
                </c:pt>
                <c:pt idx="5">
                  <c:v>73</c:v>
                </c:pt>
                <c:pt idx="6">
                  <c:v>76</c:v>
                </c:pt>
                <c:pt idx="7">
                  <c:v>67</c:v>
                </c:pt>
                <c:pt idx="8">
                  <c:v>68</c:v>
                </c:pt>
                <c:pt idx="9">
                  <c:v>63</c:v>
                </c:pt>
              </c:numCache>
            </c:numRef>
          </c:val>
          <c:smooth val="0"/>
          <c:extLst>
            <c:ext xmlns:c16="http://schemas.microsoft.com/office/drawing/2014/chart" uri="{C3380CC4-5D6E-409C-BE32-E72D297353CC}">
              <c16:uniqueId val="{00000000-3DFB-4D6F-9AF9-35B907B25343}"/>
            </c:ext>
          </c:extLst>
        </c:ser>
        <c:ser>
          <c:idx val="1"/>
          <c:order val="1"/>
          <c:tx>
            <c:strRef>
              <c:f>Sheet1!$C$1</c:f>
              <c:strCache>
                <c:ptCount val="1"/>
                <c:pt idx="0">
                  <c:v>Survivor Income</c:v>
                </c:pt>
              </c:strCache>
            </c:strRef>
          </c:tx>
          <c:spPr>
            <a:ln w="12700" cap="rnd">
              <a:solidFill>
                <a:schemeClr val="accent6"/>
              </a:solidFill>
              <a:round/>
            </a:ln>
            <a:effectLst/>
          </c:spPr>
          <c:marker>
            <c:symbol val="circle"/>
            <c:size val="5"/>
            <c:spPr>
              <a:solidFill>
                <a:schemeClr val="accent6"/>
              </a:solidFill>
              <a:ln w="9525">
                <a:solidFill>
                  <a:schemeClr val="accent6"/>
                </a:solidFill>
              </a:ln>
              <a:effectLst/>
            </c:spPr>
          </c:marker>
          <c:dLbls>
            <c:dLbl>
              <c:idx val="4"/>
              <c:layout>
                <c:manualLayout>
                  <c:x val="-1.8624962570117125E-2"/>
                  <c:y val="1.7571922561219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DFB-4D6F-9AF9-35B907B25343}"/>
                </c:ext>
              </c:extLst>
            </c:dLbl>
            <c:dLbl>
              <c:idx val="5"/>
              <c:layout>
                <c:manualLayout>
                  <c:x val="-1.8624962570117011E-2"/>
                  <c:y val="-1.8540256290485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DFB-4D6F-9AF9-35B907B25343}"/>
                </c:ext>
              </c:extLst>
            </c:dLbl>
            <c:dLbl>
              <c:idx val="6"/>
              <c:delete val="1"/>
              <c:extLst>
                <c:ext xmlns:c15="http://schemas.microsoft.com/office/drawing/2012/chart" uri="{CE6537A1-D6FC-4f65-9D91-7224C49458BB}"/>
                <c:ext xmlns:c16="http://schemas.microsoft.com/office/drawing/2014/chart" uri="{C3380CC4-5D6E-409C-BE32-E72D297353CC}">
                  <c16:uniqueId val="{0000000D-3DFB-4D6F-9AF9-35B907B25343}"/>
                </c:ext>
              </c:extLst>
            </c:dLbl>
            <c:dLbl>
              <c:idx val="7"/>
              <c:layout>
                <c:manualLayout>
                  <c:x val="-1.7440960752205054E-2"/>
                  <c:y val="-1.9370100449788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E7-416F-8846-4ABE605D37DF}"/>
                </c:ext>
              </c:extLst>
            </c:dLbl>
            <c:dLbl>
              <c:idx val="8"/>
              <c:layout>
                <c:manualLayout>
                  <c:x val="-1.5266312517042172E-2"/>
                  <c:y val="-1.3014215258632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CB-4441-9C39-0A27D77E0F3E}"/>
                </c:ext>
              </c:extLst>
            </c:dLbl>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2">
                        <a:lumMod val="50000"/>
                      </a:schemeClr>
                    </a:solidFill>
                    <a:latin typeface="FS Elliot Pro" panose="02000503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Sheet1!$C$2:$C$11</c:f>
              <c:numCache>
                <c:formatCode>General</c:formatCode>
                <c:ptCount val="10"/>
                <c:pt idx="0">
                  <c:v>74</c:v>
                </c:pt>
                <c:pt idx="1">
                  <c:v>70</c:v>
                </c:pt>
                <c:pt idx="2">
                  <c:v>71</c:v>
                </c:pt>
                <c:pt idx="3">
                  <c:v>66</c:v>
                </c:pt>
                <c:pt idx="4">
                  <c:v>68</c:v>
                </c:pt>
                <c:pt idx="5">
                  <c:v>70</c:v>
                </c:pt>
                <c:pt idx="6">
                  <c:v>74</c:v>
                </c:pt>
                <c:pt idx="7">
                  <c:v>69</c:v>
                </c:pt>
                <c:pt idx="8">
                  <c:v>65</c:v>
                </c:pt>
                <c:pt idx="9">
                  <c:v>64</c:v>
                </c:pt>
              </c:numCache>
            </c:numRef>
          </c:val>
          <c:smooth val="0"/>
          <c:extLst>
            <c:ext xmlns:c16="http://schemas.microsoft.com/office/drawing/2014/chart" uri="{C3380CC4-5D6E-409C-BE32-E72D297353CC}">
              <c16:uniqueId val="{00000001-3DFB-4D6F-9AF9-35B907B25343}"/>
            </c:ext>
          </c:extLst>
        </c:ser>
        <c:ser>
          <c:idx val="2"/>
          <c:order val="2"/>
          <c:tx>
            <c:strRef>
              <c:f>Sheet1!$D$1</c:f>
              <c:strCache>
                <c:ptCount val="1"/>
                <c:pt idx="0">
                  <c:v>Non-med/Voluntary</c:v>
                </c:pt>
              </c:strCache>
            </c:strRef>
          </c:tx>
          <c:spPr>
            <a:ln w="12700" cap="rnd">
              <a:solidFill>
                <a:srgbClr val="9E8BFF"/>
              </a:solidFill>
              <a:round/>
            </a:ln>
            <a:effectLst/>
          </c:spPr>
          <c:marker>
            <c:symbol val="circle"/>
            <c:size val="5"/>
            <c:spPr>
              <a:solidFill>
                <a:srgbClr val="9E8BFF"/>
              </a:solidFill>
              <a:ln w="9525">
                <a:solidFill>
                  <a:srgbClr val="9E8BFF"/>
                </a:solidFill>
              </a:ln>
              <a:effectLst/>
            </c:spPr>
          </c:marker>
          <c:dLbls>
            <c:dLbl>
              <c:idx val="4"/>
              <c:layout>
                <c:manualLayout>
                  <c:x val="-2.0182879862864024E-2"/>
                  <c:y val="-2.1823181640640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DFB-4D6F-9AF9-35B907B25343}"/>
                </c:ext>
              </c:extLst>
            </c:dLbl>
            <c:dLbl>
              <c:idx val="5"/>
              <c:layout>
                <c:manualLayout>
                  <c:x val="-1.8624962570117011E-2"/>
                  <c:y val="-1.8540256290485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DFB-4D6F-9AF9-35B907B25343}"/>
                </c:ext>
              </c:extLst>
            </c:dLbl>
            <c:dLbl>
              <c:idx val="6"/>
              <c:layout>
                <c:manualLayout>
                  <c:x val="-2.018287986286391E-2"/>
                  <c:y val="2.0854847911374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FB-4D6F-9AF9-35B907B25343}"/>
                </c:ext>
              </c:extLst>
            </c:dLbl>
            <c:dLbl>
              <c:idx val="7"/>
              <c:layout>
                <c:manualLayout>
                  <c:x val="-2.3133182910568336E-3"/>
                  <c:y val="5.76829297910299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E7-416F-8846-4ABE605D37DF}"/>
                </c:ext>
              </c:extLst>
            </c:dLbl>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2">
                        <a:lumMod val="50000"/>
                      </a:schemeClr>
                    </a:solidFill>
                    <a:latin typeface="FS Elliot Pro" panose="02000503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Sheet1!$D$2:$D$11</c:f>
              <c:numCache>
                <c:formatCode>General</c:formatCode>
                <c:ptCount val="10"/>
                <c:pt idx="1">
                  <c:v>45</c:v>
                </c:pt>
                <c:pt idx="2">
                  <c:v>60</c:v>
                </c:pt>
                <c:pt idx="3">
                  <c:v>54</c:v>
                </c:pt>
                <c:pt idx="4">
                  <c:v>62</c:v>
                </c:pt>
                <c:pt idx="5">
                  <c:v>67</c:v>
                </c:pt>
                <c:pt idx="6">
                  <c:v>74</c:v>
                </c:pt>
                <c:pt idx="7">
                  <c:v>73</c:v>
                </c:pt>
                <c:pt idx="8">
                  <c:v>83</c:v>
                </c:pt>
                <c:pt idx="9">
                  <c:v>82</c:v>
                </c:pt>
              </c:numCache>
            </c:numRef>
          </c:val>
          <c:smooth val="0"/>
          <c:extLst>
            <c:ext xmlns:c16="http://schemas.microsoft.com/office/drawing/2014/chart" uri="{C3380CC4-5D6E-409C-BE32-E72D297353CC}">
              <c16:uniqueId val="{00000002-3DFB-4D6F-9AF9-35B907B25343}"/>
            </c:ext>
          </c:extLst>
        </c:ser>
        <c:ser>
          <c:idx val="3"/>
          <c:order val="3"/>
          <c:tx>
            <c:strRef>
              <c:f>Sheet1!$E$1</c:f>
              <c:strCache>
                <c:ptCount val="1"/>
                <c:pt idx="0">
                  <c:v>Health &amp; Wellness</c:v>
                </c:pt>
              </c:strCache>
            </c:strRef>
          </c:tx>
          <c:spPr>
            <a:ln w="12700" cap="rnd">
              <a:solidFill>
                <a:schemeClr val="accent4"/>
              </a:solidFill>
              <a:round/>
            </a:ln>
            <a:effectLst/>
          </c:spPr>
          <c:marker>
            <c:symbol val="circle"/>
            <c:size val="5"/>
            <c:spPr>
              <a:solidFill>
                <a:schemeClr val="accent4"/>
              </a:solidFill>
              <a:ln w="9525">
                <a:solidFill>
                  <a:schemeClr val="accent4"/>
                </a:solidFill>
              </a:ln>
              <a:effectLst/>
            </c:spPr>
          </c:marker>
          <c:dLbls>
            <c:dLbl>
              <c:idx val="2"/>
              <c:layout>
                <c:manualLayout>
                  <c:x val="-2.0182879862864024E-2"/>
                  <c:y val="-2.8389032340950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FB-4D6F-9AF9-35B907B25343}"/>
                </c:ext>
              </c:extLst>
            </c:dLbl>
            <c:dLbl>
              <c:idx val="3"/>
              <c:layout>
                <c:manualLayout>
                  <c:x val="-1.8624962570117011E-2"/>
                  <c:y val="2.74206986116844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FB-4D6F-9AF9-35B907B25343}"/>
                </c:ext>
              </c:extLst>
            </c:dLbl>
            <c:dLbl>
              <c:idx val="4"/>
              <c:layout>
                <c:manualLayout>
                  <c:x val="-1.8624962570117125E-2"/>
                  <c:y val="-2.510610699079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DFB-4D6F-9AF9-35B907B25343}"/>
                </c:ext>
              </c:extLst>
            </c:dLbl>
            <c:dLbl>
              <c:idx val="6"/>
              <c:layout>
                <c:manualLayout>
                  <c:x val="-2.018287986286391E-2"/>
                  <c:y val="-2.510610699079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FB-4D6F-9AF9-35B907B25343}"/>
                </c:ext>
              </c:extLst>
            </c:dLbl>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2">
                        <a:lumMod val="50000"/>
                      </a:schemeClr>
                    </a:solidFill>
                    <a:latin typeface="FS Elliot Pro" panose="02000503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Sheet1!$E$2:$E$11</c:f>
              <c:numCache>
                <c:formatCode>General</c:formatCode>
                <c:ptCount val="10"/>
                <c:pt idx="2">
                  <c:v>52</c:v>
                </c:pt>
                <c:pt idx="3">
                  <c:v>53</c:v>
                </c:pt>
                <c:pt idx="4">
                  <c:v>58</c:v>
                </c:pt>
                <c:pt idx="5">
                  <c:v>60</c:v>
                </c:pt>
                <c:pt idx="6">
                  <c:v>67</c:v>
                </c:pt>
                <c:pt idx="7">
                  <c:v>75</c:v>
                </c:pt>
                <c:pt idx="8">
                  <c:v>77</c:v>
                </c:pt>
                <c:pt idx="9">
                  <c:v>76</c:v>
                </c:pt>
              </c:numCache>
            </c:numRef>
          </c:val>
          <c:smooth val="0"/>
          <c:extLst>
            <c:ext xmlns:c16="http://schemas.microsoft.com/office/drawing/2014/chart" uri="{C3380CC4-5D6E-409C-BE32-E72D297353CC}">
              <c16:uniqueId val="{00000004-3DFB-4D6F-9AF9-35B907B25343}"/>
            </c:ext>
          </c:extLst>
        </c:ser>
        <c:ser>
          <c:idx val="4"/>
          <c:order val="4"/>
          <c:tx>
            <c:strRef>
              <c:f>Sheet1!$F$1</c:f>
              <c:strCache>
                <c:ptCount val="1"/>
                <c:pt idx="0">
                  <c:v>Qualified Retirement Plans</c:v>
                </c:pt>
              </c:strCache>
            </c:strRef>
          </c:tx>
          <c:spPr>
            <a:ln w="12700" cap="rnd">
              <a:solidFill>
                <a:srgbClr val="0076CF"/>
              </a:solidFill>
              <a:round/>
            </a:ln>
            <a:effectLst/>
          </c:spPr>
          <c:marker>
            <c:symbol val="circle"/>
            <c:size val="5"/>
            <c:spPr>
              <a:solidFill>
                <a:srgbClr val="0076CF"/>
              </a:solidFill>
              <a:ln w="9525">
                <a:solidFill>
                  <a:srgbClr val="0076CF"/>
                </a:solidFill>
              </a:ln>
              <a:effectLst/>
            </c:spPr>
          </c:marker>
          <c:dLbls>
            <c:dLbl>
              <c:idx val="2"/>
              <c:layout>
                <c:manualLayout>
                  <c:x val="-2.0182879862864024E-2"/>
                  <c:y val="2.7420698611684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FB-4D6F-9AF9-35B907B25343}"/>
                </c:ext>
              </c:extLst>
            </c:dLbl>
            <c:dLbl>
              <c:idx val="4"/>
              <c:layout>
                <c:manualLayout>
                  <c:x val="-2.0182879862864024E-2"/>
                  <c:y val="-2.1823181640640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DFB-4D6F-9AF9-35B907B25343}"/>
                </c:ext>
              </c:extLst>
            </c:dLbl>
            <c:dLbl>
              <c:idx val="5"/>
              <c:layout>
                <c:manualLayout>
                  <c:x val="-1.8624962570117011E-2"/>
                  <c:y val="3.07036239618394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DFB-4D6F-9AF9-35B907B25343}"/>
                </c:ext>
              </c:extLst>
            </c:dLbl>
            <c:dLbl>
              <c:idx val="6"/>
              <c:layout>
                <c:manualLayout>
                  <c:x val="-2.018287986286391E-2"/>
                  <c:y val="2.74206986116844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FB-4D6F-9AF9-35B907B25343}"/>
                </c:ext>
              </c:extLst>
            </c:dLbl>
            <c:dLbl>
              <c:idx val="8"/>
              <c:delete val="1"/>
              <c:extLst>
                <c:ext xmlns:c15="http://schemas.microsoft.com/office/drawing/2012/chart" uri="{CE6537A1-D6FC-4f65-9D91-7224C49458BB}"/>
                <c:ext xmlns:c16="http://schemas.microsoft.com/office/drawing/2014/chart" uri="{C3380CC4-5D6E-409C-BE32-E72D297353CC}">
                  <c16:uniqueId val="{00000004-3F71-46D3-A6E7-3576C59D3193}"/>
                </c:ext>
              </c:extLst>
            </c:dLbl>
            <c:dLbl>
              <c:idx val="9"/>
              <c:layout>
                <c:manualLayout>
                  <c:x val="-1.7787586260566892E-2"/>
                  <c:y val="2.2489423602266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DC-4B7E-B5F9-3F9C142DB2CA}"/>
                </c:ext>
              </c:extLst>
            </c:dLbl>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2">
                        <a:lumMod val="50000"/>
                      </a:schemeClr>
                    </a:solidFill>
                    <a:latin typeface="FS Elliot Pro" panose="02000503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Sheet1!$F$2:$F$11</c:f>
              <c:numCache>
                <c:formatCode>General</c:formatCode>
                <c:ptCount val="10"/>
                <c:pt idx="0">
                  <c:v>35</c:v>
                </c:pt>
                <c:pt idx="1">
                  <c:v>39</c:v>
                </c:pt>
                <c:pt idx="2">
                  <c:v>51</c:v>
                </c:pt>
                <c:pt idx="3">
                  <c:v>42</c:v>
                </c:pt>
                <c:pt idx="4">
                  <c:v>52</c:v>
                </c:pt>
                <c:pt idx="5">
                  <c:v>56</c:v>
                </c:pt>
                <c:pt idx="6">
                  <c:v>59</c:v>
                </c:pt>
                <c:pt idx="7">
                  <c:v>58</c:v>
                </c:pt>
                <c:pt idx="8">
                  <c:v>61</c:v>
                </c:pt>
                <c:pt idx="9">
                  <c:v>59</c:v>
                </c:pt>
              </c:numCache>
            </c:numRef>
          </c:val>
          <c:smooth val="0"/>
          <c:extLst>
            <c:ext xmlns:c16="http://schemas.microsoft.com/office/drawing/2014/chart" uri="{C3380CC4-5D6E-409C-BE32-E72D297353CC}">
              <c16:uniqueId val="{00000005-3DFB-4D6F-9AF9-35B907B25343}"/>
            </c:ext>
          </c:extLst>
        </c:ser>
        <c:ser>
          <c:idx val="5"/>
          <c:order val="5"/>
          <c:tx>
            <c:strRef>
              <c:f>Sheet1!$G$1</c:f>
              <c:strCache>
                <c:ptCount val="1"/>
                <c:pt idx="0">
                  <c:v>Succession Planning</c:v>
                </c:pt>
              </c:strCache>
            </c:strRef>
          </c:tx>
          <c:spPr>
            <a:ln w="12700" cap="rnd">
              <a:solidFill>
                <a:schemeClr val="accent5">
                  <a:lumMod val="75000"/>
                </a:schemeClr>
              </a:solidFill>
              <a:round/>
            </a:ln>
            <a:effectLst/>
          </c:spPr>
          <c:marker>
            <c:symbol val="circle"/>
            <c:size val="5"/>
            <c:spPr>
              <a:solidFill>
                <a:schemeClr val="accent5"/>
              </a:solidFill>
              <a:ln w="9525">
                <a:noFill/>
              </a:ln>
              <a:effectLst/>
            </c:spPr>
          </c:marker>
          <c:dLbls>
            <c:dLbl>
              <c:idx val="1"/>
              <c:layout>
                <c:manualLayout>
                  <c:x val="-2.0182879862864024E-2"/>
                  <c:y val="2.0854847911374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DFB-4D6F-9AF9-35B907B25343}"/>
                </c:ext>
              </c:extLst>
            </c:dLbl>
            <c:dLbl>
              <c:idx val="2"/>
              <c:layout>
                <c:manualLayout>
                  <c:x val="-1.862496257011707E-2"/>
                  <c:y val="2.4137773261529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FB-4D6F-9AF9-35B907B25343}"/>
                </c:ext>
              </c:extLst>
            </c:dLbl>
            <c:dLbl>
              <c:idx val="3"/>
              <c:layout>
                <c:manualLayout>
                  <c:x val="-1.7067045277370057E-2"/>
                  <c:y val="-2.510610699079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FB-4D6F-9AF9-35B907B25343}"/>
                </c:ext>
              </c:extLst>
            </c:dLbl>
            <c:dLbl>
              <c:idx val="4"/>
              <c:layout>
                <c:manualLayout>
                  <c:x val="-2.0182879862864024E-2"/>
                  <c:y val="2.7420698611684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DFB-4D6F-9AF9-35B907B25343}"/>
                </c:ext>
              </c:extLst>
            </c:dLbl>
            <c:dLbl>
              <c:idx val="5"/>
              <c:delete val="1"/>
              <c:extLst>
                <c:ext xmlns:c15="http://schemas.microsoft.com/office/drawing/2012/chart" uri="{CE6537A1-D6FC-4f65-9D91-7224C49458BB}"/>
                <c:ext xmlns:c16="http://schemas.microsoft.com/office/drawing/2014/chart" uri="{C3380CC4-5D6E-409C-BE32-E72D297353CC}">
                  <c16:uniqueId val="{00000017-3DFB-4D6F-9AF9-35B907B25343}"/>
                </c:ext>
              </c:extLst>
            </c:dLbl>
            <c:dLbl>
              <c:idx val="6"/>
              <c:layout>
                <c:manualLayout>
                  <c:x val="-2.1740797155611034E-2"/>
                  <c:y val="-2.5106106990795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FB-4D6F-9AF9-35B907B25343}"/>
                </c:ext>
              </c:extLst>
            </c:dLbl>
            <c:dLbl>
              <c:idx val="7"/>
              <c:layout>
                <c:manualLayout>
                  <c:x val="-1.2398413265155709E-2"/>
                  <c:y val="2.3520158293881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E7-416F-8846-4ABE605D37DF}"/>
                </c:ext>
              </c:extLst>
            </c:dLbl>
            <c:dLbl>
              <c:idx val="8"/>
              <c:layout>
                <c:manualLayout>
                  <c:x val="-1.6526949388804533E-2"/>
                  <c:y val="2.6927378459879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CB-4441-9C39-0A27D77E0F3E}"/>
                </c:ext>
              </c:extLst>
            </c:dLbl>
            <c:dLbl>
              <c:idx val="9"/>
              <c:layout>
                <c:manualLayout>
                  <c:x val="-1.6526949388804533E-2"/>
                  <c:y val="-4.138305543407519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F6-4750-AC70-82BF8E57D81E}"/>
                </c:ext>
              </c:extLst>
            </c:dLbl>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2">
                        <a:lumMod val="50000"/>
                      </a:schemeClr>
                    </a:solidFill>
                    <a:latin typeface="FS Elliot Pro" panose="02000503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Sheet1!$G$2:$G$11</c:f>
              <c:numCache>
                <c:formatCode>General</c:formatCode>
                <c:ptCount val="10"/>
                <c:pt idx="0">
                  <c:v>23</c:v>
                </c:pt>
                <c:pt idx="1">
                  <c:v>27</c:v>
                </c:pt>
                <c:pt idx="2">
                  <c:v>35</c:v>
                </c:pt>
                <c:pt idx="3">
                  <c:v>38</c:v>
                </c:pt>
                <c:pt idx="4">
                  <c:v>51</c:v>
                </c:pt>
                <c:pt idx="5">
                  <c:v>56</c:v>
                </c:pt>
                <c:pt idx="6">
                  <c:v>60</c:v>
                </c:pt>
                <c:pt idx="7">
                  <c:v>55</c:v>
                </c:pt>
                <c:pt idx="8">
                  <c:v>61</c:v>
                </c:pt>
                <c:pt idx="9">
                  <c:v>60</c:v>
                </c:pt>
              </c:numCache>
            </c:numRef>
          </c:val>
          <c:smooth val="0"/>
          <c:extLst>
            <c:ext xmlns:c16="http://schemas.microsoft.com/office/drawing/2014/chart" uri="{C3380CC4-5D6E-409C-BE32-E72D297353CC}">
              <c16:uniqueId val="{00000006-3DFB-4D6F-9AF9-35B907B25343}"/>
            </c:ext>
          </c:extLst>
        </c:ser>
        <c:ser>
          <c:idx val="6"/>
          <c:order val="6"/>
          <c:tx>
            <c:strRef>
              <c:f>Sheet1!$H$1</c:f>
              <c:strCache>
                <c:ptCount val="1"/>
                <c:pt idx="0">
                  <c:v>Supplemental Key EE</c:v>
                </c:pt>
              </c:strCache>
            </c:strRef>
          </c:tx>
          <c:spPr>
            <a:ln w="12700" cap="rnd">
              <a:solidFill>
                <a:srgbClr val="004C97"/>
              </a:solidFill>
              <a:round/>
            </a:ln>
            <a:effectLst/>
          </c:spPr>
          <c:marker>
            <c:symbol val="circle"/>
            <c:size val="5"/>
            <c:spPr>
              <a:solidFill>
                <a:srgbClr val="004C97"/>
              </a:solidFill>
              <a:ln w="9525">
                <a:solidFill>
                  <a:srgbClr val="004C97"/>
                </a:solidFill>
              </a:ln>
              <a:effectLst/>
            </c:spPr>
          </c:marker>
          <c:dLbls>
            <c:dLbl>
              <c:idx val="1"/>
              <c:layout>
                <c:manualLayout>
                  <c:x val="-1.9048223132329296E-2"/>
                  <c:y val="-3.2985012117888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71-46D3-A6E7-3576C59D3193}"/>
                </c:ext>
              </c:extLst>
            </c:dLbl>
            <c:dLbl>
              <c:idx val="2"/>
              <c:layout>
                <c:manualLayout>
                  <c:x val="-1.862496257011707E-2"/>
                  <c:y val="3.07036239618394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FB-4D6F-9AF9-35B907B25343}"/>
                </c:ext>
              </c:extLst>
            </c:dLbl>
            <c:dLbl>
              <c:idx val="3"/>
              <c:layout>
                <c:manualLayout>
                  <c:x val="-1.8624962570117011E-2"/>
                  <c:y val="3.7269474662149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FB-4D6F-9AF9-35B907B25343}"/>
                </c:ext>
              </c:extLst>
            </c:dLbl>
            <c:dLbl>
              <c:idx val="4"/>
              <c:layout>
                <c:manualLayout>
                  <c:x val="-1.8624962570117125E-2"/>
                  <c:y val="4.0552400012304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DFB-4D6F-9AF9-35B907B25343}"/>
                </c:ext>
              </c:extLst>
            </c:dLbl>
            <c:dLbl>
              <c:idx val="5"/>
              <c:layout>
                <c:manualLayout>
                  <c:x val="-1.6526949388804533E-2"/>
                  <c:y val="2.692737845987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71-46D3-A6E7-3576C59D3193}"/>
                </c:ext>
              </c:extLst>
            </c:dLbl>
            <c:dLbl>
              <c:idx val="6"/>
              <c:layout>
                <c:manualLayout>
                  <c:x val="-1.6526949388804623E-2"/>
                  <c:y val="3.1365333317491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71-46D3-A6E7-3576C59D3193}"/>
                </c:ext>
              </c:extLst>
            </c:dLbl>
            <c:dLbl>
              <c:idx val="7"/>
              <c:layout>
                <c:manualLayout>
                  <c:x val="-1.6526949388804623E-2"/>
                  <c:y val="3.5803288175104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71-46D3-A6E7-3576C59D3193}"/>
                </c:ext>
              </c:extLst>
            </c:dLbl>
            <c:dLbl>
              <c:idx val="8"/>
              <c:layout>
                <c:manualLayout>
                  <c:x val="-1.8701597623967506E-2"/>
                  <c:y val="3.09067408090846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CB-4441-9C39-0A27D77E0F3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lumMod val="50000"/>
                      </a:schemeClr>
                    </a:solidFill>
                    <a:latin typeface="FS Elliot Pro" panose="02000503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Sheet1!$H$2:$H$11</c:f>
              <c:numCache>
                <c:formatCode>General</c:formatCode>
                <c:ptCount val="10"/>
                <c:pt idx="0">
                  <c:v>11</c:v>
                </c:pt>
                <c:pt idx="1">
                  <c:v>14</c:v>
                </c:pt>
                <c:pt idx="2">
                  <c:v>27</c:v>
                </c:pt>
                <c:pt idx="3">
                  <c:v>25</c:v>
                </c:pt>
                <c:pt idx="4">
                  <c:v>30</c:v>
                </c:pt>
                <c:pt idx="5">
                  <c:v>31</c:v>
                </c:pt>
                <c:pt idx="6">
                  <c:v>30</c:v>
                </c:pt>
                <c:pt idx="7">
                  <c:v>33</c:v>
                </c:pt>
                <c:pt idx="8">
                  <c:v>37</c:v>
                </c:pt>
                <c:pt idx="9">
                  <c:v>39</c:v>
                </c:pt>
              </c:numCache>
            </c:numRef>
          </c:val>
          <c:smooth val="0"/>
          <c:extLst>
            <c:ext xmlns:c16="http://schemas.microsoft.com/office/drawing/2014/chart" uri="{C3380CC4-5D6E-409C-BE32-E72D297353CC}">
              <c16:uniqueId val="{00000007-3DFB-4D6F-9AF9-35B907B25343}"/>
            </c:ext>
          </c:extLst>
        </c:ser>
        <c:ser>
          <c:idx val="7"/>
          <c:order val="7"/>
          <c:tx>
            <c:strRef>
              <c:f>Sheet1!$I$1</c:f>
              <c:strCache>
                <c:ptCount val="1"/>
                <c:pt idx="0">
                  <c:v>Business Protection</c:v>
                </c:pt>
              </c:strCache>
            </c:strRef>
          </c:tx>
          <c:spPr>
            <a:ln w="12700"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1.862496257011707E-2"/>
                  <c:y val="-2.8389032340950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FB-4D6F-9AF9-35B907B25343}"/>
                </c:ext>
              </c:extLst>
            </c:dLbl>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2">
                        <a:lumMod val="50000"/>
                      </a:schemeClr>
                    </a:solidFill>
                    <a:latin typeface="FS Elliot Pro" panose="02000503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Sheet1!$I$2:$I$11</c:f>
              <c:numCache>
                <c:formatCode>General</c:formatCode>
                <c:ptCount val="10"/>
                <c:pt idx="0">
                  <c:v>35</c:v>
                </c:pt>
                <c:pt idx="1">
                  <c:v>29</c:v>
                </c:pt>
                <c:pt idx="2">
                  <c:v>36</c:v>
                </c:pt>
                <c:pt idx="3">
                  <c:v>31</c:v>
                </c:pt>
                <c:pt idx="4">
                  <c:v>36</c:v>
                </c:pt>
                <c:pt idx="5">
                  <c:v>46</c:v>
                </c:pt>
                <c:pt idx="6">
                  <c:v>50</c:v>
                </c:pt>
                <c:pt idx="7">
                  <c:v>47</c:v>
                </c:pt>
                <c:pt idx="8">
                  <c:v>52</c:v>
                </c:pt>
                <c:pt idx="9">
                  <c:v>52</c:v>
                </c:pt>
              </c:numCache>
            </c:numRef>
          </c:val>
          <c:smooth val="0"/>
          <c:extLst>
            <c:ext xmlns:c16="http://schemas.microsoft.com/office/drawing/2014/chart" uri="{C3380CC4-5D6E-409C-BE32-E72D297353CC}">
              <c16:uniqueId val="{00000008-3DFB-4D6F-9AF9-35B907B25343}"/>
            </c:ext>
          </c:extLst>
        </c:ser>
        <c:ser>
          <c:idx val="8"/>
          <c:order val="8"/>
          <c:tx>
            <c:strRef>
              <c:f>Sheet1!$J$1</c:f>
              <c:strCache>
                <c:ptCount val="1"/>
                <c:pt idx="0">
                  <c:v>Income Protection</c:v>
                </c:pt>
              </c:strCache>
            </c:strRef>
          </c:tx>
          <c:spPr>
            <a:ln w="12700"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1.8624962570117039E-2"/>
                  <c:y val="2.08548479113744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DFB-4D6F-9AF9-35B907B25343}"/>
                </c:ext>
              </c:extLst>
            </c:dLbl>
            <c:dLbl>
              <c:idx val="2"/>
              <c:layout>
                <c:manualLayout>
                  <c:x val="-1.862496257011707E-2"/>
                  <c:y val="3.07036239618394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DFB-4D6F-9AF9-35B907B25343}"/>
                </c:ext>
              </c:extLst>
            </c:dLbl>
            <c:dLbl>
              <c:idx val="3"/>
              <c:layout>
                <c:manualLayout>
                  <c:x val="-1.8624962570117011E-2"/>
                  <c:y val="-2.5106106990795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FB-4D6F-9AF9-35B907B25343}"/>
                </c:ext>
              </c:extLst>
            </c:dLbl>
            <c:dLbl>
              <c:idx val="4"/>
              <c:layout>
                <c:manualLayout>
                  <c:x val="-3.2646218204840233E-2"/>
                  <c:y val="-5.408554889865609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FB-4D6F-9AF9-35B907B25343}"/>
                </c:ext>
              </c:extLst>
            </c:dLbl>
            <c:dLbl>
              <c:idx val="5"/>
              <c:layout>
                <c:manualLayout>
                  <c:x val="-1.8624962570117011E-2"/>
                  <c:y val="-1.8540256290485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FB-4D6F-9AF9-35B907B25343}"/>
                </c:ext>
              </c:extLst>
            </c:dLbl>
            <c:dLbl>
              <c:idx val="7"/>
              <c:layout>
                <c:manualLayout>
                  <c:x val="-1.4919687008680613E-2"/>
                  <c:y val="2.35201582938816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E7-416F-8846-4ABE605D37DF}"/>
                </c:ext>
              </c:extLst>
            </c:dLbl>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2">
                        <a:lumMod val="50000"/>
                      </a:schemeClr>
                    </a:solidFill>
                    <a:latin typeface="FS Elliot Pro" panose="02000503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Sheet1!$J$2:$J$11</c:f>
              <c:numCache>
                <c:formatCode>General</c:formatCode>
                <c:ptCount val="10"/>
                <c:pt idx="1">
                  <c:v>24</c:v>
                </c:pt>
                <c:pt idx="2">
                  <c:v>32</c:v>
                </c:pt>
                <c:pt idx="3">
                  <c:v>26</c:v>
                </c:pt>
                <c:pt idx="4">
                  <c:v>33</c:v>
                </c:pt>
                <c:pt idx="5">
                  <c:v>42</c:v>
                </c:pt>
                <c:pt idx="6">
                  <c:v>40</c:v>
                </c:pt>
                <c:pt idx="7">
                  <c:v>45</c:v>
                </c:pt>
                <c:pt idx="8">
                  <c:v>43</c:v>
                </c:pt>
                <c:pt idx="9">
                  <c:v>44</c:v>
                </c:pt>
              </c:numCache>
            </c:numRef>
          </c:val>
          <c:smooth val="0"/>
          <c:extLst>
            <c:ext xmlns:c16="http://schemas.microsoft.com/office/drawing/2014/chart" uri="{C3380CC4-5D6E-409C-BE32-E72D297353CC}">
              <c16:uniqueId val="{00000009-3DFB-4D6F-9AF9-35B907B25343}"/>
            </c:ext>
          </c:extLst>
        </c:ser>
        <c:dLbls>
          <c:showLegendKey val="0"/>
          <c:showVal val="0"/>
          <c:showCatName val="0"/>
          <c:showSerName val="0"/>
          <c:showPercent val="0"/>
          <c:showBubbleSize val="0"/>
        </c:dLbls>
        <c:marker val="1"/>
        <c:smooth val="0"/>
        <c:axId val="770429720"/>
        <c:axId val="770430704"/>
      </c:lineChart>
      <c:catAx>
        <c:axId val="770429720"/>
        <c:scaling>
          <c:orientation val="minMax"/>
        </c:scaling>
        <c:delete val="0"/>
        <c:axPos val="b"/>
        <c:numFmt formatCode="General" sourceLinked="1"/>
        <c:majorTickMark val="out"/>
        <c:minorTickMark val="none"/>
        <c:tickLblPos val="nextTo"/>
        <c:spPr>
          <a:noFill/>
          <a:ln w="9525" cap="flat" cmpd="sng" algn="ctr">
            <a:solidFill>
              <a:srgbClr val="333333"/>
            </a:solidFill>
            <a:round/>
          </a:ln>
          <a:effectLst/>
        </c:spPr>
        <c:txPr>
          <a:bodyPr rot="-60000000" spcFirstLastPara="1" vertOverflow="ellipsis" vert="horz" wrap="square" anchor="ctr" anchorCtr="1"/>
          <a:lstStyle/>
          <a:p>
            <a:pPr>
              <a:defRPr sz="1200" b="1" i="0" u="none" strike="noStrike" kern="1200" baseline="0">
                <a:solidFill>
                  <a:schemeClr val="tx2">
                    <a:lumMod val="50000"/>
                  </a:schemeClr>
                </a:solidFill>
                <a:latin typeface="FS Elliot Pro" panose="02000503040000020004" pitchFamily="50" charset="0"/>
                <a:ea typeface="+mn-ea"/>
                <a:cs typeface="+mn-cs"/>
              </a:defRPr>
            </a:pPr>
            <a:endParaRPr lang="en-US"/>
          </a:p>
        </c:txPr>
        <c:crossAx val="770430704"/>
        <c:crosses val="autoZero"/>
        <c:auto val="1"/>
        <c:lblAlgn val="ctr"/>
        <c:lblOffset val="100"/>
        <c:noMultiLvlLbl val="0"/>
      </c:catAx>
      <c:valAx>
        <c:axId val="770430704"/>
        <c:scaling>
          <c:orientation val="minMax"/>
          <c:max val="85"/>
          <c:min val="10"/>
        </c:scaling>
        <c:delete val="1"/>
        <c:axPos val="l"/>
        <c:numFmt formatCode="General" sourceLinked="1"/>
        <c:majorTickMark val="out"/>
        <c:minorTickMark val="none"/>
        <c:tickLblPos val="nextTo"/>
        <c:crossAx val="770429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28177930544973"/>
          <c:y val="7.525700264491253E-2"/>
          <c:w val="0.84471826586889853"/>
          <c:h val="0.7514270236312236"/>
        </c:manualLayout>
      </c:layout>
      <c:barChart>
        <c:barDir val="col"/>
        <c:grouping val="stacked"/>
        <c:varyColors val="0"/>
        <c:ser>
          <c:idx val="0"/>
          <c:order val="0"/>
          <c:tx>
            <c:strRef>
              <c:f>Sheet1!$A$2</c:f>
              <c:strCache>
                <c:ptCount val="1"/>
                <c:pt idx="0">
                  <c:v>Not sure</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1000" b="1">
                    <a:solidFill>
                      <a:schemeClr val="tx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2024</c:v>
                </c:pt>
              </c:numCache>
            </c:numRef>
          </c:cat>
          <c:val>
            <c:numRef>
              <c:f>Sheet1!$B$2</c:f>
              <c:numCache>
                <c:formatCode>General</c:formatCode>
                <c:ptCount val="1"/>
                <c:pt idx="0">
                  <c:v>3</c:v>
                </c:pt>
              </c:numCache>
            </c:numRef>
          </c:val>
          <c:extLst>
            <c:ext xmlns:c16="http://schemas.microsoft.com/office/drawing/2014/chart" uri="{C3380CC4-5D6E-409C-BE32-E72D297353CC}">
              <c16:uniqueId val="{00000000-FC40-4AFC-81D7-769A89E22FB8}"/>
            </c:ext>
          </c:extLst>
        </c:ser>
        <c:ser>
          <c:idx val="1"/>
          <c:order val="1"/>
          <c:tx>
            <c:strRef>
              <c:f>Sheet1!$A$3</c:f>
              <c:strCache>
                <c:ptCount val="1"/>
                <c:pt idx="0">
                  <c:v>Not prepared at all</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000" b="1">
                    <a:solidFill>
                      <a:schemeClr val="tx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2024</c:v>
                </c:pt>
              </c:numCache>
            </c:numRef>
          </c:cat>
          <c:val>
            <c:numRef>
              <c:f>Sheet1!$B$3</c:f>
              <c:numCache>
                <c:formatCode>General</c:formatCode>
                <c:ptCount val="1"/>
                <c:pt idx="0">
                  <c:v>5</c:v>
                </c:pt>
              </c:numCache>
            </c:numRef>
          </c:val>
          <c:extLst>
            <c:ext xmlns:c16="http://schemas.microsoft.com/office/drawing/2014/chart" uri="{C3380CC4-5D6E-409C-BE32-E72D297353CC}">
              <c16:uniqueId val="{00000004-FC40-4AFC-81D7-769A89E22FB8}"/>
            </c:ext>
          </c:extLst>
        </c:ser>
        <c:ser>
          <c:idx val="2"/>
          <c:order val="2"/>
          <c:tx>
            <c:strRef>
              <c:f>Sheet1!$A$4</c:f>
              <c:strCache>
                <c:ptCount val="1"/>
                <c:pt idx="0">
                  <c:v>Not very prepared</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000" b="1">
                    <a:solidFill>
                      <a:schemeClr val="tx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2024</c:v>
                </c:pt>
              </c:numCache>
            </c:numRef>
          </c:cat>
          <c:val>
            <c:numRef>
              <c:f>Sheet1!$B$4</c:f>
              <c:numCache>
                <c:formatCode>General</c:formatCode>
                <c:ptCount val="1"/>
                <c:pt idx="0">
                  <c:v>11</c:v>
                </c:pt>
              </c:numCache>
            </c:numRef>
          </c:val>
          <c:extLst>
            <c:ext xmlns:c16="http://schemas.microsoft.com/office/drawing/2014/chart" uri="{C3380CC4-5D6E-409C-BE32-E72D297353CC}">
              <c16:uniqueId val="{00000005-FC40-4AFC-81D7-769A89E22FB8}"/>
            </c:ext>
          </c:extLst>
        </c:ser>
        <c:ser>
          <c:idx val="3"/>
          <c:order val="3"/>
          <c:tx>
            <c:strRef>
              <c:f>Sheet1!$A$5</c:f>
              <c:strCache>
                <c:ptCount val="1"/>
                <c:pt idx="0">
                  <c:v>Somewhat prepared</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000" b="1">
                    <a:solidFill>
                      <a:schemeClr val="bg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2024</c:v>
                </c:pt>
              </c:numCache>
            </c:numRef>
          </c:cat>
          <c:val>
            <c:numRef>
              <c:f>Sheet1!$B$5</c:f>
              <c:numCache>
                <c:formatCode>General</c:formatCode>
                <c:ptCount val="1"/>
                <c:pt idx="0">
                  <c:v>39</c:v>
                </c:pt>
              </c:numCache>
            </c:numRef>
          </c:val>
          <c:extLst>
            <c:ext xmlns:c16="http://schemas.microsoft.com/office/drawing/2014/chart" uri="{C3380CC4-5D6E-409C-BE32-E72D297353CC}">
              <c16:uniqueId val="{00000006-FC40-4AFC-81D7-769A89E22FB8}"/>
            </c:ext>
          </c:extLst>
        </c:ser>
        <c:ser>
          <c:idx val="4"/>
          <c:order val="4"/>
          <c:tx>
            <c:strRef>
              <c:f>Sheet1!$A$6</c:f>
              <c:strCache>
                <c:ptCount val="1"/>
                <c:pt idx="0">
                  <c:v>Very prepared</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2024</c:v>
                </c:pt>
              </c:numCache>
            </c:numRef>
          </c:cat>
          <c:val>
            <c:numRef>
              <c:f>Sheet1!$B$6</c:f>
              <c:numCache>
                <c:formatCode>General</c:formatCode>
                <c:ptCount val="1"/>
                <c:pt idx="0">
                  <c:v>42</c:v>
                </c:pt>
              </c:numCache>
            </c:numRef>
          </c:val>
          <c:extLst>
            <c:ext xmlns:c16="http://schemas.microsoft.com/office/drawing/2014/chart" uri="{C3380CC4-5D6E-409C-BE32-E72D297353CC}">
              <c16:uniqueId val="{00000000-3123-4FBA-9D23-06287310817D}"/>
            </c:ext>
          </c:extLst>
        </c:ser>
        <c:dLbls>
          <c:dLblPos val="ctr"/>
          <c:showLegendKey val="0"/>
          <c:showVal val="1"/>
          <c:showCatName val="0"/>
          <c:showSerName val="0"/>
          <c:showPercent val="0"/>
          <c:showBubbleSize val="0"/>
        </c:dLbls>
        <c:gapWidth val="451"/>
        <c:overlap val="100"/>
        <c:axId val="321149288"/>
        <c:axId val="321149680"/>
      </c:barChart>
      <c:catAx>
        <c:axId val="321149288"/>
        <c:scaling>
          <c:orientation val="minMax"/>
        </c:scaling>
        <c:delete val="0"/>
        <c:axPos val="b"/>
        <c:numFmt formatCode="General" sourceLinked="1"/>
        <c:majorTickMark val="none"/>
        <c:minorTickMark val="none"/>
        <c:tickLblPos val="nextTo"/>
        <c:spPr>
          <a:ln>
            <a:solidFill>
              <a:schemeClr val="accent4"/>
            </a:solidFill>
          </a:ln>
        </c:spPr>
        <c:txPr>
          <a:bodyPr rot="0" vert="horz"/>
          <a:lstStyle/>
          <a:p>
            <a:pPr>
              <a:defRPr sz="1200" b="1" baseline="0">
                <a:solidFill>
                  <a:schemeClr val="tx1"/>
                </a:solidFill>
                <a:latin typeface="FS Elliot Pro" panose="02000503040000020004" pitchFamily="50" charset="0"/>
              </a:defRPr>
            </a:pPr>
            <a:endParaRPr lang="en-US"/>
          </a:p>
        </c:txPr>
        <c:crossAx val="321149680"/>
        <c:crossesAt val="0"/>
        <c:auto val="1"/>
        <c:lblAlgn val="ctr"/>
        <c:lblOffset val="100"/>
        <c:noMultiLvlLbl val="0"/>
      </c:catAx>
      <c:valAx>
        <c:axId val="321149680"/>
        <c:scaling>
          <c:orientation val="minMax"/>
        </c:scaling>
        <c:delete val="1"/>
        <c:axPos val="l"/>
        <c:numFmt formatCode="General" sourceLinked="1"/>
        <c:majorTickMark val="none"/>
        <c:minorTickMark val="none"/>
        <c:tickLblPos val="nextTo"/>
        <c:crossAx val="321149288"/>
        <c:crosses val="autoZero"/>
        <c:crossBetween val="between"/>
      </c:valAx>
      <c:spPr>
        <a:noFill/>
        <a:ln w="25400">
          <a:noFill/>
        </a:ln>
      </c:spPr>
    </c:plotArea>
    <c:legend>
      <c:legendPos val="r"/>
      <c:layout>
        <c:manualLayout>
          <c:xMode val="edge"/>
          <c:yMode val="edge"/>
          <c:x val="0.69874382105789512"/>
          <c:y val="0.38925231279049033"/>
          <c:w val="0.16505939184088625"/>
          <c:h val="0.26395771780407967"/>
        </c:manualLayout>
      </c:layout>
      <c:overlay val="0"/>
      <c:txPr>
        <a:bodyPr/>
        <a:lstStyle/>
        <a:p>
          <a:pPr>
            <a:defRPr sz="1200" b="1" baseline="0">
              <a:solidFill>
                <a:schemeClr val="tx1"/>
              </a:solidFill>
              <a:latin typeface="FS Elliot Pro" panose="02000503040000020004" pitchFamily="50" charset="0"/>
            </a:defRPr>
          </a:pPr>
          <a:endParaRPr lang="en-US"/>
        </a:p>
      </c:txPr>
    </c:legend>
    <c:plotVisOnly val="1"/>
    <c:dispBlanksAs val="gap"/>
    <c:showDLblsOverMax val="0"/>
  </c:chart>
  <c:txPr>
    <a:bodyPr/>
    <a:lstStyle/>
    <a:p>
      <a:pPr>
        <a:defRPr sz="12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14517281971017"/>
          <c:y val="0.16162388143997411"/>
          <c:w val="0.70279807190386812"/>
          <c:h val="0.77452776926658906"/>
        </c:manualLayout>
      </c:layout>
      <c:barChart>
        <c:barDir val="bar"/>
        <c:grouping val="stacked"/>
        <c:varyColors val="0"/>
        <c:ser>
          <c:idx val="0"/>
          <c:order val="0"/>
          <c:tx>
            <c:strRef>
              <c:f>Sheet1!$A$2</c:f>
              <c:strCache>
                <c:ptCount val="1"/>
                <c:pt idx="0">
                  <c:v>No</c:v>
                </c:pt>
              </c:strCache>
            </c:strRef>
          </c:tx>
          <c:spPr>
            <a:solidFill>
              <a:schemeClr val="accent1"/>
            </a:solidFill>
          </c:spPr>
          <c:invertIfNegative val="0"/>
          <c:dPt>
            <c:idx val="6"/>
            <c:invertIfNegative val="0"/>
            <c:bubble3D val="0"/>
            <c:extLst xmlns:c15="http://schemas.microsoft.com/office/drawing/2012/chart">
              <c:ext xmlns:c16="http://schemas.microsoft.com/office/drawing/2014/chart" uri="{C3380CC4-5D6E-409C-BE32-E72D297353CC}">
                <c16:uniqueId val="{00000000-EF94-45CB-BA3E-E4D19C06D760}"/>
              </c:ext>
            </c:extLst>
          </c:dPt>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FS Elliot Pro" panose="02000503040000020004" pitchFamily="50" charset="0"/>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numRef>
              <c:f>Sheet1!$B$1:$F$1</c:f>
              <c:numCache>
                <c:formatCode>General</c:formatCode>
                <c:ptCount val="5"/>
                <c:pt idx="0">
                  <c:v>2015</c:v>
                </c:pt>
                <c:pt idx="1">
                  <c:v>2017</c:v>
                </c:pt>
                <c:pt idx="2">
                  <c:v>2019</c:v>
                </c:pt>
                <c:pt idx="3">
                  <c:v>2021</c:v>
                </c:pt>
                <c:pt idx="4">
                  <c:v>2024</c:v>
                </c:pt>
              </c:numCache>
            </c:numRef>
          </c:cat>
          <c:val>
            <c:numRef>
              <c:f>Sheet1!$B$2:$F$2</c:f>
              <c:numCache>
                <c:formatCode>General</c:formatCode>
                <c:ptCount val="5"/>
                <c:pt idx="0">
                  <c:v>68</c:v>
                </c:pt>
                <c:pt idx="1">
                  <c:v>55</c:v>
                </c:pt>
                <c:pt idx="2">
                  <c:v>58</c:v>
                </c:pt>
                <c:pt idx="3">
                  <c:v>52</c:v>
                </c:pt>
                <c:pt idx="4">
                  <c:v>51</c:v>
                </c:pt>
              </c:numCache>
            </c:numRef>
          </c:val>
          <c:extLst xmlns:c15="http://schemas.microsoft.com/office/drawing/2012/chart">
            <c:ext xmlns:c16="http://schemas.microsoft.com/office/drawing/2014/chart" uri="{C3380CC4-5D6E-409C-BE32-E72D297353CC}">
              <c16:uniqueId val="{00000002-EF94-45CB-BA3E-E4D19C06D760}"/>
            </c:ext>
          </c:extLst>
        </c:ser>
        <c:ser>
          <c:idx val="1"/>
          <c:order val="1"/>
          <c:tx>
            <c:strRef>
              <c:f>Sheet1!$A$3</c:f>
              <c:strCache>
                <c:ptCount val="1"/>
                <c:pt idx="0">
                  <c:v>Yes, informally</c:v>
                </c:pt>
              </c:strCache>
            </c:strRef>
          </c:tx>
          <c:spPr>
            <a:solidFill>
              <a:schemeClr val="accent2"/>
            </a:solidFill>
          </c:spPr>
          <c:invertIfNegative val="0"/>
          <c:dLbls>
            <c:dLbl>
              <c:idx val="1"/>
              <c:layout>
                <c:manualLayout>
                  <c:x val="-1.83958793230313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94-45CB-BA3E-E4D19C06D760}"/>
                </c:ext>
              </c:extLst>
            </c:dLbl>
            <c:dLbl>
              <c:idx val="2"/>
              <c:layout>
                <c:manualLayout>
                  <c:x val="0"/>
                  <c:y val="-2.97606842614019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94-45CB-BA3E-E4D19C06D760}"/>
                </c:ext>
              </c:extLst>
            </c:dLbl>
            <c:dLbl>
              <c:idx val="3"/>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94-45CB-BA3E-E4D19C06D760}"/>
                </c:ext>
              </c:extLst>
            </c:dLbl>
            <c:spPr>
              <a:noFill/>
              <a:ln>
                <a:noFill/>
              </a:ln>
              <a:effectLst/>
            </c:spPr>
            <c:txPr>
              <a:bodyPr wrap="square" lIns="38100" tIns="19050" rIns="38100" bIns="19050" anchor="ctr">
                <a:spAutoFit/>
              </a:bodyPr>
              <a:lstStyle/>
              <a:p>
                <a:pPr>
                  <a:defRPr sz="1000" b="1">
                    <a:solidFill>
                      <a:schemeClr val="bg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5"/>
                <c:pt idx="0">
                  <c:v>2015</c:v>
                </c:pt>
                <c:pt idx="1">
                  <c:v>2017</c:v>
                </c:pt>
                <c:pt idx="2">
                  <c:v>2019</c:v>
                </c:pt>
                <c:pt idx="3">
                  <c:v>2021</c:v>
                </c:pt>
                <c:pt idx="4">
                  <c:v>2024</c:v>
                </c:pt>
              </c:numCache>
            </c:numRef>
          </c:cat>
          <c:val>
            <c:numRef>
              <c:f>Sheet1!$B$3:$F$3</c:f>
              <c:numCache>
                <c:formatCode>General</c:formatCode>
                <c:ptCount val="5"/>
                <c:pt idx="0">
                  <c:v>21</c:v>
                </c:pt>
                <c:pt idx="1">
                  <c:v>30</c:v>
                </c:pt>
                <c:pt idx="2">
                  <c:v>28</c:v>
                </c:pt>
                <c:pt idx="3">
                  <c:v>34</c:v>
                </c:pt>
                <c:pt idx="4">
                  <c:v>32</c:v>
                </c:pt>
              </c:numCache>
            </c:numRef>
          </c:val>
          <c:extLst>
            <c:ext xmlns:c16="http://schemas.microsoft.com/office/drawing/2014/chart" uri="{C3380CC4-5D6E-409C-BE32-E72D297353CC}">
              <c16:uniqueId val="{00000006-EF94-45CB-BA3E-E4D19C06D760}"/>
            </c:ext>
          </c:extLst>
        </c:ser>
        <c:ser>
          <c:idx val="2"/>
          <c:order val="2"/>
          <c:tx>
            <c:strRef>
              <c:f>Sheet1!$A$4</c:f>
              <c:strCache>
                <c:ptCount val="1"/>
                <c:pt idx="0">
                  <c:v>Yes, formally</c:v>
                </c:pt>
              </c:strCache>
            </c:strRef>
          </c:tx>
          <c:spPr>
            <a:solidFill>
              <a:schemeClr val="accent3"/>
            </a:solidFill>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FS Elliot Pro" panose="02000503040000020004"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5"/>
                <c:pt idx="0">
                  <c:v>2015</c:v>
                </c:pt>
                <c:pt idx="1">
                  <c:v>2017</c:v>
                </c:pt>
                <c:pt idx="2">
                  <c:v>2019</c:v>
                </c:pt>
                <c:pt idx="3">
                  <c:v>2021</c:v>
                </c:pt>
                <c:pt idx="4">
                  <c:v>2024</c:v>
                </c:pt>
              </c:numCache>
            </c:numRef>
          </c:cat>
          <c:val>
            <c:numRef>
              <c:f>Sheet1!$B$4:$F$4</c:f>
              <c:numCache>
                <c:formatCode>0</c:formatCode>
                <c:ptCount val="5"/>
                <c:pt idx="0">
                  <c:v>11</c:v>
                </c:pt>
                <c:pt idx="1">
                  <c:v>15</c:v>
                </c:pt>
                <c:pt idx="2" formatCode="General">
                  <c:v>14</c:v>
                </c:pt>
                <c:pt idx="3" formatCode="General">
                  <c:v>14</c:v>
                </c:pt>
                <c:pt idx="4" formatCode="General">
                  <c:v>17</c:v>
                </c:pt>
              </c:numCache>
            </c:numRef>
          </c:val>
          <c:extLst>
            <c:ext xmlns:c16="http://schemas.microsoft.com/office/drawing/2014/chart" uri="{C3380CC4-5D6E-409C-BE32-E72D297353CC}">
              <c16:uniqueId val="{00000007-EF94-45CB-BA3E-E4D19C06D760}"/>
            </c:ext>
          </c:extLst>
        </c:ser>
        <c:dLbls>
          <c:dLblPos val="ctr"/>
          <c:showLegendKey val="0"/>
          <c:showVal val="1"/>
          <c:showCatName val="0"/>
          <c:showSerName val="0"/>
          <c:showPercent val="0"/>
          <c:showBubbleSize val="0"/>
        </c:dLbls>
        <c:gapWidth val="50"/>
        <c:overlap val="100"/>
        <c:axId val="321149288"/>
        <c:axId val="321149680"/>
        <c:extLst/>
      </c:barChart>
      <c:catAx>
        <c:axId val="321149288"/>
        <c:scaling>
          <c:orientation val="minMax"/>
        </c:scaling>
        <c:delete val="0"/>
        <c:axPos val="l"/>
        <c:numFmt formatCode="General" sourceLinked="1"/>
        <c:majorTickMark val="none"/>
        <c:minorTickMark val="none"/>
        <c:tickLblPos val="nextTo"/>
        <c:spPr>
          <a:ln>
            <a:solidFill>
              <a:schemeClr val="accent4"/>
            </a:solidFill>
          </a:ln>
        </c:spPr>
        <c:txPr>
          <a:bodyPr rot="0" vert="horz"/>
          <a:lstStyle/>
          <a:p>
            <a:pPr>
              <a:defRPr sz="1200" b="1" baseline="0">
                <a:solidFill>
                  <a:schemeClr val="tx1"/>
                </a:solidFill>
                <a:latin typeface="FS Elliot Pro" panose="02000503040000020004" pitchFamily="50" charset="0"/>
              </a:defRPr>
            </a:pPr>
            <a:endParaRPr lang="en-US"/>
          </a:p>
        </c:txPr>
        <c:crossAx val="321149680"/>
        <c:crossesAt val="0"/>
        <c:auto val="1"/>
        <c:lblAlgn val="ctr"/>
        <c:lblOffset val="100"/>
        <c:noMultiLvlLbl val="0"/>
      </c:catAx>
      <c:valAx>
        <c:axId val="321149680"/>
        <c:scaling>
          <c:orientation val="minMax"/>
        </c:scaling>
        <c:delete val="1"/>
        <c:axPos val="b"/>
        <c:numFmt formatCode="General" sourceLinked="1"/>
        <c:majorTickMark val="none"/>
        <c:minorTickMark val="none"/>
        <c:tickLblPos val="nextTo"/>
        <c:crossAx val="321149288"/>
        <c:crosses val="autoZero"/>
        <c:crossBetween val="between"/>
      </c:valAx>
    </c:plotArea>
    <c:legend>
      <c:legendPos val="t"/>
      <c:layout>
        <c:manualLayout>
          <c:xMode val="edge"/>
          <c:yMode val="edge"/>
          <c:x val="0.14786182635530853"/>
          <c:y val="5.3364421667050639E-2"/>
          <c:w val="0.60384501972406524"/>
          <c:h val="0.1080185795429242"/>
        </c:manualLayout>
      </c:layout>
      <c:overlay val="0"/>
      <c:txPr>
        <a:bodyPr/>
        <a:lstStyle/>
        <a:p>
          <a:pPr>
            <a:defRPr sz="1200" b="1" baseline="0">
              <a:solidFill>
                <a:schemeClr val="tx1"/>
              </a:solidFill>
              <a:latin typeface="FS Elliot Pro" panose="02000503040000020004" pitchFamily="50" charset="0"/>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14517281971017"/>
          <c:y val="0.16162388143997411"/>
          <c:w val="0.70279807190386812"/>
          <c:h val="0.77452776926658906"/>
        </c:manualLayout>
      </c:layout>
      <c:barChart>
        <c:barDir val="bar"/>
        <c:grouping val="stacked"/>
        <c:varyColors val="0"/>
        <c:ser>
          <c:idx val="0"/>
          <c:order val="0"/>
          <c:tx>
            <c:strRef>
              <c:f>Sheet1!$A$2</c:f>
              <c:strCache>
                <c:ptCount val="1"/>
                <c:pt idx="0">
                  <c:v>Within past 2 years</c:v>
                </c:pt>
              </c:strCache>
            </c:strRef>
          </c:tx>
          <c:spPr>
            <a:solidFill>
              <a:schemeClr val="accent1"/>
            </a:solidFill>
          </c:spPr>
          <c:invertIfNegative val="0"/>
          <c:dPt>
            <c:idx val="6"/>
            <c:invertIfNegative val="0"/>
            <c:bubble3D val="0"/>
            <c:extLst xmlns:c15="http://schemas.microsoft.com/office/drawing/2012/chart">
              <c:ext xmlns:c16="http://schemas.microsoft.com/office/drawing/2014/chart" uri="{C3380CC4-5D6E-409C-BE32-E72D297353CC}">
                <c16:uniqueId val="{00000000-D366-413F-B67D-01C4FB9EB0AB}"/>
              </c:ext>
            </c:extLst>
          </c:dPt>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FS Elliot Pro" panose="02000503040000020004" pitchFamily="50" charset="0"/>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numRef>
              <c:f>Sheet1!$B$1:$F$1</c:f>
              <c:numCache>
                <c:formatCode>General</c:formatCode>
                <c:ptCount val="5"/>
                <c:pt idx="0">
                  <c:v>2015</c:v>
                </c:pt>
                <c:pt idx="1">
                  <c:v>2017</c:v>
                </c:pt>
                <c:pt idx="2">
                  <c:v>2019</c:v>
                </c:pt>
                <c:pt idx="3">
                  <c:v>2021</c:v>
                </c:pt>
                <c:pt idx="4">
                  <c:v>2024</c:v>
                </c:pt>
              </c:numCache>
            </c:numRef>
          </c:cat>
          <c:val>
            <c:numRef>
              <c:f>Sheet1!$B$2:$F$2</c:f>
              <c:numCache>
                <c:formatCode>General</c:formatCode>
                <c:ptCount val="5"/>
                <c:pt idx="0">
                  <c:v>50</c:v>
                </c:pt>
                <c:pt idx="1">
                  <c:v>52</c:v>
                </c:pt>
                <c:pt idx="2">
                  <c:v>56</c:v>
                </c:pt>
                <c:pt idx="3">
                  <c:v>46</c:v>
                </c:pt>
                <c:pt idx="4">
                  <c:v>57</c:v>
                </c:pt>
              </c:numCache>
            </c:numRef>
          </c:val>
          <c:extLst xmlns:c15="http://schemas.microsoft.com/office/drawing/2012/chart">
            <c:ext xmlns:c16="http://schemas.microsoft.com/office/drawing/2014/chart" uri="{C3380CC4-5D6E-409C-BE32-E72D297353CC}">
              <c16:uniqueId val="{00000001-D366-413F-B67D-01C4FB9EB0AB}"/>
            </c:ext>
          </c:extLst>
        </c:ser>
        <c:ser>
          <c:idx val="1"/>
          <c:order val="1"/>
          <c:tx>
            <c:strRef>
              <c:f>Sheet1!$A$3</c:f>
              <c:strCache>
                <c:ptCount val="1"/>
                <c:pt idx="0">
                  <c:v>In the last 2-10 years</c:v>
                </c:pt>
              </c:strCache>
            </c:strRef>
          </c:tx>
          <c:spPr>
            <a:solidFill>
              <a:schemeClr val="accent2"/>
            </a:solidFill>
          </c:spPr>
          <c:invertIfNegative val="0"/>
          <c:dLbls>
            <c:dLbl>
              <c:idx val="1"/>
              <c:layout>
                <c:manualLayout>
                  <c:x val="-1.83958793230313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66-413F-B67D-01C4FB9EB0AB}"/>
                </c:ext>
              </c:extLst>
            </c:dLbl>
            <c:dLbl>
              <c:idx val="2"/>
              <c:layout>
                <c:manualLayout>
                  <c:x val="0"/>
                  <c:y val="-2.97606842614019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66-413F-B67D-01C4FB9EB0AB}"/>
                </c:ext>
              </c:extLst>
            </c:dLbl>
            <c:dLbl>
              <c:idx val="3"/>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66-413F-B67D-01C4FB9EB0AB}"/>
                </c:ext>
              </c:extLst>
            </c:dLbl>
            <c:spPr>
              <a:noFill/>
              <a:ln>
                <a:noFill/>
              </a:ln>
              <a:effectLst/>
            </c:spPr>
            <c:txPr>
              <a:bodyPr wrap="square" lIns="38100" tIns="19050" rIns="38100" bIns="19050" anchor="ctr">
                <a:spAutoFit/>
              </a:bodyPr>
              <a:lstStyle/>
              <a:p>
                <a:pPr>
                  <a:defRPr sz="1000" b="1">
                    <a:solidFill>
                      <a:schemeClr val="bg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5"/>
                <c:pt idx="0">
                  <c:v>2015</c:v>
                </c:pt>
                <c:pt idx="1">
                  <c:v>2017</c:v>
                </c:pt>
                <c:pt idx="2">
                  <c:v>2019</c:v>
                </c:pt>
                <c:pt idx="3">
                  <c:v>2021</c:v>
                </c:pt>
                <c:pt idx="4">
                  <c:v>2024</c:v>
                </c:pt>
              </c:numCache>
            </c:numRef>
          </c:cat>
          <c:val>
            <c:numRef>
              <c:f>Sheet1!$B$3:$F$3</c:f>
              <c:numCache>
                <c:formatCode>General</c:formatCode>
                <c:ptCount val="5"/>
                <c:pt idx="0">
                  <c:v>47</c:v>
                </c:pt>
                <c:pt idx="1">
                  <c:v>45</c:v>
                </c:pt>
                <c:pt idx="2">
                  <c:v>38</c:v>
                </c:pt>
                <c:pt idx="3">
                  <c:v>51</c:v>
                </c:pt>
                <c:pt idx="4">
                  <c:v>41</c:v>
                </c:pt>
              </c:numCache>
            </c:numRef>
          </c:val>
          <c:extLst>
            <c:ext xmlns:c16="http://schemas.microsoft.com/office/drawing/2014/chart" uri="{C3380CC4-5D6E-409C-BE32-E72D297353CC}">
              <c16:uniqueId val="{00000005-D366-413F-B67D-01C4FB9EB0AB}"/>
            </c:ext>
          </c:extLst>
        </c:ser>
        <c:ser>
          <c:idx val="2"/>
          <c:order val="2"/>
          <c:tx>
            <c:strRef>
              <c:f>Sheet1!$A$4</c:f>
              <c:strCache>
                <c:ptCount val="1"/>
                <c:pt idx="0">
                  <c:v>More than 10 years ago</c:v>
                </c:pt>
              </c:strCache>
            </c:strRef>
          </c:tx>
          <c:spPr>
            <a:solidFill>
              <a:schemeClr val="accent3"/>
            </a:solidFill>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FS Elliot Pro" panose="02000503040000020004"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5"/>
                <c:pt idx="0">
                  <c:v>2015</c:v>
                </c:pt>
                <c:pt idx="1">
                  <c:v>2017</c:v>
                </c:pt>
                <c:pt idx="2">
                  <c:v>2019</c:v>
                </c:pt>
                <c:pt idx="3">
                  <c:v>2021</c:v>
                </c:pt>
                <c:pt idx="4">
                  <c:v>2024</c:v>
                </c:pt>
              </c:numCache>
            </c:numRef>
          </c:cat>
          <c:val>
            <c:numRef>
              <c:f>Sheet1!$B$4:$F$4</c:f>
              <c:numCache>
                <c:formatCode>0</c:formatCode>
                <c:ptCount val="5"/>
                <c:pt idx="0">
                  <c:v>3</c:v>
                </c:pt>
                <c:pt idx="1">
                  <c:v>3</c:v>
                </c:pt>
                <c:pt idx="2" formatCode="General">
                  <c:v>6</c:v>
                </c:pt>
                <c:pt idx="3" formatCode="General">
                  <c:v>3</c:v>
                </c:pt>
                <c:pt idx="4" formatCode="General">
                  <c:v>2</c:v>
                </c:pt>
              </c:numCache>
            </c:numRef>
          </c:val>
          <c:extLst>
            <c:ext xmlns:c16="http://schemas.microsoft.com/office/drawing/2014/chart" uri="{C3380CC4-5D6E-409C-BE32-E72D297353CC}">
              <c16:uniqueId val="{00000006-D366-413F-B67D-01C4FB9EB0AB}"/>
            </c:ext>
          </c:extLst>
        </c:ser>
        <c:dLbls>
          <c:dLblPos val="ctr"/>
          <c:showLegendKey val="0"/>
          <c:showVal val="1"/>
          <c:showCatName val="0"/>
          <c:showSerName val="0"/>
          <c:showPercent val="0"/>
          <c:showBubbleSize val="0"/>
        </c:dLbls>
        <c:gapWidth val="50"/>
        <c:overlap val="100"/>
        <c:axId val="321149288"/>
        <c:axId val="321149680"/>
        <c:extLst/>
      </c:barChart>
      <c:catAx>
        <c:axId val="321149288"/>
        <c:scaling>
          <c:orientation val="minMax"/>
        </c:scaling>
        <c:delete val="0"/>
        <c:axPos val="l"/>
        <c:numFmt formatCode="General" sourceLinked="1"/>
        <c:majorTickMark val="none"/>
        <c:minorTickMark val="none"/>
        <c:tickLblPos val="nextTo"/>
        <c:spPr>
          <a:ln>
            <a:solidFill>
              <a:schemeClr val="accent4"/>
            </a:solidFill>
          </a:ln>
        </c:spPr>
        <c:txPr>
          <a:bodyPr rot="0" vert="horz"/>
          <a:lstStyle/>
          <a:p>
            <a:pPr>
              <a:defRPr sz="1200" b="1" baseline="0">
                <a:solidFill>
                  <a:schemeClr val="tx1"/>
                </a:solidFill>
                <a:latin typeface="FS Elliot Pro" panose="02000503040000020004" pitchFamily="50" charset="0"/>
              </a:defRPr>
            </a:pPr>
            <a:endParaRPr lang="en-US"/>
          </a:p>
        </c:txPr>
        <c:crossAx val="321149680"/>
        <c:crossesAt val="0"/>
        <c:auto val="1"/>
        <c:lblAlgn val="ctr"/>
        <c:lblOffset val="100"/>
        <c:noMultiLvlLbl val="0"/>
      </c:catAx>
      <c:valAx>
        <c:axId val="321149680"/>
        <c:scaling>
          <c:orientation val="minMax"/>
        </c:scaling>
        <c:delete val="1"/>
        <c:axPos val="b"/>
        <c:numFmt formatCode="General" sourceLinked="1"/>
        <c:majorTickMark val="none"/>
        <c:minorTickMark val="none"/>
        <c:tickLblPos val="nextTo"/>
        <c:crossAx val="321149288"/>
        <c:crosses val="autoZero"/>
        <c:crossBetween val="between"/>
      </c:valAx>
    </c:plotArea>
    <c:legend>
      <c:legendPos val="t"/>
      <c:layout>
        <c:manualLayout>
          <c:xMode val="edge"/>
          <c:yMode val="edge"/>
          <c:x val="7.6982005984101542E-2"/>
          <c:y val="5.7159325917433043E-2"/>
          <c:w val="0.76052666673324798"/>
          <c:h val="0.1080185795429242"/>
        </c:manualLayout>
      </c:layout>
      <c:overlay val="0"/>
      <c:txPr>
        <a:bodyPr/>
        <a:lstStyle/>
        <a:p>
          <a:pPr>
            <a:defRPr sz="1200" b="1" baseline="0">
              <a:solidFill>
                <a:schemeClr val="tx1"/>
              </a:solidFill>
              <a:latin typeface="FS Elliot Pro" panose="02000503040000020004" pitchFamily="50" charset="0"/>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14517281971017"/>
          <c:y val="0.16162388143997411"/>
          <c:w val="0.76428966631008388"/>
          <c:h val="0.77452776926658906"/>
        </c:manualLayout>
      </c:layout>
      <c:barChart>
        <c:barDir val="bar"/>
        <c:grouping val="stacked"/>
        <c:varyColors val="0"/>
        <c:ser>
          <c:idx val="0"/>
          <c:order val="0"/>
          <c:tx>
            <c:strRef>
              <c:f>Sheet1!$A$2</c:f>
              <c:strCache>
                <c:ptCount val="1"/>
                <c:pt idx="0">
                  <c:v>Not at all confident</c:v>
                </c:pt>
              </c:strCache>
            </c:strRef>
          </c:tx>
          <c:spPr>
            <a:solidFill>
              <a:schemeClr val="accent1"/>
            </a:solidFill>
          </c:spPr>
          <c:invertIfNegative val="0"/>
          <c:dPt>
            <c:idx val="6"/>
            <c:invertIfNegative val="0"/>
            <c:bubble3D val="0"/>
            <c:extLst xmlns:c15="http://schemas.microsoft.com/office/drawing/2012/chart">
              <c:ext xmlns:c16="http://schemas.microsoft.com/office/drawing/2014/chart" uri="{C3380CC4-5D6E-409C-BE32-E72D297353CC}">
                <c16:uniqueId val="{00000000-B23C-4012-B226-9C3D6737494E}"/>
              </c:ext>
            </c:extLst>
          </c:dPt>
          <c:dLbls>
            <c:dLbl>
              <c:idx val="5"/>
              <c:delete val="1"/>
              <c:extLst>
                <c:ext xmlns:c15="http://schemas.microsoft.com/office/drawing/2012/chart" uri="{CE6537A1-D6FC-4f65-9D91-7224C49458BB}"/>
                <c:ext xmlns:c16="http://schemas.microsoft.com/office/drawing/2014/chart" uri="{C3380CC4-5D6E-409C-BE32-E72D297353CC}">
                  <c16:uniqueId val="{00000002-16B3-4B16-9167-0140058C9736}"/>
                </c:ext>
              </c:extLst>
            </c:dLbl>
            <c:spPr>
              <a:noFill/>
              <a:ln>
                <a:noFill/>
              </a:ln>
              <a:effectLst/>
            </c:spPr>
            <c:txPr>
              <a:bodyPr wrap="square" lIns="38100" tIns="19050" rIns="38100" bIns="19050" anchor="ctr" anchorCtr="0">
                <a:spAutoFit/>
              </a:bodyPr>
              <a:lstStyle/>
              <a:p>
                <a:pPr algn="ctr">
                  <a:defRPr lang="en-US" sz="1000" b="1" i="0" u="none" strike="noStrike" kern="1200" baseline="0">
                    <a:solidFill>
                      <a:schemeClr val="bg1"/>
                    </a:solidFill>
                    <a:latin typeface="FS Elliot Pro" panose="02000503040000020004" pitchFamily="50" charset="0"/>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Sheet1!$B$2:$H$2</c:f>
              <c:numCache>
                <c:formatCode>General</c:formatCode>
                <c:ptCount val="7"/>
                <c:pt idx="0">
                  <c:v>4</c:v>
                </c:pt>
                <c:pt idx="1">
                  <c:v>2</c:v>
                </c:pt>
                <c:pt idx="2">
                  <c:v>2</c:v>
                </c:pt>
                <c:pt idx="3">
                  <c:v>2</c:v>
                </c:pt>
                <c:pt idx="4">
                  <c:v>3</c:v>
                </c:pt>
                <c:pt idx="5">
                  <c:v>0</c:v>
                </c:pt>
                <c:pt idx="6">
                  <c:v>2</c:v>
                </c:pt>
              </c:numCache>
            </c:numRef>
          </c:val>
          <c:extLst xmlns:c15="http://schemas.microsoft.com/office/drawing/2012/chart">
            <c:ext xmlns:c16="http://schemas.microsoft.com/office/drawing/2014/chart" uri="{C3380CC4-5D6E-409C-BE32-E72D297353CC}">
              <c16:uniqueId val="{00000001-B23C-4012-B226-9C3D6737494E}"/>
            </c:ext>
          </c:extLst>
        </c:ser>
        <c:ser>
          <c:idx val="1"/>
          <c:order val="1"/>
          <c:tx>
            <c:strRef>
              <c:f>Sheet1!$A$3</c:f>
              <c:strCache>
                <c:ptCount val="1"/>
                <c:pt idx="0">
                  <c:v>Not very confident</c:v>
                </c:pt>
              </c:strCache>
            </c:strRef>
          </c:tx>
          <c:spPr>
            <a:solidFill>
              <a:schemeClr val="accent2"/>
            </a:solidFill>
          </c:spPr>
          <c:invertIfNegative val="0"/>
          <c:dLbls>
            <c:dLbl>
              <c:idx val="1"/>
              <c:layout>
                <c:manualLayout>
                  <c:x val="-1.83958793230313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3C-4012-B226-9C3D6737494E}"/>
                </c:ext>
              </c:extLst>
            </c:dLbl>
            <c:dLbl>
              <c:idx val="2"/>
              <c:layout>
                <c:manualLayout>
                  <c:x val="0"/>
                  <c:y val="-2.97606842614019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3C-4012-B226-9C3D6737494E}"/>
                </c:ext>
              </c:extLst>
            </c:dLbl>
            <c:dLbl>
              <c:idx val="3"/>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3C-4012-B226-9C3D6737494E}"/>
                </c:ext>
              </c:extLst>
            </c:dLbl>
            <c:spPr>
              <a:noFill/>
              <a:ln>
                <a:noFill/>
              </a:ln>
              <a:effectLst/>
            </c:spPr>
            <c:txPr>
              <a:bodyPr wrap="square" lIns="38100" tIns="19050" rIns="38100" bIns="19050" anchor="ctr">
                <a:spAutoFit/>
              </a:bodyPr>
              <a:lstStyle/>
              <a:p>
                <a:pPr>
                  <a:defRPr sz="1000" b="1">
                    <a:solidFill>
                      <a:schemeClr val="bg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Sheet1!$B$3:$H$3</c:f>
              <c:numCache>
                <c:formatCode>General</c:formatCode>
                <c:ptCount val="7"/>
                <c:pt idx="0">
                  <c:v>8</c:v>
                </c:pt>
                <c:pt idx="1">
                  <c:v>8</c:v>
                </c:pt>
                <c:pt idx="2">
                  <c:v>10</c:v>
                </c:pt>
                <c:pt idx="3">
                  <c:v>5</c:v>
                </c:pt>
                <c:pt idx="4">
                  <c:v>9</c:v>
                </c:pt>
                <c:pt idx="5">
                  <c:v>5</c:v>
                </c:pt>
                <c:pt idx="6">
                  <c:v>8</c:v>
                </c:pt>
              </c:numCache>
            </c:numRef>
          </c:val>
          <c:extLst>
            <c:ext xmlns:c16="http://schemas.microsoft.com/office/drawing/2014/chart" uri="{C3380CC4-5D6E-409C-BE32-E72D297353CC}">
              <c16:uniqueId val="{00000005-B23C-4012-B226-9C3D6737494E}"/>
            </c:ext>
          </c:extLst>
        </c:ser>
        <c:ser>
          <c:idx val="2"/>
          <c:order val="2"/>
          <c:tx>
            <c:strRef>
              <c:f>Sheet1!$A$4</c:f>
              <c:strCache>
                <c:ptCount val="1"/>
                <c:pt idx="0">
                  <c:v>Somewhat confident</c:v>
                </c:pt>
              </c:strCache>
            </c:strRef>
          </c:tx>
          <c:spPr>
            <a:solidFill>
              <a:schemeClr val="accent3"/>
            </a:solidFill>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FS Elliot Pro" panose="02000503040000020004"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Sheet1!$B$4:$H$4</c:f>
              <c:numCache>
                <c:formatCode>0</c:formatCode>
                <c:ptCount val="7"/>
                <c:pt idx="0">
                  <c:v>37</c:v>
                </c:pt>
                <c:pt idx="1">
                  <c:v>43</c:v>
                </c:pt>
                <c:pt idx="2" formatCode="General">
                  <c:v>39</c:v>
                </c:pt>
                <c:pt idx="3" formatCode="General">
                  <c:v>39</c:v>
                </c:pt>
                <c:pt idx="4" formatCode="General">
                  <c:v>43</c:v>
                </c:pt>
                <c:pt idx="5" formatCode="General">
                  <c:v>47</c:v>
                </c:pt>
                <c:pt idx="6" formatCode="General">
                  <c:v>41</c:v>
                </c:pt>
              </c:numCache>
            </c:numRef>
          </c:val>
          <c:extLst>
            <c:ext xmlns:c16="http://schemas.microsoft.com/office/drawing/2014/chart" uri="{C3380CC4-5D6E-409C-BE32-E72D297353CC}">
              <c16:uniqueId val="{00000006-B23C-4012-B226-9C3D6737494E}"/>
            </c:ext>
          </c:extLst>
        </c:ser>
        <c:ser>
          <c:idx val="3"/>
          <c:order val="3"/>
          <c:tx>
            <c:strRef>
              <c:f>Sheet1!$A$5</c:f>
              <c:strCache>
                <c:ptCount val="1"/>
                <c:pt idx="0">
                  <c:v>Very confident</c:v>
                </c:pt>
              </c:strCache>
            </c:strRef>
          </c:tx>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FS Elliot Pro" panose="02000503040000020004"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Sheet1!$B$5:$H$5</c:f>
              <c:numCache>
                <c:formatCode>General</c:formatCode>
                <c:ptCount val="7"/>
                <c:pt idx="0">
                  <c:v>51</c:v>
                </c:pt>
                <c:pt idx="1">
                  <c:v>47</c:v>
                </c:pt>
                <c:pt idx="2">
                  <c:v>49</c:v>
                </c:pt>
                <c:pt idx="3">
                  <c:v>54</c:v>
                </c:pt>
                <c:pt idx="4">
                  <c:v>45</c:v>
                </c:pt>
                <c:pt idx="5">
                  <c:v>48</c:v>
                </c:pt>
                <c:pt idx="6">
                  <c:v>49</c:v>
                </c:pt>
              </c:numCache>
            </c:numRef>
          </c:val>
          <c:extLst>
            <c:ext xmlns:c16="http://schemas.microsoft.com/office/drawing/2014/chart" uri="{C3380CC4-5D6E-409C-BE32-E72D297353CC}">
              <c16:uniqueId val="{00000008-B23C-4012-B226-9C3D6737494E}"/>
            </c:ext>
          </c:extLst>
        </c:ser>
        <c:dLbls>
          <c:dLblPos val="ctr"/>
          <c:showLegendKey val="0"/>
          <c:showVal val="1"/>
          <c:showCatName val="0"/>
          <c:showSerName val="0"/>
          <c:showPercent val="0"/>
          <c:showBubbleSize val="0"/>
        </c:dLbls>
        <c:gapWidth val="50"/>
        <c:overlap val="100"/>
        <c:axId val="321149288"/>
        <c:axId val="321149680"/>
        <c:extLst/>
      </c:barChart>
      <c:catAx>
        <c:axId val="321149288"/>
        <c:scaling>
          <c:orientation val="minMax"/>
        </c:scaling>
        <c:delete val="0"/>
        <c:axPos val="l"/>
        <c:numFmt formatCode="General" sourceLinked="1"/>
        <c:majorTickMark val="none"/>
        <c:minorTickMark val="none"/>
        <c:tickLblPos val="nextTo"/>
        <c:spPr>
          <a:ln>
            <a:solidFill>
              <a:schemeClr val="accent4"/>
            </a:solidFill>
          </a:ln>
        </c:spPr>
        <c:txPr>
          <a:bodyPr rot="0" vert="horz"/>
          <a:lstStyle/>
          <a:p>
            <a:pPr>
              <a:defRPr sz="1200" b="1" baseline="0">
                <a:solidFill>
                  <a:schemeClr val="tx1"/>
                </a:solidFill>
                <a:latin typeface="FS Elliot Pro" panose="02000503040000020004" pitchFamily="50" charset="0"/>
              </a:defRPr>
            </a:pPr>
            <a:endParaRPr lang="en-US"/>
          </a:p>
        </c:txPr>
        <c:crossAx val="321149680"/>
        <c:crossesAt val="0"/>
        <c:auto val="1"/>
        <c:lblAlgn val="ctr"/>
        <c:lblOffset val="100"/>
        <c:noMultiLvlLbl val="0"/>
      </c:catAx>
      <c:valAx>
        <c:axId val="321149680"/>
        <c:scaling>
          <c:orientation val="minMax"/>
        </c:scaling>
        <c:delete val="1"/>
        <c:axPos val="b"/>
        <c:numFmt formatCode="General" sourceLinked="1"/>
        <c:majorTickMark val="none"/>
        <c:minorTickMark val="none"/>
        <c:tickLblPos val="nextTo"/>
        <c:crossAx val="321149288"/>
        <c:crosses val="autoZero"/>
        <c:crossBetween val="between"/>
      </c:valAx>
    </c:plotArea>
    <c:legend>
      <c:legendPos val="t"/>
      <c:layout>
        <c:manualLayout>
          <c:xMode val="edge"/>
          <c:yMode val="edge"/>
          <c:x val="0.1478618395336885"/>
          <c:y val="7.9928852163423311E-2"/>
          <c:w val="0.64099623293181196"/>
          <c:h val="0.1080185795429242"/>
        </c:manualLayout>
      </c:layout>
      <c:overlay val="0"/>
      <c:txPr>
        <a:bodyPr/>
        <a:lstStyle/>
        <a:p>
          <a:pPr>
            <a:defRPr sz="1200" b="1" baseline="0">
              <a:solidFill>
                <a:schemeClr val="tx1"/>
              </a:solidFill>
              <a:latin typeface="FS Elliot Pro" panose="02000503040000020004" pitchFamily="50" charset="0"/>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475312400151975"/>
          <c:y val="6.9146537698722046E-2"/>
          <c:w val="0.28972938302062851"/>
          <c:h val="0.70306981919442546"/>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FS Elliot Pro" panose="02000503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Close with partner/team</c:v>
                </c:pt>
                <c:pt idx="1">
                  <c:v>Family will take over</c:v>
                </c:pt>
                <c:pt idx="2">
                  <c:v>Strong business</c:v>
                </c:pt>
                <c:pt idx="3">
                  <c:v>It's a good plan</c:v>
                </c:pt>
              </c:strCache>
            </c:strRef>
          </c:cat>
          <c:val>
            <c:numRef>
              <c:f>Sheet1!$B$2:$B$5</c:f>
              <c:numCache>
                <c:formatCode>0%</c:formatCode>
                <c:ptCount val="4"/>
                <c:pt idx="0">
                  <c:v>0.16</c:v>
                </c:pt>
                <c:pt idx="1">
                  <c:v>0.17</c:v>
                </c:pt>
                <c:pt idx="2">
                  <c:v>0.24</c:v>
                </c:pt>
                <c:pt idx="3">
                  <c:v>0.43</c:v>
                </c:pt>
              </c:numCache>
            </c:numRef>
          </c:val>
          <c:extLst>
            <c:ext xmlns:c16="http://schemas.microsoft.com/office/drawing/2014/chart" uri="{C3380CC4-5D6E-409C-BE32-E72D297353CC}">
              <c16:uniqueId val="{00000000-4965-40C1-8A62-3C47AAE5E9EA}"/>
            </c:ext>
          </c:extLst>
        </c:ser>
        <c:dLbls>
          <c:showLegendKey val="0"/>
          <c:showVal val="0"/>
          <c:showCatName val="0"/>
          <c:showSerName val="0"/>
          <c:showPercent val="0"/>
          <c:showBubbleSize val="0"/>
        </c:dLbls>
        <c:gapWidth val="182"/>
        <c:axId val="120660935"/>
        <c:axId val="120661263"/>
      </c:barChart>
      <c:catAx>
        <c:axId val="120660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FS Elliot Pro" panose="02000503040000020004" pitchFamily="50" charset="0"/>
                <a:ea typeface="+mn-ea"/>
                <a:cs typeface="+mn-cs"/>
              </a:defRPr>
            </a:pPr>
            <a:endParaRPr lang="en-US"/>
          </a:p>
        </c:txPr>
        <c:crossAx val="120661263"/>
        <c:crosses val="autoZero"/>
        <c:auto val="1"/>
        <c:lblAlgn val="ctr"/>
        <c:lblOffset val="100"/>
        <c:noMultiLvlLbl val="0"/>
      </c:catAx>
      <c:valAx>
        <c:axId val="120661263"/>
        <c:scaling>
          <c:orientation val="minMax"/>
        </c:scaling>
        <c:delete val="1"/>
        <c:axPos val="b"/>
        <c:numFmt formatCode="0%" sourceLinked="1"/>
        <c:majorTickMark val="none"/>
        <c:minorTickMark val="none"/>
        <c:tickLblPos val="nextTo"/>
        <c:crossAx val="120660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11437923100986"/>
          <c:y val="0.12445509556535293"/>
          <c:w val="0.72155698080991915"/>
          <c:h val="0.76141570471190145"/>
        </c:manualLayout>
      </c:layout>
      <c:doughnutChart>
        <c:varyColors val="1"/>
        <c:ser>
          <c:idx val="0"/>
          <c:order val="0"/>
          <c:tx>
            <c:strRef>
              <c:f>Sheet1!$B$1</c:f>
              <c:strCache>
                <c:ptCount val="1"/>
                <c:pt idx="0">
                  <c:v>Sales</c:v>
                </c:pt>
              </c:strCache>
            </c:strRef>
          </c:tx>
          <c:spPr>
            <a:solidFill>
              <a:srgbClr val="00C4D9">
                <a:alpha val="35000"/>
              </a:srgbClr>
            </a:solidFill>
            <a:ln>
              <a:noFill/>
            </a:ln>
          </c:spPr>
          <c:dPt>
            <c:idx val="0"/>
            <c:bubble3D val="0"/>
            <c:spPr>
              <a:solidFill>
                <a:schemeClr val="accent5"/>
              </a:solidFill>
              <a:ln w="19050">
                <a:noFill/>
              </a:ln>
              <a:effectLst/>
            </c:spPr>
            <c:extLst>
              <c:ext xmlns:c16="http://schemas.microsoft.com/office/drawing/2014/chart" uri="{C3380CC4-5D6E-409C-BE32-E72D297353CC}">
                <c16:uniqueId val="{00000001-E7D6-49A5-BCF6-4BD69065E54B}"/>
              </c:ext>
            </c:extLst>
          </c:dPt>
          <c:dPt>
            <c:idx val="1"/>
            <c:bubble3D val="0"/>
            <c:spPr>
              <a:solidFill>
                <a:schemeClr val="accent5">
                  <a:alpha val="50000"/>
                </a:schemeClr>
              </a:solidFill>
              <a:ln w="19050">
                <a:noFill/>
              </a:ln>
              <a:effectLst/>
            </c:spPr>
            <c:extLst>
              <c:ext xmlns:c16="http://schemas.microsoft.com/office/drawing/2014/chart" uri="{C3380CC4-5D6E-409C-BE32-E72D297353CC}">
                <c16:uniqueId val="{00000003-E7D6-49A5-BCF6-4BD69065E54B}"/>
              </c:ext>
            </c:extLst>
          </c:dPt>
          <c:cat>
            <c:strRef>
              <c:f>Sheet1!$A$2:$A$3</c:f>
              <c:strCache>
                <c:ptCount val="2"/>
                <c:pt idx="0">
                  <c:v>yes</c:v>
                </c:pt>
                <c:pt idx="1">
                  <c:v>no</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E7D6-49A5-BCF6-4BD69065E54B}"/>
            </c:ext>
          </c:extLst>
        </c:ser>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11437923100986"/>
          <c:y val="0.12445509556535293"/>
          <c:w val="0.72155698080991915"/>
          <c:h val="0.76141570471190145"/>
        </c:manualLayout>
      </c:layout>
      <c:doughnutChart>
        <c:varyColors val="1"/>
        <c:ser>
          <c:idx val="0"/>
          <c:order val="0"/>
          <c:tx>
            <c:strRef>
              <c:f>Sheet1!$B$1</c:f>
              <c:strCache>
                <c:ptCount val="1"/>
                <c:pt idx="0">
                  <c:v>Sales</c:v>
                </c:pt>
              </c:strCache>
            </c:strRef>
          </c:tx>
          <c:spPr>
            <a:solidFill>
              <a:schemeClr val="bg2">
                <a:alpha val="35000"/>
              </a:schemeClr>
            </a:solidFill>
            <a:ln>
              <a:noFill/>
            </a:ln>
          </c:spPr>
          <c:dPt>
            <c:idx val="0"/>
            <c:bubble3D val="0"/>
            <c:spPr>
              <a:solidFill>
                <a:schemeClr val="accent4"/>
              </a:solidFill>
              <a:ln w="19050">
                <a:noFill/>
              </a:ln>
              <a:effectLst/>
            </c:spPr>
            <c:extLst>
              <c:ext xmlns:c16="http://schemas.microsoft.com/office/drawing/2014/chart" uri="{C3380CC4-5D6E-409C-BE32-E72D297353CC}">
                <c16:uniqueId val="{00000001-1950-4472-8236-F727222BA0B4}"/>
              </c:ext>
            </c:extLst>
          </c:dPt>
          <c:dPt>
            <c:idx val="1"/>
            <c:bubble3D val="0"/>
            <c:spPr>
              <a:solidFill>
                <a:schemeClr val="accent4">
                  <a:alpha val="35000"/>
                </a:schemeClr>
              </a:solidFill>
              <a:ln w="19050">
                <a:noFill/>
              </a:ln>
              <a:effectLst/>
            </c:spPr>
            <c:extLst>
              <c:ext xmlns:c16="http://schemas.microsoft.com/office/drawing/2014/chart" uri="{C3380CC4-5D6E-409C-BE32-E72D297353CC}">
                <c16:uniqueId val="{00000003-1950-4472-8236-F727222BA0B4}"/>
              </c:ext>
            </c:extLst>
          </c:dPt>
          <c:cat>
            <c:strRef>
              <c:f>Sheet1!$A$2:$A$3</c:f>
              <c:strCache>
                <c:ptCount val="2"/>
                <c:pt idx="0">
                  <c:v>yes</c:v>
                </c:pt>
                <c:pt idx="1">
                  <c:v>no</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4-1950-4472-8236-F727222BA0B4}"/>
            </c:ext>
          </c:extLst>
        </c:ser>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11437923100986"/>
          <c:y val="0.12445509556535293"/>
          <c:w val="0.72155698080991915"/>
          <c:h val="0.76141570471190145"/>
        </c:manualLayout>
      </c:layout>
      <c:doughnutChart>
        <c:varyColors val="1"/>
        <c:ser>
          <c:idx val="0"/>
          <c:order val="0"/>
          <c:tx>
            <c:strRef>
              <c:f>Sheet1!$B$1</c:f>
              <c:strCache>
                <c:ptCount val="1"/>
                <c:pt idx="0">
                  <c:v>Sales</c:v>
                </c:pt>
              </c:strCache>
            </c:strRef>
          </c:tx>
          <c:spPr>
            <a:solidFill>
              <a:schemeClr val="accent1">
                <a:alpha val="35000"/>
              </a:schemeClr>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25CD-46ED-9736-D0969C46E5E7}"/>
              </c:ext>
            </c:extLst>
          </c:dPt>
          <c:dPt>
            <c:idx val="1"/>
            <c:bubble3D val="0"/>
            <c:spPr>
              <a:solidFill>
                <a:schemeClr val="accent2">
                  <a:alpha val="35000"/>
                </a:schemeClr>
              </a:solidFill>
              <a:ln w="19050">
                <a:noFill/>
              </a:ln>
              <a:effectLst/>
            </c:spPr>
            <c:extLst>
              <c:ext xmlns:c16="http://schemas.microsoft.com/office/drawing/2014/chart" uri="{C3380CC4-5D6E-409C-BE32-E72D297353CC}">
                <c16:uniqueId val="{00000003-25CD-46ED-9736-D0969C46E5E7}"/>
              </c:ext>
            </c:extLst>
          </c:dPt>
          <c:cat>
            <c:strRef>
              <c:f>Sheet1!$A$2:$A$3</c:f>
              <c:strCache>
                <c:ptCount val="2"/>
                <c:pt idx="0">
                  <c:v>yes</c:v>
                </c:pt>
                <c:pt idx="1">
                  <c:v>no</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25CD-46ED-9736-D0969C46E5E7}"/>
            </c:ext>
          </c:extLst>
        </c:ser>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11437923100986"/>
          <c:y val="0.12445509556535293"/>
          <c:w val="0.72155698080991915"/>
          <c:h val="0.76141570471190145"/>
        </c:manualLayout>
      </c:layout>
      <c:doughnutChart>
        <c:varyColors val="1"/>
        <c:ser>
          <c:idx val="0"/>
          <c:order val="0"/>
          <c:tx>
            <c:strRef>
              <c:f>Sheet1!$B$1</c:f>
              <c:strCache>
                <c:ptCount val="1"/>
                <c:pt idx="0">
                  <c:v>Sales</c:v>
                </c:pt>
              </c:strCache>
            </c:strRef>
          </c:tx>
          <c:spPr>
            <a:solidFill>
              <a:schemeClr val="accent1">
                <a:alpha val="35000"/>
              </a:schemeClr>
            </a:solidFill>
            <a:ln>
              <a:noFill/>
            </a:ln>
          </c:spPr>
          <c:dPt>
            <c:idx val="0"/>
            <c:bubble3D val="0"/>
            <c:spPr>
              <a:solidFill>
                <a:srgbClr val="002855"/>
              </a:solidFill>
              <a:ln w="19050">
                <a:noFill/>
              </a:ln>
              <a:effectLst/>
            </c:spPr>
            <c:extLst>
              <c:ext xmlns:c16="http://schemas.microsoft.com/office/drawing/2014/chart" uri="{C3380CC4-5D6E-409C-BE32-E72D297353CC}">
                <c16:uniqueId val="{00000001-AB1A-4583-A0F4-2214450FC907}"/>
              </c:ext>
            </c:extLst>
          </c:dPt>
          <c:dPt>
            <c:idx val="1"/>
            <c:bubble3D val="0"/>
            <c:spPr>
              <a:solidFill>
                <a:schemeClr val="accent1">
                  <a:alpha val="35000"/>
                </a:schemeClr>
              </a:solidFill>
              <a:ln w="19050">
                <a:noFill/>
              </a:ln>
              <a:effectLst/>
            </c:spPr>
            <c:extLst>
              <c:ext xmlns:c16="http://schemas.microsoft.com/office/drawing/2014/chart" uri="{C3380CC4-5D6E-409C-BE32-E72D297353CC}">
                <c16:uniqueId val="{00000003-AB1A-4583-A0F4-2214450FC907}"/>
              </c:ext>
            </c:extLst>
          </c:dPt>
          <c:cat>
            <c:strRef>
              <c:f>Sheet1!$A$2:$A$3</c:f>
              <c:strCache>
                <c:ptCount val="2"/>
                <c:pt idx="0">
                  <c:v>yes</c:v>
                </c:pt>
                <c:pt idx="1">
                  <c:v>no</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AB1A-4583-A0F4-2214450FC907}"/>
            </c:ext>
          </c:extLst>
        </c:ser>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258996653854291E-2"/>
          <c:y val="0.15144951451348004"/>
          <c:w val="0.91630219800723955"/>
          <c:h val="0.75127872193367873"/>
        </c:manualLayout>
      </c:layout>
      <c:barChart>
        <c:barDir val="col"/>
        <c:grouping val="clustered"/>
        <c:varyColors val="0"/>
        <c:ser>
          <c:idx val="0"/>
          <c:order val="0"/>
          <c:tx>
            <c:strRef>
              <c:f>Sheet1!$B$1</c:f>
              <c:strCache>
                <c:ptCount val="1"/>
                <c:pt idx="0">
                  <c:v>Column1</c:v>
                </c:pt>
              </c:strCache>
            </c:strRef>
          </c:tx>
          <c:spPr>
            <a:solidFill>
              <a:srgbClr val="9E8BFF"/>
            </a:solidFill>
            <a:ln>
              <a:noFill/>
            </a:ln>
            <a:effectLst/>
          </c:spPr>
          <c:invertIfNegative val="0"/>
          <c:dPt>
            <c:idx val="0"/>
            <c:invertIfNegative val="0"/>
            <c:bubble3D val="0"/>
            <c:spPr>
              <a:solidFill>
                <a:srgbClr val="004C97"/>
              </a:solidFill>
              <a:ln>
                <a:noFill/>
              </a:ln>
              <a:effectLst/>
            </c:spPr>
            <c:extLst>
              <c:ext xmlns:c16="http://schemas.microsoft.com/office/drawing/2014/chart" uri="{C3380CC4-5D6E-409C-BE32-E72D297353CC}">
                <c16:uniqueId val="{00000004-B3BE-4F78-9199-EAF0430B373C}"/>
              </c:ext>
            </c:extLst>
          </c:dPt>
          <c:dPt>
            <c:idx val="1"/>
            <c:invertIfNegative val="0"/>
            <c:bubble3D val="0"/>
            <c:spPr>
              <a:solidFill>
                <a:srgbClr val="0091DA"/>
              </a:solidFill>
              <a:ln>
                <a:noFill/>
              </a:ln>
              <a:effectLst/>
            </c:spPr>
            <c:extLst>
              <c:ext xmlns:c16="http://schemas.microsoft.com/office/drawing/2014/chart" uri="{C3380CC4-5D6E-409C-BE32-E72D297353CC}">
                <c16:uniqueId val="{00000003-B3BE-4F78-9199-EAF0430B373C}"/>
              </c:ext>
            </c:extLst>
          </c:dPt>
          <c:dPt>
            <c:idx val="2"/>
            <c:invertIfNegative val="0"/>
            <c:bubble3D val="0"/>
            <c:spPr>
              <a:solidFill>
                <a:srgbClr val="9E8BFF"/>
              </a:solidFill>
              <a:ln>
                <a:noFill/>
              </a:ln>
              <a:effectLst/>
            </c:spPr>
            <c:extLst>
              <c:ext xmlns:c16="http://schemas.microsoft.com/office/drawing/2014/chart" uri="{C3380CC4-5D6E-409C-BE32-E72D297353CC}">
                <c16:uniqueId val="{00000002-B3BE-4F78-9199-EAF0430B373C}"/>
              </c:ext>
            </c:extLst>
          </c:dPt>
          <c:dPt>
            <c:idx val="3"/>
            <c:invertIfNegative val="0"/>
            <c:bubble3D val="0"/>
            <c:spPr>
              <a:solidFill>
                <a:srgbClr val="FAC800"/>
              </a:solidFill>
              <a:ln>
                <a:noFill/>
              </a:ln>
              <a:effectLst/>
            </c:spPr>
            <c:extLst>
              <c:ext xmlns:c16="http://schemas.microsoft.com/office/drawing/2014/chart" uri="{C3380CC4-5D6E-409C-BE32-E72D297353CC}">
                <c16:uniqueId val="{0000000A-4E6E-4C2D-A7B4-2448FE5D5A3A}"/>
              </c:ext>
            </c:extLst>
          </c:dPt>
          <c:dPt>
            <c:idx val="4"/>
            <c:invertIfNegative val="0"/>
            <c:bubble3D val="0"/>
            <c:spPr>
              <a:solidFill>
                <a:srgbClr val="DCF94D"/>
              </a:solidFill>
              <a:ln>
                <a:noFill/>
              </a:ln>
              <a:effectLst/>
            </c:spPr>
            <c:extLst>
              <c:ext xmlns:c16="http://schemas.microsoft.com/office/drawing/2014/chart" uri="{C3380CC4-5D6E-409C-BE32-E72D297353CC}">
                <c16:uniqueId val="{00000001-B3BE-4F78-9199-EAF0430B373C}"/>
              </c:ext>
            </c:extLst>
          </c:dPt>
          <c:dPt>
            <c:idx val="5"/>
            <c:invertIfNegative val="0"/>
            <c:bubble3D val="0"/>
            <c:spPr>
              <a:solidFill>
                <a:srgbClr val="BDE3FC"/>
              </a:solidFill>
              <a:ln>
                <a:noFill/>
              </a:ln>
              <a:effectLst/>
            </c:spPr>
            <c:extLst>
              <c:ext xmlns:c16="http://schemas.microsoft.com/office/drawing/2014/chart" uri="{C3380CC4-5D6E-409C-BE32-E72D297353CC}">
                <c16:uniqueId val="{00000000-B3BE-4F78-9199-EAF0430B373C}"/>
              </c:ext>
            </c:extLst>
          </c:dPt>
          <c:dPt>
            <c:idx val="6"/>
            <c:invertIfNegative val="0"/>
            <c:bubble3D val="0"/>
            <c:spPr>
              <a:solidFill>
                <a:srgbClr val="00C3D9"/>
              </a:solidFill>
              <a:ln>
                <a:noFill/>
              </a:ln>
              <a:effectLst/>
            </c:spPr>
            <c:extLst>
              <c:ext xmlns:c16="http://schemas.microsoft.com/office/drawing/2014/chart" uri="{C3380CC4-5D6E-409C-BE32-E72D297353CC}">
                <c16:uniqueId val="{0000000E-12FF-4394-B9FD-6758535BF4CB}"/>
              </c:ext>
            </c:extLst>
          </c:dPt>
          <c:dPt>
            <c:idx val="7"/>
            <c:invertIfNegative val="0"/>
            <c:bubble3D val="0"/>
            <c:spPr>
              <a:solidFill>
                <a:srgbClr val="0076CF"/>
              </a:solidFill>
              <a:ln>
                <a:noFill/>
              </a:ln>
              <a:effectLst/>
            </c:spPr>
            <c:extLst>
              <c:ext xmlns:c16="http://schemas.microsoft.com/office/drawing/2014/chart" uri="{C3380CC4-5D6E-409C-BE32-E72D297353CC}">
                <c16:uniqueId val="{0000000D-12FF-4394-B9FD-6758535BF4CB}"/>
              </c:ext>
            </c:extLst>
          </c:dPt>
          <c:dPt>
            <c:idx val="8"/>
            <c:invertIfNegative val="0"/>
            <c:bubble3D val="0"/>
            <c:spPr>
              <a:solidFill>
                <a:srgbClr val="002855"/>
              </a:solidFill>
              <a:ln>
                <a:noFill/>
              </a:ln>
              <a:effectLst/>
            </c:spPr>
            <c:extLst>
              <c:ext xmlns:c16="http://schemas.microsoft.com/office/drawing/2014/chart" uri="{C3380CC4-5D6E-409C-BE32-E72D297353CC}">
                <c16:uniqueId val="{00000010-B991-4118-AE61-071EE43812C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50000"/>
                      </a:schemeClr>
                    </a:solidFill>
                    <a:latin typeface="FS Elliot Pro" panose="02000503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2012</c:v>
                </c:pt>
                <c:pt idx="2">
                  <c:v>2015</c:v>
                </c:pt>
                <c:pt idx="3">
                  <c:v>2017</c:v>
                </c:pt>
                <c:pt idx="4">
                  <c:v>2019</c:v>
                </c:pt>
                <c:pt idx="5">
                  <c:v>2021</c:v>
                </c:pt>
                <c:pt idx="6">
                  <c:v>2022</c:v>
                </c:pt>
                <c:pt idx="7">
                  <c:v>2023</c:v>
                </c:pt>
                <c:pt idx="8">
                  <c:v>2024</c:v>
                </c:pt>
              </c:numCache>
            </c:numRef>
          </c:cat>
          <c:val>
            <c:numRef>
              <c:f>Sheet1!$B$2:$B$10</c:f>
              <c:numCache>
                <c:formatCode>General</c:formatCode>
                <c:ptCount val="9"/>
                <c:pt idx="0">
                  <c:v>26</c:v>
                </c:pt>
                <c:pt idx="1">
                  <c:v>34</c:v>
                </c:pt>
                <c:pt idx="2">
                  <c:v>26</c:v>
                </c:pt>
                <c:pt idx="3">
                  <c:v>34</c:v>
                </c:pt>
                <c:pt idx="4">
                  <c:v>43</c:v>
                </c:pt>
                <c:pt idx="5">
                  <c:v>42</c:v>
                </c:pt>
                <c:pt idx="6">
                  <c:v>46</c:v>
                </c:pt>
                <c:pt idx="7">
                  <c:v>45</c:v>
                </c:pt>
                <c:pt idx="8">
                  <c:v>47</c:v>
                </c:pt>
              </c:numCache>
            </c:numRef>
          </c:val>
          <c:extLst>
            <c:ext xmlns:c16="http://schemas.microsoft.com/office/drawing/2014/chart" uri="{C3380CC4-5D6E-409C-BE32-E72D297353CC}">
              <c16:uniqueId val="{00000000-8845-49A2-B179-C66231F683E1}"/>
            </c:ext>
          </c:extLst>
        </c:ser>
        <c:dLbls>
          <c:showLegendKey val="0"/>
          <c:showVal val="0"/>
          <c:showCatName val="0"/>
          <c:showSerName val="0"/>
          <c:showPercent val="0"/>
          <c:showBubbleSize val="0"/>
        </c:dLbls>
        <c:gapWidth val="150"/>
        <c:axId val="798650976"/>
        <c:axId val="798651304"/>
      </c:barChart>
      <c:catAx>
        <c:axId val="798650976"/>
        <c:scaling>
          <c:orientation val="minMax"/>
        </c:scaling>
        <c:delete val="0"/>
        <c:axPos val="b"/>
        <c:numFmt formatCode="General" sourceLinked="1"/>
        <c:majorTickMark val="none"/>
        <c:minorTickMark val="none"/>
        <c:tickLblPos val="nextTo"/>
        <c:spPr>
          <a:noFill/>
          <a:ln w="9525" cap="flat" cmpd="sng" algn="ctr">
            <a:solidFill>
              <a:srgbClr val="333333"/>
            </a:solidFill>
            <a:round/>
          </a:ln>
          <a:effectLst/>
        </c:spPr>
        <c:txPr>
          <a:bodyPr rot="-60000000" spcFirstLastPara="1" vertOverflow="ellipsis" vert="horz" wrap="square" anchor="ctr" anchorCtr="1"/>
          <a:lstStyle/>
          <a:p>
            <a:pPr>
              <a:defRPr sz="1000" b="1" i="0" u="none" strike="noStrike" kern="1200" baseline="0">
                <a:solidFill>
                  <a:schemeClr val="accent2">
                    <a:lumMod val="50000"/>
                  </a:schemeClr>
                </a:solidFill>
                <a:latin typeface="+mn-lt"/>
                <a:ea typeface="+mn-ea"/>
                <a:cs typeface="+mn-cs"/>
              </a:defRPr>
            </a:pPr>
            <a:endParaRPr lang="en-US"/>
          </a:p>
        </c:txPr>
        <c:crossAx val="798651304"/>
        <c:crosses val="autoZero"/>
        <c:auto val="1"/>
        <c:lblAlgn val="ctr"/>
        <c:lblOffset val="100"/>
        <c:noMultiLvlLbl val="0"/>
      </c:catAx>
      <c:valAx>
        <c:axId val="798651304"/>
        <c:scaling>
          <c:orientation val="minMax"/>
          <c:max val="100"/>
        </c:scaling>
        <c:delete val="1"/>
        <c:axPos val="l"/>
        <c:numFmt formatCode="General" sourceLinked="1"/>
        <c:majorTickMark val="out"/>
        <c:minorTickMark val="none"/>
        <c:tickLblPos val="nextTo"/>
        <c:crossAx val="798650976"/>
        <c:crosses val="autoZero"/>
        <c:crossBetween val="between"/>
        <c:majorUnit val="1"/>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00000000000001E-2"/>
          <c:y val="3.0468748125692169E-2"/>
          <c:w val="0.81946874999999997"/>
          <c:h val="0.91585938017597313"/>
        </c:manualLayout>
      </c:layout>
      <c:lineChart>
        <c:grouping val="standard"/>
        <c:varyColors val="0"/>
        <c:ser>
          <c:idx val="0"/>
          <c:order val="0"/>
          <c:tx>
            <c:strRef>
              <c:f>Sheet1!$B$1</c:f>
              <c:strCache>
                <c:ptCount val="1"/>
                <c:pt idx="0">
                  <c:v>Retention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layout>
                <c:manualLayout>
                  <c:x val="-8.2187500000001149E-3"/>
                  <c:y val="-2.8312498258335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41-40B0-BB29-B83AEEB52548}"/>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000000"/>
                    </a:solidFill>
                    <a:latin typeface="FS Elliot Pro" panose="02000503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2017</c:v>
                </c:pt>
                <c:pt idx="2">
                  <c:v>2019</c:v>
                </c:pt>
                <c:pt idx="3">
                  <c:v>2021</c:v>
                </c:pt>
                <c:pt idx="4">
                  <c:v>2022</c:v>
                </c:pt>
                <c:pt idx="5">
                  <c:v>2023</c:v>
                </c:pt>
                <c:pt idx="6">
                  <c:v>2024</c:v>
                </c:pt>
              </c:numCache>
            </c:numRef>
          </c:cat>
          <c:val>
            <c:numRef>
              <c:f>Sheet1!$B$2:$B$8</c:f>
              <c:numCache>
                <c:formatCode>General</c:formatCode>
                <c:ptCount val="7"/>
                <c:pt idx="1">
                  <c:v>58</c:v>
                </c:pt>
                <c:pt idx="2">
                  <c:v>61</c:v>
                </c:pt>
                <c:pt idx="3">
                  <c:v>65</c:v>
                </c:pt>
                <c:pt idx="4">
                  <c:v>71</c:v>
                </c:pt>
                <c:pt idx="5">
                  <c:v>78</c:v>
                </c:pt>
                <c:pt idx="6">
                  <c:v>71</c:v>
                </c:pt>
              </c:numCache>
            </c:numRef>
          </c:val>
          <c:smooth val="0"/>
          <c:extLst>
            <c:ext xmlns:c16="http://schemas.microsoft.com/office/drawing/2014/chart" uri="{C3380CC4-5D6E-409C-BE32-E72D297353CC}">
              <c16:uniqueId val="{00000000-7AFF-4B1C-8EA3-F013DF84FC28}"/>
            </c:ext>
          </c:extLst>
        </c:ser>
        <c:ser>
          <c:idx val="1"/>
          <c:order val="1"/>
          <c:tx>
            <c:strRef>
              <c:f>Sheet1!$C$1</c:f>
              <c:strCache>
                <c:ptCount val="1"/>
                <c:pt idx="0">
                  <c:v>Recruiting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manualLayout>
                  <c:x val="-2.384375E-2"/>
                  <c:y val="1.6593748979223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FF-4B1C-8EA3-F013DF84FC28}"/>
                </c:ext>
              </c:extLst>
            </c:dLbl>
            <c:dLbl>
              <c:idx val="5"/>
              <c:layout>
                <c:manualLayout>
                  <c:x val="-2.2281250000000113E-2"/>
                  <c:y val="2.3624998546690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FF-4B1C-8EA3-F013DF84FC28}"/>
                </c:ext>
              </c:extLst>
            </c:dLbl>
            <c:dLbl>
              <c:idx val="6"/>
              <c:layout>
                <c:manualLayout>
                  <c:x val="-8.2187500000001149E-3"/>
                  <c:y val="1.8749998846579794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41-40B0-BB29-B83AEEB52548}"/>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000000"/>
                    </a:solidFill>
                    <a:latin typeface="FS Elliot Pro" panose="02000503040000020004" pitchFamily="50"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2017</c:v>
                </c:pt>
                <c:pt idx="2">
                  <c:v>2019</c:v>
                </c:pt>
                <c:pt idx="3">
                  <c:v>2021</c:v>
                </c:pt>
                <c:pt idx="4">
                  <c:v>2022</c:v>
                </c:pt>
                <c:pt idx="5">
                  <c:v>2023</c:v>
                </c:pt>
                <c:pt idx="6">
                  <c:v>2024</c:v>
                </c:pt>
              </c:numCache>
            </c:numRef>
          </c:cat>
          <c:val>
            <c:numRef>
              <c:f>Sheet1!$C$2:$C$8</c:f>
              <c:numCache>
                <c:formatCode>General</c:formatCode>
                <c:ptCount val="7"/>
                <c:pt idx="4">
                  <c:v>70</c:v>
                </c:pt>
                <c:pt idx="5">
                  <c:v>75</c:v>
                </c:pt>
                <c:pt idx="6">
                  <c:v>71</c:v>
                </c:pt>
              </c:numCache>
            </c:numRef>
          </c:val>
          <c:smooth val="0"/>
          <c:extLst>
            <c:ext xmlns:c16="http://schemas.microsoft.com/office/drawing/2014/chart" uri="{C3380CC4-5D6E-409C-BE32-E72D297353CC}">
              <c16:uniqueId val="{00000001-7AFF-4B1C-8EA3-F013DF84FC28}"/>
            </c:ext>
          </c:extLst>
        </c:ser>
        <c:ser>
          <c:idx val="2"/>
          <c:order val="2"/>
          <c:tx>
            <c:strRef>
              <c:f>Sheet1!$D$1</c:f>
              <c:strCache>
                <c:ptCount val="1"/>
                <c:pt idx="0">
                  <c:v>Productivity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6"/>
              <c:layout>
                <c:manualLayout>
                  <c:x val="-9.78125E-3"/>
                  <c:y val="2.3624998546690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41-40B0-BB29-B83AEEB52548}"/>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000000"/>
                    </a:solidFill>
                    <a:latin typeface="FS Elliot Pro" panose="02000503040000020004" pitchFamily="50"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2015</c:v>
                </c:pt>
                <c:pt idx="1">
                  <c:v>2017</c:v>
                </c:pt>
                <c:pt idx="2">
                  <c:v>2019</c:v>
                </c:pt>
                <c:pt idx="3">
                  <c:v>2021</c:v>
                </c:pt>
                <c:pt idx="4">
                  <c:v>2022</c:v>
                </c:pt>
                <c:pt idx="5">
                  <c:v>2023</c:v>
                </c:pt>
                <c:pt idx="6">
                  <c:v>2024</c:v>
                </c:pt>
              </c:numCache>
            </c:numRef>
          </c:cat>
          <c:val>
            <c:numRef>
              <c:f>Sheet1!$D$2:$D$8</c:f>
              <c:numCache>
                <c:formatCode>General</c:formatCode>
                <c:ptCount val="7"/>
                <c:pt idx="0">
                  <c:v>42</c:v>
                </c:pt>
                <c:pt idx="1">
                  <c:v>50</c:v>
                </c:pt>
                <c:pt idx="2">
                  <c:v>55</c:v>
                </c:pt>
                <c:pt idx="3">
                  <c:v>58</c:v>
                </c:pt>
                <c:pt idx="4">
                  <c:v>67</c:v>
                </c:pt>
                <c:pt idx="5">
                  <c:v>71</c:v>
                </c:pt>
                <c:pt idx="6">
                  <c:v>70</c:v>
                </c:pt>
              </c:numCache>
            </c:numRef>
          </c:val>
          <c:smooth val="0"/>
          <c:extLst>
            <c:ext xmlns:c16="http://schemas.microsoft.com/office/drawing/2014/chart" uri="{C3380CC4-5D6E-409C-BE32-E72D297353CC}">
              <c16:uniqueId val="{00000002-7AFF-4B1C-8EA3-F013DF84FC28}"/>
            </c:ext>
          </c:extLst>
        </c:ser>
        <c:dLbls>
          <c:showLegendKey val="0"/>
          <c:showVal val="0"/>
          <c:showCatName val="0"/>
          <c:showSerName val="0"/>
          <c:showPercent val="0"/>
          <c:showBubbleSize val="0"/>
        </c:dLbls>
        <c:marker val="1"/>
        <c:smooth val="0"/>
        <c:axId val="77894423"/>
        <c:axId val="77893439"/>
      </c:lineChart>
      <c:catAx>
        <c:axId val="778944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FS Elliot Pro" panose="02000503040000020004" pitchFamily="50" charset="0"/>
                <a:ea typeface="+mn-ea"/>
                <a:cs typeface="+mn-cs"/>
              </a:defRPr>
            </a:pPr>
            <a:endParaRPr lang="en-US"/>
          </a:p>
        </c:txPr>
        <c:crossAx val="77893439"/>
        <c:crosses val="autoZero"/>
        <c:auto val="1"/>
        <c:lblAlgn val="ctr"/>
        <c:lblOffset val="100"/>
        <c:noMultiLvlLbl val="0"/>
      </c:catAx>
      <c:valAx>
        <c:axId val="77893439"/>
        <c:scaling>
          <c:orientation val="minMax"/>
          <c:max val="110"/>
          <c:min val="30"/>
        </c:scaling>
        <c:delete val="1"/>
        <c:axPos val="l"/>
        <c:numFmt formatCode="General" sourceLinked="1"/>
        <c:majorTickMark val="out"/>
        <c:minorTickMark val="none"/>
        <c:tickLblPos val="nextTo"/>
        <c:crossAx val="7789442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lgn="ctr">
            <a:defRPr lang="en-US" sz="1000" b="1" i="0" u="none" strike="noStrike" kern="1200" baseline="0">
              <a:solidFill>
                <a:srgbClr val="000000"/>
              </a:solidFill>
              <a:latin typeface="FS Elliot Pro" panose="0200050304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258996653854291E-2"/>
          <c:y val="0.15144951451348004"/>
          <c:w val="0.91630219800723955"/>
          <c:h val="0.75127872193367873"/>
        </c:manualLayout>
      </c:layout>
      <c:barChart>
        <c:barDir val="col"/>
        <c:grouping val="clustered"/>
        <c:varyColors val="0"/>
        <c:ser>
          <c:idx val="0"/>
          <c:order val="0"/>
          <c:tx>
            <c:strRef>
              <c:f>Sheet1!$B$1</c:f>
              <c:strCache>
                <c:ptCount val="1"/>
                <c:pt idx="0">
                  <c:v>Column1</c:v>
                </c:pt>
              </c:strCache>
            </c:strRef>
          </c:tx>
          <c:spPr>
            <a:solidFill>
              <a:srgbClr val="9E8BFF"/>
            </a:solidFill>
            <a:ln>
              <a:noFill/>
            </a:ln>
            <a:effectLst/>
          </c:spPr>
          <c:invertIfNegative val="0"/>
          <c:dPt>
            <c:idx val="0"/>
            <c:invertIfNegative val="0"/>
            <c:bubble3D val="0"/>
            <c:spPr>
              <a:solidFill>
                <a:srgbClr val="004C97"/>
              </a:solidFill>
              <a:ln>
                <a:noFill/>
              </a:ln>
              <a:effectLst/>
            </c:spPr>
            <c:extLst>
              <c:ext xmlns:c16="http://schemas.microsoft.com/office/drawing/2014/chart" uri="{C3380CC4-5D6E-409C-BE32-E72D297353CC}">
                <c16:uniqueId val="{00000004-B3BE-4F78-9199-EAF0430B373C}"/>
              </c:ext>
            </c:extLst>
          </c:dPt>
          <c:dPt>
            <c:idx val="1"/>
            <c:invertIfNegative val="0"/>
            <c:bubble3D val="0"/>
            <c:spPr>
              <a:solidFill>
                <a:srgbClr val="9E8BFF"/>
              </a:solidFill>
              <a:ln>
                <a:noFill/>
              </a:ln>
              <a:effectLst/>
            </c:spPr>
            <c:extLst>
              <c:ext xmlns:c16="http://schemas.microsoft.com/office/drawing/2014/chart" uri="{C3380CC4-5D6E-409C-BE32-E72D297353CC}">
                <c16:uniqueId val="{00000003-B3BE-4F78-9199-EAF0430B373C}"/>
              </c:ext>
            </c:extLst>
          </c:dPt>
          <c:dPt>
            <c:idx val="2"/>
            <c:invertIfNegative val="0"/>
            <c:bubble3D val="0"/>
            <c:spPr>
              <a:solidFill>
                <a:srgbClr val="FAC800"/>
              </a:solidFill>
              <a:ln>
                <a:noFill/>
              </a:ln>
              <a:effectLst/>
            </c:spPr>
            <c:extLst>
              <c:ext xmlns:c16="http://schemas.microsoft.com/office/drawing/2014/chart" uri="{C3380CC4-5D6E-409C-BE32-E72D297353CC}">
                <c16:uniqueId val="{00000002-B3BE-4F78-9199-EAF0430B373C}"/>
              </c:ext>
            </c:extLst>
          </c:dPt>
          <c:dPt>
            <c:idx val="3"/>
            <c:invertIfNegative val="0"/>
            <c:bubble3D val="0"/>
            <c:spPr>
              <a:solidFill>
                <a:srgbClr val="DCF94D"/>
              </a:solidFill>
              <a:ln>
                <a:noFill/>
              </a:ln>
              <a:effectLst/>
            </c:spPr>
            <c:extLst>
              <c:ext xmlns:c16="http://schemas.microsoft.com/office/drawing/2014/chart" uri="{C3380CC4-5D6E-409C-BE32-E72D297353CC}">
                <c16:uniqueId val="{0000000A-4E6E-4C2D-A7B4-2448FE5D5A3A}"/>
              </c:ext>
            </c:extLst>
          </c:dPt>
          <c:dPt>
            <c:idx val="4"/>
            <c:invertIfNegative val="0"/>
            <c:bubble3D val="0"/>
            <c:spPr>
              <a:solidFill>
                <a:srgbClr val="BDE3FC"/>
              </a:solidFill>
              <a:ln>
                <a:noFill/>
              </a:ln>
              <a:effectLst/>
            </c:spPr>
            <c:extLst>
              <c:ext xmlns:c16="http://schemas.microsoft.com/office/drawing/2014/chart" uri="{C3380CC4-5D6E-409C-BE32-E72D297353CC}">
                <c16:uniqueId val="{00000001-B3BE-4F78-9199-EAF0430B373C}"/>
              </c:ext>
            </c:extLst>
          </c:dPt>
          <c:dPt>
            <c:idx val="5"/>
            <c:invertIfNegative val="0"/>
            <c:bubble3D val="0"/>
            <c:spPr>
              <a:solidFill>
                <a:srgbClr val="00C3D9"/>
              </a:solidFill>
              <a:ln>
                <a:noFill/>
              </a:ln>
              <a:effectLst/>
            </c:spPr>
            <c:extLst>
              <c:ext xmlns:c16="http://schemas.microsoft.com/office/drawing/2014/chart" uri="{C3380CC4-5D6E-409C-BE32-E72D297353CC}">
                <c16:uniqueId val="{00000000-B3BE-4F78-9199-EAF0430B373C}"/>
              </c:ext>
            </c:extLst>
          </c:dPt>
          <c:dPt>
            <c:idx val="6"/>
            <c:invertIfNegative val="0"/>
            <c:bubble3D val="0"/>
            <c:spPr>
              <a:solidFill>
                <a:srgbClr val="0076CF"/>
              </a:solidFill>
              <a:ln>
                <a:noFill/>
              </a:ln>
              <a:effectLst/>
            </c:spPr>
            <c:extLst>
              <c:ext xmlns:c16="http://schemas.microsoft.com/office/drawing/2014/chart" uri="{C3380CC4-5D6E-409C-BE32-E72D297353CC}">
                <c16:uniqueId val="{00000001-8B9C-43B2-BE45-025538C31D41}"/>
              </c:ext>
            </c:extLst>
          </c:dPt>
          <c:dPt>
            <c:idx val="7"/>
            <c:invertIfNegative val="0"/>
            <c:bubble3D val="0"/>
            <c:spPr>
              <a:solidFill>
                <a:srgbClr val="55FFF5"/>
              </a:solidFill>
              <a:ln>
                <a:noFill/>
              </a:ln>
              <a:effectLst/>
            </c:spPr>
            <c:extLst>
              <c:ext xmlns:c16="http://schemas.microsoft.com/office/drawing/2014/chart" uri="{C3380CC4-5D6E-409C-BE32-E72D297353CC}">
                <c16:uniqueId val="{0000000E-07A2-466C-9B37-6219F1A87278}"/>
              </c:ext>
            </c:extLst>
          </c:dPt>
          <c:dPt>
            <c:idx val="8"/>
            <c:invertIfNegative val="0"/>
            <c:bubble3D val="0"/>
            <c:spPr>
              <a:solidFill>
                <a:srgbClr val="002855"/>
              </a:solidFill>
              <a:ln>
                <a:noFill/>
              </a:ln>
              <a:effectLst/>
            </c:spPr>
            <c:extLst>
              <c:ext xmlns:c16="http://schemas.microsoft.com/office/drawing/2014/chart" uri="{C3380CC4-5D6E-409C-BE32-E72D297353CC}">
                <c16:uniqueId val="{00000010-07A2-466C-9B37-6219F1A8727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FS Elliot Pro" panose="02000503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Sheet1!$B$2:$B$11</c:f>
              <c:numCache>
                <c:formatCode>General</c:formatCode>
                <c:ptCount val="10"/>
                <c:pt idx="0">
                  <c:v>77</c:v>
                </c:pt>
                <c:pt idx="1">
                  <c:v>71</c:v>
                </c:pt>
                <c:pt idx="2">
                  <c:v>73</c:v>
                </c:pt>
                <c:pt idx="3">
                  <c:v>66</c:v>
                </c:pt>
                <c:pt idx="4">
                  <c:v>69</c:v>
                </c:pt>
                <c:pt idx="5">
                  <c:v>72</c:v>
                </c:pt>
                <c:pt idx="6">
                  <c:v>75</c:v>
                </c:pt>
                <c:pt idx="7">
                  <c:v>70</c:v>
                </c:pt>
                <c:pt idx="8">
                  <c:v>67</c:v>
                </c:pt>
                <c:pt idx="9">
                  <c:v>65</c:v>
                </c:pt>
              </c:numCache>
            </c:numRef>
          </c:val>
          <c:extLst>
            <c:ext xmlns:c16="http://schemas.microsoft.com/office/drawing/2014/chart" uri="{C3380CC4-5D6E-409C-BE32-E72D297353CC}">
              <c16:uniqueId val="{00000000-8845-49A2-B179-C66231F683E1}"/>
            </c:ext>
          </c:extLst>
        </c:ser>
        <c:dLbls>
          <c:showLegendKey val="0"/>
          <c:showVal val="0"/>
          <c:showCatName val="0"/>
          <c:showSerName val="0"/>
          <c:showPercent val="0"/>
          <c:showBubbleSize val="0"/>
        </c:dLbls>
        <c:gapWidth val="150"/>
        <c:axId val="798650976"/>
        <c:axId val="798651304"/>
      </c:barChart>
      <c:catAx>
        <c:axId val="798650976"/>
        <c:scaling>
          <c:orientation val="minMax"/>
        </c:scaling>
        <c:delete val="0"/>
        <c:axPos val="b"/>
        <c:numFmt formatCode="General" sourceLinked="1"/>
        <c:majorTickMark val="none"/>
        <c:minorTickMark val="none"/>
        <c:tickLblPos val="nextTo"/>
        <c:spPr>
          <a:noFill/>
          <a:ln w="9525" cap="flat" cmpd="sng" algn="ctr">
            <a:solidFill>
              <a:srgbClr val="333333"/>
            </a:solidFill>
            <a:round/>
          </a:ln>
          <a:effectLst/>
        </c:spPr>
        <c:txPr>
          <a:bodyPr rot="-60000000" spcFirstLastPara="1" vertOverflow="ellipsis" vert="horz" wrap="square" anchor="ctr" anchorCtr="1"/>
          <a:lstStyle/>
          <a:p>
            <a:pPr>
              <a:defRPr sz="1000" b="1" i="0" u="none" strike="noStrike" kern="1200" baseline="0">
                <a:solidFill>
                  <a:schemeClr val="accent2">
                    <a:lumMod val="50000"/>
                  </a:schemeClr>
                </a:solidFill>
                <a:latin typeface="+mn-lt"/>
                <a:ea typeface="+mn-ea"/>
                <a:cs typeface="+mn-cs"/>
              </a:defRPr>
            </a:pPr>
            <a:endParaRPr lang="en-US"/>
          </a:p>
        </c:txPr>
        <c:crossAx val="798651304"/>
        <c:crosses val="autoZero"/>
        <c:auto val="1"/>
        <c:lblAlgn val="ctr"/>
        <c:lblOffset val="100"/>
        <c:noMultiLvlLbl val="0"/>
      </c:catAx>
      <c:valAx>
        <c:axId val="798651304"/>
        <c:scaling>
          <c:orientation val="minMax"/>
          <c:max val="100"/>
        </c:scaling>
        <c:delete val="1"/>
        <c:axPos val="l"/>
        <c:numFmt formatCode="General" sourceLinked="1"/>
        <c:majorTickMark val="out"/>
        <c:minorTickMark val="none"/>
        <c:tickLblPos val="nextTo"/>
        <c:crossAx val="798650976"/>
        <c:crosses val="autoZero"/>
        <c:crossBetween val="between"/>
        <c:majorUnit val="1"/>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258996653854291E-2"/>
          <c:y val="0.15144951451348004"/>
          <c:w val="0.91630219800723955"/>
          <c:h val="0.75127872193367873"/>
        </c:manualLayout>
      </c:layout>
      <c:barChart>
        <c:barDir val="col"/>
        <c:grouping val="clustered"/>
        <c:varyColors val="0"/>
        <c:ser>
          <c:idx val="0"/>
          <c:order val="0"/>
          <c:tx>
            <c:strRef>
              <c:f>Sheet1!$B$1</c:f>
              <c:strCache>
                <c:ptCount val="1"/>
                <c:pt idx="0">
                  <c:v>Column1</c:v>
                </c:pt>
              </c:strCache>
            </c:strRef>
          </c:tx>
          <c:spPr>
            <a:solidFill>
              <a:srgbClr val="9E8BFF"/>
            </a:solidFill>
            <a:ln>
              <a:noFill/>
            </a:ln>
            <a:effectLst/>
          </c:spPr>
          <c:invertIfNegative val="0"/>
          <c:dPt>
            <c:idx val="0"/>
            <c:invertIfNegative val="0"/>
            <c:bubble3D val="0"/>
            <c:spPr>
              <a:solidFill>
                <a:srgbClr val="DCF94D"/>
              </a:solidFill>
              <a:ln>
                <a:noFill/>
              </a:ln>
              <a:effectLst/>
            </c:spPr>
            <c:extLst>
              <c:ext xmlns:c16="http://schemas.microsoft.com/office/drawing/2014/chart" uri="{C3380CC4-5D6E-409C-BE32-E72D297353CC}">
                <c16:uniqueId val="{00000001-1299-4E44-9214-70B8A4A6F76B}"/>
              </c:ext>
            </c:extLst>
          </c:dPt>
          <c:dPt>
            <c:idx val="1"/>
            <c:invertIfNegative val="0"/>
            <c:bubble3D val="0"/>
            <c:spPr>
              <a:solidFill>
                <a:srgbClr val="BDE3FC"/>
              </a:solidFill>
              <a:ln>
                <a:noFill/>
              </a:ln>
              <a:effectLst/>
            </c:spPr>
            <c:extLst>
              <c:ext xmlns:c16="http://schemas.microsoft.com/office/drawing/2014/chart" uri="{C3380CC4-5D6E-409C-BE32-E72D297353CC}">
                <c16:uniqueId val="{00000003-1299-4E44-9214-70B8A4A6F76B}"/>
              </c:ext>
            </c:extLst>
          </c:dPt>
          <c:dPt>
            <c:idx val="2"/>
            <c:invertIfNegative val="0"/>
            <c:bubble3D val="0"/>
            <c:spPr>
              <a:solidFill>
                <a:srgbClr val="00C3D9"/>
              </a:solidFill>
              <a:ln>
                <a:noFill/>
              </a:ln>
              <a:effectLst/>
            </c:spPr>
            <c:extLst>
              <c:ext xmlns:c16="http://schemas.microsoft.com/office/drawing/2014/chart" uri="{C3380CC4-5D6E-409C-BE32-E72D297353CC}">
                <c16:uniqueId val="{00000005-1299-4E44-9214-70B8A4A6F76B}"/>
              </c:ext>
            </c:extLst>
          </c:dPt>
          <c:dPt>
            <c:idx val="3"/>
            <c:invertIfNegative val="0"/>
            <c:bubble3D val="0"/>
            <c:spPr>
              <a:solidFill>
                <a:srgbClr val="0076CF"/>
              </a:solidFill>
              <a:ln>
                <a:noFill/>
              </a:ln>
              <a:effectLst/>
            </c:spPr>
            <c:extLst>
              <c:ext xmlns:c16="http://schemas.microsoft.com/office/drawing/2014/chart" uri="{C3380CC4-5D6E-409C-BE32-E72D297353CC}">
                <c16:uniqueId val="{00000007-1299-4E44-9214-70B8A4A6F76B}"/>
              </c:ext>
            </c:extLst>
          </c:dPt>
          <c:dPt>
            <c:idx val="4"/>
            <c:invertIfNegative val="0"/>
            <c:bubble3D val="0"/>
            <c:spPr>
              <a:solidFill>
                <a:srgbClr val="002855"/>
              </a:solidFill>
              <a:ln>
                <a:noFill/>
              </a:ln>
              <a:effectLst/>
            </c:spPr>
            <c:extLst>
              <c:ext xmlns:c16="http://schemas.microsoft.com/office/drawing/2014/chart" uri="{C3380CC4-5D6E-409C-BE32-E72D297353CC}">
                <c16:uniqueId val="{00000009-1299-4E44-9214-70B8A4A6F76B}"/>
              </c:ext>
            </c:extLst>
          </c:dPt>
          <c:dPt>
            <c:idx val="5"/>
            <c:invertIfNegative val="0"/>
            <c:bubble3D val="0"/>
            <c:spPr>
              <a:solidFill>
                <a:srgbClr val="00C3D9"/>
              </a:solidFill>
              <a:ln>
                <a:noFill/>
              </a:ln>
              <a:effectLst/>
            </c:spPr>
            <c:extLst>
              <c:ext xmlns:c16="http://schemas.microsoft.com/office/drawing/2014/chart" uri="{C3380CC4-5D6E-409C-BE32-E72D297353CC}">
                <c16:uniqueId val="{0000000B-1299-4E44-9214-70B8A4A6F76B}"/>
              </c:ext>
            </c:extLst>
          </c:dPt>
          <c:dPt>
            <c:idx val="6"/>
            <c:invertIfNegative val="0"/>
            <c:bubble3D val="0"/>
            <c:spPr>
              <a:solidFill>
                <a:srgbClr val="0076CF"/>
              </a:solidFill>
              <a:ln>
                <a:noFill/>
              </a:ln>
              <a:effectLst/>
            </c:spPr>
            <c:extLst>
              <c:ext xmlns:c16="http://schemas.microsoft.com/office/drawing/2014/chart" uri="{C3380CC4-5D6E-409C-BE32-E72D297353CC}">
                <c16:uniqueId val="{0000000D-1299-4E44-9214-70B8A4A6F76B}"/>
              </c:ext>
            </c:extLst>
          </c:dPt>
          <c:dPt>
            <c:idx val="7"/>
            <c:invertIfNegative val="0"/>
            <c:bubble3D val="0"/>
            <c:spPr>
              <a:solidFill>
                <a:srgbClr val="55FFF5"/>
              </a:solidFill>
              <a:ln>
                <a:noFill/>
              </a:ln>
              <a:effectLst/>
            </c:spPr>
            <c:extLst>
              <c:ext xmlns:c16="http://schemas.microsoft.com/office/drawing/2014/chart" uri="{C3380CC4-5D6E-409C-BE32-E72D297353CC}">
                <c16:uniqueId val="{0000000F-1299-4E44-9214-70B8A4A6F76B}"/>
              </c:ext>
            </c:extLst>
          </c:dPt>
          <c:dPt>
            <c:idx val="8"/>
            <c:invertIfNegative val="0"/>
            <c:bubble3D val="0"/>
            <c:spPr>
              <a:solidFill>
                <a:srgbClr val="002855"/>
              </a:solidFill>
              <a:ln>
                <a:noFill/>
              </a:ln>
              <a:effectLst/>
            </c:spPr>
            <c:extLst>
              <c:ext xmlns:c16="http://schemas.microsoft.com/office/drawing/2014/chart" uri="{C3380CC4-5D6E-409C-BE32-E72D297353CC}">
                <c16:uniqueId val="{00000011-1299-4E44-9214-70B8A4A6F76B}"/>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000000"/>
                    </a:solidFill>
                    <a:latin typeface="FS Elliot Pro" panose="02000503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2015</c:v>
                </c:pt>
                <c:pt idx="1">
                  <c:v>2017</c:v>
                </c:pt>
                <c:pt idx="2">
                  <c:v>2019</c:v>
                </c:pt>
                <c:pt idx="3">
                  <c:v>2021</c:v>
                </c:pt>
                <c:pt idx="4">
                  <c:v>2023</c:v>
                </c:pt>
                <c:pt idx="5">
                  <c:v>2024</c:v>
                </c:pt>
              </c:numCache>
            </c:numRef>
          </c:cat>
          <c:val>
            <c:numRef>
              <c:f>Sheet1!$B$2:$B$7</c:f>
              <c:numCache>
                <c:formatCode>General</c:formatCode>
                <c:ptCount val="6"/>
                <c:pt idx="0">
                  <c:v>20</c:v>
                </c:pt>
                <c:pt idx="1">
                  <c:v>29</c:v>
                </c:pt>
                <c:pt idx="2">
                  <c:v>28</c:v>
                </c:pt>
                <c:pt idx="3">
                  <c:v>36</c:v>
                </c:pt>
                <c:pt idx="4">
                  <c:v>35</c:v>
                </c:pt>
                <c:pt idx="5">
                  <c:v>41</c:v>
                </c:pt>
              </c:numCache>
            </c:numRef>
          </c:val>
          <c:extLst>
            <c:ext xmlns:c16="http://schemas.microsoft.com/office/drawing/2014/chart" uri="{C3380CC4-5D6E-409C-BE32-E72D297353CC}">
              <c16:uniqueId val="{00000012-1299-4E44-9214-70B8A4A6F76B}"/>
            </c:ext>
          </c:extLst>
        </c:ser>
        <c:dLbls>
          <c:showLegendKey val="0"/>
          <c:showVal val="0"/>
          <c:showCatName val="0"/>
          <c:showSerName val="0"/>
          <c:showPercent val="0"/>
          <c:showBubbleSize val="0"/>
        </c:dLbls>
        <c:gapWidth val="150"/>
        <c:axId val="798650976"/>
        <c:axId val="798651304"/>
      </c:barChart>
      <c:catAx>
        <c:axId val="798650976"/>
        <c:scaling>
          <c:orientation val="minMax"/>
        </c:scaling>
        <c:delete val="0"/>
        <c:axPos val="b"/>
        <c:numFmt formatCode="General" sourceLinked="1"/>
        <c:majorTickMark val="none"/>
        <c:minorTickMark val="none"/>
        <c:tickLblPos val="nextTo"/>
        <c:spPr>
          <a:noFill/>
          <a:ln w="9525" cap="flat" cmpd="sng" algn="ctr">
            <a:solidFill>
              <a:srgbClr val="333333"/>
            </a:solidFill>
            <a:round/>
          </a:ln>
          <a:effectLst/>
        </c:spPr>
        <c:txPr>
          <a:bodyPr rot="-60000000" spcFirstLastPara="1" vertOverflow="ellipsis" vert="horz" wrap="square" anchor="ctr" anchorCtr="1"/>
          <a:lstStyle/>
          <a:p>
            <a:pPr>
              <a:defRPr sz="1000" b="1" i="0" u="none" strike="noStrike" kern="1200" baseline="0">
                <a:solidFill>
                  <a:schemeClr val="accent2">
                    <a:lumMod val="50000"/>
                  </a:schemeClr>
                </a:solidFill>
                <a:latin typeface="+mn-lt"/>
                <a:ea typeface="+mn-ea"/>
                <a:cs typeface="+mn-cs"/>
              </a:defRPr>
            </a:pPr>
            <a:endParaRPr lang="en-US"/>
          </a:p>
        </c:txPr>
        <c:crossAx val="798651304"/>
        <c:crosses val="autoZero"/>
        <c:auto val="1"/>
        <c:lblAlgn val="ctr"/>
        <c:lblOffset val="100"/>
        <c:noMultiLvlLbl val="0"/>
      </c:catAx>
      <c:valAx>
        <c:axId val="798651304"/>
        <c:scaling>
          <c:orientation val="minMax"/>
          <c:max val="100"/>
        </c:scaling>
        <c:delete val="1"/>
        <c:axPos val="l"/>
        <c:numFmt formatCode="General" sourceLinked="1"/>
        <c:majorTickMark val="out"/>
        <c:minorTickMark val="none"/>
        <c:tickLblPos val="nextTo"/>
        <c:crossAx val="798650976"/>
        <c:crosses val="autoZero"/>
        <c:crossBetween val="between"/>
        <c:majorUnit val="1"/>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7522567485144"/>
          <c:y val="0.19638967746994826"/>
          <c:w val="0.85101092096188513"/>
          <c:h val="0.80361032253005171"/>
        </c:manualLayout>
      </c:layout>
      <c:barChart>
        <c:barDir val="bar"/>
        <c:grouping val="stacked"/>
        <c:varyColors val="0"/>
        <c:ser>
          <c:idx val="0"/>
          <c:order val="0"/>
          <c:tx>
            <c:strRef>
              <c:f>Sheet1!$A$2</c:f>
              <c:strCache>
                <c:ptCount val="1"/>
                <c:pt idx="0">
                  <c:v>&lt;3 years</c:v>
                </c:pt>
              </c:strCache>
            </c:strRef>
          </c:tx>
          <c:spPr>
            <a:solidFill>
              <a:schemeClr val="accent1"/>
            </a:solidFill>
          </c:spPr>
          <c:invertIfNegative val="0"/>
          <c:dPt>
            <c:idx val="6"/>
            <c:invertIfNegative val="0"/>
            <c:bubble3D val="0"/>
            <c:extLst>
              <c:ext xmlns:c16="http://schemas.microsoft.com/office/drawing/2014/chart" uri="{C3380CC4-5D6E-409C-BE32-E72D297353CC}">
                <c16:uniqueId val="{00000000-21F9-4700-A67C-50BF9A13918E}"/>
              </c:ext>
            </c:extLst>
          </c:dPt>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Sheet1!$B$2:$H$2</c:f>
              <c:numCache>
                <c:formatCode>0</c:formatCode>
                <c:ptCount val="7"/>
                <c:pt idx="0">
                  <c:v>4</c:v>
                </c:pt>
                <c:pt idx="1">
                  <c:v>4</c:v>
                </c:pt>
                <c:pt idx="2" formatCode="General">
                  <c:v>6</c:v>
                </c:pt>
                <c:pt idx="3" formatCode="General">
                  <c:v>6</c:v>
                </c:pt>
                <c:pt idx="4" formatCode="General">
                  <c:v>12</c:v>
                </c:pt>
                <c:pt idx="5" formatCode="General">
                  <c:v>15</c:v>
                </c:pt>
                <c:pt idx="6" formatCode="General">
                  <c:v>15</c:v>
                </c:pt>
              </c:numCache>
            </c:numRef>
          </c:val>
          <c:extLst>
            <c:ext xmlns:c16="http://schemas.microsoft.com/office/drawing/2014/chart" uri="{C3380CC4-5D6E-409C-BE32-E72D297353CC}">
              <c16:uniqueId val="{00000004-21F9-4700-A67C-50BF9A13918E}"/>
            </c:ext>
          </c:extLst>
        </c:ser>
        <c:ser>
          <c:idx val="1"/>
          <c:order val="1"/>
          <c:tx>
            <c:strRef>
              <c:f>Sheet1!$A$3</c:f>
              <c:strCache>
                <c:ptCount val="1"/>
                <c:pt idx="0">
                  <c:v>3 to 4 years</c:v>
                </c:pt>
              </c:strCache>
            </c:strRef>
          </c:tx>
          <c:spPr>
            <a:solidFill>
              <a:schemeClr val="accent2"/>
            </a:solidFill>
          </c:spPr>
          <c:invertIfNegative val="0"/>
          <c:dLbls>
            <c:dLbl>
              <c:idx val="1"/>
              <c:layout>
                <c:manualLayout>
                  <c:x val="-1.83958793230313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F9-4700-A67C-50BF9A13918E}"/>
                </c:ext>
              </c:extLst>
            </c:dLbl>
            <c:dLbl>
              <c:idx val="2"/>
              <c:layout>
                <c:manualLayout>
                  <c:x val="0"/>
                  <c:y val="-2.97606842614019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F9-4700-A67C-50BF9A13918E}"/>
                </c:ext>
              </c:extLst>
            </c:dLbl>
            <c:dLbl>
              <c:idx val="3"/>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F9-4700-A67C-50BF9A13918E}"/>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Sheet1!$B$3:$H$3</c:f>
              <c:numCache>
                <c:formatCode>0</c:formatCode>
                <c:ptCount val="7"/>
                <c:pt idx="0">
                  <c:v>7</c:v>
                </c:pt>
                <c:pt idx="1">
                  <c:v>10</c:v>
                </c:pt>
                <c:pt idx="2" formatCode="General">
                  <c:v>10</c:v>
                </c:pt>
                <c:pt idx="3" formatCode="General">
                  <c:v>10</c:v>
                </c:pt>
                <c:pt idx="4" formatCode="General">
                  <c:v>18</c:v>
                </c:pt>
                <c:pt idx="5" formatCode="General">
                  <c:v>19</c:v>
                </c:pt>
                <c:pt idx="6" formatCode="General">
                  <c:v>21</c:v>
                </c:pt>
              </c:numCache>
            </c:numRef>
          </c:val>
          <c:extLst>
            <c:ext xmlns:c16="http://schemas.microsoft.com/office/drawing/2014/chart" uri="{C3380CC4-5D6E-409C-BE32-E72D297353CC}">
              <c16:uniqueId val="{00000008-21F9-4700-A67C-50BF9A13918E}"/>
            </c:ext>
          </c:extLst>
        </c:ser>
        <c:ser>
          <c:idx val="2"/>
          <c:order val="2"/>
          <c:tx>
            <c:strRef>
              <c:f>Sheet1!$A$4</c:f>
              <c:strCache>
                <c:ptCount val="1"/>
                <c:pt idx="0">
                  <c:v>5 to 10 years</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000">
                    <a:solidFill>
                      <a:srgbClr val="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Sheet1!$B$4:$H$4</c:f>
              <c:numCache>
                <c:formatCode>General</c:formatCode>
                <c:ptCount val="7"/>
                <c:pt idx="0">
                  <c:v>17</c:v>
                </c:pt>
                <c:pt idx="1">
                  <c:v>23</c:v>
                </c:pt>
                <c:pt idx="2">
                  <c:v>23</c:v>
                </c:pt>
                <c:pt idx="3">
                  <c:v>18</c:v>
                </c:pt>
                <c:pt idx="4">
                  <c:v>27</c:v>
                </c:pt>
                <c:pt idx="5">
                  <c:v>33</c:v>
                </c:pt>
                <c:pt idx="6">
                  <c:v>36</c:v>
                </c:pt>
              </c:numCache>
            </c:numRef>
          </c:val>
          <c:extLst>
            <c:ext xmlns:c16="http://schemas.microsoft.com/office/drawing/2014/chart" uri="{C3380CC4-5D6E-409C-BE32-E72D297353CC}">
              <c16:uniqueId val="{00000009-21F9-4700-A67C-50BF9A13918E}"/>
            </c:ext>
          </c:extLst>
        </c:ser>
        <c:ser>
          <c:idx val="3"/>
          <c:order val="3"/>
          <c:tx>
            <c:strRef>
              <c:f>Sheet1!$A$5</c:f>
              <c:strCache>
                <c:ptCount val="1"/>
                <c:pt idx="0">
                  <c:v>11 to 24 years</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000">
                    <a:solidFill>
                      <a:srgbClr val="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Sheet1!$B$5:$H$5</c:f>
              <c:numCache>
                <c:formatCode>General</c:formatCode>
                <c:ptCount val="7"/>
                <c:pt idx="0">
                  <c:v>32</c:v>
                </c:pt>
                <c:pt idx="1">
                  <c:v>32</c:v>
                </c:pt>
                <c:pt idx="2">
                  <c:v>33</c:v>
                </c:pt>
                <c:pt idx="3">
                  <c:v>36</c:v>
                </c:pt>
                <c:pt idx="4">
                  <c:v>24</c:v>
                </c:pt>
                <c:pt idx="5">
                  <c:v>22</c:v>
                </c:pt>
                <c:pt idx="6">
                  <c:v>20</c:v>
                </c:pt>
              </c:numCache>
            </c:numRef>
          </c:val>
          <c:extLst>
            <c:ext xmlns:c16="http://schemas.microsoft.com/office/drawing/2014/chart" uri="{C3380CC4-5D6E-409C-BE32-E72D297353CC}">
              <c16:uniqueId val="{0000000A-21F9-4700-A67C-50BF9A13918E}"/>
            </c:ext>
          </c:extLst>
        </c:ser>
        <c:ser>
          <c:idx val="4"/>
          <c:order val="4"/>
          <c:tx>
            <c:strRef>
              <c:f>Sheet1!$A$6</c:f>
              <c:strCache>
                <c:ptCount val="1"/>
                <c:pt idx="0">
                  <c:v>25 years +</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1000">
                    <a:solidFill>
                      <a:srgbClr val="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Sheet1!$B$6:$H$6</c:f>
              <c:numCache>
                <c:formatCode>General</c:formatCode>
                <c:ptCount val="7"/>
                <c:pt idx="0">
                  <c:v>40</c:v>
                </c:pt>
                <c:pt idx="1">
                  <c:v>31</c:v>
                </c:pt>
                <c:pt idx="2">
                  <c:v>28</c:v>
                </c:pt>
                <c:pt idx="3">
                  <c:v>30</c:v>
                </c:pt>
                <c:pt idx="4">
                  <c:v>19</c:v>
                </c:pt>
                <c:pt idx="5">
                  <c:v>11</c:v>
                </c:pt>
                <c:pt idx="6">
                  <c:v>8</c:v>
                </c:pt>
              </c:numCache>
            </c:numRef>
          </c:val>
          <c:extLst>
            <c:ext xmlns:c16="http://schemas.microsoft.com/office/drawing/2014/chart" uri="{C3380CC4-5D6E-409C-BE32-E72D297353CC}">
              <c16:uniqueId val="{0000000B-21F9-4700-A67C-50BF9A13918E}"/>
            </c:ext>
          </c:extLst>
        </c:ser>
        <c:dLbls>
          <c:dLblPos val="ctr"/>
          <c:showLegendKey val="0"/>
          <c:showVal val="1"/>
          <c:showCatName val="0"/>
          <c:showSerName val="0"/>
          <c:showPercent val="0"/>
          <c:showBubbleSize val="0"/>
        </c:dLbls>
        <c:gapWidth val="91"/>
        <c:overlap val="100"/>
        <c:axId val="321149288"/>
        <c:axId val="321149680"/>
      </c:barChart>
      <c:catAx>
        <c:axId val="321149288"/>
        <c:scaling>
          <c:orientation val="minMax"/>
        </c:scaling>
        <c:delete val="0"/>
        <c:axPos val="l"/>
        <c:numFmt formatCode="General" sourceLinked="1"/>
        <c:majorTickMark val="none"/>
        <c:minorTickMark val="none"/>
        <c:tickLblPos val="nextTo"/>
        <c:spPr>
          <a:ln>
            <a:solidFill>
              <a:schemeClr val="accent4"/>
            </a:solidFill>
          </a:ln>
        </c:spPr>
        <c:txPr>
          <a:bodyPr rot="0" vert="horz"/>
          <a:lstStyle/>
          <a:p>
            <a:pPr>
              <a:defRPr/>
            </a:pPr>
            <a:endParaRPr lang="en-US"/>
          </a:p>
        </c:txPr>
        <c:crossAx val="321149680"/>
        <c:crossesAt val="0"/>
        <c:auto val="1"/>
        <c:lblAlgn val="ctr"/>
        <c:lblOffset val="100"/>
        <c:noMultiLvlLbl val="0"/>
      </c:catAx>
      <c:valAx>
        <c:axId val="321149680"/>
        <c:scaling>
          <c:orientation val="minMax"/>
        </c:scaling>
        <c:delete val="1"/>
        <c:axPos val="b"/>
        <c:numFmt formatCode="0" sourceLinked="1"/>
        <c:majorTickMark val="none"/>
        <c:minorTickMark val="none"/>
        <c:tickLblPos val="nextTo"/>
        <c:crossAx val="321149288"/>
        <c:crosses val="autoZero"/>
        <c:crossBetween val="between"/>
      </c:valAx>
    </c:plotArea>
    <c:legend>
      <c:legendPos val="t"/>
      <c:layout>
        <c:manualLayout>
          <c:xMode val="edge"/>
          <c:yMode val="edge"/>
          <c:x val="0.11048896765928387"/>
          <c:y val="0.10791733789698221"/>
          <c:w val="0.71018661074606182"/>
          <c:h val="8.363573776968497E-2"/>
        </c:manualLayout>
      </c:layout>
      <c:overlay val="0"/>
      <c:txPr>
        <a:bodyPr/>
        <a:lstStyle/>
        <a:p>
          <a:pPr>
            <a:defRPr lang="en-US" sz="1000" b="1" i="0" u="none" strike="noStrike" kern="1200" baseline="0">
              <a:solidFill>
                <a:srgbClr val="000000"/>
              </a:solidFill>
              <a:latin typeface="FS Elliot Pro" panose="02000503040000020004" pitchFamily="50" charset="0"/>
              <a:ea typeface="+mn-ea"/>
              <a:cs typeface="+mn-cs"/>
            </a:defRPr>
          </a:pPr>
          <a:endParaRPr lang="en-US"/>
        </a:p>
      </c:txPr>
    </c:legend>
    <c:plotVisOnly val="1"/>
    <c:dispBlanksAs val="gap"/>
    <c:showDLblsOverMax val="0"/>
  </c:chart>
  <c:txPr>
    <a:bodyPr/>
    <a:lstStyle/>
    <a:p>
      <a:pPr>
        <a:defRPr sz="1200" b="1">
          <a:solidFill>
            <a:schemeClr val="tx1"/>
          </a:solidFill>
          <a:latin typeface="FS Elliot Pro" panose="02000503040000020004" pitchFamily="50"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44924523505349"/>
          <c:y val="8.7142824571081523E-2"/>
          <c:w val="0.86946958661417317"/>
          <c:h val="0.73954127687874738"/>
        </c:manualLayout>
      </c:layout>
      <c:barChart>
        <c:barDir val="bar"/>
        <c:grouping val="stacked"/>
        <c:varyColors val="0"/>
        <c:ser>
          <c:idx val="0"/>
          <c:order val="0"/>
          <c:tx>
            <c:strRef>
              <c:f>Sheet1!$A$2</c:f>
              <c:strCache>
                <c:ptCount val="1"/>
                <c:pt idx="0">
                  <c:v>Other</c:v>
                </c:pt>
              </c:strCache>
            </c:strRef>
          </c:tx>
          <c:spPr>
            <a:solidFill>
              <a:schemeClr val="accent1"/>
            </a:solidFill>
          </c:spPr>
          <c:invertIfNegative val="0"/>
          <c:dPt>
            <c:idx val="6"/>
            <c:invertIfNegative val="0"/>
            <c:bubble3D val="0"/>
            <c:extLst>
              <c:ext xmlns:c16="http://schemas.microsoft.com/office/drawing/2014/chart" uri="{C3380CC4-5D6E-409C-BE32-E72D297353CC}">
                <c16:uniqueId val="{00000000-21F9-4700-A67C-50BF9A13918E}"/>
              </c:ext>
            </c:extLst>
          </c:dPt>
          <c:dLbls>
            <c:dLbl>
              <c:idx val="2"/>
              <c:delete val="1"/>
              <c:extLst>
                <c:ext xmlns:c15="http://schemas.microsoft.com/office/drawing/2012/chart" uri="{CE6537A1-D6FC-4f65-9D91-7224C49458BB}"/>
                <c:ext xmlns:c16="http://schemas.microsoft.com/office/drawing/2014/chart" uri="{C3380CC4-5D6E-409C-BE32-E72D297353CC}">
                  <c16:uniqueId val="{00000001-0761-4DF6-AD63-EDB5C9D82201}"/>
                </c:ext>
              </c:extLst>
            </c:dLbl>
            <c:spPr>
              <a:noFill/>
              <a:ln>
                <a:noFill/>
              </a:ln>
              <a:effectLst/>
            </c:spPr>
            <c:txPr>
              <a:bodyPr wrap="square" lIns="38100" tIns="19050" rIns="38100" bIns="19050" anchor="ctr">
                <a:spAutoFit/>
              </a:bodyPr>
              <a:lstStyle/>
              <a:p>
                <a:pPr>
                  <a:defRPr sz="1000" b="1">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Sheet1!$B$2:$H$2</c:f>
              <c:numCache>
                <c:formatCode>General</c:formatCode>
                <c:ptCount val="7"/>
                <c:pt idx="0">
                  <c:v>1</c:v>
                </c:pt>
                <c:pt idx="1">
                  <c:v>1</c:v>
                </c:pt>
                <c:pt idx="4">
                  <c:v>1</c:v>
                </c:pt>
                <c:pt idx="6">
                  <c:v>1</c:v>
                </c:pt>
              </c:numCache>
            </c:numRef>
          </c:val>
          <c:extLst>
            <c:ext xmlns:c16="http://schemas.microsoft.com/office/drawing/2014/chart" uri="{C3380CC4-5D6E-409C-BE32-E72D297353CC}">
              <c16:uniqueId val="{00000004-21F9-4700-A67C-50BF9A13918E}"/>
            </c:ext>
          </c:extLst>
        </c:ser>
        <c:ser>
          <c:idx val="1"/>
          <c:order val="1"/>
          <c:tx>
            <c:strRef>
              <c:f>Sheet1!$A$3</c:f>
              <c:strCache>
                <c:ptCount val="1"/>
                <c:pt idx="0">
                  <c:v>In transition</c:v>
                </c:pt>
              </c:strCache>
            </c:strRef>
          </c:tx>
          <c:spPr>
            <a:solidFill>
              <a:schemeClr val="accent2"/>
            </a:solidFill>
          </c:spPr>
          <c:invertIfNegative val="0"/>
          <c:dLbls>
            <c:dLbl>
              <c:idx val="1"/>
              <c:layout>
                <c:manualLayout>
                  <c:x val="-1.83958793230313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F9-4700-A67C-50BF9A13918E}"/>
                </c:ext>
              </c:extLst>
            </c:dLbl>
            <c:dLbl>
              <c:idx val="2"/>
              <c:layout>
                <c:manualLayout>
                  <c:x val="0"/>
                  <c:y val="-2.97606842614019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F9-4700-A67C-50BF9A13918E}"/>
                </c:ext>
              </c:extLst>
            </c:dLbl>
            <c:dLbl>
              <c:idx val="3"/>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F9-4700-A67C-50BF9A13918E}"/>
                </c:ext>
              </c:extLst>
            </c:dLbl>
            <c:spPr>
              <a:noFill/>
              <a:ln>
                <a:noFill/>
              </a:ln>
              <a:effectLst/>
            </c:spPr>
            <c:txPr>
              <a:bodyPr wrap="square" lIns="38100" tIns="19050" rIns="38100" bIns="19050" anchor="ctr">
                <a:spAutoFit/>
              </a:bodyPr>
              <a:lstStyle/>
              <a:p>
                <a:pPr>
                  <a:defRPr sz="1000" b="1">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Sheet1!$B$3:$H$3</c:f>
              <c:numCache>
                <c:formatCode>General</c:formatCode>
                <c:ptCount val="7"/>
                <c:pt idx="0">
                  <c:v>6</c:v>
                </c:pt>
                <c:pt idx="1">
                  <c:v>4</c:v>
                </c:pt>
                <c:pt idx="2">
                  <c:v>5</c:v>
                </c:pt>
                <c:pt idx="3">
                  <c:v>7</c:v>
                </c:pt>
                <c:pt idx="4">
                  <c:v>6</c:v>
                </c:pt>
                <c:pt idx="5">
                  <c:v>3</c:v>
                </c:pt>
                <c:pt idx="6">
                  <c:v>3</c:v>
                </c:pt>
              </c:numCache>
            </c:numRef>
          </c:val>
          <c:extLst>
            <c:ext xmlns:c16="http://schemas.microsoft.com/office/drawing/2014/chart" uri="{C3380CC4-5D6E-409C-BE32-E72D297353CC}">
              <c16:uniqueId val="{00000008-21F9-4700-A67C-50BF9A13918E}"/>
            </c:ext>
          </c:extLst>
        </c:ser>
        <c:ser>
          <c:idx val="2"/>
          <c:order val="2"/>
          <c:tx>
            <c:strRef>
              <c:f>Sheet1!$A$4</c:f>
              <c:strCache>
                <c:ptCount val="1"/>
                <c:pt idx="0">
                  <c:v>New</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000" b="1">
                    <a:solidFill>
                      <a:srgbClr val="000000"/>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Sheet1!$B$4:$H$4</c:f>
              <c:numCache>
                <c:formatCode>General</c:formatCode>
                <c:ptCount val="7"/>
                <c:pt idx="0">
                  <c:v>4</c:v>
                </c:pt>
                <c:pt idx="1">
                  <c:v>5</c:v>
                </c:pt>
                <c:pt idx="2">
                  <c:v>5</c:v>
                </c:pt>
                <c:pt idx="3">
                  <c:v>8</c:v>
                </c:pt>
                <c:pt idx="4">
                  <c:v>8</c:v>
                </c:pt>
                <c:pt idx="5">
                  <c:v>11</c:v>
                </c:pt>
                <c:pt idx="6">
                  <c:v>7</c:v>
                </c:pt>
              </c:numCache>
            </c:numRef>
          </c:val>
          <c:extLst>
            <c:ext xmlns:c16="http://schemas.microsoft.com/office/drawing/2014/chart" uri="{C3380CC4-5D6E-409C-BE32-E72D297353CC}">
              <c16:uniqueId val="{00000009-21F9-4700-A67C-50BF9A13918E}"/>
            </c:ext>
          </c:extLst>
        </c:ser>
        <c:ser>
          <c:idx val="3"/>
          <c:order val="3"/>
          <c:tx>
            <c:strRef>
              <c:f>Sheet1!$A$5</c:f>
              <c:strCache>
                <c:ptCount val="1"/>
                <c:pt idx="0">
                  <c:v>Retrenching</c:v>
                </c:pt>
              </c:strCache>
            </c:strRef>
          </c:tx>
          <c:spPr>
            <a:solidFill>
              <a:schemeClr val="accent4"/>
            </a:solidFill>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FS Elliot Pro" panose="02000503040000020004"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Sheet1!$B$5:$H$5</c:f>
              <c:numCache>
                <c:formatCode>0</c:formatCode>
                <c:ptCount val="7"/>
                <c:pt idx="0">
                  <c:v>7</c:v>
                </c:pt>
                <c:pt idx="1">
                  <c:v>5</c:v>
                </c:pt>
                <c:pt idx="2" formatCode="General">
                  <c:v>6</c:v>
                </c:pt>
                <c:pt idx="3" formatCode="General">
                  <c:v>8</c:v>
                </c:pt>
                <c:pt idx="4" formatCode="General">
                  <c:v>5</c:v>
                </c:pt>
                <c:pt idx="5" formatCode="General">
                  <c:v>4</c:v>
                </c:pt>
                <c:pt idx="6" formatCode="General">
                  <c:v>3</c:v>
                </c:pt>
              </c:numCache>
            </c:numRef>
          </c:val>
          <c:extLst>
            <c:ext xmlns:c16="http://schemas.microsoft.com/office/drawing/2014/chart" uri="{C3380CC4-5D6E-409C-BE32-E72D297353CC}">
              <c16:uniqueId val="{0000000A-21F9-4700-A67C-50BF9A13918E}"/>
            </c:ext>
          </c:extLst>
        </c:ser>
        <c:ser>
          <c:idx val="4"/>
          <c:order val="4"/>
          <c:tx>
            <c:strRef>
              <c:f>Sheet1!$A$6</c:f>
              <c:strCache>
                <c:ptCount val="1"/>
                <c:pt idx="0">
                  <c:v>Established</c:v>
                </c:pt>
              </c:strCache>
            </c:strRef>
          </c:tx>
          <c:spPr>
            <a:solidFill>
              <a:schemeClr val="accent6"/>
            </a:solidFill>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FS Elliot Pro" panose="02000503040000020004"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Sheet1!$B$6:$H$6</c:f>
              <c:numCache>
                <c:formatCode>General</c:formatCode>
                <c:ptCount val="7"/>
                <c:pt idx="0">
                  <c:v>58</c:v>
                </c:pt>
                <c:pt idx="1">
                  <c:v>56</c:v>
                </c:pt>
                <c:pt idx="2">
                  <c:v>56</c:v>
                </c:pt>
                <c:pt idx="3">
                  <c:v>52</c:v>
                </c:pt>
                <c:pt idx="4">
                  <c:v>44</c:v>
                </c:pt>
                <c:pt idx="5">
                  <c:v>39</c:v>
                </c:pt>
                <c:pt idx="6">
                  <c:v>37</c:v>
                </c:pt>
              </c:numCache>
            </c:numRef>
          </c:val>
          <c:extLst>
            <c:ext xmlns:c16="http://schemas.microsoft.com/office/drawing/2014/chart" uri="{C3380CC4-5D6E-409C-BE32-E72D297353CC}">
              <c16:uniqueId val="{0000000B-21F9-4700-A67C-50BF9A13918E}"/>
            </c:ext>
          </c:extLst>
        </c:ser>
        <c:ser>
          <c:idx val="5"/>
          <c:order val="5"/>
          <c:tx>
            <c:strRef>
              <c:f>Sheet1!$A$7</c:f>
              <c:strCache>
                <c:ptCount val="1"/>
                <c:pt idx="0">
                  <c:v>Growing</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1000" b="1">
                    <a:solidFill>
                      <a:srgbClr val="000000"/>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Sheet1!$B$7:$H$7</c:f>
              <c:numCache>
                <c:formatCode>0</c:formatCode>
                <c:ptCount val="7"/>
                <c:pt idx="0">
                  <c:v>24</c:v>
                </c:pt>
                <c:pt idx="1">
                  <c:v>29</c:v>
                </c:pt>
                <c:pt idx="2" formatCode="General">
                  <c:v>28</c:v>
                </c:pt>
                <c:pt idx="3" formatCode="General">
                  <c:v>25</c:v>
                </c:pt>
                <c:pt idx="4" formatCode="General">
                  <c:v>36</c:v>
                </c:pt>
                <c:pt idx="5" formatCode="General">
                  <c:v>43</c:v>
                </c:pt>
                <c:pt idx="6" formatCode="General">
                  <c:v>49</c:v>
                </c:pt>
              </c:numCache>
            </c:numRef>
          </c:val>
          <c:extLst>
            <c:ext xmlns:c16="http://schemas.microsoft.com/office/drawing/2014/chart" uri="{C3380CC4-5D6E-409C-BE32-E72D297353CC}">
              <c16:uniqueId val="{00000000-0761-4DF6-AD63-EDB5C9D82201}"/>
            </c:ext>
          </c:extLst>
        </c:ser>
        <c:dLbls>
          <c:dLblPos val="ctr"/>
          <c:showLegendKey val="0"/>
          <c:showVal val="1"/>
          <c:showCatName val="0"/>
          <c:showSerName val="0"/>
          <c:showPercent val="0"/>
          <c:showBubbleSize val="0"/>
        </c:dLbls>
        <c:gapWidth val="50"/>
        <c:overlap val="100"/>
        <c:axId val="321149288"/>
        <c:axId val="321149680"/>
      </c:barChart>
      <c:catAx>
        <c:axId val="321149288"/>
        <c:scaling>
          <c:orientation val="minMax"/>
        </c:scaling>
        <c:delete val="0"/>
        <c:axPos val="l"/>
        <c:numFmt formatCode="General" sourceLinked="1"/>
        <c:majorTickMark val="none"/>
        <c:minorTickMark val="none"/>
        <c:tickLblPos val="nextTo"/>
        <c:spPr>
          <a:ln>
            <a:solidFill>
              <a:schemeClr val="accent4"/>
            </a:solidFill>
          </a:ln>
        </c:spPr>
        <c:txPr>
          <a:bodyPr rot="0" vert="horz"/>
          <a:lstStyle/>
          <a:p>
            <a:pPr>
              <a:defRPr sz="1200" b="1">
                <a:solidFill>
                  <a:schemeClr val="tx1"/>
                </a:solidFill>
                <a:latin typeface="FS Elliot Pro" panose="02000503040000020004" pitchFamily="50" charset="0"/>
              </a:defRPr>
            </a:pPr>
            <a:endParaRPr lang="en-US"/>
          </a:p>
        </c:txPr>
        <c:crossAx val="321149680"/>
        <c:crossesAt val="0"/>
        <c:auto val="1"/>
        <c:lblAlgn val="ctr"/>
        <c:lblOffset val="100"/>
        <c:noMultiLvlLbl val="0"/>
      </c:catAx>
      <c:valAx>
        <c:axId val="321149680"/>
        <c:scaling>
          <c:orientation val="minMax"/>
        </c:scaling>
        <c:delete val="1"/>
        <c:axPos val="b"/>
        <c:numFmt formatCode="General" sourceLinked="1"/>
        <c:majorTickMark val="none"/>
        <c:minorTickMark val="none"/>
        <c:tickLblPos val="nextTo"/>
        <c:crossAx val="321149288"/>
        <c:crosses val="autoZero"/>
        <c:crossBetween val="between"/>
      </c:valAx>
    </c:plotArea>
    <c:legend>
      <c:legendPos val="t"/>
      <c:layout>
        <c:manualLayout>
          <c:xMode val="edge"/>
          <c:yMode val="edge"/>
          <c:x val="0.11158988149243355"/>
          <c:y val="0"/>
          <c:w val="0.7024361342742873"/>
          <c:h val="5.8787317261234817E-2"/>
        </c:manualLayout>
      </c:layout>
      <c:overlay val="0"/>
      <c:txPr>
        <a:bodyPr/>
        <a:lstStyle/>
        <a:p>
          <a:pPr>
            <a:defRPr sz="1000" b="1">
              <a:solidFill>
                <a:srgbClr val="000000"/>
              </a:solidFill>
              <a:latin typeface="FS Elliot Pro" panose="02000503040000020004" pitchFamily="50" charset="0"/>
            </a:defRPr>
          </a:pPr>
          <a:endParaRPr lang="en-US"/>
        </a:p>
      </c:txPr>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28177930544973"/>
          <c:y val="7.525700264491253E-2"/>
          <c:w val="0.84471826586889853"/>
          <c:h val="0.7514270236312236"/>
        </c:manualLayout>
      </c:layout>
      <c:barChart>
        <c:barDir val="bar"/>
        <c:grouping val="stacked"/>
        <c:varyColors val="0"/>
        <c:ser>
          <c:idx val="0"/>
          <c:order val="0"/>
          <c:tx>
            <c:strRef>
              <c:f>Sheet1!$A$2</c:f>
              <c:strCache>
                <c:ptCount val="1"/>
                <c:pt idx="0">
                  <c:v>Don't plan to retire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000" b="1">
                    <a:solidFill>
                      <a:schemeClr val="bg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Sheet1!$B$1:$J$1</c:f>
              <c:numCache>
                <c:formatCode>General</c:formatCode>
                <c:ptCount val="9"/>
                <c:pt idx="0">
                  <c:v>2010</c:v>
                </c:pt>
                <c:pt idx="1">
                  <c:v>2012</c:v>
                </c:pt>
                <c:pt idx="2">
                  <c:v>2015</c:v>
                </c:pt>
                <c:pt idx="3">
                  <c:v>2017</c:v>
                </c:pt>
                <c:pt idx="4">
                  <c:v>2019</c:v>
                </c:pt>
                <c:pt idx="5">
                  <c:v>2021</c:v>
                </c:pt>
                <c:pt idx="6">
                  <c:v>2022</c:v>
                </c:pt>
                <c:pt idx="7">
                  <c:v>2023</c:v>
                </c:pt>
                <c:pt idx="8">
                  <c:v>2024</c:v>
                </c:pt>
              </c:numCache>
            </c:numRef>
          </c:cat>
          <c:val>
            <c:numRef>
              <c:f>Sheet1!$B$2:$J$2</c:f>
              <c:numCache>
                <c:formatCode>General</c:formatCode>
                <c:ptCount val="9"/>
                <c:pt idx="0">
                  <c:v>31</c:v>
                </c:pt>
                <c:pt idx="1">
                  <c:v>25</c:v>
                </c:pt>
                <c:pt idx="2">
                  <c:v>29</c:v>
                </c:pt>
                <c:pt idx="3">
                  <c:v>16</c:v>
                </c:pt>
                <c:pt idx="4">
                  <c:v>14</c:v>
                </c:pt>
                <c:pt idx="5">
                  <c:v>16</c:v>
                </c:pt>
                <c:pt idx="6">
                  <c:v>14</c:v>
                </c:pt>
                <c:pt idx="7">
                  <c:v>14</c:v>
                </c:pt>
                <c:pt idx="8">
                  <c:v>13</c:v>
                </c:pt>
              </c:numCache>
            </c:numRef>
          </c:val>
          <c:extLst>
            <c:ext xmlns:c16="http://schemas.microsoft.com/office/drawing/2014/chart" uri="{C3380CC4-5D6E-409C-BE32-E72D297353CC}">
              <c16:uniqueId val="{00000001-63CE-4E36-822C-C17AF4883EFD}"/>
            </c:ext>
          </c:extLst>
        </c:ser>
        <c:ser>
          <c:idx val="1"/>
          <c:order val="1"/>
          <c:tx>
            <c:strRef>
              <c:f>Sheet1!$A$3</c:f>
              <c:strCache>
                <c:ptCount val="1"/>
                <c:pt idx="0">
                  <c:v>Next 3 years </c:v>
                </c:pt>
              </c:strCache>
            </c:strRef>
          </c:tx>
          <c:spPr>
            <a:solidFill>
              <a:schemeClr val="accent2"/>
            </a:solidFill>
          </c:spPr>
          <c:invertIfNegative val="0"/>
          <c:dLbls>
            <c:dLbl>
              <c:idx val="1"/>
              <c:layout>
                <c:manualLayout>
                  <c:x val="-1.83958793230313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CE-4E36-822C-C17AF4883EFD}"/>
                </c:ext>
              </c:extLst>
            </c:dLbl>
            <c:dLbl>
              <c:idx val="2"/>
              <c:layout>
                <c:manualLayout>
                  <c:x val="0"/>
                  <c:y val="-2.97606842614019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CE-4E36-822C-C17AF4883EFD}"/>
                </c:ext>
              </c:extLst>
            </c:dLbl>
            <c:dLbl>
              <c:idx val="3"/>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75-47A7-85AE-10F60BACF9EF}"/>
                </c:ext>
              </c:extLst>
            </c:dLbl>
            <c:spPr>
              <a:noFill/>
              <a:ln>
                <a:noFill/>
              </a:ln>
              <a:effectLst/>
            </c:spPr>
            <c:txPr>
              <a:bodyPr wrap="square" lIns="38100" tIns="19050" rIns="38100" bIns="19050" anchor="ctr">
                <a:spAutoFit/>
              </a:bodyPr>
              <a:lstStyle/>
              <a:p>
                <a:pPr>
                  <a:defRPr sz="1000" b="1">
                    <a:solidFill>
                      <a:schemeClr val="bg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Sheet1!$B$1:$J$1</c:f>
              <c:numCache>
                <c:formatCode>General</c:formatCode>
                <c:ptCount val="9"/>
                <c:pt idx="0">
                  <c:v>2010</c:v>
                </c:pt>
                <c:pt idx="1">
                  <c:v>2012</c:v>
                </c:pt>
                <c:pt idx="2">
                  <c:v>2015</c:v>
                </c:pt>
                <c:pt idx="3">
                  <c:v>2017</c:v>
                </c:pt>
                <c:pt idx="4">
                  <c:v>2019</c:v>
                </c:pt>
                <c:pt idx="5">
                  <c:v>2021</c:v>
                </c:pt>
                <c:pt idx="6">
                  <c:v>2022</c:v>
                </c:pt>
                <c:pt idx="7">
                  <c:v>2023</c:v>
                </c:pt>
                <c:pt idx="8">
                  <c:v>2024</c:v>
                </c:pt>
              </c:numCache>
            </c:numRef>
          </c:cat>
          <c:val>
            <c:numRef>
              <c:f>Sheet1!$B$3:$J$3</c:f>
              <c:numCache>
                <c:formatCode>General</c:formatCode>
                <c:ptCount val="9"/>
                <c:pt idx="0">
                  <c:v>10</c:v>
                </c:pt>
                <c:pt idx="1">
                  <c:v>9</c:v>
                </c:pt>
                <c:pt idx="2">
                  <c:v>12</c:v>
                </c:pt>
                <c:pt idx="3">
                  <c:v>10</c:v>
                </c:pt>
                <c:pt idx="4">
                  <c:v>10</c:v>
                </c:pt>
                <c:pt idx="5">
                  <c:v>14</c:v>
                </c:pt>
                <c:pt idx="6">
                  <c:v>8</c:v>
                </c:pt>
                <c:pt idx="7">
                  <c:v>3</c:v>
                </c:pt>
                <c:pt idx="8">
                  <c:v>2</c:v>
                </c:pt>
              </c:numCache>
            </c:numRef>
          </c:val>
          <c:extLst>
            <c:ext xmlns:c16="http://schemas.microsoft.com/office/drawing/2014/chart" uri="{C3380CC4-5D6E-409C-BE32-E72D297353CC}">
              <c16:uniqueId val="{00000005-63CE-4E36-822C-C17AF4883EFD}"/>
            </c:ext>
          </c:extLst>
        </c:ser>
        <c:ser>
          <c:idx val="2"/>
          <c:order val="2"/>
          <c:tx>
            <c:strRef>
              <c:f>Sheet1!$A$4</c:f>
              <c:strCache>
                <c:ptCount val="1"/>
                <c:pt idx="0">
                  <c:v>3 to 5 years</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000" b="1">
                    <a:solidFill>
                      <a:schemeClr val="tx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Sheet1!$B$1:$J$1</c:f>
              <c:numCache>
                <c:formatCode>General</c:formatCode>
                <c:ptCount val="9"/>
                <c:pt idx="0">
                  <c:v>2010</c:v>
                </c:pt>
                <c:pt idx="1">
                  <c:v>2012</c:v>
                </c:pt>
                <c:pt idx="2">
                  <c:v>2015</c:v>
                </c:pt>
                <c:pt idx="3">
                  <c:v>2017</c:v>
                </c:pt>
                <c:pt idx="4">
                  <c:v>2019</c:v>
                </c:pt>
                <c:pt idx="5">
                  <c:v>2021</c:v>
                </c:pt>
                <c:pt idx="6">
                  <c:v>2022</c:v>
                </c:pt>
                <c:pt idx="7">
                  <c:v>2023</c:v>
                </c:pt>
                <c:pt idx="8">
                  <c:v>2024</c:v>
                </c:pt>
              </c:numCache>
            </c:numRef>
          </c:cat>
          <c:val>
            <c:numRef>
              <c:f>Sheet1!$B$4:$J$4</c:f>
              <c:numCache>
                <c:formatCode>General</c:formatCode>
                <c:ptCount val="9"/>
                <c:pt idx="0">
                  <c:v>13</c:v>
                </c:pt>
                <c:pt idx="1">
                  <c:v>14</c:v>
                </c:pt>
                <c:pt idx="2">
                  <c:v>11</c:v>
                </c:pt>
                <c:pt idx="3">
                  <c:v>14</c:v>
                </c:pt>
                <c:pt idx="4">
                  <c:v>13</c:v>
                </c:pt>
                <c:pt idx="5">
                  <c:v>12</c:v>
                </c:pt>
                <c:pt idx="6">
                  <c:v>12</c:v>
                </c:pt>
                <c:pt idx="7">
                  <c:v>6</c:v>
                </c:pt>
                <c:pt idx="8">
                  <c:v>6</c:v>
                </c:pt>
              </c:numCache>
            </c:numRef>
          </c:val>
          <c:extLst>
            <c:ext xmlns:c16="http://schemas.microsoft.com/office/drawing/2014/chart" uri="{C3380CC4-5D6E-409C-BE32-E72D297353CC}">
              <c16:uniqueId val="{00000006-63CE-4E36-822C-C17AF4883EFD}"/>
            </c:ext>
          </c:extLst>
        </c:ser>
        <c:ser>
          <c:idx val="3"/>
          <c:order val="3"/>
          <c:tx>
            <c:strRef>
              <c:f>Sheet1!$A$5</c:f>
              <c:strCache>
                <c:ptCount val="1"/>
                <c:pt idx="0">
                  <c:v>6 to 10 years</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000" b="1">
                    <a:solidFill>
                      <a:schemeClr val="tx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Sheet1!$B$1:$J$1</c:f>
              <c:numCache>
                <c:formatCode>General</c:formatCode>
                <c:ptCount val="9"/>
                <c:pt idx="0">
                  <c:v>2010</c:v>
                </c:pt>
                <c:pt idx="1">
                  <c:v>2012</c:v>
                </c:pt>
                <c:pt idx="2">
                  <c:v>2015</c:v>
                </c:pt>
                <c:pt idx="3">
                  <c:v>2017</c:v>
                </c:pt>
                <c:pt idx="4">
                  <c:v>2019</c:v>
                </c:pt>
                <c:pt idx="5">
                  <c:v>2021</c:v>
                </c:pt>
                <c:pt idx="6">
                  <c:v>2022</c:v>
                </c:pt>
                <c:pt idx="7">
                  <c:v>2023</c:v>
                </c:pt>
                <c:pt idx="8">
                  <c:v>2024</c:v>
                </c:pt>
              </c:numCache>
            </c:numRef>
          </c:cat>
          <c:val>
            <c:numRef>
              <c:f>Sheet1!$B$5:$J$5</c:f>
              <c:numCache>
                <c:formatCode>General</c:formatCode>
                <c:ptCount val="9"/>
                <c:pt idx="0">
                  <c:v>23</c:v>
                </c:pt>
                <c:pt idx="1">
                  <c:v>18</c:v>
                </c:pt>
                <c:pt idx="2">
                  <c:v>17</c:v>
                </c:pt>
                <c:pt idx="3" formatCode="0">
                  <c:v>21</c:v>
                </c:pt>
                <c:pt idx="4" formatCode="0">
                  <c:v>20</c:v>
                </c:pt>
                <c:pt idx="5">
                  <c:v>21</c:v>
                </c:pt>
                <c:pt idx="6">
                  <c:v>18</c:v>
                </c:pt>
                <c:pt idx="7">
                  <c:v>18</c:v>
                </c:pt>
                <c:pt idx="8">
                  <c:v>17</c:v>
                </c:pt>
              </c:numCache>
            </c:numRef>
          </c:val>
          <c:extLst>
            <c:ext xmlns:c16="http://schemas.microsoft.com/office/drawing/2014/chart" uri="{C3380CC4-5D6E-409C-BE32-E72D297353CC}">
              <c16:uniqueId val="{00000007-63CE-4E36-822C-C17AF4883EFD}"/>
            </c:ext>
          </c:extLst>
        </c:ser>
        <c:ser>
          <c:idx val="4"/>
          <c:order val="4"/>
          <c:tx>
            <c:strRef>
              <c:f>Sheet1!$A$6</c:f>
              <c:strCache>
                <c:ptCount val="1"/>
                <c:pt idx="0">
                  <c:v>11 years +</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1000" b="1">
                    <a:solidFill>
                      <a:schemeClr val="tx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Sheet1!$B$1:$J$1</c:f>
              <c:numCache>
                <c:formatCode>General</c:formatCode>
                <c:ptCount val="9"/>
                <c:pt idx="0">
                  <c:v>2010</c:v>
                </c:pt>
                <c:pt idx="1">
                  <c:v>2012</c:v>
                </c:pt>
                <c:pt idx="2">
                  <c:v>2015</c:v>
                </c:pt>
                <c:pt idx="3">
                  <c:v>2017</c:v>
                </c:pt>
                <c:pt idx="4">
                  <c:v>2019</c:v>
                </c:pt>
                <c:pt idx="5">
                  <c:v>2021</c:v>
                </c:pt>
                <c:pt idx="6">
                  <c:v>2022</c:v>
                </c:pt>
                <c:pt idx="7">
                  <c:v>2023</c:v>
                </c:pt>
                <c:pt idx="8">
                  <c:v>2024</c:v>
                </c:pt>
              </c:numCache>
            </c:numRef>
          </c:cat>
          <c:val>
            <c:numRef>
              <c:f>Sheet1!$B$6:$J$6</c:f>
              <c:numCache>
                <c:formatCode>General</c:formatCode>
                <c:ptCount val="9"/>
                <c:pt idx="0">
                  <c:v>22</c:v>
                </c:pt>
                <c:pt idx="1">
                  <c:v>34</c:v>
                </c:pt>
                <c:pt idx="2">
                  <c:v>31</c:v>
                </c:pt>
                <c:pt idx="3">
                  <c:v>39</c:v>
                </c:pt>
                <c:pt idx="4">
                  <c:v>43</c:v>
                </c:pt>
                <c:pt idx="5">
                  <c:v>37</c:v>
                </c:pt>
                <c:pt idx="6">
                  <c:v>48</c:v>
                </c:pt>
                <c:pt idx="7">
                  <c:v>59</c:v>
                </c:pt>
                <c:pt idx="8">
                  <c:v>62</c:v>
                </c:pt>
              </c:numCache>
            </c:numRef>
          </c:val>
          <c:extLst>
            <c:ext xmlns:c16="http://schemas.microsoft.com/office/drawing/2014/chart" uri="{C3380CC4-5D6E-409C-BE32-E72D297353CC}">
              <c16:uniqueId val="{00000008-63CE-4E36-822C-C17AF4883EFD}"/>
            </c:ext>
          </c:extLst>
        </c:ser>
        <c:dLbls>
          <c:dLblPos val="ctr"/>
          <c:showLegendKey val="0"/>
          <c:showVal val="1"/>
          <c:showCatName val="0"/>
          <c:showSerName val="0"/>
          <c:showPercent val="0"/>
          <c:showBubbleSize val="0"/>
        </c:dLbls>
        <c:gapWidth val="75"/>
        <c:overlap val="100"/>
        <c:axId val="321149288"/>
        <c:axId val="321149680"/>
      </c:barChart>
      <c:catAx>
        <c:axId val="321149288"/>
        <c:scaling>
          <c:orientation val="minMax"/>
        </c:scaling>
        <c:delete val="0"/>
        <c:axPos val="l"/>
        <c:numFmt formatCode="General" sourceLinked="1"/>
        <c:majorTickMark val="none"/>
        <c:minorTickMark val="none"/>
        <c:tickLblPos val="nextTo"/>
        <c:spPr>
          <a:ln>
            <a:solidFill>
              <a:schemeClr val="accent4"/>
            </a:solidFill>
          </a:ln>
        </c:spPr>
        <c:txPr>
          <a:bodyPr rot="0" vert="horz"/>
          <a:lstStyle/>
          <a:p>
            <a:pPr>
              <a:defRPr sz="1200" b="1" baseline="0">
                <a:solidFill>
                  <a:schemeClr val="tx1"/>
                </a:solidFill>
                <a:latin typeface="FS Elliot Pro" panose="02000503040000020004" pitchFamily="50" charset="0"/>
              </a:defRPr>
            </a:pPr>
            <a:endParaRPr lang="en-US"/>
          </a:p>
        </c:txPr>
        <c:crossAx val="321149680"/>
        <c:crossesAt val="0"/>
        <c:auto val="1"/>
        <c:lblAlgn val="ctr"/>
        <c:lblOffset val="100"/>
        <c:noMultiLvlLbl val="0"/>
      </c:catAx>
      <c:valAx>
        <c:axId val="321149680"/>
        <c:scaling>
          <c:orientation val="minMax"/>
        </c:scaling>
        <c:delete val="1"/>
        <c:axPos val="b"/>
        <c:numFmt formatCode="General" sourceLinked="1"/>
        <c:majorTickMark val="none"/>
        <c:minorTickMark val="none"/>
        <c:tickLblPos val="nextTo"/>
        <c:crossAx val="321149288"/>
        <c:crosses val="autoZero"/>
        <c:crossBetween val="between"/>
      </c:valAx>
      <c:spPr>
        <a:noFill/>
        <a:ln w="25400">
          <a:noFill/>
        </a:ln>
      </c:spPr>
    </c:plotArea>
    <c:legend>
      <c:legendPos val="t"/>
      <c:layout>
        <c:manualLayout>
          <c:xMode val="edge"/>
          <c:yMode val="edge"/>
          <c:x val="0.12586991188740571"/>
          <c:y val="3.3277278790168757E-2"/>
          <c:w val="0.67108362747500927"/>
          <c:h val="5.0236717383988237E-2"/>
        </c:manualLayout>
      </c:layout>
      <c:overlay val="0"/>
      <c:txPr>
        <a:bodyPr/>
        <a:lstStyle/>
        <a:p>
          <a:pPr>
            <a:defRPr sz="1200" b="1" baseline="0">
              <a:solidFill>
                <a:schemeClr val="tx1"/>
              </a:solidFill>
              <a:latin typeface="FS Elliot Pro" panose="02000503040000020004" pitchFamily="50" charset="0"/>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258996653854291E-2"/>
          <c:y val="0.15144951451348004"/>
          <c:w val="0.91630219800723955"/>
          <c:h val="0.75127872193367873"/>
        </c:manualLayout>
      </c:layout>
      <c:barChart>
        <c:barDir val="col"/>
        <c:grouping val="clustered"/>
        <c:varyColors val="0"/>
        <c:ser>
          <c:idx val="0"/>
          <c:order val="0"/>
          <c:tx>
            <c:strRef>
              <c:f>Sheet1!$B$1</c:f>
              <c:strCache>
                <c:ptCount val="1"/>
                <c:pt idx="0">
                  <c:v>Column1</c:v>
                </c:pt>
              </c:strCache>
            </c:strRef>
          </c:tx>
          <c:spPr>
            <a:solidFill>
              <a:srgbClr val="9E8BFF"/>
            </a:solidFill>
            <a:ln>
              <a:noFill/>
            </a:ln>
            <a:effectLst/>
          </c:spPr>
          <c:invertIfNegative val="0"/>
          <c:dPt>
            <c:idx val="0"/>
            <c:invertIfNegative val="0"/>
            <c:bubble3D val="0"/>
            <c:spPr>
              <a:solidFill>
                <a:srgbClr val="DCF94D"/>
              </a:solidFill>
              <a:ln>
                <a:noFill/>
              </a:ln>
              <a:effectLst/>
            </c:spPr>
            <c:extLst>
              <c:ext xmlns:c16="http://schemas.microsoft.com/office/drawing/2014/chart" uri="{C3380CC4-5D6E-409C-BE32-E72D297353CC}">
                <c16:uniqueId val="{00000001-90B0-48D2-A568-0349FAB10181}"/>
              </c:ext>
            </c:extLst>
          </c:dPt>
          <c:dPt>
            <c:idx val="1"/>
            <c:invertIfNegative val="0"/>
            <c:bubble3D val="0"/>
            <c:spPr>
              <a:solidFill>
                <a:srgbClr val="BDE3FC"/>
              </a:solidFill>
              <a:ln>
                <a:noFill/>
              </a:ln>
              <a:effectLst/>
            </c:spPr>
            <c:extLst>
              <c:ext xmlns:c16="http://schemas.microsoft.com/office/drawing/2014/chart" uri="{C3380CC4-5D6E-409C-BE32-E72D297353CC}">
                <c16:uniqueId val="{00000003-90B0-48D2-A568-0349FAB10181}"/>
              </c:ext>
            </c:extLst>
          </c:dPt>
          <c:dPt>
            <c:idx val="2"/>
            <c:invertIfNegative val="0"/>
            <c:bubble3D val="0"/>
            <c:spPr>
              <a:solidFill>
                <a:srgbClr val="00C3D9"/>
              </a:solidFill>
              <a:ln>
                <a:noFill/>
              </a:ln>
              <a:effectLst/>
            </c:spPr>
            <c:extLst>
              <c:ext xmlns:c16="http://schemas.microsoft.com/office/drawing/2014/chart" uri="{C3380CC4-5D6E-409C-BE32-E72D297353CC}">
                <c16:uniqueId val="{00000005-90B0-48D2-A568-0349FAB10181}"/>
              </c:ext>
            </c:extLst>
          </c:dPt>
          <c:dPt>
            <c:idx val="3"/>
            <c:invertIfNegative val="0"/>
            <c:bubble3D val="0"/>
            <c:spPr>
              <a:solidFill>
                <a:srgbClr val="0076CF"/>
              </a:solidFill>
              <a:ln>
                <a:noFill/>
              </a:ln>
              <a:effectLst/>
            </c:spPr>
            <c:extLst>
              <c:ext xmlns:c16="http://schemas.microsoft.com/office/drawing/2014/chart" uri="{C3380CC4-5D6E-409C-BE32-E72D297353CC}">
                <c16:uniqueId val="{00000007-90B0-48D2-A568-0349FAB10181}"/>
              </c:ext>
            </c:extLst>
          </c:dPt>
          <c:dPt>
            <c:idx val="4"/>
            <c:invertIfNegative val="0"/>
            <c:bubble3D val="0"/>
            <c:spPr>
              <a:solidFill>
                <a:srgbClr val="002855"/>
              </a:solidFill>
              <a:ln>
                <a:noFill/>
              </a:ln>
              <a:effectLst/>
            </c:spPr>
            <c:extLst>
              <c:ext xmlns:c16="http://schemas.microsoft.com/office/drawing/2014/chart" uri="{C3380CC4-5D6E-409C-BE32-E72D297353CC}">
                <c16:uniqueId val="{00000009-90B0-48D2-A568-0349FAB10181}"/>
              </c:ext>
            </c:extLst>
          </c:dPt>
          <c:dPt>
            <c:idx val="5"/>
            <c:invertIfNegative val="0"/>
            <c:bubble3D val="0"/>
            <c:spPr>
              <a:solidFill>
                <a:srgbClr val="00C3D9"/>
              </a:solidFill>
              <a:ln>
                <a:noFill/>
              </a:ln>
              <a:effectLst/>
            </c:spPr>
            <c:extLst>
              <c:ext xmlns:c16="http://schemas.microsoft.com/office/drawing/2014/chart" uri="{C3380CC4-5D6E-409C-BE32-E72D297353CC}">
                <c16:uniqueId val="{0000000B-90B0-48D2-A568-0349FAB10181}"/>
              </c:ext>
            </c:extLst>
          </c:dPt>
          <c:dPt>
            <c:idx val="6"/>
            <c:invertIfNegative val="0"/>
            <c:bubble3D val="0"/>
            <c:spPr>
              <a:solidFill>
                <a:srgbClr val="0076CF"/>
              </a:solidFill>
              <a:ln>
                <a:noFill/>
              </a:ln>
              <a:effectLst/>
            </c:spPr>
            <c:extLst>
              <c:ext xmlns:c16="http://schemas.microsoft.com/office/drawing/2014/chart" uri="{C3380CC4-5D6E-409C-BE32-E72D297353CC}">
                <c16:uniqueId val="{0000000D-90B0-48D2-A568-0349FAB10181}"/>
              </c:ext>
            </c:extLst>
          </c:dPt>
          <c:dPt>
            <c:idx val="7"/>
            <c:invertIfNegative val="0"/>
            <c:bubble3D val="0"/>
            <c:spPr>
              <a:solidFill>
                <a:srgbClr val="55FFF5"/>
              </a:solidFill>
              <a:ln>
                <a:noFill/>
              </a:ln>
              <a:effectLst/>
            </c:spPr>
            <c:extLst>
              <c:ext xmlns:c16="http://schemas.microsoft.com/office/drawing/2014/chart" uri="{C3380CC4-5D6E-409C-BE32-E72D297353CC}">
                <c16:uniqueId val="{0000000F-90B0-48D2-A568-0349FAB10181}"/>
              </c:ext>
            </c:extLst>
          </c:dPt>
          <c:dPt>
            <c:idx val="8"/>
            <c:invertIfNegative val="0"/>
            <c:bubble3D val="0"/>
            <c:spPr>
              <a:solidFill>
                <a:srgbClr val="002855"/>
              </a:solidFill>
              <a:ln>
                <a:noFill/>
              </a:ln>
              <a:effectLst/>
            </c:spPr>
            <c:extLst>
              <c:ext xmlns:c16="http://schemas.microsoft.com/office/drawing/2014/chart" uri="{C3380CC4-5D6E-409C-BE32-E72D297353CC}">
                <c16:uniqueId val="{00000011-90B0-48D2-A568-0349FAB10181}"/>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2015</c:v>
                </c:pt>
                <c:pt idx="1">
                  <c:v>2017</c:v>
                </c:pt>
                <c:pt idx="2">
                  <c:v>2019</c:v>
                </c:pt>
                <c:pt idx="3">
                  <c:v>2021</c:v>
                </c:pt>
                <c:pt idx="4">
                  <c:v>2023</c:v>
                </c:pt>
                <c:pt idx="5">
                  <c:v>2024</c:v>
                </c:pt>
              </c:numCache>
            </c:numRef>
          </c:cat>
          <c:val>
            <c:numRef>
              <c:f>Sheet1!$B$2:$B$7</c:f>
              <c:numCache>
                <c:formatCode>General</c:formatCode>
                <c:ptCount val="6"/>
                <c:pt idx="0">
                  <c:v>60</c:v>
                </c:pt>
                <c:pt idx="1">
                  <c:v>59</c:v>
                </c:pt>
                <c:pt idx="2">
                  <c:v>66</c:v>
                </c:pt>
                <c:pt idx="3">
                  <c:v>66</c:v>
                </c:pt>
                <c:pt idx="4">
                  <c:v>64</c:v>
                </c:pt>
                <c:pt idx="5">
                  <c:v>61</c:v>
                </c:pt>
              </c:numCache>
            </c:numRef>
          </c:val>
          <c:extLst>
            <c:ext xmlns:c16="http://schemas.microsoft.com/office/drawing/2014/chart" uri="{C3380CC4-5D6E-409C-BE32-E72D297353CC}">
              <c16:uniqueId val="{00000012-90B0-48D2-A568-0349FAB10181}"/>
            </c:ext>
          </c:extLst>
        </c:ser>
        <c:dLbls>
          <c:showLegendKey val="0"/>
          <c:showVal val="0"/>
          <c:showCatName val="0"/>
          <c:showSerName val="0"/>
          <c:showPercent val="0"/>
          <c:showBubbleSize val="0"/>
        </c:dLbls>
        <c:gapWidth val="150"/>
        <c:axId val="798650976"/>
        <c:axId val="798651304"/>
      </c:barChart>
      <c:catAx>
        <c:axId val="798650976"/>
        <c:scaling>
          <c:orientation val="minMax"/>
        </c:scaling>
        <c:delete val="0"/>
        <c:axPos val="b"/>
        <c:numFmt formatCode="General" sourceLinked="1"/>
        <c:majorTickMark val="none"/>
        <c:minorTickMark val="none"/>
        <c:tickLblPos val="nextTo"/>
        <c:spPr>
          <a:noFill/>
          <a:ln w="9525" cap="flat" cmpd="sng" algn="ctr">
            <a:solidFill>
              <a:srgbClr val="333333"/>
            </a:solidFill>
            <a:round/>
          </a:ln>
          <a:effectLst/>
        </c:spPr>
        <c:txPr>
          <a:bodyPr rot="-60000000" spcFirstLastPara="1" vertOverflow="ellipsis" vert="horz" wrap="square" anchor="ctr" anchorCtr="1"/>
          <a:lstStyle/>
          <a:p>
            <a:pPr>
              <a:defRPr sz="1000" b="1" i="0" u="none" strike="noStrike" kern="1200" baseline="0">
                <a:solidFill>
                  <a:schemeClr val="accent2">
                    <a:lumMod val="50000"/>
                  </a:schemeClr>
                </a:solidFill>
                <a:latin typeface="+mn-lt"/>
                <a:ea typeface="+mn-ea"/>
                <a:cs typeface="+mn-cs"/>
              </a:defRPr>
            </a:pPr>
            <a:endParaRPr lang="en-US"/>
          </a:p>
        </c:txPr>
        <c:crossAx val="798651304"/>
        <c:crosses val="autoZero"/>
        <c:auto val="1"/>
        <c:lblAlgn val="ctr"/>
        <c:lblOffset val="100"/>
        <c:noMultiLvlLbl val="0"/>
      </c:catAx>
      <c:valAx>
        <c:axId val="798651304"/>
        <c:scaling>
          <c:orientation val="minMax"/>
          <c:max val="100"/>
        </c:scaling>
        <c:delete val="1"/>
        <c:axPos val="l"/>
        <c:numFmt formatCode="General" sourceLinked="1"/>
        <c:majorTickMark val="out"/>
        <c:minorTickMark val="none"/>
        <c:tickLblPos val="nextTo"/>
        <c:crossAx val="798650976"/>
        <c:crosses val="autoZero"/>
        <c:crossBetween val="between"/>
        <c:majorUnit val="1"/>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6646433862279"/>
          <c:y val="7.5352252741956449E-2"/>
          <c:w val="0.80770019638349266"/>
          <c:h val="0.84744591386248957"/>
        </c:manualLayout>
      </c:layout>
      <c:barChart>
        <c:barDir val="bar"/>
        <c:grouping val="stacked"/>
        <c:varyColors val="0"/>
        <c:ser>
          <c:idx val="0"/>
          <c:order val="0"/>
          <c:tx>
            <c:strRef>
              <c:f>Sheet1!$A$2</c:f>
              <c:strCache>
                <c:ptCount val="1"/>
                <c:pt idx="0">
                  <c:v>None</c:v>
                </c:pt>
              </c:strCache>
            </c:strRef>
          </c:tx>
          <c:spPr>
            <a:solidFill>
              <a:schemeClr val="accent1"/>
            </a:solidFill>
          </c:spPr>
          <c:invertIfNegative val="0"/>
          <c:dPt>
            <c:idx val="6"/>
            <c:invertIfNegative val="0"/>
            <c:bubble3D val="0"/>
            <c:extLst>
              <c:ext xmlns:c16="http://schemas.microsoft.com/office/drawing/2014/chart" uri="{C3380CC4-5D6E-409C-BE32-E72D297353CC}">
                <c16:uniqueId val="{00000000-21F9-4700-A67C-50BF9A13918E}"/>
              </c:ext>
            </c:extLst>
          </c:dPt>
          <c:dLbls>
            <c:spPr>
              <a:noFill/>
              <a:ln>
                <a:noFill/>
              </a:ln>
              <a:effectLst/>
            </c:spPr>
            <c:txPr>
              <a:bodyPr wrap="square" lIns="38100" tIns="19050" rIns="38100" bIns="19050" anchor="ctr">
                <a:spAutoFit/>
              </a:bodyPr>
              <a:lstStyle/>
              <a:p>
                <a:pPr>
                  <a:defRPr sz="1000" b="1">
                    <a:solidFill>
                      <a:schemeClr val="bg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Sheet1!$B$1:$K$1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Sheet1!$B$2:$K$2</c:f>
              <c:numCache>
                <c:formatCode>General</c:formatCode>
                <c:ptCount val="10"/>
                <c:pt idx="0">
                  <c:v>4</c:v>
                </c:pt>
                <c:pt idx="1">
                  <c:v>3</c:v>
                </c:pt>
                <c:pt idx="2">
                  <c:v>1</c:v>
                </c:pt>
                <c:pt idx="3">
                  <c:v>1</c:v>
                </c:pt>
                <c:pt idx="4">
                  <c:v>3</c:v>
                </c:pt>
                <c:pt idx="5">
                  <c:v>4</c:v>
                </c:pt>
                <c:pt idx="6">
                  <c:v>3</c:v>
                </c:pt>
                <c:pt idx="7">
                  <c:v>1</c:v>
                </c:pt>
                <c:pt idx="8">
                  <c:v>2</c:v>
                </c:pt>
                <c:pt idx="9">
                  <c:v>2</c:v>
                </c:pt>
              </c:numCache>
            </c:numRef>
          </c:val>
          <c:extLst>
            <c:ext xmlns:c16="http://schemas.microsoft.com/office/drawing/2014/chart" uri="{C3380CC4-5D6E-409C-BE32-E72D297353CC}">
              <c16:uniqueId val="{00000004-21F9-4700-A67C-50BF9A13918E}"/>
            </c:ext>
          </c:extLst>
        </c:ser>
        <c:ser>
          <c:idx val="1"/>
          <c:order val="1"/>
          <c:tx>
            <c:strRef>
              <c:f>Sheet1!$A$3</c:f>
              <c:strCache>
                <c:ptCount val="1"/>
                <c:pt idx="0">
                  <c:v>1 to 3</c:v>
                </c:pt>
              </c:strCache>
            </c:strRef>
          </c:tx>
          <c:spPr>
            <a:solidFill>
              <a:schemeClr val="accent2"/>
            </a:solidFill>
          </c:spPr>
          <c:invertIfNegative val="0"/>
          <c:dLbls>
            <c:dLbl>
              <c:idx val="1"/>
              <c:layout>
                <c:manualLayout>
                  <c:x val="-1.83958793230313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F9-4700-A67C-50BF9A13918E}"/>
                </c:ext>
              </c:extLst>
            </c:dLbl>
            <c:dLbl>
              <c:idx val="2"/>
              <c:layout>
                <c:manualLayout>
                  <c:x val="0"/>
                  <c:y val="-2.97606842614019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F9-4700-A67C-50BF9A13918E}"/>
                </c:ext>
              </c:extLst>
            </c:dLbl>
            <c:dLbl>
              <c:idx val="3"/>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F9-4700-A67C-50BF9A13918E}"/>
                </c:ext>
              </c:extLst>
            </c:dLbl>
            <c:spPr>
              <a:noFill/>
              <a:ln>
                <a:noFill/>
              </a:ln>
              <a:effectLst/>
            </c:spPr>
            <c:txPr>
              <a:bodyPr wrap="square" lIns="38100" tIns="19050" rIns="38100" bIns="19050" anchor="ctr">
                <a:spAutoFit/>
              </a:bodyPr>
              <a:lstStyle/>
              <a:p>
                <a:pPr>
                  <a:defRPr sz="1000" b="1">
                    <a:solidFill>
                      <a:schemeClr val="bg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Sheet1!$B$1:$K$1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Sheet1!$B$3:$K$3</c:f>
              <c:numCache>
                <c:formatCode>General</c:formatCode>
                <c:ptCount val="10"/>
                <c:pt idx="0">
                  <c:v>75</c:v>
                </c:pt>
                <c:pt idx="1">
                  <c:v>74</c:v>
                </c:pt>
                <c:pt idx="2">
                  <c:v>70</c:v>
                </c:pt>
                <c:pt idx="3" formatCode="0">
                  <c:v>64</c:v>
                </c:pt>
                <c:pt idx="4" formatCode="0">
                  <c:v>63</c:v>
                </c:pt>
                <c:pt idx="5">
                  <c:v>62</c:v>
                </c:pt>
                <c:pt idx="6">
                  <c:v>62</c:v>
                </c:pt>
                <c:pt idx="7">
                  <c:v>59</c:v>
                </c:pt>
                <c:pt idx="8">
                  <c:v>59</c:v>
                </c:pt>
                <c:pt idx="9">
                  <c:v>61</c:v>
                </c:pt>
              </c:numCache>
            </c:numRef>
          </c:val>
          <c:extLst>
            <c:ext xmlns:c16="http://schemas.microsoft.com/office/drawing/2014/chart" uri="{C3380CC4-5D6E-409C-BE32-E72D297353CC}">
              <c16:uniqueId val="{00000008-21F9-4700-A67C-50BF9A13918E}"/>
            </c:ext>
          </c:extLst>
        </c:ser>
        <c:ser>
          <c:idx val="2"/>
          <c:order val="2"/>
          <c:tx>
            <c:strRef>
              <c:f>Sheet1!$A$4</c:f>
              <c:strCache>
                <c:ptCount val="1"/>
                <c:pt idx="0">
                  <c:v>4 to 10</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000" b="1">
                    <a:solidFill>
                      <a:schemeClr val="tx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Sheet1!$B$1:$K$1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Sheet1!$B$4:$K$4</c:f>
              <c:numCache>
                <c:formatCode>General</c:formatCode>
                <c:ptCount val="10"/>
                <c:pt idx="0">
                  <c:v>18</c:v>
                </c:pt>
                <c:pt idx="1">
                  <c:v>19</c:v>
                </c:pt>
                <c:pt idx="2">
                  <c:v>23</c:v>
                </c:pt>
                <c:pt idx="3">
                  <c:v>29</c:v>
                </c:pt>
                <c:pt idx="4">
                  <c:v>25</c:v>
                </c:pt>
                <c:pt idx="5">
                  <c:v>27</c:v>
                </c:pt>
                <c:pt idx="6">
                  <c:v>28</c:v>
                </c:pt>
                <c:pt idx="7">
                  <c:v>31</c:v>
                </c:pt>
                <c:pt idx="8">
                  <c:v>32</c:v>
                </c:pt>
                <c:pt idx="9">
                  <c:v>30</c:v>
                </c:pt>
              </c:numCache>
            </c:numRef>
          </c:val>
          <c:extLst>
            <c:ext xmlns:c16="http://schemas.microsoft.com/office/drawing/2014/chart" uri="{C3380CC4-5D6E-409C-BE32-E72D297353CC}">
              <c16:uniqueId val="{00000009-21F9-4700-A67C-50BF9A13918E}"/>
            </c:ext>
          </c:extLst>
        </c:ser>
        <c:ser>
          <c:idx val="3"/>
          <c:order val="3"/>
          <c:tx>
            <c:strRef>
              <c:f>Sheet1!$A$5</c:f>
              <c:strCache>
                <c:ptCount val="1"/>
                <c:pt idx="0">
                  <c:v>11+</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000" b="1">
                    <a:solidFill>
                      <a:schemeClr val="tx1"/>
                    </a:solidFill>
                    <a:latin typeface="FS Elliot Pro" panose="02000503040000020004" pitchFamily="50"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Sheet1!$B$1:$K$1</c:f>
              <c:numCache>
                <c:formatCode>General</c:formatCode>
                <c:ptCount val="10"/>
                <c:pt idx="0">
                  <c:v>2008</c:v>
                </c:pt>
                <c:pt idx="1">
                  <c:v>2010</c:v>
                </c:pt>
                <c:pt idx="2">
                  <c:v>2012</c:v>
                </c:pt>
                <c:pt idx="3">
                  <c:v>2015</c:v>
                </c:pt>
                <c:pt idx="4">
                  <c:v>2017</c:v>
                </c:pt>
                <c:pt idx="5">
                  <c:v>2019</c:v>
                </c:pt>
                <c:pt idx="6">
                  <c:v>2021</c:v>
                </c:pt>
                <c:pt idx="7">
                  <c:v>2022</c:v>
                </c:pt>
                <c:pt idx="8">
                  <c:v>2023</c:v>
                </c:pt>
                <c:pt idx="9">
                  <c:v>2024</c:v>
                </c:pt>
              </c:numCache>
            </c:numRef>
          </c:cat>
          <c:val>
            <c:numRef>
              <c:f>Sheet1!$B$5:$K$5</c:f>
              <c:numCache>
                <c:formatCode>General</c:formatCode>
                <c:ptCount val="10"/>
                <c:pt idx="0">
                  <c:v>3</c:v>
                </c:pt>
                <c:pt idx="1">
                  <c:v>4</c:v>
                </c:pt>
                <c:pt idx="2">
                  <c:v>6</c:v>
                </c:pt>
                <c:pt idx="3">
                  <c:v>7</c:v>
                </c:pt>
                <c:pt idx="4">
                  <c:v>10</c:v>
                </c:pt>
                <c:pt idx="5">
                  <c:v>7</c:v>
                </c:pt>
                <c:pt idx="6">
                  <c:v>7</c:v>
                </c:pt>
                <c:pt idx="7">
                  <c:v>9</c:v>
                </c:pt>
                <c:pt idx="8">
                  <c:v>7</c:v>
                </c:pt>
                <c:pt idx="9">
                  <c:v>7</c:v>
                </c:pt>
              </c:numCache>
            </c:numRef>
          </c:val>
          <c:extLst>
            <c:ext xmlns:c16="http://schemas.microsoft.com/office/drawing/2014/chart" uri="{C3380CC4-5D6E-409C-BE32-E72D297353CC}">
              <c16:uniqueId val="{0000000A-21F9-4700-A67C-50BF9A13918E}"/>
            </c:ext>
          </c:extLst>
        </c:ser>
        <c:dLbls>
          <c:dLblPos val="ctr"/>
          <c:showLegendKey val="0"/>
          <c:showVal val="1"/>
          <c:showCatName val="0"/>
          <c:showSerName val="0"/>
          <c:showPercent val="0"/>
          <c:showBubbleSize val="0"/>
        </c:dLbls>
        <c:gapWidth val="50"/>
        <c:overlap val="100"/>
        <c:axId val="321149288"/>
        <c:axId val="321149680"/>
      </c:barChart>
      <c:catAx>
        <c:axId val="321149288"/>
        <c:scaling>
          <c:orientation val="minMax"/>
        </c:scaling>
        <c:delete val="0"/>
        <c:axPos val="l"/>
        <c:numFmt formatCode="General" sourceLinked="1"/>
        <c:majorTickMark val="none"/>
        <c:minorTickMark val="none"/>
        <c:tickLblPos val="nextTo"/>
        <c:spPr>
          <a:ln>
            <a:solidFill>
              <a:schemeClr val="accent4"/>
            </a:solidFill>
          </a:ln>
        </c:spPr>
        <c:txPr>
          <a:bodyPr rot="0" vert="horz"/>
          <a:lstStyle/>
          <a:p>
            <a:pPr>
              <a:defRPr sz="1200" b="1" baseline="0">
                <a:solidFill>
                  <a:schemeClr val="tx1"/>
                </a:solidFill>
                <a:latin typeface="FS Elliot Pro" panose="02000503040000020004" pitchFamily="50" charset="0"/>
              </a:defRPr>
            </a:pPr>
            <a:endParaRPr lang="en-US"/>
          </a:p>
        </c:txPr>
        <c:crossAx val="321149680"/>
        <c:crossesAt val="0"/>
        <c:auto val="1"/>
        <c:lblAlgn val="ctr"/>
        <c:lblOffset val="100"/>
        <c:noMultiLvlLbl val="0"/>
      </c:catAx>
      <c:valAx>
        <c:axId val="321149680"/>
        <c:scaling>
          <c:orientation val="minMax"/>
        </c:scaling>
        <c:delete val="1"/>
        <c:axPos val="b"/>
        <c:numFmt formatCode="General" sourceLinked="1"/>
        <c:majorTickMark val="none"/>
        <c:minorTickMark val="none"/>
        <c:tickLblPos val="nextTo"/>
        <c:crossAx val="321149288"/>
        <c:crosses val="autoZero"/>
        <c:crossBetween val="between"/>
      </c:valAx>
    </c:plotArea>
    <c:legend>
      <c:legendPos val="t"/>
      <c:layout>
        <c:manualLayout>
          <c:xMode val="edge"/>
          <c:yMode val="edge"/>
          <c:x val="0.22054271518450247"/>
          <c:y val="6.744855653450379E-3"/>
          <c:w val="0.38589373852040187"/>
          <c:h val="5.2719809933154234E-2"/>
        </c:manualLayout>
      </c:layout>
      <c:overlay val="0"/>
      <c:txPr>
        <a:bodyPr/>
        <a:lstStyle/>
        <a:p>
          <a:pPr>
            <a:defRPr sz="1200" b="1" baseline="0">
              <a:solidFill>
                <a:schemeClr val="tx1"/>
              </a:solidFill>
              <a:latin typeface="FS Elliot Pro" panose="02000503040000020004" pitchFamily="50" charset="0"/>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7522567485144"/>
          <c:y val="0.19638967746994826"/>
          <c:w val="0.85101092096188513"/>
          <c:h val="0.80361032253005171"/>
        </c:manualLayout>
      </c:layout>
      <c:barChart>
        <c:barDir val="bar"/>
        <c:grouping val="stacked"/>
        <c:varyColors val="0"/>
        <c:ser>
          <c:idx val="0"/>
          <c:order val="0"/>
          <c:tx>
            <c:strRef>
              <c:f>Sheet1!$A$2</c:f>
              <c:strCache>
                <c:ptCount val="1"/>
                <c:pt idx="0">
                  <c:v>Within past two years</c:v>
                </c:pt>
              </c:strCache>
            </c:strRef>
          </c:tx>
          <c:spPr>
            <a:solidFill>
              <a:schemeClr val="accent1"/>
            </a:solidFill>
          </c:spPr>
          <c:invertIfNegative val="0"/>
          <c:dPt>
            <c:idx val="6"/>
            <c:invertIfNegative val="0"/>
            <c:bubble3D val="0"/>
            <c:extLst>
              <c:ext xmlns:c16="http://schemas.microsoft.com/office/drawing/2014/chart" uri="{C3380CC4-5D6E-409C-BE32-E72D297353CC}">
                <c16:uniqueId val="{00000000-21F9-4700-A67C-50BF9A13918E}"/>
              </c:ext>
            </c:extLst>
          </c:dPt>
          <c:dLbls>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Sheet1!$B$2:$H$2</c:f>
              <c:numCache>
                <c:formatCode>0</c:formatCode>
                <c:ptCount val="7"/>
                <c:pt idx="0">
                  <c:v>56</c:v>
                </c:pt>
                <c:pt idx="1">
                  <c:v>70</c:v>
                </c:pt>
                <c:pt idx="2" formatCode="General">
                  <c:v>71</c:v>
                </c:pt>
                <c:pt idx="3" formatCode="General">
                  <c:v>68</c:v>
                </c:pt>
                <c:pt idx="4" formatCode="General">
                  <c:v>74</c:v>
                </c:pt>
                <c:pt idx="5" formatCode="General">
                  <c:v>79</c:v>
                </c:pt>
                <c:pt idx="6" formatCode="General">
                  <c:v>74</c:v>
                </c:pt>
              </c:numCache>
            </c:numRef>
          </c:val>
          <c:extLst>
            <c:ext xmlns:c16="http://schemas.microsoft.com/office/drawing/2014/chart" uri="{C3380CC4-5D6E-409C-BE32-E72D297353CC}">
              <c16:uniqueId val="{00000004-21F9-4700-A67C-50BF9A13918E}"/>
            </c:ext>
          </c:extLst>
        </c:ser>
        <c:ser>
          <c:idx val="1"/>
          <c:order val="1"/>
          <c:tx>
            <c:strRef>
              <c:f>Sheet1!$A$3</c:f>
              <c:strCache>
                <c:ptCount val="1"/>
                <c:pt idx="0">
                  <c:v>More than two years ago</c:v>
                </c:pt>
              </c:strCache>
            </c:strRef>
          </c:tx>
          <c:spPr>
            <a:solidFill>
              <a:schemeClr val="accent2"/>
            </a:solidFill>
          </c:spPr>
          <c:invertIfNegative val="0"/>
          <c:dLbls>
            <c:dLbl>
              <c:idx val="1"/>
              <c:layout>
                <c:manualLayout>
                  <c:x val="-1.83958793230313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F9-4700-A67C-50BF9A13918E}"/>
                </c:ext>
              </c:extLst>
            </c:dLbl>
            <c:dLbl>
              <c:idx val="2"/>
              <c:layout>
                <c:manualLayout>
                  <c:x val="0"/>
                  <c:y val="-2.97606842614019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F9-4700-A67C-50BF9A13918E}"/>
                </c:ext>
              </c:extLst>
            </c:dLbl>
            <c:dLbl>
              <c:idx val="3"/>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F9-4700-A67C-50BF9A13918E}"/>
                </c:ext>
              </c:extLst>
            </c:dLbl>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Sheet1!$B$1:$H$1</c:f>
              <c:numCache>
                <c:formatCode>General</c:formatCode>
                <c:ptCount val="7"/>
                <c:pt idx="0">
                  <c:v>2015</c:v>
                </c:pt>
                <c:pt idx="1">
                  <c:v>2017</c:v>
                </c:pt>
                <c:pt idx="2">
                  <c:v>2019</c:v>
                </c:pt>
                <c:pt idx="3">
                  <c:v>2021</c:v>
                </c:pt>
                <c:pt idx="4">
                  <c:v>2022</c:v>
                </c:pt>
                <c:pt idx="5">
                  <c:v>2023</c:v>
                </c:pt>
                <c:pt idx="6">
                  <c:v>2024</c:v>
                </c:pt>
              </c:numCache>
            </c:numRef>
          </c:cat>
          <c:val>
            <c:numRef>
              <c:f>Sheet1!$B$3:$H$3</c:f>
              <c:numCache>
                <c:formatCode>0</c:formatCode>
                <c:ptCount val="7"/>
                <c:pt idx="0">
                  <c:v>44</c:v>
                </c:pt>
                <c:pt idx="1">
                  <c:v>30</c:v>
                </c:pt>
                <c:pt idx="2" formatCode="General">
                  <c:v>29</c:v>
                </c:pt>
                <c:pt idx="3" formatCode="General">
                  <c:v>32</c:v>
                </c:pt>
                <c:pt idx="4" formatCode="General">
                  <c:v>26</c:v>
                </c:pt>
                <c:pt idx="5" formatCode="General">
                  <c:v>21</c:v>
                </c:pt>
                <c:pt idx="6" formatCode="General">
                  <c:v>26</c:v>
                </c:pt>
              </c:numCache>
            </c:numRef>
          </c:val>
          <c:extLst>
            <c:ext xmlns:c16="http://schemas.microsoft.com/office/drawing/2014/chart" uri="{C3380CC4-5D6E-409C-BE32-E72D297353CC}">
              <c16:uniqueId val="{00000008-21F9-4700-A67C-50BF9A13918E}"/>
            </c:ext>
          </c:extLst>
        </c:ser>
        <c:dLbls>
          <c:dLblPos val="ctr"/>
          <c:showLegendKey val="0"/>
          <c:showVal val="1"/>
          <c:showCatName val="0"/>
          <c:showSerName val="0"/>
          <c:showPercent val="0"/>
          <c:showBubbleSize val="0"/>
        </c:dLbls>
        <c:gapWidth val="91"/>
        <c:overlap val="100"/>
        <c:axId val="321149288"/>
        <c:axId val="321149680"/>
      </c:barChart>
      <c:catAx>
        <c:axId val="321149288"/>
        <c:scaling>
          <c:orientation val="minMax"/>
        </c:scaling>
        <c:delete val="0"/>
        <c:axPos val="l"/>
        <c:numFmt formatCode="General" sourceLinked="1"/>
        <c:majorTickMark val="none"/>
        <c:minorTickMark val="none"/>
        <c:tickLblPos val="nextTo"/>
        <c:spPr>
          <a:ln>
            <a:solidFill>
              <a:schemeClr val="accent4"/>
            </a:solidFill>
          </a:ln>
        </c:spPr>
        <c:txPr>
          <a:bodyPr rot="0" vert="horz"/>
          <a:lstStyle/>
          <a:p>
            <a:pPr>
              <a:defRPr/>
            </a:pPr>
            <a:endParaRPr lang="en-US"/>
          </a:p>
        </c:txPr>
        <c:crossAx val="321149680"/>
        <c:crossesAt val="0"/>
        <c:auto val="1"/>
        <c:lblAlgn val="ctr"/>
        <c:lblOffset val="100"/>
        <c:noMultiLvlLbl val="0"/>
      </c:catAx>
      <c:valAx>
        <c:axId val="321149680"/>
        <c:scaling>
          <c:orientation val="minMax"/>
        </c:scaling>
        <c:delete val="1"/>
        <c:axPos val="b"/>
        <c:numFmt formatCode="0" sourceLinked="1"/>
        <c:majorTickMark val="none"/>
        <c:minorTickMark val="none"/>
        <c:tickLblPos val="nextTo"/>
        <c:crossAx val="321149288"/>
        <c:crosses val="autoZero"/>
        <c:crossBetween val="between"/>
      </c:valAx>
    </c:plotArea>
    <c:legend>
      <c:legendPos val="t"/>
      <c:layout>
        <c:manualLayout>
          <c:xMode val="edge"/>
          <c:yMode val="edge"/>
          <c:x val="0.21426096497841002"/>
          <c:y val="8.3626331642048121E-2"/>
          <c:w val="0.61012078523534985"/>
          <c:h val="8.363573776968497E-2"/>
        </c:manualLayout>
      </c:layout>
      <c:overlay val="0"/>
    </c:legend>
    <c:plotVisOnly val="1"/>
    <c:dispBlanksAs val="gap"/>
    <c:showDLblsOverMax val="0"/>
  </c:chart>
  <c:txPr>
    <a:bodyPr/>
    <a:lstStyle/>
    <a:p>
      <a:pPr>
        <a:defRPr sz="1200" b="1">
          <a:solidFill>
            <a:schemeClr val="tx1"/>
          </a:solidFill>
          <a:latin typeface="FS Elliot Pro" panose="02000503040000020004" pitchFamily="50"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4662965620002"/>
          <c:y val="0"/>
          <c:w val="0.56688362062701969"/>
          <c:h val="0.99753823739596226"/>
        </c:manualLayout>
      </c:layout>
      <c:barChart>
        <c:barDir val="bar"/>
        <c:grouping val="clustered"/>
        <c:varyColors val="0"/>
        <c:ser>
          <c:idx val="0"/>
          <c:order val="0"/>
          <c:tx>
            <c:strRef>
              <c:f>Sheet1!$B$1</c:f>
              <c:strCache>
                <c:ptCount val="1"/>
                <c:pt idx="0">
                  <c:v>2017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FS Elliot Pro" panose="02000503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Sell to employees through an ESOP</c:v>
                </c:pt>
                <c:pt idx="1">
                  <c:v>Sell to key employee(s)</c:v>
                </c:pt>
                <c:pt idx="2">
                  <c:v>Part gift/part sale to family members</c:v>
                </c:pt>
                <c:pt idx="3">
                  <c:v>Sell to family member(s)</c:v>
                </c:pt>
                <c:pt idx="4">
                  <c:v>Sell to other owner(s)</c:v>
                </c:pt>
                <c:pt idx="5">
                  <c:v>Sell to an outside entity</c:v>
                </c:pt>
                <c:pt idx="6">
                  <c:v>Liquidate</c:v>
                </c:pt>
                <c:pt idx="7">
                  <c:v>Gift to family members</c:v>
                </c:pt>
              </c:strCache>
            </c:strRef>
          </c:cat>
          <c:val>
            <c:numRef>
              <c:f>Sheet1!$B$3:$B$10</c:f>
              <c:numCache>
                <c:formatCode>General</c:formatCode>
                <c:ptCount val="8"/>
                <c:pt idx="0">
                  <c:v>4</c:v>
                </c:pt>
                <c:pt idx="3">
                  <c:v>4</c:v>
                </c:pt>
                <c:pt idx="4">
                  <c:v>16</c:v>
                </c:pt>
                <c:pt idx="5">
                  <c:v>25</c:v>
                </c:pt>
                <c:pt idx="6">
                  <c:v>21</c:v>
                </c:pt>
                <c:pt idx="7">
                  <c:v>28</c:v>
                </c:pt>
              </c:numCache>
            </c:numRef>
          </c:val>
          <c:extLst>
            <c:ext xmlns:c16="http://schemas.microsoft.com/office/drawing/2014/chart" uri="{C3380CC4-5D6E-409C-BE32-E72D297353CC}">
              <c16:uniqueId val="{00000000-FB71-4D42-897D-946D02754B46}"/>
            </c:ext>
          </c:extLst>
        </c:ser>
        <c:ser>
          <c:idx val="1"/>
          <c:order val="1"/>
          <c:tx>
            <c:strRef>
              <c:f>Sheet1!$C$1</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FS Elliot Pro" panose="02000503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Sell to employees through an ESOP</c:v>
                </c:pt>
                <c:pt idx="1">
                  <c:v>Sell to key employee(s)</c:v>
                </c:pt>
                <c:pt idx="2">
                  <c:v>Part gift/part sale to family members</c:v>
                </c:pt>
                <c:pt idx="3">
                  <c:v>Sell to family member(s)</c:v>
                </c:pt>
                <c:pt idx="4">
                  <c:v>Sell to other owner(s)</c:v>
                </c:pt>
                <c:pt idx="5">
                  <c:v>Sell to an outside entity</c:v>
                </c:pt>
                <c:pt idx="6">
                  <c:v>Liquidate</c:v>
                </c:pt>
                <c:pt idx="7">
                  <c:v>Gift to family members</c:v>
                </c:pt>
              </c:strCache>
            </c:strRef>
          </c:cat>
          <c:val>
            <c:numRef>
              <c:f>Sheet1!$C$3:$C$10</c:f>
              <c:numCache>
                <c:formatCode>General</c:formatCode>
                <c:ptCount val="8"/>
                <c:pt idx="0">
                  <c:v>4</c:v>
                </c:pt>
                <c:pt idx="3">
                  <c:v>4</c:v>
                </c:pt>
                <c:pt idx="4">
                  <c:v>13</c:v>
                </c:pt>
                <c:pt idx="5">
                  <c:v>21</c:v>
                </c:pt>
                <c:pt idx="6">
                  <c:v>21</c:v>
                </c:pt>
                <c:pt idx="7">
                  <c:v>34</c:v>
                </c:pt>
              </c:numCache>
            </c:numRef>
          </c:val>
          <c:extLst>
            <c:ext xmlns:c16="http://schemas.microsoft.com/office/drawing/2014/chart" uri="{C3380CC4-5D6E-409C-BE32-E72D297353CC}">
              <c16:uniqueId val="{00000001-FB71-4D42-897D-946D02754B46}"/>
            </c:ext>
          </c:extLst>
        </c:ser>
        <c:ser>
          <c:idx val="2"/>
          <c:order val="2"/>
          <c:tx>
            <c:strRef>
              <c:f>Sheet1!$D$1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FS Elliot Pro" panose="02000503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Sell to employees through an ESOP</c:v>
                </c:pt>
                <c:pt idx="1">
                  <c:v>Sell to key employee(s)</c:v>
                </c:pt>
                <c:pt idx="2">
                  <c:v>Part gift/part sale to family members</c:v>
                </c:pt>
                <c:pt idx="3">
                  <c:v>Sell to family member(s)</c:v>
                </c:pt>
                <c:pt idx="4">
                  <c:v>Sell to other owner(s)</c:v>
                </c:pt>
                <c:pt idx="5">
                  <c:v>Sell to an outside entity</c:v>
                </c:pt>
                <c:pt idx="6">
                  <c:v>Liquidate</c:v>
                </c:pt>
                <c:pt idx="7">
                  <c:v>Gift to family members</c:v>
                </c:pt>
              </c:strCache>
            </c:strRef>
          </c:cat>
          <c:val>
            <c:numRef>
              <c:f>Sheet1!$D$3:$D$10</c:f>
              <c:numCache>
                <c:formatCode>General</c:formatCode>
                <c:ptCount val="8"/>
                <c:pt idx="0">
                  <c:v>4</c:v>
                </c:pt>
                <c:pt idx="3">
                  <c:v>4</c:v>
                </c:pt>
                <c:pt idx="4">
                  <c:v>14</c:v>
                </c:pt>
                <c:pt idx="5">
                  <c:v>18</c:v>
                </c:pt>
                <c:pt idx="6">
                  <c:v>19</c:v>
                </c:pt>
                <c:pt idx="7">
                  <c:v>37</c:v>
                </c:pt>
              </c:numCache>
            </c:numRef>
          </c:val>
          <c:extLst>
            <c:ext xmlns:c16="http://schemas.microsoft.com/office/drawing/2014/chart" uri="{C3380CC4-5D6E-409C-BE32-E72D297353CC}">
              <c16:uniqueId val="{00000000-DA4C-4653-AF73-8822D7F4A0E4}"/>
            </c:ext>
          </c:extLst>
        </c:ser>
        <c:ser>
          <c:idx val="3"/>
          <c:order val="3"/>
          <c:tx>
            <c:strRef>
              <c:f>Sheet1!$E$1</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FS Elliot Pro" panose="0200050304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Sell to employees through an ESOP</c:v>
                </c:pt>
                <c:pt idx="1">
                  <c:v>Sell to key employee(s)</c:v>
                </c:pt>
                <c:pt idx="2">
                  <c:v>Part gift/part sale to family members</c:v>
                </c:pt>
                <c:pt idx="3">
                  <c:v>Sell to family member(s)</c:v>
                </c:pt>
                <c:pt idx="4">
                  <c:v>Sell to other owner(s)</c:v>
                </c:pt>
                <c:pt idx="5">
                  <c:v>Sell to an outside entity</c:v>
                </c:pt>
                <c:pt idx="6">
                  <c:v>Liquidate</c:v>
                </c:pt>
                <c:pt idx="7">
                  <c:v>Gift to family members</c:v>
                </c:pt>
              </c:strCache>
            </c:strRef>
          </c:cat>
          <c:val>
            <c:numRef>
              <c:f>Sheet1!$E$3:$E$10</c:f>
              <c:numCache>
                <c:formatCode>General</c:formatCode>
                <c:ptCount val="8"/>
                <c:pt idx="0">
                  <c:v>4</c:v>
                </c:pt>
                <c:pt idx="3">
                  <c:v>5</c:v>
                </c:pt>
                <c:pt idx="4">
                  <c:v>17</c:v>
                </c:pt>
                <c:pt idx="5">
                  <c:v>18</c:v>
                </c:pt>
                <c:pt idx="6">
                  <c:v>19</c:v>
                </c:pt>
                <c:pt idx="7">
                  <c:v>35</c:v>
                </c:pt>
              </c:numCache>
            </c:numRef>
          </c:val>
          <c:extLst>
            <c:ext xmlns:c16="http://schemas.microsoft.com/office/drawing/2014/chart" uri="{C3380CC4-5D6E-409C-BE32-E72D297353CC}">
              <c16:uniqueId val="{00000001-3244-4974-9BB6-89458D92482A}"/>
            </c:ext>
          </c:extLst>
        </c:ser>
        <c:ser>
          <c:idx val="4"/>
          <c:order val="4"/>
          <c:tx>
            <c:strRef>
              <c:f>Sheet1!$F$1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1"/>
                    </a:solidFill>
                    <a:latin typeface="FS Elliot Pro" panose="02000503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Sell to employees through an ESOP</c:v>
                </c:pt>
                <c:pt idx="1">
                  <c:v>Sell to key employee(s)</c:v>
                </c:pt>
                <c:pt idx="2">
                  <c:v>Part gift/part sale to family members</c:v>
                </c:pt>
                <c:pt idx="3">
                  <c:v>Sell to family member(s)</c:v>
                </c:pt>
                <c:pt idx="4">
                  <c:v>Sell to other owner(s)</c:v>
                </c:pt>
                <c:pt idx="5">
                  <c:v>Sell to an outside entity</c:v>
                </c:pt>
                <c:pt idx="6">
                  <c:v>Liquidate</c:v>
                </c:pt>
                <c:pt idx="7">
                  <c:v>Gift to family members</c:v>
                </c:pt>
              </c:strCache>
            </c:strRef>
          </c:cat>
          <c:val>
            <c:numRef>
              <c:f>Sheet1!$F$3:$F$10</c:f>
              <c:numCache>
                <c:formatCode>General</c:formatCode>
                <c:ptCount val="8"/>
                <c:pt idx="0">
                  <c:v>4</c:v>
                </c:pt>
                <c:pt idx="3">
                  <c:v>4</c:v>
                </c:pt>
                <c:pt idx="4">
                  <c:v>13</c:v>
                </c:pt>
                <c:pt idx="5">
                  <c:v>19</c:v>
                </c:pt>
                <c:pt idx="6">
                  <c:v>14</c:v>
                </c:pt>
                <c:pt idx="7">
                  <c:v>44</c:v>
                </c:pt>
              </c:numCache>
            </c:numRef>
          </c:val>
          <c:extLst>
            <c:ext xmlns:c16="http://schemas.microsoft.com/office/drawing/2014/chart" uri="{C3380CC4-5D6E-409C-BE32-E72D297353CC}">
              <c16:uniqueId val="{00000001-7D75-4F30-A8B7-D2C45D737D05}"/>
            </c:ext>
          </c:extLst>
        </c:ser>
        <c:ser>
          <c:idx val="5"/>
          <c:order val="5"/>
          <c:tx>
            <c:strRef>
              <c:f>Sheet1!$G$1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1" i="0" u="none" strike="noStrike" kern="1200" baseline="0">
                    <a:solidFill>
                      <a:schemeClr val="tx1"/>
                    </a:solidFill>
                    <a:latin typeface="FS Elliot Pro" panose="0200050304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Sell to employees through an ESOP</c:v>
                </c:pt>
                <c:pt idx="1">
                  <c:v>Sell to key employee(s)</c:v>
                </c:pt>
                <c:pt idx="2">
                  <c:v>Part gift/part sale to family members</c:v>
                </c:pt>
                <c:pt idx="3">
                  <c:v>Sell to family member(s)</c:v>
                </c:pt>
                <c:pt idx="4">
                  <c:v>Sell to other owner(s)</c:v>
                </c:pt>
                <c:pt idx="5">
                  <c:v>Sell to an outside entity</c:v>
                </c:pt>
                <c:pt idx="6">
                  <c:v>Liquidate</c:v>
                </c:pt>
                <c:pt idx="7">
                  <c:v>Gift to family members</c:v>
                </c:pt>
              </c:strCache>
            </c:strRef>
          </c:cat>
          <c:val>
            <c:numRef>
              <c:f>Sheet1!$G$3:$G$10</c:f>
              <c:numCache>
                <c:formatCode>General</c:formatCode>
                <c:ptCount val="8"/>
                <c:pt idx="0">
                  <c:v>6</c:v>
                </c:pt>
                <c:pt idx="1">
                  <c:v>7</c:v>
                </c:pt>
                <c:pt idx="2">
                  <c:v>8</c:v>
                </c:pt>
                <c:pt idx="3">
                  <c:v>8</c:v>
                </c:pt>
                <c:pt idx="4">
                  <c:v>11</c:v>
                </c:pt>
                <c:pt idx="5">
                  <c:v>12</c:v>
                </c:pt>
                <c:pt idx="6">
                  <c:v>15</c:v>
                </c:pt>
                <c:pt idx="7">
                  <c:v>32</c:v>
                </c:pt>
              </c:numCache>
            </c:numRef>
          </c:val>
          <c:extLst>
            <c:ext xmlns:c16="http://schemas.microsoft.com/office/drawing/2014/chart" uri="{C3380CC4-5D6E-409C-BE32-E72D297353CC}">
              <c16:uniqueId val="{00000000-A258-4C53-A762-C5993FCA21CC}"/>
            </c:ext>
          </c:extLst>
        </c:ser>
        <c:dLbls>
          <c:showLegendKey val="0"/>
          <c:showVal val="0"/>
          <c:showCatName val="0"/>
          <c:showSerName val="0"/>
          <c:showPercent val="0"/>
          <c:showBubbleSize val="0"/>
        </c:dLbls>
        <c:gapWidth val="150"/>
        <c:axId val="798650976"/>
        <c:axId val="798651304"/>
      </c:barChart>
      <c:catAx>
        <c:axId val="798650976"/>
        <c:scaling>
          <c:orientation val="minMax"/>
        </c:scaling>
        <c:delete val="0"/>
        <c:axPos val="l"/>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FS Elliot Pro" panose="02000503040000020004" pitchFamily="50" charset="0"/>
                <a:ea typeface="+mn-ea"/>
                <a:cs typeface="+mn-cs"/>
              </a:defRPr>
            </a:pPr>
            <a:endParaRPr lang="en-US"/>
          </a:p>
        </c:txPr>
        <c:crossAx val="798651304"/>
        <c:crosses val="autoZero"/>
        <c:auto val="1"/>
        <c:lblAlgn val="ctr"/>
        <c:lblOffset val="100"/>
        <c:noMultiLvlLbl val="0"/>
      </c:catAx>
      <c:valAx>
        <c:axId val="798651304"/>
        <c:scaling>
          <c:orientation val="minMax"/>
          <c:max val="60"/>
        </c:scaling>
        <c:delete val="1"/>
        <c:axPos val="b"/>
        <c:majorGridlines>
          <c:spPr>
            <a:ln w="9525" cap="flat" cmpd="sng" algn="ctr">
              <a:noFill/>
              <a:round/>
            </a:ln>
            <a:effectLst/>
          </c:spPr>
        </c:majorGridlines>
        <c:numFmt formatCode="General" sourceLinked="1"/>
        <c:majorTickMark val="out"/>
        <c:minorTickMark val="none"/>
        <c:tickLblPos val="nextTo"/>
        <c:crossAx val="798650976"/>
        <c:crosses val="autoZero"/>
        <c:crossBetween val="between"/>
      </c:valAx>
      <c:spPr>
        <a:noFill/>
        <a:ln>
          <a:noFill/>
        </a:ln>
        <a:effectLst/>
      </c:spPr>
    </c:plotArea>
    <c:legend>
      <c:legendPos val="r"/>
      <c:layout>
        <c:manualLayout>
          <c:xMode val="edge"/>
          <c:yMode val="edge"/>
          <c:x val="0.75199564003462482"/>
          <c:y val="0.49738410968828861"/>
          <c:w val="7.9188484380101412E-2"/>
          <c:h val="0.350081428448472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FS Elliot Pro" panose="02000503040000020004" pitchFamily="50"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0.36861</cdr:x>
      <cdr:y>0.40704</cdr:y>
    </cdr:from>
    <cdr:to>
      <cdr:x>0.45776</cdr:x>
      <cdr:y>0.59296</cdr:y>
    </cdr:to>
    <cdr:sp macro="" textlink="">
      <cdr:nvSpPr>
        <cdr:cNvPr id="2" name="TextBox 1">
          <a:extLst xmlns:a="http://schemas.openxmlformats.org/drawingml/2006/main">
            <a:ext uri="{FF2B5EF4-FFF2-40B4-BE49-F238E27FC236}">
              <a16:creationId xmlns:a16="http://schemas.microsoft.com/office/drawing/2014/main" id="{F4C614A1-EF07-AE78-F984-D73B1AC4A08B}"/>
            </a:ext>
          </a:extLst>
        </cdr:cNvPr>
        <cdr:cNvSpPr txBox="1"/>
      </cdr:nvSpPr>
      <cdr:spPr>
        <a:xfrm xmlns:a="http://schemas.openxmlformats.org/drawingml/2006/main">
          <a:off x="3780944" y="20018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a:latin typeface="FS Elliot Pro" panose="02000503040000020004" pitchFamily="50" charset="0"/>
            </a:rPr>
            <a:t>Total prepared </a:t>
          </a:r>
        </a:p>
        <a:p xmlns:a="http://schemas.openxmlformats.org/drawingml/2006/main">
          <a:pPr algn="ctr"/>
          <a:r>
            <a:rPr lang="en-US" sz="1100" b="1" dirty="0">
              <a:latin typeface="FS Elliot Pro" panose="02000503040000020004" pitchFamily="50" charset="0"/>
            </a:rPr>
            <a:t>81%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E7A514-4B31-754F-83A0-1BF6DEB7AE0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B7D133CE-EE09-5D4F-B0BA-2481E514F5BC}"/>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754EA6-C368-BE48-A376-FFC88CD26F78}" type="datetimeFigureOut">
              <a:rPr lang="en-US" smtClean="0"/>
              <a:t>02/29/2024</a:t>
            </a:fld>
            <a:endParaRPr lang="en-US"/>
          </a:p>
        </p:txBody>
      </p:sp>
      <p:sp>
        <p:nvSpPr>
          <p:cNvPr id="4" name="Footer Placeholder 3">
            <a:extLst>
              <a:ext uri="{FF2B5EF4-FFF2-40B4-BE49-F238E27FC236}">
                <a16:creationId xmlns:a16="http://schemas.microsoft.com/office/drawing/2014/main" id="{A1A7625B-CF4B-4F4D-9A26-4196FD85AEBD}"/>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5C7D62-97F1-9A41-BD4B-F2D15CA101C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9F8BBEB-112A-3D4E-901C-94DDF122471B}" type="slidenum">
              <a:rPr lang="en-US" smtClean="0"/>
              <a:t>‹#›</a:t>
            </a:fld>
            <a:endParaRPr lang="en-US"/>
          </a:p>
        </p:txBody>
      </p:sp>
    </p:spTree>
    <p:extLst>
      <p:ext uri="{BB962C8B-B14F-4D97-AF65-F5344CB8AC3E}">
        <p14:creationId xmlns:p14="http://schemas.microsoft.com/office/powerpoint/2010/main" val="169825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06706F9-BA0D-B249-91FB-56985A0E5B6A}" type="datetimeFigureOut">
              <a:rPr lang="en-US" smtClean="0"/>
              <a:t>02/29/2024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83D98F7-5D96-8644-BBA6-72A94972AAFF}" type="slidenum">
              <a:rPr lang="en-US" smtClean="0"/>
              <a:t>‹#›</a:t>
            </a:fld>
            <a:endParaRPr lang="en-US"/>
          </a:p>
        </p:txBody>
      </p:sp>
    </p:spTree>
    <p:extLst>
      <p:ext uri="{BB962C8B-B14F-4D97-AF65-F5344CB8AC3E}">
        <p14:creationId xmlns:p14="http://schemas.microsoft.com/office/powerpoint/2010/main" val="235240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Introductions. </a:t>
            </a:r>
          </a:p>
        </p:txBody>
      </p:sp>
      <p:sp>
        <p:nvSpPr>
          <p:cNvPr id="4" name="Slide Number Placeholder 3"/>
          <p:cNvSpPr>
            <a:spLocks noGrp="1"/>
          </p:cNvSpPr>
          <p:nvPr>
            <p:ph type="sldNum" sz="quarter" idx="5"/>
          </p:nvPr>
        </p:nvSpPr>
        <p:spPr/>
        <p:txBody>
          <a:bodyPr/>
          <a:lstStyle/>
          <a:p>
            <a:fld id="{883D98F7-5D96-8644-BBA6-72A94972AAFF}" type="slidenum">
              <a:rPr lang="en-US" smtClean="0"/>
              <a:t>1</a:t>
            </a:fld>
            <a:endParaRPr lang="en-US"/>
          </a:p>
        </p:txBody>
      </p:sp>
    </p:spTree>
    <p:extLst>
      <p:ext uri="{BB962C8B-B14F-4D97-AF65-F5344CB8AC3E}">
        <p14:creationId xmlns:p14="http://schemas.microsoft.com/office/powerpoint/2010/main" val="400002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asked business owners</a:t>
            </a:r>
            <a:r>
              <a:rPr lang="en-US" baseline="0"/>
              <a:t> to rank their top priorities and whether they had a plan in place today. Even though owners rank these as important, many still need to take the next step to protect what matters most. For instance, business protection is ranked No. 1, just over half of owners have a plan in place.</a:t>
            </a:r>
          </a:p>
        </p:txBody>
      </p:sp>
      <p:sp>
        <p:nvSpPr>
          <p:cNvPr id="4" name="Slide Number Placeholder 3"/>
          <p:cNvSpPr>
            <a:spLocks noGrp="1"/>
          </p:cNvSpPr>
          <p:nvPr>
            <p:ph type="sldNum" sz="quarter" idx="5"/>
          </p:nvPr>
        </p:nvSpPr>
        <p:spPr/>
        <p:txBody>
          <a:bodyPr/>
          <a:lstStyle/>
          <a:p>
            <a:fld id="{E24C2B2C-38E7-6645-8EC2-7A497A515162}" type="slidenum">
              <a:rPr lang="en-US" smtClean="0"/>
              <a:t>10</a:t>
            </a:fld>
            <a:endParaRPr lang="en-US"/>
          </a:p>
        </p:txBody>
      </p:sp>
    </p:spTree>
    <p:extLst>
      <p:ext uri="{BB962C8B-B14F-4D97-AF65-F5344CB8AC3E}">
        <p14:creationId xmlns:p14="http://schemas.microsoft.com/office/powerpoint/2010/main" val="1194012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a:t>Let’s take a closer look at each of them as they pertain to protecting your business, your employees, and your lifestyle.</a:t>
            </a:r>
            <a:endParaRPr lang="en-US"/>
          </a:p>
        </p:txBody>
      </p:sp>
      <p:sp>
        <p:nvSpPr>
          <p:cNvPr id="4" name="Slide Number Placeholder 3"/>
          <p:cNvSpPr>
            <a:spLocks noGrp="1"/>
          </p:cNvSpPr>
          <p:nvPr>
            <p:ph type="sldNum" sz="quarter" idx="5"/>
          </p:nvPr>
        </p:nvSpPr>
        <p:spPr/>
        <p:txBody>
          <a:bodyPr/>
          <a:lstStyle/>
          <a:p>
            <a:fld id="{E24C2B2C-38E7-6645-8EC2-7A497A515162}" type="slidenum">
              <a:rPr lang="en-US" smtClean="0"/>
              <a:t>11</a:t>
            </a:fld>
            <a:endParaRPr lang="en-US"/>
          </a:p>
        </p:txBody>
      </p:sp>
    </p:spTree>
    <p:extLst>
      <p:ext uri="{BB962C8B-B14F-4D97-AF65-F5344CB8AC3E}">
        <p14:creationId xmlns:p14="http://schemas.microsoft.com/office/powerpoint/2010/main" val="445146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12</a:t>
            </a:fld>
            <a:endParaRPr lang="en-US"/>
          </a:p>
        </p:txBody>
      </p:sp>
    </p:spTree>
    <p:extLst>
      <p:ext uri="{BB962C8B-B14F-4D97-AF65-F5344CB8AC3E}">
        <p14:creationId xmlns:p14="http://schemas.microsoft.com/office/powerpoint/2010/main" val="1118007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Read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13</a:t>
            </a:fld>
            <a:endParaRPr lang="en-US"/>
          </a:p>
        </p:txBody>
      </p:sp>
    </p:spTree>
    <p:extLst>
      <p:ext uri="{BB962C8B-B14F-4D97-AF65-F5344CB8AC3E}">
        <p14:creationId xmlns:p14="http://schemas.microsoft.com/office/powerpoint/2010/main" val="2166550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Read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14</a:t>
            </a:fld>
            <a:endParaRPr lang="en-US"/>
          </a:p>
        </p:txBody>
      </p:sp>
    </p:spTree>
    <p:extLst>
      <p:ext uri="{BB962C8B-B14F-4D97-AF65-F5344CB8AC3E}">
        <p14:creationId xmlns:p14="http://schemas.microsoft.com/office/powerpoint/2010/main" val="205418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Read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15</a:t>
            </a:fld>
            <a:endParaRPr lang="en-US"/>
          </a:p>
        </p:txBody>
      </p:sp>
    </p:spTree>
    <p:extLst>
      <p:ext uri="{BB962C8B-B14F-4D97-AF65-F5344CB8AC3E}">
        <p14:creationId xmlns:p14="http://schemas.microsoft.com/office/powerpoint/2010/main" val="29802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Read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16</a:t>
            </a:fld>
            <a:endParaRPr lang="en-US"/>
          </a:p>
        </p:txBody>
      </p:sp>
    </p:spTree>
    <p:extLst>
      <p:ext uri="{BB962C8B-B14F-4D97-AF65-F5344CB8AC3E}">
        <p14:creationId xmlns:p14="http://schemas.microsoft.com/office/powerpoint/2010/main" val="3723912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17</a:t>
            </a:fld>
            <a:endParaRPr lang="en-US"/>
          </a:p>
        </p:txBody>
      </p:sp>
    </p:spTree>
    <p:extLst>
      <p:ext uri="{BB962C8B-B14F-4D97-AF65-F5344CB8AC3E}">
        <p14:creationId xmlns:p14="http://schemas.microsoft.com/office/powerpoint/2010/main" val="529489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Read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18</a:t>
            </a:fld>
            <a:endParaRPr lang="en-US"/>
          </a:p>
        </p:txBody>
      </p:sp>
    </p:spTree>
    <p:extLst>
      <p:ext uri="{BB962C8B-B14F-4D97-AF65-F5344CB8AC3E}">
        <p14:creationId xmlns:p14="http://schemas.microsoft.com/office/powerpoint/2010/main" val="2668282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19</a:t>
            </a:fld>
            <a:endParaRPr lang="en-US"/>
          </a:p>
        </p:txBody>
      </p:sp>
    </p:spTree>
    <p:extLst>
      <p:ext uri="{BB962C8B-B14F-4D97-AF65-F5344CB8AC3E}">
        <p14:creationId xmlns:p14="http://schemas.microsoft.com/office/powerpoint/2010/main" val="310353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2</a:t>
            </a:fld>
            <a:endParaRPr lang="en-US"/>
          </a:p>
        </p:txBody>
      </p:sp>
    </p:spTree>
    <p:extLst>
      <p:ext uri="{BB962C8B-B14F-4D97-AF65-F5344CB8AC3E}">
        <p14:creationId xmlns:p14="http://schemas.microsoft.com/office/powerpoint/2010/main" val="4048825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20</a:t>
            </a:fld>
            <a:endParaRPr lang="en-US"/>
          </a:p>
        </p:txBody>
      </p:sp>
    </p:spTree>
    <p:extLst>
      <p:ext uri="{BB962C8B-B14F-4D97-AF65-F5344CB8AC3E}">
        <p14:creationId xmlns:p14="http://schemas.microsoft.com/office/powerpoint/2010/main" val="672309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Read slide.</a:t>
            </a:r>
          </a:p>
        </p:txBody>
      </p:sp>
      <p:sp>
        <p:nvSpPr>
          <p:cNvPr id="4" name="Slide Number Placeholder 3"/>
          <p:cNvSpPr>
            <a:spLocks noGrp="1"/>
          </p:cNvSpPr>
          <p:nvPr>
            <p:ph type="sldNum" sz="quarter" idx="5"/>
          </p:nvPr>
        </p:nvSpPr>
        <p:spPr/>
        <p:txBody>
          <a:bodyPr/>
          <a:lstStyle/>
          <a:p>
            <a:fld id="{E24C2B2C-38E7-6645-8EC2-7A497A515162}" type="slidenum">
              <a:rPr lang="en-US" smtClean="0"/>
              <a:t>21</a:t>
            </a:fld>
            <a:endParaRPr lang="en-US"/>
          </a:p>
        </p:txBody>
      </p:sp>
    </p:spTree>
    <p:extLst>
      <p:ext uri="{BB962C8B-B14F-4D97-AF65-F5344CB8AC3E}">
        <p14:creationId xmlns:p14="http://schemas.microsoft.com/office/powerpoint/2010/main" val="3086387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 Read slide. </a:t>
            </a:r>
          </a:p>
        </p:txBody>
      </p:sp>
      <p:sp>
        <p:nvSpPr>
          <p:cNvPr id="4" name="Slide Number Placeholder 3"/>
          <p:cNvSpPr>
            <a:spLocks noGrp="1"/>
          </p:cNvSpPr>
          <p:nvPr>
            <p:ph type="sldNum" sz="quarter" idx="5"/>
          </p:nvPr>
        </p:nvSpPr>
        <p:spPr/>
        <p:txBody>
          <a:bodyPr/>
          <a:lstStyle/>
          <a:p>
            <a:fld id="{E24C2B2C-38E7-6645-8EC2-7A497A515162}" type="slidenum">
              <a:rPr lang="en-US" smtClean="0"/>
              <a:t>22</a:t>
            </a:fld>
            <a:endParaRPr lang="en-US"/>
          </a:p>
        </p:txBody>
      </p:sp>
    </p:spTree>
    <p:extLst>
      <p:ext uri="{BB962C8B-B14F-4D97-AF65-F5344CB8AC3E}">
        <p14:creationId xmlns:p14="http://schemas.microsoft.com/office/powerpoint/2010/main" val="545522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 Read slide. </a:t>
            </a:r>
          </a:p>
        </p:txBody>
      </p:sp>
      <p:sp>
        <p:nvSpPr>
          <p:cNvPr id="4" name="Slide Number Placeholder 3"/>
          <p:cNvSpPr>
            <a:spLocks noGrp="1"/>
          </p:cNvSpPr>
          <p:nvPr>
            <p:ph type="sldNum" sz="quarter" idx="5"/>
          </p:nvPr>
        </p:nvSpPr>
        <p:spPr/>
        <p:txBody>
          <a:bodyPr/>
          <a:lstStyle/>
          <a:p>
            <a:fld id="{E24C2B2C-38E7-6645-8EC2-7A497A515162}" type="slidenum">
              <a:rPr lang="en-US" smtClean="0"/>
              <a:t>23</a:t>
            </a:fld>
            <a:endParaRPr lang="en-US"/>
          </a:p>
        </p:txBody>
      </p:sp>
    </p:spTree>
    <p:extLst>
      <p:ext uri="{BB962C8B-B14F-4D97-AF65-F5344CB8AC3E}">
        <p14:creationId xmlns:p14="http://schemas.microsoft.com/office/powerpoint/2010/main" val="2379186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24</a:t>
            </a:fld>
            <a:endParaRPr lang="en-US"/>
          </a:p>
        </p:txBody>
      </p:sp>
    </p:spTree>
    <p:extLst>
      <p:ext uri="{BB962C8B-B14F-4D97-AF65-F5344CB8AC3E}">
        <p14:creationId xmlns:p14="http://schemas.microsoft.com/office/powerpoint/2010/main" val="1750787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We learned that business owners, like you, are tight for time, and business and financial planning isn’t likely at the top of their daily to do list --- but it should be. Can you relate to this? [read slide]</a:t>
            </a:r>
          </a:p>
          <a:p>
            <a:endParaRPr lang="en-US"/>
          </a:p>
          <a:p>
            <a:r>
              <a:rPr lang="en-US"/>
              <a:t>Taking</a:t>
            </a:r>
            <a:r>
              <a:rPr lang="en-US" baseline="0"/>
              <a:t> the first step can feel intimidating or maybe overwhelming. The Principal® Business Needs Assessment is an online resource that can help you get started.</a:t>
            </a:r>
          </a:p>
          <a:p>
            <a:r>
              <a:rPr lang="en-US" baseline="0"/>
              <a:t>Financial professional version of Principal Business Needs Assessment: https://life.employers.principal.com/needs/assessment/advisor?utm_source=advisor&amp;utm_medium=banner&amp;utm_campaign=businessneedsassessment_advisor_2021   </a:t>
            </a:r>
            <a:endParaRPr lang="en-US"/>
          </a:p>
          <a:p>
            <a:endParaRPr lang="en-US"/>
          </a:p>
        </p:txBody>
      </p:sp>
      <p:sp>
        <p:nvSpPr>
          <p:cNvPr id="4" name="Slide Number Placeholder 3"/>
          <p:cNvSpPr>
            <a:spLocks noGrp="1"/>
          </p:cNvSpPr>
          <p:nvPr>
            <p:ph type="sldNum" sz="quarter" idx="5"/>
          </p:nvPr>
        </p:nvSpPr>
        <p:spPr/>
        <p:txBody>
          <a:bodyPr/>
          <a:lstStyle/>
          <a:p>
            <a:fld id="{E24C2B2C-38E7-6645-8EC2-7A497A515162}" type="slidenum">
              <a:rPr lang="en-US" smtClean="0"/>
              <a:t>25</a:t>
            </a:fld>
            <a:endParaRPr lang="en-US"/>
          </a:p>
        </p:txBody>
      </p:sp>
    </p:spTree>
    <p:extLst>
      <p:ext uri="{BB962C8B-B14F-4D97-AF65-F5344CB8AC3E}">
        <p14:creationId xmlns:p14="http://schemas.microsoft.com/office/powerpoint/2010/main" val="3110312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Read slide.</a:t>
            </a:r>
          </a:p>
          <a:p>
            <a:r>
              <a:rPr lang="en-US" baseline="0"/>
              <a:t>Adding a financial professional whose expertise is in insurance and investments can provide a more robust team working for you.</a:t>
            </a:r>
          </a:p>
        </p:txBody>
      </p:sp>
      <p:sp>
        <p:nvSpPr>
          <p:cNvPr id="4" name="Slide Number Placeholder 3"/>
          <p:cNvSpPr>
            <a:spLocks noGrp="1"/>
          </p:cNvSpPr>
          <p:nvPr>
            <p:ph type="sldNum" sz="quarter" idx="5"/>
          </p:nvPr>
        </p:nvSpPr>
        <p:spPr/>
        <p:txBody>
          <a:bodyPr/>
          <a:lstStyle/>
          <a:p>
            <a:fld id="{E24C2B2C-38E7-6645-8EC2-7A497A515162}" type="slidenum">
              <a:rPr lang="en-US" smtClean="0"/>
              <a:t>26</a:t>
            </a:fld>
            <a:endParaRPr lang="en-US"/>
          </a:p>
        </p:txBody>
      </p:sp>
    </p:spTree>
    <p:extLst>
      <p:ext uri="{BB962C8B-B14F-4D97-AF65-F5344CB8AC3E}">
        <p14:creationId xmlns:p14="http://schemas.microsoft.com/office/powerpoint/2010/main" val="3067636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10"/>
          </p:nvPr>
        </p:nvSpPr>
        <p:spPr/>
        <p:txBody>
          <a:bodyPr/>
          <a:lstStyle/>
          <a:p>
            <a:fld id="{804B2158-7FAE-40F1-A0C0-73CE75224F1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181295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28</a:t>
            </a:fld>
            <a:endParaRPr lang="en-US"/>
          </a:p>
        </p:txBody>
      </p:sp>
    </p:spTree>
    <p:extLst>
      <p:ext uri="{BB962C8B-B14F-4D97-AF65-F5344CB8AC3E}">
        <p14:creationId xmlns:p14="http://schemas.microsoft.com/office/powerpoint/2010/main" val="1702311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7388"/>
            <a:ext cx="6096000" cy="3429000"/>
          </a:xfrm>
        </p:spPr>
      </p:sp>
      <p:sp>
        <p:nvSpPr>
          <p:cNvPr id="3" name="Notes Placeholder 2"/>
          <p:cNvSpPr>
            <a:spLocks noGrp="1"/>
          </p:cNvSpPr>
          <p:nvPr>
            <p:ph type="body" idx="1"/>
          </p:nvPr>
        </p:nvSpPr>
        <p:spPr/>
        <p:txBody>
          <a:bodyPr/>
          <a:lstStyle/>
          <a:p>
            <a:r>
              <a:rPr lang="en-US"/>
              <a:t>Read slide – highlight trends over time. Record high for Business Protection and Key Employee Benefits. </a:t>
            </a: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14319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3</a:t>
            </a:fld>
            <a:endParaRPr lang="en-US"/>
          </a:p>
        </p:txBody>
      </p:sp>
    </p:spTree>
    <p:extLst>
      <p:ext uri="{BB962C8B-B14F-4D97-AF65-F5344CB8AC3E}">
        <p14:creationId xmlns:p14="http://schemas.microsoft.com/office/powerpoint/2010/main" val="1153204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30</a:t>
            </a:fld>
            <a:endParaRPr lang="en-US"/>
          </a:p>
        </p:txBody>
      </p:sp>
    </p:spTree>
    <p:extLst>
      <p:ext uri="{BB962C8B-B14F-4D97-AF65-F5344CB8AC3E}">
        <p14:creationId xmlns:p14="http://schemas.microsoft.com/office/powerpoint/2010/main" val="2420904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31</a:t>
            </a:fld>
            <a:endParaRPr lang="en-US"/>
          </a:p>
        </p:txBody>
      </p:sp>
    </p:spTree>
    <p:extLst>
      <p:ext uri="{BB962C8B-B14F-4D97-AF65-F5344CB8AC3E}">
        <p14:creationId xmlns:p14="http://schemas.microsoft.com/office/powerpoint/2010/main" val="3808467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r>
              <a:rPr lang="en-US"/>
              <a:t>Read slide. </a:t>
            </a: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416435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67042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34</a:t>
            </a:fld>
            <a:endParaRPr lang="en-US"/>
          </a:p>
        </p:txBody>
      </p:sp>
    </p:spTree>
    <p:extLst>
      <p:ext uri="{BB962C8B-B14F-4D97-AF65-F5344CB8AC3E}">
        <p14:creationId xmlns:p14="http://schemas.microsoft.com/office/powerpoint/2010/main" val="3178809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35</a:t>
            </a:fld>
            <a:endParaRPr lang="en-US"/>
          </a:p>
        </p:txBody>
      </p:sp>
    </p:spTree>
    <p:extLst>
      <p:ext uri="{BB962C8B-B14F-4D97-AF65-F5344CB8AC3E}">
        <p14:creationId xmlns:p14="http://schemas.microsoft.com/office/powerpoint/2010/main" val="582263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36</a:t>
            </a:fld>
            <a:endParaRPr lang="en-US"/>
          </a:p>
        </p:txBody>
      </p:sp>
    </p:spTree>
    <p:extLst>
      <p:ext uri="{BB962C8B-B14F-4D97-AF65-F5344CB8AC3E}">
        <p14:creationId xmlns:p14="http://schemas.microsoft.com/office/powerpoint/2010/main" val="1692620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37</a:t>
            </a:fld>
            <a:endParaRPr lang="en-US"/>
          </a:p>
        </p:txBody>
      </p:sp>
    </p:spTree>
    <p:extLst>
      <p:ext uri="{BB962C8B-B14F-4D97-AF65-F5344CB8AC3E}">
        <p14:creationId xmlns:p14="http://schemas.microsoft.com/office/powerpoint/2010/main" val="2888369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38</a:t>
            </a:fld>
            <a:endParaRPr lang="en-US"/>
          </a:p>
        </p:txBody>
      </p:sp>
    </p:spTree>
    <p:extLst>
      <p:ext uri="{BB962C8B-B14F-4D97-AF65-F5344CB8AC3E}">
        <p14:creationId xmlns:p14="http://schemas.microsoft.com/office/powerpoint/2010/main" val="2599793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39</a:t>
            </a:fld>
            <a:endParaRPr lang="en-US"/>
          </a:p>
        </p:txBody>
      </p:sp>
    </p:spTree>
    <p:extLst>
      <p:ext uri="{BB962C8B-B14F-4D97-AF65-F5344CB8AC3E}">
        <p14:creationId xmlns:p14="http://schemas.microsoft.com/office/powerpoint/2010/main" val="147527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600"/>
              </a:spcAft>
              <a:buFont typeface="Symbol" panose="05050102010706020507" pitchFamily="18" charset="2"/>
              <a:buNone/>
            </a:pPr>
            <a:r>
              <a:rPr lang="en-US" b="0">
                <a:solidFill>
                  <a:srgbClr val="000000"/>
                </a:solidFill>
                <a:latin typeface="FS Elliot Pro" panose="02000503040000020004" pitchFamily="50" charset="0"/>
                <a:ea typeface="Calibri" panose="020F0502020204030204" pitchFamily="34" charset="0"/>
                <a:cs typeface="Times New Roman" panose="02020603050405020304" pitchFamily="18" charset="0"/>
              </a:rPr>
              <a:t>Read slide.</a:t>
            </a:r>
            <a:endParaRPr lang="en-US" b="0">
              <a:solidFill>
                <a:srgbClr val="000000"/>
              </a:solidFill>
              <a:latin typeface="FS Elliot Pro"/>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4</a:t>
            </a:fld>
            <a:endParaRPr lang="en-US"/>
          </a:p>
        </p:txBody>
      </p:sp>
    </p:spTree>
    <p:extLst>
      <p:ext uri="{BB962C8B-B14F-4D97-AF65-F5344CB8AC3E}">
        <p14:creationId xmlns:p14="http://schemas.microsoft.com/office/powerpoint/2010/main" val="1790685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10"/>
          </p:nvPr>
        </p:nvSpPr>
        <p:spPr/>
        <p:txBody>
          <a:bodyPr/>
          <a:lstStyle/>
          <a:p>
            <a:fld id="{804B2158-7FAE-40F1-A0C0-73CE75224F1C}"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20523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41</a:t>
            </a:fld>
            <a:endParaRPr lang="en-US"/>
          </a:p>
        </p:txBody>
      </p:sp>
    </p:spTree>
    <p:extLst>
      <p:ext uri="{BB962C8B-B14F-4D97-AF65-F5344CB8AC3E}">
        <p14:creationId xmlns:p14="http://schemas.microsoft.com/office/powerpoint/2010/main" val="81941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42</a:t>
            </a:fld>
            <a:endParaRPr lang="en-US"/>
          </a:p>
        </p:txBody>
      </p:sp>
    </p:spTree>
    <p:extLst>
      <p:ext uri="{BB962C8B-B14F-4D97-AF65-F5344CB8AC3E}">
        <p14:creationId xmlns:p14="http://schemas.microsoft.com/office/powerpoint/2010/main" val="2138105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903889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946438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45</a:t>
            </a:fld>
            <a:endParaRPr lang="en-US"/>
          </a:p>
        </p:txBody>
      </p:sp>
    </p:spTree>
    <p:extLst>
      <p:ext uri="{BB962C8B-B14F-4D97-AF65-F5344CB8AC3E}">
        <p14:creationId xmlns:p14="http://schemas.microsoft.com/office/powerpoint/2010/main" val="1727578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968158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479829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8324701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49</a:t>
            </a:fld>
            <a:endParaRPr lang="en-US"/>
          </a:p>
        </p:txBody>
      </p:sp>
    </p:spTree>
    <p:extLst>
      <p:ext uri="{BB962C8B-B14F-4D97-AF65-F5344CB8AC3E}">
        <p14:creationId xmlns:p14="http://schemas.microsoft.com/office/powerpoint/2010/main" val="23078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5</a:t>
            </a:fld>
            <a:endParaRPr lang="en-US"/>
          </a:p>
        </p:txBody>
      </p:sp>
    </p:spTree>
    <p:extLst>
      <p:ext uri="{BB962C8B-B14F-4D97-AF65-F5344CB8AC3E}">
        <p14:creationId xmlns:p14="http://schemas.microsoft.com/office/powerpoint/2010/main" val="3534660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10"/>
          </p:nvPr>
        </p:nvSpPr>
        <p:spPr/>
        <p:txBody>
          <a:bodyPr/>
          <a:lstStyle/>
          <a:p>
            <a:fld id="{804B2158-7FAE-40F1-A0C0-73CE75224F1C}"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71559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6187624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52</a:t>
            </a:fld>
            <a:endParaRPr lang="en-US"/>
          </a:p>
        </p:txBody>
      </p:sp>
    </p:spTree>
    <p:extLst>
      <p:ext uri="{BB962C8B-B14F-4D97-AF65-F5344CB8AC3E}">
        <p14:creationId xmlns:p14="http://schemas.microsoft.com/office/powerpoint/2010/main" val="2936531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817533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9761567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1702703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56</a:t>
            </a:fld>
            <a:endParaRPr lang="en-US"/>
          </a:p>
        </p:txBody>
      </p:sp>
    </p:spTree>
    <p:extLst>
      <p:ext uri="{BB962C8B-B14F-4D97-AF65-F5344CB8AC3E}">
        <p14:creationId xmlns:p14="http://schemas.microsoft.com/office/powerpoint/2010/main" val="41644001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10"/>
          </p:nvPr>
        </p:nvSpPr>
        <p:spPr/>
        <p:txBody>
          <a:bodyPr/>
          <a:lstStyle/>
          <a:p>
            <a:fld id="{804B2158-7FAE-40F1-A0C0-73CE75224F1C}"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051810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3425211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63818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6</a:t>
            </a:fld>
            <a:endParaRPr lang="en-US"/>
          </a:p>
        </p:txBody>
      </p:sp>
    </p:spTree>
    <p:extLst>
      <p:ext uri="{BB962C8B-B14F-4D97-AF65-F5344CB8AC3E}">
        <p14:creationId xmlns:p14="http://schemas.microsoft.com/office/powerpoint/2010/main" val="40305644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6438"/>
            <a:ext cx="6257925" cy="3519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 </a:t>
            </a:r>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3239049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slide.</a:t>
            </a:r>
          </a:p>
          <a:p>
            <a:endParaRPr lang="en-US"/>
          </a:p>
        </p:txBody>
      </p:sp>
      <p:sp>
        <p:nvSpPr>
          <p:cNvPr id="4" name="Slide Number Placeholder 3"/>
          <p:cNvSpPr>
            <a:spLocks noGrp="1"/>
          </p:cNvSpPr>
          <p:nvPr>
            <p:ph type="sldNum" sz="quarter" idx="5"/>
          </p:nvPr>
        </p:nvSpPr>
        <p:spPr/>
        <p:txBody>
          <a:bodyPr/>
          <a:lstStyle/>
          <a:p>
            <a:fld id="{883D98F7-5D96-8644-BBA6-72A94972AAFF}" type="slidenum">
              <a:rPr lang="en-US" smtClean="0"/>
              <a:t>61</a:t>
            </a:fld>
            <a:endParaRPr lang="en-US"/>
          </a:p>
        </p:txBody>
      </p:sp>
    </p:spTree>
    <p:extLst>
      <p:ext uri="{BB962C8B-B14F-4D97-AF65-F5344CB8AC3E}">
        <p14:creationId xmlns:p14="http://schemas.microsoft.com/office/powerpoint/2010/main" val="159110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175456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7388"/>
            <a:ext cx="6096000" cy="3429000"/>
          </a:xfrm>
        </p:spPr>
      </p:sp>
      <p:sp>
        <p:nvSpPr>
          <p:cNvPr id="3" name="Notes Placeholder 2"/>
          <p:cNvSpPr>
            <a:spLocks noGrp="1"/>
          </p:cNvSpPr>
          <p:nvPr>
            <p:ph type="body" idx="1"/>
          </p:nvPr>
        </p:nvSpPr>
        <p:spPr/>
        <p:txBody>
          <a:bodyPr/>
          <a:lstStyle/>
          <a:p>
            <a:r>
              <a:rPr lang="en-US"/>
              <a:t>Read slide. Highlight how ranking changes (or doesn’t for some) over the 10 waves of this survey. </a:t>
            </a: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91158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9</a:t>
            </a:fld>
            <a:endParaRPr lang="en-US"/>
          </a:p>
        </p:txBody>
      </p:sp>
    </p:spTree>
    <p:extLst>
      <p:ext uri="{BB962C8B-B14F-4D97-AF65-F5344CB8AC3E}">
        <p14:creationId xmlns:p14="http://schemas.microsoft.com/office/powerpoint/2010/main" val="4016549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9"/>
            <a:ext cx="1600200" cy="459632"/>
          </a:xfrm>
          <a:prstGeom prst="rect">
            <a:avLst/>
          </a:prstGeom>
        </p:spPr>
      </p:pic>
    </p:spTree>
    <p:extLst>
      <p:ext uri="{BB962C8B-B14F-4D97-AF65-F5344CB8AC3E}">
        <p14:creationId xmlns:p14="http://schemas.microsoft.com/office/powerpoint/2010/main" val="32663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1"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1"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1" y="2114206"/>
            <a:ext cx="6907556" cy="4118087"/>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2" y="1156133"/>
            <a:ext cx="6907556"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1" y="1518385"/>
            <a:ext cx="6907556"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7" name="Footer Placeholder 4">
            <a:extLst>
              <a:ext uri="{FF2B5EF4-FFF2-40B4-BE49-F238E27FC236}">
                <a16:creationId xmlns:a16="http://schemas.microsoft.com/office/drawing/2014/main" id="{E07DDEF4-2925-C648-8C9E-082899218D10}"/>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08035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2"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1"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1" y="2114206"/>
            <a:ext cx="4876801" cy="4118087"/>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2" y="1156133"/>
            <a:ext cx="4876801"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1" y="1518385"/>
            <a:ext cx="4876801"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5" name="Footer Placeholder 4">
            <a:extLst>
              <a:ext uri="{FF2B5EF4-FFF2-40B4-BE49-F238E27FC236}">
                <a16:creationId xmlns:a16="http://schemas.microsoft.com/office/drawing/2014/main" id="{3859EDDE-AF2C-F241-A998-2AF7B839A162}"/>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93642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1" y="617653"/>
            <a:ext cx="2840183"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1" y="2914817"/>
            <a:ext cx="2840183" cy="3325531"/>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2" y="1675880"/>
            <a:ext cx="2840183"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1" y="2318996"/>
            <a:ext cx="2840183"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a:t>
            </a:r>
            <a:br>
              <a:rPr lang="en-US"/>
            </a:br>
            <a:r>
              <a:rPr lang="en-US"/>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999845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a:extLst>
              <a:ext uri="{FF2B5EF4-FFF2-40B4-BE49-F238E27FC236}">
                <a16:creationId xmlns:a16="http://schemas.microsoft.com/office/drawing/2014/main" id="{55C3D103-94A3-9D49-B88F-21F064766FD0}"/>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803932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chor="b"/>
          <a:lstStyle/>
          <a:p>
            <a:fld id="{13CF28CE-A392-6E4E-B8A8-233A7BF58CFD}"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D8A789BE-8DD2-DD44-B6F4-AB2E8755F0A6}"/>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398604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8E82-1DBF-4A32-9F45-72945A82A61D}"/>
              </a:ext>
            </a:extLst>
          </p:cNvPr>
          <p:cNvSpPr>
            <a:spLocks noGrp="1"/>
          </p:cNvSpPr>
          <p:nvPr>
            <p:ph type="title" hasCustomPrompt="1"/>
          </p:nvPr>
        </p:nvSpPr>
        <p:spPr>
          <a:xfrm>
            <a:off x="609600" y="538137"/>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3C0F249C-DF21-4EFB-8FEF-2F3F25DF73E6}"/>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8100EC73-17A9-4409-9F70-047DBB38A0F2}"/>
              </a:ext>
            </a:extLst>
          </p:cNvPr>
          <p:cNvSpPr>
            <a:spLocks noGrp="1"/>
          </p:cNvSpPr>
          <p:nvPr>
            <p:ph type="ftr" sz="quarter" idx="11"/>
          </p:nvPr>
        </p:nvSpPr>
        <p:spPr/>
        <p:txBody>
          <a:bodyPr/>
          <a:lstStyle/>
          <a:p>
            <a:endParaRPr lang="en-US"/>
          </a:p>
        </p:txBody>
      </p:sp>
      <p:sp>
        <p:nvSpPr>
          <p:cNvPr id="5" name="Text Placeholder 24">
            <a:extLst>
              <a:ext uri="{FF2B5EF4-FFF2-40B4-BE49-F238E27FC236}">
                <a16:creationId xmlns:a16="http://schemas.microsoft.com/office/drawing/2014/main" id="{845D1184-FEEA-4620-BCE3-961CE27C6588}"/>
              </a:ext>
            </a:extLst>
          </p:cNvPr>
          <p:cNvSpPr>
            <a:spLocks noGrp="1"/>
          </p:cNvSpPr>
          <p:nvPr>
            <p:ph type="body" sz="quarter" idx="13" hasCustomPrompt="1"/>
          </p:nvPr>
        </p:nvSpPr>
        <p:spPr>
          <a:xfrm>
            <a:off x="609600" y="1108712"/>
            <a:ext cx="10972800" cy="251115"/>
          </a:xfrm>
          <a:prstGeom prst="rect">
            <a:avLst/>
          </a:prstGeom>
        </p:spPr>
        <p:txBody>
          <a:bodyPr vert="horz" lIns="0" tIns="0" rIns="0" bIns="0">
            <a:noAutofit/>
          </a:bodyPr>
          <a:lstStyle>
            <a:lvl1pPr marL="457178" marR="0" indent="-457178" algn="l" defTabSz="609570"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78" marR="0" lvl="0" indent="-457178" algn="l" defTabSz="60957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268457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924600" y="531708"/>
            <a:ext cx="10365000" cy="5107093"/>
          </a:xfrm>
          <a:prstGeom prst="rect">
            <a:avLst/>
          </a:prstGeom>
        </p:spPr>
        <p:txBody>
          <a:bodyPr lIns="0" tIns="0" rIns="0" bIns="0" anchor="ctr"/>
          <a:lstStyle>
            <a:lvl1pPr algn="l">
              <a:defRPr sz="5867">
                <a:solidFill>
                  <a:schemeClr val="bg1"/>
                </a:solidFill>
              </a:defRPr>
            </a:lvl1pPr>
          </a:lstStyle>
          <a:p>
            <a:pPr algn="l"/>
            <a:r>
              <a:rPr lang="en-US">
                <a:solidFill>
                  <a:schemeClr val="bg1"/>
                </a:solidFill>
                <a:cs typeface="FS Elliot Pro"/>
              </a:rPr>
              <a:t>Principal PPT Template</a:t>
            </a:r>
          </a:p>
        </p:txBody>
      </p:sp>
      <p:sp>
        <p:nvSpPr>
          <p:cNvPr id="8" name="Title 1">
            <a:extLst>
              <a:ext uri="{FF2B5EF4-FFF2-40B4-BE49-F238E27FC236}">
                <a16:creationId xmlns:a16="http://schemas.microsoft.com/office/drawing/2014/main" id="{1043CC05-6B49-4ADD-AAE3-A23DB87C4685}"/>
              </a:ext>
            </a:extLst>
          </p:cNvPr>
          <p:cNvSpPr txBox="1">
            <a:spLocks/>
          </p:cNvSpPr>
          <p:nvPr userDrawn="1"/>
        </p:nvSpPr>
        <p:spPr>
          <a:xfrm>
            <a:off x="838053" y="2126244"/>
            <a:ext cx="10332944" cy="2366345"/>
          </a:xfrm>
          <a:prstGeom prst="rect">
            <a:avLst/>
          </a:prstGeom>
        </p:spPr>
        <p:txBody>
          <a:bodyPr vert="horz" wrap="none"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5867">
              <a:solidFill>
                <a:schemeClr val="bg1"/>
              </a:solidFill>
              <a:cs typeface="FS Elliot Pro"/>
            </a:endParaRPr>
          </a:p>
        </p:txBody>
      </p:sp>
      <p:pic>
        <p:nvPicPr>
          <p:cNvPr id="9" name="Picture 8">
            <a:extLst>
              <a:ext uri="{FF2B5EF4-FFF2-40B4-BE49-F238E27FC236}">
                <a16:creationId xmlns:a16="http://schemas.microsoft.com/office/drawing/2014/main" id="{B8A599B1-06E9-43C8-8B00-56343FB47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055" y="543220"/>
            <a:ext cx="2001941" cy="597595"/>
          </a:xfrm>
          <a:prstGeom prst="rect">
            <a:avLst/>
          </a:prstGeom>
        </p:spPr>
      </p:pic>
      <p:sp>
        <p:nvSpPr>
          <p:cNvPr id="13" name="Text Placeholder 9">
            <a:extLst>
              <a:ext uri="{FF2B5EF4-FFF2-40B4-BE49-F238E27FC236}">
                <a16:creationId xmlns:a16="http://schemas.microsoft.com/office/drawing/2014/main" id="{C602B0E4-52CB-48B4-9867-196EE00F10FC}"/>
              </a:ext>
            </a:extLst>
          </p:cNvPr>
          <p:cNvSpPr>
            <a:spLocks noGrp="1"/>
          </p:cNvSpPr>
          <p:nvPr>
            <p:ph type="body" sz="quarter" idx="10" hasCustomPrompt="1"/>
          </p:nvPr>
        </p:nvSpPr>
        <p:spPr>
          <a:xfrm>
            <a:off x="915000" y="4736167"/>
            <a:ext cx="10365000" cy="941916"/>
          </a:xfrm>
          <a:prstGeom prst="rect">
            <a:avLst/>
          </a:prstGeom>
        </p:spPr>
        <p:txBody>
          <a:bodyPr vert="horz" lIns="0" tIns="0" rIns="0" bIns="0"/>
          <a:lstStyle>
            <a:lvl1pPr marL="0" indent="0">
              <a:buFontTx/>
              <a:buNone/>
              <a:defRPr sz="2667" b="1">
                <a:solidFill>
                  <a:schemeClr val="bg1"/>
                </a:solidFill>
                <a:latin typeface="+mj-lt"/>
              </a:defRPr>
            </a:lvl1pPr>
            <a:lvl2pPr marL="609570" indent="0">
              <a:buFontTx/>
              <a:buNone/>
              <a:defRPr sz="2400">
                <a:solidFill>
                  <a:schemeClr val="bg1"/>
                </a:solidFill>
                <a:latin typeface="+mj-lt"/>
              </a:defRPr>
            </a:lvl2pPr>
            <a:lvl3pPr marL="1219140" indent="0">
              <a:buFontTx/>
              <a:buNone/>
              <a:defRPr sz="2400">
                <a:solidFill>
                  <a:schemeClr val="bg1"/>
                </a:solidFill>
                <a:latin typeface="+mj-lt"/>
              </a:defRPr>
            </a:lvl3pPr>
            <a:lvl4pPr marL="1828709" indent="0">
              <a:buFontTx/>
              <a:buNone/>
              <a:defRPr sz="2400">
                <a:solidFill>
                  <a:schemeClr val="bg1"/>
                </a:solidFill>
                <a:latin typeface="+mj-lt"/>
              </a:defRPr>
            </a:lvl4pPr>
            <a:lvl5pPr marL="2438278" indent="0">
              <a:buFontTx/>
              <a:buNone/>
              <a:defRPr sz="2400">
                <a:solidFill>
                  <a:schemeClr val="bg1"/>
                </a:solidFill>
                <a:latin typeface="+mj-lt"/>
              </a:defRPr>
            </a:lvl5pPr>
          </a:lstStyle>
          <a:p>
            <a:pPr lvl="0"/>
            <a:r>
              <a:rPr lang="en-US"/>
              <a:t>Presenter’s name</a:t>
            </a:r>
          </a:p>
        </p:txBody>
      </p:sp>
      <p:sp>
        <p:nvSpPr>
          <p:cNvPr id="14" name="Text Placeholder 11">
            <a:extLst>
              <a:ext uri="{FF2B5EF4-FFF2-40B4-BE49-F238E27FC236}">
                <a16:creationId xmlns:a16="http://schemas.microsoft.com/office/drawing/2014/main" id="{A0AFFE13-8823-4897-B45C-AA489BE7E8E7}"/>
              </a:ext>
            </a:extLst>
          </p:cNvPr>
          <p:cNvSpPr>
            <a:spLocks noGrp="1"/>
          </p:cNvSpPr>
          <p:nvPr>
            <p:ph type="body" sz="quarter" idx="11" hasCustomPrompt="1"/>
          </p:nvPr>
        </p:nvSpPr>
        <p:spPr>
          <a:xfrm>
            <a:off x="915000" y="5202768"/>
            <a:ext cx="10365000" cy="730251"/>
          </a:xfrm>
          <a:prstGeom prst="rect">
            <a:avLst/>
          </a:prstGeom>
        </p:spPr>
        <p:txBody>
          <a:bodyPr vert="horz" lIns="0" tIns="0" rIns="0" bIns="0"/>
          <a:lstStyle>
            <a:lvl1pPr marL="0" indent="0">
              <a:buFontTx/>
              <a:buNone/>
              <a:defRPr sz="2133">
                <a:solidFill>
                  <a:schemeClr val="bg1"/>
                </a:solidFill>
                <a:latin typeface="+mj-lt"/>
              </a:defRPr>
            </a:lvl1pPr>
            <a:lvl2pPr marL="609570" indent="0">
              <a:buFontTx/>
              <a:buNone/>
              <a:defRPr sz="2133">
                <a:solidFill>
                  <a:schemeClr val="bg1"/>
                </a:solidFill>
                <a:latin typeface="+mj-lt"/>
              </a:defRPr>
            </a:lvl2pPr>
            <a:lvl3pPr marL="1219140" indent="0">
              <a:buFontTx/>
              <a:buNone/>
              <a:defRPr sz="2133">
                <a:solidFill>
                  <a:schemeClr val="bg1"/>
                </a:solidFill>
                <a:latin typeface="+mj-lt"/>
              </a:defRPr>
            </a:lvl3pPr>
            <a:lvl4pPr marL="1828709" indent="0">
              <a:buFontTx/>
              <a:buNone/>
              <a:defRPr sz="2133">
                <a:solidFill>
                  <a:schemeClr val="bg1"/>
                </a:solidFill>
                <a:latin typeface="+mj-lt"/>
              </a:defRPr>
            </a:lvl4pPr>
            <a:lvl5pPr marL="2438278" indent="0">
              <a:buFontTx/>
              <a:buNone/>
              <a:defRPr sz="2133">
                <a:solidFill>
                  <a:schemeClr val="bg1"/>
                </a:solidFill>
                <a:latin typeface="+mj-lt"/>
              </a:defRPr>
            </a:lvl5pPr>
          </a:lstStyle>
          <a:p>
            <a:pPr lvl="0"/>
            <a:r>
              <a:rPr lang="en-US"/>
              <a:t>Presenter’s title goes here</a:t>
            </a:r>
          </a:p>
        </p:txBody>
      </p:sp>
    </p:spTree>
    <p:extLst>
      <p:ext uri="{BB962C8B-B14F-4D97-AF65-F5344CB8AC3E}">
        <p14:creationId xmlns:p14="http://schemas.microsoft.com/office/powerpoint/2010/main" val="4292415442"/>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DAB8D6F8-5D28-4F09-AFEF-CCC77213C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399996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6A4C8F82-01D0-449D-AE62-E703332C30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295160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501D-4747-41C7-8B5B-CF162567D1E4}"/>
              </a:ext>
            </a:extLst>
          </p:cNvPr>
          <p:cNvSpPr>
            <a:spLocks noGrp="1"/>
          </p:cNvSpPr>
          <p:nvPr>
            <p:ph type="title" hasCustomPrompt="1"/>
          </p:nvPr>
        </p:nvSpPr>
        <p:spPr>
          <a:xfrm>
            <a:off x="609600" y="878669"/>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5943E859-508A-4B57-AB1B-127ACACA9537}"/>
              </a:ext>
            </a:extLst>
          </p:cNvPr>
          <p:cNvSpPr>
            <a:spLocks noGrp="1"/>
          </p:cNvSpPr>
          <p:nvPr>
            <p:ph type="ftr" sz="quarter" idx="11"/>
          </p:nvPr>
        </p:nvSpPr>
        <p:spPr/>
        <p:txBody>
          <a:bodyPr/>
          <a:lstStyle/>
          <a:p>
            <a:endParaRPr lang="en-US"/>
          </a:p>
        </p:txBody>
      </p:sp>
      <p:sp>
        <p:nvSpPr>
          <p:cNvPr id="5" name="Text Placeholder 22">
            <a:extLst>
              <a:ext uri="{FF2B5EF4-FFF2-40B4-BE49-F238E27FC236}">
                <a16:creationId xmlns:a16="http://schemas.microsoft.com/office/drawing/2014/main" id="{1F7CD2CE-8796-4A34-8252-0256D1001F0E}"/>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40" indent="0">
              <a:buNone/>
              <a:defRPr/>
            </a:lvl3pPr>
          </a:lstStyle>
          <a:p>
            <a:pPr lvl="0"/>
            <a:r>
              <a:rPr lang="en-US"/>
              <a:t>Use area to align your slide with the section</a:t>
            </a:r>
          </a:p>
        </p:txBody>
      </p:sp>
      <p:pic>
        <p:nvPicPr>
          <p:cNvPr id="8" name="Picture 7">
            <a:extLst>
              <a:ext uri="{FF2B5EF4-FFF2-40B4-BE49-F238E27FC236}">
                <a16:creationId xmlns:a16="http://schemas.microsoft.com/office/drawing/2014/main"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366016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7"/>
            <a:ext cx="10972800" cy="4187075"/>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2" y="1156133"/>
            <a:ext cx="10975975"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3"/>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8" name="Footer Placeholder 4">
            <a:extLst>
              <a:ext uri="{FF2B5EF4-FFF2-40B4-BE49-F238E27FC236}">
                <a16:creationId xmlns:a16="http://schemas.microsoft.com/office/drawing/2014/main" id="{ADA06521-DD89-5F43-996A-AF8051110D1D}"/>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Tree>
    <p:extLst>
      <p:ext uri="{BB962C8B-B14F-4D97-AF65-F5344CB8AC3E}">
        <p14:creationId xmlns:p14="http://schemas.microsoft.com/office/powerpoint/2010/main" val="3532594619"/>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E7AB2558-F99A-4D52-B321-2751BD5019AE}"/>
              </a:ext>
            </a:extLst>
          </p:cNvPr>
          <p:cNvSpPr>
            <a:spLocks noGrp="1"/>
          </p:cNvSpPr>
          <p:nvPr>
            <p:ph type="ftr" sz="quarter" idx="11"/>
          </p:nvPr>
        </p:nvSpPr>
        <p:spPr/>
        <p:txBody>
          <a:bodyPr/>
          <a:lstStyle/>
          <a:p>
            <a:endParaRPr lang="en-US"/>
          </a:p>
        </p:txBody>
      </p:sp>
      <p:sp>
        <p:nvSpPr>
          <p:cNvPr id="9" name="Title 1">
            <a:extLst>
              <a:ext uri="{FF2B5EF4-FFF2-40B4-BE49-F238E27FC236}">
                <a16:creationId xmlns:a16="http://schemas.microsoft.com/office/drawing/2014/main" id="{2F561679-21AD-4DCE-B425-1815B4A077A3}"/>
              </a:ext>
            </a:extLst>
          </p:cNvPr>
          <p:cNvSpPr>
            <a:spLocks noGrp="1"/>
          </p:cNvSpPr>
          <p:nvPr>
            <p:ph type="title" hasCustomPrompt="1"/>
          </p:nvPr>
        </p:nvSpPr>
        <p:spPr>
          <a:xfrm>
            <a:off x="609600" y="878670"/>
            <a:ext cx="10972800" cy="365932"/>
          </a:xfrm>
          <a:prstGeom prst="rect">
            <a:avLst/>
          </a:prstGeom>
        </p:spPr>
        <p:txBody>
          <a:bodyPr/>
          <a:lstStyle>
            <a:lvl1pPr>
              <a:defRPr/>
            </a:lvl1pPr>
          </a:lstStyle>
          <a:p>
            <a:r>
              <a:rPr lang="en-US"/>
              <a:t>Title goes here to maximize space</a:t>
            </a:r>
          </a:p>
        </p:txBody>
      </p:sp>
      <p:sp>
        <p:nvSpPr>
          <p:cNvPr id="10" name="Text Placeholder 22">
            <a:extLst>
              <a:ext uri="{FF2B5EF4-FFF2-40B4-BE49-F238E27FC236}">
                <a16:creationId xmlns:a16="http://schemas.microsoft.com/office/drawing/2014/main" id="{41C1B773-FEFE-4C1D-AAA3-D1932AB97084}"/>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40" indent="0">
              <a:buNone/>
              <a:defRPr/>
            </a:lvl3pPr>
          </a:lstStyle>
          <a:p>
            <a:pPr lvl="0"/>
            <a:r>
              <a:rPr lang="en-US"/>
              <a:t>Use area to align your slide with the section</a:t>
            </a:r>
          </a:p>
        </p:txBody>
      </p:sp>
      <p:sp>
        <p:nvSpPr>
          <p:cNvPr id="11" name="Text Placeholder 24">
            <a:extLst>
              <a:ext uri="{FF2B5EF4-FFF2-40B4-BE49-F238E27FC236}">
                <a16:creationId xmlns:a16="http://schemas.microsoft.com/office/drawing/2014/main" id="{B0A18281-9032-4A7A-8DE8-E391A10A388B}"/>
              </a:ext>
            </a:extLst>
          </p:cNvPr>
          <p:cNvSpPr>
            <a:spLocks noGrp="1"/>
          </p:cNvSpPr>
          <p:nvPr>
            <p:ph type="body" sz="quarter" idx="13" hasCustomPrompt="1"/>
          </p:nvPr>
        </p:nvSpPr>
        <p:spPr>
          <a:xfrm>
            <a:off x="609600" y="1435872"/>
            <a:ext cx="10972800" cy="251115"/>
          </a:xfrm>
          <a:prstGeom prst="rect">
            <a:avLst/>
          </a:prstGeom>
        </p:spPr>
        <p:txBody>
          <a:bodyPr vert="horz" lIns="0" tIns="0" rIns="0" bIns="0">
            <a:noAutofit/>
          </a:bodyPr>
          <a:lstStyle>
            <a:lvl1pPr marL="457178" marR="0" indent="-457178" algn="l" defTabSz="609570"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78" marR="0" lvl="0" indent="-457178" algn="l" defTabSz="609570" rtl="0" eaLnBrk="1" fontAlgn="auto" latinLnBrk="0" hangingPunct="1">
              <a:lnSpc>
                <a:spcPct val="100000"/>
              </a:lnSpc>
              <a:spcBef>
                <a:spcPts val="0"/>
              </a:spcBef>
              <a:spcAft>
                <a:spcPts val="0"/>
              </a:spcAft>
              <a:buClrTx/>
              <a:buSzTx/>
              <a:tabLst/>
              <a:defRPr/>
            </a:pPr>
            <a:r>
              <a:rPr lang="en-US"/>
              <a:t>Sometimes you will want to use a sub-title</a:t>
            </a:r>
          </a:p>
        </p:txBody>
      </p:sp>
      <p:sp>
        <p:nvSpPr>
          <p:cNvPr id="12" name="Text Placeholder 5">
            <a:extLst>
              <a:ext uri="{FF2B5EF4-FFF2-40B4-BE49-F238E27FC236}">
                <a16:creationId xmlns:a16="http://schemas.microsoft.com/office/drawing/2014/main" id="{8D8C238A-E216-41AD-A45D-89B40A0F5D13}"/>
              </a:ext>
            </a:extLst>
          </p:cNvPr>
          <p:cNvSpPr>
            <a:spLocks noGrp="1"/>
          </p:cNvSpPr>
          <p:nvPr>
            <p:ph type="body" sz="quarter" idx="14" hasCustomPrompt="1"/>
          </p:nvPr>
        </p:nvSpPr>
        <p:spPr>
          <a:xfrm>
            <a:off x="609600" y="2499781"/>
            <a:ext cx="10972800" cy="2358039"/>
          </a:xfrm>
          <a:prstGeom prst="rect">
            <a:avLst/>
          </a:prstGeom>
        </p:spPr>
        <p:txBody>
          <a:bodyPr/>
          <a:lstStyle>
            <a:lvl1pPr marL="455062" indent="-302668">
              <a:buClr>
                <a:schemeClr val="accent2">
                  <a:lumMod val="50000"/>
                </a:schemeClr>
              </a:buClr>
              <a:defRPr sz="2133">
                <a:solidFill>
                  <a:schemeClr val="accent2">
                    <a:lumMod val="50000"/>
                  </a:schemeClr>
                </a:solidFill>
                <a:latin typeface="+mj-lt"/>
              </a:defRPr>
            </a:lvl1pPr>
            <a:lvl2pPr marL="918588" indent="-309019">
              <a:defRPr sz="1867">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a:t>Bullet</a:t>
            </a:r>
          </a:p>
          <a:p>
            <a:pPr lvl="1"/>
            <a:r>
              <a:rPr lang="en-US"/>
              <a:t>Sub-bullet</a:t>
            </a:r>
          </a:p>
        </p:txBody>
      </p:sp>
      <p:sp>
        <p:nvSpPr>
          <p:cNvPr id="13" name="Text Placeholder 9">
            <a:extLst>
              <a:ext uri="{FF2B5EF4-FFF2-40B4-BE49-F238E27FC236}">
                <a16:creationId xmlns:a16="http://schemas.microsoft.com/office/drawing/2014/main" id="{C6365179-F955-4949-9F67-EE30DCEA5355}"/>
              </a:ext>
            </a:extLst>
          </p:cNvPr>
          <p:cNvSpPr>
            <a:spLocks noGrp="1"/>
          </p:cNvSpPr>
          <p:nvPr>
            <p:ph type="body" sz="quarter" idx="15" hasCustomPrompt="1"/>
          </p:nvPr>
        </p:nvSpPr>
        <p:spPr>
          <a:xfrm>
            <a:off x="609600" y="2059513"/>
            <a:ext cx="10972800" cy="440267"/>
          </a:xfrm>
          <a:prstGeom prst="rect">
            <a:avLst/>
          </a:prstGeom>
        </p:spPr>
        <p:txBody>
          <a:bodyPr/>
          <a:lstStyle>
            <a:lvl1pPr marL="0" indent="0">
              <a:buNone/>
              <a:defRPr b="1">
                <a:solidFill>
                  <a:schemeClr val="accent2">
                    <a:lumMod val="50000"/>
                  </a:schemeClr>
                </a:solidFill>
              </a:defRPr>
            </a:lvl1pPr>
          </a:lstStyle>
          <a:p>
            <a:pPr lvl="0"/>
            <a:r>
              <a:rPr lang="en-US"/>
              <a:t>Header</a:t>
            </a:r>
          </a:p>
        </p:txBody>
      </p:sp>
      <p:pic>
        <p:nvPicPr>
          <p:cNvPr id="14" name="Picture 13">
            <a:extLst>
              <a:ext uri="{FF2B5EF4-FFF2-40B4-BE49-F238E27FC236}">
                <a16:creationId xmlns:a16="http://schemas.microsoft.com/office/drawing/2014/main" id="{500FEB2A-2025-4714-9B61-58A908581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1538286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 1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9"/>
            <a:ext cx="10972800" cy="4389967"/>
          </a:xfrm>
          <a:prstGeom prst="rect">
            <a:avLst/>
          </a:prstGeom>
        </p:spPr>
        <p:txBody>
          <a:bodyPr/>
          <a:lstStyle>
            <a:lvl1pPr marL="154508" indent="0" algn="ctr">
              <a:buNone/>
              <a:defRPr sz="2133" b="1"/>
            </a:lvl1pPr>
          </a:lstStyle>
          <a:p>
            <a:endParaRPr lang="en-US"/>
          </a:p>
        </p:txBody>
      </p:sp>
      <p:pic>
        <p:nvPicPr>
          <p:cNvPr id="7" name="Picture 6">
            <a:extLst>
              <a:ext uri="{FF2B5EF4-FFF2-40B4-BE49-F238E27FC236}">
                <a16:creationId xmlns:a16="http://schemas.microsoft.com/office/drawing/2014/main" id="{1D2D8E6E-E01A-4362-B7EC-FD77ADE02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783858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9"/>
            <a:ext cx="5486400" cy="4389967"/>
          </a:xfrm>
          <a:prstGeom prst="rect">
            <a:avLst/>
          </a:prstGeom>
        </p:spPr>
        <p:txBody>
          <a:bodyPr/>
          <a:lstStyle>
            <a:lvl1pPr marL="154508" indent="0" algn="ctr">
              <a:buNone/>
              <a:defRPr sz="2133" b="1">
                <a:solidFill>
                  <a:schemeClr val="accent2">
                    <a:lumMod val="50000"/>
                  </a:schemeClr>
                </a:solidFill>
              </a:defRPr>
            </a:lvl1pPr>
          </a:lstStyle>
          <a:p>
            <a:endParaRPr lang="en-US"/>
          </a:p>
        </p:txBody>
      </p:sp>
      <p:sp>
        <p:nvSpPr>
          <p:cNvPr id="7" name="Chart Placeholder 5">
            <a:extLst>
              <a:ext uri="{FF2B5EF4-FFF2-40B4-BE49-F238E27FC236}">
                <a16:creationId xmlns:a16="http://schemas.microsoft.com/office/drawing/2014/main" id="{7F392129-498C-49BE-8E29-049E208CB02B}"/>
              </a:ext>
            </a:extLst>
          </p:cNvPr>
          <p:cNvSpPr>
            <a:spLocks noGrp="1"/>
          </p:cNvSpPr>
          <p:nvPr>
            <p:ph type="chart" sz="quarter" idx="13"/>
          </p:nvPr>
        </p:nvSpPr>
        <p:spPr>
          <a:xfrm>
            <a:off x="6096000" y="1684869"/>
            <a:ext cx="5486400" cy="4389967"/>
          </a:xfrm>
          <a:prstGeom prst="rect">
            <a:avLst/>
          </a:prstGeom>
        </p:spPr>
        <p:txBody>
          <a:bodyPr/>
          <a:lstStyle>
            <a:lvl1pPr marL="154508" indent="0" algn="ctr">
              <a:buNone/>
              <a:defRPr sz="2133" b="1">
                <a:solidFill>
                  <a:schemeClr val="accent2">
                    <a:lumMod val="50000"/>
                  </a:schemeClr>
                </a:solidFill>
              </a:defRPr>
            </a:lvl1pPr>
          </a:lstStyle>
          <a:p>
            <a:endParaRPr lang="en-US"/>
          </a:p>
        </p:txBody>
      </p:sp>
      <p:pic>
        <p:nvPicPr>
          <p:cNvPr id="9" name="Picture 8">
            <a:extLst>
              <a:ext uri="{FF2B5EF4-FFF2-40B4-BE49-F238E27FC236}">
                <a16:creationId xmlns:a16="http://schemas.microsoft.com/office/drawing/2014/main" id="{5DD5A940-48BC-46DE-8224-4123D5743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1646460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331823"/>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rgbClr val="464E7E"/>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rgbClr val="464E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8" name="Text Placeholder 2">
            <a:extLst>
              <a:ext uri="{FF2B5EF4-FFF2-40B4-BE49-F238E27FC236}">
                <a16:creationId xmlns:a16="http://schemas.microsoft.com/office/drawing/2014/main" id="{46FB6116-7B8B-4E7E-A607-04548E73E368}"/>
              </a:ext>
            </a:extLst>
          </p:cNvPr>
          <p:cNvSpPr>
            <a:spLocks noGrp="1"/>
          </p:cNvSpPr>
          <p:nvPr>
            <p:ph type="body" sz="quarter" idx="10" hasCustomPrompt="1"/>
          </p:nvPr>
        </p:nvSpPr>
        <p:spPr>
          <a:xfrm>
            <a:off x="929219" y="533401"/>
            <a:ext cx="10333255" cy="4959883"/>
          </a:xfrm>
          <a:prstGeom prst="rect">
            <a:avLst/>
          </a:prstGeom>
        </p:spPr>
        <p:txBody>
          <a:bodyPr lIns="0" tIns="0" rIns="0" bIns="0" anchor="ctr" anchorCtr="0">
            <a:noAutofit/>
          </a:bodyPr>
          <a:lstStyle>
            <a:lvl1pPr marL="0" indent="0">
              <a:spcBef>
                <a:spcPts val="0"/>
              </a:spcBef>
              <a:buNone/>
              <a:defRPr sz="5333">
                <a:solidFill>
                  <a:schemeClr val="bg1"/>
                </a:solidFill>
                <a:latin typeface="+mj-lt"/>
              </a:defRPr>
            </a:lvl1pPr>
            <a:lvl2pPr marL="609570" indent="0">
              <a:buNone/>
              <a:defRPr sz="5067">
                <a:solidFill>
                  <a:schemeClr val="bg1"/>
                </a:solidFill>
                <a:latin typeface="+mj-lt"/>
              </a:defRPr>
            </a:lvl2pPr>
            <a:lvl3pPr marL="1219140" indent="0">
              <a:buNone/>
              <a:defRPr sz="5067">
                <a:solidFill>
                  <a:schemeClr val="bg1"/>
                </a:solidFill>
                <a:latin typeface="+mj-lt"/>
              </a:defRPr>
            </a:lvl3pPr>
            <a:lvl4pPr marL="1828709" indent="0">
              <a:buNone/>
              <a:defRPr sz="5067">
                <a:solidFill>
                  <a:schemeClr val="bg1"/>
                </a:solidFill>
                <a:latin typeface="+mj-lt"/>
              </a:defRPr>
            </a:lvl4pPr>
            <a:lvl5pPr marL="2438278" indent="0">
              <a:buNone/>
              <a:defRPr sz="5067">
                <a:solidFill>
                  <a:schemeClr val="bg1"/>
                </a:solidFill>
                <a:latin typeface="+mj-lt"/>
              </a:defRPr>
            </a:lvl5pPr>
          </a:lstStyle>
          <a:p>
            <a:pPr lvl="0"/>
            <a:r>
              <a:rPr lang="en-US"/>
              <a:t>Section title goes here</a:t>
            </a:r>
          </a:p>
        </p:txBody>
      </p:sp>
      <p:pic>
        <p:nvPicPr>
          <p:cNvPr id="6" name="Picture 5" descr="M:\Principal_registered_white_185.png">
            <a:extLst>
              <a:ext uri="{FF2B5EF4-FFF2-40B4-BE49-F238E27FC236}">
                <a16:creationId xmlns:a16="http://schemas.microsoft.com/office/drawing/2014/main" id="{32756991-8602-470E-AA42-A313CAE624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784" y="6327219"/>
            <a:ext cx="1377696" cy="41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82693"/>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41"/>
            <a:ext cx="5205155" cy="1577769"/>
          </a:xfrm>
          <a:prstGeom prst="rect">
            <a:avLst/>
          </a:prstGeom>
        </p:spPr>
        <p:txBody>
          <a:bodyPr vert="horz" lIns="0" tIns="0" rIns="0" bIns="0">
            <a:noAutofit/>
          </a:bodyPr>
          <a:lstStyle>
            <a:lvl1pPr marL="0" indent="0">
              <a:spcBef>
                <a:spcPts val="0"/>
              </a:spcBef>
              <a:buNone/>
              <a:defRPr sz="3733" b="0" i="0" baseline="0">
                <a:solidFill>
                  <a:schemeClr val="accent2">
                    <a:lumMod val="50000"/>
                  </a:schemeClr>
                </a:solidFill>
                <a:latin typeface="FS Elliot Pro"/>
                <a:cs typeface="FS Elliot Pro"/>
              </a:defRPr>
            </a:lvl1pPr>
          </a:lstStyle>
          <a:p>
            <a:pPr lvl="0"/>
            <a:r>
              <a:rPr lang="en-US"/>
              <a:t>Use for images with light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3"/>
            <a:ext cx="355600" cy="366183"/>
          </a:xfrm>
          <a:prstGeom prst="rect">
            <a:avLst/>
          </a:prstGeom>
        </p:spPr>
        <p:txBody>
          <a:bodyPr vert="horz" lIns="0" tIns="0" rIns="0" bIns="0" rtlCol="0" anchor="b"/>
          <a:lstStyle>
            <a:lvl1pPr algn="l">
              <a:defRPr sz="1200">
                <a:solidFill>
                  <a:srgbClr val="162B48"/>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1594718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41"/>
            <a:ext cx="5205155" cy="1577769"/>
          </a:xfrm>
          <a:prstGeom prst="rect">
            <a:avLst/>
          </a:prstGeom>
        </p:spPr>
        <p:txBody>
          <a:bodyPr vert="horz" lIns="0" tIns="0" rIns="0" bIns="0">
            <a:noAutofit/>
          </a:bodyPr>
          <a:lstStyle>
            <a:lvl1pPr marL="0" indent="0">
              <a:spcBef>
                <a:spcPts val="0"/>
              </a:spcBef>
              <a:buNone/>
              <a:defRPr sz="3733" b="0" i="0" baseline="0">
                <a:solidFill>
                  <a:schemeClr val="bg1"/>
                </a:solidFill>
                <a:latin typeface="FS Elliot Pro"/>
                <a:cs typeface="FS Elliot Pro"/>
              </a:defRPr>
            </a:lvl1pPr>
          </a:lstStyle>
          <a:p>
            <a:pPr lvl="0"/>
            <a:r>
              <a:rPr lang="en-US"/>
              <a:t>Use for images with dark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3"/>
            <a:ext cx="355600" cy="366183"/>
          </a:xfrm>
          <a:prstGeom prst="rect">
            <a:avLst/>
          </a:prstGeom>
        </p:spPr>
        <p:txBody>
          <a:bodyPr vert="horz" lIns="0" tIns="0" rIns="0" bIns="0" rtlCol="0" anchor="b"/>
          <a:lstStyle>
            <a:lvl1pPr algn="l">
              <a:defRPr sz="1200">
                <a:solidFill>
                  <a:schemeClr val="bg1"/>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2090600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838200" y="531708"/>
            <a:ext cx="10515600" cy="5107093"/>
          </a:xfrm>
          <a:prstGeom prst="rect">
            <a:avLst/>
          </a:prstGeom>
        </p:spPr>
        <p:txBody>
          <a:bodyPr lIns="0" tIns="0" rIns="0" bIns="0" anchor="ctr"/>
          <a:lstStyle>
            <a:lvl1pPr>
              <a:lnSpc>
                <a:spcPct val="100000"/>
              </a:lnSpc>
              <a:defRPr sz="5867">
                <a:solidFill>
                  <a:schemeClr val="bg1"/>
                </a:solidFill>
              </a:defRPr>
            </a:lvl1pPr>
          </a:lstStyle>
          <a:p>
            <a:r>
              <a:rPr lang="en-US"/>
              <a:t>Thank you</a:t>
            </a:r>
          </a:p>
        </p:txBody>
      </p:sp>
      <p:pic>
        <p:nvPicPr>
          <p:cNvPr id="8" name="Picture 7" descr="M:\Principal_registered_white_185.png">
            <a:extLst>
              <a:ext uri="{FF2B5EF4-FFF2-40B4-BE49-F238E27FC236}">
                <a16:creationId xmlns:a16="http://schemas.microsoft.com/office/drawing/2014/main" id="{7366022D-BBD6-4776-9DF8-72D69A35E0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784" y="6327219"/>
            <a:ext cx="1377696" cy="41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937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219" y="499219"/>
            <a:ext cx="1600200" cy="459632"/>
          </a:xfrm>
          <a:prstGeom prst="rect">
            <a:avLst/>
          </a:prstGeom>
        </p:spPr>
      </p:pic>
    </p:spTree>
    <p:extLst>
      <p:ext uri="{BB962C8B-B14F-4D97-AF65-F5344CB8AC3E}">
        <p14:creationId xmlns:p14="http://schemas.microsoft.com/office/powerpoint/2010/main" val="1227634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 sub, text sub, bulle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373CE0-998D-F04C-B514-FE3AB4F8E276}"/>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
        <p:nvSpPr>
          <p:cNvPr id="5" name="Title 1">
            <a:extLst>
              <a:ext uri="{FF2B5EF4-FFF2-40B4-BE49-F238E27FC236}">
                <a16:creationId xmlns:a16="http://schemas.microsoft.com/office/drawing/2014/main" id="{1F748B17-8CBB-6944-9072-FB94EC1534E4}"/>
              </a:ext>
            </a:extLst>
          </p:cNvPr>
          <p:cNvSpPr>
            <a:spLocks noGrp="1"/>
          </p:cNvSpPr>
          <p:nvPr>
            <p:ph type="title" hasCustomPrompt="1"/>
          </p:nvPr>
        </p:nvSpPr>
        <p:spPr>
          <a:xfrm>
            <a:off x="608013" y="617653"/>
            <a:ext cx="10972800" cy="457200"/>
          </a:xfrm>
        </p:spPr>
        <p:txBody>
          <a:bodyPr anchor="t">
            <a:noAutofit/>
          </a:bodyPr>
          <a:lstStyle>
            <a:lvl1pPr>
              <a:lnSpc>
                <a:spcPct val="100000"/>
              </a:lnSpc>
              <a:defRPr/>
            </a:lvl1pPr>
          </a:lstStyle>
          <a:p>
            <a:r>
              <a:rPr lang="en-US"/>
              <a:t>Click to edit header</a:t>
            </a:r>
          </a:p>
        </p:txBody>
      </p:sp>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608013" y="2119747"/>
            <a:ext cx="10972800" cy="4187075"/>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608014" y="1156133"/>
            <a:ext cx="10975975"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608013" y="1523928"/>
            <a:ext cx="10972800" cy="518883"/>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Tree>
    <p:extLst>
      <p:ext uri="{BB962C8B-B14F-4D97-AF65-F5344CB8AC3E}">
        <p14:creationId xmlns:p14="http://schemas.microsoft.com/office/powerpoint/2010/main" val="813561070"/>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571500" y="768352"/>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571500" y="3639344"/>
            <a:ext cx="10972800" cy="1500187"/>
          </a:xfrm>
        </p:spPr>
        <p:txBody>
          <a:bodyPr>
            <a:noAutofit/>
          </a:bodyPr>
          <a:lstStyle>
            <a:lvl1pPr marL="0" indent="0">
              <a:lnSpc>
                <a:spcPct val="100000"/>
              </a:lnSpc>
              <a:buNone/>
              <a:defRPr sz="2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305988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768352"/>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609600" y="3639344"/>
            <a:ext cx="10972800" cy="1500187"/>
          </a:xfrm>
        </p:spPr>
        <p:txBody>
          <a:bodyPr>
            <a:noAutofit/>
          </a:bodyPr>
          <a:lstStyle>
            <a:lvl1pPr marL="0" indent="0">
              <a:lnSpc>
                <a:spcPct val="100000"/>
              </a:lnSpc>
              <a:buNone/>
              <a:defRPr sz="28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31779"/>
            <a:ext cx="1033272" cy="301032"/>
          </a:xfrm>
          <a:prstGeom prst="rect">
            <a:avLst/>
          </a:prstGeom>
        </p:spPr>
      </p:pic>
    </p:spTree>
    <p:extLst>
      <p:ext uri="{BB962C8B-B14F-4D97-AF65-F5344CB8AC3E}">
        <p14:creationId xmlns:p14="http://schemas.microsoft.com/office/powerpoint/2010/main" val="4016189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609600"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609600" y="2119747"/>
            <a:ext cx="530352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609602" y="1156133"/>
            <a:ext cx="10975975"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609600" y="1523928"/>
            <a:ext cx="5303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1"/>
            <a:ext cx="530352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82055" y="1507301"/>
            <a:ext cx="5303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7" name="Footer Placeholder 2">
            <a:extLst>
              <a:ext uri="{FF2B5EF4-FFF2-40B4-BE49-F238E27FC236}">
                <a16:creationId xmlns:a16="http://schemas.microsoft.com/office/drawing/2014/main" id="{94FD5BD2-C5EF-7F40-91E7-11926DE4D3D8}"/>
              </a:ext>
            </a:extLst>
          </p:cNvPr>
          <p:cNvSpPr>
            <a:spLocks noGrp="1"/>
          </p:cNvSpPr>
          <p:nvPr>
            <p:ph type="ftr" sz="quarter" idx="10"/>
          </p:nvPr>
        </p:nvSpPr>
        <p:spPr>
          <a:xfrm>
            <a:off x="440110" y="6294468"/>
            <a:ext cx="10375937" cy="365125"/>
          </a:xfrm>
        </p:spPr>
        <p:txBody>
          <a:bodyPr/>
          <a:lstStyle/>
          <a:p>
            <a:endParaRPr lang="en-US"/>
          </a:p>
        </p:txBody>
      </p:sp>
      <p:sp>
        <p:nvSpPr>
          <p:cNvPr id="18" name="Slide Number Placeholder 3">
            <a:extLst>
              <a:ext uri="{FF2B5EF4-FFF2-40B4-BE49-F238E27FC236}">
                <a16:creationId xmlns:a16="http://schemas.microsoft.com/office/drawing/2014/main" id="{92262565-944D-7442-8508-6FB5844F7FCA}"/>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2372099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9596871C-40A4-014A-B3DB-31659FD9D047}"/>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609600" y="617653"/>
            <a:ext cx="10972800" cy="457200"/>
          </a:xfrm>
        </p:spPr>
        <p:txBody>
          <a:bodyPr anchor="t">
            <a:noAutofit/>
          </a:bodyPr>
          <a:lstStyle>
            <a:lvl1pPr>
              <a:lnSpc>
                <a:spcPct val="100000"/>
              </a:lnSpc>
              <a:defRPr/>
            </a:lvl1pPr>
          </a:lstStyle>
          <a:p>
            <a:r>
              <a:rPr lang="en-US"/>
              <a:t>Click to edit header</a:t>
            </a:r>
          </a:p>
        </p:txBody>
      </p:sp>
      <p:sp>
        <p:nvSpPr>
          <p:cNvPr id="8" name="Footer Placeholder 2">
            <a:extLst>
              <a:ext uri="{FF2B5EF4-FFF2-40B4-BE49-F238E27FC236}">
                <a16:creationId xmlns:a16="http://schemas.microsoft.com/office/drawing/2014/main" id="{FFF84333-2B0C-304C-B8BC-11640FE9E304}"/>
              </a:ext>
            </a:extLst>
          </p:cNvPr>
          <p:cNvSpPr>
            <a:spLocks noGrp="1"/>
          </p:cNvSpPr>
          <p:nvPr>
            <p:ph type="ftr" sz="quarter" idx="10"/>
          </p:nvPr>
        </p:nvSpPr>
        <p:spPr>
          <a:xfrm>
            <a:off x="440110" y="6294468"/>
            <a:ext cx="10375937" cy="365125"/>
          </a:xfrm>
        </p:spPr>
        <p:txBody>
          <a:bodyPr/>
          <a:lstStyle/>
          <a:p>
            <a:endParaRPr lang="en-US"/>
          </a:p>
        </p:txBody>
      </p:sp>
      <p:sp>
        <p:nvSpPr>
          <p:cNvPr id="9" name="Slide Number Placeholder 3">
            <a:extLst>
              <a:ext uri="{FF2B5EF4-FFF2-40B4-BE49-F238E27FC236}">
                <a16:creationId xmlns:a16="http://schemas.microsoft.com/office/drawing/2014/main" id="{19A801A7-4164-3A4F-89F7-C8F50CD82B2B}"/>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1026598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D27A5F5E-91DB-BB4D-8FBB-ABC6B33107A7}"/>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608013"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9" name="Footer Placeholder 2">
            <a:extLst>
              <a:ext uri="{FF2B5EF4-FFF2-40B4-BE49-F238E27FC236}">
                <a16:creationId xmlns:a16="http://schemas.microsoft.com/office/drawing/2014/main" id="{4823103E-AE3F-884A-A36B-BCBF7D182253}"/>
              </a:ext>
            </a:extLst>
          </p:cNvPr>
          <p:cNvSpPr>
            <a:spLocks noGrp="1"/>
          </p:cNvSpPr>
          <p:nvPr>
            <p:ph type="ftr" sz="quarter" idx="10"/>
          </p:nvPr>
        </p:nvSpPr>
        <p:spPr>
          <a:xfrm>
            <a:off x="440110" y="6294468"/>
            <a:ext cx="10375937" cy="365125"/>
          </a:xfrm>
        </p:spPr>
        <p:txBody>
          <a:bodyPr/>
          <a:lstStyle>
            <a:lvl1pPr>
              <a:defRPr>
                <a:solidFill>
                  <a:schemeClr val="bg1"/>
                </a:solidFill>
              </a:defRPr>
            </a:lvl1pPr>
          </a:lstStyle>
          <a:p>
            <a:endParaRPr lang="en-US"/>
          </a:p>
        </p:txBody>
      </p:sp>
      <p:sp>
        <p:nvSpPr>
          <p:cNvPr id="10" name="Slide Number Placeholder 3">
            <a:extLst>
              <a:ext uri="{FF2B5EF4-FFF2-40B4-BE49-F238E27FC236}">
                <a16:creationId xmlns:a16="http://schemas.microsoft.com/office/drawing/2014/main" id="{E16804DF-0FA7-7740-8C64-8CA705140079}"/>
              </a:ext>
            </a:extLst>
          </p:cNvPr>
          <p:cNvSpPr>
            <a:spLocks noGrp="1"/>
          </p:cNvSpPr>
          <p:nvPr>
            <p:ph type="sldNum" sz="quarter" idx="11"/>
          </p:nvPr>
        </p:nvSpPr>
        <p:spPr>
          <a:xfrm>
            <a:off x="191890" y="6290197"/>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1" name="TextBox 10">
            <a:extLst>
              <a:ext uri="{FF2B5EF4-FFF2-40B4-BE49-F238E27FC236}">
                <a16:creationId xmlns:a16="http://schemas.microsoft.com/office/drawing/2014/main" id="{00DEC28A-3B7C-1F40-A84D-D6B1829547F4}"/>
              </a:ext>
            </a:extLst>
          </p:cNvPr>
          <p:cNvSpPr txBox="1"/>
          <p:nvPr userDrawn="1">
            <p:extLst>
              <p:ext uri="{1162E1C5-73C7-4A58-AE30-91384D911F3F}">
                <p184:classification xmlns:p184="http://schemas.microsoft.com/office/powerpoint/2018/4/main" val="ftr"/>
              </p:ext>
            </p:extLst>
          </p:nvPr>
        </p:nvSpPr>
        <p:spPr>
          <a:xfrm>
            <a:off x="186027" y="6672713"/>
            <a:ext cx="1416051"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2460883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4"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58F2CCB7-162F-4843-9463-3BC8D100C299}"/>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608013"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608013" y="2895052"/>
            <a:ext cx="3017520" cy="334529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608013" y="1668152"/>
            <a:ext cx="3017520" cy="274320"/>
          </a:xfrm>
        </p:spPr>
        <p:txBody>
          <a:bodyPr anchor="t"/>
          <a:lstStyle>
            <a:lvl1pPr marL="0" indent="0">
              <a:lnSpc>
                <a:spcPct val="100000"/>
              </a:lnSpc>
              <a:spcBef>
                <a:spcPts val="0"/>
              </a:spcBef>
              <a:spcAft>
                <a:spcPts val="0"/>
              </a:spcAft>
              <a:buNone/>
              <a:defRPr sz="2000"/>
            </a:lvl1pPr>
            <a:lvl2pPr marL="457189"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608013" y="2299232"/>
            <a:ext cx="3017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a:t>
            </a:r>
            <a:br>
              <a:rPr lang="en-US"/>
            </a:br>
            <a:r>
              <a:rPr lang="en-US"/>
              <a:t>sub-header</a:t>
            </a:r>
          </a:p>
        </p:txBody>
      </p:sp>
      <p:sp>
        <p:nvSpPr>
          <p:cNvPr id="10" name="Footer Placeholder 2">
            <a:extLst>
              <a:ext uri="{FF2B5EF4-FFF2-40B4-BE49-F238E27FC236}">
                <a16:creationId xmlns:a16="http://schemas.microsoft.com/office/drawing/2014/main" id="{66BBE8B3-13D0-284A-8630-2D4E84D7607E}"/>
              </a:ext>
            </a:extLst>
          </p:cNvPr>
          <p:cNvSpPr>
            <a:spLocks noGrp="1"/>
          </p:cNvSpPr>
          <p:nvPr>
            <p:ph type="ftr" sz="quarter" idx="10"/>
          </p:nvPr>
        </p:nvSpPr>
        <p:spPr>
          <a:xfrm>
            <a:off x="440111" y="6294468"/>
            <a:ext cx="3185424" cy="365125"/>
          </a:xfrm>
        </p:spPr>
        <p:txBody>
          <a:bodyPr/>
          <a:lstStyle/>
          <a:p>
            <a:endParaRPr lang="en-US"/>
          </a:p>
        </p:txBody>
      </p:sp>
      <p:sp>
        <p:nvSpPr>
          <p:cNvPr id="11" name="Slide Number Placeholder 3">
            <a:extLst>
              <a:ext uri="{FF2B5EF4-FFF2-40B4-BE49-F238E27FC236}">
                <a16:creationId xmlns:a16="http://schemas.microsoft.com/office/drawing/2014/main" id="{01694342-AF00-CC4D-A424-706DDFBE06AD}"/>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1271371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2"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46D1B6C2-6709-9649-ACB7-C02B84E80E2C}"/>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609600"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609600" y="2114206"/>
            <a:ext cx="5029200" cy="4126143"/>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609601" y="1156133"/>
            <a:ext cx="5029200"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609600" y="1518385"/>
            <a:ext cx="502920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0" name="Footer Placeholder 2">
            <a:extLst>
              <a:ext uri="{FF2B5EF4-FFF2-40B4-BE49-F238E27FC236}">
                <a16:creationId xmlns:a16="http://schemas.microsoft.com/office/drawing/2014/main" id="{1C030ABE-C070-7A46-BC8F-9E9FA526F364}"/>
              </a:ext>
            </a:extLst>
          </p:cNvPr>
          <p:cNvSpPr>
            <a:spLocks noGrp="1"/>
          </p:cNvSpPr>
          <p:nvPr>
            <p:ph type="ftr" sz="quarter" idx="10"/>
          </p:nvPr>
        </p:nvSpPr>
        <p:spPr>
          <a:xfrm>
            <a:off x="440109" y="6294468"/>
            <a:ext cx="5198691" cy="365125"/>
          </a:xfrm>
        </p:spPr>
        <p:txBody>
          <a:bodyPr/>
          <a:lstStyle/>
          <a:p>
            <a:endParaRPr lang="en-US"/>
          </a:p>
        </p:txBody>
      </p:sp>
      <p:sp>
        <p:nvSpPr>
          <p:cNvPr id="11" name="Slide Number Placeholder 3">
            <a:extLst>
              <a:ext uri="{FF2B5EF4-FFF2-40B4-BE49-F238E27FC236}">
                <a16:creationId xmlns:a16="http://schemas.microsoft.com/office/drawing/2014/main" id="{232127C8-3369-1E42-A119-C72259E45CF1}"/>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181507740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9"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C57690F7-180A-2B4F-B23C-CD03DC9CB4D9}"/>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609599"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609599" y="2114205"/>
            <a:ext cx="708660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609600" y="1156133"/>
            <a:ext cx="7086600"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609599" y="1518385"/>
            <a:ext cx="708660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0" name="Footer Placeholder 2">
            <a:extLst>
              <a:ext uri="{FF2B5EF4-FFF2-40B4-BE49-F238E27FC236}">
                <a16:creationId xmlns:a16="http://schemas.microsoft.com/office/drawing/2014/main" id="{D992B304-0E90-8242-975C-62D61970843A}"/>
              </a:ext>
            </a:extLst>
          </p:cNvPr>
          <p:cNvSpPr>
            <a:spLocks noGrp="1"/>
          </p:cNvSpPr>
          <p:nvPr>
            <p:ph type="ftr" sz="quarter" idx="10"/>
          </p:nvPr>
        </p:nvSpPr>
        <p:spPr>
          <a:xfrm>
            <a:off x="440109" y="6294468"/>
            <a:ext cx="7256091" cy="365125"/>
          </a:xfrm>
        </p:spPr>
        <p:txBody>
          <a:bodyPr/>
          <a:lstStyle/>
          <a:p>
            <a:endParaRPr lang="en-US"/>
          </a:p>
        </p:txBody>
      </p:sp>
      <p:sp>
        <p:nvSpPr>
          <p:cNvPr id="15" name="Slide Number Placeholder 3">
            <a:extLst>
              <a:ext uri="{FF2B5EF4-FFF2-40B4-BE49-F238E27FC236}">
                <a16:creationId xmlns:a16="http://schemas.microsoft.com/office/drawing/2014/main" id="{6A160251-7AB4-BF46-819E-2910C7C2DF33}"/>
              </a:ext>
            </a:extLst>
          </p:cNvPr>
          <p:cNvSpPr>
            <a:spLocks noGrp="1"/>
          </p:cNvSpPr>
          <p:nvPr>
            <p:ph type="sldNum" sz="quarter" idx="11"/>
          </p:nvPr>
        </p:nvSpPr>
        <p:spPr>
          <a:xfrm>
            <a:off x="191890" y="6290197"/>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350836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1"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Logo&#10;&#10;Description automatically generated">
            <a:extLst>
              <a:ext uri="{FF2B5EF4-FFF2-40B4-BE49-F238E27FC236}">
                <a16:creationId xmlns:a16="http://schemas.microsoft.com/office/drawing/2014/main" id="{081B76B4-A4A6-1C4A-854E-B85C2281F0F4}"/>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609599"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609599" y="2114206"/>
            <a:ext cx="6907556" cy="4118087"/>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609601" y="1156133"/>
            <a:ext cx="6907556"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609599" y="1518385"/>
            <a:ext cx="6907556"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4" name="Footer Placeholder 2">
            <a:extLst>
              <a:ext uri="{FF2B5EF4-FFF2-40B4-BE49-F238E27FC236}">
                <a16:creationId xmlns:a16="http://schemas.microsoft.com/office/drawing/2014/main" id="{EF89BE3D-3ED1-704E-84DF-D26C28524C2C}"/>
              </a:ext>
            </a:extLst>
          </p:cNvPr>
          <p:cNvSpPr>
            <a:spLocks noGrp="1"/>
          </p:cNvSpPr>
          <p:nvPr>
            <p:ph type="ftr" sz="quarter" idx="10"/>
          </p:nvPr>
        </p:nvSpPr>
        <p:spPr>
          <a:xfrm>
            <a:off x="440110" y="6294468"/>
            <a:ext cx="7395791" cy="365125"/>
          </a:xfrm>
        </p:spPr>
        <p:txBody>
          <a:bodyPr/>
          <a:lstStyle>
            <a:lvl1pPr>
              <a:defRPr>
                <a:solidFill>
                  <a:schemeClr val="bg1"/>
                </a:solidFill>
              </a:defRPr>
            </a:lvl1pPr>
          </a:lstStyle>
          <a:p>
            <a:endParaRPr lang="en-US"/>
          </a:p>
        </p:txBody>
      </p:sp>
      <p:sp>
        <p:nvSpPr>
          <p:cNvPr id="15" name="Slide Number Placeholder 3">
            <a:extLst>
              <a:ext uri="{FF2B5EF4-FFF2-40B4-BE49-F238E27FC236}">
                <a16:creationId xmlns:a16="http://schemas.microsoft.com/office/drawing/2014/main" id="{D799B681-0A7F-8748-B6D3-3D2D23ED97CB}"/>
              </a:ext>
            </a:extLst>
          </p:cNvPr>
          <p:cNvSpPr>
            <a:spLocks noGrp="1"/>
          </p:cNvSpPr>
          <p:nvPr>
            <p:ph type="sldNum" sz="quarter" idx="11"/>
          </p:nvPr>
        </p:nvSpPr>
        <p:spPr>
          <a:xfrm>
            <a:off x="191890" y="6290197"/>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6" name="TextBox 15">
            <a:extLst>
              <a:ext uri="{FF2B5EF4-FFF2-40B4-BE49-F238E27FC236}">
                <a16:creationId xmlns:a16="http://schemas.microsoft.com/office/drawing/2014/main" id="{BA390A0C-3CAC-E742-97D5-CBF67882F3C2}"/>
              </a:ext>
            </a:extLst>
          </p:cNvPr>
          <p:cNvSpPr txBox="1"/>
          <p:nvPr userDrawn="1">
            <p:extLst>
              <p:ext uri="{1162E1C5-73C7-4A58-AE30-91384D911F3F}">
                <p184:classification xmlns:p184="http://schemas.microsoft.com/office/powerpoint/2018/4/main" val="ftr"/>
              </p:ext>
            </p:extLst>
          </p:nvPr>
        </p:nvSpPr>
        <p:spPr>
          <a:xfrm>
            <a:off x="186027" y="6672713"/>
            <a:ext cx="1416051"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989830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2"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Logo&#10;&#10;Description automatically generated">
            <a:extLst>
              <a:ext uri="{FF2B5EF4-FFF2-40B4-BE49-F238E27FC236}">
                <a16:creationId xmlns:a16="http://schemas.microsoft.com/office/drawing/2014/main" id="{A2E2265A-D487-7742-B0CD-73C7A6D9EC12}"/>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609601"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609601" y="2114206"/>
            <a:ext cx="4876801" cy="4118087"/>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609601" y="1156133"/>
            <a:ext cx="4876801"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609601" y="1518385"/>
            <a:ext cx="4876801"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2" name="Footer Placeholder 2">
            <a:extLst>
              <a:ext uri="{FF2B5EF4-FFF2-40B4-BE49-F238E27FC236}">
                <a16:creationId xmlns:a16="http://schemas.microsoft.com/office/drawing/2014/main" id="{B304DB22-49FF-CC4F-84F1-6B92E6932D0E}"/>
              </a:ext>
            </a:extLst>
          </p:cNvPr>
          <p:cNvSpPr>
            <a:spLocks noGrp="1"/>
          </p:cNvSpPr>
          <p:nvPr>
            <p:ph type="ftr" sz="quarter" idx="10"/>
          </p:nvPr>
        </p:nvSpPr>
        <p:spPr>
          <a:xfrm>
            <a:off x="440109" y="6294468"/>
            <a:ext cx="5376491" cy="365125"/>
          </a:xfrm>
        </p:spPr>
        <p:txBody>
          <a:bodyPr/>
          <a:lstStyle>
            <a:lvl1pPr>
              <a:defRPr>
                <a:solidFill>
                  <a:schemeClr val="bg1"/>
                </a:solidFill>
              </a:defRPr>
            </a:lvl1pPr>
          </a:lstStyle>
          <a:p>
            <a:endParaRPr lang="en-US"/>
          </a:p>
        </p:txBody>
      </p:sp>
      <p:sp>
        <p:nvSpPr>
          <p:cNvPr id="13" name="Slide Number Placeholder 3">
            <a:extLst>
              <a:ext uri="{FF2B5EF4-FFF2-40B4-BE49-F238E27FC236}">
                <a16:creationId xmlns:a16="http://schemas.microsoft.com/office/drawing/2014/main" id="{CB16DA2B-D09F-3745-9412-2AE4472BAD33}"/>
              </a:ext>
            </a:extLst>
          </p:cNvPr>
          <p:cNvSpPr>
            <a:spLocks noGrp="1"/>
          </p:cNvSpPr>
          <p:nvPr>
            <p:ph type="sldNum" sz="quarter" idx="11"/>
          </p:nvPr>
        </p:nvSpPr>
        <p:spPr>
          <a:xfrm>
            <a:off x="191890" y="6290197"/>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4" name="TextBox 13">
            <a:extLst>
              <a:ext uri="{FF2B5EF4-FFF2-40B4-BE49-F238E27FC236}">
                <a16:creationId xmlns:a16="http://schemas.microsoft.com/office/drawing/2014/main" id="{63D80794-FE05-3543-A3F6-D874140FAFCF}"/>
              </a:ext>
            </a:extLst>
          </p:cNvPr>
          <p:cNvSpPr txBox="1"/>
          <p:nvPr userDrawn="1">
            <p:extLst>
              <p:ext uri="{1162E1C5-73C7-4A58-AE30-91384D911F3F}">
                <p184:classification xmlns:p184="http://schemas.microsoft.com/office/powerpoint/2018/4/main" val="ftr"/>
              </p:ext>
            </p:extLst>
          </p:nvPr>
        </p:nvSpPr>
        <p:spPr>
          <a:xfrm>
            <a:off x="186027" y="6672713"/>
            <a:ext cx="1416051"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3794343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Logo&#10;&#10;Description automatically generated">
            <a:extLst>
              <a:ext uri="{FF2B5EF4-FFF2-40B4-BE49-F238E27FC236}">
                <a16:creationId xmlns:a16="http://schemas.microsoft.com/office/drawing/2014/main" id="{D79DEE98-BD99-B44B-9371-2D8B666D3106}"/>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609601" y="617653"/>
            <a:ext cx="2840183"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609601" y="2914817"/>
            <a:ext cx="2840183" cy="3325531"/>
          </a:xfrm>
        </p:spPr>
        <p:txBody>
          <a:bodyPr>
            <a:noAutofit/>
          </a:bodyPr>
          <a:lstStyle>
            <a:lvl1pPr marL="182875" indent="-182875">
              <a:lnSpc>
                <a:spcPct val="90000"/>
              </a:lnSpc>
              <a:spcBef>
                <a:spcPts val="0"/>
              </a:spcBef>
              <a:spcAft>
                <a:spcPts val="600"/>
              </a:spcAft>
              <a:defRPr sz="1800">
                <a:solidFill>
                  <a:schemeClr val="bg1"/>
                </a:solidFill>
              </a:defRPr>
            </a:lvl1pPr>
            <a:lvl2pPr marL="640064" indent="-182875">
              <a:lnSpc>
                <a:spcPct val="90000"/>
              </a:lnSpc>
              <a:spcBef>
                <a:spcPts val="0"/>
              </a:spcBef>
              <a:spcAft>
                <a:spcPts val="600"/>
              </a:spcAft>
              <a:buFont typeface="STIXGeneral-Regular" pitchFamily="2" charset="2"/>
              <a:buChar char="⎯"/>
              <a:defRPr sz="1600">
                <a:solidFill>
                  <a:schemeClr val="bg1"/>
                </a:solidFill>
              </a:defRPr>
            </a:lvl2pPr>
            <a:lvl3pPr marL="1097253" indent="-182875">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609602" y="1675880"/>
            <a:ext cx="2840183" cy="274320"/>
          </a:xfrm>
        </p:spPr>
        <p:txBody>
          <a:bodyPr anchor="t"/>
          <a:lstStyle>
            <a:lvl1pPr marL="0" indent="0">
              <a:lnSpc>
                <a:spcPct val="100000"/>
              </a:lnSpc>
              <a:buNone/>
              <a:defRPr sz="2000">
                <a:solidFill>
                  <a:schemeClr val="bg1"/>
                </a:solidFill>
              </a:defRPr>
            </a:lvl1pPr>
            <a:lvl2pPr marL="457189"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609601" y="2318996"/>
            <a:ext cx="2840183" cy="518883"/>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a:t>
            </a:r>
            <a:br>
              <a:rPr lang="en-US"/>
            </a:br>
            <a:r>
              <a:rPr lang="en-US"/>
              <a:t>sub-header</a:t>
            </a:r>
          </a:p>
        </p:txBody>
      </p:sp>
      <p:sp>
        <p:nvSpPr>
          <p:cNvPr id="11" name="Footer Placeholder 2">
            <a:extLst>
              <a:ext uri="{FF2B5EF4-FFF2-40B4-BE49-F238E27FC236}">
                <a16:creationId xmlns:a16="http://schemas.microsoft.com/office/drawing/2014/main" id="{2B5355C4-0400-7B46-B76F-7D820741D422}"/>
              </a:ext>
            </a:extLst>
          </p:cNvPr>
          <p:cNvSpPr>
            <a:spLocks noGrp="1"/>
          </p:cNvSpPr>
          <p:nvPr>
            <p:ph type="ftr" sz="quarter" idx="10"/>
          </p:nvPr>
        </p:nvSpPr>
        <p:spPr>
          <a:xfrm>
            <a:off x="440110" y="6294468"/>
            <a:ext cx="3382591" cy="365125"/>
          </a:xfrm>
        </p:spPr>
        <p:txBody>
          <a:bodyPr/>
          <a:lstStyle>
            <a:lvl1pPr>
              <a:defRPr>
                <a:solidFill>
                  <a:schemeClr val="bg1"/>
                </a:solidFill>
              </a:defRPr>
            </a:lvl1pPr>
          </a:lstStyle>
          <a:p>
            <a:endParaRPr lang="en-US"/>
          </a:p>
        </p:txBody>
      </p:sp>
      <p:sp>
        <p:nvSpPr>
          <p:cNvPr id="12" name="Slide Number Placeholder 3">
            <a:extLst>
              <a:ext uri="{FF2B5EF4-FFF2-40B4-BE49-F238E27FC236}">
                <a16:creationId xmlns:a16="http://schemas.microsoft.com/office/drawing/2014/main" id="{5797E501-D637-434B-B664-B95524BB9E6E}"/>
              </a:ext>
            </a:extLst>
          </p:cNvPr>
          <p:cNvSpPr>
            <a:spLocks noGrp="1"/>
          </p:cNvSpPr>
          <p:nvPr>
            <p:ph type="sldNum" sz="quarter" idx="11"/>
          </p:nvPr>
        </p:nvSpPr>
        <p:spPr>
          <a:xfrm>
            <a:off x="191890" y="6290197"/>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3" name="TextBox 12">
            <a:extLst>
              <a:ext uri="{FF2B5EF4-FFF2-40B4-BE49-F238E27FC236}">
                <a16:creationId xmlns:a16="http://schemas.microsoft.com/office/drawing/2014/main" id="{6CB36EB1-5CF6-1240-87F2-7DE411685C5E}"/>
              </a:ext>
            </a:extLst>
          </p:cNvPr>
          <p:cNvSpPr txBox="1"/>
          <p:nvPr userDrawn="1">
            <p:extLst>
              <p:ext uri="{1162E1C5-73C7-4A58-AE30-91384D911F3F}">
                <p184:classification xmlns:p184="http://schemas.microsoft.com/office/powerpoint/2018/4/main" val="ftr"/>
              </p:ext>
            </p:extLst>
          </p:nvPr>
        </p:nvSpPr>
        <p:spPr>
          <a:xfrm>
            <a:off x="186027" y="6672713"/>
            <a:ext cx="1416051"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21333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5"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5" y="2119747"/>
            <a:ext cx="530352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5" y="1156133"/>
            <a:ext cx="10975975"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5" y="1523928"/>
            <a:ext cx="5303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1"/>
            <a:ext cx="530352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1"/>
            <a:ext cx="5303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2771632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8DB532F5-7BDD-7644-8C9A-C6F519E9BEBF}"/>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7" name="Footer Placeholder 2">
            <a:extLst>
              <a:ext uri="{FF2B5EF4-FFF2-40B4-BE49-F238E27FC236}">
                <a16:creationId xmlns:a16="http://schemas.microsoft.com/office/drawing/2014/main" id="{8D2D4D0A-3E37-F547-8B55-43F8E0F08754}"/>
              </a:ext>
            </a:extLst>
          </p:cNvPr>
          <p:cNvSpPr>
            <a:spLocks noGrp="1"/>
          </p:cNvSpPr>
          <p:nvPr>
            <p:ph type="ftr" sz="quarter" idx="10"/>
          </p:nvPr>
        </p:nvSpPr>
        <p:spPr>
          <a:xfrm>
            <a:off x="440110" y="6294468"/>
            <a:ext cx="10375937" cy="365125"/>
          </a:xfrm>
        </p:spPr>
        <p:txBody>
          <a:bodyPr/>
          <a:lstStyle>
            <a:lvl1pPr>
              <a:defRPr>
                <a:solidFill>
                  <a:schemeClr val="bg1"/>
                </a:solidFill>
              </a:defRPr>
            </a:lvl1pPr>
          </a:lstStyle>
          <a:p>
            <a:endParaRPr lang="en-US"/>
          </a:p>
        </p:txBody>
      </p:sp>
      <p:sp>
        <p:nvSpPr>
          <p:cNvPr id="8" name="Slide Number Placeholder 3">
            <a:extLst>
              <a:ext uri="{FF2B5EF4-FFF2-40B4-BE49-F238E27FC236}">
                <a16:creationId xmlns:a16="http://schemas.microsoft.com/office/drawing/2014/main" id="{B0259D21-9A9F-6647-AFD2-837D02D2F52E}"/>
              </a:ext>
            </a:extLst>
          </p:cNvPr>
          <p:cNvSpPr>
            <a:spLocks noGrp="1"/>
          </p:cNvSpPr>
          <p:nvPr>
            <p:ph type="sldNum" sz="quarter" idx="11"/>
          </p:nvPr>
        </p:nvSpPr>
        <p:spPr>
          <a:xfrm>
            <a:off x="191890" y="6290197"/>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0" name="TextBox 9">
            <a:extLst>
              <a:ext uri="{FF2B5EF4-FFF2-40B4-BE49-F238E27FC236}">
                <a16:creationId xmlns:a16="http://schemas.microsoft.com/office/drawing/2014/main" id="{E53BF6AC-20A4-2347-8289-6E5D9357796E}"/>
              </a:ext>
            </a:extLst>
          </p:cNvPr>
          <p:cNvSpPr txBox="1"/>
          <p:nvPr userDrawn="1">
            <p:extLst>
              <p:ext uri="{1162E1C5-73C7-4A58-AE30-91384D911F3F}">
                <p184:classification xmlns:p184="http://schemas.microsoft.com/office/powerpoint/2018/4/main" val="ftr"/>
              </p:ext>
            </p:extLst>
          </p:nvPr>
        </p:nvSpPr>
        <p:spPr>
          <a:xfrm>
            <a:off x="186027" y="6672713"/>
            <a:ext cx="1416051"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4286878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8"/>
            <a:ext cx="1600200" cy="459632"/>
          </a:xfrm>
          <a:prstGeom prst="rect">
            <a:avLst/>
          </a:prstGeom>
        </p:spPr>
      </p:pic>
    </p:spTree>
    <p:extLst>
      <p:ext uri="{BB962C8B-B14F-4D97-AF65-F5344CB8AC3E}">
        <p14:creationId xmlns:p14="http://schemas.microsoft.com/office/powerpoint/2010/main" val="946981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0"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8" name="Footer Placeholder 4">
            <a:extLst>
              <a:ext uri="{FF2B5EF4-FFF2-40B4-BE49-F238E27FC236}">
                <a16:creationId xmlns:a16="http://schemas.microsoft.com/office/drawing/2014/main" id="{ADA06521-DD89-5F43-996A-AF8051110D1D}"/>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Tree>
    <p:extLst>
      <p:ext uri="{BB962C8B-B14F-4D97-AF65-F5344CB8AC3E}">
        <p14:creationId xmlns:p14="http://schemas.microsoft.com/office/powerpoint/2010/main" val="2611804299"/>
      </p:ext>
    </p:extLst>
  </p:cSld>
  <p:clrMapOvr>
    <a:masterClrMapping/>
  </p:clrMapOvr>
  <p:extLst>
    <p:ext uri="{DCECCB84-F9BA-43D5-87BE-67443E8EF086}">
      <p15:sldGuideLst xmlns:p15="http://schemas.microsoft.com/office/powerpoint/2012/main">
        <p15:guide id="1" orient="horz" pos="384" userDrawn="1">
          <p15:clr>
            <a:srgbClr val="FBAE40"/>
          </p15:clr>
        </p15:guide>
        <p15:guide id="2" orient="horz" pos="216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68350"/>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5715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282154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4"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4"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4"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2674073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1" name="Slide Number Placeholder 5">
            <a:extLst>
              <a:ext uri="{FF2B5EF4-FFF2-40B4-BE49-F238E27FC236}">
                <a16:creationId xmlns:a16="http://schemas.microsoft.com/office/drawing/2014/main" id="{678BBC8C-59AE-6346-ABDE-914A6F6FE29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2488407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12" name="Footer Placeholder 4">
            <a:extLst>
              <a:ext uri="{FF2B5EF4-FFF2-40B4-BE49-F238E27FC236}">
                <a16:creationId xmlns:a16="http://schemas.microsoft.com/office/drawing/2014/main" id="{5A089411-1551-4040-99D1-56B5D096F91E}"/>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217632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2" name="Footer Placeholder 4">
            <a:extLst>
              <a:ext uri="{FF2B5EF4-FFF2-40B4-BE49-F238E27FC236}">
                <a16:creationId xmlns:a16="http://schemas.microsoft.com/office/drawing/2014/main" id="{22FEBDD0-D1CB-984C-AF7E-29DFC60EBA14}"/>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170435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02390974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4" y="1156133"/>
            <a:ext cx="70866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3933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588335" y="617653"/>
            <a:ext cx="10972800" cy="457200"/>
          </a:xfrm>
        </p:spPr>
        <p:txBody>
          <a:bodyPr anchor="t">
            <a:noAutofit/>
          </a:bodyPr>
          <a:lstStyle>
            <a:lvl1pPr>
              <a:lnSpc>
                <a:spcPct val="100000"/>
              </a:lnSpc>
              <a:defRPr/>
            </a:lvl1pPr>
          </a:lstStyle>
          <a:p>
            <a:r>
              <a:rPr lang="en-US"/>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1" name="Slide Number Placeholder 5">
            <a:extLst>
              <a:ext uri="{FF2B5EF4-FFF2-40B4-BE49-F238E27FC236}">
                <a16:creationId xmlns:a16="http://schemas.microsoft.com/office/drawing/2014/main" id="{678BBC8C-59AE-6346-ABDE-914A6F6FE294}"/>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198098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0"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0"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1"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0"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7" name="Footer Placeholder 4">
            <a:extLst>
              <a:ext uri="{FF2B5EF4-FFF2-40B4-BE49-F238E27FC236}">
                <a16:creationId xmlns:a16="http://schemas.microsoft.com/office/drawing/2014/main" id="{E07DDEF4-2925-C648-8C9E-082899218D1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680616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0"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0"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1"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0"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Footer Placeholder 4">
            <a:extLst>
              <a:ext uri="{FF2B5EF4-FFF2-40B4-BE49-F238E27FC236}">
                <a16:creationId xmlns:a16="http://schemas.microsoft.com/office/drawing/2014/main" id="{3859EDDE-AF2C-F241-A998-2AF7B839A162}"/>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522079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0" y="617653"/>
            <a:ext cx="2840182"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437116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55C3D103-94A3-9D49-B88F-21F064766FD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3727324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ontent - Section,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86C6-A92E-4BB5-989F-5B340DCE7F44}"/>
              </a:ext>
            </a:extLst>
          </p:cNvPr>
          <p:cNvSpPr>
            <a:spLocks noGrp="1"/>
          </p:cNvSpPr>
          <p:nvPr>
            <p:ph type="title" hasCustomPrompt="1"/>
          </p:nvPr>
        </p:nvSpPr>
        <p:spPr>
          <a:xfrm>
            <a:off x="609600" y="878669"/>
            <a:ext cx="10972800" cy="365932"/>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9273DB88-4BF8-453F-9DAC-BECD23C9C252}"/>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9D6BB2-1AEA-4192-ADD7-7536AC233F9D}"/>
              </a:ext>
            </a:extLst>
          </p:cNvPr>
          <p:cNvSpPr>
            <a:spLocks noGrp="1"/>
          </p:cNvSpPr>
          <p:nvPr>
            <p:ph type="ftr" sz="quarter" idx="11"/>
          </p:nvPr>
        </p:nvSpPr>
        <p:spPr/>
        <p:txBody>
          <a:bodyPr/>
          <a:lstStyle/>
          <a:p>
            <a:endParaRPr lang="en-US"/>
          </a:p>
        </p:txBody>
      </p:sp>
      <p:sp>
        <p:nvSpPr>
          <p:cNvPr id="6" name="Text Placeholder 22">
            <a:extLst>
              <a:ext uri="{FF2B5EF4-FFF2-40B4-BE49-F238E27FC236}">
                <a16:creationId xmlns:a16="http://schemas.microsoft.com/office/drawing/2014/main" id="{91CC6CB0-066E-4541-BE90-73F8D093B175}"/>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sp>
        <p:nvSpPr>
          <p:cNvPr id="7" name="Text Placeholder 24">
            <a:extLst>
              <a:ext uri="{FF2B5EF4-FFF2-40B4-BE49-F238E27FC236}">
                <a16:creationId xmlns:a16="http://schemas.microsoft.com/office/drawing/2014/main" id="{4DB8EBBE-3FAA-46E7-B8CB-99E01937CC40}"/>
              </a:ext>
            </a:extLst>
          </p:cNvPr>
          <p:cNvSpPr>
            <a:spLocks noGrp="1"/>
          </p:cNvSpPr>
          <p:nvPr>
            <p:ph type="body" sz="quarter" idx="13" hasCustomPrompt="1"/>
          </p:nvPr>
        </p:nvSpPr>
        <p:spPr>
          <a:xfrm>
            <a:off x="609600" y="143587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3081239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22"/>
        <p:cNvGrpSpPr/>
        <p:nvPr/>
      </p:nvGrpSpPr>
      <p:grpSpPr>
        <a:xfrm>
          <a:off x="0" y="0"/>
          <a:ext cx="0" cy="0"/>
          <a:chOff x="0" y="0"/>
          <a:chExt cx="0" cy="0"/>
        </a:xfrm>
      </p:grpSpPr>
      <p:sp>
        <p:nvSpPr>
          <p:cNvPr id="33" name="Slide Number Placeholder 1">
            <a:extLst>
              <a:ext uri="{FF2B5EF4-FFF2-40B4-BE49-F238E27FC236}">
                <a16:creationId xmlns:a16="http://schemas.microsoft.com/office/drawing/2014/main" id="{78EA5E71-524E-BE4A-A2F4-63C9AB8D8919}"/>
              </a:ext>
            </a:extLst>
          </p:cNvPr>
          <p:cNvSpPr>
            <a:spLocks noGrp="1"/>
          </p:cNvSpPr>
          <p:nvPr>
            <p:ph type="sldNum" sz="quarter" idx="4"/>
          </p:nvPr>
        </p:nvSpPr>
        <p:spPr>
          <a:xfrm>
            <a:off x="10226211" y="6306643"/>
            <a:ext cx="500421" cy="366183"/>
          </a:xfrm>
          <a:prstGeom prst="rect">
            <a:avLst/>
          </a:prstGeom>
        </p:spPr>
        <p:txBody>
          <a:bodyPr vert="horz" lIns="91440" tIns="45720" rIns="91440" bIns="45720" rtlCol="0" anchor="ctr"/>
          <a:lstStyle>
            <a:lvl1pPr algn="r">
              <a:defRPr sz="1400">
                <a:solidFill>
                  <a:schemeClr val="tx1">
                    <a:lumMod val="50000"/>
                  </a:schemeClr>
                </a:solidFill>
              </a:defRPr>
            </a:lvl1pPr>
          </a:lstStyle>
          <a:p>
            <a:fld id="{32BF79C5-6F7C-B242-A863-02DDBF7D7D93}" type="slidenum">
              <a:rPr lang="en-US" smtClean="0"/>
              <a:pPr/>
              <a:t>‹#›</a:t>
            </a:fld>
            <a:endParaRPr lang="en-US"/>
          </a:p>
        </p:txBody>
      </p:sp>
    </p:spTree>
    <p:extLst>
      <p:ext uri="{BB962C8B-B14F-4D97-AF65-F5344CB8AC3E}">
        <p14:creationId xmlns:p14="http://schemas.microsoft.com/office/powerpoint/2010/main" val="121669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 -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8E82-1DBF-4A32-9F45-72945A82A61D}"/>
              </a:ext>
            </a:extLst>
          </p:cNvPr>
          <p:cNvSpPr>
            <a:spLocks noGrp="1"/>
          </p:cNvSpPr>
          <p:nvPr>
            <p:ph type="title" hasCustomPrompt="1"/>
          </p:nvPr>
        </p:nvSpPr>
        <p:spPr>
          <a:xfrm>
            <a:off x="609600" y="538137"/>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3C0F249C-DF21-4EFB-8FEF-2F3F25DF73E6}"/>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8100EC73-17A9-4409-9F70-047DBB38A0F2}"/>
              </a:ext>
            </a:extLst>
          </p:cNvPr>
          <p:cNvSpPr>
            <a:spLocks noGrp="1"/>
          </p:cNvSpPr>
          <p:nvPr>
            <p:ph type="ftr" sz="quarter" idx="11"/>
          </p:nvPr>
        </p:nvSpPr>
        <p:spPr/>
        <p:txBody>
          <a:bodyPr/>
          <a:lstStyle/>
          <a:p>
            <a:endParaRPr lang="en-US"/>
          </a:p>
        </p:txBody>
      </p:sp>
      <p:sp>
        <p:nvSpPr>
          <p:cNvPr id="5" name="Text Placeholder 24">
            <a:extLst>
              <a:ext uri="{FF2B5EF4-FFF2-40B4-BE49-F238E27FC236}">
                <a16:creationId xmlns:a16="http://schemas.microsoft.com/office/drawing/2014/main" id="{845D1184-FEEA-4620-BCE3-961CE27C6588}"/>
              </a:ext>
            </a:extLst>
          </p:cNvPr>
          <p:cNvSpPr>
            <a:spLocks noGrp="1"/>
          </p:cNvSpPr>
          <p:nvPr>
            <p:ph type="body" sz="quarter" idx="13" hasCustomPrompt="1"/>
          </p:nvPr>
        </p:nvSpPr>
        <p:spPr>
          <a:xfrm>
            <a:off x="609600" y="110871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19860417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924600" y="531707"/>
            <a:ext cx="10365000" cy="5107093"/>
          </a:xfrm>
          <a:prstGeom prst="rect">
            <a:avLst/>
          </a:prstGeom>
        </p:spPr>
        <p:txBody>
          <a:bodyPr lIns="0" tIns="0" rIns="0" bIns="0" anchor="ctr"/>
          <a:lstStyle>
            <a:lvl1pPr algn="l">
              <a:defRPr sz="5867">
                <a:solidFill>
                  <a:schemeClr val="bg1"/>
                </a:solidFill>
              </a:defRPr>
            </a:lvl1pPr>
          </a:lstStyle>
          <a:p>
            <a:pPr algn="l"/>
            <a:r>
              <a:rPr lang="en-US">
                <a:solidFill>
                  <a:schemeClr val="bg1"/>
                </a:solidFill>
                <a:cs typeface="FS Elliot Pro"/>
              </a:rPr>
              <a:t>Principal PPT Template</a:t>
            </a:r>
          </a:p>
        </p:txBody>
      </p:sp>
      <p:sp>
        <p:nvSpPr>
          <p:cNvPr id="8" name="Title 1">
            <a:extLst>
              <a:ext uri="{FF2B5EF4-FFF2-40B4-BE49-F238E27FC236}">
                <a16:creationId xmlns:a16="http://schemas.microsoft.com/office/drawing/2014/main" id="{1043CC05-6B49-4ADD-AAE3-A23DB87C4685}"/>
              </a:ext>
            </a:extLst>
          </p:cNvPr>
          <p:cNvSpPr txBox="1">
            <a:spLocks/>
          </p:cNvSpPr>
          <p:nvPr userDrawn="1"/>
        </p:nvSpPr>
        <p:spPr>
          <a:xfrm>
            <a:off x="838053" y="2126242"/>
            <a:ext cx="10332944" cy="2366345"/>
          </a:xfrm>
          <a:prstGeom prst="rect">
            <a:avLst/>
          </a:prstGeom>
        </p:spPr>
        <p:txBody>
          <a:bodyPr vert="horz" wrap="none"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5867">
              <a:solidFill>
                <a:schemeClr val="bg1"/>
              </a:solidFill>
              <a:cs typeface="FS Elliot Pro"/>
            </a:endParaRPr>
          </a:p>
        </p:txBody>
      </p:sp>
      <p:pic>
        <p:nvPicPr>
          <p:cNvPr id="9" name="Picture 8">
            <a:extLst>
              <a:ext uri="{FF2B5EF4-FFF2-40B4-BE49-F238E27FC236}">
                <a16:creationId xmlns:a16="http://schemas.microsoft.com/office/drawing/2014/main" id="{B8A599B1-06E9-43C8-8B00-56343FB47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054" y="543219"/>
            <a:ext cx="2001941" cy="597595"/>
          </a:xfrm>
          <a:prstGeom prst="rect">
            <a:avLst/>
          </a:prstGeom>
        </p:spPr>
      </p:pic>
      <p:sp>
        <p:nvSpPr>
          <p:cNvPr id="13" name="Text Placeholder 9">
            <a:extLst>
              <a:ext uri="{FF2B5EF4-FFF2-40B4-BE49-F238E27FC236}">
                <a16:creationId xmlns:a16="http://schemas.microsoft.com/office/drawing/2014/main" id="{C602B0E4-52CB-48B4-9867-196EE00F10FC}"/>
              </a:ext>
            </a:extLst>
          </p:cNvPr>
          <p:cNvSpPr>
            <a:spLocks noGrp="1"/>
          </p:cNvSpPr>
          <p:nvPr>
            <p:ph type="body" sz="quarter" idx="10" hasCustomPrompt="1"/>
          </p:nvPr>
        </p:nvSpPr>
        <p:spPr>
          <a:xfrm>
            <a:off x="915000" y="4736167"/>
            <a:ext cx="10365000" cy="941916"/>
          </a:xfrm>
          <a:prstGeom prst="rect">
            <a:avLst/>
          </a:prstGeom>
        </p:spPr>
        <p:txBody>
          <a:bodyPr vert="horz" lIns="0" tIns="0" rIns="0" bIns="0"/>
          <a:lstStyle>
            <a:lvl1pPr marL="0" indent="0">
              <a:buFontTx/>
              <a:buNone/>
              <a:defRPr sz="2667" b="1">
                <a:solidFill>
                  <a:schemeClr val="bg1"/>
                </a:solidFill>
                <a:latin typeface="+mj-lt"/>
              </a:defRPr>
            </a:lvl1pPr>
            <a:lvl2pPr marL="609585" indent="0">
              <a:buFontTx/>
              <a:buNone/>
              <a:defRPr sz="2400">
                <a:solidFill>
                  <a:schemeClr val="bg1"/>
                </a:solidFill>
                <a:latin typeface="+mj-lt"/>
              </a:defRPr>
            </a:lvl2pPr>
            <a:lvl3pPr marL="1219170" indent="0">
              <a:buFontTx/>
              <a:buNone/>
              <a:defRPr sz="2400">
                <a:solidFill>
                  <a:schemeClr val="bg1"/>
                </a:solidFill>
                <a:latin typeface="+mj-lt"/>
              </a:defRPr>
            </a:lvl3pPr>
            <a:lvl4pPr marL="1828754" indent="0">
              <a:buFontTx/>
              <a:buNone/>
              <a:defRPr sz="2400">
                <a:solidFill>
                  <a:schemeClr val="bg1"/>
                </a:solidFill>
                <a:latin typeface="+mj-lt"/>
              </a:defRPr>
            </a:lvl4pPr>
            <a:lvl5pPr marL="2438339" indent="0">
              <a:buFontTx/>
              <a:buNone/>
              <a:defRPr sz="2400">
                <a:solidFill>
                  <a:schemeClr val="bg1"/>
                </a:solidFill>
                <a:latin typeface="+mj-lt"/>
              </a:defRPr>
            </a:lvl5pPr>
          </a:lstStyle>
          <a:p>
            <a:pPr lvl="0"/>
            <a:r>
              <a:rPr lang="en-US"/>
              <a:t>Presenter’s name</a:t>
            </a:r>
          </a:p>
        </p:txBody>
      </p:sp>
      <p:sp>
        <p:nvSpPr>
          <p:cNvPr id="14" name="Text Placeholder 11">
            <a:extLst>
              <a:ext uri="{FF2B5EF4-FFF2-40B4-BE49-F238E27FC236}">
                <a16:creationId xmlns:a16="http://schemas.microsoft.com/office/drawing/2014/main" id="{A0AFFE13-8823-4897-B45C-AA489BE7E8E7}"/>
              </a:ext>
            </a:extLst>
          </p:cNvPr>
          <p:cNvSpPr>
            <a:spLocks noGrp="1"/>
          </p:cNvSpPr>
          <p:nvPr>
            <p:ph type="body" sz="quarter" idx="11" hasCustomPrompt="1"/>
          </p:nvPr>
        </p:nvSpPr>
        <p:spPr>
          <a:xfrm>
            <a:off x="915000" y="5202767"/>
            <a:ext cx="10365000" cy="730251"/>
          </a:xfrm>
          <a:prstGeom prst="rect">
            <a:avLst/>
          </a:prstGeom>
        </p:spPr>
        <p:txBody>
          <a:bodyPr vert="horz" lIns="0" tIns="0" rIns="0" bIns="0"/>
          <a:lstStyle>
            <a:lvl1pPr marL="0" indent="0">
              <a:buFontTx/>
              <a:buNone/>
              <a:defRPr sz="2133">
                <a:solidFill>
                  <a:schemeClr val="bg1"/>
                </a:solidFill>
                <a:latin typeface="+mj-lt"/>
              </a:defRPr>
            </a:lvl1pPr>
            <a:lvl2pPr marL="609585" indent="0">
              <a:buFontTx/>
              <a:buNone/>
              <a:defRPr sz="2133">
                <a:solidFill>
                  <a:schemeClr val="bg1"/>
                </a:solidFill>
                <a:latin typeface="+mj-lt"/>
              </a:defRPr>
            </a:lvl2pPr>
            <a:lvl3pPr marL="1219170" indent="0">
              <a:buFontTx/>
              <a:buNone/>
              <a:defRPr sz="2133">
                <a:solidFill>
                  <a:schemeClr val="bg1"/>
                </a:solidFill>
                <a:latin typeface="+mj-lt"/>
              </a:defRPr>
            </a:lvl3pPr>
            <a:lvl4pPr marL="1828754" indent="0">
              <a:buFontTx/>
              <a:buNone/>
              <a:defRPr sz="2133">
                <a:solidFill>
                  <a:schemeClr val="bg1"/>
                </a:solidFill>
                <a:latin typeface="+mj-lt"/>
              </a:defRPr>
            </a:lvl4pPr>
            <a:lvl5pPr marL="2438339" indent="0">
              <a:buFontTx/>
              <a:buNone/>
              <a:defRPr sz="2133">
                <a:solidFill>
                  <a:schemeClr val="bg1"/>
                </a:solidFill>
                <a:latin typeface="+mj-lt"/>
              </a:defRPr>
            </a:lvl5pPr>
          </a:lstStyle>
          <a:p>
            <a:pPr lvl="0"/>
            <a:r>
              <a:rPr lang="en-US"/>
              <a:t>Presenter’s title goes here</a:t>
            </a:r>
          </a:p>
        </p:txBody>
      </p:sp>
    </p:spTree>
    <p:extLst>
      <p:ext uri="{BB962C8B-B14F-4D97-AF65-F5344CB8AC3E}">
        <p14:creationId xmlns:p14="http://schemas.microsoft.com/office/powerpoint/2010/main" val="99615349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DAB8D6F8-5D28-4F09-AFEF-CCC77213C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1851136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6A4C8F82-01D0-449D-AE62-E703332C30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16118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12" name="Footer Placeholder 4">
            <a:extLst>
              <a:ext uri="{FF2B5EF4-FFF2-40B4-BE49-F238E27FC236}">
                <a16:creationId xmlns:a16="http://schemas.microsoft.com/office/drawing/2014/main" id="{5A089411-1551-4040-99D1-56B5D096F91E}"/>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830315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 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501D-4747-41C7-8B5B-CF162567D1E4}"/>
              </a:ext>
            </a:extLst>
          </p:cNvPr>
          <p:cNvSpPr>
            <a:spLocks noGrp="1"/>
          </p:cNvSpPr>
          <p:nvPr>
            <p:ph type="title" hasCustomPrompt="1"/>
          </p:nvPr>
        </p:nvSpPr>
        <p:spPr>
          <a:xfrm>
            <a:off x="609600" y="878669"/>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5943E859-508A-4B57-AB1B-127ACACA9537}"/>
              </a:ext>
            </a:extLst>
          </p:cNvPr>
          <p:cNvSpPr>
            <a:spLocks noGrp="1"/>
          </p:cNvSpPr>
          <p:nvPr>
            <p:ph type="ftr" sz="quarter" idx="11"/>
          </p:nvPr>
        </p:nvSpPr>
        <p:spPr/>
        <p:txBody>
          <a:bodyPr/>
          <a:lstStyle/>
          <a:p>
            <a:endParaRPr lang="en-US"/>
          </a:p>
        </p:txBody>
      </p:sp>
      <p:sp>
        <p:nvSpPr>
          <p:cNvPr id="5" name="Text Placeholder 22">
            <a:extLst>
              <a:ext uri="{FF2B5EF4-FFF2-40B4-BE49-F238E27FC236}">
                <a16:creationId xmlns:a16="http://schemas.microsoft.com/office/drawing/2014/main" id="{1F7CD2CE-8796-4A34-8252-0256D1001F0E}"/>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pic>
        <p:nvPicPr>
          <p:cNvPr id="8" name="Picture 7">
            <a:extLst>
              <a:ext uri="{FF2B5EF4-FFF2-40B4-BE49-F238E27FC236}">
                <a16:creationId xmlns:a16="http://schemas.microsoft.com/office/drawing/2014/main"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4114459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E7AB2558-F99A-4D52-B321-2751BD5019AE}"/>
              </a:ext>
            </a:extLst>
          </p:cNvPr>
          <p:cNvSpPr>
            <a:spLocks noGrp="1"/>
          </p:cNvSpPr>
          <p:nvPr>
            <p:ph type="ftr" sz="quarter" idx="11"/>
          </p:nvPr>
        </p:nvSpPr>
        <p:spPr/>
        <p:txBody>
          <a:bodyPr/>
          <a:lstStyle/>
          <a:p>
            <a:endParaRPr lang="en-US"/>
          </a:p>
        </p:txBody>
      </p:sp>
      <p:sp>
        <p:nvSpPr>
          <p:cNvPr id="9" name="Title 1">
            <a:extLst>
              <a:ext uri="{FF2B5EF4-FFF2-40B4-BE49-F238E27FC236}">
                <a16:creationId xmlns:a16="http://schemas.microsoft.com/office/drawing/2014/main" id="{2F561679-21AD-4DCE-B425-1815B4A077A3}"/>
              </a:ext>
            </a:extLst>
          </p:cNvPr>
          <p:cNvSpPr>
            <a:spLocks noGrp="1"/>
          </p:cNvSpPr>
          <p:nvPr>
            <p:ph type="title" hasCustomPrompt="1"/>
          </p:nvPr>
        </p:nvSpPr>
        <p:spPr>
          <a:xfrm>
            <a:off x="609600" y="878669"/>
            <a:ext cx="10972800" cy="365932"/>
          </a:xfrm>
          <a:prstGeom prst="rect">
            <a:avLst/>
          </a:prstGeom>
        </p:spPr>
        <p:txBody>
          <a:bodyPr/>
          <a:lstStyle>
            <a:lvl1pPr>
              <a:defRPr/>
            </a:lvl1pPr>
          </a:lstStyle>
          <a:p>
            <a:r>
              <a:rPr lang="en-US"/>
              <a:t>Title goes here to maximize space</a:t>
            </a:r>
          </a:p>
        </p:txBody>
      </p:sp>
      <p:sp>
        <p:nvSpPr>
          <p:cNvPr id="10" name="Text Placeholder 22">
            <a:extLst>
              <a:ext uri="{FF2B5EF4-FFF2-40B4-BE49-F238E27FC236}">
                <a16:creationId xmlns:a16="http://schemas.microsoft.com/office/drawing/2014/main" id="{41C1B773-FEFE-4C1D-AAA3-D1932AB97084}"/>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sp>
        <p:nvSpPr>
          <p:cNvPr id="11" name="Text Placeholder 24">
            <a:extLst>
              <a:ext uri="{FF2B5EF4-FFF2-40B4-BE49-F238E27FC236}">
                <a16:creationId xmlns:a16="http://schemas.microsoft.com/office/drawing/2014/main" id="{B0A18281-9032-4A7A-8DE8-E391A10A388B}"/>
              </a:ext>
            </a:extLst>
          </p:cNvPr>
          <p:cNvSpPr>
            <a:spLocks noGrp="1"/>
          </p:cNvSpPr>
          <p:nvPr>
            <p:ph type="body" sz="quarter" idx="13" hasCustomPrompt="1"/>
          </p:nvPr>
        </p:nvSpPr>
        <p:spPr>
          <a:xfrm>
            <a:off x="609600" y="143587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sp>
        <p:nvSpPr>
          <p:cNvPr id="12" name="Text Placeholder 5">
            <a:extLst>
              <a:ext uri="{FF2B5EF4-FFF2-40B4-BE49-F238E27FC236}">
                <a16:creationId xmlns:a16="http://schemas.microsoft.com/office/drawing/2014/main" id="{8D8C238A-E216-41AD-A45D-89B40A0F5D13}"/>
              </a:ext>
            </a:extLst>
          </p:cNvPr>
          <p:cNvSpPr>
            <a:spLocks noGrp="1"/>
          </p:cNvSpPr>
          <p:nvPr>
            <p:ph type="body" sz="quarter" idx="14" hasCustomPrompt="1"/>
          </p:nvPr>
        </p:nvSpPr>
        <p:spPr>
          <a:xfrm>
            <a:off x="609600" y="2499779"/>
            <a:ext cx="10972800" cy="2358039"/>
          </a:xfrm>
          <a:prstGeom prst="rect">
            <a:avLst/>
          </a:prstGeom>
        </p:spPr>
        <p:txBody>
          <a:bodyPr/>
          <a:lstStyle>
            <a:lvl1pPr marL="455073" indent="-302676">
              <a:buClr>
                <a:schemeClr val="accent2">
                  <a:lumMod val="50000"/>
                </a:schemeClr>
              </a:buClr>
              <a:defRPr sz="2133">
                <a:solidFill>
                  <a:schemeClr val="accent2">
                    <a:lumMod val="50000"/>
                  </a:schemeClr>
                </a:solidFill>
                <a:latin typeface="+mj-lt"/>
              </a:defRPr>
            </a:lvl1pPr>
            <a:lvl2pPr marL="918610" indent="-309026">
              <a:defRPr sz="1867">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a:t>Bullet</a:t>
            </a:r>
          </a:p>
          <a:p>
            <a:pPr lvl="1"/>
            <a:r>
              <a:rPr lang="en-US"/>
              <a:t>Sub-bullet</a:t>
            </a:r>
          </a:p>
        </p:txBody>
      </p:sp>
      <p:sp>
        <p:nvSpPr>
          <p:cNvPr id="13" name="Text Placeholder 9">
            <a:extLst>
              <a:ext uri="{FF2B5EF4-FFF2-40B4-BE49-F238E27FC236}">
                <a16:creationId xmlns:a16="http://schemas.microsoft.com/office/drawing/2014/main" id="{C6365179-F955-4949-9F67-EE30DCEA5355}"/>
              </a:ext>
            </a:extLst>
          </p:cNvPr>
          <p:cNvSpPr>
            <a:spLocks noGrp="1"/>
          </p:cNvSpPr>
          <p:nvPr>
            <p:ph type="body" sz="quarter" idx="15" hasCustomPrompt="1"/>
          </p:nvPr>
        </p:nvSpPr>
        <p:spPr>
          <a:xfrm>
            <a:off x="609600" y="2059512"/>
            <a:ext cx="10972800" cy="440267"/>
          </a:xfrm>
          <a:prstGeom prst="rect">
            <a:avLst/>
          </a:prstGeom>
        </p:spPr>
        <p:txBody>
          <a:bodyPr/>
          <a:lstStyle>
            <a:lvl1pPr marL="0" indent="0">
              <a:buNone/>
              <a:defRPr b="1">
                <a:solidFill>
                  <a:schemeClr val="accent2">
                    <a:lumMod val="50000"/>
                  </a:schemeClr>
                </a:solidFill>
              </a:defRPr>
            </a:lvl1pPr>
          </a:lstStyle>
          <a:p>
            <a:pPr lvl="0"/>
            <a:r>
              <a:rPr lang="en-US"/>
              <a:t>Header</a:t>
            </a:r>
          </a:p>
        </p:txBody>
      </p:sp>
      <p:pic>
        <p:nvPicPr>
          <p:cNvPr id="14" name="Picture 13">
            <a:extLst>
              <a:ext uri="{FF2B5EF4-FFF2-40B4-BE49-F238E27FC236}">
                <a16:creationId xmlns:a16="http://schemas.microsoft.com/office/drawing/2014/main" id="{500FEB2A-2025-4714-9B61-58A908581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2277569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hart - 1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7"/>
            <a:ext cx="10972800" cy="4389967"/>
          </a:xfrm>
          <a:prstGeom prst="rect">
            <a:avLst/>
          </a:prstGeom>
        </p:spPr>
        <p:txBody>
          <a:bodyPr/>
          <a:lstStyle>
            <a:lvl1pPr marL="154512" indent="0" algn="ctr">
              <a:buNone/>
              <a:defRPr sz="2133" b="1"/>
            </a:lvl1pPr>
          </a:lstStyle>
          <a:p>
            <a:endParaRPr lang="en-US"/>
          </a:p>
        </p:txBody>
      </p:sp>
      <p:pic>
        <p:nvPicPr>
          <p:cNvPr id="7" name="Picture 6">
            <a:extLst>
              <a:ext uri="{FF2B5EF4-FFF2-40B4-BE49-F238E27FC236}">
                <a16:creationId xmlns:a16="http://schemas.microsoft.com/office/drawing/2014/main" id="{1D2D8E6E-E01A-4362-B7EC-FD77ADE02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37948194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hart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7"/>
            <a:ext cx="5486400" cy="4389967"/>
          </a:xfrm>
          <a:prstGeom prst="rect">
            <a:avLst/>
          </a:prstGeom>
        </p:spPr>
        <p:txBody>
          <a:bodyPr/>
          <a:lstStyle>
            <a:lvl1pPr marL="154512" indent="0" algn="ctr">
              <a:buNone/>
              <a:defRPr sz="2133" b="1">
                <a:solidFill>
                  <a:schemeClr val="accent2">
                    <a:lumMod val="50000"/>
                  </a:schemeClr>
                </a:solidFill>
              </a:defRPr>
            </a:lvl1pPr>
          </a:lstStyle>
          <a:p>
            <a:endParaRPr lang="en-US"/>
          </a:p>
        </p:txBody>
      </p:sp>
      <p:sp>
        <p:nvSpPr>
          <p:cNvPr id="7" name="Chart Placeholder 5">
            <a:extLst>
              <a:ext uri="{FF2B5EF4-FFF2-40B4-BE49-F238E27FC236}">
                <a16:creationId xmlns:a16="http://schemas.microsoft.com/office/drawing/2014/main" id="{7F392129-498C-49BE-8E29-049E208CB02B}"/>
              </a:ext>
            </a:extLst>
          </p:cNvPr>
          <p:cNvSpPr>
            <a:spLocks noGrp="1"/>
          </p:cNvSpPr>
          <p:nvPr>
            <p:ph type="chart" sz="quarter" idx="13"/>
          </p:nvPr>
        </p:nvSpPr>
        <p:spPr>
          <a:xfrm>
            <a:off x="6096000" y="1684867"/>
            <a:ext cx="5486400" cy="4389967"/>
          </a:xfrm>
          <a:prstGeom prst="rect">
            <a:avLst/>
          </a:prstGeom>
        </p:spPr>
        <p:txBody>
          <a:bodyPr/>
          <a:lstStyle>
            <a:lvl1pPr marL="154512" indent="0" algn="ctr">
              <a:buNone/>
              <a:defRPr sz="2133" b="1">
                <a:solidFill>
                  <a:schemeClr val="accent2">
                    <a:lumMod val="50000"/>
                  </a:schemeClr>
                </a:solidFill>
              </a:defRPr>
            </a:lvl1pPr>
          </a:lstStyle>
          <a:p>
            <a:endParaRPr lang="en-US"/>
          </a:p>
        </p:txBody>
      </p:sp>
      <p:pic>
        <p:nvPicPr>
          <p:cNvPr id="9" name="Picture 8">
            <a:extLst>
              <a:ext uri="{FF2B5EF4-FFF2-40B4-BE49-F238E27FC236}">
                <a16:creationId xmlns:a16="http://schemas.microsoft.com/office/drawing/2014/main" id="{5DD5A940-48BC-46DE-8224-4123D5743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4277549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44896"/>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ection Slide">
    <p:bg>
      <p:bgPr>
        <a:solidFill>
          <a:srgbClr val="464E7E"/>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rgbClr val="464E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Text Placeholder 2">
            <a:extLst>
              <a:ext uri="{FF2B5EF4-FFF2-40B4-BE49-F238E27FC236}">
                <a16:creationId xmlns:a16="http://schemas.microsoft.com/office/drawing/2014/main" id="{46FB6116-7B8B-4E7E-A607-04548E73E368}"/>
              </a:ext>
            </a:extLst>
          </p:cNvPr>
          <p:cNvSpPr>
            <a:spLocks noGrp="1"/>
          </p:cNvSpPr>
          <p:nvPr>
            <p:ph type="body" sz="quarter" idx="10" hasCustomPrompt="1"/>
          </p:nvPr>
        </p:nvSpPr>
        <p:spPr>
          <a:xfrm>
            <a:off x="929218" y="533400"/>
            <a:ext cx="10333255" cy="4959883"/>
          </a:xfrm>
          <a:prstGeom prst="rect">
            <a:avLst/>
          </a:prstGeom>
        </p:spPr>
        <p:txBody>
          <a:bodyPr lIns="0" tIns="0" rIns="0" bIns="0" anchor="ctr" anchorCtr="0">
            <a:noAutofit/>
          </a:bodyPr>
          <a:lstStyle>
            <a:lvl1pPr marL="0" indent="0">
              <a:spcBef>
                <a:spcPts val="0"/>
              </a:spcBef>
              <a:buNone/>
              <a:defRPr sz="5333">
                <a:solidFill>
                  <a:schemeClr val="bg1"/>
                </a:solidFill>
                <a:latin typeface="+mj-lt"/>
              </a:defRPr>
            </a:lvl1pPr>
            <a:lvl2pPr marL="609585" indent="0">
              <a:buNone/>
              <a:defRPr sz="5067">
                <a:solidFill>
                  <a:schemeClr val="bg1"/>
                </a:solidFill>
                <a:latin typeface="+mj-lt"/>
              </a:defRPr>
            </a:lvl2pPr>
            <a:lvl3pPr marL="1219170" indent="0">
              <a:buNone/>
              <a:defRPr sz="5067">
                <a:solidFill>
                  <a:schemeClr val="bg1"/>
                </a:solidFill>
                <a:latin typeface="+mj-lt"/>
              </a:defRPr>
            </a:lvl3pPr>
            <a:lvl4pPr marL="1828754" indent="0">
              <a:buNone/>
              <a:defRPr sz="5067">
                <a:solidFill>
                  <a:schemeClr val="bg1"/>
                </a:solidFill>
                <a:latin typeface="+mj-lt"/>
              </a:defRPr>
            </a:lvl4pPr>
            <a:lvl5pPr marL="2438339" indent="0">
              <a:buNone/>
              <a:defRPr sz="5067">
                <a:solidFill>
                  <a:schemeClr val="bg1"/>
                </a:solidFill>
                <a:latin typeface="+mj-lt"/>
              </a:defRPr>
            </a:lvl5pPr>
          </a:lstStyle>
          <a:p>
            <a:pPr lvl="0"/>
            <a:r>
              <a:rPr lang="en-US"/>
              <a:t>Section title goes here</a:t>
            </a:r>
          </a:p>
        </p:txBody>
      </p:sp>
      <p:pic>
        <p:nvPicPr>
          <p:cNvPr id="6" name="Picture 5" descr="M:\Principal_registered_white_185.png">
            <a:extLst>
              <a:ext uri="{FF2B5EF4-FFF2-40B4-BE49-F238E27FC236}">
                <a16:creationId xmlns:a16="http://schemas.microsoft.com/office/drawing/2014/main" id="{32756991-8602-470E-AA42-A313CAE624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784" y="6327218"/>
            <a:ext cx="1377696" cy="41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028390"/>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accent2">
                    <a:lumMod val="50000"/>
                  </a:schemeClr>
                </a:solidFill>
                <a:latin typeface="FS Elliot Pro"/>
                <a:cs typeface="FS Elliot Pro"/>
              </a:defRPr>
            </a:lvl1pPr>
          </a:lstStyle>
          <a:p>
            <a:pPr lvl="0"/>
            <a:r>
              <a:rPr lang="en-US"/>
              <a:t>Use for images with light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1"/>
            <a:ext cx="355600" cy="366183"/>
          </a:xfrm>
          <a:prstGeom prst="rect">
            <a:avLst/>
          </a:prstGeom>
        </p:spPr>
        <p:txBody>
          <a:bodyPr vert="horz" lIns="0" tIns="0" rIns="0" bIns="0" rtlCol="0" anchor="b"/>
          <a:lstStyle>
            <a:lvl1pPr algn="l">
              <a:defRPr sz="1200">
                <a:solidFill>
                  <a:srgbClr val="162B48"/>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1380471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bg1"/>
                </a:solidFill>
                <a:latin typeface="FS Elliot Pro"/>
                <a:cs typeface="FS Elliot Pro"/>
              </a:defRPr>
            </a:lvl1pPr>
          </a:lstStyle>
          <a:p>
            <a:pPr lvl="0"/>
            <a:r>
              <a:rPr lang="en-US"/>
              <a:t>Use for images with dark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1"/>
            <a:ext cx="355600" cy="366183"/>
          </a:xfrm>
          <a:prstGeom prst="rect">
            <a:avLst/>
          </a:prstGeom>
        </p:spPr>
        <p:txBody>
          <a:bodyPr vert="horz" lIns="0" tIns="0" rIns="0" bIns="0" rtlCol="0" anchor="b"/>
          <a:lstStyle>
            <a:lvl1pPr algn="l">
              <a:defRPr sz="1200">
                <a:solidFill>
                  <a:schemeClr val="bg1"/>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16830493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838200" y="531707"/>
            <a:ext cx="10515600" cy="5107093"/>
          </a:xfrm>
          <a:prstGeom prst="rect">
            <a:avLst/>
          </a:prstGeom>
        </p:spPr>
        <p:txBody>
          <a:bodyPr lIns="0" tIns="0" rIns="0" bIns="0" anchor="ctr"/>
          <a:lstStyle>
            <a:lvl1pPr>
              <a:lnSpc>
                <a:spcPct val="100000"/>
              </a:lnSpc>
              <a:defRPr sz="5867">
                <a:solidFill>
                  <a:schemeClr val="bg1"/>
                </a:solidFill>
              </a:defRPr>
            </a:lvl1pPr>
          </a:lstStyle>
          <a:p>
            <a:r>
              <a:rPr lang="en-US"/>
              <a:t>Thank you</a:t>
            </a:r>
          </a:p>
        </p:txBody>
      </p:sp>
      <p:pic>
        <p:nvPicPr>
          <p:cNvPr id="8" name="Picture 7" descr="M:\Principal_registered_white_185.png">
            <a:extLst>
              <a:ext uri="{FF2B5EF4-FFF2-40B4-BE49-F238E27FC236}">
                <a16:creationId xmlns:a16="http://schemas.microsoft.com/office/drawing/2014/main" id="{7366022D-BBD6-4776-9DF8-72D69A35E0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784" y="6327218"/>
            <a:ext cx="1377696" cy="41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09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218" y="499218"/>
            <a:ext cx="1600200" cy="459632"/>
          </a:xfrm>
          <a:prstGeom prst="rect">
            <a:avLst/>
          </a:prstGeom>
        </p:spPr>
      </p:pic>
    </p:spTree>
    <p:extLst>
      <p:ext uri="{BB962C8B-B14F-4D97-AF65-F5344CB8AC3E}">
        <p14:creationId xmlns:p14="http://schemas.microsoft.com/office/powerpoint/2010/main" val="141430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4"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2"/>
            <a:ext cx="3017520" cy="334529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189"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a:t>
            </a:r>
            <a:br>
              <a:rPr lang="en-US"/>
            </a:br>
            <a:r>
              <a:rPr lang="en-US"/>
              <a:t>sub-header</a:t>
            </a:r>
          </a:p>
        </p:txBody>
      </p:sp>
      <p:sp>
        <p:nvSpPr>
          <p:cNvPr id="12" name="Footer Placeholder 4">
            <a:extLst>
              <a:ext uri="{FF2B5EF4-FFF2-40B4-BE49-F238E27FC236}">
                <a16:creationId xmlns:a16="http://schemas.microsoft.com/office/drawing/2014/main" id="{22FEBDD0-D1CB-984C-AF7E-29DFC60EBA14}"/>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090674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Head, sub, text sub, bulle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373CE0-998D-F04C-B514-FE3AB4F8E276}"/>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
        <p:nvSpPr>
          <p:cNvPr id="5" name="Title 1">
            <a:extLst>
              <a:ext uri="{FF2B5EF4-FFF2-40B4-BE49-F238E27FC236}">
                <a16:creationId xmlns:a16="http://schemas.microsoft.com/office/drawing/2014/main" id="{1F748B17-8CBB-6944-9072-FB94EC1534E4}"/>
              </a:ext>
            </a:extLst>
          </p:cNvPr>
          <p:cNvSpPr>
            <a:spLocks noGrp="1"/>
          </p:cNvSpPr>
          <p:nvPr>
            <p:ph type="title" hasCustomPrompt="1"/>
          </p:nvPr>
        </p:nvSpPr>
        <p:spPr>
          <a:xfrm>
            <a:off x="608013" y="617653"/>
            <a:ext cx="10972800" cy="457200"/>
          </a:xfrm>
        </p:spPr>
        <p:txBody>
          <a:bodyPr anchor="t">
            <a:noAutofit/>
          </a:bodyPr>
          <a:lstStyle>
            <a:lvl1pPr>
              <a:lnSpc>
                <a:spcPct val="100000"/>
              </a:lnSpc>
              <a:defRPr/>
            </a:lvl1pPr>
          </a:lstStyle>
          <a:p>
            <a:r>
              <a:rPr lang="en-US"/>
              <a:t>Click to edit header</a:t>
            </a:r>
          </a:p>
        </p:txBody>
      </p:sp>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608013"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608013"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608013"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Tree>
    <p:extLst>
      <p:ext uri="{BB962C8B-B14F-4D97-AF65-F5344CB8AC3E}">
        <p14:creationId xmlns:p14="http://schemas.microsoft.com/office/powerpoint/2010/main" val="3792974237"/>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09600" y="768350"/>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6096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31779"/>
            <a:ext cx="1033272" cy="301032"/>
          </a:xfrm>
          <a:prstGeom prst="rect">
            <a:avLst/>
          </a:prstGeom>
        </p:spPr>
      </p:pic>
    </p:spTree>
    <p:extLst>
      <p:ext uri="{BB962C8B-B14F-4D97-AF65-F5344CB8AC3E}">
        <p14:creationId xmlns:p14="http://schemas.microsoft.com/office/powerpoint/2010/main" val="3125276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609600"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609600"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609600"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609600"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82055"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7" name="Footer Placeholder 2">
            <a:extLst>
              <a:ext uri="{FF2B5EF4-FFF2-40B4-BE49-F238E27FC236}">
                <a16:creationId xmlns:a16="http://schemas.microsoft.com/office/drawing/2014/main" id="{94FD5BD2-C5EF-7F40-91E7-11926DE4D3D8}"/>
              </a:ext>
            </a:extLst>
          </p:cNvPr>
          <p:cNvSpPr>
            <a:spLocks noGrp="1"/>
          </p:cNvSpPr>
          <p:nvPr>
            <p:ph type="ftr" sz="quarter" idx="10"/>
          </p:nvPr>
        </p:nvSpPr>
        <p:spPr>
          <a:xfrm>
            <a:off x="440109" y="6294468"/>
            <a:ext cx="10375937" cy="365125"/>
          </a:xfrm>
        </p:spPr>
        <p:txBody>
          <a:bodyPr/>
          <a:lstStyle/>
          <a:p>
            <a:endParaRPr lang="en-US"/>
          </a:p>
        </p:txBody>
      </p:sp>
      <p:sp>
        <p:nvSpPr>
          <p:cNvPr id="18" name="Slide Number Placeholder 3">
            <a:extLst>
              <a:ext uri="{FF2B5EF4-FFF2-40B4-BE49-F238E27FC236}">
                <a16:creationId xmlns:a16="http://schemas.microsoft.com/office/drawing/2014/main" id="{92262565-944D-7442-8508-6FB5844F7FCA}"/>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36998200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9596871C-40A4-014A-B3DB-31659FD9D047}"/>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609600" y="617653"/>
            <a:ext cx="10972800" cy="457200"/>
          </a:xfrm>
        </p:spPr>
        <p:txBody>
          <a:bodyPr anchor="t">
            <a:noAutofit/>
          </a:bodyPr>
          <a:lstStyle>
            <a:lvl1pPr>
              <a:lnSpc>
                <a:spcPct val="100000"/>
              </a:lnSpc>
              <a:defRPr/>
            </a:lvl1pPr>
          </a:lstStyle>
          <a:p>
            <a:r>
              <a:rPr lang="en-US"/>
              <a:t>Click to edit header</a:t>
            </a:r>
          </a:p>
        </p:txBody>
      </p:sp>
      <p:sp>
        <p:nvSpPr>
          <p:cNvPr id="8" name="Footer Placeholder 2">
            <a:extLst>
              <a:ext uri="{FF2B5EF4-FFF2-40B4-BE49-F238E27FC236}">
                <a16:creationId xmlns:a16="http://schemas.microsoft.com/office/drawing/2014/main" id="{FFF84333-2B0C-304C-B8BC-11640FE9E304}"/>
              </a:ext>
            </a:extLst>
          </p:cNvPr>
          <p:cNvSpPr>
            <a:spLocks noGrp="1"/>
          </p:cNvSpPr>
          <p:nvPr>
            <p:ph type="ftr" sz="quarter" idx="10"/>
          </p:nvPr>
        </p:nvSpPr>
        <p:spPr>
          <a:xfrm>
            <a:off x="440109" y="6294468"/>
            <a:ext cx="10375937" cy="365125"/>
          </a:xfrm>
        </p:spPr>
        <p:txBody>
          <a:bodyPr/>
          <a:lstStyle/>
          <a:p>
            <a:endParaRPr lang="en-US"/>
          </a:p>
        </p:txBody>
      </p:sp>
      <p:sp>
        <p:nvSpPr>
          <p:cNvPr id="9" name="Slide Number Placeholder 3">
            <a:extLst>
              <a:ext uri="{FF2B5EF4-FFF2-40B4-BE49-F238E27FC236}">
                <a16:creationId xmlns:a16="http://schemas.microsoft.com/office/drawing/2014/main" id="{19A801A7-4164-3A4F-89F7-C8F50CD82B2B}"/>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426083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7A5F5E-91DB-BB4D-8FBB-ABC6B33107A7}"/>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608013"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9" name="Footer Placeholder 2">
            <a:extLst>
              <a:ext uri="{FF2B5EF4-FFF2-40B4-BE49-F238E27FC236}">
                <a16:creationId xmlns:a16="http://schemas.microsoft.com/office/drawing/2014/main" id="{4823103E-AE3F-884A-A36B-BCBF7D182253}"/>
              </a:ext>
            </a:extLst>
          </p:cNvPr>
          <p:cNvSpPr>
            <a:spLocks noGrp="1"/>
          </p:cNvSpPr>
          <p:nvPr>
            <p:ph type="ftr" sz="quarter" idx="10"/>
          </p:nvPr>
        </p:nvSpPr>
        <p:spPr>
          <a:xfrm>
            <a:off x="440109" y="6294468"/>
            <a:ext cx="10375937" cy="365125"/>
          </a:xfrm>
        </p:spPr>
        <p:txBody>
          <a:bodyPr/>
          <a:lstStyle>
            <a:lvl1pPr>
              <a:defRPr>
                <a:solidFill>
                  <a:schemeClr val="bg1"/>
                </a:solidFill>
              </a:defRPr>
            </a:lvl1pPr>
          </a:lstStyle>
          <a:p>
            <a:endParaRPr lang="en-US"/>
          </a:p>
        </p:txBody>
      </p:sp>
      <p:sp>
        <p:nvSpPr>
          <p:cNvPr id="10" name="Slide Number Placeholder 3">
            <a:extLst>
              <a:ext uri="{FF2B5EF4-FFF2-40B4-BE49-F238E27FC236}">
                <a16:creationId xmlns:a16="http://schemas.microsoft.com/office/drawing/2014/main" id="{E16804DF-0FA7-7740-8C64-8CA705140079}"/>
              </a:ext>
            </a:extLst>
          </p:cNvPr>
          <p:cNvSpPr>
            <a:spLocks noGrp="1"/>
          </p:cNvSpPr>
          <p:nvPr>
            <p:ph type="sldNum" sz="quarter" idx="11"/>
          </p:nvPr>
        </p:nvSpPr>
        <p:spPr>
          <a:xfrm>
            <a:off x="191889" y="6290195"/>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1" name="TextBox 10">
            <a:extLst>
              <a:ext uri="{FF2B5EF4-FFF2-40B4-BE49-F238E27FC236}">
                <a16:creationId xmlns:a16="http://schemas.microsoft.com/office/drawing/2014/main" id="{00DEC28A-3B7C-1F40-A84D-D6B1829547F4}"/>
              </a:ext>
            </a:extLst>
          </p:cNvPr>
          <p:cNvSpPr txBox="1"/>
          <p:nvPr userDrawn="1">
            <p:extLst>
              <p:ext uri="{1162E1C5-73C7-4A58-AE30-91384D911F3F}">
                <p184:classification xmlns:p184="http://schemas.microsoft.com/office/powerpoint/2018/4/main" val="ftr"/>
              </p:ext>
            </p:extLst>
          </p:nvPr>
        </p:nvSpPr>
        <p:spPr>
          <a:xfrm>
            <a:off x="186027" y="6672712"/>
            <a:ext cx="1416050"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30019566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F2CCB7-162F-4843-9463-3BC8D100C299}"/>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608013"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608013"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608013"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608013"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0" name="Footer Placeholder 2">
            <a:extLst>
              <a:ext uri="{FF2B5EF4-FFF2-40B4-BE49-F238E27FC236}">
                <a16:creationId xmlns:a16="http://schemas.microsoft.com/office/drawing/2014/main" id="{66BBE8B3-13D0-284A-8630-2D4E84D7607E}"/>
              </a:ext>
            </a:extLst>
          </p:cNvPr>
          <p:cNvSpPr>
            <a:spLocks noGrp="1"/>
          </p:cNvSpPr>
          <p:nvPr>
            <p:ph type="ftr" sz="quarter" idx="10"/>
          </p:nvPr>
        </p:nvSpPr>
        <p:spPr>
          <a:xfrm>
            <a:off x="440110" y="6294468"/>
            <a:ext cx="3185424" cy="365125"/>
          </a:xfrm>
        </p:spPr>
        <p:txBody>
          <a:bodyPr/>
          <a:lstStyle/>
          <a:p>
            <a:endParaRPr lang="en-US"/>
          </a:p>
        </p:txBody>
      </p:sp>
      <p:sp>
        <p:nvSpPr>
          <p:cNvPr id="11" name="Slide Number Placeholder 3">
            <a:extLst>
              <a:ext uri="{FF2B5EF4-FFF2-40B4-BE49-F238E27FC236}">
                <a16:creationId xmlns:a16="http://schemas.microsoft.com/office/drawing/2014/main" id="{01694342-AF00-CC4D-A424-706DDFBE06AD}"/>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381424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6D1B6C2-6709-9649-ACB7-C02B84E80E2C}"/>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609600"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609600"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609601" y="1156133"/>
            <a:ext cx="50292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609600"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0" name="Footer Placeholder 2">
            <a:extLst>
              <a:ext uri="{FF2B5EF4-FFF2-40B4-BE49-F238E27FC236}">
                <a16:creationId xmlns:a16="http://schemas.microsoft.com/office/drawing/2014/main" id="{1C030ABE-C070-7A46-BC8F-9E9FA526F364}"/>
              </a:ext>
            </a:extLst>
          </p:cNvPr>
          <p:cNvSpPr>
            <a:spLocks noGrp="1"/>
          </p:cNvSpPr>
          <p:nvPr>
            <p:ph type="ftr" sz="quarter" idx="10"/>
          </p:nvPr>
        </p:nvSpPr>
        <p:spPr>
          <a:xfrm>
            <a:off x="440109" y="6294468"/>
            <a:ext cx="5198691" cy="365125"/>
          </a:xfrm>
        </p:spPr>
        <p:txBody>
          <a:bodyPr/>
          <a:lstStyle/>
          <a:p>
            <a:endParaRPr lang="en-US"/>
          </a:p>
        </p:txBody>
      </p:sp>
      <p:sp>
        <p:nvSpPr>
          <p:cNvPr id="11" name="Slide Number Placeholder 3">
            <a:extLst>
              <a:ext uri="{FF2B5EF4-FFF2-40B4-BE49-F238E27FC236}">
                <a16:creationId xmlns:a16="http://schemas.microsoft.com/office/drawing/2014/main" id="{232127C8-3369-1E42-A119-C72259E45CF1}"/>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37885437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57690F7-180A-2B4F-B23C-CD03DC9CB4D9}"/>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609599"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609599"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609600" y="1156133"/>
            <a:ext cx="70866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609599"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0" name="Footer Placeholder 2">
            <a:extLst>
              <a:ext uri="{FF2B5EF4-FFF2-40B4-BE49-F238E27FC236}">
                <a16:creationId xmlns:a16="http://schemas.microsoft.com/office/drawing/2014/main" id="{D992B304-0E90-8242-975C-62D61970843A}"/>
              </a:ext>
            </a:extLst>
          </p:cNvPr>
          <p:cNvSpPr>
            <a:spLocks noGrp="1"/>
          </p:cNvSpPr>
          <p:nvPr>
            <p:ph type="ftr" sz="quarter" idx="10"/>
          </p:nvPr>
        </p:nvSpPr>
        <p:spPr>
          <a:xfrm>
            <a:off x="440110" y="6294468"/>
            <a:ext cx="7256090" cy="365125"/>
          </a:xfrm>
        </p:spPr>
        <p:txBody>
          <a:bodyPr/>
          <a:lstStyle/>
          <a:p>
            <a:endParaRPr lang="en-US"/>
          </a:p>
        </p:txBody>
      </p:sp>
      <p:sp>
        <p:nvSpPr>
          <p:cNvPr id="15" name="Slide Number Placeholder 3">
            <a:extLst>
              <a:ext uri="{FF2B5EF4-FFF2-40B4-BE49-F238E27FC236}">
                <a16:creationId xmlns:a16="http://schemas.microsoft.com/office/drawing/2014/main" id="{6A160251-7AB4-BF46-819E-2910C7C2DF33}"/>
              </a:ext>
            </a:extLst>
          </p:cNvPr>
          <p:cNvSpPr>
            <a:spLocks noGrp="1"/>
          </p:cNvSpPr>
          <p:nvPr>
            <p:ph type="sldNum" sz="quarter" idx="11"/>
          </p:nvPr>
        </p:nvSpPr>
        <p:spPr>
          <a:xfrm>
            <a:off x="191889" y="6290195"/>
            <a:ext cx="248220" cy="377825"/>
          </a:xfrm>
        </p:spPr>
        <p:txBody>
          <a:bodyPr/>
          <a:lstStyle/>
          <a:p>
            <a:fld id="{13CF28CE-A392-6E4E-B8A8-233A7BF58CFD}" type="slidenum">
              <a:rPr lang="en-US" smtClean="0"/>
              <a:pPr/>
              <a:t>‹#›</a:t>
            </a:fld>
            <a:endParaRPr lang="en-US"/>
          </a:p>
        </p:txBody>
      </p:sp>
    </p:spTree>
    <p:extLst>
      <p:ext uri="{BB962C8B-B14F-4D97-AF65-F5344CB8AC3E}">
        <p14:creationId xmlns:p14="http://schemas.microsoft.com/office/powerpoint/2010/main" val="34702549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081B76B4-A4A6-1C4A-854E-B85C2281F0F4}"/>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609599"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609599"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609600"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609599"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4" name="Footer Placeholder 2">
            <a:extLst>
              <a:ext uri="{FF2B5EF4-FFF2-40B4-BE49-F238E27FC236}">
                <a16:creationId xmlns:a16="http://schemas.microsoft.com/office/drawing/2014/main" id="{EF89BE3D-3ED1-704E-84DF-D26C28524C2C}"/>
              </a:ext>
            </a:extLst>
          </p:cNvPr>
          <p:cNvSpPr>
            <a:spLocks noGrp="1"/>
          </p:cNvSpPr>
          <p:nvPr>
            <p:ph type="ftr" sz="quarter" idx="10"/>
          </p:nvPr>
        </p:nvSpPr>
        <p:spPr>
          <a:xfrm>
            <a:off x="440109" y="6294468"/>
            <a:ext cx="7395791" cy="365125"/>
          </a:xfrm>
        </p:spPr>
        <p:txBody>
          <a:bodyPr/>
          <a:lstStyle>
            <a:lvl1pPr>
              <a:defRPr>
                <a:solidFill>
                  <a:schemeClr val="bg1"/>
                </a:solidFill>
              </a:defRPr>
            </a:lvl1pPr>
          </a:lstStyle>
          <a:p>
            <a:endParaRPr lang="en-US"/>
          </a:p>
        </p:txBody>
      </p:sp>
      <p:sp>
        <p:nvSpPr>
          <p:cNvPr id="15" name="Slide Number Placeholder 3">
            <a:extLst>
              <a:ext uri="{FF2B5EF4-FFF2-40B4-BE49-F238E27FC236}">
                <a16:creationId xmlns:a16="http://schemas.microsoft.com/office/drawing/2014/main" id="{D799B681-0A7F-8748-B6D3-3D2D23ED97CB}"/>
              </a:ext>
            </a:extLst>
          </p:cNvPr>
          <p:cNvSpPr>
            <a:spLocks noGrp="1"/>
          </p:cNvSpPr>
          <p:nvPr>
            <p:ph type="sldNum" sz="quarter" idx="11"/>
          </p:nvPr>
        </p:nvSpPr>
        <p:spPr>
          <a:xfrm>
            <a:off x="191889" y="6290195"/>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6" name="TextBox 15">
            <a:extLst>
              <a:ext uri="{FF2B5EF4-FFF2-40B4-BE49-F238E27FC236}">
                <a16:creationId xmlns:a16="http://schemas.microsoft.com/office/drawing/2014/main" id="{BA390A0C-3CAC-E742-97D5-CBF67882F3C2}"/>
              </a:ext>
            </a:extLst>
          </p:cNvPr>
          <p:cNvSpPr txBox="1"/>
          <p:nvPr userDrawn="1">
            <p:extLst>
              <p:ext uri="{1162E1C5-73C7-4A58-AE30-91384D911F3F}">
                <p184:classification xmlns:p184="http://schemas.microsoft.com/office/powerpoint/2018/4/main" val="ftr"/>
              </p:ext>
            </p:extLst>
          </p:nvPr>
        </p:nvSpPr>
        <p:spPr>
          <a:xfrm>
            <a:off x="186027" y="6672712"/>
            <a:ext cx="1416050"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3833833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A2E2265A-D487-7742-B0CD-73C7A6D9EC12}"/>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609599"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609599"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609600"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609599"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2" name="Footer Placeholder 2">
            <a:extLst>
              <a:ext uri="{FF2B5EF4-FFF2-40B4-BE49-F238E27FC236}">
                <a16:creationId xmlns:a16="http://schemas.microsoft.com/office/drawing/2014/main" id="{B304DB22-49FF-CC4F-84F1-6B92E6932D0E}"/>
              </a:ext>
            </a:extLst>
          </p:cNvPr>
          <p:cNvSpPr>
            <a:spLocks noGrp="1"/>
          </p:cNvSpPr>
          <p:nvPr>
            <p:ph type="ftr" sz="quarter" idx="10"/>
          </p:nvPr>
        </p:nvSpPr>
        <p:spPr>
          <a:xfrm>
            <a:off x="440109" y="6294468"/>
            <a:ext cx="5376491" cy="365125"/>
          </a:xfrm>
        </p:spPr>
        <p:txBody>
          <a:bodyPr/>
          <a:lstStyle>
            <a:lvl1pPr>
              <a:defRPr>
                <a:solidFill>
                  <a:schemeClr val="bg1"/>
                </a:solidFill>
              </a:defRPr>
            </a:lvl1pPr>
          </a:lstStyle>
          <a:p>
            <a:endParaRPr lang="en-US"/>
          </a:p>
        </p:txBody>
      </p:sp>
      <p:sp>
        <p:nvSpPr>
          <p:cNvPr id="13" name="Slide Number Placeholder 3">
            <a:extLst>
              <a:ext uri="{FF2B5EF4-FFF2-40B4-BE49-F238E27FC236}">
                <a16:creationId xmlns:a16="http://schemas.microsoft.com/office/drawing/2014/main" id="{CB16DA2B-D09F-3745-9412-2AE4472BAD33}"/>
              </a:ext>
            </a:extLst>
          </p:cNvPr>
          <p:cNvSpPr>
            <a:spLocks noGrp="1"/>
          </p:cNvSpPr>
          <p:nvPr>
            <p:ph type="sldNum" sz="quarter" idx="11"/>
          </p:nvPr>
        </p:nvSpPr>
        <p:spPr>
          <a:xfrm>
            <a:off x="191889" y="6290195"/>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4" name="TextBox 13">
            <a:extLst>
              <a:ext uri="{FF2B5EF4-FFF2-40B4-BE49-F238E27FC236}">
                <a16:creationId xmlns:a16="http://schemas.microsoft.com/office/drawing/2014/main" id="{63D80794-FE05-3543-A3F6-D874140FAFCF}"/>
              </a:ext>
            </a:extLst>
          </p:cNvPr>
          <p:cNvSpPr txBox="1"/>
          <p:nvPr userDrawn="1">
            <p:extLst>
              <p:ext uri="{1162E1C5-73C7-4A58-AE30-91384D911F3F}">
                <p184:classification xmlns:p184="http://schemas.microsoft.com/office/powerpoint/2018/4/main" val="ftr"/>
              </p:ext>
            </p:extLst>
          </p:nvPr>
        </p:nvSpPr>
        <p:spPr>
          <a:xfrm>
            <a:off x="186027" y="6672712"/>
            <a:ext cx="1416050"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26637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2"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5"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5" y="2114206"/>
            <a:ext cx="5029200" cy="4126143"/>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5" y="1518385"/>
            <a:ext cx="502920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1482831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D79DEE98-BD99-B44B-9371-2D8B666D3106}"/>
              </a:ext>
            </a:extLst>
          </p:cNvPr>
          <p:cNvPicPr>
            <a:picLocks noChangeAspect="1"/>
          </p:cNvPicPr>
          <p:nvPr userDrawn="1"/>
        </p:nvPicPr>
        <p:blipFill>
          <a:blip r:embed="rId2"/>
          <a:stretch>
            <a:fillRect/>
          </a:stretch>
        </p:blipFill>
        <p:spPr>
          <a:xfrm>
            <a:off x="10919327" y="6429895"/>
            <a:ext cx="1092200" cy="304800"/>
          </a:xfrm>
          <a:prstGeom prst="rect">
            <a:avLst/>
          </a:prstGeom>
        </p:spPr>
      </p:pic>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609600" y="617653"/>
            <a:ext cx="2840182"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6096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6096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6096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1" name="Footer Placeholder 2">
            <a:extLst>
              <a:ext uri="{FF2B5EF4-FFF2-40B4-BE49-F238E27FC236}">
                <a16:creationId xmlns:a16="http://schemas.microsoft.com/office/drawing/2014/main" id="{2B5355C4-0400-7B46-B76F-7D820741D422}"/>
              </a:ext>
            </a:extLst>
          </p:cNvPr>
          <p:cNvSpPr>
            <a:spLocks noGrp="1"/>
          </p:cNvSpPr>
          <p:nvPr>
            <p:ph type="ftr" sz="quarter" idx="10"/>
          </p:nvPr>
        </p:nvSpPr>
        <p:spPr>
          <a:xfrm>
            <a:off x="440109" y="6294468"/>
            <a:ext cx="3382591" cy="365125"/>
          </a:xfrm>
        </p:spPr>
        <p:txBody>
          <a:bodyPr/>
          <a:lstStyle>
            <a:lvl1pPr>
              <a:defRPr>
                <a:solidFill>
                  <a:schemeClr val="bg1"/>
                </a:solidFill>
              </a:defRPr>
            </a:lvl1pPr>
          </a:lstStyle>
          <a:p>
            <a:endParaRPr lang="en-US"/>
          </a:p>
        </p:txBody>
      </p:sp>
      <p:sp>
        <p:nvSpPr>
          <p:cNvPr id="12" name="Slide Number Placeholder 3">
            <a:extLst>
              <a:ext uri="{FF2B5EF4-FFF2-40B4-BE49-F238E27FC236}">
                <a16:creationId xmlns:a16="http://schemas.microsoft.com/office/drawing/2014/main" id="{5797E501-D637-434B-B664-B95524BB9E6E}"/>
              </a:ext>
            </a:extLst>
          </p:cNvPr>
          <p:cNvSpPr>
            <a:spLocks noGrp="1"/>
          </p:cNvSpPr>
          <p:nvPr>
            <p:ph type="sldNum" sz="quarter" idx="11"/>
          </p:nvPr>
        </p:nvSpPr>
        <p:spPr>
          <a:xfrm>
            <a:off x="191889" y="6290195"/>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3" name="TextBox 12">
            <a:extLst>
              <a:ext uri="{FF2B5EF4-FFF2-40B4-BE49-F238E27FC236}">
                <a16:creationId xmlns:a16="http://schemas.microsoft.com/office/drawing/2014/main" id="{6CB36EB1-5CF6-1240-87F2-7DE411685C5E}"/>
              </a:ext>
            </a:extLst>
          </p:cNvPr>
          <p:cNvSpPr txBox="1"/>
          <p:nvPr userDrawn="1">
            <p:extLst>
              <p:ext uri="{1162E1C5-73C7-4A58-AE30-91384D911F3F}">
                <p184:classification xmlns:p184="http://schemas.microsoft.com/office/powerpoint/2018/4/main" val="ftr"/>
              </p:ext>
            </p:extLst>
          </p:nvPr>
        </p:nvSpPr>
        <p:spPr>
          <a:xfrm>
            <a:off x="186027" y="6672712"/>
            <a:ext cx="1416050"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16081731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DB532F5-7BDD-7644-8C9A-C6F519E9BEBF}"/>
              </a:ext>
            </a:extLst>
          </p:cNvPr>
          <p:cNvPicPr>
            <a:picLocks noChangeAspect="1"/>
          </p:cNvPicPr>
          <p:nvPr userDrawn="1"/>
        </p:nvPicPr>
        <p:blipFill>
          <a:blip r:embed="rId2"/>
          <a:stretch>
            <a:fillRect/>
          </a:stretch>
        </p:blipFill>
        <p:spPr>
          <a:xfrm>
            <a:off x="10956517" y="6431779"/>
            <a:ext cx="1033272" cy="301032"/>
          </a:xfrm>
          <a:prstGeom prst="rect">
            <a:avLst/>
          </a:prstGeom>
        </p:spPr>
      </p:pic>
      <p:sp>
        <p:nvSpPr>
          <p:cNvPr id="7" name="Footer Placeholder 2">
            <a:extLst>
              <a:ext uri="{FF2B5EF4-FFF2-40B4-BE49-F238E27FC236}">
                <a16:creationId xmlns:a16="http://schemas.microsoft.com/office/drawing/2014/main" id="{8D2D4D0A-3E37-F547-8B55-43F8E0F08754}"/>
              </a:ext>
            </a:extLst>
          </p:cNvPr>
          <p:cNvSpPr>
            <a:spLocks noGrp="1"/>
          </p:cNvSpPr>
          <p:nvPr>
            <p:ph type="ftr" sz="quarter" idx="10"/>
          </p:nvPr>
        </p:nvSpPr>
        <p:spPr>
          <a:xfrm>
            <a:off x="440109" y="6294468"/>
            <a:ext cx="10375937" cy="365125"/>
          </a:xfrm>
        </p:spPr>
        <p:txBody>
          <a:bodyPr/>
          <a:lstStyle>
            <a:lvl1pPr>
              <a:defRPr>
                <a:solidFill>
                  <a:schemeClr val="bg1"/>
                </a:solidFill>
              </a:defRPr>
            </a:lvl1pPr>
          </a:lstStyle>
          <a:p>
            <a:endParaRPr lang="en-US"/>
          </a:p>
        </p:txBody>
      </p:sp>
      <p:sp>
        <p:nvSpPr>
          <p:cNvPr id="8" name="Slide Number Placeholder 3">
            <a:extLst>
              <a:ext uri="{FF2B5EF4-FFF2-40B4-BE49-F238E27FC236}">
                <a16:creationId xmlns:a16="http://schemas.microsoft.com/office/drawing/2014/main" id="{B0259D21-9A9F-6647-AFD2-837D02D2F52E}"/>
              </a:ext>
            </a:extLst>
          </p:cNvPr>
          <p:cNvSpPr>
            <a:spLocks noGrp="1"/>
          </p:cNvSpPr>
          <p:nvPr>
            <p:ph type="sldNum" sz="quarter" idx="11"/>
          </p:nvPr>
        </p:nvSpPr>
        <p:spPr>
          <a:xfrm>
            <a:off x="191889" y="6290195"/>
            <a:ext cx="248220" cy="377825"/>
          </a:xfrm>
        </p:spPr>
        <p:txBody>
          <a:bodyPr/>
          <a:lstStyle>
            <a:lvl1pPr>
              <a:defRPr>
                <a:solidFill>
                  <a:schemeClr val="bg1"/>
                </a:solidFill>
              </a:defRPr>
            </a:lvl1pPr>
          </a:lstStyle>
          <a:p>
            <a:fld id="{13CF28CE-A392-6E4E-B8A8-233A7BF58CFD}" type="slidenum">
              <a:rPr lang="en-US" smtClean="0"/>
              <a:pPr/>
              <a:t>‹#›</a:t>
            </a:fld>
            <a:endParaRPr lang="en-US"/>
          </a:p>
        </p:txBody>
      </p:sp>
      <p:sp>
        <p:nvSpPr>
          <p:cNvPr id="10" name="TextBox 9">
            <a:extLst>
              <a:ext uri="{FF2B5EF4-FFF2-40B4-BE49-F238E27FC236}">
                <a16:creationId xmlns:a16="http://schemas.microsoft.com/office/drawing/2014/main" id="{E53BF6AC-20A4-2347-8289-6E5D9357796E}"/>
              </a:ext>
            </a:extLst>
          </p:cNvPr>
          <p:cNvSpPr txBox="1"/>
          <p:nvPr userDrawn="1">
            <p:extLst>
              <p:ext uri="{1162E1C5-73C7-4A58-AE30-91384D911F3F}">
                <p184:classification xmlns:p184="http://schemas.microsoft.com/office/powerpoint/2018/4/main" val="ftr"/>
              </p:ext>
            </p:extLst>
          </p:nvPr>
        </p:nvSpPr>
        <p:spPr>
          <a:xfrm>
            <a:off x="186027" y="6672712"/>
            <a:ext cx="1416050" cy="123111"/>
          </a:xfrm>
          <a:prstGeom prst="rect">
            <a:avLst/>
          </a:prstGeom>
        </p:spPr>
        <p:txBody>
          <a:bodyPr horzOverflow="overflow" lIns="0" tIns="0" rIns="0" bIns="0">
            <a:spAutoFit/>
          </a:bodyPr>
          <a:lstStyle/>
          <a:p>
            <a:pPr algn="l"/>
            <a:r>
              <a:rPr lang="en-US" sz="800">
                <a:solidFill>
                  <a:schemeClr val="bg1"/>
                </a:solidFill>
                <a:latin typeface="FS Elliot Pro" panose="02000503040000020004" pitchFamily="2" charset="0"/>
              </a:rPr>
              <a:t>Classification: Internal Use</a:t>
            </a:r>
          </a:p>
        </p:txBody>
      </p:sp>
    </p:spTree>
    <p:extLst>
      <p:ext uri="{BB962C8B-B14F-4D97-AF65-F5344CB8AC3E}">
        <p14:creationId xmlns:p14="http://schemas.microsoft.com/office/powerpoint/2010/main" val="23659759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12192000" cy="68580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952" y="499218"/>
            <a:ext cx="1600200" cy="459632"/>
          </a:xfrm>
          <a:prstGeom prst="rect">
            <a:avLst/>
          </a:prstGeom>
        </p:spPr>
      </p:pic>
    </p:spTree>
    <p:extLst>
      <p:ext uri="{BB962C8B-B14F-4D97-AF65-F5344CB8AC3E}">
        <p14:creationId xmlns:p14="http://schemas.microsoft.com/office/powerpoint/2010/main" val="22373713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ad, sub, text sub, bullet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EFE81-FD4C-4741-B57D-E20508647F8E}"/>
              </a:ext>
            </a:extLst>
          </p:cNvPr>
          <p:cNvSpPr>
            <a:spLocks noGrp="1"/>
          </p:cNvSpPr>
          <p:nvPr>
            <p:ph idx="1" hasCustomPrompt="1"/>
          </p:nvPr>
        </p:nvSpPr>
        <p:spPr>
          <a:xfrm>
            <a:off x="571500" y="2119746"/>
            <a:ext cx="10972800" cy="4187075"/>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895A2A21-E833-0C42-927D-5FE74D930385}"/>
              </a:ext>
            </a:extLst>
          </p:cNvPr>
          <p:cNvSpPr>
            <a:spLocks noGrp="1"/>
          </p:cNvSpPr>
          <p:nvPr>
            <p:ph type="body" sz="quarter" idx="12" hasCustomPrompt="1"/>
          </p:nvPr>
        </p:nvSpPr>
        <p:spPr>
          <a:xfrm>
            <a:off x="571500"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1" name="Text Placeholder 2">
            <a:extLst>
              <a:ext uri="{FF2B5EF4-FFF2-40B4-BE49-F238E27FC236}">
                <a16:creationId xmlns:a16="http://schemas.microsoft.com/office/drawing/2014/main" id="{CCA2F667-5CD7-1345-8F44-1FF1A1F9E366}"/>
              </a:ext>
            </a:extLst>
          </p:cNvPr>
          <p:cNvSpPr>
            <a:spLocks noGrp="1"/>
          </p:cNvSpPr>
          <p:nvPr>
            <p:ph type="body" idx="13" hasCustomPrompt="1"/>
          </p:nvPr>
        </p:nvSpPr>
        <p:spPr>
          <a:xfrm>
            <a:off x="571500" y="1523928"/>
            <a:ext cx="10972800" cy="518882"/>
          </a:xfrm>
        </p:spPr>
        <p:txBody>
          <a:bodyPr anchor="b">
            <a:noAutofit/>
          </a:bodyPr>
          <a:lstStyle>
            <a:lvl1pPr marL="0" indent="0">
              <a:lnSpc>
                <a:spcPct val="100000"/>
              </a:lnSpc>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8" name="Footer Placeholder 4">
            <a:extLst>
              <a:ext uri="{FF2B5EF4-FFF2-40B4-BE49-F238E27FC236}">
                <a16:creationId xmlns:a16="http://schemas.microsoft.com/office/drawing/2014/main" id="{ADA06521-DD89-5F43-996A-AF8051110D1D}"/>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0" name="Slide Number Placeholder 5">
            <a:extLst>
              <a:ext uri="{FF2B5EF4-FFF2-40B4-BE49-F238E27FC236}">
                <a16:creationId xmlns:a16="http://schemas.microsoft.com/office/drawing/2014/main" id="{E1C8CC88-2E59-C04C-BFBB-390FBCC0BE56}"/>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
        <p:nvSpPr>
          <p:cNvPr id="12" name="Title Placeholder 1">
            <a:extLst>
              <a:ext uri="{FF2B5EF4-FFF2-40B4-BE49-F238E27FC236}">
                <a16:creationId xmlns:a16="http://schemas.microsoft.com/office/drawing/2014/main" id="{52DE5F74-D4DB-E948-BA07-AA84DA99F565}"/>
              </a:ext>
            </a:extLst>
          </p:cNvPr>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Tree>
    <p:extLst>
      <p:ext uri="{BB962C8B-B14F-4D97-AF65-F5344CB8AC3E}">
        <p14:creationId xmlns:p14="http://schemas.microsoft.com/office/powerpoint/2010/main" val="506615809"/>
      </p:ext>
    </p:extLst>
  </p:cSld>
  <p:clrMapOvr>
    <a:masterClrMapping/>
  </p:clrMapOvr>
  <p:extLst>
    <p:ext uri="{DCECCB84-F9BA-43D5-87BE-67443E8EF086}">
      <p15:sldGuideLst xmlns:p15="http://schemas.microsoft.com/office/powerpoint/2012/main">
        <p15:guide id="1" orient="horz" pos="384">
          <p15:clr>
            <a:srgbClr val="FBAE40"/>
          </p15:clr>
        </p15:guide>
        <p15:guide id="2" orient="horz" pos="21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68350"/>
            <a:ext cx="10972800" cy="2852737"/>
          </a:xfrm>
        </p:spPr>
        <p:txBody>
          <a:bodyPr anchor="b">
            <a:noAutofit/>
          </a:bodyPr>
          <a:lstStyle>
            <a:lvl1pPr>
              <a:lnSpc>
                <a:spcPct val="100000"/>
              </a:lnSpc>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571500" y="3639343"/>
            <a:ext cx="10972800" cy="1500187"/>
          </a:xfrm>
        </p:spPr>
        <p:txBody>
          <a:bodyPr>
            <a:noAutofit/>
          </a:bodyPr>
          <a:lstStyle>
            <a:lvl1pPr marL="0" indent="0">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697747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4CE14804-1B0F-AB49-A6BD-EA220659EA3B}"/>
              </a:ext>
            </a:extLst>
          </p:cNvPr>
          <p:cNvPicPr>
            <a:picLocks noChangeAspect="1"/>
          </p:cNvPicPr>
          <p:nvPr userDrawn="1"/>
        </p:nvPicPr>
        <p:blipFill>
          <a:blip r:embed="rId2"/>
          <a:stretch>
            <a:fillRect/>
          </a:stretch>
        </p:blipFill>
        <p:spPr>
          <a:xfrm>
            <a:off x="10919327" y="6408629"/>
            <a:ext cx="1092200" cy="304800"/>
          </a:xfrm>
          <a:prstGeom prst="rect">
            <a:avLst/>
          </a:prstGeom>
        </p:spPr>
      </p:pic>
      <p:sp>
        <p:nvSpPr>
          <p:cNvPr id="11" name="Title 1">
            <a:extLst>
              <a:ext uri="{FF2B5EF4-FFF2-40B4-BE49-F238E27FC236}">
                <a16:creationId xmlns:a16="http://schemas.microsoft.com/office/drawing/2014/main" id="{108E2142-7EA3-074E-8B29-5192FCC1C73B}"/>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EEF90-4C99-3C4B-B866-D0F3D116A1A5}"/>
              </a:ext>
            </a:extLst>
          </p:cNvPr>
          <p:cNvSpPr>
            <a:spLocks noGrp="1"/>
          </p:cNvSpPr>
          <p:nvPr>
            <p:ph idx="1" hasCustomPrompt="1"/>
          </p:nvPr>
        </p:nvSpPr>
        <p:spPr>
          <a:xfrm>
            <a:off x="588334" y="2119746"/>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FB125A6-4DC3-2749-942E-6CB8D0F0F3A4}"/>
              </a:ext>
            </a:extLst>
          </p:cNvPr>
          <p:cNvSpPr>
            <a:spLocks noGrp="1"/>
          </p:cNvSpPr>
          <p:nvPr>
            <p:ph type="body" sz="quarter" idx="13" hasCustomPrompt="1"/>
          </p:nvPr>
        </p:nvSpPr>
        <p:spPr>
          <a:xfrm>
            <a:off x="588334" y="1156133"/>
            <a:ext cx="10975975"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0AD8BEEA-C5A9-C94B-91E7-3EB0A56C1D24}"/>
              </a:ext>
            </a:extLst>
          </p:cNvPr>
          <p:cNvSpPr>
            <a:spLocks noGrp="1"/>
          </p:cNvSpPr>
          <p:nvPr>
            <p:ph type="body" idx="14" hasCustomPrompt="1"/>
          </p:nvPr>
        </p:nvSpPr>
        <p:spPr>
          <a:xfrm>
            <a:off x="588334" y="1523928"/>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Content Placeholder 2">
            <a:extLst>
              <a:ext uri="{FF2B5EF4-FFF2-40B4-BE49-F238E27FC236}">
                <a16:creationId xmlns:a16="http://schemas.microsoft.com/office/drawing/2014/main" id="{4FB5A352-4B08-DF4C-B625-1A08AF66BFC6}"/>
              </a:ext>
            </a:extLst>
          </p:cNvPr>
          <p:cNvSpPr>
            <a:spLocks noGrp="1"/>
          </p:cNvSpPr>
          <p:nvPr>
            <p:ph idx="15" hasCustomPrompt="1"/>
          </p:nvPr>
        </p:nvSpPr>
        <p:spPr>
          <a:xfrm>
            <a:off x="6282055" y="2103120"/>
            <a:ext cx="530352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39636A6-06B1-AF48-8078-03A2E3468F6B}"/>
              </a:ext>
            </a:extLst>
          </p:cNvPr>
          <p:cNvSpPr>
            <a:spLocks noGrp="1"/>
          </p:cNvSpPr>
          <p:nvPr>
            <p:ph type="body" idx="16" hasCustomPrompt="1"/>
          </p:nvPr>
        </p:nvSpPr>
        <p:spPr>
          <a:xfrm>
            <a:off x="6260789" y="1507302"/>
            <a:ext cx="5303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9" name="Footer Placeholder 4">
            <a:extLst>
              <a:ext uri="{FF2B5EF4-FFF2-40B4-BE49-F238E27FC236}">
                <a16:creationId xmlns:a16="http://schemas.microsoft.com/office/drawing/2014/main" id="{ADB1DEDA-E2E4-0E4A-8914-B8476F5385D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20" name="Slide Number Placeholder 5">
            <a:extLst>
              <a:ext uri="{FF2B5EF4-FFF2-40B4-BE49-F238E27FC236}">
                <a16:creationId xmlns:a16="http://schemas.microsoft.com/office/drawing/2014/main" id="{E16C85C6-6C4D-EF49-9588-3AECE296018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8441611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593A01-4EA1-A241-BA8C-007644C0CCCA}"/>
              </a:ext>
            </a:extLst>
          </p:cNvPr>
          <p:cNvSpPr>
            <a:spLocks noGrp="1"/>
          </p:cNvSpPr>
          <p:nvPr>
            <p:ph type="title" hasCustomPrompt="1"/>
          </p:nvPr>
        </p:nvSpPr>
        <p:spPr>
          <a:xfrm>
            <a:off x="588334" y="617653"/>
            <a:ext cx="10972800" cy="457200"/>
          </a:xfrm>
        </p:spPr>
        <p:txBody>
          <a:bodyPr anchor="t">
            <a:noAutofit/>
          </a:bodyPr>
          <a:lstStyle>
            <a:lvl1pPr>
              <a:lnSpc>
                <a:spcPct val="100000"/>
              </a:lnSpc>
              <a:defRPr/>
            </a:lvl1pPr>
          </a:lstStyle>
          <a:p>
            <a:r>
              <a:rPr lang="en-US"/>
              <a:t>Click to edit header</a:t>
            </a:r>
          </a:p>
        </p:txBody>
      </p:sp>
      <p:sp>
        <p:nvSpPr>
          <p:cNvPr id="10" name="Footer Placeholder 4">
            <a:extLst>
              <a:ext uri="{FF2B5EF4-FFF2-40B4-BE49-F238E27FC236}">
                <a16:creationId xmlns:a16="http://schemas.microsoft.com/office/drawing/2014/main" id="{E44BFDA8-2542-C84A-85FF-807285E078E8}"/>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1" name="Slide Number Placeholder 5">
            <a:extLst>
              <a:ext uri="{FF2B5EF4-FFF2-40B4-BE49-F238E27FC236}">
                <a16:creationId xmlns:a16="http://schemas.microsoft.com/office/drawing/2014/main" id="{678BBC8C-59AE-6346-ABDE-914A6F6FE29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descr="Logo&#10;&#10;Description automatically generated">
            <a:extLst>
              <a:ext uri="{FF2B5EF4-FFF2-40B4-BE49-F238E27FC236}">
                <a16:creationId xmlns:a16="http://schemas.microsoft.com/office/drawing/2014/main" id="{18B89A1A-96CE-0E44-8768-E0377D60814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12228419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597380" y="617653"/>
            <a:ext cx="10972800" cy="457200"/>
          </a:xfrm>
        </p:spPr>
        <p:txBody>
          <a:bodyPr anchor="t">
            <a:noAutofit/>
          </a:bodyPr>
          <a:lstStyle>
            <a:lvl1pPr>
              <a:lnSpc>
                <a:spcPct val="100000"/>
              </a:lnSpc>
              <a:defRPr>
                <a:solidFill>
                  <a:schemeClr val="bg1"/>
                </a:solidFill>
              </a:defRPr>
            </a:lvl1pPr>
          </a:lstStyle>
          <a:p>
            <a:r>
              <a:rPr lang="en-US"/>
              <a:t>Click to edit header</a:t>
            </a:r>
          </a:p>
        </p:txBody>
      </p:sp>
      <p:sp>
        <p:nvSpPr>
          <p:cNvPr id="12" name="Footer Placeholder 4">
            <a:extLst>
              <a:ext uri="{FF2B5EF4-FFF2-40B4-BE49-F238E27FC236}">
                <a16:creationId xmlns:a16="http://schemas.microsoft.com/office/drawing/2014/main" id="{5A089411-1551-4040-99D1-56B5D096F91E}"/>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3" name="Slide Number Placeholder 5">
            <a:extLst>
              <a:ext uri="{FF2B5EF4-FFF2-40B4-BE49-F238E27FC236}">
                <a16:creationId xmlns:a16="http://schemas.microsoft.com/office/drawing/2014/main" id="{D2B01EE7-6A61-3845-B4B3-3E68EDFA2F8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4" name="Picture 13">
            <a:extLst>
              <a:ext uri="{FF2B5EF4-FFF2-40B4-BE49-F238E27FC236}">
                <a16:creationId xmlns:a16="http://schemas.microsoft.com/office/drawing/2014/main" id="{D8591AAD-8D72-3545-80C4-F0F107AD9360}"/>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2767586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ue 2/3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DAAE9D-DA3A-2148-8D7C-74EFCB735D9C}"/>
              </a:ext>
            </a:extLst>
          </p:cNvPr>
          <p:cNvSpPr/>
          <p:nvPr userDrawn="1"/>
        </p:nvSpPr>
        <p:spPr>
          <a:xfrm>
            <a:off x="4059382"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E215FA-39F8-7C4C-85EA-B58138AE0BC3}"/>
              </a:ext>
            </a:extLst>
          </p:cNvPr>
          <p:cNvSpPr>
            <a:spLocks noGrp="1"/>
          </p:cNvSpPr>
          <p:nvPr>
            <p:ph type="title" hasCustomPrompt="1"/>
          </p:nvPr>
        </p:nvSpPr>
        <p:spPr>
          <a:xfrm>
            <a:off x="586747" y="617653"/>
            <a:ext cx="301752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31995A1C-DDEB-0447-BB45-E0D76426B7D7}"/>
              </a:ext>
            </a:extLst>
          </p:cNvPr>
          <p:cNvSpPr>
            <a:spLocks noGrp="1"/>
          </p:cNvSpPr>
          <p:nvPr>
            <p:ph idx="1" hasCustomPrompt="1"/>
          </p:nvPr>
        </p:nvSpPr>
        <p:spPr>
          <a:xfrm>
            <a:off x="586747" y="2895050"/>
            <a:ext cx="3017520" cy="334529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0C5B9952-E9FA-1841-A8AF-9CA13B9D4709}"/>
              </a:ext>
            </a:extLst>
          </p:cNvPr>
          <p:cNvSpPr>
            <a:spLocks noGrp="1"/>
          </p:cNvSpPr>
          <p:nvPr>
            <p:ph type="body" sz="quarter" idx="12" hasCustomPrompt="1"/>
          </p:nvPr>
        </p:nvSpPr>
        <p:spPr>
          <a:xfrm>
            <a:off x="586747" y="1668152"/>
            <a:ext cx="3017520" cy="274320"/>
          </a:xfrm>
        </p:spPr>
        <p:txBody>
          <a:bodyPr anchor="t"/>
          <a:lstStyle>
            <a:lvl1pPr marL="0" indent="0">
              <a:lnSpc>
                <a:spcPct val="100000"/>
              </a:lnSpc>
              <a:spcBef>
                <a:spcPts val="0"/>
              </a:spcBef>
              <a:spcAft>
                <a:spcPts val="0"/>
              </a:spcAft>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8A062914-0B45-8E41-9EB2-A5834860B835}"/>
              </a:ext>
            </a:extLst>
          </p:cNvPr>
          <p:cNvSpPr>
            <a:spLocks noGrp="1"/>
          </p:cNvSpPr>
          <p:nvPr>
            <p:ph type="body" idx="13" hasCustomPrompt="1"/>
          </p:nvPr>
        </p:nvSpPr>
        <p:spPr>
          <a:xfrm>
            <a:off x="586747" y="2299232"/>
            <a:ext cx="301752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2" name="Footer Placeholder 4">
            <a:extLst>
              <a:ext uri="{FF2B5EF4-FFF2-40B4-BE49-F238E27FC236}">
                <a16:creationId xmlns:a16="http://schemas.microsoft.com/office/drawing/2014/main" id="{22FEBDD0-D1CB-984C-AF7E-29DFC60EBA14}"/>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38A74E5D-E109-F146-8695-6DAB1B4026B5}"/>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CB4D9E36-92C0-CD43-99DF-D8033DC71655}"/>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846660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ue 1/2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4B3A4A-2E27-6946-965C-F603422F5083}"/>
              </a:ext>
            </a:extLst>
          </p:cNvPr>
          <p:cNvSpPr/>
          <p:nvPr userDrawn="1"/>
        </p:nvSpPr>
        <p:spPr>
          <a:xfrm>
            <a:off x="609600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A76450-528D-6140-B15A-59BD896C39BE}"/>
              </a:ext>
            </a:extLst>
          </p:cNvPr>
          <p:cNvSpPr>
            <a:spLocks noGrp="1"/>
          </p:cNvSpPr>
          <p:nvPr>
            <p:ph type="title" hasCustomPrompt="1"/>
          </p:nvPr>
        </p:nvSpPr>
        <p:spPr>
          <a:xfrm>
            <a:off x="588334" y="617653"/>
            <a:ext cx="5029200" cy="457200"/>
          </a:xfrm>
        </p:spPr>
        <p:txBody>
          <a:bodyPr anchor="t">
            <a:noAutofit/>
          </a:bodyPr>
          <a:lstStyle>
            <a:lvl1pPr>
              <a:lnSpc>
                <a:spcPct val="100000"/>
              </a:lnSpc>
              <a:defRPr/>
            </a:lvl1pPr>
          </a:lstStyle>
          <a:p>
            <a:r>
              <a:rPr lang="en-US"/>
              <a:t>Click to edit header</a:t>
            </a:r>
          </a:p>
        </p:txBody>
      </p:sp>
      <p:sp>
        <p:nvSpPr>
          <p:cNvPr id="14" name="Content Placeholder 2">
            <a:extLst>
              <a:ext uri="{FF2B5EF4-FFF2-40B4-BE49-F238E27FC236}">
                <a16:creationId xmlns:a16="http://schemas.microsoft.com/office/drawing/2014/main" id="{AB9EADB0-15A5-9240-A345-AD8BB2E99FB2}"/>
              </a:ext>
            </a:extLst>
          </p:cNvPr>
          <p:cNvSpPr>
            <a:spLocks noGrp="1"/>
          </p:cNvSpPr>
          <p:nvPr>
            <p:ph idx="1" hasCustomPrompt="1"/>
          </p:nvPr>
        </p:nvSpPr>
        <p:spPr>
          <a:xfrm>
            <a:off x="588334" y="2114204"/>
            <a:ext cx="5029200" cy="4126143"/>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5" name="Text Placeholder 8">
            <a:extLst>
              <a:ext uri="{FF2B5EF4-FFF2-40B4-BE49-F238E27FC236}">
                <a16:creationId xmlns:a16="http://schemas.microsoft.com/office/drawing/2014/main" id="{14C429E8-B04B-F24B-8CD7-891FBEB6A8F0}"/>
              </a:ext>
            </a:extLst>
          </p:cNvPr>
          <p:cNvSpPr>
            <a:spLocks noGrp="1"/>
          </p:cNvSpPr>
          <p:nvPr>
            <p:ph type="body" sz="quarter" idx="13" hasCustomPrompt="1"/>
          </p:nvPr>
        </p:nvSpPr>
        <p:spPr>
          <a:xfrm>
            <a:off x="588335" y="1156133"/>
            <a:ext cx="50292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6" name="Text Placeholder 2">
            <a:extLst>
              <a:ext uri="{FF2B5EF4-FFF2-40B4-BE49-F238E27FC236}">
                <a16:creationId xmlns:a16="http://schemas.microsoft.com/office/drawing/2014/main" id="{A5E06FC0-6EFC-8F4F-925B-221A24D2D0C7}"/>
              </a:ext>
            </a:extLst>
          </p:cNvPr>
          <p:cNvSpPr>
            <a:spLocks noGrp="1"/>
          </p:cNvSpPr>
          <p:nvPr>
            <p:ph type="body" idx="14" hasCustomPrompt="1"/>
          </p:nvPr>
        </p:nvSpPr>
        <p:spPr>
          <a:xfrm>
            <a:off x="588334" y="1518386"/>
            <a:ext cx="50292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2" name="Footer Placeholder 4">
            <a:extLst>
              <a:ext uri="{FF2B5EF4-FFF2-40B4-BE49-F238E27FC236}">
                <a16:creationId xmlns:a16="http://schemas.microsoft.com/office/drawing/2014/main" id="{B4928F6E-536B-354C-8FC1-3A374EC41D3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CB617BB6-36D0-1B43-9198-CAFAB5643824}"/>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89211969-910C-554D-8B97-E264FDE4153B}"/>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820317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9"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5"/>
            <a:ext cx="7086600" cy="4137227"/>
          </a:xfrm>
        </p:spPr>
        <p:txBody>
          <a:bodyPr>
            <a:noAutofit/>
          </a:bodyPr>
          <a:lstStyle>
            <a:lvl1pPr marL="182875" indent="-182875">
              <a:lnSpc>
                <a:spcPct val="90000"/>
              </a:lnSpc>
              <a:spcBef>
                <a:spcPts val="0"/>
              </a:spcBef>
              <a:spcAft>
                <a:spcPts val="600"/>
              </a:spcAft>
              <a:defRPr sz="1800"/>
            </a:lvl1pPr>
            <a:lvl2pPr marL="640064" indent="-182875">
              <a:lnSpc>
                <a:spcPct val="90000"/>
              </a:lnSpc>
              <a:spcBef>
                <a:spcPts val="0"/>
              </a:spcBef>
              <a:spcAft>
                <a:spcPts val="600"/>
              </a:spcAft>
              <a:buFont typeface="STIXGeneral-Regular" pitchFamily="2" charset="2"/>
              <a:buChar char="⎯"/>
              <a:defRPr sz="1600"/>
            </a:lvl2pPr>
            <a:lvl3pPr marL="1097253" indent="-182875">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5" y="1156133"/>
            <a:ext cx="7086600" cy="274320"/>
          </a:xfrm>
        </p:spPr>
        <p:txBody>
          <a:bodyPr anchor="t"/>
          <a:lstStyle>
            <a:lvl1pPr marL="0" indent="0">
              <a:lnSpc>
                <a:spcPct val="100000"/>
              </a:lnSpc>
              <a:buNone/>
              <a:defRPr sz="2000"/>
            </a:lvl1pPr>
            <a:lvl2pPr marL="457189"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5"/>
            <a:ext cx="7086600" cy="518883"/>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16668351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4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4A4B61-A71A-1E49-BE8C-D948913FF42C}"/>
              </a:ext>
            </a:extLst>
          </p:cNvPr>
          <p:cNvSpPr/>
          <p:nvPr userDrawn="1"/>
        </p:nvSpPr>
        <p:spPr>
          <a:xfrm>
            <a:off x="8132618"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588333" y="617653"/>
            <a:ext cx="7086600" cy="457200"/>
          </a:xfrm>
        </p:spPr>
        <p:txBody>
          <a:bodyPr anchor="t">
            <a:noAutofit/>
          </a:bodyPr>
          <a:lstStyle>
            <a:lvl1pPr>
              <a:lnSpc>
                <a:spcPct val="100000"/>
              </a:lnSpc>
              <a:defRPr/>
            </a:lvl1pPr>
          </a:lstStyle>
          <a:p>
            <a:r>
              <a:rPr lang="en-US"/>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588333" y="2114204"/>
            <a:ext cx="7086600" cy="4137227"/>
          </a:xfrm>
        </p:spPr>
        <p:txBody>
          <a:bodyPr>
            <a:noAutofit/>
          </a:bodyPr>
          <a:lstStyle>
            <a:lvl1pPr marL="182880" indent="-182880">
              <a:lnSpc>
                <a:spcPct val="90000"/>
              </a:lnSpc>
              <a:spcBef>
                <a:spcPts val="0"/>
              </a:spcBef>
              <a:spcAft>
                <a:spcPts val="600"/>
              </a:spcAft>
              <a:defRPr sz="1800"/>
            </a:lvl1pPr>
            <a:lvl2pPr marL="640080" indent="-182880">
              <a:lnSpc>
                <a:spcPct val="90000"/>
              </a:lnSpc>
              <a:spcBef>
                <a:spcPts val="0"/>
              </a:spcBef>
              <a:spcAft>
                <a:spcPts val="600"/>
              </a:spcAft>
              <a:buFont typeface="STIXGeneral-Regular" pitchFamily="2" charset="2"/>
              <a:buChar char="⎯"/>
              <a:defRPr sz="1600"/>
            </a:lvl2pPr>
            <a:lvl3pPr marL="1097280" indent="-182880">
              <a:lnSpc>
                <a:spcPct val="90000"/>
              </a:lnSpc>
              <a:spcBef>
                <a:spcPts val="0"/>
              </a:spcBef>
              <a:spcAft>
                <a:spcPts val="600"/>
              </a:spcAft>
              <a:buFont typeface=".PingFang SC Regular"/>
              <a:buChar char="・"/>
              <a:defRPr sz="1400"/>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588334" y="1156133"/>
            <a:ext cx="7086600" cy="274320"/>
          </a:xfrm>
        </p:spPr>
        <p:txBody>
          <a:bodyPr anchor="t"/>
          <a:lstStyle>
            <a:lvl1pPr marL="0" indent="0">
              <a:lnSpc>
                <a:spcPct val="100000"/>
              </a:lnSpc>
              <a:buNone/>
              <a:defRPr sz="2000"/>
            </a:lvl1pPr>
            <a:lvl2pPr marL="457200" indent="0">
              <a:buNone/>
              <a:defRPr/>
            </a:lvl2pPr>
          </a:lstStyle>
          <a:p>
            <a:pPr lvl="0"/>
            <a:r>
              <a:rPr lang="en-US"/>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588333" y="1518386"/>
            <a:ext cx="7086600" cy="518882"/>
          </a:xfrm>
        </p:spPr>
        <p:txBody>
          <a:bodyPr anchor="b">
            <a:noAutofit/>
          </a:bodyPr>
          <a:lstStyle>
            <a:lvl1pPr marL="0" indent="0">
              <a:lnSpc>
                <a:spcPct val="100000"/>
              </a:lnSpc>
              <a:spcBef>
                <a:spcPts val="0"/>
              </a:spcBef>
              <a:spcAft>
                <a:spcPts val="0"/>
              </a:spcAft>
              <a:buNone/>
              <a:defRPr sz="1800" b="1" i="0">
                <a:solidFill>
                  <a:srgbClr val="0076CF"/>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6" name="Footer Placeholder 4">
            <a:extLst>
              <a:ext uri="{FF2B5EF4-FFF2-40B4-BE49-F238E27FC236}">
                <a16:creationId xmlns:a16="http://schemas.microsoft.com/office/drawing/2014/main" id="{41F097F8-DA10-1647-8A67-BC75695BB48C}"/>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17" name="Slide Number Placeholder 5">
            <a:extLst>
              <a:ext uri="{FF2B5EF4-FFF2-40B4-BE49-F238E27FC236}">
                <a16:creationId xmlns:a16="http://schemas.microsoft.com/office/drawing/2014/main" id="{121F3624-5FE2-BA44-BC89-55CAFC08E6AD}"/>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pic>
        <p:nvPicPr>
          <p:cNvPr id="18" name="Picture 17">
            <a:extLst>
              <a:ext uri="{FF2B5EF4-FFF2-40B4-BE49-F238E27FC236}">
                <a16:creationId xmlns:a16="http://schemas.microsoft.com/office/drawing/2014/main" id="{ACE25FE1-8695-B94E-8514-D28E35896E5D}"/>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1099091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ue 2/3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FE2C9-DAA0-9541-98B5-E063DB991B5F}"/>
              </a:ext>
            </a:extLst>
          </p:cNvPr>
          <p:cNvSpPr/>
          <p:nvPr userDrawn="1"/>
        </p:nvSpPr>
        <p:spPr>
          <a:xfrm>
            <a:off x="0" y="0"/>
            <a:ext cx="8132617"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7E0AFA2-7471-E84B-B9F7-77229A21D1B9}"/>
              </a:ext>
            </a:extLst>
          </p:cNvPr>
          <p:cNvSpPr>
            <a:spLocks noGrp="1"/>
          </p:cNvSpPr>
          <p:nvPr>
            <p:ph type="title" hasCustomPrompt="1"/>
          </p:nvPr>
        </p:nvSpPr>
        <p:spPr>
          <a:xfrm>
            <a:off x="571500" y="617653"/>
            <a:ext cx="6907556" cy="457200"/>
          </a:xfrm>
        </p:spPr>
        <p:txBody>
          <a:bodyPr anchor="t">
            <a:noAutofit/>
          </a:bodyPr>
          <a:lstStyle>
            <a:lvl1pPr>
              <a:lnSpc>
                <a:spcPct val="100000"/>
              </a:lnSpc>
              <a:defRPr>
                <a:solidFill>
                  <a:schemeClr val="bg1"/>
                </a:solidFill>
              </a:defRPr>
            </a:lvl1pPr>
          </a:lstStyle>
          <a:p>
            <a:r>
              <a:rPr lang="en-US"/>
              <a:t>Click to edit header</a:t>
            </a:r>
          </a:p>
        </p:txBody>
      </p:sp>
      <p:sp>
        <p:nvSpPr>
          <p:cNvPr id="11" name="Content Placeholder 2">
            <a:extLst>
              <a:ext uri="{FF2B5EF4-FFF2-40B4-BE49-F238E27FC236}">
                <a16:creationId xmlns:a16="http://schemas.microsoft.com/office/drawing/2014/main" id="{5F74CD80-DC1B-D641-BBF3-4FBCF372EB9A}"/>
              </a:ext>
            </a:extLst>
          </p:cNvPr>
          <p:cNvSpPr>
            <a:spLocks noGrp="1"/>
          </p:cNvSpPr>
          <p:nvPr>
            <p:ph idx="1" hasCustomPrompt="1"/>
          </p:nvPr>
        </p:nvSpPr>
        <p:spPr>
          <a:xfrm>
            <a:off x="571500" y="2114204"/>
            <a:ext cx="6907556"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8FF83C15-302F-9449-9163-88EFFA96540D}"/>
              </a:ext>
            </a:extLst>
          </p:cNvPr>
          <p:cNvSpPr>
            <a:spLocks noGrp="1"/>
          </p:cNvSpPr>
          <p:nvPr>
            <p:ph type="body" sz="quarter" idx="13" hasCustomPrompt="1"/>
          </p:nvPr>
        </p:nvSpPr>
        <p:spPr>
          <a:xfrm>
            <a:off x="571501" y="1156133"/>
            <a:ext cx="6907556"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3" name="Text Placeholder 2">
            <a:extLst>
              <a:ext uri="{FF2B5EF4-FFF2-40B4-BE49-F238E27FC236}">
                <a16:creationId xmlns:a16="http://schemas.microsoft.com/office/drawing/2014/main" id="{B2C80024-9590-1B4D-B442-820AA4263842}"/>
              </a:ext>
            </a:extLst>
          </p:cNvPr>
          <p:cNvSpPr>
            <a:spLocks noGrp="1"/>
          </p:cNvSpPr>
          <p:nvPr>
            <p:ph type="body" idx="14" hasCustomPrompt="1"/>
          </p:nvPr>
        </p:nvSpPr>
        <p:spPr>
          <a:xfrm>
            <a:off x="571500" y="1518386"/>
            <a:ext cx="6907556"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7" name="Footer Placeholder 4">
            <a:extLst>
              <a:ext uri="{FF2B5EF4-FFF2-40B4-BE49-F238E27FC236}">
                <a16:creationId xmlns:a16="http://schemas.microsoft.com/office/drawing/2014/main" id="{E07DDEF4-2925-C648-8C9E-082899218D1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8" name="Slide Number Placeholder 5">
            <a:extLst>
              <a:ext uri="{FF2B5EF4-FFF2-40B4-BE49-F238E27FC236}">
                <a16:creationId xmlns:a16="http://schemas.microsoft.com/office/drawing/2014/main" id="{25929D1C-3E44-A947-9E82-86A84CFC5048}"/>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9" name="Picture 18" descr="Logo&#10;&#10;Description automatically generated">
            <a:extLst>
              <a:ext uri="{FF2B5EF4-FFF2-40B4-BE49-F238E27FC236}">
                <a16:creationId xmlns:a16="http://schemas.microsoft.com/office/drawing/2014/main" id="{68077D76-E661-354B-8D0F-B6D2E43E2E9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10098195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ue 1/2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502544-71A9-C749-BF94-3D0CD71A5754}"/>
              </a:ext>
            </a:extLst>
          </p:cNvPr>
          <p:cNvSpPr/>
          <p:nvPr userDrawn="1"/>
        </p:nvSpPr>
        <p:spPr>
          <a:xfrm>
            <a:off x="0" y="0"/>
            <a:ext cx="6095999"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6E252DA-613D-8546-A3B3-28901C409B9A}"/>
              </a:ext>
            </a:extLst>
          </p:cNvPr>
          <p:cNvSpPr>
            <a:spLocks noGrp="1"/>
          </p:cNvSpPr>
          <p:nvPr>
            <p:ph type="title" hasCustomPrompt="1"/>
          </p:nvPr>
        </p:nvSpPr>
        <p:spPr>
          <a:xfrm>
            <a:off x="571500" y="617653"/>
            <a:ext cx="4876801" cy="457200"/>
          </a:xfrm>
        </p:spPr>
        <p:txBody>
          <a:bodyPr anchor="t">
            <a:noAutofit/>
          </a:bodyPr>
          <a:lstStyle>
            <a:lvl1pPr>
              <a:lnSpc>
                <a:spcPct val="100000"/>
              </a:lnSpc>
              <a:defRPr>
                <a:solidFill>
                  <a:schemeClr val="bg1"/>
                </a:solidFill>
              </a:defRPr>
            </a:lvl1pPr>
          </a:lstStyle>
          <a:p>
            <a:r>
              <a:rPr lang="en-US"/>
              <a:t>Click to edit header</a:t>
            </a:r>
          </a:p>
        </p:txBody>
      </p:sp>
      <p:sp>
        <p:nvSpPr>
          <p:cNvPr id="18" name="Content Placeholder 2">
            <a:extLst>
              <a:ext uri="{FF2B5EF4-FFF2-40B4-BE49-F238E27FC236}">
                <a16:creationId xmlns:a16="http://schemas.microsoft.com/office/drawing/2014/main" id="{DAC39CA9-D365-8040-9D4E-8667D0715473}"/>
              </a:ext>
            </a:extLst>
          </p:cNvPr>
          <p:cNvSpPr>
            <a:spLocks noGrp="1"/>
          </p:cNvSpPr>
          <p:nvPr>
            <p:ph idx="1" hasCustomPrompt="1"/>
          </p:nvPr>
        </p:nvSpPr>
        <p:spPr>
          <a:xfrm>
            <a:off x="571500" y="2114204"/>
            <a:ext cx="4876801" cy="4118087"/>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DAF828F3-EE87-F74D-8508-C6ADDCB507AA}"/>
              </a:ext>
            </a:extLst>
          </p:cNvPr>
          <p:cNvSpPr>
            <a:spLocks noGrp="1"/>
          </p:cNvSpPr>
          <p:nvPr>
            <p:ph type="body" sz="quarter" idx="13" hasCustomPrompt="1"/>
          </p:nvPr>
        </p:nvSpPr>
        <p:spPr>
          <a:xfrm>
            <a:off x="571501" y="1156133"/>
            <a:ext cx="4876801"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20" name="Text Placeholder 2">
            <a:extLst>
              <a:ext uri="{FF2B5EF4-FFF2-40B4-BE49-F238E27FC236}">
                <a16:creationId xmlns:a16="http://schemas.microsoft.com/office/drawing/2014/main" id="{98B58BBD-EA7B-984A-B636-687CC1FB5DC9}"/>
              </a:ext>
            </a:extLst>
          </p:cNvPr>
          <p:cNvSpPr>
            <a:spLocks noGrp="1"/>
          </p:cNvSpPr>
          <p:nvPr>
            <p:ph type="body" idx="14" hasCustomPrompt="1"/>
          </p:nvPr>
        </p:nvSpPr>
        <p:spPr>
          <a:xfrm>
            <a:off x="571500" y="1518386"/>
            <a:ext cx="4876801"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sub-header</a:t>
            </a:r>
          </a:p>
        </p:txBody>
      </p:sp>
      <p:sp>
        <p:nvSpPr>
          <p:cNvPr id="15" name="Footer Placeholder 4">
            <a:extLst>
              <a:ext uri="{FF2B5EF4-FFF2-40B4-BE49-F238E27FC236}">
                <a16:creationId xmlns:a16="http://schemas.microsoft.com/office/drawing/2014/main" id="{3859EDDE-AF2C-F241-A998-2AF7B839A162}"/>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6" name="Slide Number Placeholder 5">
            <a:extLst>
              <a:ext uri="{FF2B5EF4-FFF2-40B4-BE49-F238E27FC236}">
                <a16:creationId xmlns:a16="http://schemas.microsoft.com/office/drawing/2014/main" id="{9651B17C-06CC-0C49-BF78-53F0E25275BF}"/>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1" name="Picture 20" descr="Logo&#10;&#10;Description automatically generated">
            <a:extLst>
              <a:ext uri="{FF2B5EF4-FFF2-40B4-BE49-F238E27FC236}">
                <a16:creationId xmlns:a16="http://schemas.microsoft.com/office/drawing/2014/main" id="{2EF3C932-FD10-234B-A73B-AC5A9AF44BE7}"/>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39150539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4059381"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571500" y="617653"/>
            <a:ext cx="2840182" cy="457200"/>
          </a:xfrm>
        </p:spPr>
        <p:txBody>
          <a:bodyPr anchor="t">
            <a:noAutofit/>
          </a:bodyPr>
          <a:lstStyle>
            <a:lvl1pPr>
              <a:lnSpc>
                <a:spcPct val="100000"/>
              </a:lnSpc>
              <a:defRPr>
                <a:solidFill>
                  <a:schemeClr val="bg1"/>
                </a:solidFill>
              </a:defRPr>
            </a:lvl1pPr>
          </a:lstStyle>
          <a:p>
            <a:r>
              <a:rPr lang="en-US"/>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571500" y="2914816"/>
            <a:ext cx="2840182" cy="3325531"/>
          </a:xfrm>
        </p:spPr>
        <p:txBody>
          <a:bodyPr>
            <a:noAutofit/>
          </a:bodyPr>
          <a:lstStyle>
            <a:lvl1pPr marL="182880" indent="-182880">
              <a:lnSpc>
                <a:spcPct val="90000"/>
              </a:lnSpc>
              <a:spcBef>
                <a:spcPts val="0"/>
              </a:spcBef>
              <a:spcAft>
                <a:spcPts val="600"/>
              </a:spcAft>
              <a:defRPr sz="1800">
                <a:solidFill>
                  <a:schemeClr val="bg1"/>
                </a:solidFill>
              </a:defRPr>
            </a:lvl1pPr>
            <a:lvl2pPr marL="640080" indent="-182880">
              <a:lnSpc>
                <a:spcPct val="90000"/>
              </a:lnSpc>
              <a:spcBef>
                <a:spcPts val="0"/>
              </a:spcBef>
              <a:spcAft>
                <a:spcPts val="600"/>
              </a:spcAft>
              <a:buFont typeface="STIXGeneral-Regular" pitchFamily="2" charset="2"/>
              <a:buChar char="⎯"/>
              <a:defRPr sz="1600">
                <a:solidFill>
                  <a:schemeClr val="bg1"/>
                </a:solidFill>
              </a:defRPr>
            </a:lvl2pPr>
            <a:lvl3pPr marL="1097280" indent="-182880">
              <a:lnSpc>
                <a:spcPct val="90000"/>
              </a:lnSpc>
              <a:spcBef>
                <a:spcPts val="0"/>
              </a:spcBef>
              <a:spcAft>
                <a:spcPts val="600"/>
              </a:spcAft>
              <a:buFont typeface=".PingFang SC Regular"/>
              <a:buChar char="・"/>
              <a:defRPr sz="1400">
                <a:solidFill>
                  <a:schemeClr val="bg1"/>
                </a:solidFill>
              </a:defRPr>
            </a:lvl3pPr>
            <a:lvl4pPr>
              <a:defRPr sz="1400"/>
            </a:lvl4pPr>
            <a:lvl5pPr>
              <a:defRPr sz="1200"/>
            </a:lvl5pPr>
          </a:lstStyle>
          <a:p>
            <a:pPr lvl="0"/>
            <a:r>
              <a:rPr lang="en-US"/>
              <a:t>Click to edit bullet</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571501" y="1675880"/>
            <a:ext cx="2840182" cy="274320"/>
          </a:xfrm>
        </p:spPr>
        <p:txBody>
          <a:bodyPr anchor="t"/>
          <a:lstStyle>
            <a:lvl1pPr marL="0" indent="0">
              <a:lnSpc>
                <a:spcPct val="100000"/>
              </a:lnSpc>
              <a:buNone/>
              <a:defRPr sz="2000">
                <a:solidFill>
                  <a:schemeClr val="bg1"/>
                </a:solidFill>
              </a:defRPr>
            </a:lvl1pPr>
            <a:lvl2pPr marL="457200" indent="0">
              <a:buNone/>
              <a:defRPr/>
            </a:lvl2pPr>
          </a:lstStyle>
          <a:p>
            <a:pPr lvl="0"/>
            <a:r>
              <a:rPr lang="en-US"/>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571500" y="2318997"/>
            <a:ext cx="2840182" cy="518882"/>
          </a:xfrm>
        </p:spPr>
        <p:txBody>
          <a:bodyPr anchor="b">
            <a:noAutofit/>
          </a:bodyPr>
          <a:lstStyle>
            <a:lvl1pPr marL="0" indent="0">
              <a:lnSpc>
                <a:spcPct val="100000"/>
              </a:lnSpc>
              <a:spcBef>
                <a:spcPts val="0"/>
              </a:spcBef>
              <a:spcAft>
                <a:spcPts val="0"/>
              </a:spcAft>
              <a:buNone/>
              <a:defRPr sz="1800" b="1" i="0">
                <a:solidFill>
                  <a:srgbClr val="55FFF5"/>
                </a:solidFill>
                <a:latin typeface="FS Elliot Pro" panose="0200050304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a:t>
            </a:r>
            <a:br>
              <a:rPr lang="en-US"/>
            </a:br>
            <a:r>
              <a:rPr lang="en-US"/>
              <a:t>sub-header</a:t>
            </a:r>
          </a:p>
        </p:txBody>
      </p:sp>
      <p:sp>
        <p:nvSpPr>
          <p:cNvPr id="18" name="Footer Placeholder 4">
            <a:extLst>
              <a:ext uri="{FF2B5EF4-FFF2-40B4-BE49-F238E27FC236}">
                <a16:creationId xmlns:a16="http://schemas.microsoft.com/office/drawing/2014/main" id="{A92B4C4F-E47A-4B42-A84E-8E3741E9BE5F}"/>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9" name="Slide Number Placeholder 5">
            <a:extLst>
              <a:ext uri="{FF2B5EF4-FFF2-40B4-BE49-F238E27FC236}">
                <a16:creationId xmlns:a16="http://schemas.microsoft.com/office/drawing/2014/main" id="{C759851F-98DA-704B-8BA8-42823B03E231}"/>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20" name="Picture 19" descr="Logo&#10;&#10;Description automatically generated">
            <a:extLst>
              <a:ext uri="{FF2B5EF4-FFF2-40B4-BE49-F238E27FC236}">
                <a16:creationId xmlns:a16="http://schemas.microsoft.com/office/drawing/2014/main" id="{3639B9A1-78D9-DF40-9B0D-CF0A7DDEB5FF}"/>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4000917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12192000" cy="68580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55C3D103-94A3-9D49-B88F-21F064766FD0}"/>
              </a:ext>
            </a:extLst>
          </p:cNvPr>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chemeClr val="bg1"/>
                </a:solidFill>
                <a:latin typeface="FS Elliot Pro" panose="02000503040000020004" pitchFamily="2" charset="0"/>
              </a:defRPr>
            </a:lvl1pPr>
          </a:lstStyle>
          <a:p>
            <a:endParaRPr lang="en-US"/>
          </a:p>
        </p:txBody>
      </p:sp>
      <p:sp>
        <p:nvSpPr>
          <p:cNvPr id="11" name="Slide Number Placeholder 5">
            <a:extLst>
              <a:ext uri="{FF2B5EF4-FFF2-40B4-BE49-F238E27FC236}">
                <a16:creationId xmlns:a16="http://schemas.microsoft.com/office/drawing/2014/main" id="{5E31E36F-5674-414D-B73D-F7872CC6D46B}"/>
              </a:ext>
            </a:extLst>
          </p:cNvPr>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chemeClr val="bg1"/>
                </a:solidFill>
                <a:latin typeface="FS Elliot Pro" panose="02000503040000020004" pitchFamily="2" charset="0"/>
              </a:defRPr>
            </a:lvl1pPr>
          </a:lstStyle>
          <a:p>
            <a:fld id="{13CF28CE-A392-6E4E-B8A8-233A7BF58CFD}" type="slidenum">
              <a:rPr lang="en-US" smtClean="0"/>
              <a:pPr/>
              <a:t>‹#›</a:t>
            </a:fld>
            <a:endParaRPr lang="en-US"/>
          </a:p>
        </p:txBody>
      </p:sp>
      <p:pic>
        <p:nvPicPr>
          <p:cNvPr id="12" name="Picture 11">
            <a:extLst>
              <a:ext uri="{FF2B5EF4-FFF2-40B4-BE49-F238E27FC236}">
                <a16:creationId xmlns:a16="http://schemas.microsoft.com/office/drawing/2014/main" id="{0A56128B-B5B1-C94C-99A8-5F1C0008FDC2}"/>
              </a:ext>
            </a:extLst>
          </p:cNvPr>
          <p:cNvPicPr>
            <a:picLocks noChangeAspect="1"/>
          </p:cNvPicPr>
          <p:nvPr userDrawn="1"/>
        </p:nvPicPr>
        <p:blipFill>
          <a:blip r:embed="rId2"/>
          <a:stretch>
            <a:fillRect/>
          </a:stretch>
        </p:blipFill>
        <p:spPr>
          <a:xfrm>
            <a:off x="10956517" y="6410513"/>
            <a:ext cx="1033272" cy="301032"/>
          </a:xfrm>
          <a:prstGeom prst="rect">
            <a:avLst/>
          </a:prstGeom>
        </p:spPr>
      </p:pic>
    </p:spTree>
    <p:extLst>
      <p:ext uri="{BB962C8B-B14F-4D97-AF65-F5344CB8AC3E}">
        <p14:creationId xmlns:p14="http://schemas.microsoft.com/office/powerpoint/2010/main" val="24303319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chor="b"/>
          <a:lstStyle/>
          <a:p>
            <a:fld id="{13CF28CE-A392-6E4E-B8A8-233A7BF58CFD}"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D8A789BE-8DD2-DD44-B6F4-AB2E8755F0A6}"/>
              </a:ext>
            </a:extLst>
          </p:cNvPr>
          <p:cNvPicPr>
            <a:picLocks noChangeAspect="1"/>
          </p:cNvPicPr>
          <p:nvPr userDrawn="1"/>
        </p:nvPicPr>
        <p:blipFill>
          <a:blip r:embed="rId2"/>
          <a:stretch>
            <a:fillRect/>
          </a:stretch>
        </p:blipFill>
        <p:spPr>
          <a:xfrm>
            <a:off x="10919327" y="6408629"/>
            <a:ext cx="1092200" cy="304800"/>
          </a:xfrm>
          <a:prstGeom prst="rect">
            <a:avLst/>
          </a:prstGeom>
        </p:spPr>
      </p:pic>
    </p:spTree>
    <p:extLst>
      <p:ext uri="{BB962C8B-B14F-4D97-AF65-F5344CB8AC3E}">
        <p14:creationId xmlns:p14="http://schemas.microsoft.com/office/powerpoint/2010/main" val="2215994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2.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
        <p:nvSpPr>
          <p:cNvPr id="3" name="Text Placeholder 2"/>
          <p:cNvSpPr>
            <a:spLocks noGrp="1"/>
          </p:cNvSpPr>
          <p:nvPr>
            <p:ph type="body" idx="1"/>
          </p:nvPr>
        </p:nvSpPr>
        <p:spPr>
          <a:xfrm>
            <a:off x="577701" y="1286758"/>
            <a:ext cx="10972800" cy="4880047"/>
          </a:xfrm>
          <a:prstGeom prst="rect">
            <a:avLst/>
          </a:prstGeom>
        </p:spPr>
        <p:txBody>
          <a:bodyPr vert="horz" lIns="0" tIns="0" rIns="0" bIns="0" rtlCol="0">
            <a:noAutofit/>
          </a:bodyPr>
          <a:lstStyle/>
          <a:p>
            <a:pPr lvl="0"/>
            <a:r>
              <a:rPr lang="en-US"/>
              <a:t>Click to edit bullet</a:t>
            </a:r>
          </a:p>
          <a:p>
            <a:pPr marL="640064" lvl="1" indent="-182875" algn="l" defTabSz="914377" rtl="0" eaLnBrk="1" latinLnBrk="0" hangingPunct="1">
              <a:lnSpc>
                <a:spcPct val="100000"/>
              </a:lnSpc>
              <a:spcBef>
                <a:spcPts val="0"/>
              </a:spcBef>
              <a:spcAft>
                <a:spcPts val="600"/>
              </a:spcAft>
              <a:buFont typeface="STIXGeneral-Regular" pitchFamily="2" charset="2"/>
              <a:buChar char="⎯"/>
            </a:pPr>
            <a:r>
              <a:rPr lang="en-US"/>
              <a:t>Second level</a:t>
            </a:r>
          </a:p>
          <a:p>
            <a:pPr lvl="2"/>
            <a:r>
              <a:rPr lang="en-US"/>
              <a:t>Third level</a:t>
            </a:r>
          </a:p>
        </p:txBody>
      </p:sp>
      <p:sp>
        <p:nvSpPr>
          <p:cNvPr id="5" name="Footer Placeholder 4"/>
          <p:cNvSpPr>
            <a:spLocks noGrp="1"/>
          </p:cNvSpPr>
          <p:nvPr>
            <p:ph type="ftr" sz="quarter" idx="3"/>
          </p:nvPr>
        </p:nvSpPr>
        <p:spPr>
          <a:xfrm>
            <a:off x="583563" y="6247664"/>
            <a:ext cx="10200584" cy="365125"/>
          </a:xfrm>
          <a:prstGeom prst="rect">
            <a:avLst/>
          </a:prstGeom>
        </p:spPr>
        <p:txBody>
          <a:bodyPr vert="horz" lIns="0" tIns="0" rIns="0" bIns="0" rtlCol="0" anchor="b"/>
          <a:lstStyle>
            <a:lvl1pPr algn="l">
              <a:lnSpc>
                <a:spcPct val="90000"/>
              </a:lnSpc>
              <a:spcAft>
                <a:spcPts val="200"/>
              </a:spcAft>
              <a:defRPr sz="800">
                <a:solidFill>
                  <a:schemeClr val="tx1"/>
                </a:solidFill>
                <a:latin typeface="FS Elliot Pro" panose="02000503040000020004" pitchFamily="2" charset="0"/>
              </a:defRPr>
            </a:lvl1pPr>
          </a:lstStyle>
          <a:p>
            <a:endParaRPr lang="en-US"/>
          </a:p>
        </p:txBody>
      </p:sp>
      <p:sp>
        <p:nvSpPr>
          <p:cNvPr id="6" name="Slide Number Placeholder 5"/>
          <p:cNvSpPr>
            <a:spLocks noGrp="1"/>
          </p:cNvSpPr>
          <p:nvPr>
            <p:ph type="sldNum" sz="quarter" idx="4"/>
          </p:nvPr>
        </p:nvSpPr>
        <p:spPr>
          <a:xfrm>
            <a:off x="159990" y="6247665"/>
            <a:ext cx="417711" cy="377825"/>
          </a:xfrm>
          <a:prstGeom prst="rect">
            <a:avLst/>
          </a:prstGeom>
        </p:spPr>
        <p:txBody>
          <a:bodyPr vert="horz" lIns="0" tIns="0" rIns="0" bIns="0" rtlCol="0" anchor="b"/>
          <a:lstStyle>
            <a:lvl1pPr algn="l">
              <a:defRPr sz="900">
                <a:solidFill>
                  <a:schemeClr val="tx1"/>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15550682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9" r:id="rId15"/>
    <p:sldLayoutId id="2147483820" r:id="rId16"/>
    <p:sldLayoutId id="2147483821" r:id="rId17"/>
    <p:sldLayoutId id="2147483822" r:id="rId18"/>
    <p:sldLayoutId id="2147483823"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 id="2147483841" r:id="rId36"/>
    <p:sldLayoutId id="2147483842" r:id="rId37"/>
    <p:sldLayoutId id="2147483843" r:id="rId38"/>
    <p:sldLayoutId id="2147483844" r:id="rId39"/>
    <p:sldLayoutId id="2147483845" r:id="rId40"/>
    <p:sldLayoutId id="2147483731" r:id="rId41"/>
    <p:sldLayoutId id="2147483747" r:id="rId42"/>
    <p:sldLayoutId id="2147483733" r:id="rId43"/>
    <p:sldLayoutId id="2147483735" r:id="rId44"/>
    <p:sldLayoutId id="2147483736" r:id="rId45"/>
    <p:sldLayoutId id="2147483740" r:id="rId46"/>
    <p:sldLayoutId id="2147483743" r:id="rId47"/>
    <p:sldLayoutId id="2147483741" r:id="rId48"/>
    <p:sldLayoutId id="2147483742" r:id="rId49"/>
    <p:sldLayoutId id="2147483744" r:id="rId50"/>
    <p:sldLayoutId id="2147483745" r:id="rId51"/>
    <p:sldLayoutId id="2147483746" r:id="rId52"/>
    <p:sldLayoutId id="2147483748" r:id="rId53"/>
    <p:sldLayoutId id="2147483750" r:id="rId54"/>
    <p:sldLayoutId id="2147483782" r:id="rId55"/>
    <p:sldLayoutId id="2147483783" r:id="rId56"/>
    <p:sldLayoutId id="2147483752" r:id="rId57"/>
    <p:sldLayoutId id="2147483753" r:id="rId58"/>
    <p:sldLayoutId id="2147483754" r:id="rId59"/>
    <p:sldLayoutId id="2147483756" r:id="rId60"/>
    <p:sldLayoutId id="2147483758" r:id="rId61"/>
    <p:sldLayoutId id="2147483759" r:id="rId62"/>
    <p:sldLayoutId id="2147483760" r:id="rId63"/>
    <p:sldLayoutId id="2147483761" r:id="rId64"/>
    <p:sldLayoutId id="2147483762" r:id="rId65"/>
    <p:sldLayoutId id="2147483763" r:id="rId66"/>
    <p:sldLayoutId id="2147483764" r:id="rId67"/>
    <p:sldLayoutId id="2147483765" r:id="rId68"/>
    <p:sldLayoutId id="2147483768" r:id="rId69"/>
    <p:sldLayoutId id="2147483769" r:id="rId70"/>
    <p:sldLayoutId id="2147483770" r:id="rId71"/>
    <p:sldLayoutId id="2147483771" r:id="rId72"/>
    <p:sldLayoutId id="2147483772" r:id="rId73"/>
    <p:sldLayoutId id="2147483773" r:id="rId74"/>
    <p:sldLayoutId id="2147483774" r:id="rId75"/>
    <p:sldLayoutId id="2147483775" r:id="rId76"/>
    <p:sldLayoutId id="2147483776" r:id="rId77"/>
    <p:sldLayoutId id="2147483777" r:id="rId78"/>
    <p:sldLayoutId id="2147483778" r:id="rId79"/>
    <p:sldLayoutId id="2147483779" r:id="rId80"/>
    <p:sldLayoutId id="2147483780" r:id="rId81"/>
  </p:sldLayoutIdLst>
  <p:hf hdr="0" dt="0"/>
  <p:txStyles>
    <p:title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594" indent="-228594" algn="l" defTabSz="914377"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783" indent="-228594" algn="l" defTabSz="914377"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53" indent="-182875" algn="l" defTabSz="914377"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566" indent="0" algn="l" defTabSz="914377"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p15:clr>
            <a:srgbClr val="F26B43"/>
          </p15:clr>
        </p15:guide>
        <p15:guide id="2" pos="7554">
          <p15:clr>
            <a:srgbClr val="F26B43"/>
          </p15:clr>
        </p15:guide>
        <p15:guide id="3" pos="96">
          <p15:clr>
            <a:srgbClr val="F26B43"/>
          </p15:clr>
        </p15:guide>
        <p15:guide id="4" orient="horz" pos="4152">
          <p15:clr>
            <a:srgbClr val="F26B43"/>
          </p15:clr>
        </p15:guide>
        <p15:guide id="5" orient="horz" pos="2160">
          <p15:clr>
            <a:srgbClr val="F26B43"/>
          </p15:clr>
        </p15:guide>
        <p15:guide id="6" pos="7296">
          <p15:clr>
            <a:srgbClr val="F26B43"/>
          </p15:clr>
        </p15:guide>
        <p15:guide id="7" orient="horz" pos="384">
          <p15:clr>
            <a:srgbClr val="F26B43"/>
          </p15:clr>
        </p15:guide>
        <p15:guide id="8"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701" y="620233"/>
            <a:ext cx="10972800" cy="457200"/>
          </a:xfrm>
          <a:prstGeom prst="rect">
            <a:avLst/>
          </a:prstGeom>
        </p:spPr>
        <p:txBody>
          <a:bodyPr vert="horz" lIns="0" tIns="0" rIns="0" bIns="0" rtlCol="0" anchor="ctr">
            <a:noAutofit/>
          </a:bodyPr>
          <a:lstStyle/>
          <a:p>
            <a:r>
              <a:rPr lang="en-US"/>
              <a:t>Click to edit header</a:t>
            </a:r>
          </a:p>
        </p:txBody>
      </p:sp>
      <p:sp>
        <p:nvSpPr>
          <p:cNvPr id="3" name="Text Placeholder 2"/>
          <p:cNvSpPr>
            <a:spLocks noGrp="1"/>
          </p:cNvSpPr>
          <p:nvPr>
            <p:ph type="body" idx="1"/>
          </p:nvPr>
        </p:nvSpPr>
        <p:spPr>
          <a:xfrm>
            <a:off x="577701" y="1286757"/>
            <a:ext cx="10972800" cy="4880046"/>
          </a:xfrm>
          <a:prstGeom prst="rect">
            <a:avLst/>
          </a:prstGeom>
        </p:spPr>
        <p:txBody>
          <a:bodyPr vert="horz" lIns="0" tIns="0" rIns="0" bIns="0" rtlCol="0">
            <a:noAutofit/>
          </a:bodyPr>
          <a:lstStyle/>
          <a:p>
            <a:pPr lvl="0"/>
            <a:r>
              <a:rPr lang="en-US"/>
              <a:t>Click to edit bullet</a:t>
            </a:r>
          </a:p>
          <a:p>
            <a:pPr marL="640080" lvl="1" indent="-182880" algn="l" defTabSz="914400" rtl="0" eaLnBrk="1" latinLnBrk="0" hangingPunct="1">
              <a:lnSpc>
                <a:spcPct val="100000"/>
              </a:lnSpc>
              <a:spcBef>
                <a:spcPts val="0"/>
              </a:spcBef>
              <a:spcAft>
                <a:spcPts val="600"/>
              </a:spcAft>
              <a:buFont typeface="STIXGeneral-Regular" pitchFamily="2" charset="2"/>
              <a:buChar char="⎯"/>
            </a:pPr>
            <a:r>
              <a:rPr lang="en-US"/>
              <a:t>Second level</a:t>
            </a:r>
          </a:p>
          <a:p>
            <a:pPr lvl="2"/>
            <a:r>
              <a:rPr lang="en-US"/>
              <a:t>Third level</a:t>
            </a:r>
          </a:p>
        </p:txBody>
      </p:sp>
      <p:sp>
        <p:nvSpPr>
          <p:cNvPr id="5" name="Footer Placeholder 4"/>
          <p:cNvSpPr>
            <a:spLocks noGrp="1"/>
          </p:cNvSpPr>
          <p:nvPr>
            <p:ph type="ftr" sz="quarter" idx="3"/>
          </p:nvPr>
        </p:nvSpPr>
        <p:spPr>
          <a:xfrm>
            <a:off x="583563" y="6247663"/>
            <a:ext cx="10200584" cy="365125"/>
          </a:xfrm>
          <a:prstGeom prst="rect">
            <a:avLst/>
          </a:prstGeom>
        </p:spPr>
        <p:txBody>
          <a:bodyPr vert="horz" lIns="0" tIns="0" rIns="0" bIns="0" rtlCol="0" anchor="b"/>
          <a:lstStyle>
            <a:lvl1pPr algn="l">
              <a:lnSpc>
                <a:spcPct val="90000"/>
              </a:lnSpc>
              <a:spcAft>
                <a:spcPts val="200"/>
              </a:spcAft>
              <a:defRPr sz="800">
                <a:solidFill>
                  <a:srgbClr val="333333"/>
                </a:solidFill>
                <a:latin typeface="FS Elliot Pro" panose="02000503040000020004" pitchFamily="2" charset="0"/>
              </a:defRPr>
            </a:lvl1pPr>
          </a:lstStyle>
          <a:p>
            <a:endParaRPr lang="en-US"/>
          </a:p>
        </p:txBody>
      </p:sp>
      <p:sp>
        <p:nvSpPr>
          <p:cNvPr id="6" name="Slide Number Placeholder 5"/>
          <p:cNvSpPr>
            <a:spLocks noGrp="1"/>
          </p:cNvSpPr>
          <p:nvPr>
            <p:ph type="sldNum" sz="quarter" idx="4"/>
          </p:nvPr>
        </p:nvSpPr>
        <p:spPr>
          <a:xfrm>
            <a:off x="159989" y="6247663"/>
            <a:ext cx="417711" cy="377825"/>
          </a:xfrm>
          <a:prstGeom prst="rect">
            <a:avLst/>
          </a:prstGeom>
        </p:spPr>
        <p:txBody>
          <a:bodyPr vert="horz" lIns="0" tIns="0" rIns="0" bIns="0" rtlCol="0" anchor="b"/>
          <a:lstStyle>
            <a:lvl1pPr algn="l">
              <a:defRPr sz="900">
                <a:solidFill>
                  <a:srgbClr val="333333"/>
                </a:solidFill>
                <a:latin typeface="FS Elliot Pro" panose="02000503040000020004" pitchFamily="2" charset="0"/>
              </a:defRPr>
            </a:lvl1pPr>
          </a:lstStyle>
          <a:p>
            <a:fld id="{13CF28CE-A392-6E4E-B8A8-233A7BF58CFD}" type="slidenum">
              <a:rPr lang="en-US" smtClean="0"/>
              <a:pPr/>
              <a:t>‹#›</a:t>
            </a:fld>
            <a:endParaRPr lang="en-US"/>
          </a:p>
        </p:txBody>
      </p:sp>
    </p:spTree>
    <p:extLst>
      <p:ext uri="{BB962C8B-B14F-4D97-AF65-F5344CB8AC3E}">
        <p14:creationId xmlns:p14="http://schemas.microsoft.com/office/powerpoint/2010/main" val="165011360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hf hdr="0" dt="0"/>
  <p:txStyles>
    <p:title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p15:clr>
            <a:srgbClr val="F26B43"/>
          </p15:clr>
        </p15:guide>
        <p15:guide id="2" pos="7554">
          <p15:clr>
            <a:srgbClr val="F26B43"/>
          </p15:clr>
        </p15:guide>
        <p15:guide id="3" pos="96">
          <p15:clr>
            <a:srgbClr val="F26B43"/>
          </p15:clr>
        </p15:guide>
        <p15:guide id="4" orient="horz" pos="4152">
          <p15:clr>
            <a:srgbClr val="F26B43"/>
          </p15:clr>
        </p15:guide>
        <p15:guide id="5" orient="horz" pos="2160">
          <p15:clr>
            <a:srgbClr val="F26B43"/>
          </p15:clr>
        </p15:guide>
        <p15:guide id="6" pos="7296">
          <p15:clr>
            <a:srgbClr val="F26B43"/>
          </p15:clr>
        </p15:guide>
        <p15:guide id="7" orient="horz" pos="384">
          <p15:clr>
            <a:srgbClr val="F26B43"/>
          </p15:clr>
        </p15:guide>
        <p15:guide id="8"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www.benefitdesigntool.principal.com/"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advisors.principal.com/publicvsupply/GetFile?fm=BB11876&amp;ty=VOP&amp;EXT=.VOP"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principal.com/dicalc"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www.principal.com/lifecalc"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principal.com/businessneedsassessment"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12.sv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12.sv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12.sv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12.sv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12.sv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6.xml"/><Relationship Id="rId1" Type="http://schemas.openxmlformats.org/officeDocument/2006/relationships/slideLayout" Target="../slideLayouts/slideLayout17.xml"/><Relationship Id="rId5" Type="http://schemas.openxmlformats.org/officeDocument/2006/relationships/image" Target="../media/image12.sv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8.xml"/><Relationship Id="rId1" Type="http://schemas.openxmlformats.org/officeDocument/2006/relationships/slideLayout" Target="../slideLayouts/slideLayout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chart" Target="../charts/char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chart" Target="../charts/char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5.xml"/><Relationship Id="rId4" Type="http://schemas.openxmlformats.org/officeDocument/2006/relationships/image" Target="../media/image12.sv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5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6.xml"/><Relationship Id="rId1" Type="http://schemas.openxmlformats.org/officeDocument/2006/relationships/slideLayout" Target="../slideLayouts/slideLayout15.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8.xml"/><Relationship Id="rId1" Type="http://schemas.openxmlformats.org/officeDocument/2006/relationships/slideLayout" Target="../slideLayouts/slideLayout17.xml"/><Relationship Id="rId5" Type="http://schemas.openxmlformats.org/officeDocument/2006/relationships/image" Target="../media/image12.svg"/><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9.xml"/><Relationship Id="rId1" Type="http://schemas.openxmlformats.org/officeDocument/2006/relationships/slideLayout" Target="../slideLayouts/slideLayout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chart" Target="../charts/char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E86B9E-5CB0-1B4D-92CB-1A46478AB89D}"/>
              </a:ext>
            </a:extLst>
          </p:cNvPr>
          <p:cNvSpPr txBox="1">
            <a:spLocks/>
          </p:cNvSpPr>
          <p:nvPr/>
        </p:nvSpPr>
        <p:spPr>
          <a:xfrm>
            <a:off x="609599" y="1458068"/>
            <a:ext cx="10972801" cy="2934537"/>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a:latin typeface="FS Elliot Pro Light"/>
              </a:rPr>
              <a:t>Insights to help you plan </a:t>
            </a:r>
            <a:br>
              <a:rPr lang="en-US">
                <a:latin typeface="FS Elliot Pro Light"/>
              </a:rPr>
            </a:br>
            <a:r>
              <a:rPr lang="en-US">
                <a:latin typeface="FS Elliot Pro Light"/>
              </a:rPr>
              <a:t>for the future</a:t>
            </a:r>
          </a:p>
          <a:p>
            <a:r>
              <a:rPr lang="en-US" sz="3600">
                <a:latin typeface="FS Elliot Pro Light"/>
              </a:rPr>
              <a:t>2024 Principal</a:t>
            </a:r>
            <a:r>
              <a:rPr lang="en-US" sz="3600" baseline="30000">
                <a:latin typeface="FS Elliot Pro Light"/>
              </a:rPr>
              <a:t>®</a:t>
            </a:r>
            <a:r>
              <a:rPr lang="en-US" sz="3600">
                <a:latin typeface="FS Elliot Pro Light"/>
              </a:rPr>
              <a:t> Business Owner Insights</a:t>
            </a:r>
          </a:p>
        </p:txBody>
      </p:sp>
      <p:cxnSp>
        <p:nvCxnSpPr>
          <p:cNvPr id="8" name="Straight Connector 7">
            <a:extLst>
              <a:ext uri="{FF2B5EF4-FFF2-40B4-BE49-F238E27FC236}">
                <a16:creationId xmlns:a16="http://schemas.microsoft.com/office/drawing/2014/main" id="{EC3AF7CD-AD7E-1344-82D1-68E336091591}"/>
              </a:ext>
            </a:extLst>
          </p:cNvPr>
          <p:cNvCxnSpPr/>
          <p:nvPr/>
        </p:nvCxnSpPr>
        <p:spPr>
          <a:xfrm>
            <a:off x="609599" y="4789716"/>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9" name="Text Placeholder 14">
            <a:extLst>
              <a:ext uri="{FF2B5EF4-FFF2-40B4-BE49-F238E27FC236}">
                <a16:creationId xmlns:a16="http://schemas.microsoft.com/office/drawing/2014/main" id="{B4357CA9-2976-214F-A317-147CA5036E4F}"/>
              </a:ext>
            </a:extLst>
          </p:cNvPr>
          <p:cNvSpPr txBox="1">
            <a:spLocks/>
          </p:cNvSpPr>
          <p:nvPr/>
        </p:nvSpPr>
        <p:spPr>
          <a:xfrm>
            <a:off x="531222" y="5181237"/>
            <a:ext cx="10972800" cy="476613"/>
          </a:xfrm>
          <a:prstGeom prst="rect">
            <a:avLst/>
          </a:prstGeom>
        </p:spPr>
        <p:txBody>
          <a:bodyPr lIns="91440" tIns="45720" rIns="91440" bIns="45720" anchor="t">
            <a:no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1800" b="1" i="0" kern="1200" spc="300" baseline="0">
                <a:solidFill>
                  <a:schemeClr val="bg1"/>
                </a:solidFill>
                <a:latin typeface="FS Elliot Pro" panose="02000503040000020004" pitchFamily="2" charset="0"/>
                <a:ea typeface="+mn-ea"/>
                <a:cs typeface="+mn-cs"/>
              </a:defRPr>
            </a:lvl1pPr>
            <a:lvl2pPr marL="457200" indent="0" algn="l" defTabSz="914400" rtl="0" eaLnBrk="1" latinLnBrk="0" hangingPunct="1">
              <a:lnSpc>
                <a:spcPct val="90000"/>
              </a:lnSpc>
              <a:spcBef>
                <a:spcPts val="500"/>
              </a:spcBef>
              <a:spcAft>
                <a:spcPts val="600"/>
              </a:spcAft>
              <a:buFont typeface="Monaco" pitchFamily="2" charset="77"/>
              <a:buNone/>
              <a:defRPr lang="en-US" sz="2400" b="0" i="0" kern="1200">
                <a:solidFill>
                  <a:schemeClr val="bg1"/>
                </a:solidFill>
                <a:latin typeface="FS Elliot Pro Light" panose="02000503040000020004" pitchFamily="2" charset="0"/>
                <a:ea typeface="+mn-ea"/>
                <a:cs typeface="+mn-cs"/>
              </a:defRPr>
            </a:lvl2pPr>
            <a:lvl3pPr marL="914400" indent="0" algn="l" defTabSz="914400" rtl="0" eaLnBrk="1" latinLnBrk="0" hangingPunct="1">
              <a:lnSpc>
                <a:spcPct val="90000"/>
              </a:lnSpc>
              <a:spcBef>
                <a:spcPts val="500"/>
              </a:spcBef>
              <a:spcAft>
                <a:spcPts val="600"/>
              </a:spcAft>
              <a:buFont typeface=".PingFang SC Regular"/>
              <a:buNone/>
              <a:defRPr sz="2000" b="0" i="0" kern="1200">
                <a:solidFill>
                  <a:schemeClr val="bg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bg1"/>
                </a:solidFill>
                <a:latin typeface="FS Elliot Pro Light" panose="02000503040000020004"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bg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FS Elliot Pro"/>
              </a:rPr>
              <a:t>PRESENTER NAME, PRESENTER’S TITLE GOES HERE</a:t>
            </a:r>
            <a:endParaRPr lang="en-US"/>
          </a:p>
        </p:txBody>
      </p:sp>
    </p:spTree>
    <p:extLst>
      <p:ext uri="{BB962C8B-B14F-4D97-AF65-F5344CB8AC3E}">
        <p14:creationId xmlns:p14="http://schemas.microsoft.com/office/powerpoint/2010/main" val="176445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7521938-A60D-4ABC-AD41-8776A4705C12}"/>
              </a:ext>
            </a:extLst>
          </p:cNvPr>
          <p:cNvSpPr>
            <a:spLocks noGrp="1"/>
          </p:cNvSpPr>
          <p:nvPr>
            <p:ph type="title"/>
          </p:nvPr>
        </p:nvSpPr>
        <p:spPr>
          <a:prstGeom prst="rect">
            <a:avLst/>
          </a:prstGeom>
        </p:spPr>
        <p:txBody>
          <a:bodyPr/>
          <a:lstStyle/>
          <a:p>
            <a:r>
              <a:rPr lang="en-US"/>
              <a:t>2024 Snapshot of top priorities and realities </a:t>
            </a:r>
          </a:p>
        </p:txBody>
      </p:sp>
      <p:sp>
        <p:nvSpPr>
          <p:cNvPr id="3" name="Slide Number Placeholder 2">
            <a:extLst>
              <a:ext uri="{FF2B5EF4-FFF2-40B4-BE49-F238E27FC236}">
                <a16:creationId xmlns:a16="http://schemas.microsoft.com/office/drawing/2014/main" id="{957DBFE8-B7CE-4F31-A7A9-DF5F7ACB2C40}"/>
              </a:ext>
            </a:extLst>
          </p:cNvPr>
          <p:cNvSpPr>
            <a:spLocks noGrp="1"/>
          </p:cNvSpPr>
          <p:nvPr>
            <p:ph type="sldNum" sz="quarter" idx="10"/>
          </p:nvPr>
        </p:nvSpPr>
        <p:spPr/>
        <p:txBody>
          <a:bodyPr/>
          <a:lstStyle/>
          <a:p>
            <a:fld id="{FE894C8D-A86E-C448-9CBF-AD01FEF18A38}" type="slidenum">
              <a:rPr lang="en-US" smtClean="0"/>
              <a:pPr/>
              <a:t>10</a:t>
            </a:fld>
            <a:endParaRPr lang="en-US"/>
          </a:p>
        </p:txBody>
      </p:sp>
      <p:pic>
        <p:nvPicPr>
          <p:cNvPr id="4" name="Picture 3">
            <a:extLst>
              <a:ext uri="{FF2B5EF4-FFF2-40B4-BE49-F238E27FC236}">
                <a16:creationId xmlns:a16="http://schemas.microsoft.com/office/drawing/2014/main" id="{C14D6500-89CF-B42B-6005-58F9B39BE04F}"/>
              </a:ext>
            </a:extLst>
          </p:cNvPr>
          <p:cNvPicPr>
            <a:picLocks noChangeAspect="1"/>
          </p:cNvPicPr>
          <p:nvPr/>
        </p:nvPicPr>
        <p:blipFill>
          <a:blip r:embed="rId3"/>
          <a:stretch>
            <a:fillRect/>
          </a:stretch>
        </p:blipFill>
        <p:spPr>
          <a:xfrm>
            <a:off x="577701" y="1354166"/>
            <a:ext cx="8219958" cy="4785377"/>
          </a:xfrm>
          <a:prstGeom prst="rect">
            <a:avLst/>
          </a:prstGeom>
        </p:spPr>
      </p:pic>
    </p:spTree>
    <p:extLst>
      <p:ext uri="{BB962C8B-B14F-4D97-AF65-F5344CB8AC3E}">
        <p14:creationId xmlns:p14="http://schemas.microsoft.com/office/powerpoint/2010/main" val="361693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7521938-A60D-4ABC-AD41-8776A4705C12}"/>
              </a:ext>
            </a:extLst>
          </p:cNvPr>
          <p:cNvSpPr>
            <a:spLocks noGrp="1"/>
          </p:cNvSpPr>
          <p:nvPr>
            <p:ph type="title"/>
          </p:nvPr>
        </p:nvSpPr>
        <p:spPr>
          <a:prstGeom prst="rect">
            <a:avLst/>
          </a:prstGeom>
        </p:spPr>
        <p:txBody>
          <a:bodyPr/>
          <a:lstStyle/>
          <a:p>
            <a:r>
              <a:rPr lang="en-US"/>
              <a:t>2024 Snapshot of top priorities and realities </a:t>
            </a:r>
          </a:p>
        </p:txBody>
      </p:sp>
      <p:sp>
        <p:nvSpPr>
          <p:cNvPr id="3" name="Slide Number Placeholder 2">
            <a:extLst>
              <a:ext uri="{FF2B5EF4-FFF2-40B4-BE49-F238E27FC236}">
                <a16:creationId xmlns:a16="http://schemas.microsoft.com/office/drawing/2014/main" id="{957DBFE8-B7CE-4F31-A7A9-DF5F7ACB2C40}"/>
              </a:ext>
            </a:extLst>
          </p:cNvPr>
          <p:cNvSpPr>
            <a:spLocks noGrp="1"/>
          </p:cNvSpPr>
          <p:nvPr>
            <p:ph type="sldNum" sz="quarter" idx="10"/>
          </p:nvPr>
        </p:nvSpPr>
        <p:spPr/>
        <p:txBody>
          <a:bodyPr/>
          <a:lstStyle/>
          <a:p>
            <a:fld id="{FE894C8D-A86E-C448-9CBF-AD01FEF18A38}" type="slidenum">
              <a:rPr lang="en-US" smtClean="0"/>
              <a:pPr/>
              <a:t>11</a:t>
            </a:fld>
            <a:endParaRPr lang="en-US"/>
          </a:p>
        </p:txBody>
      </p:sp>
      <p:pic>
        <p:nvPicPr>
          <p:cNvPr id="4" name="Picture 3">
            <a:extLst>
              <a:ext uri="{FF2B5EF4-FFF2-40B4-BE49-F238E27FC236}">
                <a16:creationId xmlns:a16="http://schemas.microsoft.com/office/drawing/2014/main" id="{71579A78-492A-36B2-2BEC-279302C8D5FB}"/>
              </a:ext>
            </a:extLst>
          </p:cNvPr>
          <p:cNvPicPr>
            <a:picLocks noChangeAspect="1"/>
          </p:cNvPicPr>
          <p:nvPr/>
        </p:nvPicPr>
        <p:blipFill>
          <a:blip r:embed="rId3"/>
          <a:stretch>
            <a:fillRect/>
          </a:stretch>
        </p:blipFill>
        <p:spPr>
          <a:xfrm>
            <a:off x="609600" y="1345292"/>
            <a:ext cx="7276891" cy="4979307"/>
          </a:xfrm>
          <a:prstGeom prst="rect">
            <a:avLst/>
          </a:prstGeom>
        </p:spPr>
      </p:pic>
    </p:spTree>
    <p:extLst>
      <p:ext uri="{BB962C8B-B14F-4D97-AF65-F5344CB8AC3E}">
        <p14:creationId xmlns:p14="http://schemas.microsoft.com/office/powerpoint/2010/main" val="80062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23875" y="2354735"/>
            <a:ext cx="9488441" cy="3041545"/>
          </a:xfrm>
        </p:spPr>
        <p:txBody>
          <a:bodyPr/>
          <a:lstStyle/>
          <a:p>
            <a:r>
              <a:rPr lang="en-US" dirty="0">
                <a:latin typeface="FS Elliot Pro Light"/>
              </a:rPr>
              <a:t>Potential solutions</a:t>
            </a:r>
            <a:r>
              <a:rPr lang="en-US">
                <a:latin typeface="FS Elliot Pro Light"/>
              </a:rPr>
              <a:t> for your employees</a:t>
            </a:r>
            <a:br>
              <a:rPr lang="en-US">
                <a:latin typeface="FS Elliot Pro Light"/>
              </a:rPr>
            </a:br>
            <a:r>
              <a:rPr lang="en-US" sz="2000">
                <a:latin typeface="FS Elliot Pro Light"/>
              </a:rPr>
              <a:t> </a:t>
            </a:r>
            <a:br>
              <a:rPr lang="en-US">
                <a:latin typeface="FS Elliot Pro Light"/>
              </a:rPr>
            </a:br>
            <a:r>
              <a:rPr lang="en-US" sz="2800">
                <a:latin typeface="FS Elliot Pro Light"/>
              </a:rPr>
              <a:t>Stay competitive by offering benefits.</a:t>
            </a:r>
            <a:br>
              <a:rPr lang="en-US" sz="2800">
                <a:latin typeface="FS Elliot Pro Light"/>
              </a:rPr>
            </a:br>
            <a:endParaRPr lang="en-US" sz="2800"/>
          </a:p>
        </p:txBody>
      </p:sp>
    </p:spTree>
    <p:extLst>
      <p:ext uri="{BB962C8B-B14F-4D97-AF65-F5344CB8AC3E}">
        <p14:creationId xmlns:p14="http://schemas.microsoft.com/office/powerpoint/2010/main" val="84519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xfrm>
            <a:off x="577701" y="284019"/>
            <a:ext cx="10972800" cy="711200"/>
          </a:xfrm>
          <a:prstGeom prst="rect">
            <a:avLst/>
          </a:prstGeom>
        </p:spPr>
        <p:txBody>
          <a:bodyPr>
            <a:normAutofit/>
          </a:bodyPr>
          <a:lstStyle/>
          <a:p>
            <a:r>
              <a:rPr lang="en-US" dirty="0"/>
              <a:t>Solutions for your employees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13</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577701" y="995219"/>
            <a:ext cx="9725892" cy="5909310"/>
          </a:xfrm>
          <a:prstGeom prst="rect">
            <a:avLst/>
          </a:prstGeom>
        </p:spPr>
        <p:txBody>
          <a:bodyPr wrap="square" lIns="0" tIns="0" rIns="0" bIns="0" anchor="t">
            <a:spAutoFit/>
          </a:bodyPr>
          <a:lstStyle/>
          <a:p>
            <a:r>
              <a:rPr lang="en-US" sz="2400" b="1" dirty="0">
                <a:solidFill>
                  <a:srgbClr val="0070C0"/>
                </a:solidFill>
              </a:rPr>
              <a:t>Health and wellness </a:t>
            </a:r>
            <a:r>
              <a:rPr lang="en-US" sz="2400" dirty="0">
                <a:solidFill>
                  <a:srgbClr val="162B48"/>
                </a:solidFill>
              </a:rPr>
              <a:t>(#2 priority) </a:t>
            </a:r>
          </a:p>
          <a:p>
            <a:pPr lvl="0"/>
            <a:r>
              <a:rPr lang="en-US" sz="2400" dirty="0">
                <a:solidFill>
                  <a:srgbClr val="162B48"/>
                </a:solidFill>
              </a:rPr>
              <a:t>Employer-sponsored programs that provide health-related benefits and organized activities to help employees maintain or improve their health.</a:t>
            </a:r>
            <a:endParaRPr lang="en-US" sz="2400" dirty="0">
              <a:solidFill>
                <a:srgbClr val="162B48"/>
              </a:solidFill>
              <a:cs typeface="Arial"/>
            </a:endParaRPr>
          </a:p>
          <a:p>
            <a:pPr lvl="0"/>
            <a:endParaRPr lang="en-US" sz="2400" dirty="0">
              <a:solidFill>
                <a:srgbClr val="162B48"/>
              </a:solidFill>
            </a:endParaRPr>
          </a:p>
          <a:p>
            <a:pPr marL="380365" indent="-380365">
              <a:buFont typeface="Arial" panose="020B0604020202020204" pitchFamily="34" charset="0"/>
              <a:buChar char="•"/>
            </a:pPr>
            <a:r>
              <a:rPr lang="en-US" sz="2400" b="1" dirty="0">
                <a:solidFill>
                  <a:srgbClr val="162B48"/>
                </a:solidFill>
              </a:rPr>
              <a:t>What the survey said: </a:t>
            </a:r>
            <a:endParaRPr lang="en-US" sz="2400" dirty="0">
              <a:solidFill>
                <a:srgbClr val="162B48"/>
              </a:solidFill>
              <a:cs typeface="Arial" panose="020B0604020202020204"/>
            </a:endParaRPr>
          </a:p>
          <a:p>
            <a:pPr marL="989965" lvl="1" indent="-380365">
              <a:buFont typeface="Arial" panose="020B0604020202020204" pitchFamily="34" charset="0"/>
              <a:buChar char="•"/>
            </a:pPr>
            <a:r>
              <a:rPr lang="en-US" sz="2400" dirty="0">
                <a:solidFill>
                  <a:srgbClr val="162B48"/>
                </a:solidFill>
              </a:rPr>
              <a:t>Comprehensive health insurance remains the most common - 60% offer it.</a:t>
            </a:r>
          </a:p>
          <a:p>
            <a:pPr marL="989965" lvl="1" indent="-380365">
              <a:buFont typeface="Arial" panose="020B0604020202020204" pitchFamily="34" charset="0"/>
              <a:buChar char="•"/>
            </a:pPr>
            <a:r>
              <a:rPr lang="en-US" sz="2400" dirty="0">
                <a:solidFill>
                  <a:srgbClr val="162B48"/>
                </a:solidFill>
              </a:rPr>
              <a:t>Employee assistance programs (EAP) and emotional/mental wellness programs showed growth and are offered at record high levels. </a:t>
            </a:r>
          </a:p>
          <a:p>
            <a:pPr marL="609600" lvl="1"/>
            <a:endParaRPr lang="en-US" sz="2400" dirty="0">
              <a:solidFill>
                <a:srgbClr val="162B48"/>
              </a:solidFill>
              <a:cs typeface="Arial"/>
            </a:endParaRPr>
          </a:p>
          <a:p>
            <a:pPr marL="380365" indent="-380365">
              <a:buFont typeface="Arial" panose="020B0604020202020204" pitchFamily="34" charset="0"/>
              <a:buChar char="•"/>
            </a:pPr>
            <a:r>
              <a:rPr lang="en-US" sz="2400" b="1" dirty="0">
                <a:solidFill>
                  <a:srgbClr val="162B48"/>
                </a:solidFill>
              </a:rPr>
              <a:t>Planning tip</a:t>
            </a:r>
            <a:r>
              <a:rPr lang="en-US" sz="2400" dirty="0">
                <a:solidFill>
                  <a:srgbClr val="162B48"/>
                </a:solidFill>
              </a:rPr>
              <a:t>: These solutions can work together to keep employees healthy and working and can be a valuable part of the benefits you offer to attract and retain employees. </a:t>
            </a:r>
            <a:endParaRPr lang="en-US" sz="2400" dirty="0">
              <a:solidFill>
                <a:srgbClr val="162B48"/>
              </a:solidFill>
              <a:cs typeface="Arial"/>
            </a:endParaRPr>
          </a:p>
          <a:p>
            <a:pPr lvl="0"/>
            <a:endParaRPr lang="en-US" sz="2400" dirty="0">
              <a:solidFill>
                <a:srgbClr val="162B48"/>
              </a:solidFill>
            </a:endParaRPr>
          </a:p>
          <a:p>
            <a:pPr lvl="0"/>
            <a:endParaRPr lang="en-US" sz="2400" dirty="0">
              <a:solidFill>
                <a:srgbClr val="162B48"/>
              </a:solidFill>
            </a:endParaRPr>
          </a:p>
        </p:txBody>
      </p:sp>
    </p:spTree>
    <p:extLst>
      <p:ext uri="{BB962C8B-B14F-4D97-AF65-F5344CB8AC3E}">
        <p14:creationId xmlns:p14="http://schemas.microsoft.com/office/powerpoint/2010/main" val="493257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xfrm>
            <a:off x="609600" y="393701"/>
            <a:ext cx="10972800" cy="711200"/>
          </a:xfrm>
          <a:prstGeom prst="rect">
            <a:avLst/>
          </a:prstGeom>
        </p:spPr>
        <p:txBody>
          <a:bodyPr>
            <a:normAutofit/>
          </a:bodyPr>
          <a:lstStyle/>
          <a:p>
            <a:r>
              <a:rPr lang="en-US"/>
              <a:t>Solutions for your employees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14</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09600" y="1030333"/>
            <a:ext cx="10595429" cy="5170646"/>
          </a:xfrm>
          <a:prstGeom prst="rect">
            <a:avLst/>
          </a:prstGeom>
        </p:spPr>
        <p:txBody>
          <a:bodyPr wrap="square" lIns="0" tIns="0" rIns="0" bIns="0">
            <a:spAutoFit/>
          </a:bodyPr>
          <a:lstStyle/>
          <a:p>
            <a:pPr lvl="0"/>
            <a:r>
              <a:rPr lang="en-US" sz="2400" b="1">
                <a:solidFill>
                  <a:srgbClr val="0070C0"/>
                </a:solidFill>
              </a:rPr>
              <a:t>Qualified retirement plans </a:t>
            </a:r>
            <a:r>
              <a:rPr lang="en-US" sz="2400">
                <a:solidFill>
                  <a:srgbClr val="162B48"/>
                </a:solidFill>
              </a:rPr>
              <a:t>(#8 priority) </a:t>
            </a:r>
          </a:p>
          <a:p>
            <a:pPr lvl="0"/>
            <a:r>
              <a:rPr lang="en-US" sz="2400">
                <a:solidFill>
                  <a:srgbClr val="162B48"/>
                </a:solidFill>
              </a:rPr>
              <a:t>Retirement solutions, including 401(k) plans and traditional defined benefit plans, that are available to all eligible employees.</a:t>
            </a:r>
          </a:p>
          <a:p>
            <a:pPr lvl="0"/>
            <a:endParaRPr lang="en-US" sz="2400" b="1">
              <a:solidFill>
                <a:srgbClr val="162B48"/>
              </a:solidFill>
            </a:endParaRPr>
          </a:p>
          <a:p>
            <a:pPr marL="380990" indent="-380990">
              <a:buFont typeface="Arial" panose="020B0604020202020204" pitchFamily="34" charset="0"/>
              <a:buChar char="•"/>
            </a:pPr>
            <a:r>
              <a:rPr lang="en-US" sz="2400" b="1">
                <a:solidFill>
                  <a:srgbClr val="162B48"/>
                </a:solidFill>
              </a:rPr>
              <a:t>What the survey said: </a:t>
            </a:r>
            <a:endParaRPr lang="en-US" sz="2400">
              <a:solidFill>
                <a:srgbClr val="162B48"/>
              </a:solidFill>
            </a:endParaRPr>
          </a:p>
          <a:p>
            <a:pPr marL="990575" lvl="1" indent="-380990">
              <a:buFont typeface="Arial" panose="020B0604020202020204" pitchFamily="34" charset="0"/>
              <a:buChar char="•"/>
            </a:pPr>
            <a:r>
              <a:rPr lang="en-US" sz="2400">
                <a:solidFill>
                  <a:srgbClr val="162B48"/>
                </a:solidFill>
              </a:rPr>
              <a:t>The 401(k) plan continues to be the most popular (53%).</a:t>
            </a:r>
          </a:p>
          <a:p>
            <a:pPr marL="990575" lvl="1" indent="-380990">
              <a:buFont typeface="Arial" panose="020B0604020202020204" pitchFamily="34" charset="0"/>
              <a:buChar char="•"/>
            </a:pPr>
            <a:r>
              <a:rPr lang="en-US" sz="2400">
                <a:solidFill>
                  <a:srgbClr val="162B48"/>
                </a:solidFill>
              </a:rPr>
              <a:t>Employee Stock Ownership Plans (ESOP) are at a record high with 22% of owners saying they have one.</a:t>
            </a:r>
          </a:p>
          <a:p>
            <a:pPr lvl="1"/>
            <a:r>
              <a:rPr lang="en-US" sz="2400">
                <a:solidFill>
                  <a:srgbClr val="162B48"/>
                </a:solidFill>
              </a:rPr>
              <a:t> </a:t>
            </a:r>
          </a:p>
          <a:p>
            <a:pPr marL="380990" indent="-380990">
              <a:buFont typeface="Arial" panose="020B0604020202020204" pitchFamily="34" charset="0"/>
              <a:buChar char="•"/>
            </a:pPr>
            <a:r>
              <a:rPr lang="en-US" sz="2400" b="1">
                <a:solidFill>
                  <a:srgbClr val="162B48"/>
                </a:solidFill>
              </a:rPr>
              <a:t>Planning tip</a:t>
            </a:r>
            <a:r>
              <a:rPr lang="en-US" sz="2400">
                <a:solidFill>
                  <a:srgbClr val="162B48"/>
                </a:solidFill>
              </a:rPr>
              <a:t>: Principal offers expertise in the major plan types, as well as service – to make it easier on you to maintain the plan. Your financial professional can help you choose retirement benefits that work for your employees and your business. </a:t>
            </a:r>
          </a:p>
          <a:p>
            <a:pPr lvl="0"/>
            <a:endParaRPr lang="en-US" sz="2400">
              <a:solidFill>
                <a:srgbClr val="162B48"/>
              </a:solidFill>
            </a:endParaRPr>
          </a:p>
        </p:txBody>
      </p:sp>
    </p:spTree>
    <p:extLst>
      <p:ext uri="{BB962C8B-B14F-4D97-AF65-F5344CB8AC3E}">
        <p14:creationId xmlns:p14="http://schemas.microsoft.com/office/powerpoint/2010/main" val="237529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xfrm>
            <a:off x="577701" y="142876"/>
            <a:ext cx="10972800" cy="711200"/>
          </a:xfrm>
          <a:prstGeom prst="rect">
            <a:avLst/>
          </a:prstGeom>
        </p:spPr>
        <p:txBody>
          <a:bodyPr>
            <a:normAutofit/>
          </a:bodyPr>
          <a:lstStyle/>
          <a:p>
            <a:r>
              <a:rPr lang="en-US"/>
              <a:t>Solutions for your employees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15</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545802" y="854076"/>
            <a:ext cx="11036598" cy="5663089"/>
          </a:xfrm>
          <a:prstGeom prst="rect">
            <a:avLst/>
          </a:prstGeom>
        </p:spPr>
        <p:txBody>
          <a:bodyPr wrap="square" lIns="0" tIns="0" rIns="0" bIns="0" anchor="t">
            <a:spAutoFit/>
          </a:bodyPr>
          <a:lstStyle/>
          <a:p>
            <a:r>
              <a:rPr lang="en-US" sz="2400" b="1" dirty="0">
                <a:solidFill>
                  <a:srgbClr val="0070C0"/>
                </a:solidFill>
              </a:rPr>
              <a:t>Non-medical</a:t>
            </a:r>
            <a:r>
              <a:rPr lang="en-US" sz="2400" dirty="0">
                <a:solidFill>
                  <a:srgbClr val="162B48"/>
                </a:solidFill>
              </a:rPr>
              <a:t> (#5 priority) and</a:t>
            </a:r>
            <a:r>
              <a:rPr lang="en-US" sz="2400" b="1" dirty="0">
                <a:solidFill>
                  <a:srgbClr val="162B48"/>
                </a:solidFill>
              </a:rPr>
              <a:t> </a:t>
            </a:r>
            <a:r>
              <a:rPr lang="en-US" sz="2400" b="1" dirty="0">
                <a:solidFill>
                  <a:srgbClr val="0070C0"/>
                </a:solidFill>
              </a:rPr>
              <a:t>voluntary benefits </a:t>
            </a:r>
            <a:r>
              <a:rPr lang="en-US" sz="2400" dirty="0">
                <a:solidFill>
                  <a:srgbClr val="162B48"/>
                </a:solidFill>
              </a:rPr>
              <a:t>(#6 priority) </a:t>
            </a:r>
          </a:p>
          <a:p>
            <a:r>
              <a:rPr lang="en-US" sz="2400" dirty="0">
                <a:solidFill>
                  <a:srgbClr val="162B48"/>
                </a:solidFill>
              </a:rPr>
              <a:t>Offered at the worksite, they can be employer-paid or employee-paid (voluntary) and typically include benefit options like dental, disability, life, vision, critical illness*, and accident insurance. </a:t>
            </a:r>
            <a:endParaRPr lang="en-US" sz="2400" dirty="0">
              <a:solidFill>
                <a:srgbClr val="162B48"/>
              </a:solidFill>
              <a:cs typeface="Arial"/>
            </a:endParaRPr>
          </a:p>
          <a:p>
            <a:pPr lvl="0"/>
            <a:endParaRPr lang="en-US" sz="2400" b="1" dirty="0">
              <a:solidFill>
                <a:srgbClr val="162B48"/>
              </a:solidFill>
            </a:endParaRPr>
          </a:p>
          <a:p>
            <a:pPr marL="380365" indent="-380365">
              <a:buFont typeface="Arial" panose="020B0604020202020204" pitchFamily="34" charset="0"/>
              <a:buChar char="•"/>
            </a:pPr>
            <a:r>
              <a:rPr lang="en-US" sz="2400" b="1" dirty="0">
                <a:solidFill>
                  <a:srgbClr val="162B48"/>
                </a:solidFill>
              </a:rPr>
              <a:t>What the survey said: </a:t>
            </a:r>
            <a:endParaRPr lang="en-US" sz="2400" dirty="0">
              <a:solidFill>
                <a:srgbClr val="162B48"/>
              </a:solidFill>
              <a:cs typeface="Arial" panose="020B0604020202020204"/>
            </a:endParaRPr>
          </a:p>
          <a:p>
            <a:pPr marL="989965" lvl="1" indent="-380365">
              <a:buFont typeface="Arial" panose="020B0604020202020204" pitchFamily="34" charset="0"/>
              <a:buChar char="•"/>
            </a:pPr>
            <a:r>
              <a:rPr lang="en-US" sz="2400" dirty="0">
                <a:solidFill>
                  <a:srgbClr val="162B48"/>
                </a:solidFill>
              </a:rPr>
              <a:t>Business owners are offering many employee benefits at record levels. </a:t>
            </a:r>
          </a:p>
          <a:p>
            <a:pPr marL="989965" lvl="1" indent="-380365">
              <a:buFont typeface="Arial" panose="020B0604020202020204" pitchFamily="34" charset="0"/>
              <a:buChar char="•"/>
            </a:pPr>
            <a:r>
              <a:rPr lang="en-US" sz="2400" dirty="0">
                <a:solidFill>
                  <a:srgbClr val="162B48"/>
                </a:solidFill>
              </a:rPr>
              <a:t>7 out of 10 say benefits improve employee retention, recruiting, and productivity. </a:t>
            </a:r>
            <a:endParaRPr lang="en-US" sz="2400" dirty="0">
              <a:solidFill>
                <a:srgbClr val="162B48"/>
              </a:solidFill>
              <a:cs typeface="Arial"/>
            </a:endParaRPr>
          </a:p>
          <a:p>
            <a:pPr marL="989965" lvl="1" indent="-380365">
              <a:buFont typeface="Arial" panose="020B0604020202020204" pitchFamily="34" charset="0"/>
              <a:buChar char="•"/>
            </a:pPr>
            <a:r>
              <a:rPr lang="en-US" sz="2400" dirty="0">
                <a:solidFill>
                  <a:srgbClr val="162B48"/>
                </a:solidFill>
              </a:rPr>
              <a:t>Dental insurance is the most common - 60% offer it. </a:t>
            </a:r>
            <a:endParaRPr lang="en-US" sz="2400" dirty="0">
              <a:solidFill>
                <a:srgbClr val="162B48"/>
              </a:solidFill>
              <a:cs typeface="Arial"/>
            </a:endParaRPr>
          </a:p>
          <a:p>
            <a:pPr lvl="1"/>
            <a:endParaRPr lang="en-US" sz="2400" dirty="0">
              <a:solidFill>
                <a:srgbClr val="162B48"/>
              </a:solidFill>
              <a:cs typeface="Arial"/>
            </a:endParaRPr>
          </a:p>
          <a:p>
            <a:pPr marL="380365" indent="-380365">
              <a:buFont typeface="Arial" panose="020B0604020202020204" pitchFamily="34" charset="0"/>
              <a:buChar char="•"/>
            </a:pPr>
            <a:r>
              <a:rPr lang="en-US" sz="2400" b="1" dirty="0">
                <a:solidFill>
                  <a:srgbClr val="162B48"/>
                </a:solidFill>
              </a:rPr>
              <a:t>Planning tip</a:t>
            </a:r>
            <a:r>
              <a:rPr lang="en-US" sz="2400" dirty="0">
                <a:solidFill>
                  <a:srgbClr val="162B48"/>
                </a:solidFill>
              </a:rPr>
              <a:t>: These benefits can be designed to fit your needs and budget. </a:t>
            </a:r>
            <a:r>
              <a:rPr lang="en-US" sz="2400" dirty="0">
                <a:solidFill>
                  <a:srgbClr val="162B48"/>
                </a:solidFill>
                <a:hlinkClick r:id="rId3"/>
              </a:rPr>
              <a:t>Principal</a:t>
            </a:r>
            <a:r>
              <a:rPr lang="en-US" sz="2400" baseline="30000" dirty="0">
                <a:solidFill>
                  <a:srgbClr val="162B48"/>
                </a:solidFill>
                <a:hlinkClick r:id="rId3"/>
              </a:rPr>
              <a:t>®</a:t>
            </a:r>
            <a:r>
              <a:rPr lang="en-US" sz="2400" dirty="0">
                <a:solidFill>
                  <a:srgbClr val="162B48"/>
                </a:solidFill>
                <a:hlinkClick r:id="rId3"/>
              </a:rPr>
              <a:t> Benefit Design Tool</a:t>
            </a:r>
            <a:r>
              <a:rPr lang="en-US" sz="2400" dirty="0">
                <a:solidFill>
                  <a:srgbClr val="162B48"/>
                </a:solidFill>
              </a:rPr>
              <a:t> can help benchmark your benefits with similarly sized companies in your region and industry. </a:t>
            </a:r>
            <a:endParaRPr lang="en-US" sz="2400" dirty="0">
              <a:solidFill>
                <a:srgbClr val="162B48"/>
              </a:solidFill>
              <a:cs typeface="Arial"/>
            </a:endParaRPr>
          </a:p>
          <a:p>
            <a:pPr lvl="0"/>
            <a:endParaRPr lang="en-US" sz="1400" dirty="0">
              <a:solidFill>
                <a:srgbClr val="162B48"/>
              </a:solidFill>
            </a:endParaRPr>
          </a:p>
          <a:p>
            <a:pPr lvl="0"/>
            <a:r>
              <a:rPr lang="en-US" sz="1400" dirty="0">
                <a:solidFill>
                  <a:srgbClr val="162B48"/>
                </a:solidFill>
              </a:rPr>
              <a:t>*Specified disease in New York</a:t>
            </a:r>
          </a:p>
        </p:txBody>
      </p:sp>
    </p:spTree>
    <p:extLst>
      <p:ext uri="{BB962C8B-B14F-4D97-AF65-F5344CB8AC3E}">
        <p14:creationId xmlns:p14="http://schemas.microsoft.com/office/powerpoint/2010/main" val="555799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xfrm>
            <a:off x="577701" y="237490"/>
            <a:ext cx="10972800" cy="711200"/>
          </a:xfrm>
          <a:prstGeom prst="rect">
            <a:avLst/>
          </a:prstGeom>
        </p:spPr>
        <p:txBody>
          <a:bodyPr>
            <a:normAutofit/>
          </a:bodyPr>
          <a:lstStyle/>
          <a:p>
            <a:r>
              <a:rPr lang="en-US" dirty="0"/>
              <a:t>Solutions for your employees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16</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577701" y="948690"/>
            <a:ext cx="10785929" cy="5170646"/>
          </a:xfrm>
          <a:prstGeom prst="rect">
            <a:avLst/>
          </a:prstGeom>
        </p:spPr>
        <p:txBody>
          <a:bodyPr wrap="square" lIns="0" tIns="0" rIns="0" bIns="0">
            <a:spAutoFit/>
          </a:bodyPr>
          <a:lstStyle/>
          <a:p>
            <a:pPr lvl="0"/>
            <a:r>
              <a:rPr lang="en-US" sz="2400" b="1" dirty="0">
                <a:solidFill>
                  <a:srgbClr val="0070C0"/>
                </a:solidFill>
              </a:rPr>
              <a:t>Key employee benefits </a:t>
            </a:r>
            <a:r>
              <a:rPr lang="en-US" sz="2400" b="1" dirty="0">
                <a:solidFill>
                  <a:srgbClr val="162B48"/>
                </a:solidFill>
              </a:rPr>
              <a:t>(#7 priority) </a:t>
            </a:r>
          </a:p>
          <a:p>
            <a:pPr lvl="0"/>
            <a:r>
              <a:rPr lang="en-US" sz="2400" dirty="0">
                <a:solidFill>
                  <a:srgbClr val="162B48"/>
                </a:solidFill>
              </a:rPr>
              <a:t>Typically targeted to select (key) employees who are critical to the success of the business.</a:t>
            </a:r>
          </a:p>
          <a:p>
            <a:pPr lvl="0"/>
            <a:endParaRPr lang="en-US" sz="2400" b="1" dirty="0">
              <a:solidFill>
                <a:srgbClr val="162B48"/>
              </a:solidFill>
            </a:endParaRPr>
          </a:p>
          <a:p>
            <a:pPr marL="380990" indent="-380990">
              <a:buFont typeface="Arial" panose="020B0604020202020204" pitchFamily="34" charset="0"/>
              <a:buChar char="•"/>
            </a:pPr>
            <a:r>
              <a:rPr lang="en-US" sz="2400" b="1" dirty="0">
                <a:solidFill>
                  <a:srgbClr val="162B48"/>
                </a:solidFill>
              </a:rPr>
              <a:t>What the survey said: </a:t>
            </a:r>
            <a:endParaRPr lang="en-US" sz="2400" dirty="0">
              <a:solidFill>
                <a:srgbClr val="162B48"/>
              </a:solidFill>
            </a:endParaRPr>
          </a:p>
          <a:p>
            <a:pPr marL="990575" lvl="1" indent="-380990">
              <a:buFont typeface="Arial" panose="020B0604020202020204" pitchFamily="34" charset="0"/>
              <a:buChar char="•"/>
            </a:pPr>
            <a:r>
              <a:rPr lang="en-US" sz="2400" dirty="0">
                <a:solidFill>
                  <a:srgbClr val="162B48"/>
                </a:solidFill>
              </a:rPr>
              <a:t>Life insurance is the most common (46%), followed by disability income insurance (43%), retirement protection disability coverage (30%), and deferred comp (28%). </a:t>
            </a:r>
          </a:p>
          <a:p>
            <a:pPr marL="990575" lvl="1" indent="-380990">
              <a:buFont typeface="Arial" panose="020B0604020202020204" pitchFamily="34" charset="0"/>
              <a:buChar char="•"/>
            </a:pPr>
            <a:r>
              <a:rPr lang="en-US" sz="2400" dirty="0">
                <a:solidFill>
                  <a:srgbClr val="162B48"/>
                </a:solidFill>
              </a:rPr>
              <a:t>When looking at what benefits to offer these employees, affordability and ability to attract/retain are key considerations. </a:t>
            </a:r>
          </a:p>
          <a:p>
            <a:pPr lvl="1"/>
            <a:r>
              <a:rPr lang="en-US" sz="2400" dirty="0">
                <a:solidFill>
                  <a:srgbClr val="162B48"/>
                </a:solidFill>
              </a:rPr>
              <a:t> </a:t>
            </a:r>
          </a:p>
          <a:p>
            <a:pPr marL="380990" indent="-380990">
              <a:buFont typeface="Arial" panose="020B0604020202020204" pitchFamily="34" charset="0"/>
              <a:buChar char="•"/>
            </a:pPr>
            <a:r>
              <a:rPr lang="en-US" sz="2400" b="1" dirty="0">
                <a:solidFill>
                  <a:srgbClr val="162B48"/>
                </a:solidFill>
              </a:rPr>
              <a:t>Planning tip</a:t>
            </a:r>
            <a:r>
              <a:rPr lang="en-US" sz="2400" dirty="0">
                <a:solidFill>
                  <a:srgbClr val="162B48"/>
                </a:solidFill>
              </a:rPr>
              <a:t>: Principal can help find a plan to fit your business type and overall goals with funding options tailored to your needs. </a:t>
            </a:r>
          </a:p>
          <a:p>
            <a:pPr lvl="0"/>
            <a:endParaRPr lang="en-US" sz="2400" dirty="0">
              <a:solidFill>
                <a:srgbClr val="162B48"/>
              </a:solidFill>
            </a:endParaRPr>
          </a:p>
        </p:txBody>
      </p:sp>
    </p:spTree>
    <p:extLst>
      <p:ext uri="{BB962C8B-B14F-4D97-AF65-F5344CB8AC3E}">
        <p14:creationId xmlns:p14="http://schemas.microsoft.com/office/powerpoint/2010/main" val="1095922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60161" y="2533050"/>
            <a:ext cx="8898799" cy="2852737"/>
          </a:xfrm>
        </p:spPr>
        <p:txBody>
          <a:bodyPr/>
          <a:lstStyle/>
          <a:p>
            <a:r>
              <a:rPr lang="en-US" dirty="0">
                <a:latin typeface="FS Elliot Pro Light"/>
              </a:rPr>
              <a:t>Potential solutions</a:t>
            </a:r>
            <a:r>
              <a:rPr lang="en-US">
                <a:latin typeface="FS Elliot Pro Light"/>
              </a:rPr>
              <a:t> for your business</a:t>
            </a:r>
            <a:br>
              <a:rPr lang="en-US">
                <a:latin typeface="FS Elliot Pro Light"/>
              </a:rPr>
            </a:br>
            <a:r>
              <a:rPr lang="en-US" sz="2000">
                <a:latin typeface="FS Elliot Pro Light"/>
              </a:rPr>
              <a:t> </a:t>
            </a:r>
            <a:br>
              <a:rPr lang="en-US">
                <a:latin typeface="FS Elliot Pro Light"/>
              </a:rPr>
            </a:br>
            <a:r>
              <a:rPr lang="en-US" sz="2800">
                <a:latin typeface="FS Elliot Pro Light"/>
              </a:rPr>
              <a:t>Help protect the future of your business.</a:t>
            </a:r>
            <a:br>
              <a:rPr lang="en-US" sz="2800">
                <a:latin typeface="FS Elliot Pro Light"/>
              </a:rPr>
            </a:br>
            <a:endParaRPr lang="en-US" sz="2800"/>
          </a:p>
        </p:txBody>
      </p:sp>
    </p:spTree>
    <p:extLst>
      <p:ext uri="{BB962C8B-B14F-4D97-AF65-F5344CB8AC3E}">
        <p14:creationId xmlns:p14="http://schemas.microsoft.com/office/powerpoint/2010/main" val="303494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a:bodyPr>
          <a:lstStyle/>
          <a:p>
            <a:r>
              <a:rPr lang="en-US"/>
              <a:t>Solutions for your business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18</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09600" y="1244602"/>
            <a:ext cx="10665637" cy="4801314"/>
          </a:xfrm>
          <a:prstGeom prst="rect">
            <a:avLst/>
          </a:prstGeom>
        </p:spPr>
        <p:txBody>
          <a:bodyPr wrap="square" lIns="0" tIns="0" rIns="0" bIns="0">
            <a:spAutoFit/>
          </a:bodyPr>
          <a:lstStyle/>
          <a:p>
            <a:pPr lvl="0"/>
            <a:r>
              <a:rPr lang="en-US" sz="2400" b="1">
                <a:solidFill>
                  <a:srgbClr val="0070C0"/>
                </a:solidFill>
              </a:rPr>
              <a:t>Business protection </a:t>
            </a:r>
            <a:r>
              <a:rPr lang="en-US" sz="2400">
                <a:solidFill>
                  <a:srgbClr val="162B48"/>
                </a:solidFill>
              </a:rPr>
              <a:t>(#1 priority) </a:t>
            </a:r>
          </a:p>
          <a:p>
            <a:pPr lvl="0"/>
            <a:r>
              <a:rPr lang="en-US" sz="2400">
                <a:solidFill>
                  <a:srgbClr val="162B48"/>
                </a:solidFill>
              </a:rPr>
              <a:t>Helps safeguard the integrity, cash flow, and value of the business if there’s an unexpected event like death or disability of a key employee or business owner. </a:t>
            </a:r>
          </a:p>
          <a:p>
            <a:pPr lvl="0"/>
            <a:endParaRPr lang="en-US" sz="2400">
              <a:solidFill>
                <a:srgbClr val="162B48"/>
              </a:solidFill>
            </a:endParaRPr>
          </a:p>
          <a:p>
            <a:pPr marL="380990" indent="-380990">
              <a:buFont typeface="Arial" panose="020B0604020202020204" pitchFamily="34" charset="0"/>
              <a:buChar char="•"/>
            </a:pPr>
            <a:r>
              <a:rPr lang="en-US" sz="2400" b="1">
                <a:solidFill>
                  <a:srgbClr val="162B48"/>
                </a:solidFill>
              </a:rPr>
              <a:t>What the survey said: </a:t>
            </a:r>
          </a:p>
          <a:p>
            <a:pPr marL="990575" lvl="1" indent="-380990">
              <a:buFont typeface="Arial" panose="020B0604020202020204" pitchFamily="34" charset="0"/>
              <a:buChar char="•"/>
            </a:pPr>
            <a:r>
              <a:rPr lang="en-US" sz="2400">
                <a:solidFill>
                  <a:srgbClr val="162B48"/>
                </a:solidFill>
              </a:rPr>
              <a:t>Among owners with a plan in place, key person life and disability insurance are the most popular.</a:t>
            </a:r>
          </a:p>
          <a:p>
            <a:pPr marL="990575" lvl="1" indent="-380990">
              <a:buFont typeface="Arial" panose="020B0604020202020204" pitchFamily="34" charset="0"/>
              <a:buChar char="•"/>
            </a:pPr>
            <a:r>
              <a:rPr lang="en-US" sz="2400">
                <a:solidFill>
                  <a:srgbClr val="162B48"/>
                </a:solidFill>
              </a:rPr>
              <a:t>A record number have disability overhead expense insurance.</a:t>
            </a:r>
          </a:p>
          <a:p>
            <a:pPr marL="609585" lvl="1"/>
            <a:endParaRPr lang="en-US" sz="2400">
              <a:solidFill>
                <a:srgbClr val="162B48"/>
              </a:solidFill>
            </a:endParaRPr>
          </a:p>
          <a:p>
            <a:pPr marL="380990" indent="-380990">
              <a:buFont typeface="Arial" panose="020B0604020202020204" pitchFamily="34" charset="0"/>
              <a:buChar char="•"/>
            </a:pPr>
            <a:r>
              <a:rPr lang="en-US" sz="2400" b="1">
                <a:solidFill>
                  <a:srgbClr val="162B48"/>
                </a:solidFill>
              </a:rPr>
              <a:t>Planning tip</a:t>
            </a:r>
            <a:r>
              <a:rPr lang="en-US" sz="2400">
                <a:solidFill>
                  <a:srgbClr val="162B48"/>
                </a:solidFill>
              </a:rPr>
              <a:t>: Principal can help calculate the value of a key employee and then offer insurance solutions to help protect the business in the event of a death or disability. </a:t>
            </a:r>
          </a:p>
          <a:p>
            <a:pPr lvl="0"/>
            <a:endParaRPr lang="en-US" sz="2400">
              <a:solidFill>
                <a:srgbClr val="162B48"/>
              </a:solidFill>
            </a:endParaRPr>
          </a:p>
        </p:txBody>
      </p:sp>
    </p:spTree>
    <p:extLst>
      <p:ext uri="{BB962C8B-B14F-4D97-AF65-F5344CB8AC3E}">
        <p14:creationId xmlns:p14="http://schemas.microsoft.com/office/powerpoint/2010/main" val="214525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xfrm>
            <a:off x="577701" y="232510"/>
            <a:ext cx="10972800" cy="711200"/>
          </a:xfrm>
          <a:prstGeom prst="rect">
            <a:avLst/>
          </a:prstGeom>
        </p:spPr>
        <p:txBody>
          <a:bodyPr>
            <a:normAutofit/>
          </a:bodyPr>
          <a:lstStyle/>
          <a:p>
            <a:r>
              <a:rPr lang="en-US"/>
              <a:t>Solutions for your business</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19</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577701" y="857879"/>
            <a:ext cx="10439401" cy="6278642"/>
          </a:xfrm>
          <a:prstGeom prst="rect">
            <a:avLst/>
          </a:prstGeom>
        </p:spPr>
        <p:txBody>
          <a:bodyPr wrap="square" lIns="0" tIns="0" rIns="0" bIns="0" anchor="t">
            <a:spAutoFit/>
          </a:bodyPr>
          <a:lstStyle/>
          <a:p>
            <a:r>
              <a:rPr lang="en-US" sz="2400" b="1">
                <a:solidFill>
                  <a:srgbClr val="0070C0"/>
                </a:solidFill>
              </a:rPr>
              <a:t>Business succession planning </a:t>
            </a:r>
            <a:r>
              <a:rPr lang="en-US" sz="2400">
                <a:solidFill>
                  <a:srgbClr val="162B48"/>
                </a:solidFill>
              </a:rPr>
              <a:t>(#4 priority) </a:t>
            </a:r>
          </a:p>
          <a:p>
            <a:pPr lvl="0"/>
            <a:r>
              <a:rPr lang="en-US" sz="2400">
                <a:solidFill>
                  <a:srgbClr val="162B48"/>
                </a:solidFill>
              </a:rPr>
              <a:t>Formal agreements help ensure everyone involved is on same page when it comes time to transition the business.</a:t>
            </a:r>
            <a:endParaRPr lang="en-US" sz="2400">
              <a:solidFill>
                <a:srgbClr val="162B48"/>
              </a:solidFill>
              <a:cs typeface="Arial"/>
            </a:endParaRPr>
          </a:p>
          <a:p>
            <a:pPr lvl="0"/>
            <a:endParaRPr lang="en-US" sz="2400">
              <a:solidFill>
                <a:srgbClr val="162B48"/>
              </a:solidFill>
            </a:endParaRPr>
          </a:p>
          <a:p>
            <a:pPr marL="342900" indent="-342900">
              <a:buFont typeface="Arial"/>
              <a:buChar char="•"/>
            </a:pPr>
            <a:r>
              <a:rPr lang="en-US" sz="2400" b="1">
                <a:solidFill>
                  <a:srgbClr val="162B48"/>
                </a:solidFill>
              </a:rPr>
              <a:t>What the survey said:  </a:t>
            </a:r>
            <a:endParaRPr lang="en-US" sz="2400" b="1">
              <a:solidFill>
                <a:srgbClr val="162B48"/>
              </a:solidFill>
              <a:cs typeface="Arial" panose="020B0604020202020204"/>
            </a:endParaRPr>
          </a:p>
          <a:p>
            <a:pPr marL="837565" lvl="1" indent="-380365">
              <a:buFont typeface="Arial" panose="020B0604020202020204" pitchFamily="34" charset="0"/>
              <a:buChar char="•"/>
            </a:pPr>
            <a:r>
              <a:rPr lang="en-US" sz="2400">
                <a:solidFill>
                  <a:srgbClr val="162B48"/>
                </a:solidFill>
              </a:rPr>
              <a:t>More than 6 in 10 own a family business. </a:t>
            </a:r>
          </a:p>
          <a:p>
            <a:pPr marL="837565" lvl="1" indent="-380365">
              <a:buFont typeface="Arial" panose="020B0604020202020204" pitchFamily="34" charset="0"/>
              <a:buChar char="•"/>
            </a:pPr>
            <a:r>
              <a:rPr lang="en-US" sz="2400">
                <a:solidFill>
                  <a:srgbClr val="162B48"/>
                </a:solidFill>
              </a:rPr>
              <a:t>The most popular succession strategy is to sell and/or gift the business to family members (48%).</a:t>
            </a:r>
          </a:p>
          <a:p>
            <a:pPr lvl="1"/>
            <a:endParaRPr lang="en-US" sz="2400">
              <a:solidFill>
                <a:srgbClr val="162B48"/>
              </a:solidFill>
              <a:cs typeface="Arial"/>
            </a:endParaRPr>
          </a:p>
          <a:p>
            <a:pPr marL="342900" indent="-342900">
              <a:buFont typeface="Arial"/>
              <a:buChar char="•"/>
            </a:pPr>
            <a:r>
              <a:rPr lang="en-US" sz="2400" b="1">
                <a:solidFill>
                  <a:srgbClr val="162B48"/>
                </a:solidFill>
              </a:rPr>
              <a:t>Planning tip: </a:t>
            </a:r>
            <a:endParaRPr lang="en-US" sz="2400" b="1">
              <a:solidFill>
                <a:srgbClr val="162B48"/>
              </a:solidFill>
              <a:cs typeface="Arial" panose="020B0604020202020204"/>
            </a:endParaRPr>
          </a:p>
          <a:p>
            <a:pPr marL="837565" lvl="1" indent="-380365">
              <a:buFont typeface="Arial" panose="020B0604020202020204" pitchFamily="34" charset="0"/>
              <a:buChar char="•"/>
            </a:pPr>
            <a:r>
              <a:rPr lang="en-US" sz="2400">
                <a:solidFill>
                  <a:srgbClr val="162B48"/>
                </a:solidFill>
              </a:rPr>
              <a:t>Consider funding vehicles – like savings and/or insurance – to help exercise the plan. </a:t>
            </a:r>
          </a:p>
          <a:p>
            <a:pPr marL="837565" lvl="1" indent="-380365">
              <a:buFont typeface="Arial" panose="020B0604020202020204" pitchFamily="34" charset="0"/>
              <a:buChar char="•"/>
            </a:pPr>
            <a:r>
              <a:rPr lang="en-US" sz="2400">
                <a:solidFill>
                  <a:srgbClr val="162B48"/>
                </a:solidFill>
              </a:rPr>
              <a:t>Identify sources for retirement income if your strategy is to gift the business to family. Principal can provide a personalized </a:t>
            </a:r>
            <a:r>
              <a:rPr lang="en-US" sz="2400">
                <a:solidFill>
                  <a:srgbClr val="162B48"/>
                </a:solidFill>
                <a:hlinkClick r:id="rId3"/>
              </a:rPr>
              <a:t>Business Owner Retirement Analysis</a:t>
            </a:r>
            <a:r>
              <a:rPr lang="en-US" sz="2400">
                <a:solidFill>
                  <a:srgbClr val="162B48"/>
                </a:solidFill>
              </a:rPr>
              <a:t> to help. </a:t>
            </a:r>
            <a:endParaRPr lang="en-US" sz="2400">
              <a:cs typeface="Arial" panose="020B0604020202020204"/>
            </a:endParaRPr>
          </a:p>
          <a:p>
            <a:pPr marL="380365" indent="-380365">
              <a:buFont typeface="Arial" panose="020B0604020202020204" pitchFamily="34" charset="0"/>
              <a:buChar char="•"/>
            </a:pPr>
            <a:endParaRPr lang="en-US" sz="2400">
              <a:solidFill>
                <a:srgbClr val="162B48"/>
              </a:solidFill>
              <a:cs typeface="Arial" panose="020B0604020202020204"/>
            </a:endParaRPr>
          </a:p>
          <a:p>
            <a:pPr lvl="0"/>
            <a:endParaRPr lang="en-US" sz="2400">
              <a:solidFill>
                <a:srgbClr val="162B48"/>
              </a:solidFill>
            </a:endParaRPr>
          </a:p>
        </p:txBody>
      </p:sp>
    </p:spTree>
    <p:extLst>
      <p:ext uri="{BB962C8B-B14F-4D97-AF65-F5344CB8AC3E}">
        <p14:creationId xmlns:p14="http://schemas.microsoft.com/office/powerpoint/2010/main" val="71351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2EF815-7F71-4184-8C5B-FE375BB249D1}"/>
              </a:ext>
            </a:extLst>
          </p:cNvPr>
          <p:cNvSpPr/>
          <p:nvPr/>
        </p:nvSpPr>
        <p:spPr>
          <a:xfrm>
            <a:off x="0" y="3443473"/>
            <a:ext cx="12192000" cy="161072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B989031-B6D3-4839-9AD8-59A04DA65F15}"/>
              </a:ext>
            </a:extLst>
          </p:cNvPr>
          <p:cNvSpPr>
            <a:spLocks noGrp="1"/>
          </p:cNvSpPr>
          <p:nvPr>
            <p:ph type="sldNum" sz="quarter" idx="4"/>
          </p:nvPr>
        </p:nvSpPr>
        <p:spPr/>
        <p:txBody>
          <a:bodyPr/>
          <a:lstStyle/>
          <a:p>
            <a:fld id="{FE894C8D-A86E-C448-9CBF-AD01FEF18A38}" type="slidenum">
              <a:rPr lang="en-US" smtClean="0">
                <a:solidFill>
                  <a:schemeClr val="tx1"/>
                </a:solidFill>
              </a:rPr>
              <a:pPr/>
              <a:t>2</a:t>
            </a:fld>
            <a:endParaRPr lang="en-US">
              <a:solidFill>
                <a:schemeClr val="tx1"/>
              </a:solidFill>
            </a:endParaRPr>
          </a:p>
        </p:txBody>
      </p:sp>
      <p:sp>
        <p:nvSpPr>
          <p:cNvPr id="8" name="Title 2">
            <a:extLst>
              <a:ext uri="{FF2B5EF4-FFF2-40B4-BE49-F238E27FC236}">
                <a16:creationId xmlns:a16="http://schemas.microsoft.com/office/drawing/2014/main" id="{10B6567B-5872-4992-A3A7-B8ED0F0DB682}"/>
              </a:ext>
            </a:extLst>
          </p:cNvPr>
          <p:cNvSpPr txBox="1">
            <a:spLocks/>
          </p:cNvSpPr>
          <p:nvPr/>
        </p:nvSpPr>
        <p:spPr>
          <a:xfrm>
            <a:off x="615906" y="375525"/>
            <a:ext cx="10542942"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About the survey</a:t>
            </a:r>
          </a:p>
        </p:txBody>
      </p:sp>
      <p:sp>
        <p:nvSpPr>
          <p:cNvPr id="6" name="Text Placeholder 5">
            <a:extLst>
              <a:ext uri="{FF2B5EF4-FFF2-40B4-BE49-F238E27FC236}">
                <a16:creationId xmlns:a16="http://schemas.microsoft.com/office/drawing/2014/main" id="{92BF2014-C41C-46C7-93F2-39A2DBE1E616}"/>
              </a:ext>
            </a:extLst>
          </p:cNvPr>
          <p:cNvSpPr txBox="1">
            <a:spLocks/>
          </p:cNvSpPr>
          <p:nvPr/>
        </p:nvSpPr>
        <p:spPr>
          <a:xfrm>
            <a:off x="536598" y="978813"/>
            <a:ext cx="5559402" cy="494544"/>
          </a:xfrm>
          <a:prstGeom prst="rect">
            <a:avLst/>
          </a:prstGeom>
          <a:noFill/>
        </p:spPr>
        <p:txBody>
          <a:bodyPr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a:solidFill>
                  <a:schemeClr val="accent1"/>
                </a:solidFill>
              </a:rPr>
              <a:t>Dynata conducted 1,020 online interviews January 8-18, 2024.</a:t>
            </a:r>
          </a:p>
        </p:txBody>
      </p:sp>
      <p:sp>
        <p:nvSpPr>
          <p:cNvPr id="11" name="Text Placeholder 5">
            <a:extLst>
              <a:ext uri="{FF2B5EF4-FFF2-40B4-BE49-F238E27FC236}">
                <a16:creationId xmlns:a16="http://schemas.microsoft.com/office/drawing/2014/main" id="{08CCA1C7-43DE-4BC5-A3F3-8C16B2A42B3A}"/>
              </a:ext>
            </a:extLst>
          </p:cNvPr>
          <p:cNvSpPr txBox="1">
            <a:spLocks/>
          </p:cNvSpPr>
          <p:nvPr/>
        </p:nvSpPr>
        <p:spPr>
          <a:xfrm>
            <a:off x="5494916" y="3770856"/>
            <a:ext cx="1879660" cy="1003025"/>
          </a:xfrm>
          <a:prstGeom prst="rect">
            <a:avLst/>
          </a:prstGeom>
          <a:noFill/>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b="1">
                <a:solidFill>
                  <a:schemeClr val="accent1"/>
                </a:solidFill>
              </a:rPr>
              <a:t>Statistically significant differences compared to 2024 are highlighted throughout </a:t>
            </a:r>
          </a:p>
        </p:txBody>
      </p:sp>
      <p:sp>
        <p:nvSpPr>
          <p:cNvPr id="13" name="Text Placeholder 5">
            <a:extLst>
              <a:ext uri="{FF2B5EF4-FFF2-40B4-BE49-F238E27FC236}">
                <a16:creationId xmlns:a16="http://schemas.microsoft.com/office/drawing/2014/main" id="{7B948F03-9AF9-4AC4-BD3B-6462983FB953}"/>
              </a:ext>
            </a:extLst>
          </p:cNvPr>
          <p:cNvSpPr txBox="1">
            <a:spLocks/>
          </p:cNvSpPr>
          <p:nvPr/>
        </p:nvSpPr>
        <p:spPr>
          <a:xfrm>
            <a:off x="3029644" y="3579145"/>
            <a:ext cx="1791738" cy="1284043"/>
          </a:xfrm>
          <a:prstGeom prst="rect">
            <a:avLst/>
          </a:prstGeom>
          <a:noFill/>
        </p:spPr>
        <p:txBody>
          <a:bodyPr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b="1" dirty="0">
                <a:solidFill>
                  <a:schemeClr val="accent1"/>
                </a:solidFill>
              </a:rPr>
              <a:t>This year's survey was conducted by Dynata, January 8-18, 2024</a:t>
            </a:r>
          </a:p>
        </p:txBody>
      </p:sp>
      <p:sp>
        <p:nvSpPr>
          <p:cNvPr id="14" name="Text Placeholder 5">
            <a:extLst>
              <a:ext uri="{FF2B5EF4-FFF2-40B4-BE49-F238E27FC236}">
                <a16:creationId xmlns:a16="http://schemas.microsoft.com/office/drawing/2014/main" id="{7CFB9282-2A00-4E86-87AA-314E8AD25DE0}"/>
              </a:ext>
            </a:extLst>
          </p:cNvPr>
          <p:cNvSpPr txBox="1">
            <a:spLocks/>
          </p:cNvSpPr>
          <p:nvPr/>
        </p:nvSpPr>
        <p:spPr>
          <a:xfrm>
            <a:off x="746523" y="3579145"/>
            <a:ext cx="1613488" cy="1284043"/>
          </a:xfrm>
          <a:prstGeom prst="rect">
            <a:avLst/>
          </a:prstGeom>
          <a:noFill/>
        </p:spPr>
        <p:txBody>
          <a:bodyPr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b="1">
                <a:solidFill>
                  <a:schemeClr val="accent1"/>
                </a:solidFill>
              </a:rPr>
              <a:t>We’ve surveyed business owners since 2008</a:t>
            </a:r>
          </a:p>
        </p:txBody>
      </p:sp>
      <p:sp>
        <p:nvSpPr>
          <p:cNvPr id="10" name="Text Placeholder 5">
            <a:extLst>
              <a:ext uri="{FF2B5EF4-FFF2-40B4-BE49-F238E27FC236}">
                <a16:creationId xmlns:a16="http://schemas.microsoft.com/office/drawing/2014/main" id="{35ACDB5A-FDF6-4E40-A3F4-67095A41EC19}"/>
              </a:ext>
            </a:extLst>
          </p:cNvPr>
          <p:cNvSpPr txBox="1">
            <a:spLocks/>
          </p:cNvSpPr>
          <p:nvPr/>
        </p:nvSpPr>
        <p:spPr>
          <a:xfrm>
            <a:off x="536598" y="1501149"/>
            <a:ext cx="9683531" cy="183873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a:solidFill>
                  <a:schemeClr val="tx2">
                    <a:lumMod val="50000"/>
                  </a:schemeClr>
                </a:solidFill>
              </a:rPr>
              <a:t>Respondents qualified to take the survey if they met the following criteria: </a:t>
            </a:r>
          </a:p>
          <a:p>
            <a:pPr marL="285750" indent="-285750"/>
            <a:r>
              <a:rPr lang="en-US" sz="1400">
                <a:solidFill>
                  <a:schemeClr val="tx2">
                    <a:lumMod val="50000"/>
                  </a:schemeClr>
                </a:solidFill>
              </a:rPr>
              <a:t>Own a business with between 2-499 employees</a:t>
            </a:r>
          </a:p>
          <a:p>
            <a:pPr marL="285750" indent="-285750"/>
            <a:r>
              <a:rPr lang="en-US" sz="1400">
                <a:solidFill>
                  <a:schemeClr val="tx2">
                    <a:lumMod val="50000"/>
                  </a:schemeClr>
                </a:solidFill>
              </a:rPr>
              <a:t>Own at least 5% of the business</a:t>
            </a:r>
          </a:p>
          <a:p>
            <a:pPr marL="285750" indent="-285750"/>
            <a:r>
              <a:rPr lang="en-US" sz="1400">
                <a:solidFill>
                  <a:schemeClr val="tx2">
                    <a:lumMod val="50000"/>
                  </a:schemeClr>
                </a:solidFill>
              </a:rPr>
              <a:t>Actively manage the business </a:t>
            </a:r>
          </a:p>
          <a:p>
            <a:pPr marL="285750" indent="-285750"/>
            <a:r>
              <a:rPr lang="en-US" sz="1400">
                <a:solidFill>
                  <a:srgbClr val="162B48"/>
                </a:solidFill>
                <a:cs typeface="Arial" panose="020B0604020202020204" pitchFamily="34" charset="0"/>
              </a:rPr>
              <a:t>Currently employed, either full time, part time, or self-employed</a:t>
            </a:r>
          </a:p>
          <a:p>
            <a:pPr marL="285750" indent="-285750"/>
            <a:r>
              <a:rPr lang="en-US" sz="1400">
                <a:solidFill>
                  <a:schemeClr val="tx2">
                    <a:lumMod val="50000"/>
                  </a:schemeClr>
                </a:solidFill>
              </a:rPr>
              <a:t>United States resident, age 21 or older</a:t>
            </a:r>
          </a:p>
          <a:p>
            <a:pPr marL="285750" indent="-285750"/>
            <a:r>
              <a:rPr lang="en-US" sz="1400">
                <a:solidFill>
                  <a:schemeClr val="tx2">
                    <a:lumMod val="50000"/>
                  </a:schemeClr>
                </a:solidFill>
              </a:rPr>
              <a:t>Non-profit organizations weren’t included</a:t>
            </a:r>
          </a:p>
        </p:txBody>
      </p:sp>
      <p:sp>
        <p:nvSpPr>
          <p:cNvPr id="16" name="TextBox 15">
            <a:extLst>
              <a:ext uri="{FF2B5EF4-FFF2-40B4-BE49-F238E27FC236}">
                <a16:creationId xmlns:a16="http://schemas.microsoft.com/office/drawing/2014/main" id="{F9F9782D-03BC-4C80-9EF9-2F7B5006120F}"/>
              </a:ext>
            </a:extLst>
          </p:cNvPr>
          <p:cNvSpPr txBox="1"/>
          <p:nvPr/>
        </p:nvSpPr>
        <p:spPr>
          <a:xfrm>
            <a:off x="615906" y="5228406"/>
            <a:ext cx="10314883" cy="738664"/>
          </a:xfrm>
          <a:prstGeom prst="rect">
            <a:avLst/>
          </a:prstGeom>
          <a:noFill/>
        </p:spPr>
        <p:txBody>
          <a:bodyPr wrap="square">
            <a:spAutoFit/>
          </a:bodyPr>
          <a:lstStyle/>
          <a:p>
            <a:r>
              <a:rPr lang="en-US" sz="1400">
                <a:solidFill>
                  <a:srgbClr val="162B48"/>
                </a:solidFill>
                <a:cs typeface="Arial" panose="020B0604020202020204" pitchFamily="34" charset="0"/>
              </a:rPr>
              <a:t>Results are weighted based on the number of employees and annual sales. Potential respondents were selected from those who agreed to participate in Dynata surveys. Because the sample is based on those who agreed to be invited to participate, no estimates of theoretical sampling error can be calculated.</a:t>
            </a:r>
            <a:endParaRPr lang="en-US" sz="1400">
              <a:solidFill>
                <a:srgbClr val="162B48"/>
              </a:solidFill>
            </a:endParaRPr>
          </a:p>
        </p:txBody>
      </p:sp>
    </p:spTree>
    <p:extLst>
      <p:ext uri="{BB962C8B-B14F-4D97-AF65-F5344CB8AC3E}">
        <p14:creationId xmlns:p14="http://schemas.microsoft.com/office/powerpoint/2010/main" val="3823007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23875" y="2501703"/>
            <a:ext cx="8898799" cy="2852737"/>
          </a:xfrm>
        </p:spPr>
        <p:txBody>
          <a:bodyPr/>
          <a:lstStyle/>
          <a:p>
            <a:r>
              <a:rPr lang="en-US" dirty="0">
                <a:latin typeface="FS Elliot Pro Light"/>
              </a:rPr>
              <a:t>Potential solutions</a:t>
            </a:r>
            <a:r>
              <a:rPr lang="en-US">
                <a:latin typeface="FS Elliot Pro Light"/>
              </a:rPr>
              <a:t> to help protect your lifestyle </a:t>
            </a:r>
            <a:br>
              <a:rPr lang="en-US">
                <a:latin typeface="FS Elliot Pro Light"/>
              </a:rPr>
            </a:br>
            <a:r>
              <a:rPr lang="en-US" sz="2000">
                <a:latin typeface="FS Elliot Pro Light"/>
              </a:rPr>
              <a:t> </a:t>
            </a:r>
            <a:br>
              <a:rPr lang="en-US">
                <a:latin typeface="FS Elliot Pro Light"/>
              </a:rPr>
            </a:br>
            <a:r>
              <a:rPr lang="en-US" sz="2800">
                <a:latin typeface="FS Elliot Pro Light"/>
              </a:rPr>
              <a:t>Help protect yourself and your family.</a:t>
            </a:r>
            <a:br>
              <a:rPr lang="en-US" sz="2800">
                <a:latin typeface="FS Elliot Pro Light"/>
              </a:rPr>
            </a:br>
            <a:endParaRPr lang="en-US" sz="2800"/>
          </a:p>
        </p:txBody>
      </p:sp>
    </p:spTree>
    <p:extLst>
      <p:ext uri="{BB962C8B-B14F-4D97-AF65-F5344CB8AC3E}">
        <p14:creationId xmlns:p14="http://schemas.microsoft.com/office/powerpoint/2010/main" val="314930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prstGeom prst="rect">
            <a:avLst/>
          </a:prstGeom>
        </p:spPr>
        <p:txBody>
          <a:bodyPr>
            <a:normAutofit/>
          </a:bodyPr>
          <a:lstStyle/>
          <a:p>
            <a:r>
              <a:rPr lang="en-US"/>
              <a:t>Solutions for your lifestyle</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dirty="0" smtClean="0"/>
              <a:pPr/>
              <a:t>21</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09599" y="1241521"/>
            <a:ext cx="10477501" cy="4431983"/>
          </a:xfrm>
          <a:prstGeom prst="rect">
            <a:avLst/>
          </a:prstGeom>
        </p:spPr>
        <p:txBody>
          <a:bodyPr wrap="square" lIns="0" tIns="0" rIns="0" bIns="0">
            <a:spAutoFit/>
          </a:bodyPr>
          <a:lstStyle/>
          <a:p>
            <a:pPr lvl="0"/>
            <a:r>
              <a:rPr lang="en-US" sz="2400" b="1" dirty="0">
                <a:solidFill>
                  <a:srgbClr val="0070C0"/>
                </a:solidFill>
              </a:rPr>
              <a:t>Income protection </a:t>
            </a:r>
            <a:r>
              <a:rPr lang="en-US" sz="2400" dirty="0">
                <a:solidFill>
                  <a:srgbClr val="162B48"/>
                </a:solidFill>
              </a:rPr>
              <a:t>(#3 priority) </a:t>
            </a:r>
          </a:p>
          <a:p>
            <a:pPr lvl="0"/>
            <a:r>
              <a:rPr lang="en-US" sz="2400" dirty="0">
                <a:solidFill>
                  <a:srgbClr val="162B48"/>
                </a:solidFill>
              </a:rPr>
              <a:t>Helps replace a portion of income and provides continuous cash flow if you’re too sick or hurt to work.</a:t>
            </a:r>
          </a:p>
          <a:p>
            <a:pPr lvl="0"/>
            <a:endParaRPr lang="en-US" sz="2400" b="1" dirty="0">
              <a:solidFill>
                <a:srgbClr val="162B48"/>
              </a:solidFill>
            </a:endParaRPr>
          </a:p>
          <a:p>
            <a:pPr marL="380990" indent="-380990">
              <a:buFont typeface="Arial" panose="020B0604020202020204" pitchFamily="34" charset="0"/>
              <a:buChar char="•"/>
            </a:pPr>
            <a:r>
              <a:rPr lang="en-US" sz="2400" b="1" dirty="0">
                <a:solidFill>
                  <a:srgbClr val="162B48"/>
                </a:solidFill>
              </a:rPr>
              <a:t>What the survey said: </a:t>
            </a:r>
            <a:endParaRPr lang="en-US" sz="2400" dirty="0">
              <a:solidFill>
                <a:srgbClr val="162B48"/>
              </a:solidFill>
            </a:endParaRPr>
          </a:p>
          <a:p>
            <a:pPr marL="990575" lvl="1" indent="-380990">
              <a:buFont typeface="Arial" panose="020B0604020202020204" pitchFamily="34" charset="0"/>
              <a:buChar char="•"/>
            </a:pPr>
            <a:r>
              <a:rPr lang="en-US" sz="2400" dirty="0">
                <a:solidFill>
                  <a:srgbClr val="162B48"/>
                </a:solidFill>
              </a:rPr>
              <a:t>A record number have individual </a:t>
            </a:r>
            <a:r>
              <a:rPr lang="en-US" sz="2400" b="1" dirty="0">
                <a:solidFill>
                  <a:srgbClr val="162B48"/>
                </a:solidFill>
              </a:rPr>
              <a:t>disability income </a:t>
            </a:r>
            <a:r>
              <a:rPr lang="en-US" sz="2400" dirty="0">
                <a:solidFill>
                  <a:srgbClr val="162B48"/>
                </a:solidFill>
              </a:rPr>
              <a:t>insurance</a:t>
            </a:r>
            <a:r>
              <a:rPr lang="en-US" sz="2400" b="1" dirty="0">
                <a:solidFill>
                  <a:srgbClr val="162B48"/>
                </a:solidFill>
              </a:rPr>
              <a:t> </a:t>
            </a:r>
            <a:r>
              <a:rPr lang="en-US" sz="2400" dirty="0">
                <a:solidFill>
                  <a:srgbClr val="162B48"/>
                </a:solidFill>
              </a:rPr>
              <a:t>(47%).</a:t>
            </a:r>
          </a:p>
          <a:p>
            <a:pPr lvl="1"/>
            <a:r>
              <a:rPr lang="en-US" sz="2400" dirty="0">
                <a:solidFill>
                  <a:srgbClr val="162B48"/>
                </a:solidFill>
              </a:rPr>
              <a:t> </a:t>
            </a:r>
          </a:p>
          <a:p>
            <a:pPr marL="380990" indent="-380990">
              <a:buFont typeface="Arial" panose="020B0604020202020204" pitchFamily="34" charset="0"/>
              <a:buChar char="•"/>
            </a:pPr>
            <a:r>
              <a:rPr lang="en-US" sz="2400" b="1" dirty="0">
                <a:solidFill>
                  <a:srgbClr val="162B48"/>
                </a:solidFill>
              </a:rPr>
              <a:t>Planning tip</a:t>
            </a:r>
            <a:r>
              <a:rPr lang="en-US" sz="2400" dirty="0">
                <a:solidFill>
                  <a:srgbClr val="162B48"/>
                </a:solidFill>
              </a:rPr>
              <a:t>: Individual disability income insurance can provide you with monthly payments when you’re too sick or hurt to work. Find out what you need to protect your income and how much it might cost using this simple calculator: </a:t>
            </a:r>
            <a:r>
              <a:rPr lang="en-US" sz="2400" dirty="0">
                <a:solidFill>
                  <a:srgbClr val="162B48"/>
                </a:solidFill>
                <a:hlinkClick r:id="rId3"/>
              </a:rPr>
              <a:t>principal.com/dicalc</a:t>
            </a:r>
            <a:r>
              <a:rPr lang="en-US" sz="2400" dirty="0">
                <a:solidFill>
                  <a:srgbClr val="162B48"/>
                </a:solidFill>
              </a:rPr>
              <a:t>  </a:t>
            </a:r>
          </a:p>
          <a:p>
            <a:pPr lvl="0"/>
            <a:endParaRPr lang="en-US" sz="2400" dirty="0">
              <a:solidFill>
                <a:srgbClr val="162B48"/>
              </a:solidFill>
            </a:endParaRPr>
          </a:p>
        </p:txBody>
      </p:sp>
    </p:spTree>
    <p:extLst>
      <p:ext uri="{BB962C8B-B14F-4D97-AF65-F5344CB8AC3E}">
        <p14:creationId xmlns:p14="http://schemas.microsoft.com/office/powerpoint/2010/main" val="2721339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xfrm>
            <a:off x="508000" y="232510"/>
            <a:ext cx="10972800" cy="711200"/>
          </a:xfrm>
          <a:prstGeom prst="rect">
            <a:avLst/>
          </a:prstGeom>
        </p:spPr>
        <p:txBody>
          <a:bodyPr>
            <a:normAutofit/>
          </a:bodyPr>
          <a:lstStyle/>
          <a:p>
            <a:r>
              <a:rPr lang="en-US"/>
              <a:t>Solutions for your lifestyle</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22</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577701" y="1028343"/>
            <a:ext cx="10903099" cy="4801314"/>
          </a:xfrm>
          <a:prstGeom prst="rect">
            <a:avLst/>
          </a:prstGeom>
        </p:spPr>
        <p:txBody>
          <a:bodyPr wrap="square" lIns="0" tIns="0" rIns="0" bIns="0">
            <a:spAutoFit/>
          </a:bodyPr>
          <a:lstStyle/>
          <a:p>
            <a:pPr lvl="0"/>
            <a:r>
              <a:rPr lang="en-US" sz="2400" b="1" dirty="0">
                <a:solidFill>
                  <a:srgbClr val="0070C0"/>
                </a:solidFill>
              </a:rPr>
              <a:t>Legacy and estate planning </a:t>
            </a:r>
            <a:r>
              <a:rPr lang="en-US" sz="2400" dirty="0">
                <a:solidFill>
                  <a:srgbClr val="162B48"/>
                </a:solidFill>
              </a:rPr>
              <a:t>(#10 priority) </a:t>
            </a:r>
          </a:p>
          <a:p>
            <a:pPr lvl="0"/>
            <a:r>
              <a:rPr lang="en-US" sz="2400" dirty="0">
                <a:solidFill>
                  <a:srgbClr val="162B48"/>
                </a:solidFill>
              </a:rPr>
              <a:t>When properly funded, these plans and/or agreements can help ensure there are assets – both personal and business – to help meet your lifetime objectives. </a:t>
            </a:r>
            <a:endParaRPr lang="en-US" sz="2400" dirty="0">
              <a:solidFill>
                <a:srgbClr val="162B48"/>
              </a:solidFill>
              <a:highlight>
                <a:srgbClr val="FFFF00"/>
              </a:highlight>
            </a:endParaRPr>
          </a:p>
          <a:p>
            <a:pPr lvl="0"/>
            <a:r>
              <a:rPr lang="en-US" sz="2400" dirty="0">
                <a:solidFill>
                  <a:srgbClr val="162B48"/>
                </a:solidFill>
              </a:rPr>
              <a:t> </a:t>
            </a:r>
          </a:p>
          <a:p>
            <a:pPr marL="380990" indent="-380990">
              <a:buFont typeface="Arial" panose="020B0604020202020204" pitchFamily="34" charset="0"/>
              <a:buChar char="•"/>
            </a:pPr>
            <a:r>
              <a:rPr lang="en-US" sz="2400" b="1" dirty="0">
                <a:solidFill>
                  <a:srgbClr val="162B48"/>
                </a:solidFill>
              </a:rPr>
              <a:t>What the survey said</a:t>
            </a:r>
            <a:endParaRPr lang="en-US" sz="2400" dirty="0">
              <a:solidFill>
                <a:srgbClr val="162B48"/>
              </a:solidFill>
            </a:endParaRPr>
          </a:p>
          <a:p>
            <a:pPr marL="990575" lvl="1" indent="-380990">
              <a:buFont typeface="Arial" panose="020B0604020202020204" pitchFamily="34" charset="0"/>
              <a:buChar char="•"/>
            </a:pPr>
            <a:r>
              <a:rPr lang="en-US" sz="2400" dirty="0">
                <a:solidFill>
                  <a:srgbClr val="162B48"/>
                </a:solidFill>
              </a:rPr>
              <a:t>Wills remain the most common strategy (54%).</a:t>
            </a:r>
          </a:p>
          <a:p>
            <a:pPr marL="990575" lvl="1" indent="-380990">
              <a:buFont typeface="Arial" panose="020B0604020202020204" pitchFamily="34" charset="0"/>
              <a:buChar char="•"/>
            </a:pPr>
            <a:r>
              <a:rPr lang="en-US" sz="2400" dirty="0">
                <a:solidFill>
                  <a:srgbClr val="162B48"/>
                </a:solidFill>
              </a:rPr>
              <a:t>Family trusts, family limited partnerships, and irrevocable life insurance trusts (ILIT) are at record high for the 10 times this survey has been done starting in 2008. </a:t>
            </a:r>
          </a:p>
          <a:p>
            <a:pPr lvl="1"/>
            <a:endParaRPr lang="en-US" sz="2400" dirty="0">
              <a:solidFill>
                <a:srgbClr val="162B48"/>
              </a:solidFill>
            </a:endParaRPr>
          </a:p>
          <a:p>
            <a:pPr marL="380990" indent="-380990">
              <a:buFont typeface="Arial" panose="020B0604020202020204" pitchFamily="34" charset="0"/>
              <a:buChar char="•"/>
            </a:pPr>
            <a:r>
              <a:rPr lang="en-US" sz="2400" b="1" dirty="0">
                <a:solidFill>
                  <a:srgbClr val="162B48"/>
                </a:solidFill>
              </a:rPr>
              <a:t>Planning tip:</a:t>
            </a:r>
            <a:r>
              <a:rPr lang="en-US" sz="2400" dirty="0">
                <a:solidFill>
                  <a:srgbClr val="162B48"/>
                </a:solidFill>
              </a:rPr>
              <a:t> Be sure to review your will and other plans annually to make sure they still accurately reflect how you want your assets distributed. Provisions of the Tax Cuts &amp; Jobs Act of 2017, sunset 12/31/25.</a:t>
            </a:r>
          </a:p>
        </p:txBody>
      </p:sp>
    </p:spTree>
    <p:extLst>
      <p:ext uri="{BB962C8B-B14F-4D97-AF65-F5344CB8AC3E}">
        <p14:creationId xmlns:p14="http://schemas.microsoft.com/office/powerpoint/2010/main" val="2164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xfrm>
            <a:off x="609600" y="357910"/>
            <a:ext cx="10972800" cy="711200"/>
          </a:xfrm>
          <a:prstGeom prst="rect">
            <a:avLst/>
          </a:prstGeom>
        </p:spPr>
        <p:txBody>
          <a:bodyPr>
            <a:normAutofit/>
          </a:bodyPr>
          <a:lstStyle/>
          <a:p>
            <a:r>
              <a:rPr lang="en-US" dirty="0"/>
              <a:t>Solutions for your lifestyle</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23</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45887" y="1242793"/>
            <a:ext cx="10385572" cy="5539978"/>
          </a:xfrm>
          <a:prstGeom prst="rect">
            <a:avLst/>
          </a:prstGeom>
        </p:spPr>
        <p:txBody>
          <a:bodyPr wrap="square" lIns="0" tIns="0" rIns="0" bIns="0" anchor="t">
            <a:spAutoFit/>
          </a:bodyPr>
          <a:lstStyle/>
          <a:p>
            <a:r>
              <a:rPr lang="en-US" sz="2400" b="1" dirty="0">
                <a:solidFill>
                  <a:srgbClr val="0070C0"/>
                </a:solidFill>
              </a:rPr>
              <a:t>Survivor income </a:t>
            </a:r>
            <a:r>
              <a:rPr lang="en-US" sz="2400" dirty="0">
                <a:solidFill>
                  <a:srgbClr val="162B48"/>
                </a:solidFill>
              </a:rPr>
              <a:t>(#9 priority) </a:t>
            </a:r>
          </a:p>
          <a:p>
            <a:pPr lvl="0"/>
            <a:r>
              <a:rPr lang="en-US" sz="2400" dirty="0">
                <a:solidFill>
                  <a:srgbClr val="162B48"/>
                </a:solidFill>
              </a:rPr>
              <a:t>Life insurance provides for your family in the event of death and can also be used to achieve certain financial objectives.</a:t>
            </a:r>
            <a:endParaRPr lang="en-US" sz="2400" dirty="0">
              <a:solidFill>
                <a:srgbClr val="162B48"/>
              </a:solidFill>
              <a:cs typeface="Arial"/>
            </a:endParaRPr>
          </a:p>
          <a:p>
            <a:endParaRPr lang="en-US" sz="2400" dirty="0">
              <a:solidFill>
                <a:srgbClr val="162B48"/>
              </a:solidFill>
              <a:cs typeface="Arial"/>
            </a:endParaRPr>
          </a:p>
          <a:p>
            <a:pPr marL="380365" indent="-380365">
              <a:buFont typeface="Arial" panose="020B0604020202020204" pitchFamily="34" charset="0"/>
              <a:buChar char="•"/>
            </a:pPr>
            <a:r>
              <a:rPr lang="en-US" sz="2400" b="1" dirty="0">
                <a:solidFill>
                  <a:srgbClr val="162B48"/>
                </a:solidFill>
              </a:rPr>
              <a:t>What the survey said</a:t>
            </a:r>
            <a:endParaRPr lang="en-US" sz="2400" dirty="0">
              <a:solidFill>
                <a:srgbClr val="162B48"/>
              </a:solidFill>
              <a:cs typeface="Arial" panose="020B0604020202020204"/>
            </a:endParaRPr>
          </a:p>
          <a:p>
            <a:pPr marL="989965" lvl="1" indent="-380365">
              <a:buFont typeface="Arial" panose="020B0604020202020204" pitchFamily="34" charset="0"/>
              <a:buChar char="•"/>
            </a:pPr>
            <a:r>
              <a:rPr lang="en-US" sz="2400" dirty="0">
                <a:solidFill>
                  <a:srgbClr val="162B48"/>
                </a:solidFill>
              </a:rPr>
              <a:t>Almost two-thirds of business owners have individual life insurance in place to help protect their family. </a:t>
            </a:r>
          </a:p>
          <a:p>
            <a:pPr marL="989965" lvl="1" indent="-380365">
              <a:buFont typeface="Arial" panose="020B0604020202020204" pitchFamily="34" charset="0"/>
              <a:buChar char="•"/>
            </a:pPr>
            <a:r>
              <a:rPr lang="en-US" sz="2400" dirty="0">
                <a:solidFill>
                  <a:srgbClr val="162B48"/>
                </a:solidFill>
                <a:cs typeface="Arial"/>
              </a:rPr>
              <a:t>A record high 41% use business assets to help pay for it. </a:t>
            </a:r>
          </a:p>
          <a:p>
            <a:pPr lvl="1"/>
            <a:endParaRPr lang="en-US" sz="2400" dirty="0">
              <a:solidFill>
                <a:srgbClr val="162B48"/>
              </a:solidFill>
            </a:endParaRPr>
          </a:p>
          <a:p>
            <a:pPr marL="380365" indent="-380365">
              <a:buFont typeface="Arial" panose="020B0604020202020204" pitchFamily="34" charset="0"/>
              <a:buChar char="•"/>
            </a:pPr>
            <a:r>
              <a:rPr lang="en-US" sz="2400" b="1" dirty="0">
                <a:solidFill>
                  <a:srgbClr val="162B48"/>
                </a:solidFill>
              </a:rPr>
              <a:t>Planning tip: </a:t>
            </a:r>
            <a:r>
              <a:rPr lang="en-US" sz="2400" dirty="0">
                <a:solidFill>
                  <a:srgbClr val="162B48"/>
                </a:solidFill>
              </a:rPr>
              <a:t> Be sure to consider the type of life insurance you buy – both term and permanent insurance can help meet your objectives. </a:t>
            </a:r>
            <a:br>
              <a:rPr lang="en-US" sz="2400" dirty="0">
                <a:solidFill>
                  <a:srgbClr val="162B48"/>
                </a:solidFill>
              </a:rPr>
            </a:br>
            <a:r>
              <a:rPr lang="en-US" sz="2400" dirty="0">
                <a:solidFill>
                  <a:srgbClr val="162B48"/>
                </a:solidFill>
              </a:rPr>
              <a:t>Find out how much life insurance you need and how much it might cost with this simple calculator: </a:t>
            </a:r>
            <a:r>
              <a:rPr lang="en-US" sz="2400" dirty="0">
                <a:solidFill>
                  <a:srgbClr val="162B48"/>
                </a:solidFill>
                <a:hlinkClick r:id="rId3"/>
              </a:rPr>
              <a:t>principal.com/</a:t>
            </a:r>
            <a:r>
              <a:rPr lang="en-US" sz="2400" dirty="0" err="1">
                <a:solidFill>
                  <a:srgbClr val="162B48"/>
                </a:solidFill>
                <a:hlinkClick r:id="rId3"/>
              </a:rPr>
              <a:t>lifecalc</a:t>
            </a:r>
            <a:r>
              <a:rPr lang="en-US" sz="2400" dirty="0">
                <a:solidFill>
                  <a:srgbClr val="162B48"/>
                </a:solidFill>
              </a:rPr>
              <a:t>.</a:t>
            </a:r>
            <a:endParaRPr lang="en-US" sz="2400" dirty="0">
              <a:solidFill>
                <a:srgbClr val="162B48"/>
              </a:solidFill>
              <a:highlight>
                <a:srgbClr val="FFFF00"/>
              </a:highlight>
              <a:cs typeface="Arial" panose="020B0604020202020204"/>
            </a:endParaRPr>
          </a:p>
          <a:p>
            <a:pPr marL="380365" indent="-380365">
              <a:buFont typeface="Arial" panose="020B0604020202020204" pitchFamily="34" charset="0"/>
              <a:buChar char="•"/>
            </a:pPr>
            <a:endParaRPr lang="en-US" sz="2400" dirty="0">
              <a:solidFill>
                <a:srgbClr val="162B48"/>
              </a:solidFill>
              <a:highlight>
                <a:srgbClr val="FFFF00"/>
              </a:highlight>
              <a:cs typeface="Arial" panose="020B0604020202020204"/>
            </a:endParaRPr>
          </a:p>
          <a:p>
            <a:pPr lvl="0"/>
            <a:endParaRPr lang="en-US" sz="2400" dirty="0">
              <a:solidFill>
                <a:srgbClr val="162B48"/>
              </a:solidFill>
            </a:endParaRPr>
          </a:p>
        </p:txBody>
      </p:sp>
    </p:spTree>
    <p:extLst>
      <p:ext uri="{BB962C8B-B14F-4D97-AF65-F5344CB8AC3E}">
        <p14:creationId xmlns:p14="http://schemas.microsoft.com/office/powerpoint/2010/main" val="2843729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23875" y="663275"/>
            <a:ext cx="8898799" cy="2852737"/>
          </a:xfrm>
        </p:spPr>
        <p:txBody>
          <a:bodyPr/>
          <a:lstStyle/>
          <a:p>
            <a:r>
              <a:rPr lang="en-US">
                <a:latin typeface="FS Elliot Pro Light"/>
              </a:rPr>
              <a:t>Business planning</a:t>
            </a:r>
            <a:endParaRPr lang="en-US"/>
          </a:p>
        </p:txBody>
      </p:sp>
    </p:spTree>
    <p:extLst>
      <p:ext uri="{BB962C8B-B14F-4D97-AF65-F5344CB8AC3E}">
        <p14:creationId xmlns:p14="http://schemas.microsoft.com/office/powerpoint/2010/main" val="3471771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xfrm>
            <a:off x="577701" y="91688"/>
            <a:ext cx="10972800" cy="711200"/>
          </a:xfrm>
          <a:prstGeom prst="rect">
            <a:avLst/>
          </a:prstGeom>
        </p:spPr>
        <p:txBody>
          <a:bodyPr>
            <a:normAutofit/>
          </a:bodyPr>
          <a:lstStyle/>
          <a:p>
            <a:r>
              <a:rPr lang="en-US"/>
              <a:t>What stops business owners from planning?</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25</a:t>
            </a:fld>
            <a:endParaRPr lang="en-US"/>
          </a:p>
        </p:txBody>
      </p:sp>
      <p:sp>
        <p:nvSpPr>
          <p:cNvPr id="20" name="Rectangle 19">
            <a:extLst>
              <a:ext uri="{FF2B5EF4-FFF2-40B4-BE49-F238E27FC236}">
                <a16:creationId xmlns:a16="http://schemas.microsoft.com/office/drawing/2014/main" id="{A5449CE3-82CE-4A2D-B360-2A21640790D2}"/>
              </a:ext>
            </a:extLst>
          </p:cNvPr>
          <p:cNvSpPr/>
          <p:nvPr/>
        </p:nvSpPr>
        <p:spPr>
          <a:xfrm>
            <a:off x="641499" y="717955"/>
            <a:ext cx="10721132" cy="1415772"/>
          </a:xfrm>
          <a:prstGeom prst="rect">
            <a:avLst/>
          </a:prstGeom>
        </p:spPr>
        <p:txBody>
          <a:bodyPr wrap="square" lIns="0" tIns="0" rIns="0" bIns="0" anchor="t">
            <a:spAutoFit/>
          </a:bodyPr>
          <a:lstStyle/>
          <a:p>
            <a:r>
              <a:rPr lang="en-US" sz="2300">
                <a:solidFill>
                  <a:srgbClr val="162B48"/>
                </a:solidFill>
              </a:rPr>
              <a:t>When it comes to planning for the financial health of their business, </a:t>
            </a:r>
            <a:r>
              <a:rPr lang="en-US" sz="2300">
                <a:solidFill>
                  <a:srgbClr val="000000"/>
                </a:solidFill>
                <a:latin typeface="Segoe UI"/>
                <a:cs typeface="Segoe UI"/>
              </a:rPr>
              <a:t>owners say they need capital, they’re too busy, or they don’t know where to start. Lack of a financial professional as a barrier is now at a record high (20%).</a:t>
            </a:r>
            <a:r>
              <a:rPr lang="en-US" sz="2300">
                <a:solidFill>
                  <a:srgbClr val="162B48"/>
                </a:solidFill>
              </a:rPr>
              <a:t> </a:t>
            </a:r>
          </a:p>
          <a:p>
            <a:r>
              <a:rPr lang="en-US" sz="2300">
                <a:solidFill>
                  <a:srgbClr val="162B48"/>
                </a:solidFill>
              </a:rPr>
              <a:t>Top 5 responses: </a:t>
            </a:r>
            <a:endParaRPr lang="en-US" sz="2300">
              <a:solidFill>
                <a:srgbClr val="162B48"/>
              </a:solidFill>
              <a:cs typeface="Arial"/>
            </a:endParaRPr>
          </a:p>
        </p:txBody>
      </p:sp>
      <p:sp>
        <p:nvSpPr>
          <p:cNvPr id="2" name="TextBox 1">
            <a:extLst>
              <a:ext uri="{FF2B5EF4-FFF2-40B4-BE49-F238E27FC236}">
                <a16:creationId xmlns:a16="http://schemas.microsoft.com/office/drawing/2014/main" id="{2BF97E49-58A2-4D40-AEA6-625C21692D48}"/>
              </a:ext>
            </a:extLst>
          </p:cNvPr>
          <p:cNvSpPr txBox="1"/>
          <p:nvPr/>
        </p:nvSpPr>
        <p:spPr>
          <a:xfrm>
            <a:off x="723899" y="5968329"/>
            <a:ext cx="10972800" cy="366183"/>
          </a:xfrm>
          <a:prstGeom prst="rect">
            <a:avLst/>
          </a:prstGeom>
        </p:spPr>
        <p:txBody>
          <a:bodyPr vert="horz" wrap="none" lIns="121920" tIns="60960" rIns="121920" bIns="60960" rtlCol="0">
            <a:noAutofit/>
          </a:bodyPr>
          <a:lstStyle/>
          <a:p>
            <a:pPr>
              <a:lnSpc>
                <a:spcPct val="90000"/>
              </a:lnSpc>
            </a:pPr>
            <a:r>
              <a:rPr lang="en-US" sz="1867">
                <a:solidFill>
                  <a:srgbClr val="162B48"/>
                </a:solidFill>
                <a:hlinkClick r:id="rId3"/>
              </a:rPr>
              <a:t>Principal</a:t>
            </a:r>
            <a:r>
              <a:rPr lang="en-US" sz="1867" baseline="30000">
                <a:solidFill>
                  <a:srgbClr val="162B48"/>
                </a:solidFill>
                <a:hlinkClick r:id="rId3"/>
              </a:rPr>
              <a:t>®</a:t>
            </a:r>
            <a:r>
              <a:rPr lang="en-US" sz="1867">
                <a:solidFill>
                  <a:srgbClr val="162B48"/>
                </a:solidFill>
                <a:hlinkClick r:id="rId3"/>
              </a:rPr>
              <a:t> Business Needs Assessment</a:t>
            </a:r>
            <a:r>
              <a:rPr lang="en-US" sz="1867">
                <a:solidFill>
                  <a:srgbClr val="162B48"/>
                </a:solidFill>
              </a:rPr>
              <a:t> is an</a:t>
            </a:r>
            <a:r>
              <a:rPr lang="en-US" sz="1867" spc="-93">
                <a:solidFill>
                  <a:srgbClr val="162B48"/>
                </a:solidFill>
                <a:cs typeface="FS Elliot Pro Light"/>
              </a:rPr>
              <a:t> online tool to help you assess where you stand today.</a:t>
            </a:r>
          </a:p>
        </p:txBody>
      </p:sp>
      <p:pic>
        <p:nvPicPr>
          <p:cNvPr id="6" name="Picture 5">
            <a:extLst>
              <a:ext uri="{FF2B5EF4-FFF2-40B4-BE49-F238E27FC236}">
                <a16:creationId xmlns:a16="http://schemas.microsoft.com/office/drawing/2014/main" id="{C3CFCFFE-53CB-5CD8-9423-B5B11EA1E259}"/>
              </a:ext>
            </a:extLst>
          </p:cNvPr>
          <p:cNvPicPr>
            <a:picLocks noChangeAspect="1"/>
          </p:cNvPicPr>
          <p:nvPr/>
        </p:nvPicPr>
        <p:blipFill>
          <a:blip r:embed="rId4"/>
          <a:stretch>
            <a:fillRect/>
          </a:stretch>
        </p:blipFill>
        <p:spPr>
          <a:xfrm>
            <a:off x="1570086" y="2219483"/>
            <a:ext cx="8988029" cy="3663090"/>
          </a:xfrm>
          <a:prstGeom prst="rect">
            <a:avLst/>
          </a:prstGeom>
        </p:spPr>
      </p:pic>
    </p:spTree>
    <p:extLst>
      <p:ext uri="{BB962C8B-B14F-4D97-AF65-F5344CB8AC3E}">
        <p14:creationId xmlns:p14="http://schemas.microsoft.com/office/powerpoint/2010/main" val="3297774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96F9259-4C9C-4F7E-B6D1-71C9C9AEE8DC}"/>
              </a:ext>
            </a:extLst>
          </p:cNvPr>
          <p:cNvSpPr>
            <a:spLocks noGrp="1"/>
          </p:cNvSpPr>
          <p:nvPr>
            <p:ph type="title"/>
          </p:nvPr>
        </p:nvSpPr>
        <p:spPr>
          <a:xfrm>
            <a:off x="577701" y="535261"/>
            <a:ext cx="10972800" cy="711200"/>
          </a:xfrm>
          <a:prstGeom prst="rect">
            <a:avLst/>
          </a:prstGeom>
        </p:spPr>
        <p:txBody>
          <a:bodyPr>
            <a:normAutofit/>
          </a:bodyPr>
          <a:lstStyle/>
          <a:p>
            <a:r>
              <a:rPr lang="en-US"/>
              <a:t>Do you have the right team helping you?</a:t>
            </a:r>
          </a:p>
        </p:txBody>
      </p:sp>
      <p:sp>
        <p:nvSpPr>
          <p:cNvPr id="3" name="Slide Number Placeholder 2">
            <a:extLst>
              <a:ext uri="{FF2B5EF4-FFF2-40B4-BE49-F238E27FC236}">
                <a16:creationId xmlns:a16="http://schemas.microsoft.com/office/drawing/2014/main" id="{1AF56BFF-0491-4AEB-A7B0-86E330407B27}"/>
              </a:ext>
            </a:extLst>
          </p:cNvPr>
          <p:cNvSpPr>
            <a:spLocks noGrp="1"/>
          </p:cNvSpPr>
          <p:nvPr>
            <p:ph type="sldNum" sz="quarter" idx="10"/>
          </p:nvPr>
        </p:nvSpPr>
        <p:spPr/>
        <p:txBody>
          <a:bodyPr/>
          <a:lstStyle/>
          <a:p>
            <a:fld id="{FE894C8D-A86E-C448-9CBF-AD01FEF18A38}" type="slidenum">
              <a:rPr lang="en-US" smtClean="0"/>
              <a:pPr/>
              <a:t>26</a:t>
            </a:fld>
            <a:endParaRPr lang="en-US"/>
          </a:p>
        </p:txBody>
      </p:sp>
      <p:pic>
        <p:nvPicPr>
          <p:cNvPr id="5" name="Picture 4" descr="A blue pie chart with text&#10;&#10;Description automatically generated">
            <a:extLst>
              <a:ext uri="{FF2B5EF4-FFF2-40B4-BE49-F238E27FC236}">
                <a16:creationId xmlns:a16="http://schemas.microsoft.com/office/drawing/2014/main" id="{D5BD4459-6266-91C0-8EE4-6A401CFC32D3}"/>
              </a:ext>
            </a:extLst>
          </p:cNvPr>
          <p:cNvPicPr>
            <a:picLocks noChangeAspect="1"/>
          </p:cNvPicPr>
          <p:nvPr/>
        </p:nvPicPr>
        <p:blipFill>
          <a:blip r:embed="rId3"/>
          <a:stretch>
            <a:fillRect/>
          </a:stretch>
        </p:blipFill>
        <p:spPr>
          <a:xfrm>
            <a:off x="655527" y="1735735"/>
            <a:ext cx="10797055" cy="3386530"/>
          </a:xfrm>
          <a:prstGeom prst="rect">
            <a:avLst/>
          </a:prstGeom>
        </p:spPr>
      </p:pic>
    </p:spTree>
    <p:extLst>
      <p:ext uri="{BB962C8B-B14F-4D97-AF65-F5344CB8AC3E}">
        <p14:creationId xmlns:p14="http://schemas.microsoft.com/office/powerpoint/2010/main" val="389302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2" descr="M:\Principal_registered_white_1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8784" y="6356017"/>
            <a:ext cx="1238421" cy="3696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a:extLst>
              <a:ext uri="{FF2B5EF4-FFF2-40B4-BE49-F238E27FC236}">
                <a16:creationId xmlns:a16="http://schemas.microsoft.com/office/drawing/2014/main" id="{74DF2763-DDA9-4ECD-BA63-2A5D77C09FBF}"/>
              </a:ext>
            </a:extLst>
          </p:cNvPr>
          <p:cNvSpPr txBox="1">
            <a:spLocks/>
          </p:cNvSpPr>
          <p:nvPr/>
        </p:nvSpPr>
        <p:spPr>
          <a:xfrm>
            <a:off x="523875" y="1606552"/>
            <a:ext cx="8898799" cy="2852737"/>
          </a:xfrm>
          <a:prstGeom prst="rect">
            <a:avLst/>
          </a:prstGeom>
        </p:spPr>
        <p:txBody>
          <a:bodyPr vert="horz" lIns="0" tIns="0" rIns="0" bIns="0" rtlCol="0" anchor="b">
            <a:noAutofit/>
          </a:bodyPr>
          <a:lstStyle>
            <a:lvl1pPr algn="l" defTabSz="914377" rtl="0" eaLnBrk="1" latinLnBrk="0" hangingPunct="1">
              <a:lnSpc>
                <a:spcPct val="100000"/>
              </a:lnSpc>
              <a:spcBef>
                <a:spcPct val="0"/>
              </a:spcBef>
              <a:buNone/>
              <a:defRPr sz="5867" b="0" i="0" kern="1200">
                <a:solidFill>
                  <a:schemeClr val="bg1"/>
                </a:solidFill>
                <a:latin typeface="FS Elliot Pro Light" panose="02000503040000020004" pitchFamily="2" charset="0"/>
                <a:ea typeface="+mj-ea"/>
                <a:cs typeface="+mj-cs"/>
              </a:defRPr>
            </a:lvl1pPr>
          </a:lstStyle>
          <a:p>
            <a:r>
              <a:rPr lang="en-US">
                <a:latin typeface="FS Elliot Pro Light"/>
              </a:rPr>
              <a:t>A more detailed look at some key findings</a:t>
            </a:r>
            <a:endParaRPr lang="en-US"/>
          </a:p>
        </p:txBody>
      </p:sp>
    </p:spTree>
    <p:extLst>
      <p:ext uri="{BB962C8B-B14F-4D97-AF65-F5344CB8AC3E}">
        <p14:creationId xmlns:p14="http://schemas.microsoft.com/office/powerpoint/2010/main" val="4193919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989031-B6D3-4839-9AD8-59A04DA65F15}"/>
              </a:ext>
            </a:extLst>
          </p:cNvPr>
          <p:cNvSpPr>
            <a:spLocks noGrp="1"/>
          </p:cNvSpPr>
          <p:nvPr>
            <p:ph type="sldNum" sz="quarter" idx="4"/>
          </p:nvPr>
        </p:nvSpPr>
        <p:spPr/>
        <p:txBody>
          <a:bodyPr/>
          <a:lstStyle/>
          <a:p>
            <a:fld id="{FE894C8D-A86E-C448-9CBF-AD01FEF18A38}" type="slidenum">
              <a:rPr lang="en-US" smtClean="0">
                <a:solidFill>
                  <a:schemeClr val="tx1"/>
                </a:solidFill>
              </a:rPr>
              <a:pPr/>
              <a:t>28</a:t>
            </a:fld>
            <a:endParaRPr lang="en-US">
              <a:solidFill>
                <a:schemeClr val="tx1"/>
              </a:solidFill>
            </a:endParaRPr>
          </a:p>
        </p:txBody>
      </p:sp>
      <p:sp>
        <p:nvSpPr>
          <p:cNvPr id="8" name="Title 2">
            <a:extLst>
              <a:ext uri="{FF2B5EF4-FFF2-40B4-BE49-F238E27FC236}">
                <a16:creationId xmlns:a16="http://schemas.microsoft.com/office/drawing/2014/main" id="{10B6567B-5872-4992-A3A7-B8ED0F0DB682}"/>
              </a:ext>
            </a:extLst>
          </p:cNvPr>
          <p:cNvSpPr txBox="1">
            <a:spLocks/>
          </p:cNvSpPr>
          <p:nvPr/>
        </p:nvSpPr>
        <p:spPr>
          <a:xfrm>
            <a:off x="615906" y="375525"/>
            <a:ext cx="10542942"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Survey history</a:t>
            </a:r>
          </a:p>
        </p:txBody>
      </p:sp>
      <p:sp>
        <p:nvSpPr>
          <p:cNvPr id="10" name="Text Placeholder 5">
            <a:extLst>
              <a:ext uri="{FF2B5EF4-FFF2-40B4-BE49-F238E27FC236}">
                <a16:creationId xmlns:a16="http://schemas.microsoft.com/office/drawing/2014/main" id="{35ACDB5A-FDF6-4E40-A3F4-67095A41EC19}"/>
              </a:ext>
            </a:extLst>
          </p:cNvPr>
          <p:cNvSpPr txBox="1">
            <a:spLocks/>
          </p:cNvSpPr>
          <p:nvPr/>
        </p:nvSpPr>
        <p:spPr>
          <a:xfrm>
            <a:off x="577701" y="1156709"/>
            <a:ext cx="9683531" cy="199606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a:buFont typeface="Arial" panose="020B0604020202020204" pitchFamily="34" charset="0"/>
              <a:buChar char="•"/>
            </a:pPr>
            <a:r>
              <a:rPr lang="en-US" sz="1600">
                <a:solidFill>
                  <a:srgbClr val="162B48"/>
                </a:solidFill>
                <a:cs typeface="Arial" panose="020B0604020202020204" pitchFamily="34" charset="0"/>
              </a:rPr>
              <a:t>Online survey of business owners conducted by Dynata from January 8-18, 2024.</a:t>
            </a:r>
          </a:p>
          <a:p>
            <a:pPr marL="380990" indent="-380990">
              <a:buFont typeface="Arial" panose="020B0604020202020204" pitchFamily="34" charset="0"/>
              <a:buChar char="•"/>
            </a:pPr>
            <a:r>
              <a:rPr lang="en-US" sz="1600">
                <a:solidFill>
                  <a:srgbClr val="162B48"/>
                </a:solidFill>
                <a:cs typeface="Arial" panose="020B0604020202020204" pitchFamily="34" charset="0"/>
              </a:rPr>
              <a:t>Qualifications: </a:t>
            </a:r>
          </a:p>
          <a:p>
            <a:pPr marL="727065" lvl="1" indent="-380990">
              <a:buFont typeface="Arial" panose="020B0604020202020204" pitchFamily="34" charset="0"/>
              <a:buChar char="•"/>
            </a:pPr>
            <a:r>
              <a:rPr lang="en-US" sz="1400">
                <a:solidFill>
                  <a:srgbClr val="162B48"/>
                </a:solidFill>
                <a:cs typeface="Arial" panose="020B0604020202020204" pitchFamily="34" charset="0"/>
              </a:rPr>
              <a:t>Own at least 5% of the business and actively involved in making business decisions</a:t>
            </a:r>
          </a:p>
          <a:p>
            <a:pPr marL="727065" lvl="1" indent="-380990">
              <a:buFont typeface="Arial" panose="020B0604020202020204" pitchFamily="34" charset="0"/>
              <a:buChar char="•"/>
            </a:pPr>
            <a:r>
              <a:rPr lang="en-US" sz="1400">
                <a:solidFill>
                  <a:srgbClr val="162B48"/>
                </a:solidFill>
                <a:cs typeface="Arial" panose="020B0604020202020204" pitchFamily="34" charset="0"/>
              </a:rPr>
              <a:t>U.S. resident aged 21 or older</a:t>
            </a:r>
          </a:p>
          <a:p>
            <a:pPr marL="727065" lvl="1" indent="-380990">
              <a:buFont typeface="Arial" panose="020B0604020202020204" pitchFamily="34" charset="0"/>
              <a:buChar char="•"/>
            </a:pPr>
            <a:r>
              <a:rPr lang="en-US" sz="1400">
                <a:solidFill>
                  <a:srgbClr val="162B48"/>
                </a:solidFill>
                <a:cs typeface="Arial" panose="020B0604020202020204" pitchFamily="34" charset="0"/>
              </a:rPr>
              <a:t>Non-profits excluded</a:t>
            </a:r>
          </a:p>
          <a:p>
            <a:pPr marL="346075" lvl="1" indent="0">
              <a:buNone/>
            </a:pPr>
            <a:endParaRPr lang="en-US" sz="1400">
              <a:solidFill>
                <a:srgbClr val="162B48"/>
              </a:solidFill>
              <a:cs typeface="Arial" panose="020B0604020202020204" pitchFamily="34" charset="0"/>
            </a:endParaRPr>
          </a:p>
          <a:p>
            <a:pPr marL="0" indent="0">
              <a:buNone/>
            </a:pPr>
            <a:r>
              <a:rPr lang="en-US">
                <a:solidFill>
                  <a:srgbClr val="162B48"/>
                </a:solidFill>
                <a:cs typeface="Arial" panose="020B0604020202020204" pitchFamily="34" charset="0"/>
              </a:rPr>
              <a:t>Sample size by year: </a:t>
            </a:r>
          </a:p>
          <a:p>
            <a:pPr marL="0" indent="0">
              <a:buNone/>
            </a:pPr>
            <a:endParaRPr lang="en-US" sz="1467">
              <a:solidFill>
                <a:srgbClr val="000000"/>
              </a:solidFill>
            </a:endParaRPr>
          </a:p>
        </p:txBody>
      </p:sp>
      <p:graphicFrame>
        <p:nvGraphicFramePr>
          <p:cNvPr id="2" name="Table 1">
            <a:extLst>
              <a:ext uri="{FF2B5EF4-FFF2-40B4-BE49-F238E27FC236}">
                <a16:creationId xmlns:a16="http://schemas.microsoft.com/office/drawing/2014/main" id="{B045655C-20B4-B13C-707A-D4B0D5106476}"/>
              </a:ext>
            </a:extLst>
          </p:cNvPr>
          <p:cNvGraphicFramePr>
            <a:graphicFrameLocks noGrp="1"/>
          </p:cNvGraphicFramePr>
          <p:nvPr>
            <p:extLst>
              <p:ext uri="{D42A27DB-BD31-4B8C-83A1-F6EECF244321}">
                <p14:modId xmlns:p14="http://schemas.microsoft.com/office/powerpoint/2010/main" val="535528154"/>
              </p:ext>
            </p:extLst>
          </p:nvPr>
        </p:nvGraphicFramePr>
        <p:xfrm>
          <a:off x="775425" y="3277053"/>
          <a:ext cx="10641148" cy="2688827"/>
        </p:xfrm>
        <a:graphic>
          <a:graphicData uri="http://schemas.openxmlformats.org/drawingml/2006/table">
            <a:tbl>
              <a:tblPr firstRow="1" bandRow="1">
                <a:tableStyleId>{7E9639D4-E3E2-4D34-9284-5A2195B3D0D7}</a:tableStyleId>
              </a:tblPr>
              <a:tblGrid>
                <a:gridCol w="1840198">
                  <a:extLst>
                    <a:ext uri="{9D8B030D-6E8A-4147-A177-3AD203B41FA5}">
                      <a16:colId xmlns:a16="http://schemas.microsoft.com/office/drawing/2014/main" val="20000"/>
                    </a:ext>
                  </a:extLst>
                </a:gridCol>
                <a:gridCol w="880095">
                  <a:extLst>
                    <a:ext uri="{9D8B030D-6E8A-4147-A177-3AD203B41FA5}">
                      <a16:colId xmlns:a16="http://schemas.microsoft.com/office/drawing/2014/main" val="20001"/>
                    </a:ext>
                  </a:extLst>
                </a:gridCol>
                <a:gridCol w="880095">
                  <a:extLst>
                    <a:ext uri="{9D8B030D-6E8A-4147-A177-3AD203B41FA5}">
                      <a16:colId xmlns:a16="http://schemas.microsoft.com/office/drawing/2014/main" val="20002"/>
                    </a:ext>
                  </a:extLst>
                </a:gridCol>
                <a:gridCol w="880095">
                  <a:extLst>
                    <a:ext uri="{9D8B030D-6E8A-4147-A177-3AD203B41FA5}">
                      <a16:colId xmlns:a16="http://schemas.microsoft.com/office/drawing/2014/main" val="20003"/>
                    </a:ext>
                  </a:extLst>
                </a:gridCol>
                <a:gridCol w="880095">
                  <a:extLst>
                    <a:ext uri="{9D8B030D-6E8A-4147-A177-3AD203B41FA5}">
                      <a16:colId xmlns:a16="http://schemas.microsoft.com/office/drawing/2014/main" val="20004"/>
                    </a:ext>
                  </a:extLst>
                </a:gridCol>
                <a:gridCol w="880095">
                  <a:extLst>
                    <a:ext uri="{9D8B030D-6E8A-4147-A177-3AD203B41FA5}">
                      <a16:colId xmlns:a16="http://schemas.microsoft.com/office/drawing/2014/main" val="20005"/>
                    </a:ext>
                  </a:extLst>
                </a:gridCol>
                <a:gridCol w="880095">
                  <a:extLst>
                    <a:ext uri="{9D8B030D-6E8A-4147-A177-3AD203B41FA5}">
                      <a16:colId xmlns:a16="http://schemas.microsoft.com/office/drawing/2014/main" val="1290120351"/>
                    </a:ext>
                  </a:extLst>
                </a:gridCol>
                <a:gridCol w="880095">
                  <a:extLst>
                    <a:ext uri="{9D8B030D-6E8A-4147-A177-3AD203B41FA5}">
                      <a16:colId xmlns:a16="http://schemas.microsoft.com/office/drawing/2014/main" val="2468880929"/>
                    </a:ext>
                  </a:extLst>
                </a:gridCol>
                <a:gridCol w="880095">
                  <a:extLst>
                    <a:ext uri="{9D8B030D-6E8A-4147-A177-3AD203B41FA5}">
                      <a16:colId xmlns:a16="http://schemas.microsoft.com/office/drawing/2014/main" val="1682257866"/>
                    </a:ext>
                  </a:extLst>
                </a:gridCol>
                <a:gridCol w="880095">
                  <a:extLst>
                    <a:ext uri="{9D8B030D-6E8A-4147-A177-3AD203B41FA5}">
                      <a16:colId xmlns:a16="http://schemas.microsoft.com/office/drawing/2014/main" val="3220774159"/>
                    </a:ext>
                  </a:extLst>
                </a:gridCol>
                <a:gridCol w="880095">
                  <a:extLst>
                    <a:ext uri="{9D8B030D-6E8A-4147-A177-3AD203B41FA5}">
                      <a16:colId xmlns:a16="http://schemas.microsoft.com/office/drawing/2014/main" val="2272581455"/>
                    </a:ext>
                  </a:extLst>
                </a:gridCol>
              </a:tblGrid>
              <a:tr h="420521">
                <a:tc>
                  <a:txBody>
                    <a:bodyPr/>
                    <a:lstStyle/>
                    <a:p>
                      <a:pPr algn="ctr"/>
                      <a:r>
                        <a:rPr lang="en-US" sz="1800" b="1">
                          <a:solidFill>
                            <a:schemeClr val="accent2"/>
                          </a:solidFill>
                          <a:latin typeface="FS Elliot Pro"/>
                        </a:rPr>
                        <a:t># of employees</a:t>
                      </a:r>
                    </a:p>
                  </a:txBody>
                  <a:tcPr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tx1"/>
                          </a:solidFill>
                          <a:latin typeface="FS Elliot Pro" panose="02000503040000020004" pitchFamily="50" charset="0"/>
                        </a:rPr>
                        <a:t>2008</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b="1">
                          <a:solidFill>
                            <a:schemeClr val="bg1"/>
                          </a:solidFill>
                          <a:latin typeface="FS Elliot Pro" panose="02000503040000020004" pitchFamily="50" charset="0"/>
                        </a:rPr>
                        <a:t>2010</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b="1">
                          <a:solidFill>
                            <a:schemeClr val="tx1"/>
                          </a:solidFill>
                          <a:latin typeface="FS Elliot Pro" panose="02000503040000020004" pitchFamily="50" charset="0"/>
                        </a:rPr>
                        <a:t>2012</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algn="ctr"/>
                      <a:r>
                        <a:rPr lang="en-US" sz="1200" b="1">
                          <a:solidFill>
                            <a:srgbClr val="333333"/>
                          </a:solidFill>
                          <a:latin typeface="FS Elliot Pro" panose="02000503040000020004" pitchFamily="50" charset="0"/>
                        </a:rPr>
                        <a:t>2015</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1200" b="1">
                          <a:solidFill>
                            <a:srgbClr val="333333"/>
                          </a:solidFill>
                          <a:latin typeface="FS Elliot Pro" panose="02000503040000020004" pitchFamily="50" charset="0"/>
                        </a:rPr>
                        <a:t>2017</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b="1">
                          <a:solidFill>
                            <a:schemeClr val="tx1"/>
                          </a:solidFill>
                          <a:latin typeface="FS Elliot Pro" panose="02000503040000020004" pitchFamily="50" charset="0"/>
                        </a:rPr>
                        <a:t>2019</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b="1">
                          <a:solidFill>
                            <a:schemeClr val="tx1"/>
                          </a:solidFill>
                          <a:latin typeface="FS Elliot Pro" panose="02000503040000020004" pitchFamily="50" charset="0"/>
                        </a:rPr>
                        <a:t>2021</a:t>
                      </a:r>
                    </a:p>
                  </a:txBody>
                  <a:tcPr marT="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b="1">
                          <a:solidFill>
                            <a:schemeClr val="bg1"/>
                          </a:solidFill>
                          <a:latin typeface="FS Elliot Pro" panose="02000503040000020004" pitchFamily="50" charset="0"/>
                        </a:rPr>
                        <a:t>2022</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b="1">
                          <a:solidFill>
                            <a:schemeClr val="bg1"/>
                          </a:solidFill>
                          <a:latin typeface="FS Elliot Pro" panose="02000503040000020004" pitchFamily="50" charset="0"/>
                        </a:rPr>
                        <a:t>2023</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b="1">
                          <a:solidFill>
                            <a:schemeClr val="bg1"/>
                          </a:solidFill>
                          <a:latin typeface="FS Elliot Pro" panose="02000503040000020004" pitchFamily="50" charset="0"/>
                        </a:rPr>
                        <a:t>2024</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45539">
                <a:tc>
                  <a:txBody>
                    <a:bodyPr/>
                    <a:lstStyle/>
                    <a:p>
                      <a:pPr algn="ctr"/>
                      <a:r>
                        <a:rPr lang="en-US" sz="1200" b="0">
                          <a:solidFill>
                            <a:srgbClr val="000000"/>
                          </a:solidFill>
                          <a:latin typeface="FS Elliot Pro"/>
                        </a:rPr>
                        <a:t>2 to 9</a:t>
                      </a:r>
                    </a:p>
                  </a:txBody>
                  <a:tcPr marT="0" marB="0" anchor="ctr">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130</a:t>
                      </a:r>
                    </a:p>
                  </a:txBody>
                  <a:tcPr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104</a:t>
                      </a:r>
                    </a:p>
                  </a:txBody>
                  <a:tcPr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101</a:t>
                      </a:r>
                    </a:p>
                  </a:txBody>
                  <a:tcPr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100</a:t>
                      </a:r>
                    </a:p>
                  </a:txBody>
                  <a:tcPr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205</a:t>
                      </a:r>
                    </a:p>
                  </a:txBody>
                  <a:tcPr marT="0" marB="0" anchor="ctr">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201</a:t>
                      </a:r>
                    </a:p>
                  </a:txBody>
                  <a:tcPr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rgbClr val="000000"/>
                          </a:solidFill>
                          <a:latin typeface="FS Elliot Pro"/>
                        </a:rPr>
                        <a:t>200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200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41745">
                <a:tc>
                  <a:txBody>
                    <a:bodyPr/>
                    <a:lstStyle/>
                    <a:p>
                      <a:pPr algn="ctr"/>
                      <a:r>
                        <a:rPr lang="en-US" sz="1200" b="0">
                          <a:solidFill>
                            <a:srgbClr val="000000"/>
                          </a:solidFill>
                          <a:latin typeface="FS Elliot Pro"/>
                        </a:rPr>
                        <a:t>10 to 49</a:t>
                      </a:r>
                    </a:p>
                  </a:txBody>
                  <a:tcPr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126</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102</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103</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106</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200</a:t>
                      </a:r>
                    </a:p>
                  </a:txBody>
                  <a:tcPr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205</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203</a:t>
                      </a:r>
                    </a:p>
                  </a:txBody>
                  <a:tcPr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rgbClr val="000000"/>
                          </a:solidFill>
                          <a:latin typeface="FS Elliot Pro"/>
                        </a:rPr>
                        <a:t>200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201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50981">
                <a:tc>
                  <a:txBody>
                    <a:bodyPr/>
                    <a:lstStyle/>
                    <a:p>
                      <a:pPr algn="ctr"/>
                      <a:r>
                        <a:rPr lang="en-US" sz="1200" b="0">
                          <a:solidFill>
                            <a:srgbClr val="000000"/>
                          </a:solidFill>
                          <a:latin typeface="FS Elliot Pro"/>
                        </a:rPr>
                        <a:t>50 to 99</a:t>
                      </a:r>
                    </a:p>
                  </a:txBody>
                  <a:tcPr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90</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103</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100</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101</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200</a:t>
                      </a:r>
                    </a:p>
                  </a:txBody>
                  <a:tcPr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202</a:t>
                      </a:r>
                    </a:p>
                  </a:txBody>
                  <a:tcPr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rgbClr val="000000"/>
                          </a:solidFill>
                          <a:latin typeface="FS Elliot Pro"/>
                        </a:rPr>
                        <a:t>200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211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564536">
                <a:tc>
                  <a:txBody>
                    <a:bodyPr/>
                    <a:lstStyle/>
                    <a:p>
                      <a:pPr algn="ctr"/>
                      <a:r>
                        <a:rPr lang="en-US" sz="1200" b="0">
                          <a:solidFill>
                            <a:srgbClr val="000000"/>
                          </a:solidFill>
                          <a:latin typeface="FS Elliot Pro"/>
                        </a:rPr>
                        <a:t>100 to 199</a:t>
                      </a:r>
                    </a:p>
                  </a:txBody>
                  <a:tcPr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a:t>
                      </a:r>
                    </a:p>
                    <a:p>
                      <a:pPr algn="ctr"/>
                      <a:r>
                        <a:rPr lang="en-US" sz="1200" b="0">
                          <a:solidFill>
                            <a:srgbClr val="000000"/>
                          </a:solidFill>
                          <a:latin typeface="FS Elliot Pro"/>
                        </a:rPr>
                        <a:t>combined</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101</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100</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99</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200</a:t>
                      </a:r>
                    </a:p>
                  </a:txBody>
                  <a:tcPr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205</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202</a:t>
                      </a:r>
                    </a:p>
                  </a:txBody>
                  <a:tcPr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rgbClr val="000000"/>
                          </a:solidFill>
                          <a:latin typeface="FS Elliot Pro"/>
                        </a:rPr>
                        <a:t>200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208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31392">
                <a:tc>
                  <a:txBody>
                    <a:bodyPr/>
                    <a:lstStyle/>
                    <a:p>
                      <a:pPr algn="ctr"/>
                      <a:r>
                        <a:rPr lang="en-US" sz="1200" b="0">
                          <a:solidFill>
                            <a:srgbClr val="000000"/>
                          </a:solidFill>
                          <a:latin typeface="FS Elliot Pro"/>
                        </a:rPr>
                        <a:t>200 to 499</a:t>
                      </a:r>
                    </a:p>
                  </a:txBody>
                  <a:tcPr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77</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101</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100</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101</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200</a:t>
                      </a:r>
                    </a:p>
                  </a:txBody>
                  <a:tcPr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203</a:t>
                      </a:r>
                    </a:p>
                  </a:txBody>
                  <a:tcPr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206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rgbClr val="000000"/>
                          </a:solidFill>
                          <a:latin typeface="FS Elliot Pro"/>
                        </a:rPr>
                        <a:t>200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200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334113">
                <a:tc>
                  <a:txBody>
                    <a:bodyPr/>
                    <a:lstStyle/>
                    <a:p>
                      <a:pPr algn="ctr"/>
                      <a:r>
                        <a:rPr lang="en-US" sz="1200" b="0">
                          <a:solidFill>
                            <a:srgbClr val="000000"/>
                          </a:solidFill>
                          <a:latin typeface="FS Elliot Pro"/>
                        </a:rPr>
                        <a:t>Total</a:t>
                      </a:r>
                    </a:p>
                  </a:txBody>
                  <a:tcPr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423</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511</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505</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507</a:t>
                      </a:r>
                    </a:p>
                  </a:txBody>
                  <a:tcPr marT="0" marB="0" anchor="ctr">
                    <a:lnL>
                      <a:noFill/>
                    </a:lnL>
                    <a:lnR>
                      <a:noFill/>
                    </a:lnR>
                    <a:lnT w="635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1,005</a:t>
                      </a:r>
                    </a:p>
                  </a:txBody>
                  <a:tcPr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1,020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1,011</a:t>
                      </a:r>
                    </a:p>
                  </a:txBody>
                  <a:tcPr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a:solidFill>
                            <a:srgbClr val="000000"/>
                          </a:solidFill>
                          <a:latin typeface="FS Elliot Pro"/>
                        </a:rPr>
                        <a:t>1,018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rgbClr val="000000"/>
                          </a:solidFill>
                          <a:latin typeface="FS Elliot Pro"/>
                        </a:rPr>
                        <a:t>1,000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1,020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67657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09FA46C-32F8-4B4E-9EF4-75A29F9DF68D}"/>
              </a:ext>
            </a:extLst>
          </p:cNvPr>
          <p:cNvSpPr txBox="1"/>
          <p:nvPr/>
        </p:nvSpPr>
        <p:spPr>
          <a:xfrm>
            <a:off x="9603279" y="4304928"/>
            <a:ext cx="1920240" cy="228600"/>
          </a:xfrm>
          <a:prstGeom prst="rect">
            <a:avLst/>
          </a:prstGeom>
          <a:solidFill>
            <a:srgbClr val="004C97"/>
          </a:solidFill>
        </p:spPr>
        <p:txBody>
          <a:bodyPr vert="horz" wrap="none" lIns="121920" tIns="60960" rIns="121920" bIns="60960" rtlCol="0" anchor="ctr">
            <a:noAutofit/>
          </a:bodyPr>
          <a:lstStyle/>
          <a:p>
            <a:pPr>
              <a:lnSpc>
                <a:spcPct val="90000"/>
              </a:lnSpc>
            </a:pPr>
            <a:r>
              <a:rPr lang="en-US" sz="1067" b="1">
                <a:solidFill>
                  <a:schemeClr val="bg1"/>
                </a:solidFill>
                <a:latin typeface="FS Elliot Pro" panose="02000503040000020004" pitchFamily="50" charset="0"/>
                <a:cs typeface="FS Elliot Pro Light"/>
              </a:rPr>
              <a:t>Key Employee Benefits </a:t>
            </a:r>
          </a:p>
        </p:txBody>
      </p:sp>
      <p:sp>
        <p:nvSpPr>
          <p:cNvPr id="2" name="Slide Number Placeholder 1"/>
          <p:cNvSpPr>
            <a:spLocks noGrp="1"/>
          </p:cNvSpPr>
          <p:nvPr>
            <p:ph type="sldNum" sz="quarter" idx="10"/>
          </p:nvPr>
        </p:nvSpPr>
        <p:spPr>
          <a:xfrm>
            <a:off x="171449" y="6298129"/>
            <a:ext cx="303241" cy="366183"/>
          </a:xfrm>
        </p:spPr>
        <p:txBody>
          <a:bodyPr/>
          <a:lstStyle/>
          <a:p>
            <a:fld id="{FE894C8D-A86E-C448-9CBF-AD01FEF18A38}" type="slidenum">
              <a:rPr lang="en-US" smtClean="0"/>
              <a:pPr/>
              <a:t>29</a:t>
            </a:fld>
            <a:endParaRPr lang="en-US"/>
          </a:p>
        </p:txBody>
      </p:sp>
      <p:graphicFrame>
        <p:nvGraphicFramePr>
          <p:cNvPr id="6" name="Chart 5">
            <a:extLst>
              <a:ext uri="{FF2B5EF4-FFF2-40B4-BE49-F238E27FC236}">
                <a16:creationId xmlns:a16="http://schemas.microsoft.com/office/drawing/2014/main" id="{993C08B4-FA54-4E4B-BA22-C45F19D504DB}"/>
              </a:ext>
            </a:extLst>
          </p:cNvPr>
          <p:cNvGraphicFramePr/>
          <p:nvPr>
            <p:extLst>
              <p:ext uri="{D42A27DB-BD31-4B8C-83A1-F6EECF244321}">
                <p14:modId xmlns:p14="http://schemas.microsoft.com/office/powerpoint/2010/main" val="1374545570"/>
              </p:ext>
            </p:extLst>
          </p:nvPr>
        </p:nvGraphicFramePr>
        <p:xfrm>
          <a:off x="171449" y="1270301"/>
          <a:ext cx="10074273" cy="57233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D37A871-22B4-43D4-B52C-DD3A279D7441}"/>
              </a:ext>
            </a:extLst>
          </p:cNvPr>
          <p:cNvSpPr txBox="1"/>
          <p:nvPr/>
        </p:nvSpPr>
        <p:spPr>
          <a:xfrm>
            <a:off x="9603279" y="2733883"/>
            <a:ext cx="1920240" cy="228600"/>
          </a:xfrm>
          <a:prstGeom prst="rect">
            <a:avLst/>
          </a:prstGeom>
          <a:solidFill>
            <a:srgbClr val="55FFF5"/>
          </a:solidFill>
        </p:spPr>
        <p:txBody>
          <a:bodyPr vert="horz" wrap="none" lIns="121920" tIns="60960" rIns="121920" bIns="60960" rtlCol="0" anchor="ctr">
            <a:noAutofit/>
          </a:bodyPr>
          <a:lstStyle/>
          <a:p>
            <a:pPr>
              <a:lnSpc>
                <a:spcPct val="90000"/>
              </a:lnSpc>
            </a:pPr>
            <a:r>
              <a:rPr lang="en-US" sz="1067" b="1">
                <a:latin typeface="FS Elliot Pro" panose="02000503040000020004" pitchFamily="50" charset="0"/>
                <a:cs typeface="FS Elliot Pro Light"/>
              </a:rPr>
              <a:t>Legacy &amp; Estate Planning</a:t>
            </a:r>
          </a:p>
        </p:txBody>
      </p:sp>
      <p:sp>
        <p:nvSpPr>
          <p:cNvPr id="9" name="TextBox 8">
            <a:extLst>
              <a:ext uri="{FF2B5EF4-FFF2-40B4-BE49-F238E27FC236}">
                <a16:creationId xmlns:a16="http://schemas.microsoft.com/office/drawing/2014/main" id="{6ABE471D-BB10-417E-BA1C-C193B1804EDB}"/>
              </a:ext>
            </a:extLst>
          </p:cNvPr>
          <p:cNvSpPr txBox="1"/>
          <p:nvPr/>
        </p:nvSpPr>
        <p:spPr>
          <a:xfrm>
            <a:off x="9603279" y="2497421"/>
            <a:ext cx="1920240" cy="228600"/>
          </a:xfrm>
          <a:prstGeom prst="rect">
            <a:avLst/>
          </a:prstGeom>
          <a:solidFill>
            <a:schemeClr val="accent6"/>
          </a:solidFill>
        </p:spPr>
        <p:txBody>
          <a:bodyPr vert="horz" wrap="none" lIns="121920" tIns="60960" rIns="121920" bIns="60960" rtlCol="0" anchor="ctr">
            <a:noAutofit/>
          </a:bodyPr>
          <a:lstStyle/>
          <a:p>
            <a:pPr>
              <a:lnSpc>
                <a:spcPct val="90000"/>
              </a:lnSpc>
            </a:pPr>
            <a:r>
              <a:rPr lang="en-US" sz="1067" b="1">
                <a:latin typeface="FS Elliot Pro" panose="02000503040000020004" pitchFamily="50" charset="0"/>
                <a:cs typeface="FS Elliot Pro Light"/>
              </a:rPr>
              <a:t>Survivor Income</a:t>
            </a:r>
          </a:p>
        </p:txBody>
      </p:sp>
      <p:sp>
        <p:nvSpPr>
          <p:cNvPr id="10" name="TextBox 9">
            <a:extLst>
              <a:ext uri="{FF2B5EF4-FFF2-40B4-BE49-F238E27FC236}">
                <a16:creationId xmlns:a16="http://schemas.microsoft.com/office/drawing/2014/main" id="{8D3BF532-6779-4DD8-86F6-A32C8CBAFA1F}"/>
              </a:ext>
            </a:extLst>
          </p:cNvPr>
          <p:cNvSpPr txBox="1"/>
          <p:nvPr/>
        </p:nvSpPr>
        <p:spPr>
          <a:xfrm>
            <a:off x="9603279" y="1516188"/>
            <a:ext cx="1920240" cy="228600"/>
          </a:xfrm>
          <a:prstGeom prst="rect">
            <a:avLst/>
          </a:prstGeom>
          <a:solidFill>
            <a:srgbClr val="9E8BFF"/>
          </a:solidFill>
        </p:spPr>
        <p:txBody>
          <a:bodyPr vert="horz" wrap="none" lIns="121920" tIns="60960" rIns="121920" bIns="60960" rtlCol="0" anchor="ctr">
            <a:noAutofit/>
          </a:bodyPr>
          <a:lstStyle/>
          <a:p>
            <a:pPr>
              <a:lnSpc>
                <a:spcPct val="90000"/>
              </a:lnSpc>
            </a:pPr>
            <a:r>
              <a:rPr lang="en-US" sz="1067" b="1">
                <a:latin typeface="FS Elliot Pro" panose="02000503040000020004" pitchFamily="50" charset="0"/>
                <a:cs typeface="FS Elliot Pro Light"/>
              </a:rPr>
              <a:t>Non-Med/Voluntary</a:t>
            </a:r>
          </a:p>
        </p:txBody>
      </p:sp>
      <p:sp>
        <p:nvSpPr>
          <p:cNvPr id="11" name="TextBox 10">
            <a:extLst>
              <a:ext uri="{FF2B5EF4-FFF2-40B4-BE49-F238E27FC236}">
                <a16:creationId xmlns:a16="http://schemas.microsoft.com/office/drawing/2014/main" id="{65E5282F-5E8E-47F8-96C2-5A874F12E351}"/>
              </a:ext>
            </a:extLst>
          </p:cNvPr>
          <p:cNvSpPr txBox="1"/>
          <p:nvPr/>
        </p:nvSpPr>
        <p:spPr>
          <a:xfrm>
            <a:off x="9603279" y="1942453"/>
            <a:ext cx="1920240" cy="228600"/>
          </a:xfrm>
          <a:prstGeom prst="rect">
            <a:avLst/>
          </a:prstGeom>
          <a:solidFill>
            <a:schemeClr val="accent4"/>
          </a:solidFill>
        </p:spPr>
        <p:txBody>
          <a:bodyPr vert="horz" wrap="none" lIns="121920" tIns="60960" rIns="121920" bIns="60960" rtlCol="0" anchor="ctr">
            <a:noAutofit/>
          </a:bodyPr>
          <a:lstStyle/>
          <a:p>
            <a:pPr>
              <a:lnSpc>
                <a:spcPct val="90000"/>
              </a:lnSpc>
            </a:pPr>
            <a:r>
              <a:rPr lang="en-US" sz="1067" b="1">
                <a:latin typeface="FS Elliot Pro" panose="02000503040000020004" pitchFamily="50" charset="0"/>
                <a:cs typeface="FS Elliot Pro Light"/>
              </a:rPr>
              <a:t>Health &amp; Wellness</a:t>
            </a:r>
          </a:p>
        </p:txBody>
      </p:sp>
      <p:sp>
        <p:nvSpPr>
          <p:cNvPr id="12" name="TextBox 11">
            <a:extLst>
              <a:ext uri="{FF2B5EF4-FFF2-40B4-BE49-F238E27FC236}">
                <a16:creationId xmlns:a16="http://schemas.microsoft.com/office/drawing/2014/main" id="{44DCC4D8-9030-4155-8F71-E218D18C7892}"/>
              </a:ext>
            </a:extLst>
          </p:cNvPr>
          <p:cNvSpPr txBox="1"/>
          <p:nvPr/>
        </p:nvSpPr>
        <p:spPr>
          <a:xfrm>
            <a:off x="9603279" y="2965316"/>
            <a:ext cx="1920240" cy="228600"/>
          </a:xfrm>
          <a:prstGeom prst="rect">
            <a:avLst/>
          </a:prstGeom>
          <a:solidFill>
            <a:schemeClr val="accent5"/>
          </a:solidFill>
        </p:spPr>
        <p:txBody>
          <a:bodyPr vert="horz" wrap="none" lIns="121920" tIns="60960" rIns="121920" bIns="60960" rtlCol="0" anchor="ctr">
            <a:noAutofit/>
          </a:bodyPr>
          <a:lstStyle/>
          <a:p>
            <a:pPr>
              <a:lnSpc>
                <a:spcPct val="90000"/>
              </a:lnSpc>
            </a:pPr>
            <a:r>
              <a:rPr lang="en-US" sz="1067" b="1">
                <a:latin typeface="FS Elliot Pro" panose="02000503040000020004" pitchFamily="50" charset="0"/>
                <a:cs typeface="FS Elliot Pro Light"/>
              </a:rPr>
              <a:t>Succession Planning</a:t>
            </a:r>
          </a:p>
        </p:txBody>
      </p:sp>
      <p:sp>
        <p:nvSpPr>
          <p:cNvPr id="13" name="TextBox 12">
            <a:extLst>
              <a:ext uri="{FF2B5EF4-FFF2-40B4-BE49-F238E27FC236}">
                <a16:creationId xmlns:a16="http://schemas.microsoft.com/office/drawing/2014/main" id="{CCEBC919-6B01-4923-882D-2760285692EF}"/>
              </a:ext>
            </a:extLst>
          </p:cNvPr>
          <p:cNvSpPr txBox="1"/>
          <p:nvPr/>
        </p:nvSpPr>
        <p:spPr>
          <a:xfrm>
            <a:off x="9603279" y="3202641"/>
            <a:ext cx="1920240" cy="228600"/>
          </a:xfrm>
          <a:prstGeom prst="rect">
            <a:avLst/>
          </a:prstGeom>
          <a:solidFill>
            <a:srgbClr val="0076CF"/>
          </a:solidFill>
        </p:spPr>
        <p:txBody>
          <a:bodyPr vert="horz" wrap="none" lIns="121920" tIns="60960" rIns="121920" bIns="60960" rtlCol="0" anchor="ctr">
            <a:noAutofit/>
          </a:bodyPr>
          <a:lstStyle/>
          <a:p>
            <a:pPr>
              <a:lnSpc>
                <a:spcPct val="90000"/>
              </a:lnSpc>
            </a:pPr>
            <a:r>
              <a:rPr lang="en-US" sz="1067" b="1">
                <a:solidFill>
                  <a:schemeClr val="bg1"/>
                </a:solidFill>
                <a:latin typeface="FS Elliot Pro" panose="02000503040000020004" pitchFamily="50" charset="0"/>
                <a:cs typeface="FS Elliot Pro Light"/>
              </a:rPr>
              <a:t>Qualified Retirement</a:t>
            </a:r>
          </a:p>
        </p:txBody>
      </p:sp>
      <p:sp>
        <p:nvSpPr>
          <p:cNvPr id="14" name="TextBox 13">
            <a:extLst>
              <a:ext uri="{FF2B5EF4-FFF2-40B4-BE49-F238E27FC236}">
                <a16:creationId xmlns:a16="http://schemas.microsoft.com/office/drawing/2014/main" id="{065D32DA-8CFE-49C9-82D0-6E5FF3CA48CA}"/>
              </a:ext>
            </a:extLst>
          </p:cNvPr>
          <p:cNvSpPr txBox="1"/>
          <p:nvPr/>
        </p:nvSpPr>
        <p:spPr>
          <a:xfrm>
            <a:off x="9603279" y="3462313"/>
            <a:ext cx="1920240" cy="228600"/>
          </a:xfrm>
          <a:prstGeom prst="rect">
            <a:avLst/>
          </a:prstGeom>
          <a:solidFill>
            <a:schemeClr val="accent1"/>
          </a:solidFill>
        </p:spPr>
        <p:txBody>
          <a:bodyPr vert="horz" wrap="none" lIns="121920" tIns="60960" rIns="121920" bIns="60960" rtlCol="0" anchor="ctr">
            <a:noAutofit/>
          </a:bodyPr>
          <a:lstStyle/>
          <a:p>
            <a:pPr>
              <a:lnSpc>
                <a:spcPct val="90000"/>
              </a:lnSpc>
            </a:pPr>
            <a:r>
              <a:rPr lang="en-US" sz="1067" b="1">
                <a:solidFill>
                  <a:schemeClr val="bg1"/>
                </a:solidFill>
                <a:latin typeface="FS Elliot Pro" panose="02000503040000020004" pitchFamily="50" charset="0"/>
                <a:cs typeface="FS Elliot Pro Light"/>
              </a:rPr>
              <a:t>Business Protection</a:t>
            </a:r>
          </a:p>
        </p:txBody>
      </p:sp>
      <p:sp>
        <p:nvSpPr>
          <p:cNvPr id="16" name="TextBox 15">
            <a:extLst>
              <a:ext uri="{FF2B5EF4-FFF2-40B4-BE49-F238E27FC236}">
                <a16:creationId xmlns:a16="http://schemas.microsoft.com/office/drawing/2014/main" id="{A4CF3FD3-F084-4639-AD26-2A923995D803}"/>
              </a:ext>
            </a:extLst>
          </p:cNvPr>
          <p:cNvSpPr txBox="1"/>
          <p:nvPr/>
        </p:nvSpPr>
        <p:spPr>
          <a:xfrm>
            <a:off x="9603279" y="3965210"/>
            <a:ext cx="1920240" cy="228600"/>
          </a:xfrm>
          <a:prstGeom prst="rect">
            <a:avLst/>
          </a:prstGeom>
          <a:solidFill>
            <a:schemeClr val="accent3"/>
          </a:solidFill>
        </p:spPr>
        <p:txBody>
          <a:bodyPr vert="horz" wrap="none" lIns="121920" tIns="60960" rIns="121920" bIns="60960" rtlCol="0" anchor="ctr">
            <a:noAutofit/>
          </a:bodyPr>
          <a:lstStyle/>
          <a:p>
            <a:pPr>
              <a:lnSpc>
                <a:spcPct val="90000"/>
              </a:lnSpc>
            </a:pPr>
            <a:r>
              <a:rPr lang="en-US" sz="1067" b="1">
                <a:latin typeface="FS Elliot Pro" panose="02000503040000020004" pitchFamily="50" charset="0"/>
                <a:cs typeface="FS Elliot Pro Light"/>
              </a:rPr>
              <a:t>Income Protection</a:t>
            </a:r>
          </a:p>
        </p:txBody>
      </p:sp>
      <p:sp>
        <p:nvSpPr>
          <p:cNvPr id="24" name="Title 2">
            <a:extLst>
              <a:ext uri="{FF2B5EF4-FFF2-40B4-BE49-F238E27FC236}">
                <a16:creationId xmlns:a16="http://schemas.microsoft.com/office/drawing/2014/main" id="{D298387D-C2D3-4FDC-8A84-E23F13DAFDA6}"/>
              </a:ext>
            </a:extLst>
          </p:cNvPr>
          <p:cNvSpPr txBox="1">
            <a:spLocks/>
          </p:cNvSpPr>
          <p:nvPr/>
        </p:nvSpPr>
        <p:spPr>
          <a:xfrm>
            <a:off x="644399" y="176180"/>
            <a:ext cx="9416368"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dirty="0"/>
              <a:t>Owners offering each benefit/solution</a:t>
            </a:r>
          </a:p>
        </p:txBody>
      </p:sp>
      <p:sp>
        <p:nvSpPr>
          <p:cNvPr id="27" name="Text Placeholder 5">
            <a:extLst>
              <a:ext uri="{FF2B5EF4-FFF2-40B4-BE49-F238E27FC236}">
                <a16:creationId xmlns:a16="http://schemas.microsoft.com/office/drawing/2014/main" id="{4B901D4B-346C-4874-A95B-C7A55A143857}"/>
              </a:ext>
            </a:extLst>
          </p:cNvPr>
          <p:cNvSpPr txBox="1">
            <a:spLocks/>
          </p:cNvSpPr>
          <p:nvPr/>
        </p:nvSpPr>
        <p:spPr>
          <a:xfrm>
            <a:off x="570508" y="810963"/>
            <a:ext cx="8772813" cy="53575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1"/>
                </a:solidFill>
              </a:rPr>
              <a:t>Compared to last year, supplemental key employee benefits show a directional increase, with usage now at a record high. Significantly fewer owners have legacy &amp; estate plans. </a:t>
            </a:r>
          </a:p>
        </p:txBody>
      </p:sp>
      <p:sp>
        <p:nvSpPr>
          <p:cNvPr id="23" name="TextBox 22">
            <a:extLst>
              <a:ext uri="{FF2B5EF4-FFF2-40B4-BE49-F238E27FC236}">
                <a16:creationId xmlns:a16="http://schemas.microsoft.com/office/drawing/2014/main" id="{FC729A14-053C-8049-7F6B-365CE601263C}"/>
              </a:ext>
            </a:extLst>
          </p:cNvPr>
          <p:cNvSpPr txBox="1"/>
          <p:nvPr/>
        </p:nvSpPr>
        <p:spPr>
          <a:xfrm>
            <a:off x="1652453" y="6594189"/>
            <a:ext cx="6230982" cy="215444"/>
          </a:xfrm>
          <a:prstGeom prst="rect">
            <a:avLst/>
          </a:prstGeom>
          <a:noFill/>
        </p:spPr>
        <p:txBody>
          <a:bodyPr wrap="square">
            <a:spAutoFit/>
          </a:bodyPr>
          <a:lstStyle/>
          <a:p>
            <a:r>
              <a:rPr lang="en-US" sz="800">
                <a:latin typeface="FS Elliot Pro" panose="02000503040000020004" pitchFamily="50" charset="0"/>
              </a:rPr>
              <a:t>2024 Answering: 1,020 SMB owners </a:t>
            </a:r>
          </a:p>
        </p:txBody>
      </p:sp>
      <p:sp>
        <p:nvSpPr>
          <p:cNvPr id="26" name="TextBox 25">
            <a:extLst>
              <a:ext uri="{FF2B5EF4-FFF2-40B4-BE49-F238E27FC236}">
                <a16:creationId xmlns:a16="http://schemas.microsoft.com/office/drawing/2014/main" id="{03EC5BAB-F6FE-54CE-C743-E425AAF3B1EC}"/>
              </a:ext>
            </a:extLst>
          </p:cNvPr>
          <p:cNvSpPr txBox="1"/>
          <p:nvPr/>
        </p:nvSpPr>
        <p:spPr>
          <a:xfrm>
            <a:off x="9869814" y="5499312"/>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28" name="TextBox 27">
            <a:extLst>
              <a:ext uri="{FF2B5EF4-FFF2-40B4-BE49-F238E27FC236}">
                <a16:creationId xmlns:a16="http://schemas.microsoft.com/office/drawing/2014/main" id="{ABA6D6AE-6FDD-781D-B6DB-A29B055F97DB}"/>
              </a:ext>
            </a:extLst>
          </p:cNvPr>
          <p:cNvSpPr txBox="1"/>
          <p:nvPr/>
        </p:nvSpPr>
        <p:spPr>
          <a:xfrm>
            <a:off x="9867646" y="5756785"/>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29" name="Up Arrow 35">
            <a:extLst>
              <a:ext uri="{FF2B5EF4-FFF2-40B4-BE49-F238E27FC236}">
                <a16:creationId xmlns:a16="http://schemas.microsoft.com/office/drawing/2014/main" id="{5724028A-AF65-47FD-504C-C0E4A9A1187C}"/>
              </a:ext>
            </a:extLst>
          </p:cNvPr>
          <p:cNvSpPr/>
          <p:nvPr/>
        </p:nvSpPr>
        <p:spPr>
          <a:xfrm>
            <a:off x="9688667" y="5523425"/>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32" name="Down Arrow 36">
            <a:extLst>
              <a:ext uri="{FF2B5EF4-FFF2-40B4-BE49-F238E27FC236}">
                <a16:creationId xmlns:a16="http://schemas.microsoft.com/office/drawing/2014/main" id="{AD673AE8-7DAC-4377-D535-F34F4361562D}"/>
              </a:ext>
            </a:extLst>
          </p:cNvPr>
          <p:cNvSpPr/>
          <p:nvPr/>
        </p:nvSpPr>
        <p:spPr>
          <a:xfrm>
            <a:off x="9688667" y="5796972"/>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3" name="Down Arrow 36">
            <a:extLst>
              <a:ext uri="{FF2B5EF4-FFF2-40B4-BE49-F238E27FC236}">
                <a16:creationId xmlns:a16="http://schemas.microsoft.com/office/drawing/2014/main" id="{E84A0E27-9886-F7CA-C826-377406826538}"/>
              </a:ext>
            </a:extLst>
          </p:cNvPr>
          <p:cNvSpPr/>
          <p:nvPr/>
        </p:nvSpPr>
        <p:spPr>
          <a:xfrm>
            <a:off x="11523519" y="2785173"/>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pic>
        <p:nvPicPr>
          <p:cNvPr id="4" name="Graphic 3" descr="Checkmark with solid fill">
            <a:extLst>
              <a:ext uri="{FF2B5EF4-FFF2-40B4-BE49-F238E27FC236}">
                <a16:creationId xmlns:a16="http://schemas.microsoft.com/office/drawing/2014/main" id="{2D4D3643-BC8A-CADD-7B12-AE7EADBEF1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30889" y="176180"/>
            <a:ext cx="248194" cy="248194"/>
          </a:xfrm>
          <a:prstGeom prst="rect">
            <a:avLst/>
          </a:prstGeom>
        </p:spPr>
      </p:pic>
      <p:sp>
        <p:nvSpPr>
          <p:cNvPr id="5" name="TextBox 4">
            <a:extLst>
              <a:ext uri="{FF2B5EF4-FFF2-40B4-BE49-F238E27FC236}">
                <a16:creationId xmlns:a16="http://schemas.microsoft.com/office/drawing/2014/main" id="{47CF4BCB-8DF2-3661-FBA2-9A2B050A1099}"/>
              </a:ext>
            </a:extLst>
          </p:cNvPr>
          <p:cNvSpPr txBox="1"/>
          <p:nvPr/>
        </p:nvSpPr>
        <p:spPr>
          <a:xfrm>
            <a:off x="10762596" y="205047"/>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17" name="Graphic 16" descr="Checkmark with solid fill">
            <a:extLst>
              <a:ext uri="{FF2B5EF4-FFF2-40B4-BE49-F238E27FC236}">
                <a16:creationId xmlns:a16="http://schemas.microsoft.com/office/drawing/2014/main" id="{B0D70DF2-A094-0C44-37FB-425774CA34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86448" y="4304928"/>
            <a:ext cx="248194" cy="248194"/>
          </a:xfrm>
          <a:prstGeom prst="rect">
            <a:avLst/>
          </a:prstGeom>
        </p:spPr>
      </p:pic>
      <p:pic>
        <p:nvPicPr>
          <p:cNvPr id="18" name="Graphic 17" descr="Checkmark with solid fill">
            <a:extLst>
              <a:ext uri="{FF2B5EF4-FFF2-40B4-BE49-F238E27FC236}">
                <a16:creationId xmlns:a16="http://schemas.microsoft.com/office/drawing/2014/main" id="{B501E932-BC4D-B0A4-94A4-AEEA85C81E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06792" y="3427725"/>
            <a:ext cx="248194" cy="248194"/>
          </a:xfrm>
          <a:prstGeom prst="rect">
            <a:avLst/>
          </a:prstGeom>
        </p:spPr>
      </p:pic>
    </p:spTree>
    <p:extLst>
      <p:ext uri="{BB962C8B-B14F-4D97-AF65-F5344CB8AC3E}">
        <p14:creationId xmlns:p14="http://schemas.microsoft.com/office/powerpoint/2010/main" val="248380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23875" y="653650"/>
            <a:ext cx="10972800" cy="2852737"/>
          </a:xfrm>
        </p:spPr>
        <p:txBody>
          <a:bodyPr/>
          <a:lstStyle/>
          <a:p>
            <a:r>
              <a:rPr lang="en-US">
                <a:latin typeface="FS Elliot Pro Light"/>
              </a:rPr>
              <a:t>Key findings</a:t>
            </a:r>
            <a:endParaRPr lang="en-US"/>
          </a:p>
        </p:txBody>
      </p:sp>
    </p:spTree>
    <p:extLst>
      <p:ext uri="{BB962C8B-B14F-4D97-AF65-F5344CB8AC3E}">
        <p14:creationId xmlns:p14="http://schemas.microsoft.com/office/powerpoint/2010/main" val="2728274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2">
            <a:extLst>
              <a:ext uri="{FF2B5EF4-FFF2-40B4-BE49-F238E27FC236}">
                <a16:creationId xmlns:a16="http://schemas.microsoft.com/office/drawing/2014/main" id="{864CBB8B-F66E-436F-BCE8-803B8D147B5D}"/>
              </a:ext>
            </a:extLst>
          </p:cNvPr>
          <p:cNvSpPr txBox="1">
            <a:spLocks/>
          </p:cNvSpPr>
          <p:nvPr/>
        </p:nvSpPr>
        <p:spPr>
          <a:xfrm>
            <a:off x="484312" y="650009"/>
            <a:ext cx="11468456"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The number who say benefits improve employee retention has decreased (although still high).</a:t>
            </a:r>
          </a:p>
        </p:txBody>
      </p:sp>
      <p:sp>
        <p:nvSpPr>
          <p:cNvPr id="56" name="Slide Number Placeholder 2">
            <a:extLst>
              <a:ext uri="{FF2B5EF4-FFF2-40B4-BE49-F238E27FC236}">
                <a16:creationId xmlns:a16="http://schemas.microsoft.com/office/drawing/2014/main" id="{FE375C2B-F850-4DB9-A438-7B3C0FDD56CD}"/>
              </a:ext>
            </a:extLst>
          </p:cNvPr>
          <p:cNvSpPr>
            <a:spLocks noGrp="1"/>
          </p:cNvSpPr>
          <p:nvPr>
            <p:ph type="sldNum" sz="quarter" idx="10"/>
          </p:nvPr>
        </p:nvSpPr>
        <p:spPr>
          <a:xfrm>
            <a:off x="128712" y="6258991"/>
            <a:ext cx="355600" cy="366183"/>
          </a:xfrm>
        </p:spPr>
        <p:txBody>
          <a:bodyPr/>
          <a:lstStyle/>
          <a:p>
            <a:fld id="{FE894C8D-A86E-C448-9CBF-AD01FEF18A38}" type="slidenum">
              <a:rPr lang="en-US" smtClean="0"/>
              <a:pPr/>
              <a:t>30</a:t>
            </a:fld>
            <a:endParaRPr lang="en-US"/>
          </a:p>
        </p:txBody>
      </p:sp>
      <p:sp>
        <p:nvSpPr>
          <p:cNvPr id="43" name="TextBox 42">
            <a:extLst>
              <a:ext uri="{FF2B5EF4-FFF2-40B4-BE49-F238E27FC236}">
                <a16:creationId xmlns:a16="http://schemas.microsoft.com/office/drawing/2014/main" id="{64584129-1AF5-472D-9316-E76321B6452C}"/>
              </a:ext>
            </a:extLst>
          </p:cNvPr>
          <p:cNvSpPr txBox="1"/>
          <p:nvPr/>
        </p:nvSpPr>
        <p:spPr>
          <a:xfrm>
            <a:off x="10119732" y="6618442"/>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45" name="Down Arrow 36">
            <a:extLst>
              <a:ext uri="{FF2B5EF4-FFF2-40B4-BE49-F238E27FC236}">
                <a16:creationId xmlns:a16="http://schemas.microsoft.com/office/drawing/2014/main" id="{A7AEA1D9-18F0-4FFF-965E-0312462CCC93}"/>
              </a:ext>
            </a:extLst>
          </p:cNvPr>
          <p:cNvSpPr/>
          <p:nvPr/>
        </p:nvSpPr>
        <p:spPr>
          <a:xfrm>
            <a:off x="9940753" y="6658629"/>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51" name="TextBox 50">
            <a:extLst>
              <a:ext uri="{FF2B5EF4-FFF2-40B4-BE49-F238E27FC236}">
                <a16:creationId xmlns:a16="http://schemas.microsoft.com/office/drawing/2014/main" id="{501C91F6-3BB6-4062-BCE3-B8A5A71B28AE}"/>
              </a:ext>
            </a:extLst>
          </p:cNvPr>
          <p:cNvSpPr txBox="1"/>
          <p:nvPr/>
        </p:nvSpPr>
        <p:spPr>
          <a:xfrm>
            <a:off x="697671" y="6292446"/>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1,020 SMB owners </a:t>
            </a:r>
          </a:p>
          <a:p>
            <a:r>
              <a:rPr lang="en-US"/>
              <a:t>Q9080 Do you think your employee benefits package helps improve the productivity of your workforce?</a:t>
            </a:r>
          </a:p>
          <a:p>
            <a:r>
              <a:rPr lang="en-US"/>
              <a:t>Q9081 Do you think your employee benefits package helps improve the retention of your workforce?</a:t>
            </a:r>
          </a:p>
          <a:p>
            <a:r>
              <a:rPr lang="en-US"/>
              <a:t>Q9082: Do you think your employee benefits package helps improve your ability to recruit qualified employees?</a:t>
            </a:r>
          </a:p>
        </p:txBody>
      </p:sp>
      <p:graphicFrame>
        <p:nvGraphicFramePr>
          <p:cNvPr id="69" name="Chart 68">
            <a:extLst>
              <a:ext uri="{FF2B5EF4-FFF2-40B4-BE49-F238E27FC236}">
                <a16:creationId xmlns:a16="http://schemas.microsoft.com/office/drawing/2014/main" id="{92327DFA-E989-805F-E5B9-37117956A5EB}"/>
              </a:ext>
            </a:extLst>
          </p:cNvPr>
          <p:cNvGraphicFramePr/>
          <p:nvPr>
            <p:extLst>
              <p:ext uri="{D42A27DB-BD31-4B8C-83A1-F6EECF244321}">
                <p14:modId xmlns:p14="http://schemas.microsoft.com/office/powerpoint/2010/main" val="2447958510"/>
              </p:ext>
            </p:extLst>
          </p:nvPr>
        </p:nvGraphicFramePr>
        <p:xfrm>
          <a:off x="2032000" y="31573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8F0BF38C-48EC-67A5-8832-3009CE19A413}"/>
              </a:ext>
            </a:extLst>
          </p:cNvPr>
          <p:cNvSpPr txBox="1"/>
          <p:nvPr/>
        </p:nvSpPr>
        <p:spPr>
          <a:xfrm>
            <a:off x="10121900" y="6423718"/>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71" name="Up Arrow 35">
            <a:extLst>
              <a:ext uri="{FF2B5EF4-FFF2-40B4-BE49-F238E27FC236}">
                <a16:creationId xmlns:a16="http://schemas.microsoft.com/office/drawing/2014/main" id="{E4EBD0AF-A1D1-3122-7402-CF3B02C436DC}"/>
              </a:ext>
            </a:extLst>
          </p:cNvPr>
          <p:cNvSpPr/>
          <p:nvPr/>
        </p:nvSpPr>
        <p:spPr>
          <a:xfrm>
            <a:off x="9940753" y="6447831"/>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2" name="Down Arrow 36">
            <a:extLst>
              <a:ext uri="{FF2B5EF4-FFF2-40B4-BE49-F238E27FC236}">
                <a16:creationId xmlns:a16="http://schemas.microsoft.com/office/drawing/2014/main" id="{593D04FF-8929-7B08-48AC-4028BB8229CF}"/>
              </a:ext>
            </a:extLst>
          </p:cNvPr>
          <p:cNvSpPr/>
          <p:nvPr/>
        </p:nvSpPr>
        <p:spPr>
          <a:xfrm>
            <a:off x="8551736" y="2657043"/>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Tree>
    <p:extLst>
      <p:ext uri="{BB962C8B-B14F-4D97-AF65-F5344CB8AC3E}">
        <p14:creationId xmlns:p14="http://schemas.microsoft.com/office/powerpoint/2010/main" val="382850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23875" y="634399"/>
            <a:ext cx="8898799" cy="2852737"/>
          </a:xfrm>
        </p:spPr>
        <p:txBody>
          <a:bodyPr/>
          <a:lstStyle/>
          <a:p>
            <a:r>
              <a:rPr lang="en-US">
                <a:latin typeface="FS Elliot Pro Light"/>
              </a:rPr>
              <a:t>Owners &amp; their business</a:t>
            </a:r>
            <a:endParaRPr lang="en-US"/>
          </a:p>
        </p:txBody>
      </p:sp>
    </p:spTree>
    <p:extLst>
      <p:ext uri="{BB962C8B-B14F-4D97-AF65-F5344CB8AC3E}">
        <p14:creationId xmlns:p14="http://schemas.microsoft.com/office/powerpoint/2010/main" val="91334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E894C8D-A86E-C448-9CBF-AD01FEF18A38}" type="slidenum">
              <a:rPr lang="en-US" smtClean="0"/>
              <a:pPr/>
              <a:t>32</a:t>
            </a:fld>
            <a:endParaRPr lang="en-US"/>
          </a:p>
        </p:txBody>
      </p:sp>
      <p:sp>
        <p:nvSpPr>
          <p:cNvPr id="46" name="TextBox 45">
            <a:extLst>
              <a:ext uri="{FF2B5EF4-FFF2-40B4-BE49-F238E27FC236}">
                <a16:creationId xmlns:a16="http://schemas.microsoft.com/office/drawing/2014/main" id="{5101ADB9-1345-42F4-9A4B-A17BC4550D5C}"/>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732 SMB owners (those answering “nothing prevents me” were removed from the analysis)</a:t>
            </a:r>
          </a:p>
          <a:p>
            <a:r>
              <a:rPr lang="en-US"/>
              <a:t>Q9045_2  What, if anything, prevents you from taking the time to plan for the financial health of your business? Please select all that apply</a:t>
            </a:r>
          </a:p>
        </p:txBody>
      </p:sp>
      <p:sp>
        <p:nvSpPr>
          <p:cNvPr id="47" name="Title 2">
            <a:extLst>
              <a:ext uri="{FF2B5EF4-FFF2-40B4-BE49-F238E27FC236}">
                <a16:creationId xmlns:a16="http://schemas.microsoft.com/office/drawing/2014/main" id="{F5729880-D9F8-4A1E-B8E3-AD5BDCFE5E8A}"/>
              </a:ext>
            </a:extLst>
          </p:cNvPr>
          <p:cNvSpPr txBox="1">
            <a:spLocks/>
          </p:cNvSpPr>
          <p:nvPr/>
        </p:nvSpPr>
        <p:spPr>
          <a:xfrm>
            <a:off x="716286" y="440362"/>
            <a:ext cx="9324853"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Four in ten owners say needing more capital keeps them from planning for the financial health of their business</a:t>
            </a:r>
          </a:p>
        </p:txBody>
      </p:sp>
      <p:graphicFrame>
        <p:nvGraphicFramePr>
          <p:cNvPr id="49" name="Table 48">
            <a:extLst>
              <a:ext uri="{FF2B5EF4-FFF2-40B4-BE49-F238E27FC236}">
                <a16:creationId xmlns:a16="http://schemas.microsoft.com/office/drawing/2014/main" id="{89A25F83-C312-4C3B-873F-38E18FF52CA2}"/>
              </a:ext>
            </a:extLst>
          </p:cNvPr>
          <p:cNvGraphicFramePr>
            <a:graphicFrameLocks noGrp="1"/>
          </p:cNvGraphicFramePr>
          <p:nvPr>
            <p:extLst>
              <p:ext uri="{D42A27DB-BD31-4B8C-83A1-F6EECF244321}">
                <p14:modId xmlns:p14="http://schemas.microsoft.com/office/powerpoint/2010/main" val="1222224050"/>
              </p:ext>
            </p:extLst>
          </p:nvPr>
        </p:nvGraphicFramePr>
        <p:xfrm>
          <a:off x="692662" y="2321440"/>
          <a:ext cx="9642764" cy="3854198"/>
        </p:xfrm>
        <a:graphic>
          <a:graphicData uri="http://schemas.openxmlformats.org/drawingml/2006/table">
            <a:tbl>
              <a:tblPr firstRow="1" bandRow="1">
                <a:tableStyleId>{7E9639D4-E3E2-4D34-9284-5A2195B3D0D7}</a:tableStyleId>
              </a:tblPr>
              <a:tblGrid>
                <a:gridCol w="3796364">
                  <a:extLst>
                    <a:ext uri="{9D8B030D-6E8A-4147-A177-3AD203B41FA5}">
                      <a16:colId xmlns:a16="http://schemas.microsoft.com/office/drawing/2014/main" val="20000"/>
                    </a:ext>
                  </a:extLst>
                </a:gridCol>
                <a:gridCol w="835200">
                  <a:extLst>
                    <a:ext uri="{9D8B030D-6E8A-4147-A177-3AD203B41FA5}">
                      <a16:colId xmlns:a16="http://schemas.microsoft.com/office/drawing/2014/main" val="20004"/>
                    </a:ext>
                  </a:extLst>
                </a:gridCol>
                <a:gridCol w="835200">
                  <a:extLst>
                    <a:ext uri="{9D8B030D-6E8A-4147-A177-3AD203B41FA5}">
                      <a16:colId xmlns:a16="http://schemas.microsoft.com/office/drawing/2014/main" val="20005"/>
                    </a:ext>
                  </a:extLst>
                </a:gridCol>
                <a:gridCol w="835200">
                  <a:extLst>
                    <a:ext uri="{9D8B030D-6E8A-4147-A177-3AD203B41FA5}">
                      <a16:colId xmlns:a16="http://schemas.microsoft.com/office/drawing/2014/main" val="1290120351"/>
                    </a:ext>
                  </a:extLst>
                </a:gridCol>
                <a:gridCol w="835200">
                  <a:extLst>
                    <a:ext uri="{9D8B030D-6E8A-4147-A177-3AD203B41FA5}">
                      <a16:colId xmlns:a16="http://schemas.microsoft.com/office/drawing/2014/main" val="2468880929"/>
                    </a:ext>
                  </a:extLst>
                </a:gridCol>
                <a:gridCol w="835200">
                  <a:extLst>
                    <a:ext uri="{9D8B030D-6E8A-4147-A177-3AD203B41FA5}">
                      <a16:colId xmlns:a16="http://schemas.microsoft.com/office/drawing/2014/main" val="1682257866"/>
                    </a:ext>
                  </a:extLst>
                </a:gridCol>
                <a:gridCol w="835200">
                  <a:extLst>
                    <a:ext uri="{9D8B030D-6E8A-4147-A177-3AD203B41FA5}">
                      <a16:colId xmlns:a16="http://schemas.microsoft.com/office/drawing/2014/main" val="917191661"/>
                    </a:ext>
                  </a:extLst>
                </a:gridCol>
                <a:gridCol w="835200">
                  <a:extLst>
                    <a:ext uri="{9D8B030D-6E8A-4147-A177-3AD203B41FA5}">
                      <a16:colId xmlns:a16="http://schemas.microsoft.com/office/drawing/2014/main" val="3656837840"/>
                    </a:ext>
                  </a:extLst>
                </a:gridCol>
              </a:tblGrid>
              <a:tr h="333758">
                <a:tc>
                  <a:txBody>
                    <a:bodyPr/>
                    <a:lstStyle/>
                    <a:p>
                      <a:pPr algn="l"/>
                      <a:r>
                        <a:rPr lang="en-US" sz="1400">
                          <a:solidFill>
                            <a:schemeClr val="accent2"/>
                          </a:solidFill>
                          <a:latin typeface="FS Elliot Pro" panose="02000503040000020004" pitchFamily="50" charset="0"/>
                        </a:rPr>
                        <a:t>Planning distractions</a:t>
                      </a:r>
                    </a:p>
                  </a:txBody>
                  <a:tcPr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rgbClr val="333333"/>
                          </a:solidFill>
                          <a:latin typeface="FS Elliot Pro" panose="02000503040000020004" pitchFamily="50" charset="0"/>
                        </a:rPr>
                        <a:t>2015</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1200">
                          <a:solidFill>
                            <a:srgbClr val="333333"/>
                          </a:solidFill>
                          <a:latin typeface="FS Elliot Pro" panose="02000503040000020004" pitchFamily="50" charset="0"/>
                        </a:rPr>
                        <a:t>2017</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a:solidFill>
                            <a:schemeClr val="tx1"/>
                          </a:solidFill>
                          <a:latin typeface="FS Elliot Pro" panose="02000503040000020004" pitchFamily="50" charset="0"/>
                        </a:rPr>
                        <a:t>2019</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a:solidFill>
                            <a:schemeClr val="tx1"/>
                          </a:solidFill>
                          <a:latin typeface="FS Elliot Pro" panose="02000503040000020004" pitchFamily="50" charset="0"/>
                        </a:rPr>
                        <a:t>2021</a:t>
                      </a:r>
                    </a:p>
                  </a:txBody>
                  <a:tcPr marT="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a:solidFill>
                            <a:schemeClr val="bg1"/>
                          </a:solidFill>
                          <a:latin typeface="FS Elliot Pro" panose="02000503040000020004" pitchFamily="50" charset="0"/>
                        </a:rPr>
                        <a:t>2022</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a:solidFill>
                            <a:schemeClr val="bg1"/>
                          </a:solidFill>
                          <a:latin typeface="FS Elliot Pro" panose="02000503040000020004" pitchFamily="50" charset="0"/>
                        </a:rPr>
                        <a:t>2023</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solidFill>
                            <a:schemeClr val="bg1"/>
                          </a:solidFill>
                          <a:latin typeface="FS Elliot Pro" panose="02000503040000020004" pitchFamily="50" charset="0"/>
                        </a:rPr>
                        <a:t>2024</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Need more capital</a:t>
                      </a:r>
                    </a:p>
                  </a:txBody>
                  <a:tcPr marL="118872" marR="118872" marT="12700" marB="0" anchor="ctr">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37</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sz="1200" b="1" u="none" strike="noStrike">
                          <a:solidFill>
                            <a:srgbClr val="000000"/>
                          </a:solidFill>
                          <a:effectLst/>
                          <a:latin typeface="FS Elliot Pro" panose="02000503040000020004" pitchFamily="50" charset="0"/>
                        </a:rPr>
                        <a:t>29</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sz="1200" b="1" u="none" strike="noStrike">
                          <a:solidFill>
                            <a:srgbClr val="000000"/>
                          </a:solidFill>
                          <a:effectLst/>
                          <a:latin typeface="FS Elliot Pro" panose="02000503040000020004" pitchFamily="50" charset="0"/>
                        </a:rPr>
                        <a:t>32</a:t>
                      </a:r>
                      <a:endParaRPr lang="en-US" sz="1200" b="1" i="0" u="none" strike="noStrike">
                        <a:solidFill>
                          <a:srgbClr val="000000"/>
                        </a:solidFill>
                        <a:effectLst/>
                        <a:latin typeface="FS Elliot Pro" panose="02000503040000020004" pitchFamily="50"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200" b="1" i="0" u="none" strike="noStrike">
                          <a:solidFill>
                            <a:srgbClr val="000000"/>
                          </a:solidFill>
                          <a:effectLst/>
                          <a:latin typeface="FS Elliot Pro" panose="02000503040000020004" pitchFamily="50" charset="0"/>
                        </a:rPr>
                        <a:t>26</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36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44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40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507674397"/>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Too busy with day-to-day responsibilities</a:t>
                      </a:r>
                    </a:p>
                  </a:txBody>
                  <a:tcPr marL="118872" marR="118872" marT="12700" marB="0" anchor="ctr">
                    <a:lnL w="12700" cap="flat" cmpd="sng" algn="ctr">
                      <a:no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a:t>
                      </a:r>
                    </a:p>
                  </a:txBody>
                  <a:tcPr marL="12700" marR="12700" marT="1270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a:t>
                      </a:r>
                    </a:p>
                  </a:txBody>
                  <a:tcPr marL="12700" marR="12700" marT="12700" marB="0" anchor="ctr">
                    <a:lnL>
                      <a:noFill/>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36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38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657900622"/>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Not sure where to start</a:t>
                      </a:r>
                    </a:p>
                  </a:txBody>
                  <a:tcPr marL="118872" marR="118872" marT="1270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21</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22</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23</a:t>
                      </a:r>
                      <a:endParaRPr lang="en-US" sz="1200" b="1" i="0" u="none" strike="noStrike">
                        <a:solidFill>
                          <a:srgbClr val="000000"/>
                        </a:solidFill>
                        <a:effectLst/>
                        <a:latin typeface="FS Elliot Pro" panose="02000503040000020004" pitchFamily="50"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22</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29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703892191"/>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Too busy with present challenges</a:t>
                      </a:r>
                    </a:p>
                  </a:txBody>
                  <a:tcPr marL="118872" marR="118872" marT="1270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40</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200" b="1" u="none" strike="noStrike">
                          <a:solidFill>
                            <a:srgbClr val="000000"/>
                          </a:solidFill>
                          <a:effectLst/>
                          <a:latin typeface="FS Elliot Pro" panose="02000503040000020004" pitchFamily="50" charset="0"/>
                        </a:rPr>
                        <a:t>30</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200" b="1" u="none" strike="noStrike">
                          <a:solidFill>
                            <a:srgbClr val="000000"/>
                          </a:solidFill>
                          <a:effectLst/>
                          <a:latin typeface="FS Elliot Pro" panose="02000503040000020004" pitchFamily="50" charset="0"/>
                        </a:rPr>
                        <a:t>29</a:t>
                      </a:r>
                      <a:endParaRPr lang="en-US" sz="1200" b="1" i="0" u="none" strike="noStrike">
                        <a:solidFill>
                          <a:srgbClr val="000000"/>
                        </a:solidFill>
                        <a:effectLst/>
                        <a:latin typeface="FS Elliot Pro" panose="02000503040000020004" pitchFamily="50"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sz="1200" b="1" i="0" u="none" strike="noStrike">
                          <a:solidFill>
                            <a:srgbClr val="000000"/>
                          </a:solidFill>
                          <a:effectLst/>
                          <a:latin typeface="FS Elliot Pro" panose="02000503040000020004" pitchFamily="50" charset="0"/>
                        </a:rPr>
                        <a:t>29</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29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29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3637826"/>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Not top of mind</a:t>
                      </a:r>
                    </a:p>
                  </a:txBody>
                  <a:tcPr marL="118872" marR="118872" marT="1270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34</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ctr"/>
                      <a:r>
                        <a:rPr lang="en-US" sz="1200" b="1" u="none" strike="noStrike">
                          <a:solidFill>
                            <a:srgbClr val="000000"/>
                          </a:solidFill>
                          <a:effectLst/>
                          <a:latin typeface="FS Elliot Pro" panose="02000503040000020004" pitchFamily="50" charset="0"/>
                        </a:rPr>
                        <a:t>25</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ctr"/>
                      <a:r>
                        <a:rPr lang="en-US" sz="1200" b="1" u="none" strike="noStrike">
                          <a:solidFill>
                            <a:srgbClr val="000000"/>
                          </a:solidFill>
                          <a:effectLst/>
                          <a:latin typeface="FS Elliot Pro" panose="02000503040000020004" pitchFamily="50" charset="0"/>
                        </a:rPr>
                        <a:t>26</a:t>
                      </a:r>
                      <a:endParaRPr lang="en-US" sz="1200" b="1" i="0" u="none" strike="noStrike">
                        <a:solidFill>
                          <a:srgbClr val="000000"/>
                        </a:solidFill>
                        <a:effectLst/>
                        <a:latin typeface="FS Elliot Pro" panose="02000503040000020004" pitchFamily="50"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ctr"/>
                      <a:r>
                        <a:rPr lang="en-US" sz="1200" b="1" i="0" u="none" strike="noStrike">
                          <a:solidFill>
                            <a:srgbClr val="000000"/>
                          </a:solidFill>
                          <a:effectLst/>
                          <a:latin typeface="FS Elliot Pro" panose="02000503040000020004" pitchFamily="50" charset="0"/>
                        </a:rPr>
                        <a:t>23</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25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23</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No financial professional</a:t>
                      </a:r>
                    </a:p>
                  </a:txBody>
                  <a:tcPr marL="118872" marR="118872" marT="1270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12</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16</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12</a:t>
                      </a:r>
                      <a:endParaRPr lang="en-US" sz="1200" b="1" i="0" u="none" strike="noStrike">
                        <a:solidFill>
                          <a:srgbClr val="000000"/>
                        </a:solidFill>
                        <a:effectLst/>
                        <a:latin typeface="FS Elliot Pro" panose="02000503040000020004" pitchFamily="50"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17</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8358015"/>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Not sure which financial professional to turn to</a:t>
                      </a:r>
                    </a:p>
                  </a:txBody>
                  <a:tcPr marL="118872" marR="118872" marT="1270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13</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15</a:t>
                      </a:r>
                      <a:endParaRPr lang="en-US" sz="1200" b="1" i="0" u="none" strike="noStrike">
                        <a:solidFill>
                          <a:srgbClr val="000000"/>
                        </a:solidFill>
                        <a:effectLst/>
                        <a:latin typeface="FS Elliot Pro" panose="02000503040000020004" pitchFamily="50"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12</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17</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0690890"/>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Not sure which carrier to turn to</a:t>
                      </a:r>
                    </a:p>
                  </a:txBody>
                  <a:tcPr marL="118872" marR="118872" marT="1270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15</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12</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14</a:t>
                      </a:r>
                      <a:endParaRPr lang="en-US" sz="1200" b="1" i="0" u="none" strike="noStrike">
                        <a:solidFill>
                          <a:srgbClr val="000000"/>
                        </a:solidFill>
                        <a:effectLst/>
                        <a:latin typeface="FS Elliot Pro" panose="02000503040000020004" pitchFamily="50"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14</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1684478"/>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Financial professional not knowledgeable</a:t>
                      </a:r>
                    </a:p>
                  </a:txBody>
                  <a:tcPr marL="118872" marR="118872" marT="1270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8</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14</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12</a:t>
                      </a:r>
                      <a:endParaRPr lang="en-US" sz="1200" b="1" i="0" u="none" strike="noStrike">
                        <a:solidFill>
                          <a:srgbClr val="000000"/>
                        </a:solidFill>
                        <a:effectLst/>
                        <a:latin typeface="FS Elliot Pro" panose="02000503040000020004" pitchFamily="50"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16</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13</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9729856"/>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Financial professional hasn’t contacted me</a:t>
                      </a:r>
                    </a:p>
                  </a:txBody>
                  <a:tcPr marL="118872" marR="118872" marT="1270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6</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13</a:t>
                      </a:r>
                      <a:endParaRPr lang="en-US" sz="1200" b="1" i="0" u="none" strike="noStrike">
                        <a:solidFill>
                          <a:srgbClr val="000000"/>
                        </a:solidFill>
                        <a:effectLst/>
                        <a:latin typeface="FS Elliot Pro" panose="02000503040000020004" pitchFamily="50" charset="0"/>
                      </a:endParaRP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u="none" strike="noStrike">
                          <a:solidFill>
                            <a:srgbClr val="000000"/>
                          </a:solidFill>
                          <a:effectLst/>
                          <a:latin typeface="FS Elliot Pro" panose="02000503040000020004" pitchFamily="50" charset="0"/>
                        </a:rPr>
                        <a:t>13</a:t>
                      </a:r>
                      <a:endParaRPr lang="en-US" sz="1200" b="1" i="0" u="none" strike="noStrike">
                        <a:solidFill>
                          <a:srgbClr val="000000"/>
                        </a:solidFill>
                        <a:effectLst/>
                        <a:latin typeface="FS Elliot Pro" panose="02000503040000020004" pitchFamily="50"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16</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1533669"/>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There’s nothing preventing me from planning</a:t>
                      </a:r>
                    </a:p>
                  </a:txBody>
                  <a:tcPr marL="118872" marR="118872" marT="1270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200" b="1" i="0" u="none" strike="noStrike">
                          <a:solidFill>
                            <a:srgbClr val="000000"/>
                          </a:solidFill>
                          <a:effectLst/>
                          <a:latin typeface="FS Elliot Pro" panose="02000503040000020004" pitchFamily="50" charset="0"/>
                        </a:rPr>
                        <a:t>52</a:t>
                      </a: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200" b="1" i="0" u="none" strike="noStrike">
                          <a:solidFill>
                            <a:srgbClr val="000000"/>
                          </a:solidFill>
                          <a:effectLst/>
                          <a:latin typeface="FS Elliot Pro" panose="02000503040000020004" pitchFamily="50" charset="0"/>
                        </a:rPr>
                        <a:t>45</a:t>
                      </a: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200" b="1" i="0" u="none" strike="noStrike">
                          <a:solidFill>
                            <a:srgbClr val="000000"/>
                          </a:solidFill>
                          <a:effectLst/>
                          <a:latin typeface="FS Elliot Pro" panose="02000503040000020004" pitchFamily="50" charset="0"/>
                        </a:rPr>
                        <a:t>43</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US" sz="1200" b="1" i="0" u="none" strike="noStrike">
                          <a:solidFill>
                            <a:srgbClr val="000000"/>
                          </a:solidFill>
                          <a:effectLst/>
                          <a:latin typeface="FS Elliot Pro" panose="02000503040000020004" pitchFamily="50" charset="0"/>
                        </a:rPr>
                        <a:t>41</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a:solidFill>
                            <a:srgbClr val="000000"/>
                          </a:solidFill>
                          <a:latin typeface="FS Elliot Pro" panose="02000503040000020004" pitchFamily="50" charset="0"/>
                        </a:rPr>
                        <a:t>36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a:solidFill>
                            <a:srgbClr val="000000"/>
                          </a:solidFill>
                          <a:latin typeface="FS Elliot Pro" panose="02000503040000020004" pitchFamily="50" charset="0"/>
                        </a:rPr>
                        <a:t>31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a:solidFill>
                            <a:srgbClr val="000000"/>
                          </a:solidFill>
                          <a:latin typeface="FS Elliot Pro" panose="02000503040000020004" pitchFamily="50" charset="0"/>
                        </a:rPr>
                        <a:t>30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44127951"/>
                  </a:ext>
                </a:extLst>
              </a:tr>
            </a:tbl>
          </a:graphicData>
        </a:graphic>
      </p:graphicFrame>
      <p:sp>
        <p:nvSpPr>
          <p:cNvPr id="8" name="TextBox 7">
            <a:extLst>
              <a:ext uri="{FF2B5EF4-FFF2-40B4-BE49-F238E27FC236}">
                <a16:creationId xmlns:a16="http://schemas.microsoft.com/office/drawing/2014/main" id="{B9475D51-A8AE-4EB7-8D72-37F1D5322C15}"/>
              </a:ext>
            </a:extLst>
          </p:cNvPr>
          <p:cNvSpPr txBox="1"/>
          <p:nvPr/>
        </p:nvSpPr>
        <p:spPr>
          <a:xfrm>
            <a:off x="7980054" y="6330075"/>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9" name="TextBox 8">
            <a:extLst>
              <a:ext uri="{FF2B5EF4-FFF2-40B4-BE49-F238E27FC236}">
                <a16:creationId xmlns:a16="http://schemas.microsoft.com/office/drawing/2014/main" id="{8BEF5D00-FCF0-4231-A3E4-EBEDACB77FC2}"/>
              </a:ext>
            </a:extLst>
          </p:cNvPr>
          <p:cNvSpPr txBox="1"/>
          <p:nvPr/>
        </p:nvSpPr>
        <p:spPr>
          <a:xfrm>
            <a:off x="7977886" y="6587548"/>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10" name="Up Arrow 35">
            <a:extLst>
              <a:ext uri="{FF2B5EF4-FFF2-40B4-BE49-F238E27FC236}">
                <a16:creationId xmlns:a16="http://schemas.microsoft.com/office/drawing/2014/main" id="{CDA328C6-1EC5-41BE-BF4E-D119333C0BED}"/>
              </a:ext>
            </a:extLst>
          </p:cNvPr>
          <p:cNvSpPr/>
          <p:nvPr/>
        </p:nvSpPr>
        <p:spPr>
          <a:xfrm>
            <a:off x="7798907" y="6354188"/>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1" name="Down Arrow 36">
            <a:extLst>
              <a:ext uri="{FF2B5EF4-FFF2-40B4-BE49-F238E27FC236}">
                <a16:creationId xmlns:a16="http://schemas.microsoft.com/office/drawing/2014/main" id="{336B0006-EEBA-4175-99C5-86D066B99C7B}"/>
              </a:ext>
            </a:extLst>
          </p:cNvPr>
          <p:cNvSpPr/>
          <p:nvPr/>
        </p:nvSpPr>
        <p:spPr>
          <a:xfrm>
            <a:off x="7798907" y="6627735"/>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12" name="Up Arrow 35">
            <a:extLst>
              <a:ext uri="{FF2B5EF4-FFF2-40B4-BE49-F238E27FC236}">
                <a16:creationId xmlns:a16="http://schemas.microsoft.com/office/drawing/2014/main" id="{E7F45300-4E48-49CC-9C94-6FF457B51C6A}"/>
              </a:ext>
            </a:extLst>
          </p:cNvPr>
          <p:cNvSpPr/>
          <p:nvPr/>
        </p:nvSpPr>
        <p:spPr>
          <a:xfrm>
            <a:off x="10086342" y="5620938"/>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7" name="Rectangle: Rounded Corners 16">
            <a:extLst>
              <a:ext uri="{FF2B5EF4-FFF2-40B4-BE49-F238E27FC236}">
                <a16:creationId xmlns:a16="http://schemas.microsoft.com/office/drawing/2014/main" id="{4B54D632-383A-4E70-9650-44BC2D284B4A}"/>
              </a:ext>
            </a:extLst>
          </p:cNvPr>
          <p:cNvSpPr/>
          <p:nvPr/>
        </p:nvSpPr>
        <p:spPr>
          <a:xfrm>
            <a:off x="9584970" y="3275957"/>
            <a:ext cx="750456" cy="355312"/>
          </a:xfrm>
          <a:prstGeom prst="round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74668435-0F3D-404A-B937-CAB61ADBBDD0}"/>
              </a:ext>
            </a:extLst>
          </p:cNvPr>
          <p:cNvSpPr/>
          <p:nvPr/>
        </p:nvSpPr>
        <p:spPr>
          <a:xfrm>
            <a:off x="9579358" y="4572859"/>
            <a:ext cx="750456" cy="694944"/>
          </a:xfrm>
          <a:prstGeom prst="roundRect">
            <a:avLst/>
          </a:pr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6C195A6B-5FF3-4754-BAA3-37FF05248AF2}"/>
              </a:ext>
            </a:extLst>
          </p:cNvPr>
          <p:cNvCxnSpPr>
            <a:cxnSpLocks/>
          </p:cNvCxnSpPr>
          <p:nvPr/>
        </p:nvCxnSpPr>
        <p:spPr>
          <a:xfrm>
            <a:off x="10499010" y="3453613"/>
            <a:ext cx="540310" cy="2340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F2D6AB-78A4-4279-A358-76283109A5E7}"/>
              </a:ext>
            </a:extLst>
          </p:cNvPr>
          <p:cNvCxnSpPr>
            <a:cxnSpLocks/>
          </p:cNvCxnSpPr>
          <p:nvPr/>
        </p:nvCxnSpPr>
        <p:spPr>
          <a:xfrm flipV="1">
            <a:off x="10499010" y="4446769"/>
            <a:ext cx="540310" cy="54901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E0C446CD-5793-451E-B66D-7BC9DFEAD87E}"/>
              </a:ext>
            </a:extLst>
          </p:cNvPr>
          <p:cNvSpPr txBox="1">
            <a:spLocks/>
          </p:cNvSpPr>
          <p:nvPr/>
        </p:nvSpPr>
        <p:spPr>
          <a:xfrm>
            <a:off x="10769165" y="3793472"/>
            <a:ext cx="1123794" cy="650737"/>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b="1">
                <a:solidFill>
                  <a:schemeClr val="tx2">
                    <a:lumMod val="50000"/>
                  </a:schemeClr>
                </a:solidFill>
              </a:rPr>
              <a:t>Being unsure keeps owners from planning</a:t>
            </a:r>
          </a:p>
        </p:txBody>
      </p:sp>
      <p:sp>
        <p:nvSpPr>
          <p:cNvPr id="19" name="Down Arrow 36">
            <a:extLst>
              <a:ext uri="{FF2B5EF4-FFF2-40B4-BE49-F238E27FC236}">
                <a16:creationId xmlns:a16="http://schemas.microsoft.com/office/drawing/2014/main" id="{8E064412-D641-4052-ABD7-532CBAB2DBB7}"/>
              </a:ext>
            </a:extLst>
          </p:cNvPr>
          <p:cNvSpPr/>
          <p:nvPr/>
        </p:nvSpPr>
        <p:spPr>
          <a:xfrm>
            <a:off x="10086342" y="3717640"/>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3" name="Up Arrow 35">
            <a:extLst>
              <a:ext uri="{FF2B5EF4-FFF2-40B4-BE49-F238E27FC236}">
                <a16:creationId xmlns:a16="http://schemas.microsoft.com/office/drawing/2014/main" id="{EA1F2326-47CB-C37B-A05D-344AB27FA00A}"/>
              </a:ext>
            </a:extLst>
          </p:cNvPr>
          <p:cNvSpPr/>
          <p:nvPr/>
        </p:nvSpPr>
        <p:spPr>
          <a:xfrm>
            <a:off x="10086342" y="4323127"/>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4" name="TextBox 13">
            <a:extLst>
              <a:ext uri="{FF2B5EF4-FFF2-40B4-BE49-F238E27FC236}">
                <a16:creationId xmlns:a16="http://schemas.microsoft.com/office/drawing/2014/main" id="{1351DDF1-6C75-02E4-12FB-8DDEAA1BCFAA}"/>
              </a:ext>
            </a:extLst>
          </p:cNvPr>
          <p:cNvSpPr txBox="1"/>
          <p:nvPr/>
        </p:nvSpPr>
        <p:spPr>
          <a:xfrm>
            <a:off x="10612557" y="967269"/>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15" name="Graphic 14" descr="Checkmark with solid fill">
            <a:extLst>
              <a:ext uri="{FF2B5EF4-FFF2-40B4-BE49-F238E27FC236}">
                <a16:creationId xmlns:a16="http://schemas.microsoft.com/office/drawing/2014/main" id="{EC64888C-DF6F-F283-CCDB-8A6C3F743A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80850" y="938402"/>
            <a:ext cx="248194" cy="248194"/>
          </a:xfrm>
          <a:prstGeom prst="rect">
            <a:avLst/>
          </a:prstGeom>
        </p:spPr>
      </p:pic>
      <p:graphicFrame>
        <p:nvGraphicFramePr>
          <p:cNvPr id="16" name="Table 15">
            <a:extLst>
              <a:ext uri="{FF2B5EF4-FFF2-40B4-BE49-F238E27FC236}">
                <a16:creationId xmlns:a16="http://schemas.microsoft.com/office/drawing/2014/main" id="{C2DCDE9A-8D3D-9F75-31AD-B58DFAE8433F}"/>
              </a:ext>
            </a:extLst>
          </p:cNvPr>
          <p:cNvGraphicFramePr>
            <a:graphicFrameLocks noGrp="1"/>
          </p:cNvGraphicFramePr>
          <p:nvPr/>
        </p:nvGraphicFramePr>
        <p:xfrm>
          <a:off x="11115039" y="120788"/>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pic>
        <p:nvPicPr>
          <p:cNvPr id="18" name="Graphic 17" descr="Checkmark with solid fill">
            <a:extLst>
              <a:ext uri="{FF2B5EF4-FFF2-40B4-BE49-F238E27FC236}">
                <a16:creationId xmlns:a16="http://schemas.microsoft.com/office/drawing/2014/main" id="{8841F174-F52F-D0F8-252E-30D5C8AB35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4913" y="4296135"/>
            <a:ext cx="248194" cy="248194"/>
          </a:xfrm>
          <a:prstGeom prst="rect">
            <a:avLst/>
          </a:prstGeom>
        </p:spPr>
      </p:pic>
      <p:pic>
        <p:nvPicPr>
          <p:cNvPr id="22" name="Graphic 21" descr="Checkmark with solid fill">
            <a:extLst>
              <a:ext uri="{FF2B5EF4-FFF2-40B4-BE49-F238E27FC236}">
                <a16:creationId xmlns:a16="http://schemas.microsoft.com/office/drawing/2014/main" id="{1204EA07-997F-F56A-DF89-137BEBAEF7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5557" y="4614109"/>
            <a:ext cx="248194" cy="248194"/>
          </a:xfrm>
          <a:prstGeom prst="rect">
            <a:avLst/>
          </a:prstGeom>
        </p:spPr>
      </p:pic>
      <p:sp>
        <p:nvSpPr>
          <p:cNvPr id="30" name="Text Placeholder 5">
            <a:extLst>
              <a:ext uri="{FF2B5EF4-FFF2-40B4-BE49-F238E27FC236}">
                <a16:creationId xmlns:a16="http://schemas.microsoft.com/office/drawing/2014/main" id="{C77AAC4D-8952-FCDE-8F09-409722C1CFF2}"/>
              </a:ext>
            </a:extLst>
          </p:cNvPr>
          <p:cNvSpPr txBox="1">
            <a:spLocks/>
          </p:cNvSpPr>
          <p:nvPr/>
        </p:nvSpPr>
        <p:spPr>
          <a:xfrm>
            <a:off x="692662" y="1480048"/>
            <a:ext cx="9348477" cy="28609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67" b="1">
                <a:solidFill>
                  <a:schemeClr val="tx2">
                    <a:lumMod val="50000"/>
                  </a:schemeClr>
                </a:solidFill>
              </a:rPr>
              <a:t>Lack of a financial professional as a barrier is now at a record high. This is significantly more common among Hispanics (36%), the construction industry (32%), women (27%), those in business 5-10 years (26%), and owners with 2-9 employees (23%).</a:t>
            </a:r>
          </a:p>
        </p:txBody>
      </p:sp>
    </p:spTree>
    <p:extLst>
      <p:ext uri="{BB962C8B-B14F-4D97-AF65-F5344CB8AC3E}">
        <p14:creationId xmlns:p14="http://schemas.microsoft.com/office/powerpoint/2010/main" val="3012993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E894C8D-A86E-C448-9CBF-AD01FEF18A38}" type="slidenum">
              <a:rPr lang="en-US" smtClean="0"/>
              <a:pPr/>
              <a:t>33</a:t>
            </a:fld>
            <a:endParaRPr lang="en-US"/>
          </a:p>
        </p:txBody>
      </p:sp>
      <p:sp>
        <p:nvSpPr>
          <p:cNvPr id="46" name="TextBox 45">
            <a:extLst>
              <a:ext uri="{FF2B5EF4-FFF2-40B4-BE49-F238E27FC236}">
                <a16:creationId xmlns:a16="http://schemas.microsoft.com/office/drawing/2014/main" id="{5101ADB9-1345-42F4-9A4B-A17BC4550D5C}"/>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latin typeface="FS Elliot Pro"/>
              </a:rPr>
              <a:t>2024 Answering: 1,020 SMB owners</a:t>
            </a:r>
          </a:p>
          <a:p>
            <a:r>
              <a:rPr lang="en-US">
                <a:latin typeface="FS Elliot Pro"/>
              </a:rPr>
              <a:t>Q9030  How confident are you in achieving each of these business goals in the next five years? </a:t>
            </a:r>
            <a:endParaRPr lang="en-US"/>
          </a:p>
        </p:txBody>
      </p:sp>
      <p:sp>
        <p:nvSpPr>
          <p:cNvPr id="47" name="Title 2">
            <a:extLst>
              <a:ext uri="{FF2B5EF4-FFF2-40B4-BE49-F238E27FC236}">
                <a16:creationId xmlns:a16="http://schemas.microsoft.com/office/drawing/2014/main" id="{F5729880-D9F8-4A1E-B8E3-AD5BDCFE5E8A}"/>
              </a:ext>
            </a:extLst>
          </p:cNvPr>
          <p:cNvSpPr txBox="1">
            <a:spLocks/>
          </p:cNvSpPr>
          <p:nvPr/>
        </p:nvSpPr>
        <p:spPr>
          <a:xfrm>
            <a:off x="738070" y="425559"/>
            <a:ext cx="10467125"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Confidence in business goals remains high</a:t>
            </a:r>
          </a:p>
        </p:txBody>
      </p:sp>
      <p:graphicFrame>
        <p:nvGraphicFramePr>
          <p:cNvPr id="49" name="Table 48">
            <a:extLst>
              <a:ext uri="{FF2B5EF4-FFF2-40B4-BE49-F238E27FC236}">
                <a16:creationId xmlns:a16="http://schemas.microsoft.com/office/drawing/2014/main" id="{89A25F83-C312-4C3B-873F-38E18FF52CA2}"/>
              </a:ext>
            </a:extLst>
          </p:cNvPr>
          <p:cNvGraphicFramePr>
            <a:graphicFrameLocks noGrp="1"/>
          </p:cNvGraphicFramePr>
          <p:nvPr/>
        </p:nvGraphicFramePr>
        <p:xfrm>
          <a:off x="779956" y="2022527"/>
          <a:ext cx="9961200" cy="3854198"/>
        </p:xfrm>
        <a:graphic>
          <a:graphicData uri="http://schemas.openxmlformats.org/drawingml/2006/table">
            <a:tbl>
              <a:tblPr firstRow="1" bandRow="1">
                <a:tableStyleId>{7E9639D4-E3E2-4D34-9284-5A2195B3D0D7}</a:tableStyleId>
              </a:tblPr>
              <a:tblGrid>
                <a:gridCol w="4114800">
                  <a:extLst>
                    <a:ext uri="{9D8B030D-6E8A-4147-A177-3AD203B41FA5}">
                      <a16:colId xmlns:a16="http://schemas.microsoft.com/office/drawing/2014/main" val="20000"/>
                    </a:ext>
                  </a:extLst>
                </a:gridCol>
                <a:gridCol w="835200">
                  <a:extLst>
                    <a:ext uri="{9D8B030D-6E8A-4147-A177-3AD203B41FA5}">
                      <a16:colId xmlns:a16="http://schemas.microsoft.com/office/drawing/2014/main" val="20004"/>
                    </a:ext>
                  </a:extLst>
                </a:gridCol>
                <a:gridCol w="835200">
                  <a:extLst>
                    <a:ext uri="{9D8B030D-6E8A-4147-A177-3AD203B41FA5}">
                      <a16:colId xmlns:a16="http://schemas.microsoft.com/office/drawing/2014/main" val="20005"/>
                    </a:ext>
                  </a:extLst>
                </a:gridCol>
                <a:gridCol w="835200">
                  <a:extLst>
                    <a:ext uri="{9D8B030D-6E8A-4147-A177-3AD203B41FA5}">
                      <a16:colId xmlns:a16="http://schemas.microsoft.com/office/drawing/2014/main" val="1290120351"/>
                    </a:ext>
                  </a:extLst>
                </a:gridCol>
                <a:gridCol w="835200">
                  <a:extLst>
                    <a:ext uri="{9D8B030D-6E8A-4147-A177-3AD203B41FA5}">
                      <a16:colId xmlns:a16="http://schemas.microsoft.com/office/drawing/2014/main" val="2468880929"/>
                    </a:ext>
                  </a:extLst>
                </a:gridCol>
                <a:gridCol w="835200">
                  <a:extLst>
                    <a:ext uri="{9D8B030D-6E8A-4147-A177-3AD203B41FA5}">
                      <a16:colId xmlns:a16="http://schemas.microsoft.com/office/drawing/2014/main" val="1682257866"/>
                    </a:ext>
                  </a:extLst>
                </a:gridCol>
                <a:gridCol w="835200">
                  <a:extLst>
                    <a:ext uri="{9D8B030D-6E8A-4147-A177-3AD203B41FA5}">
                      <a16:colId xmlns:a16="http://schemas.microsoft.com/office/drawing/2014/main" val="2649106431"/>
                    </a:ext>
                  </a:extLst>
                </a:gridCol>
                <a:gridCol w="835200">
                  <a:extLst>
                    <a:ext uri="{9D8B030D-6E8A-4147-A177-3AD203B41FA5}">
                      <a16:colId xmlns:a16="http://schemas.microsoft.com/office/drawing/2014/main" val="4132460219"/>
                    </a:ext>
                  </a:extLst>
                </a:gridCol>
              </a:tblGrid>
              <a:tr h="333758">
                <a:tc>
                  <a:txBody>
                    <a:bodyPr/>
                    <a:lstStyle/>
                    <a:p>
                      <a:pPr algn="l"/>
                      <a:r>
                        <a:rPr lang="en-US" sz="1400">
                          <a:solidFill>
                            <a:schemeClr val="accent2"/>
                          </a:solidFill>
                          <a:latin typeface="FS Elliot Pro" panose="02000503040000020004" pitchFamily="50" charset="0"/>
                        </a:rPr>
                        <a:t>Total somewhat + very confident</a:t>
                      </a:r>
                    </a:p>
                  </a:txBody>
                  <a:tcPr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rgbClr val="333333"/>
                          </a:solidFill>
                          <a:latin typeface="FS Elliot Pro" panose="02000503040000020004" pitchFamily="50" charset="0"/>
                        </a:rPr>
                        <a:t>2015</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1200">
                          <a:solidFill>
                            <a:srgbClr val="333333"/>
                          </a:solidFill>
                          <a:latin typeface="FS Elliot Pro" panose="02000503040000020004" pitchFamily="50" charset="0"/>
                        </a:rPr>
                        <a:t>2017</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a:solidFill>
                            <a:schemeClr val="tx1"/>
                          </a:solidFill>
                          <a:latin typeface="FS Elliot Pro" panose="02000503040000020004" pitchFamily="50" charset="0"/>
                        </a:rPr>
                        <a:t>2019</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a:solidFill>
                            <a:schemeClr val="tx1"/>
                          </a:solidFill>
                          <a:latin typeface="FS Elliot Pro" panose="02000503040000020004" pitchFamily="50" charset="0"/>
                        </a:rPr>
                        <a:t>2021</a:t>
                      </a:r>
                    </a:p>
                  </a:txBody>
                  <a:tcPr marT="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a:solidFill>
                            <a:schemeClr val="bg1"/>
                          </a:solidFill>
                          <a:latin typeface="FS Elliot Pro" panose="02000503040000020004" pitchFamily="50" charset="0"/>
                        </a:rPr>
                        <a:t>2022</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a:solidFill>
                            <a:schemeClr val="bg1"/>
                          </a:solidFill>
                          <a:latin typeface="FS Elliot Pro" panose="02000503040000020004" pitchFamily="50" charset="0"/>
                        </a:rPr>
                        <a:t>2023</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solidFill>
                            <a:schemeClr val="bg1"/>
                          </a:solidFill>
                          <a:latin typeface="FS Elliot Pro" panose="02000503040000020004" pitchFamily="50" charset="0"/>
                        </a:rPr>
                        <a:t>2024</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20040">
                <a:tc>
                  <a:txBody>
                    <a:bodyPr/>
                    <a:lstStyle/>
                    <a:p>
                      <a:pPr algn="l"/>
                      <a:r>
                        <a:rPr lang="en-US" sz="1200" b="1">
                          <a:solidFill>
                            <a:srgbClr val="333333"/>
                          </a:solidFill>
                          <a:latin typeface="FS Elliot Pro" panose="02000503040000020004" pitchFamily="50" charset="0"/>
                        </a:rPr>
                        <a:t>Achieve business stability</a:t>
                      </a:r>
                    </a:p>
                  </a:txBody>
                  <a:tcPr marL="121920" marR="121920" marT="0" marB="0" anchor="ctr">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82</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91</a:t>
                      </a:r>
                    </a:p>
                  </a:txBody>
                  <a:tcPr marL="121920" marR="121920" marT="0" marB="0" anchor="ctr">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92</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87</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86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88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89</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20040">
                <a:tc>
                  <a:txBody>
                    <a:bodyPr/>
                    <a:lstStyle/>
                    <a:p>
                      <a:pPr algn="l"/>
                      <a:r>
                        <a:rPr lang="en-US" sz="1200" b="1">
                          <a:solidFill>
                            <a:srgbClr val="333333"/>
                          </a:solidFill>
                          <a:latin typeface="FS Elliot Pro" panose="02000503040000020004" pitchFamily="50" charset="0"/>
                        </a:rPr>
                        <a:t>Maximize profits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77</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83</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85</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78</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81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86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87</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320040">
                <a:tc>
                  <a:txBody>
                    <a:bodyPr/>
                    <a:lstStyle/>
                    <a:p>
                      <a:pPr algn="l"/>
                      <a:r>
                        <a:rPr lang="en-US" sz="1200" b="1">
                          <a:solidFill>
                            <a:srgbClr val="333333"/>
                          </a:solidFill>
                          <a:latin typeface="FS Elliot Pro" panose="02000503040000020004" pitchFamily="50" charset="0"/>
                        </a:rPr>
                        <a:t>Reach revenue milestone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62</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70</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78</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68</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73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84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83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996288674"/>
                  </a:ext>
                </a:extLst>
              </a:tr>
              <a:tr h="320040">
                <a:tc>
                  <a:txBody>
                    <a:bodyPr/>
                    <a:lstStyle/>
                    <a:p>
                      <a:pPr algn="l"/>
                      <a:r>
                        <a:rPr lang="en-US" sz="1200" b="1">
                          <a:solidFill>
                            <a:srgbClr val="333333"/>
                          </a:solidFill>
                          <a:latin typeface="FS Elliot Pro" panose="02000503040000020004" pitchFamily="50" charset="0"/>
                        </a:rPr>
                        <a:t>Change business model to adjust to shifting demands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72</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73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83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77</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0040">
                <a:tc>
                  <a:txBody>
                    <a:bodyPr/>
                    <a:lstStyle/>
                    <a:p>
                      <a:pPr algn="l"/>
                      <a:r>
                        <a:rPr lang="en-US" sz="1200" b="1">
                          <a:solidFill>
                            <a:srgbClr val="333333"/>
                          </a:solidFill>
                          <a:latin typeface="FS Elliot Pro" panose="02000503040000020004" pitchFamily="50" charset="0"/>
                        </a:rPr>
                        <a:t>Grow by adding employees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40</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54</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54</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50</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60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65</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70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727644"/>
                  </a:ext>
                </a:extLst>
              </a:tr>
              <a:tr h="320040">
                <a:tc>
                  <a:txBody>
                    <a:bodyPr/>
                    <a:lstStyle/>
                    <a:p>
                      <a:pPr algn="l"/>
                      <a:r>
                        <a:rPr lang="en-US" sz="1200" b="1">
                          <a:solidFill>
                            <a:srgbClr val="333333"/>
                          </a:solidFill>
                          <a:latin typeface="FS Elliot Pro" panose="02000503040000020004" pitchFamily="50" charset="0"/>
                        </a:rPr>
                        <a:t>Grow by expanding into new markets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44</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54</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60</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54</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63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68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67</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1876295"/>
                  </a:ext>
                </a:extLst>
              </a:tr>
              <a:tr h="320040">
                <a:tc>
                  <a:txBody>
                    <a:bodyPr/>
                    <a:lstStyle/>
                    <a:p>
                      <a:pPr algn="l"/>
                      <a:r>
                        <a:rPr lang="en-US" sz="1200" b="1">
                          <a:solidFill>
                            <a:srgbClr val="333333"/>
                          </a:solidFill>
                          <a:latin typeface="FS Elliot Pro" panose="02000503040000020004" pitchFamily="50" charset="0"/>
                        </a:rPr>
                        <a:t>Grow by adding contractors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29</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45</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48</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46</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61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3347554"/>
                  </a:ext>
                </a:extLst>
              </a:tr>
              <a:tr h="320040">
                <a:tc>
                  <a:txBody>
                    <a:bodyPr/>
                    <a:lstStyle/>
                    <a:p>
                      <a:pPr algn="l"/>
                      <a:r>
                        <a:rPr lang="en-US" sz="1200" b="1">
                          <a:solidFill>
                            <a:srgbClr val="333333"/>
                          </a:solidFill>
                          <a:latin typeface="FS Elliot Pro" panose="02000503040000020004" pitchFamily="50" charset="0"/>
                        </a:rPr>
                        <a:t>Seek business investments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27</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34</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42</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42</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55</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60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631549"/>
                  </a:ext>
                </a:extLst>
              </a:tr>
              <a:tr h="320040">
                <a:tc>
                  <a:txBody>
                    <a:bodyPr/>
                    <a:lstStyle/>
                    <a:p>
                      <a:pPr algn="l"/>
                      <a:r>
                        <a:rPr lang="en-US" sz="1200" b="1">
                          <a:solidFill>
                            <a:srgbClr val="333333"/>
                          </a:solidFill>
                          <a:latin typeface="FS Elliot Pro" panose="02000503040000020004" pitchFamily="50" charset="0"/>
                        </a:rPr>
                        <a:t>Start new business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21</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28</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29</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30</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39</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493308"/>
                  </a:ext>
                </a:extLst>
              </a:tr>
              <a:tr h="320040">
                <a:tc>
                  <a:txBody>
                    <a:bodyPr/>
                    <a:lstStyle/>
                    <a:p>
                      <a:pPr algn="l"/>
                      <a:r>
                        <a:rPr lang="en-US" sz="1200" b="1">
                          <a:solidFill>
                            <a:srgbClr val="333333"/>
                          </a:solidFill>
                          <a:latin typeface="FS Elliot Pro" panose="02000503040000020004" pitchFamily="50" charset="0"/>
                        </a:rPr>
                        <a:t>Grow by adding partners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16</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28</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31</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32</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37</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35</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2648627"/>
                  </a:ext>
                </a:extLst>
              </a:tr>
              <a:tr h="320040">
                <a:tc>
                  <a:txBody>
                    <a:bodyPr/>
                    <a:lstStyle/>
                    <a:p>
                      <a:pPr algn="l"/>
                      <a:r>
                        <a:rPr lang="en-US" sz="1200" b="1">
                          <a:solidFill>
                            <a:srgbClr val="333333"/>
                          </a:solidFill>
                          <a:latin typeface="FS Elliot Pro" panose="02000503040000020004" pitchFamily="50" charset="0"/>
                        </a:rPr>
                        <a:t>Sell business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21</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29</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28</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31</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2407588"/>
                  </a:ext>
                </a:extLst>
              </a:tr>
            </a:tbl>
          </a:graphicData>
        </a:graphic>
      </p:graphicFrame>
      <p:sp>
        <p:nvSpPr>
          <p:cNvPr id="11" name="TextBox 10">
            <a:extLst>
              <a:ext uri="{FF2B5EF4-FFF2-40B4-BE49-F238E27FC236}">
                <a16:creationId xmlns:a16="http://schemas.microsoft.com/office/drawing/2014/main" id="{9C02B281-3FF4-484B-A18D-4B9B8F7565DC}"/>
              </a:ext>
            </a:extLst>
          </p:cNvPr>
          <p:cNvSpPr txBox="1"/>
          <p:nvPr/>
        </p:nvSpPr>
        <p:spPr>
          <a:xfrm>
            <a:off x="7980054" y="6330075"/>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12" name="TextBox 11">
            <a:extLst>
              <a:ext uri="{FF2B5EF4-FFF2-40B4-BE49-F238E27FC236}">
                <a16:creationId xmlns:a16="http://schemas.microsoft.com/office/drawing/2014/main" id="{0F03AD25-C87B-456F-B32A-033E448D0CBB}"/>
              </a:ext>
            </a:extLst>
          </p:cNvPr>
          <p:cNvSpPr txBox="1"/>
          <p:nvPr/>
        </p:nvSpPr>
        <p:spPr>
          <a:xfrm>
            <a:off x="7977886" y="6587548"/>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13" name="Up Arrow 35">
            <a:extLst>
              <a:ext uri="{FF2B5EF4-FFF2-40B4-BE49-F238E27FC236}">
                <a16:creationId xmlns:a16="http://schemas.microsoft.com/office/drawing/2014/main" id="{8379462D-7DD6-4E58-98B7-DDE465C9AA18}"/>
              </a:ext>
            </a:extLst>
          </p:cNvPr>
          <p:cNvSpPr/>
          <p:nvPr/>
        </p:nvSpPr>
        <p:spPr>
          <a:xfrm>
            <a:off x="7798907" y="6354188"/>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4" name="Down Arrow 36">
            <a:extLst>
              <a:ext uri="{FF2B5EF4-FFF2-40B4-BE49-F238E27FC236}">
                <a16:creationId xmlns:a16="http://schemas.microsoft.com/office/drawing/2014/main" id="{6167DC7B-2EDE-45D8-A629-9A6A8002D18D}"/>
              </a:ext>
            </a:extLst>
          </p:cNvPr>
          <p:cNvSpPr/>
          <p:nvPr/>
        </p:nvSpPr>
        <p:spPr>
          <a:xfrm>
            <a:off x="7798907" y="6627735"/>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cxnSp>
        <p:nvCxnSpPr>
          <p:cNvPr id="23" name="Straight Connector 22">
            <a:extLst>
              <a:ext uri="{FF2B5EF4-FFF2-40B4-BE49-F238E27FC236}">
                <a16:creationId xmlns:a16="http://schemas.microsoft.com/office/drawing/2014/main" id="{4CBA01D1-2992-4154-A508-21F171A3F222}"/>
              </a:ext>
            </a:extLst>
          </p:cNvPr>
          <p:cNvCxnSpPr/>
          <p:nvPr/>
        </p:nvCxnSpPr>
        <p:spPr>
          <a:xfrm>
            <a:off x="10633382" y="5552992"/>
            <a:ext cx="18854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Down Arrow 36">
            <a:extLst>
              <a:ext uri="{FF2B5EF4-FFF2-40B4-BE49-F238E27FC236}">
                <a16:creationId xmlns:a16="http://schemas.microsoft.com/office/drawing/2014/main" id="{542607C3-973B-236D-68F3-BAADAF9F60A4}"/>
              </a:ext>
            </a:extLst>
          </p:cNvPr>
          <p:cNvSpPr/>
          <p:nvPr/>
        </p:nvSpPr>
        <p:spPr>
          <a:xfrm>
            <a:off x="10582531" y="3438340"/>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7" name="Up Arrow 35">
            <a:extLst>
              <a:ext uri="{FF2B5EF4-FFF2-40B4-BE49-F238E27FC236}">
                <a16:creationId xmlns:a16="http://schemas.microsoft.com/office/drawing/2014/main" id="{37528FE0-D6A3-4E0B-80B1-268D841F0291}"/>
              </a:ext>
            </a:extLst>
          </p:cNvPr>
          <p:cNvSpPr/>
          <p:nvPr/>
        </p:nvSpPr>
        <p:spPr>
          <a:xfrm>
            <a:off x="10569971" y="3739479"/>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8" name="Up Arrow 35">
            <a:extLst>
              <a:ext uri="{FF2B5EF4-FFF2-40B4-BE49-F238E27FC236}">
                <a16:creationId xmlns:a16="http://schemas.microsoft.com/office/drawing/2014/main" id="{EC535488-71E9-472F-8864-45E3F5B41182}"/>
              </a:ext>
            </a:extLst>
          </p:cNvPr>
          <p:cNvSpPr/>
          <p:nvPr/>
        </p:nvSpPr>
        <p:spPr>
          <a:xfrm>
            <a:off x="10552432" y="4703769"/>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graphicFrame>
        <p:nvGraphicFramePr>
          <p:cNvPr id="9" name="Table 8">
            <a:extLst>
              <a:ext uri="{FF2B5EF4-FFF2-40B4-BE49-F238E27FC236}">
                <a16:creationId xmlns:a16="http://schemas.microsoft.com/office/drawing/2014/main" id="{E4B79A51-62CD-14BE-FCA3-63D55E6C1B82}"/>
              </a:ext>
            </a:extLst>
          </p:cNvPr>
          <p:cNvGraphicFramePr>
            <a:graphicFrameLocks noGrp="1"/>
          </p:cNvGraphicFramePr>
          <p:nvPr/>
        </p:nvGraphicFramePr>
        <p:xfrm>
          <a:off x="11115039" y="120788"/>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sp>
        <p:nvSpPr>
          <p:cNvPr id="10" name="TextBox 9">
            <a:extLst>
              <a:ext uri="{FF2B5EF4-FFF2-40B4-BE49-F238E27FC236}">
                <a16:creationId xmlns:a16="http://schemas.microsoft.com/office/drawing/2014/main" id="{E32602E8-76D7-62C0-EDC4-BDE2465C031E}"/>
              </a:ext>
            </a:extLst>
          </p:cNvPr>
          <p:cNvSpPr txBox="1"/>
          <p:nvPr/>
        </p:nvSpPr>
        <p:spPr>
          <a:xfrm>
            <a:off x="10612557" y="967268"/>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sp>
        <p:nvSpPr>
          <p:cNvPr id="27" name="Text Placeholder 5">
            <a:extLst>
              <a:ext uri="{FF2B5EF4-FFF2-40B4-BE49-F238E27FC236}">
                <a16:creationId xmlns:a16="http://schemas.microsoft.com/office/drawing/2014/main" id="{9537F763-39F7-53E6-8927-ED7E49ACB925}"/>
              </a:ext>
            </a:extLst>
          </p:cNvPr>
          <p:cNvSpPr txBox="1">
            <a:spLocks/>
          </p:cNvSpPr>
          <p:nvPr/>
        </p:nvSpPr>
        <p:spPr>
          <a:xfrm>
            <a:off x="718632" y="1048985"/>
            <a:ext cx="9348477" cy="28609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67" b="1">
                <a:solidFill>
                  <a:schemeClr val="tx2">
                    <a:lumMod val="50000"/>
                  </a:schemeClr>
                </a:solidFill>
              </a:rPr>
              <a:t>Several items show record high confidence, and two items - growth by adding employees and seeking business investments - show significant increases. </a:t>
            </a:r>
          </a:p>
        </p:txBody>
      </p:sp>
      <p:pic>
        <p:nvPicPr>
          <p:cNvPr id="29" name="Graphic 28" descr="Checkmark with solid fill">
            <a:extLst>
              <a:ext uri="{FF2B5EF4-FFF2-40B4-BE49-F238E27FC236}">
                <a16:creationId xmlns:a16="http://schemas.microsoft.com/office/drawing/2014/main" id="{177ED5E0-8F52-E1F8-1575-7A472F19E5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80850" y="938401"/>
            <a:ext cx="248194" cy="248194"/>
          </a:xfrm>
          <a:prstGeom prst="rect">
            <a:avLst/>
          </a:prstGeom>
        </p:spPr>
      </p:pic>
      <p:pic>
        <p:nvPicPr>
          <p:cNvPr id="31" name="Graphic 30" descr="Checkmark with solid fill">
            <a:extLst>
              <a:ext uri="{FF2B5EF4-FFF2-40B4-BE49-F238E27FC236}">
                <a16:creationId xmlns:a16="http://schemas.microsoft.com/office/drawing/2014/main" id="{C7FF22E7-7330-B849-FAD5-F5FE24C380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39815" y="3675940"/>
            <a:ext cx="248194" cy="248194"/>
          </a:xfrm>
          <a:prstGeom prst="rect">
            <a:avLst/>
          </a:prstGeom>
        </p:spPr>
      </p:pic>
      <p:pic>
        <p:nvPicPr>
          <p:cNvPr id="32" name="Graphic 31" descr="Checkmark with solid fill">
            <a:extLst>
              <a:ext uri="{FF2B5EF4-FFF2-40B4-BE49-F238E27FC236}">
                <a16:creationId xmlns:a16="http://schemas.microsoft.com/office/drawing/2014/main" id="{915914A5-2E63-5A7F-9FC2-51EC8796D7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5044" y="4298170"/>
            <a:ext cx="248194" cy="248194"/>
          </a:xfrm>
          <a:prstGeom prst="rect">
            <a:avLst/>
          </a:prstGeom>
        </p:spPr>
      </p:pic>
      <p:pic>
        <p:nvPicPr>
          <p:cNvPr id="33" name="Graphic 32" descr="Checkmark with solid fill">
            <a:extLst>
              <a:ext uri="{FF2B5EF4-FFF2-40B4-BE49-F238E27FC236}">
                <a16:creationId xmlns:a16="http://schemas.microsoft.com/office/drawing/2014/main" id="{4E3ECF7D-38AF-E671-602A-7BA8F3B8C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8256" y="4641813"/>
            <a:ext cx="248194" cy="248194"/>
          </a:xfrm>
          <a:prstGeom prst="rect">
            <a:avLst/>
          </a:prstGeom>
        </p:spPr>
      </p:pic>
      <p:pic>
        <p:nvPicPr>
          <p:cNvPr id="34" name="Graphic 33" descr="Checkmark with solid fill">
            <a:extLst>
              <a:ext uri="{FF2B5EF4-FFF2-40B4-BE49-F238E27FC236}">
                <a16:creationId xmlns:a16="http://schemas.microsoft.com/office/drawing/2014/main" id="{E9616DB0-FC1C-9C0A-076D-C17043F4A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2454" y="4950620"/>
            <a:ext cx="248194" cy="248194"/>
          </a:xfrm>
          <a:prstGeom prst="rect">
            <a:avLst/>
          </a:prstGeom>
        </p:spPr>
      </p:pic>
    </p:spTree>
    <p:extLst>
      <p:ext uri="{BB962C8B-B14F-4D97-AF65-F5344CB8AC3E}">
        <p14:creationId xmlns:p14="http://schemas.microsoft.com/office/powerpoint/2010/main" val="956758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AE6BD8A-3ADC-4177-9C1A-3CF6642F1C75}"/>
              </a:ext>
            </a:extLst>
          </p:cNvPr>
          <p:cNvSpPr txBox="1"/>
          <p:nvPr/>
        </p:nvSpPr>
        <p:spPr>
          <a:xfrm>
            <a:off x="9983025" y="6254700"/>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11" name="TextBox 10">
            <a:extLst>
              <a:ext uri="{FF2B5EF4-FFF2-40B4-BE49-F238E27FC236}">
                <a16:creationId xmlns:a16="http://schemas.microsoft.com/office/drawing/2014/main" id="{B2E0F6CE-0A43-40ED-94BE-7345A742EB8C}"/>
              </a:ext>
            </a:extLst>
          </p:cNvPr>
          <p:cNvSpPr txBox="1"/>
          <p:nvPr/>
        </p:nvSpPr>
        <p:spPr>
          <a:xfrm>
            <a:off x="577701" y="6436577"/>
            <a:ext cx="9547620"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1,020 SMB owners</a:t>
            </a:r>
          </a:p>
          <a:p>
            <a:r>
              <a:rPr lang="en-US"/>
              <a:t>Q9015  Which of the following best describes how long your current business has been open? </a:t>
            </a:r>
          </a:p>
          <a:p>
            <a:r>
              <a:rPr lang="en-US"/>
              <a:t>  </a:t>
            </a:r>
          </a:p>
        </p:txBody>
      </p:sp>
      <p:graphicFrame>
        <p:nvGraphicFramePr>
          <p:cNvPr id="12" name="Object 6">
            <a:extLst>
              <a:ext uri="{FF2B5EF4-FFF2-40B4-BE49-F238E27FC236}">
                <a16:creationId xmlns:a16="http://schemas.microsoft.com/office/drawing/2014/main" id="{B11BD97E-F783-4CFC-933C-1ECA3DFA8FF6}"/>
              </a:ext>
            </a:extLst>
          </p:cNvPr>
          <p:cNvGraphicFramePr>
            <a:graphicFrameLocks noChangeAspect="1"/>
          </p:cNvGraphicFramePr>
          <p:nvPr/>
        </p:nvGraphicFramePr>
        <p:xfrm>
          <a:off x="7661" y="1724696"/>
          <a:ext cx="10280230" cy="418261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3475116-2E3D-49D6-BD7F-D7821C6A09B5}"/>
              </a:ext>
            </a:extLst>
          </p:cNvPr>
          <p:cNvSpPr txBox="1"/>
          <p:nvPr/>
        </p:nvSpPr>
        <p:spPr>
          <a:xfrm>
            <a:off x="9251436" y="2227762"/>
            <a:ext cx="1219200" cy="1219200"/>
          </a:xfrm>
          <a:prstGeom prst="rect">
            <a:avLst/>
          </a:prstGeom>
        </p:spPr>
        <p:txBody>
          <a:bodyPr vert="horz" wrap="none" lIns="121920" tIns="60960" rIns="121920" bIns="60960" rtlCol="0">
            <a:noAutofit/>
          </a:bodyPr>
          <a:lstStyle/>
          <a:p>
            <a:pPr algn="ctr">
              <a:lnSpc>
                <a:spcPct val="90000"/>
              </a:lnSpc>
            </a:pPr>
            <a:r>
              <a:rPr lang="en-US" sz="1000" b="1">
                <a:solidFill>
                  <a:srgbClr val="000000"/>
                </a:solidFill>
                <a:latin typeface="FS Elliot Pro" panose="02000503040000020004" pitchFamily="50" charset="0"/>
                <a:cs typeface="FS Elliot Pro Light"/>
              </a:rPr>
              <a:t>11+ years</a:t>
            </a:r>
          </a:p>
        </p:txBody>
      </p:sp>
      <p:graphicFrame>
        <p:nvGraphicFramePr>
          <p:cNvPr id="10" name="Table 17">
            <a:extLst>
              <a:ext uri="{FF2B5EF4-FFF2-40B4-BE49-F238E27FC236}">
                <a16:creationId xmlns:a16="http://schemas.microsoft.com/office/drawing/2014/main" id="{AEB015CF-4597-4EDA-9A5A-8CC92C4D3927}"/>
              </a:ext>
            </a:extLst>
          </p:cNvPr>
          <p:cNvGraphicFramePr>
            <a:graphicFrameLocks noGrp="1"/>
          </p:cNvGraphicFramePr>
          <p:nvPr/>
        </p:nvGraphicFramePr>
        <p:xfrm>
          <a:off x="9527558" y="2552847"/>
          <a:ext cx="548640" cy="3392424"/>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3168020923"/>
                    </a:ext>
                  </a:extLst>
                </a:gridCol>
              </a:tblGrid>
              <a:tr h="484632">
                <a:tc>
                  <a:txBody>
                    <a:bodyPr/>
                    <a:lstStyle/>
                    <a:p>
                      <a:pPr algn="ctr"/>
                      <a:r>
                        <a:rPr lang="en-US" sz="1000" b="1">
                          <a:solidFill>
                            <a:schemeClr val="tx1"/>
                          </a:solidFill>
                          <a:latin typeface="FS Elliot Pro" panose="02000503040000020004" pitchFamily="50" charset="0"/>
                        </a:rPr>
                        <a:t>28</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7309160"/>
                  </a:ext>
                </a:extLst>
              </a:tr>
              <a:tr h="484632">
                <a:tc>
                  <a:txBody>
                    <a:bodyPr/>
                    <a:lstStyle/>
                    <a:p>
                      <a:pPr algn="ctr"/>
                      <a:r>
                        <a:rPr lang="en-US" sz="1000" b="1">
                          <a:solidFill>
                            <a:schemeClr val="tx1"/>
                          </a:solidFill>
                          <a:latin typeface="FS Elliot Pro" panose="02000503040000020004" pitchFamily="50" charset="0"/>
                        </a:rPr>
                        <a:t>33</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609470"/>
                  </a:ext>
                </a:extLst>
              </a:tr>
              <a:tr h="484632">
                <a:tc>
                  <a:txBody>
                    <a:bodyPr/>
                    <a:lstStyle/>
                    <a:p>
                      <a:pPr algn="ctr"/>
                      <a:r>
                        <a:rPr lang="en-US" sz="1000" b="1">
                          <a:solidFill>
                            <a:schemeClr val="tx1"/>
                          </a:solidFill>
                          <a:latin typeface="FS Elliot Pro" panose="02000503040000020004" pitchFamily="50" charset="0"/>
                        </a:rPr>
                        <a:t>43</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7588921"/>
                  </a:ext>
                </a:extLst>
              </a:tr>
              <a:tr h="484632">
                <a:tc>
                  <a:txBody>
                    <a:bodyPr/>
                    <a:lstStyle/>
                    <a:p>
                      <a:pPr algn="ctr"/>
                      <a:r>
                        <a:rPr lang="en-US" sz="1000" b="1">
                          <a:solidFill>
                            <a:schemeClr val="tx1"/>
                          </a:solidFill>
                          <a:latin typeface="FS Elliot Pro" panose="02000503040000020004" pitchFamily="50" charset="0"/>
                        </a:rPr>
                        <a:t>66</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705367"/>
                  </a:ext>
                </a:extLst>
              </a:tr>
              <a:tr h="484632">
                <a:tc>
                  <a:txBody>
                    <a:bodyPr/>
                    <a:lstStyle/>
                    <a:p>
                      <a:pPr algn="ctr"/>
                      <a:r>
                        <a:rPr lang="en-US" sz="1000" b="1">
                          <a:solidFill>
                            <a:schemeClr val="tx1"/>
                          </a:solidFill>
                          <a:latin typeface="FS Elliot Pro" panose="02000503040000020004" pitchFamily="50" charset="0"/>
                        </a:rPr>
                        <a:t>61</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5606200"/>
                  </a:ext>
                </a:extLst>
              </a:tr>
              <a:tr h="484632">
                <a:tc>
                  <a:txBody>
                    <a:bodyPr/>
                    <a:lstStyle/>
                    <a:p>
                      <a:pPr algn="ctr"/>
                      <a:r>
                        <a:rPr lang="en-US" sz="1000" b="1">
                          <a:solidFill>
                            <a:schemeClr val="tx1"/>
                          </a:solidFill>
                          <a:latin typeface="FS Elliot Pro" panose="02000503040000020004" pitchFamily="50" charset="0"/>
                        </a:rPr>
                        <a:t>63</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3174399"/>
                  </a:ext>
                </a:extLst>
              </a:tr>
              <a:tr h="484632">
                <a:tc>
                  <a:txBody>
                    <a:bodyPr/>
                    <a:lstStyle/>
                    <a:p>
                      <a:pPr algn="ctr"/>
                      <a:r>
                        <a:rPr lang="en-US" sz="1000" b="1">
                          <a:solidFill>
                            <a:schemeClr val="tx1"/>
                          </a:solidFill>
                          <a:latin typeface="FS Elliot Pro" panose="02000503040000020004" pitchFamily="50" charset="0"/>
                        </a:rPr>
                        <a:t>72</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959737"/>
                  </a:ext>
                </a:extLst>
              </a:tr>
            </a:tbl>
          </a:graphicData>
        </a:graphic>
      </p:graphicFrame>
      <p:sp>
        <p:nvSpPr>
          <p:cNvPr id="22" name="Title 2">
            <a:extLst>
              <a:ext uri="{FF2B5EF4-FFF2-40B4-BE49-F238E27FC236}">
                <a16:creationId xmlns:a16="http://schemas.microsoft.com/office/drawing/2014/main" id="{C191FFA2-C512-48CA-B091-C3D356A52F03}"/>
              </a:ext>
            </a:extLst>
          </p:cNvPr>
          <p:cNvSpPr txBox="1">
            <a:spLocks/>
          </p:cNvSpPr>
          <p:nvPr/>
        </p:nvSpPr>
        <p:spPr>
          <a:xfrm>
            <a:off x="759252" y="645236"/>
            <a:ext cx="9379875"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A record 72% of business owners have been in business 10 years or less </a:t>
            </a:r>
          </a:p>
        </p:txBody>
      </p:sp>
      <p:sp>
        <p:nvSpPr>
          <p:cNvPr id="27" name="Slide Number Placeholder 1">
            <a:extLst>
              <a:ext uri="{FF2B5EF4-FFF2-40B4-BE49-F238E27FC236}">
                <a16:creationId xmlns:a16="http://schemas.microsoft.com/office/drawing/2014/main" id="{B015518B-3B14-46AE-A0A3-F2979287F941}"/>
              </a:ext>
            </a:extLst>
          </p:cNvPr>
          <p:cNvSpPr>
            <a:spLocks noGrp="1"/>
          </p:cNvSpPr>
          <p:nvPr>
            <p:ph type="sldNum" sz="quarter" idx="10"/>
          </p:nvPr>
        </p:nvSpPr>
        <p:spPr>
          <a:xfrm>
            <a:off x="119091" y="6298129"/>
            <a:ext cx="355600" cy="366183"/>
          </a:xfrm>
        </p:spPr>
        <p:txBody>
          <a:bodyPr/>
          <a:lstStyle/>
          <a:p>
            <a:fld id="{FE894C8D-A86E-C448-9CBF-AD01FEF18A38}" type="slidenum">
              <a:rPr lang="en-US" smtClean="0"/>
              <a:pPr/>
              <a:t>34</a:t>
            </a:fld>
            <a:endParaRPr lang="en-US"/>
          </a:p>
        </p:txBody>
      </p:sp>
      <p:sp>
        <p:nvSpPr>
          <p:cNvPr id="14" name="TextBox 13">
            <a:extLst>
              <a:ext uri="{FF2B5EF4-FFF2-40B4-BE49-F238E27FC236}">
                <a16:creationId xmlns:a16="http://schemas.microsoft.com/office/drawing/2014/main" id="{A9A276B0-6791-444C-9863-0E5592569503}"/>
              </a:ext>
            </a:extLst>
          </p:cNvPr>
          <p:cNvSpPr txBox="1"/>
          <p:nvPr/>
        </p:nvSpPr>
        <p:spPr>
          <a:xfrm>
            <a:off x="9980857" y="6512173"/>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15" name="Up Arrow 35">
            <a:extLst>
              <a:ext uri="{FF2B5EF4-FFF2-40B4-BE49-F238E27FC236}">
                <a16:creationId xmlns:a16="http://schemas.microsoft.com/office/drawing/2014/main" id="{B1C7422D-318B-4808-96A6-045DF880DFA3}"/>
              </a:ext>
            </a:extLst>
          </p:cNvPr>
          <p:cNvSpPr/>
          <p:nvPr/>
        </p:nvSpPr>
        <p:spPr>
          <a:xfrm>
            <a:off x="9801878" y="6270356"/>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6" name="Down Arrow 36">
            <a:extLst>
              <a:ext uri="{FF2B5EF4-FFF2-40B4-BE49-F238E27FC236}">
                <a16:creationId xmlns:a16="http://schemas.microsoft.com/office/drawing/2014/main" id="{BCD305A0-6854-4D90-A555-C2941D19B3D9}"/>
              </a:ext>
            </a:extLst>
          </p:cNvPr>
          <p:cNvSpPr/>
          <p:nvPr/>
        </p:nvSpPr>
        <p:spPr>
          <a:xfrm>
            <a:off x="9801878" y="6552360"/>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21" name="Down Arrow 36">
            <a:extLst>
              <a:ext uri="{FF2B5EF4-FFF2-40B4-BE49-F238E27FC236}">
                <a16:creationId xmlns:a16="http://schemas.microsoft.com/office/drawing/2014/main" id="{2B9581F5-C449-4175-9229-1B03090D6E64}"/>
              </a:ext>
            </a:extLst>
          </p:cNvPr>
          <p:cNvSpPr/>
          <p:nvPr/>
        </p:nvSpPr>
        <p:spPr>
          <a:xfrm>
            <a:off x="10013269" y="2735721"/>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24" name="Down Arrow 36">
            <a:extLst>
              <a:ext uri="{FF2B5EF4-FFF2-40B4-BE49-F238E27FC236}">
                <a16:creationId xmlns:a16="http://schemas.microsoft.com/office/drawing/2014/main" id="{1843B8B0-657D-4DBD-A7BD-6DF261DE40B3}"/>
              </a:ext>
            </a:extLst>
          </p:cNvPr>
          <p:cNvSpPr/>
          <p:nvPr/>
        </p:nvSpPr>
        <p:spPr>
          <a:xfrm>
            <a:off x="8390051" y="2727016"/>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2" name="TextBox 1">
            <a:extLst>
              <a:ext uri="{FF2B5EF4-FFF2-40B4-BE49-F238E27FC236}">
                <a16:creationId xmlns:a16="http://schemas.microsoft.com/office/drawing/2014/main" id="{86FDE9EB-081B-534A-FC08-47F6ECAEC1DC}"/>
              </a:ext>
            </a:extLst>
          </p:cNvPr>
          <p:cNvSpPr txBox="1"/>
          <p:nvPr/>
        </p:nvSpPr>
        <p:spPr>
          <a:xfrm>
            <a:off x="8481073" y="2234774"/>
            <a:ext cx="1219200" cy="1219200"/>
          </a:xfrm>
          <a:prstGeom prst="rect">
            <a:avLst/>
          </a:prstGeom>
        </p:spPr>
        <p:txBody>
          <a:bodyPr vert="horz" wrap="none" lIns="121920" tIns="60960" rIns="121920" bIns="60960" rtlCol="0">
            <a:noAutofit/>
          </a:bodyPr>
          <a:lstStyle/>
          <a:p>
            <a:pPr algn="ctr">
              <a:lnSpc>
                <a:spcPct val="90000"/>
              </a:lnSpc>
            </a:pPr>
            <a:r>
              <a:rPr lang="en-US" sz="1000" b="1" u="sng">
                <a:solidFill>
                  <a:srgbClr val="000000"/>
                </a:solidFill>
                <a:latin typeface="FS Elliot Pro" panose="02000503040000020004" pitchFamily="50" charset="0"/>
                <a:cs typeface="FS Elliot Pro Light"/>
              </a:rPr>
              <a:t>&lt;</a:t>
            </a:r>
            <a:r>
              <a:rPr lang="en-US" sz="1000" b="1">
                <a:solidFill>
                  <a:srgbClr val="000000"/>
                </a:solidFill>
                <a:latin typeface="FS Elliot Pro" panose="02000503040000020004" pitchFamily="50" charset="0"/>
                <a:cs typeface="FS Elliot Pro Light"/>
              </a:rPr>
              <a:t>10 years</a:t>
            </a:r>
          </a:p>
        </p:txBody>
      </p:sp>
      <p:graphicFrame>
        <p:nvGraphicFramePr>
          <p:cNvPr id="3" name="Table 17">
            <a:extLst>
              <a:ext uri="{FF2B5EF4-FFF2-40B4-BE49-F238E27FC236}">
                <a16:creationId xmlns:a16="http://schemas.microsoft.com/office/drawing/2014/main" id="{7350B2C9-1458-FC8C-FBFE-6FF76C5C6712}"/>
              </a:ext>
            </a:extLst>
          </p:cNvPr>
          <p:cNvGraphicFramePr>
            <a:graphicFrameLocks noGrp="1"/>
          </p:cNvGraphicFramePr>
          <p:nvPr/>
        </p:nvGraphicFramePr>
        <p:xfrm>
          <a:off x="8842781" y="2552847"/>
          <a:ext cx="548640" cy="3392424"/>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3168020923"/>
                    </a:ext>
                  </a:extLst>
                </a:gridCol>
              </a:tblGrid>
              <a:tr h="484632">
                <a:tc>
                  <a:txBody>
                    <a:bodyPr/>
                    <a:lstStyle/>
                    <a:p>
                      <a:pPr algn="ctr"/>
                      <a:r>
                        <a:rPr lang="en-US" sz="1000" b="1">
                          <a:solidFill>
                            <a:schemeClr val="tx1"/>
                          </a:solidFill>
                          <a:latin typeface="FS Elliot Pro" panose="02000503040000020004" pitchFamily="50" charset="0"/>
                        </a:rPr>
                        <a:t>72</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7309160"/>
                  </a:ext>
                </a:extLst>
              </a:tr>
              <a:tr h="484632">
                <a:tc>
                  <a:txBody>
                    <a:bodyPr/>
                    <a:lstStyle/>
                    <a:p>
                      <a:pPr algn="ctr"/>
                      <a:r>
                        <a:rPr lang="en-US" sz="1000" b="1">
                          <a:solidFill>
                            <a:schemeClr val="tx1"/>
                          </a:solidFill>
                          <a:latin typeface="FS Elliot Pro" panose="02000503040000020004" pitchFamily="50" charset="0"/>
                        </a:rPr>
                        <a:t>67</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609470"/>
                  </a:ext>
                </a:extLst>
              </a:tr>
              <a:tr h="484632">
                <a:tc>
                  <a:txBody>
                    <a:bodyPr/>
                    <a:lstStyle/>
                    <a:p>
                      <a:pPr algn="ctr"/>
                      <a:r>
                        <a:rPr lang="en-US" sz="1000" b="1">
                          <a:solidFill>
                            <a:schemeClr val="tx1"/>
                          </a:solidFill>
                          <a:latin typeface="FS Elliot Pro" panose="02000503040000020004" pitchFamily="50" charset="0"/>
                        </a:rPr>
                        <a:t>57</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7588921"/>
                  </a:ext>
                </a:extLst>
              </a:tr>
              <a:tr h="484632">
                <a:tc>
                  <a:txBody>
                    <a:bodyPr/>
                    <a:lstStyle/>
                    <a:p>
                      <a:pPr algn="ctr"/>
                      <a:r>
                        <a:rPr lang="en-US" sz="1000" b="1">
                          <a:solidFill>
                            <a:schemeClr val="tx1"/>
                          </a:solidFill>
                          <a:latin typeface="FS Elliot Pro" panose="02000503040000020004" pitchFamily="50" charset="0"/>
                        </a:rPr>
                        <a:t>34</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705367"/>
                  </a:ext>
                </a:extLst>
              </a:tr>
              <a:tr h="484632">
                <a:tc>
                  <a:txBody>
                    <a:bodyPr/>
                    <a:lstStyle/>
                    <a:p>
                      <a:pPr algn="ctr"/>
                      <a:r>
                        <a:rPr lang="en-US" sz="1000" b="1">
                          <a:solidFill>
                            <a:schemeClr val="tx1"/>
                          </a:solidFill>
                          <a:latin typeface="FS Elliot Pro" panose="02000503040000020004" pitchFamily="50" charset="0"/>
                        </a:rPr>
                        <a:t>39</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5606200"/>
                  </a:ext>
                </a:extLst>
              </a:tr>
              <a:tr h="484632">
                <a:tc>
                  <a:txBody>
                    <a:bodyPr/>
                    <a:lstStyle/>
                    <a:p>
                      <a:pPr algn="ctr"/>
                      <a:r>
                        <a:rPr lang="en-US" sz="1000" b="1">
                          <a:solidFill>
                            <a:schemeClr val="tx1"/>
                          </a:solidFill>
                          <a:latin typeface="FS Elliot Pro" panose="02000503040000020004" pitchFamily="50" charset="0"/>
                        </a:rPr>
                        <a:t>37</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3174399"/>
                  </a:ext>
                </a:extLst>
              </a:tr>
              <a:tr h="484632">
                <a:tc>
                  <a:txBody>
                    <a:bodyPr/>
                    <a:lstStyle/>
                    <a:p>
                      <a:pPr algn="ctr"/>
                      <a:r>
                        <a:rPr lang="en-US" sz="1000" b="1">
                          <a:solidFill>
                            <a:schemeClr val="tx1"/>
                          </a:solidFill>
                          <a:latin typeface="FS Elliot Pro" panose="02000503040000020004" pitchFamily="50" charset="0"/>
                        </a:rPr>
                        <a:t>28</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959737"/>
                  </a:ext>
                </a:extLst>
              </a:tr>
            </a:tbl>
          </a:graphicData>
        </a:graphic>
      </p:graphicFrame>
      <p:pic>
        <p:nvPicPr>
          <p:cNvPr id="4" name="Graphic 3" descr="Checkmark with solid fill">
            <a:extLst>
              <a:ext uri="{FF2B5EF4-FFF2-40B4-BE49-F238E27FC236}">
                <a16:creationId xmlns:a16="http://schemas.microsoft.com/office/drawing/2014/main" id="{6EA22F48-B968-2460-DD18-53BA994415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30889" y="176180"/>
            <a:ext cx="248194" cy="248194"/>
          </a:xfrm>
          <a:prstGeom prst="rect">
            <a:avLst/>
          </a:prstGeom>
        </p:spPr>
      </p:pic>
      <p:sp>
        <p:nvSpPr>
          <p:cNvPr id="5" name="TextBox 4">
            <a:extLst>
              <a:ext uri="{FF2B5EF4-FFF2-40B4-BE49-F238E27FC236}">
                <a16:creationId xmlns:a16="http://schemas.microsoft.com/office/drawing/2014/main" id="{58FC0B96-DB4C-028F-7B9E-CC5BB5035444}"/>
              </a:ext>
            </a:extLst>
          </p:cNvPr>
          <p:cNvSpPr txBox="1"/>
          <p:nvPr/>
        </p:nvSpPr>
        <p:spPr>
          <a:xfrm>
            <a:off x="10762596" y="205047"/>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6" name="Graphic 5" descr="Checkmark with solid fill">
            <a:extLst>
              <a:ext uri="{FF2B5EF4-FFF2-40B4-BE49-F238E27FC236}">
                <a16:creationId xmlns:a16="http://schemas.microsoft.com/office/drawing/2014/main" id="{D6F209C0-ECD0-977B-A72D-C3FB2BA204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8862" y="2428750"/>
            <a:ext cx="248194" cy="248194"/>
          </a:xfrm>
          <a:prstGeom prst="rect">
            <a:avLst/>
          </a:prstGeom>
        </p:spPr>
      </p:pic>
      <p:pic>
        <p:nvPicPr>
          <p:cNvPr id="7" name="Graphic 6" descr="Checkmark with solid fill">
            <a:extLst>
              <a:ext uri="{FF2B5EF4-FFF2-40B4-BE49-F238E27FC236}">
                <a16:creationId xmlns:a16="http://schemas.microsoft.com/office/drawing/2014/main" id="{CC13BFFB-695B-50F6-E199-47E1FCF9E2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1125" y="2428750"/>
            <a:ext cx="248194" cy="248194"/>
          </a:xfrm>
          <a:prstGeom prst="rect">
            <a:avLst/>
          </a:prstGeom>
        </p:spPr>
      </p:pic>
      <p:pic>
        <p:nvPicPr>
          <p:cNvPr id="8" name="Graphic 7" descr="Checkmark with solid fill">
            <a:extLst>
              <a:ext uri="{FF2B5EF4-FFF2-40B4-BE49-F238E27FC236}">
                <a16:creationId xmlns:a16="http://schemas.microsoft.com/office/drawing/2014/main" id="{E70F1508-C81D-8968-B336-6B357BBC74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06284" y="2428750"/>
            <a:ext cx="248194" cy="248194"/>
          </a:xfrm>
          <a:prstGeom prst="rect">
            <a:avLst/>
          </a:prstGeom>
        </p:spPr>
      </p:pic>
      <p:pic>
        <p:nvPicPr>
          <p:cNvPr id="17" name="Graphic 16" descr="Checkmark with solid fill">
            <a:extLst>
              <a:ext uri="{FF2B5EF4-FFF2-40B4-BE49-F238E27FC236}">
                <a16:creationId xmlns:a16="http://schemas.microsoft.com/office/drawing/2014/main" id="{9AD6AE0E-C401-8084-8995-C6BEB34C27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55797" y="2636208"/>
            <a:ext cx="248194" cy="248194"/>
          </a:xfrm>
          <a:prstGeom prst="rect">
            <a:avLst/>
          </a:prstGeom>
        </p:spPr>
      </p:pic>
    </p:spTree>
    <p:extLst>
      <p:ext uri="{BB962C8B-B14F-4D97-AF65-F5344CB8AC3E}">
        <p14:creationId xmlns:p14="http://schemas.microsoft.com/office/powerpoint/2010/main" val="360981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6">
            <a:extLst>
              <a:ext uri="{FF2B5EF4-FFF2-40B4-BE49-F238E27FC236}">
                <a16:creationId xmlns:a16="http://schemas.microsoft.com/office/drawing/2014/main" id="{B11BD97E-F783-4CFC-933C-1ECA3DFA8FF6}"/>
              </a:ext>
            </a:extLst>
          </p:cNvPr>
          <p:cNvGraphicFramePr>
            <a:graphicFrameLocks noChangeAspect="1"/>
          </p:cNvGraphicFramePr>
          <p:nvPr/>
        </p:nvGraphicFramePr>
        <p:xfrm>
          <a:off x="0" y="2182064"/>
          <a:ext cx="10421257" cy="450287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5">
            <a:extLst>
              <a:ext uri="{FF2B5EF4-FFF2-40B4-BE49-F238E27FC236}">
                <a16:creationId xmlns:a16="http://schemas.microsoft.com/office/drawing/2014/main" id="{DC5257CB-9C1A-433A-BE03-B5024F99C1B8}"/>
              </a:ext>
            </a:extLst>
          </p:cNvPr>
          <p:cNvSpPr txBox="1">
            <a:spLocks/>
          </p:cNvSpPr>
          <p:nvPr/>
        </p:nvSpPr>
        <p:spPr>
          <a:xfrm>
            <a:off x="540862" y="1241024"/>
            <a:ext cx="10117902" cy="28609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67" b="1">
                <a:solidFill>
                  <a:schemeClr val="tx2">
                    <a:lumMod val="50000"/>
                  </a:schemeClr>
                </a:solidFill>
              </a:rPr>
              <a:t>Business owners who classify their business as growing have more than doubled since 2015.</a:t>
            </a:r>
          </a:p>
        </p:txBody>
      </p:sp>
      <p:sp>
        <p:nvSpPr>
          <p:cNvPr id="18" name="Slide Number Placeholder 2">
            <a:extLst>
              <a:ext uri="{FF2B5EF4-FFF2-40B4-BE49-F238E27FC236}">
                <a16:creationId xmlns:a16="http://schemas.microsoft.com/office/drawing/2014/main" id="{231807A5-D3F0-479F-AFCC-EBD7427BB8CE}"/>
              </a:ext>
            </a:extLst>
          </p:cNvPr>
          <p:cNvSpPr>
            <a:spLocks noGrp="1"/>
          </p:cNvSpPr>
          <p:nvPr>
            <p:ph type="sldNum" sz="quarter" idx="10"/>
          </p:nvPr>
        </p:nvSpPr>
        <p:spPr>
          <a:xfrm>
            <a:off x="128712" y="6372208"/>
            <a:ext cx="355600" cy="366183"/>
          </a:xfrm>
        </p:spPr>
        <p:txBody>
          <a:bodyPr/>
          <a:lstStyle/>
          <a:p>
            <a:fld id="{FE894C8D-A86E-C448-9CBF-AD01FEF18A38}" type="slidenum">
              <a:rPr lang="en-US" smtClean="0"/>
              <a:pPr/>
              <a:t>35</a:t>
            </a:fld>
            <a:endParaRPr lang="en-US"/>
          </a:p>
        </p:txBody>
      </p:sp>
      <p:sp>
        <p:nvSpPr>
          <p:cNvPr id="19" name="TextBox 18">
            <a:extLst>
              <a:ext uri="{FF2B5EF4-FFF2-40B4-BE49-F238E27FC236}">
                <a16:creationId xmlns:a16="http://schemas.microsoft.com/office/drawing/2014/main" id="{BEC58E18-65A5-4444-9F9E-4BD71CCF3747}"/>
              </a:ext>
            </a:extLst>
          </p:cNvPr>
          <p:cNvSpPr txBox="1"/>
          <p:nvPr/>
        </p:nvSpPr>
        <p:spPr>
          <a:xfrm>
            <a:off x="762986" y="6259207"/>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1,007 SMB owners (those answering “not sure” were excluded from the analysis)</a:t>
            </a:r>
          </a:p>
          <a:p>
            <a:r>
              <a:rPr lang="en-US"/>
              <a:t>Q9075_1 What business life cycle do you think your business is in?</a:t>
            </a:r>
          </a:p>
        </p:txBody>
      </p:sp>
      <p:sp>
        <p:nvSpPr>
          <p:cNvPr id="7" name="TextBox 6">
            <a:extLst>
              <a:ext uri="{FF2B5EF4-FFF2-40B4-BE49-F238E27FC236}">
                <a16:creationId xmlns:a16="http://schemas.microsoft.com/office/drawing/2014/main" id="{9AAA348C-2A5C-43D1-A141-5301E9FC1680}"/>
              </a:ext>
            </a:extLst>
          </p:cNvPr>
          <p:cNvSpPr txBox="1"/>
          <p:nvPr/>
        </p:nvSpPr>
        <p:spPr>
          <a:xfrm>
            <a:off x="9983025" y="6367917"/>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8" name="TextBox 7">
            <a:extLst>
              <a:ext uri="{FF2B5EF4-FFF2-40B4-BE49-F238E27FC236}">
                <a16:creationId xmlns:a16="http://schemas.microsoft.com/office/drawing/2014/main" id="{B4ADB952-FF30-4684-A266-E4834F11319D}"/>
              </a:ext>
            </a:extLst>
          </p:cNvPr>
          <p:cNvSpPr txBox="1"/>
          <p:nvPr/>
        </p:nvSpPr>
        <p:spPr>
          <a:xfrm>
            <a:off x="9980857" y="6625390"/>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9" name="Up Arrow 35">
            <a:extLst>
              <a:ext uri="{FF2B5EF4-FFF2-40B4-BE49-F238E27FC236}">
                <a16:creationId xmlns:a16="http://schemas.microsoft.com/office/drawing/2014/main" id="{479F7ED5-DC88-4DB3-AFE9-4B0223BD7FE4}"/>
              </a:ext>
            </a:extLst>
          </p:cNvPr>
          <p:cNvSpPr/>
          <p:nvPr/>
        </p:nvSpPr>
        <p:spPr>
          <a:xfrm>
            <a:off x="9801878" y="6392030"/>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0" name="Down Arrow 36">
            <a:extLst>
              <a:ext uri="{FF2B5EF4-FFF2-40B4-BE49-F238E27FC236}">
                <a16:creationId xmlns:a16="http://schemas.microsoft.com/office/drawing/2014/main" id="{BD84023E-43A6-4B8A-95A3-E59DECCE91D1}"/>
              </a:ext>
            </a:extLst>
          </p:cNvPr>
          <p:cNvSpPr/>
          <p:nvPr/>
        </p:nvSpPr>
        <p:spPr>
          <a:xfrm>
            <a:off x="9801878" y="6665577"/>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11" name="Down Arrow 36">
            <a:extLst>
              <a:ext uri="{FF2B5EF4-FFF2-40B4-BE49-F238E27FC236}">
                <a16:creationId xmlns:a16="http://schemas.microsoft.com/office/drawing/2014/main" id="{EBCF7F4A-57A2-45C4-9465-60017657A898}"/>
              </a:ext>
            </a:extLst>
          </p:cNvPr>
          <p:cNvSpPr/>
          <p:nvPr/>
        </p:nvSpPr>
        <p:spPr>
          <a:xfrm>
            <a:off x="1988459" y="2747737"/>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17" name="Up Arrow 35">
            <a:extLst>
              <a:ext uri="{FF2B5EF4-FFF2-40B4-BE49-F238E27FC236}">
                <a16:creationId xmlns:a16="http://schemas.microsoft.com/office/drawing/2014/main" id="{A4ACDE2B-AEF1-42B3-BA32-FE796385A3AF}"/>
              </a:ext>
            </a:extLst>
          </p:cNvPr>
          <p:cNvSpPr/>
          <p:nvPr/>
        </p:nvSpPr>
        <p:spPr>
          <a:xfrm>
            <a:off x="7179766" y="2750658"/>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20" name="Title 2">
            <a:extLst>
              <a:ext uri="{FF2B5EF4-FFF2-40B4-BE49-F238E27FC236}">
                <a16:creationId xmlns:a16="http://schemas.microsoft.com/office/drawing/2014/main" id="{7BA65E1D-6401-42B6-94DE-3512D183FD57}"/>
              </a:ext>
            </a:extLst>
          </p:cNvPr>
          <p:cNvSpPr>
            <a:spLocks noGrp="1"/>
          </p:cNvSpPr>
          <p:nvPr>
            <p:ph type="title"/>
          </p:nvPr>
        </p:nvSpPr>
        <p:spPr>
          <a:xfrm>
            <a:off x="615997" y="362098"/>
            <a:ext cx="10476876" cy="711200"/>
          </a:xfrm>
          <a:prstGeom prst="rect">
            <a:avLst/>
          </a:prstGeom>
        </p:spPr>
        <p:txBody>
          <a:bodyPr/>
          <a:lstStyle/>
          <a:p>
            <a:r>
              <a:rPr lang="en-US" b="1"/>
              <a:t>A record number of owners classify their </a:t>
            </a:r>
            <a:br>
              <a:rPr lang="en-US" b="1"/>
            </a:br>
            <a:r>
              <a:rPr lang="en-US" b="1"/>
              <a:t>business as “growing”</a:t>
            </a:r>
          </a:p>
        </p:txBody>
      </p:sp>
      <p:pic>
        <p:nvPicPr>
          <p:cNvPr id="2" name="Graphic 1" descr="Checkmark with solid fill">
            <a:extLst>
              <a:ext uri="{FF2B5EF4-FFF2-40B4-BE49-F238E27FC236}">
                <a16:creationId xmlns:a16="http://schemas.microsoft.com/office/drawing/2014/main" id="{39C65CFD-D4F0-B04A-0A73-A1A531F3B4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30889" y="176180"/>
            <a:ext cx="248194" cy="248194"/>
          </a:xfrm>
          <a:prstGeom prst="rect">
            <a:avLst/>
          </a:prstGeom>
        </p:spPr>
      </p:pic>
      <p:sp>
        <p:nvSpPr>
          <p:cNvPr id="3" name="TextBox 2">
            <a:extLst>
              <a:ext uri="{FF2B5EF4-FFF2-40B4-BE49-F238E27FC236}">
                <a16:creationId xmlns:a16="http://schemas.microsoft.com/office/drawing/2014/main" id="{B7E4905D-B5B2-D168-D157-34866227104C}"/>
              </a:ext>
            </a:extLst>
          </p:cNvPr>
          <p:cNvSpPr txBox="1"/>
          <p:nvPr/>
        </p:nvSpPr>
        <p:spPr>
          <a:xfrm>
            <a:off x="10762596" y="205047"/>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4" name="Graphic 3" descr="Checkmark with solid fill">
            <a:extLst>
              <a:ext uri="{FF2B5EF4-FFF2-40B4-BE49-F238E27FC236}">
                <a16:creationId xmlns:a16="http://schemas.microsoft.com/office/drawing/2014/main" id="{828D3F1B-C2D5-DBFE-379E-BB878BA30D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3209" y="2687524"/>
            <a:ext cx="248194" cy="248194"/>
          </a:xfrm>
          <a:prstGeom prst="rect">
            <a:avLst/>
          </a:prstGeom>
        </p:spPr>
      </p:pic>
    </p:spTree>
    <p:extLst>
      <p:ext uri="{BB962C8B-B14F-4D97-AF65-F5344CB8AC3E}">
        <p14:creationId xmlns:p14="http://schemas.microsoft.com/office/powerpoint/2010/main" val="3672493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6">
            <a:extLst>
              <a:ext uri="{FF2B5EF4-FFF2-40B4-BE49-F238E27FC236}">
                <a16:creationId xmlns:a16="http://schemas.microsoft.com/office/drawing/2014/main" id="{82F46362-7921-4BF1-AD81-AEA65C645587}"/>
              </a:ext>
            </a:extLst>
          </p:cNvPr>
          <p:cNvGraphicFramePr>
            <a:graphicFrameLocks noChangeAspect="1"/>
          </p:cNvGraphicFramePr>
          <p:nvPr/>
        </p:nvGraphicFramePr>
        <p:xfrm>
          <a:off x="128712" y="1602478"/>
          <a:ext cx="10257217" cy="5491675"/>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3A005149-097A-47E9-99D6-29564152761F}"/>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957 SMB owners (those answering  “not sure” were excluded from the analysis)</a:t>
            </a:r>
          </a:p>
          <a:p>
            <a:r>
              <a:rPr lang="en-US"/>
              <a:t>Q1145_2 When do you plan to retire?</a:t>
            </a:r>
          </a:p>
        </p:txBody>
      </p:sp>
      <p:sp>
        <p:nvSpPr>
          <p:cNvPr id="24" name="Title 2">
            <a:extLst>
              <a:ext uri="{FF2B5EF4-FFF2-40B4-BE49-F238E27FC236}">
                <a16:creationId xmlns:a16="http://schemas.microsoft.com/office/drawing/2014/main" id="{C3628B4D-AE37-4CEC-B6E7-BAAA28FE78B0}"/>
              </a:ext>
            </a:extLst>
          </p:cNvPr>
          <p:cNvSpPr txBox="1">
            <a:spLocks/>
          </p:cNvSpPr>
          <p:nvPr/>
        </p:nvSpPr>
        <p:spPr>
          <a:xfrm>
            <a:off x="759597" y="298064"/>
            <a:ext cx="9203009"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A record 62% of owners say retirement is 11+ years away</a:t>
            </a:r>
          </a:p>
        </p:txBody>
      </p:sp>
      <p:sp>
        <p:nvSpPr>
          <p:cNvPr id="30" name="Slide Number Placeholder 2">
            <a:extLst>
              <a:ext uri="{FF2B5EF4-FFF2-40B4-BE49-F238E27FC236}">
                <a16:creationId xmlns:a16="http://schemas.microsoft.com/office/drawing/2014/main" id="{2B3D8E8F-9706-4E5F-8D43-54580E819D7E}"/>
              </a:ext>
            </a:extLst>
          </p:cNvPr>
          <p:cNvSpPr>
            <a:spLocks noGrp="1"/>
          </p:cNvSpPr>
          <p:nvPr>
            <p:ph type="sldNum" sz="quarter" idx="10"/>
          </p:nvPr>
        </p:nvSpPr>
        <p:spPr>
          <a:xfrm>
            <a:off x="128712" y="6258991"/>
            <a:ext cx="355600" cy="366183"/>
          </a:xfrm>
        </p:spPr>
        <p:txBody>
          <a:bodyPr/>
          <a:lstStyle/>
          <a:p>
            <a:fld id="{FE894C8D-A86E-C448-9CBF-AD01FEF18A38}" type="slidenum">
              <a:rPr lang="en-US" smtClean="0"/>
              <a:pPr/>
              <a:t>36</a:t>
            </a:fld>
            <a:endParaRPr lang="en-US"/>
          </a:p>
        </p:txBody>
      </p:sp>
      <p:sp>
        <p:nvSpPr>
          <p:cNvPr id="16" name="Text Placeholder 5">
            <a:extLst>
              <a:ext uri="{FF2B5EF4-FFF2-40B4-BE49-F238E27FC236}">
                <a16:creationId xmlns:a16="http://schemas.microsoft.com/office/drawing/2014/main" id="{34ADCD31-A645-45B7-856D-992EF4EC789C}"/>
              </a:ext>
            </a:extLst>
          </p:cNvPr>
          <p:cNvSpPr txBox="1">
            <a:spLocks/>
          </p:cNvSpPr>
          <p:nvPr/>
        </p:nvSpPr>
        <p:spPr>
          <a:xfrm>
            <a:off x="675885" y="1114598"/>
            <a:ext cx="9600229" cy="28609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67" b="1">
                <a:solidFill>
                  <a:schemeClr val="tx2">
                    <a:lumMod val="50000"/>
                  </a:schemeClr>
                </a:solidFill>
              </a:rPr>
              <a:t>This makes sense as Baby Boomers retire (the second largest generation) and Millennials take over as owners (the largest generation). </a:t>
            </a:r>
          </a:p>
        </p:txBody>
      </p:sp>
      <p:sp>
        <p:nvSpPr>
          <p:cNvPr id="2" name="TextBox 1">
            <a:extLst>
              <a:ext uri="{FF2B5EF4-FFF2-40B4-BE49-F238E27FC236}">
                <a16:creationId xmlns:a16="http://schemas.microsoft.com/office/drawing/2014/main" id="{EB754FC3-50E1-782D-4C9F-365A56C3DCE6}"/>
              </a:ext>
            </a:extLst>
          </p:cNvPr>
          <p:cNvSpPr txBox="1"/>
          <p:nvPr/>
        </p:nvSpPr>
        <p:spPr>
          <a:xfrm>
            <a:off x="9879658" y="6650565"/>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No significant differences</a:t>
            </a:r>
          </a:p>
        </p:txBody>
      </p:sp>
      <p:pic>
        <p:nvPicPr>
          <p:cNvPr id="3" name="Graphic 2" descr="Checkmark with solid fill">
            <a:extLst>
              <a:ext uri="{FF2B5EF4-FFF2-40B4-BE49-F238E27FC236}">
                <a16:creationId xmlns:a16="http://schemas.microsoft.com/office/drawing/2014/main" id="{1F91B4B3-EF5B-DE3B-12D4-067E659CFB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30889" y="176180"/>
            <a:ext cx="248194" cy="248194"/>
          </a:xfrm>
          <a:prstGeom prst="rect">
            <a:avLst/>
          </a:prstGeom>
        </p:spPr>
      </p:pic>
      <p:sp>
        <p:nvSpPr>
          <p:cNvPr id="4" name="TextBox 3">
            <a:extLst>
              <a:ext uri="{FF2B5EF4-FFF2-40B4-BE49-F238E27FC236}">
                <a16:creationId xmlns:a16="http://schemas.microsoft.com/office/drawing/2014/main" id="{5226C113-C7D1-774C-BF2B-D6BB9C96745C}"/>
              </a:ext>
            </a:extLst>
          </p:cNvPr>
          <p:cNvSpPr txBox="1"/>
          <p:nvPr/>
        </p:nvSpPr>
        <p:spPr>
          <a:xfrm>
            <a:off x="10762596" y="205047"/>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5" name="Graphic 4" descr="Checkmark with solid fill">
            <a:extLst>
              <a:ext uri="{FF2B5EF4-FFF2-40B4-BE49-F238E27FC236}">
                <a16:creationId xmlns:a16="http://schemas.microsoft.com/office/drawing/2014/main" id="{4F44758C-4A9C-7368-83F3-030ABFCA0F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23609" y="2122546"/>
            <a:ext cx="248194" cy="248194"/>
          </a:xfrm>
          <a:prstGeom prst="rect">
            <a:avLst/>
          </a:prstGeom>
        </p:spPr>
      </p:pic>
    </p:spTree>
    <p:extLst>
      <p:ext uri="{BB962C8B-B14F-4D97-AF65-F5344CB8AC3E}">
        <p14:creationId xmlns:p14="http://schemas.microsoft.com/office/powerpoint/2010/main" val="2090760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231807A5-D3F0-479F-AFCC-EBD7427BB8CE}"/>
              </a:ext>
            </a:extLst>
          </p:cNvPr>
          <p:cNvSpPr>
            <a:spLocks noGrp="1"/>
          </p:cNvSpPr>
          <p:nvPr>
            <p:ph type="sldNum" sz="quarter" idx="10"/>
          </p:nvPr>
        </p:nvSpPr>
        <p:spPr>
          <a:xfrm>
            <a:off x="128712" y="6258991"/>
            <a:ext cx="355600" cy="366183"/>
          </a:xfrm>
        </p:spPr>
        <p:txBody>
          <a:bodyPr/>
          <a:lstStyle/>
          <a:p>
            <a:fld id="{FE894C8D-A86E-C448-9CBF-AD01FEF18A38}" type="slidenum">
              <a:rPr lang="en-US" smtClean="0"/>
              <a:pPr/>
              <a:t>37</a:t>
            </a:fld>
            <a:endParaRPr lang="en-US"/>
          </a:p>
        </p:txBody>
      </p:sp>
      <p:sp>
        <p:nvSpPr>
          <p:cNvPr id="19" name="TextBox 18">
            <a:extLst>
              <a:ext uri="{FF2B5EF4-FFF2-40B4-BE49-F238E27FC236}">
                <a16:creationId xmlns:a16="http://schemas.microsoft.com/office/drawing/2014/main" id="{BEC58E18-65A5-4444-9F9E-4BD71CCF3747}"/>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608 SMB owners with more than one owner in Q900</a:t>
            </a:r>
          </a:p>
          <a:p>
            <a:r>
              <a:rPr lang="en-US"/>
              <a:t>Q9005 Do you consider your business to be family owned?</a:t>
            </a:r>
          </a:p>
        </p:txBody>
      </p:sp>
      <p:sp>
        <p:nvSpPr>
          <p:cNvPr id="8" name="TextBox 7">
            <a:extLst>
              <a:ext uri="{FF2B5EF4-FFF2-40B4-BE49-F238E27FC236}">
                <a16:creationId xmlns:a16="http://schemas.microsoft.com/office/drawing/2014/main" id="{B4ADB952-FF30-4684-A266-E4834F11319D}"/>
              </a:ext>
            </a:extLst>
          </p:cNvPr>
          <p:cNvSpPr txBox="1"/>
          <p:nvPr/>
        </p:nvSpPr>
        <p:spPr>
          <a:xfrm>
            <a:off x="9972148" y="6625174"/>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No significant differences</a:t>
            </a:r>
          </a:p>
        </p:txBody>
      </p:sp>
      <p:sp>
        <p:nvSpPr>
          <p:cNvPr id="20" name="Title 2">
            <a:extLst>
              <a:ext uri="{FF2B5EF4-FFF2-40B4-BE49-F238E27FC236}">
                <a16:creationId xmlns:a16="http://schemas.microsoft.com/office/drawing/2014/main" id="{7BA65E1D-6401-42B6-94DE-3512D183FD57}"/>
              </a:ext>
            </a:extLst>
          </p:cNvPr>
          <p:cNvSpPr>
            <a:spLocks noGrp="1"/>
          </p:cNvSpPr>
          <p:nvPr>
            <p:ph type="title"/>
          </p:nvPr>
        </p:nvSpPr>
        <p:spPr>
          <a:xfrm>
            <a:off x="671301" y="466025"/>
            <a:ext cx="9984628" cy="711200"/>
          </a:xfrm>
          <a:prstGeom prst="rect">
            <a:avLst/>
          </a:prstGeom>
        </p:spPr>
        <p:txBody>
          <a:bodyPr/>
          <a:lstStyle/>
          <a:p>
            <a:r>
              <a:rPr lang="en-US" b="1"/>
              <a:t>More than six in ten own a family business</a:t>
            </a:r>
          </a:p>
        </p:txBody>
      </p:sp>
      <p:graphicFrame>
        <p:nvGraphicFramePr>
          <p:cNvPr id="13" name="Chart 12">
            <a:extLst>
              <a:ext uri="{FF2B5EF4-FFF2-40B4-BE49-F238E27FC236}">
                <a16:creationId xmlns:a16="http://schemas.microsoft.com/office/drawing/2014/main" id="{AF719F5D-F9A7-48A4-A838-D2DF9403B731}"/>
              </a:ext>
            </a:extLst>
          </p:cNvPr>
          <p:cNvGraphicFramePr/>
          <p:nvPr/>
        </p:nvGraphicFramePr>
        <p:xfrm>
          <a:off x="2006015" y="1538386"/>
          <a:ext cx="7315200" cy="3781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6894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6">
            <a:extLst>
              <a:ext uri="{FF2B5EF4-FFF2-40B4-BE49-F238E27FC236}">
                <a16:creationId xmlns:a16="http://schemas.microsoft.com/office/drawing/2014/main" id="{B11BD97E-F783-4CFC-933C-1ECA3DFA8FF6}"/>
              </a:ext>
            </a:extLst>
          </p:cNvPr>
          <p:cNvGraphicFramePr>
            <a:graphicFrameLocks noChangeAspect="1"/>
          </p:cNvGraphicFramePr>
          <p:nvPr/>
        </p:nvGraphicFramePr>
        <p:xfrm>
          <a:off x="12839" y="1625918"/>
          <a:ext cx="10960188" cy="4826092"/>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82B8ACFC-4645-4AC2-A711-2E0B13ABEB24}"/>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dirty="0"/>
              <a:t>2024 Answering: 1,020 SMB owners</a:t>
            </a:r>
          </a:p>
          <a:p>
            <a:r>
              <a:rPr lang="en-US" dirty="0"/>
              <a:t>Q905 How many key employees do you have in your company? Please include yourself as the business owner as well as any other </a:t>
            </a:r>
          </a:p>
          <a:p>
            <a:r>
              <a:rPr lang="en-US" dirty="0"/>
              <a:t>employees you consider key. </a:t>
            </a:r>
          </a:p>
        </p:txBody>
      </p:sp>
      <p:sp>
        <p:nvSpPr>
          <p:cNvPr id="47" name="Title 2">
            <a:extLst>
              <a:ext uri="{FF2B5EF4-FFF2-40B4-BE49-F238E27FC236}">
                <a16:creationId xmlns:a16="http://schemas.microsoft.com/office/drawing/2014/main" id="{8A4AE3A6-C267-43AE-964A-4FD9B378D219}"/>
              </a:ext>
            </a:extLst>
          </p:cNvPr>
          <p:cNvSpPr txBox="1">
            <a:spLocks/>
          </p:cNvSpPr>
          <p:nvPr/>
        </p:nvSpPr>
        <p:spPr>
          <a:xfrm>
            <a:off x="768306" y="380525"/>
            <a:ext cx="9033572"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Virtually all owners have key employees</a:t>
            </a:r>
          </a:p>
        </p:txBody>
      </p:sp>
      <p:sp>
        <p:nvSpPr>
          <p:cNvPr id="49" name="TextBox 48">
            <a:extLst>
              <a:ext uri="{FF2B5EF4-FFF2-40B4-BE49-F238E27FC236}">
                <a16:creationId xmlns:a16="http://schemas.microsoft.com/office/drawing/2014/main" id="{D2D9B03C-F8E8-45CA-A901-903061265F34}"/>
              </a:ext>
            </a:extLst>
          </p:cNvPr>
          <p:cNvSpPr txBox="1"/>
          <p:nvPr/>
        </p:nvSpPr>
        <p:spPr>
          <a:xfrm>
            <a:off x="8982379" y="1561374"/>
            <a:ext cx="600364" cy="390456"/>
          </a:xfrm>
          <a:prstGeom prst="rect">
            <a:avLst/>
          </a:prstGeom>
        </p:spPr>
        <p:txBody>
          <a:bodyPr vert="horz" wrap="none" lIns="121920" tIns="60960" rIns="121920" bIns="60960" rtlCol="0">
            <a:noAutofit/>
          </a:bodyPr>
          <a:lstStyle/>
          <a:p>
            <a:pPr algn="ctr">
              <a:lnSpc>
                <a:spcPct val="90000"/>
              </a:lnSpc>
            </a:pPr>
            <a:r>
              <a:rPr lang="en-US" sz="1000" b="1">
                <a:latin typeface="FS Elliot Pro" panose="02000503040000020004" pitchFamily="50" charset="0"/>
                <a:cs typeface="FS Elliot Pro Light"/>
              </a:rPr>
              <a:t>Total with</a:t>
            </a:r>
            <a:br>
              <a:rPr lang="en-US" sz="1000" b="1">
                <a:latin typeface="FS Elliot Pro" panose="02000503040000020004" pitchFamily="50" charset="0"/>
                <a:cs typeface="FS Elliot Pro Light"/>
              </a:rPr>
            </a:br>
            <a:r>
              <a:rPr lang="en-US" sz="1000" b="1">
                <a:latin typeface="FS Elliot Pro" panose="02000503040000020004" pitchFamily="50" charset="0"/>
                <a:cs typeface="FS Elliot Pro Light"/>
              </a:rPr>
              <a:t>key employees</a:t>
            </a:r>
          </a:p>
        </p:txBody>
      </p:sp>
      <p:graphicFrame>
        <p:nvGraphicFramePr>
          <p:cNvPr id="50" name="Table 17">
            <a:extLst>
              <a:ext uri="{FF2B5EF4-FFF2-40B4-BE49-F238E27FC236}">
                <a16:creationId xmlns:a16="http://schemas.microsoft.com/office/drawing/2014/main" id="{CC3508BB-7593-4314-BE0C-47F4CCFC539C}"/>
              </a:ext>
            </a:extLst>
          </p:cNvPr>
          <p:cNvGraphicFramePr>
            <a:graphicFrameLocks noGrp="1"/>
          </p:cNvGraphicFramePr>
          <p:nvPr/>
        </p:nvGraphicFramePr>
        <p:xfrm>
          <a:off x="8955579" y="2000395"/>
          <a:ext cx="600364" cy="4114800"/>
        </p:xfrm>
        <a:graphic>
          <a:graphicData uri="http://schemas.openxmlformats.org/drawingml/2006/table">
            <a:tbl>
              <a:tblPr firstRow="1" bandRow="1">
                <a:tableStyleId>{5C22544A-7EE6-4342-B048-85BDC9FD1C3A}</a:tableStyleId>
              </a:tblPr>
              <a:tblGrid>
                <a:gridCol w="600364">
                  <a:extLst>
                    <a:ext uri="{9D8B030D-6E8A-4147-A177-3AD203B41FA5}">
                      <a16:colId xmlns:a16="http://schemas.microsoft.com/office/drawing/2014/main" val="3168020923"/>
                    </a:ext>
                  </a:extLst>
                </a:gridCol>
              </a:tblGrid>
              <a:tr h="411480">
                <a:tc>
                  <a:txBody>
                    <a:bodyPr/>
                    <a:lstStyle/>
                    <a:p>
                      <a:pPr algn="ctr"/>
                      <a:r>
                        <a:rPr lang="en-US" sz="1000" b="1">
                          <a:solidFill>
                            <a:schemeClr val="tx1"/>
                          </a:solidFill>
                          <a:latin typeface="FS Elliot Pro" panose="02000503040000020004" pitchFamily="50" charset="0"/>
                        </a:rPr>
                        <a:t>98</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486240"/>
                  </a:ext>
                </a:extLst>
              </a:tr>
              <a:tr h="411480">
                <a:tc>
                  <a:txBody>
                    <a:bodyPr/>
                    <a:lstStyle/>
                    <a:p>
                      <a:pPr algn="ctr"/>
                      <a:r>
                        <a:rPr lang="en-US" sz="1000" b="1">
                          <a:solidFill>
                            <a:schemeClr val="tx1"/>
                          </a:solidFill>
                          <a:latin typeface="FS Elliot Pro" panose="02000503040000020004" pitchFamily="50" charset="0"/>
                        </a:rPr>
                        <a:t>98</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432228"/>
                  </a:ext>
                </a:extLst>
              </a:tr>
              <a:tr h="411480">
                <a:tc>
                  <a:txBody>
                    <a:bodyPr/>
                    <a:lstStyle/>
                    <a:p>
                      <a:pPr algn="ctr"/>
                      <a:r>
                        <a:rPr lang="en-US" sz="1000" b="1">
                          <a:solidFill>
                            <a:schemeClr val="tx1"/>
                          </a:solidFill>
                          <a:latin typeface="FS Elliot Pro" panose="02000503040000020004" pitchFamily="50" charset="0"/>
                        </a:rPr>
                        <a:t>99</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1833041"/>
                  </a:ext>
                </a:extLst>
              </a:tr>
              <a:tr h="411480">
                <a:tc>
                  <a:txBody>
                    <a:bodyPr/>
                    <a:lstStyle/>
                    <a:p>
                      <a:pPr algn="ctr"/>
                      <a:r>
                        <a:rPr lang="en-US" sz="1000" b="1">
                          <a:solidFill>
                            <a:schemeClr val="tx1"/>
                          </a:solidFill>
                          <a:latin typeface="FS Elliot Pro" panose="02000503040000020004" pitchFamily="50" charset="0"/>
                        </a:rPr>
                        <a:t>97</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705367"/>
                  </a:ext>
                </a:extLst>
              </a:tr>
              <a:tr h="411480">
                <a:tc>
                  <a:txBody>
                    <a:bodyPr/>
                    <a:lstStyle/>
                    <a:p>
                      <a:pPr algn="ctr"/>
                      <a:r>
                        <a:rPr lang="en-US" sz="1000" b="1">
                          <a:solidFill>
                            <a:schemeClr val="tx1"/>
                          </a:solidFill>
                          <a:latin typeface="FS Elliot Pro" panose="02000503040000020004" pitchFamily="50" charset="0"/>
                        </a:rPr>
                        <a:t>96</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5606200"/>
                  </a:ext>
                </a:extLst>
              </a:tr>
              <a:tr h="411480">
                <a:tc>
                  <a:txBody>
                    <a:bodyPr/>
                    <a:lstStyle/>
                    <a:p>
                      <a:pPr algn="ctr"/>
                      <a:r>
                        <a:rPr lang="en-US" sz="1000" b="1">
                          <a:solidFill>
                            <a:schemeClr val="tx1"/>
                          </a:solidFill>
                          <a:latin typeface="FS Elliot Pro" panose="02000503040000020004" pitchFamily="50" charset="0"/>
                        </a:rPr>
                        <a:t>97</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3174399"/>
                  </a:ext>
                </a:extLst>
              </a:tr>
              <a:tr h="411480">
                <a:tc>
                  <a:txBody>
                    <a:bodyPr/>
                    <a:lstStyle/>
                    <a:p>
                      <a:pPr algn="ctr"/>
                      <a:r>
                        <a:rPr lang="en-US" sz="1000" b="1">
                          <a:solidFill>
                            <a:schemeClr val="tx1"/>
                          </a:solidFill>
                          <a:latin typeface="FS Elliot Pro" panose="02000503040000020004" pitchFamily="50" charset="0"/>
                        </a:rPr>
                        <a:t>99</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3718954"/>
                  </a:ext>
                </a:extLst>
              </a:tr>
              <a:tr h="411480">
                <a:tc>
                  <a:txBody>
                    <a:bodyPr/>
                    <a:lstStyle/>
                    <a:p>
                      <a:pPr algn="ctr"/>
                      <a:r>
                        <a:rPr lang="en-US" sz="1000" b="1">
                          <a:solidFill>
                            <a:schemeClr val="tx1"/>
                          </a:solidFill>
                          <a:latin typeface="FS Elliot Pro" panose="02000503040000020004" pitchFamily="50" charset="0"/>
                        </a:rPr>
                        <a:t>99</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7798272"/>
                  </a:ext>
                </a:extLst>
              </a:tr>
              <a:tr h="411480">
                <a:tc>
                  <a:txBody>
                    <a:bodyPr/>
                    <a:lstStyle/>
                    <a:p>
                      <a:pPr algn="ctr"/>
                      <a:r>
                        <a:rPr lang="en-US" sz="1000" b="1">
                          <a:solidFill>
                            <a:schemeClr val="tx1"/>
                          </a:solidFill>
                          <a:latin typeface="FS Elliot Pro" panose="02000503040000020004" pitchFamily="50" charset="0"/>
                        </a:rPr>
                        <a:t>97</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0512691"/>
                  </a:ext>
                </a:extLst>
              </a:tr>
              <a:tr h="411480">
                <a:tc>
                  <a:txBody>
                    <a:bodyPr/>
                    <a:lstStyle/>
                    <a:p>
                      <a:pPr algn="ctr"/>
                      <a:r>
                        <a:rPr lang="en-US" sz="1000" b="1">
                          <a:solidFill>
                            <a:schemeClr val="tx1"/>
                          </a:solidFill>
                          <a:latin typeface="FS Elliot Pro" panose="02000503040000020004" pitchFamily="50" charset="0"/>
                        </a:rPr>
                        <a:t>96</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31637"/>
                  </a:ext>
                </a:extLst>
              </a:tr>
            </a:tbl>
          </a:graphicData>
        </a:graphic>
      </p:graphicFrame>
      <p:sp>
        <p:nvSpPr>
          <p:cNvPr id="51" name="TextBox 50">
            <a:extLst>
              <a:ext uri="{FF2B5EF4-FFF2-40B4-BE49-F238E27FC236}">
                <a16:creationId xmlns:a16="http://schemas.microsoft.com/office/drawing/2014/main" id="{AA46DA52-C1A5-40BE-A448-0114490D9CEE}"/>
              </a:ext>
            </a:extLst>
          </p:cNvPr>
          <p:cNvSpPr txBox="1"/>
          <p:nvPr/>
        </p:nvSpPr>
        <p:spPr>
          <a:xfrm>
            <a:off x="10241205" y="1561374"/>
            <a:ext cx="893520" cy="390456"/>
          </a:xfrm>
          <a:prstGeom prst="rect">
            <a:avLst/>
          </a:prstGeom>
        </p:spPr>
        <p:txBody>
          <a:bodyPr vert="horz" wrap="none" lIns="121920" tIns="60960" rIns="121920" bIns="60960" rtlCol="0">
            <a:noAutofit/>
          </a:bodyPr>
          <a:lstStyle/>
          <a:p>
            <a:pPr algn="ctr">
              <a:lnSpc>
                <a:spcPct val="90000"/>
              </a:lnSpc>
            </a:pPr>
            <a:r>
              <a:rPr lang="en-US" sz="1000" b="1">
                <a:latin typeface="FS Elliot Pro" panose="02000503040000020004" pitchFamily="50" charset="0"/>
                <a:cs typeface="FS Elliot Pro Light"/>
              </a:rPr>
              <a:t>Total with 4+</a:t>
            </a:r>
          </a:p>
          <a:p>
            <a:pPr algn="ctr">
              <a:lnSpc>
                <a:spcPct val="90000"/>
              </a:lnSpc>
            </a:pPr>
            <a:r>
              <a:rPr lang="en-US" sz="1000" b="1">
                <a:latin typeface="FS Elliot Pro" panose="02000503040000020004" pitchFamily="50" charset="0"/>
                <a:cs typeface="FS Elliot Pro Light"/>
              </a:rPr>
              <a:t>Key employees </a:t>
            </a:r>
          </a:p>
        </p:txBody>
      </p:sp>
      <p:graphicFrame>
        <p:nvGraphicFramePr>
          <p:cNvPr id="52" name="Table 17">
            <a:extLst>
              <a:ext uri="{FF2B5EF4-FFF2-40B4-BE49-F238E27FC236}">
                <a16:creationId xmlns:a16="http://schemas.microsoft.com/office/drawing/2014/main" id="{5CD60AEF-5CDE-4B98-A375-00012F49A818}"/>
              </a:ext>
            </a:extLst>
          </p:cNvPr>
          <p:cNvGraphicFramePr>
            <a:graphicFrameLocks noGrp="1"/>
          </p:cNvGraphicFramePr>
          <p:nvPr/>
        </p:nvGraphicFramePr>
        <p:xfrm>
          <a:off x="10387783" y="2016374"/>
          <a:ext cx="600364" cy="4114800"/>
        </p:xfrm>
        <a:graphic>
          <a:graphicData uri="http://schemas.openxmlformats.org/drawingml/2006/table">
            <a:tbl>
              <a:tblPr firstRow="1" bandRow="1">
                <a:tableStyleId>{5C22544A-7EE6-4342-B048-85BDC9FD1C3A}</a:tableStyleId>
              </a:tblPr>
              <a:tblGrid>
                <a:gridCol w="600364">
                  <a:extLst>
                    <a:ext uri="{9D8B030D-6E8A-4147-A177-3AD203B41FA5}">
                      <a16:colId xmlns:a16="http://schemas.microsoft.com/office/drawing/2014/main" val="3168020923"/>
                    </a:ext>
                  </a:extLst>
                </a:gridCol>
              </a:tblGrid>
              <a:tr h="411480">
                <a:tc>
                  <a:txBody>
                    <a:bodyPr/>
                    <a:lstStyle/>
                    <a:p>
                      <a:pPr algn="ctr"/>
                      <a:r>
                        <a:rPr lang="en-US" sz="1000" b="1">
                          <a:solidFill>
                            <a:schemeClr val="tx1"/>
                          </a:solidFill>
                          <a:latin typeface="FS Elliot Pro" panose="02000503040000020004" pitchFamily="50" charset="0"/>
                        </a:rPr>
                        <a:t>37</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9201017"/>
                  </a:ext>
                </a:extLst>
              </a:tr>
              <a:tr h="411480">
                <a:tc>
                  <a:txBody>
                    <a:bodyPr/>
                    <a:lstStyle/>
                    <a:p>
                      <a:pPr algn="ctr"/>
                      <a:r>
                        <a:rPr lang="en-US" sz="1000" b="1">
                          <a:solidFill>
                            <a:schemeClr val="tx1"/>
                          </a:solidFill>
                          <a:latin typeface="FS Elliot Pro" panose="02000503040000020004" pitchFamily="50" charset="0"/>
                        </a:rPr>
                        <a:t>39</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0289324"/>
                  </a:ext>
                </a:extLst>
              </a:tr>
              <a:tr h="411480">
                <a:tc>
                  <a:txBody>
                    <a:bodyPr/>
                    <a:lstStyle/>
                    <a:p>
                      <a:pPr algn="ctr"/>
                      <a:r>
                        <a:rPr lang="en-US" sz="1000" b="1">
                          <a:solidFill>
                            <a:schemeClr val="tx1"/>
                          </a:solidFill>
                          <a:latin typeface="FS Elliot Pro" panose="02000503040000020004" pitchFamily="50" charset="0"/>
                        </a:rPr>
                        <a:t>40</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1833041"/>
                  </a:ext>
                </a:extLst>
              </a:tr>
              <a:tr h="411480">
                <a:tc>
                  <a:txBody>
                    <a:bodyPr/>
                    <a:lstStyle/>
                    <a:p>
                      <a:pPr algn="ctr"/>
                      <a:r>
                        <a:rPr lang="en-US" sz="1000" b="1">
                          <a:solidFill>
                            <a:schemeClr val="tx1"/>
                          </a:solidFill>
                          <a:latin typeface="FS Elliot Pro" panose="02000503040000020004" pitchFamily="50" charset="0"/>
                        </a:rPr>
                        <a:t>35</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705367"/>
                  </a:ext>
                </a:extLst>
              </a:tr>
              <a:tr h="411480">
                <a:tc>
                  <a:txBody>
                    <a:bodyPr/>
                    <a:lstStyle/>
                    <a:p>
                      <a:pPr algn="ctr"/>
                      <a:r>
                        <a:rPr lang="en-US" sz="1000" b="1">
                          <a:solidFill>
                            <a:schemeClr val="tx1"/>
                          </a:solidFill>
                          <a:latin typeface="FS Elliot Pro" panose="02000503040000020004" pitchFamily="50" charset="0"/>
                        </a:rPr>
                        <a:t>34</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5606200"/>
                  </a:ext>
                </a:extLst>
              </a:tr>
              <a:tr h="411480">
                <a:tc>
                  <a:txBody>
                    <a:bodyPr/>
                    <a:lstStyle/>
                    <a:p>
                      <a:pPr algn="ctr"/>
                      <a:r>
                        <a:rPr lang="en-US" sz="1000" b="1">
                          <a:solidFill>
                            <a:schemeClr val="tx1"/>
                          </a:solidFill>
                          <a:latin typeface="FS Elliot Pro" panose="02000503040000020004" pitchFamily="50" charset="0"/>
                        </a:rPr>
                        <a:t>35</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3174399"/>
                  </a:ext>
                </a:extLst>
              </a:tr>
              <a:tr h="411480">
                <a:tc>
                  <a:txBody>
                    <a:bodyPr/>
                    <a:lstStyle/>
                    <a:p>
                      <a:pPr algn="ctr"/>
                      <a:r>
                        <a:rPr lang="en-US" sz="1000" b="1">
                          <a:solidFill>
                            <a:schemeClr val="tx1"/>
                          </a:solidFill>
                          <a:latin typeface="FS Elliot Pro" panose="02000503040000020004" pitchFamily="50" charset="0"/>
                        </a:rPr>
                        <a:t>36</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3718954"/>
                  </a:ext>
                </a:extLst>
              </a:tr>
              <a:tr h="411480">
                <a:tc>
                  <a:txBody>
                    <a:bodyPr/>
                    <a:lstStyle/>
                    <a:p>
                      <a:pPr algn="ctr"/>
                      <a:r>
                        <a:rPr lang="en-US" sz="1000" b="1">
                          <a:solidFill>
                            <a:schemeClr val="tx1"/>
                          </a:solidFill>
                          <a:latin typeface="FS Elliot Pro" panose="02000503040000020004" pitchFamily="50" charset="0"/>
                        </a:rPr>
                        <a:t>29</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7798272"/>
                  </a:ext>
                </a:extLst>
              </a:tr>
              <a:tr h="411480">
                <a:tc>
                  <a:txBody>
                    <a:bodyPr/>
                    <a:lstStyle/>
                    <a:p>
                      <a:pPr algn="ctr"/>
                      <a:r>
                        <a:rPr lang="en-US" sz="1000" b="1">
                          <a:solidFill>
                            <a:schemeClr val="tx1"/>
                          </a:solidFill>
                          <a:latin typeface="FS Elliot Pro" panose="02000503040000020004" pitchFamily="50" charset="0"/>
                        </a:rPr>
                        <a:t>23</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0512691"/>
                  </a:ext>
                </a:extLst>
              </a:tr>
              <a:tr h="411480">
                <a:tc>
                  <a:txBody>
                    <a:bodyPr/>
                    <a:lstStyle/>
                    <a:p>
                      <a:pPr algn="ctr"/>
                      <a:r>
                        <a:rPr lang="en-US" sz="1000" b="1">
                          <a:solidFill>
                            <a:schemeClr val="tx1"/>
                          </a:solidFill>
                          <a:latin typeface="FS Elliot Pro" panose="02000503040000020004" pitchFamily="50" charset="0"/>
                        </a:rPr>
                        <a:t>21</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31637"/>
                  </a:ext>
                </a:extLst>
              </a:tr>
            </a:tbl>
          </a:graphicData>
        </a:graphic>
      </p:graphicFrame>
      <p:sp>
        <p:nvSpPr>
          <p:cNvPr id="53" name="Slide Number Placeholder 2">
            <a:extLst>
              <a:ext uri="{FF2B5EF4-FFF2-40B4-BE49-F238E27FC236}">
                <a16:creationId xmlns:a16="http://schemas.microsoft.com/office/drawing/2014/main" id="{4EFAE4BD-6CB6-497E-A862-E4D89FF4B16E}"/>
              </a:ext>
            </a:extLst>
          </p:cNvPr>
          <p:cNvSpPr>
            <a:spLocks noGrp="1"/>
          </p:cNvSpPr>
          <p:nvPr>
            <p:ph type="sldNum" sz="quarter" idx="10"/>
          </p:nvPr>
        </p:nvSpPr>
        <p:spPr>
          <a:xfrm>
            <a:off x="128712" y="6258991"/>
            <a:ext cx="355600" cy="366183"/>
          </a:xfrm>
        </p:spPr>
        <p:txBody>
          <a:bodyPr/>
          <a:lstStyle/>
          <a:p>
            <a:fld id="{FE894C8D-A86E-C448-9CBF-AD01FEF18A38}" type="slidenum">
              <a:rPr lang="en-US" smtClean="0"/>
              <a:pPr/>
              <a:t>38</a:t>
            </a:fld>
            <a:endParaRPr lang="en-US"/>
          </a:p>
        </p:txBody>
      </p:sp>
      <p:sp>
        <p:nvSpPr>
          <p:cNvPr id="18" name="Text Placeholder 5">
            <a:extLst>
              <a:ext uri="{FF2B5EF4-FFF2-40B4-BE49-F238E27FC236}">
                <a16:creationId xmlns:a16="http://schemas.microsoft.com/office/drawing/2014/main" id="{4C807C3C-4ECC-41FF-93CC-A0EC2B509B79}"/>
              </a:ext>
            </a:extLst>
          </p:cNvPr>
          <p:cNvSpPr txBox="1">
            <a:spLocks/>
          </p:cNvSpPr>
          <p:nvPr/>
        </p:nvSpPr>
        <p:spPr>
          <a:xfrm>
            <a:off x="705714" y="1004185"/>
            <a:ext cx="10960188" cy="28609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67" b="1">
                <a:solidFill>
                  <a:schemeClr val="tx2">
                    <a:lumMod val="50000"/>
                  </a:schemeClr>
                </a:solidFill>
              </a:rPr>
              <a:t>Almost 4 in 10 have 4+ key employees (on par with last year).</a:t>
            </a:r>
          </a:p>
        </p:txBody>
      </p:sp>
      <p:sp>
        <p:nvSpPr>
          <p:cNvPr id="2" name="TextBox 1">
            <a:extLst>
              <a:ext uri="{FF2B5EF4-FFF2-40B4-BE49-F238E27FC236}">
                <a16:creationId xmlns:a16="http://schemas.microsoft.com/office/drawing/2014/main" id="{336B1225-1277-1F60-406E-02A96E6CBA42}"/>
              </a:ext>
            </a:extLst>
          </p:cNvPr>
          <p:cNvSpPr txBox="1"/>
          <p:nvPr/>
        </p:nvSpPr>
        <p:spPr>
          <a:xfrm>
            <a:off x="9879658" y="6650565"/>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No significant differences</a:t>
            </a:r>
          </a:p>
        </p:txBody>
      </p:sp>
    </p:spTree>
    <p:extLst>
      <p:ext uri="{BB962C8B-B14F-4D97-AF65-F5344CB8AC3E}">
        <p14:creationId xmlns:p14="http://schemas.microsoft.com/office/powerpoint/2010/main" val="3146759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idx="4294967295"/>
          </p:nvPr>
        </p:nvSpPr>
        <p:spPr>
          <a:xfrm>
            <a:off x="838200" y="1173081"/>
            <a:ext cx="10813330" cy="4182690"/>
          </a:xfrm>
        </p:spPr>
        <p:txBody>
          <a:bodyPr/>
          <a:lstStyle/>
          <a:p>
            <a:r>
              <a:rPr lang="en-US" sz="6000" dirty="0">
                <a:solidFill>
                  <a:schemeClr val="bg1"/>
                </a:solidFill>
                <a:latin typeface="FS Elliot Pro Light"/>
              </a:rPr>
              <a:t>Potential solutions </a:t>
            </a:r>
            <a:r>
              <a:rPr lang="en-US" sz="6000">
                <a:solidFill>
                  <a:schemeClr val="bg1"/>
                </a:solidFill>
                <a:latin typeface="FS Elliot Pro Light"/>
              </a:rPr>
              <a:t>for the </a:t>
            </a:r>
            <a:r>
              <a:rPr lang="en-US" sz="6000" b="1">
                <a:solidFill>
                  <a:schemeClr val="bg1"/>
                </a:solidFill>
                <a:latin typeface="FS Elliot Pro Light"/>
              </a:rPr>
              <a:t>business</a:t>
            </a:r>
            <a:r>
              <a:rPr lang="en-US" sz="6000">
                <a:solidFill>
                  <a:schemeClr val="bg1"/>
                </a:solidFill>
                <a:latin typeface="FS Elliot Pro Light"/>
              </a:rPr>
              <a:t>, the </a:t>
            </a:r>
            <a:r>
              <a:rPr lang="en-US" sz="6000" b="1">
                <a:solidFill>
                  <a:schemeClr val="bg1"/>
                </a:solidFill>
                <a:latin typeface="FS Elliot Pro Light"/>
              </a:rPr>
              <a:t>employees</a:t>
            </a:r>
            <a:r>
              <a:rPr lang="en-US" sz="6000">
                <a:solidFill>
                  <a:schemeClr val="bg1"/>
                </a:solidFill>
                <a:latin typeface="FS Elliot Pro Light"/>
              </a:rPr>
              <a:t>, and the </a:t>
            </a:r>
            <a:r>
              <a:rPr lang="en-US" sz="6000" b="1">
                <a:solidFill>
                  <a:schemeClr val="bg1"/>
                </a:solidFill>
                <a:latin typeface="FS Elliot Pro Light"/>
              </a:rPr>
              <a:t>owner</a:t>
            </a:r>
            <a:endParaRPr lang="en-US" sz="6000" b="1">
              <a:solidFill>
                <a:schemeClr val="bg1"/>
              </a:solidFill>
            </a:endParaRPr>
          </a:p>
        </p:txBody>
      </p:sp>
    </p:spTree>
    <p:extLst>
      <p:ext uri="{BB962C8B-B14F-4D97-AF65-F5344CB8AC3E}">
        <p14:creationId xmlns:p14="http://schemas.microsoft.com/office/powerpoint/2010/main" val="237983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7BAA2CC6-3446-724B-967C-19FE1D241163}"/>
              </a:ext>
            </a:extLst>
          </p:cNvPr>
          <p:cNvSpPr>
            <a:spLocks noGrp="1"/>
          </p:cNvSpPr>
          <p:nvPr>
            <p:ph type="title"/>
          </p:nvPr>
        </p:nvSpPr>
        <p:spPr>
          <a:xfrm>
            <a:off x="571499" y="2435704"/>
            <a:ext cx="3174795" cy="1577149"/>
          </a:xfrm>
        </p:spPr>
        <p:txBody>
          <a:bodyPr/>
          <a:lstStyle/>
          <a:p>
            <a:r>
              <a:rPr lang="en-US">
                <a:latin typeface="FS Elliot Pro Light"/>
              </a:rPr>
              <a:t>Key findings: overall</a:t>
            </a:r>
          </a:p>
        </p:txBody>
      </p:sp>
      <p:sp>
        <p:nvSpPr>
          <p:cNvPr id="6" name="Slide Number Placeholder 5">
            <a:extLst>
              <a:ext uri="{FF2B5EF4-FFF2-40B4-BE49-F238E27FC236}">
                <a16:creationId xmlns:a16="http://schemas.microsoft.com/office/drawing/2014/main" id="{CA08A13C-7C4A-5F45-A9BA-B26263CD8973}"/>
              </a:ext>
            </a:extLst>
          </p:cNvPr>
          <p:cNvSpPr>
            <a:spLocks noGrp="1"/>
          </p:cNvSpPr>
          <p:nvPr>
            <p:ph type="sldNum" sz="quarter" idx="4"/>
          </p:nvPr>
        </p:nvSpPr>
        <p:spPr>
          <a:xfrm>
            <a:off x="159989" y="6247663"/>
            <a:ext cx="417711" cy="3778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3CF28CE-A392-6E4E-B8A8-233A7BF58CFD}" type="slidenum">
              <a:rPr kumimoji="0" lang="en-US" sz="900" b="0" i="0" u="none" strike="noStrike" kern="1200" cap="none" spc="0" normalizeH="0" baseline="0" noProof="0" smtClean="0">
                <a:ln>
                  <a:noFill/>
                </a:ln>
                <a:solidFill>
                  <a:srgbClr val="FFFFFF"/>
                </a:solidFill>
                <a:effectLst/>
                <a:uLnTx/>
                <a:uFillTx/>
                <a:latin typeface="FS Elliot Pro" panose="02000503040000020004"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FFFFFF"/>
              </a:solidFill>
              <a:effectLst/>
              <a:uLnTx/>
              <a:uFillTx/>
              <a:latin typeface="FS Elliot Pro" panose="02000503040000020004" pitchFamily="2" charset="0"/>
              <a:ea typeface="+mn-ea"/>
              <a:cs typeface="+mn-cs"/>
            </a:endParaRPr>
          </a:p>
        </p:txBody>
      </p:sp>
      <p:grpSp>
        <p:nvGrpSpPr>
          <p:cNvPr id="3" name="Group 2">
            <a:extLst>
              <a:ext uri="{FF2B5EF4-FFF2-40B4-BE49-F238E27FC236}">
                <a16:creationId xmlns:a16="http://schemas.microsoft.com/office/drawing/2014/main" id="{E31D7D9B-BFB7-BA41-9FB5-D5D491DA18B6}"/>
              </a:ext>
            </a:extLst>
          </p:cNvPr>
          <p:cNvGrpSpPr/>
          <p:nvPr/>
        </p:nvGrpSpPr>
        <p:grpSpPr>
          <a:xfrm>
            <a:off x="4634629" y="1101887"/>
            <a:ext cx="6641815" cy="5120909"/>
            <a:chOff x="5257690" y="1223051"/>
            <a:chExt cx="5910493" cy="5120909"/>
          </a:xfrm>
        </p:grpSpPr>
        <p:sp>
          <p:nvSpPr>
            <p:cNvPr id="12" name="TextBox 11">
              <a:extLst>
                <a:ext uri="{FF2B5EF4-FFF2-40B4-BE49-F238E27FC236}">
                  <a16:creationId xmlns:a16="http://schemas.microsoft.com/office/drawing/2014/main" id="{35C02411-E0FD-404F-A61B-4B6D42F69333}"/>
                </a:ext>
              </a:extLst>
            </p:cNvPr>
            <p:cNvSpPr txBox="1"/>
            <p:nvPr/>
          </p:nvSpPr>
          <p:spPr>
            <a:xfrm>
              <a:off x="8788667" y="1314563"/>
              <a:ext cx="2379516" cy="1712283"/>
            </a:xfrm>
            <a:prstGeom prst="rect">
              <a:avLst/>
            </a:prstGeom>
            <a:noFill/>
          </p:spPr>
          <p:txBody>
            <a:bodyPr wrap="square" lIns="0" tIns="0" rIns="0" bIns="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srgbClr val="333333"/>
                </a:solidFill>
                <a:effectLst/>
                <a:uLnTx/>
                <a:uFillTx/>
                <a:latin typeface="FS Elliot Pro"/>
              </a:endParaRPr>
            </a:p>
          </p:txBody>
        </p:sp>
        <p:sp>
          <p:nvSpPr>
            <p:cNvPr id="13" name="TextBox 12">
              <a:extLst>
                <a:ext uri="{FF2B5EF4-FFF2-40B4-BE49-F238E27FC236}">
                  <a16:creationId xmlns:a16="http://schemas.microsoft.com/office/drawing/2014/main" id="{14D21B6E-8F06-774E-8209-50CCC8407A13}"/>
                </a:ext>
              </a:extLst>
            </p:cNvPr>
            <p:cNvSpPr txBox="1"/>
            <p:nvPr/>
          </p:nvSpPr>
          <p:spPr>
            <a:xfrm>
              <a:off x="8625115" y="3118357"/>
              <a:ext cx="2423885" cy="1015663"/>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srgbClr val="333333"/>
                </a:solidFill>
                <a:effectLst/>
                <a:uLnTx/>
                <a:uFillTx/>
                <a:latin typeface="FS Elliot Pro" panose="02000503040000020004" pitchFamily="50" charset="0"/>
                <a:ea typeface="+mn-ea"/>
                <a:cs typeface="+mn-cs"/>
              </a:endParaRPr>
            </a:p>
          </p:txBody>
        </p:sp>
        <p:sp>
          <p:nvSpPr>
            <p:cNvPr id="16" name="TextBox 15">
              <a:extLst>
                <a:ext uri="{FF2B5EF4-FFF2-40B4-BE49-F238E27FC236}">
                  <a16:creationId xmlns:a16="http://schemas.microsoft.com/office/drawing/2014/main" id="{902500C3-1AF3-B848-BA6B-753B11E4935B}"/>
                </a:ext>
              </a:extLst>
            </p:cNvPr>
            <p:cNvSpPr txBox="1"/>
            <p:nvPr/>
          </p:nvSpPr>
          <p:spPr>
            <a:xfrm>
              <a:off x="5343414" y="4816898"/>
              <a:ext cx="2428047" cy="1527062"/>
            </a:xfrm>
            <a:prstGeom prst="rect">
              <a:avLst/>
            </a:prstGeom>
            <a:noFill/>
          </p:spPr>
          <p:txBody>
            <a:bodyPr wrap="square" lIns="0" tIns="0" rIns="0" bIns="0" rtlCol="0">
              <a:no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1">
                <a:ln>
                  <a:noFill/>
                </a:ln>
                <a:solidFill>
                  <a:srgbClr val="333333"/>
                </a:solidFill>
                <a:effectLst/>
                <a:uLnTx/>
                <a:uFillTx/>
                <a:latin typeface="FS Elliot Pro" panose="02000503040000020004" pitchFamily="50" charset="0"/>
                <a:ea typeface="+mn-ea"/>
                <a:cs typeface="+mn-cs"/>
              </a:endParaRPr>
            </a:p>
          </p:txBody>
        </p:sp>
        <p:sp>
          <p:nvSpPr>
            <p:cNvPr id="17" name="TextBox 16">
              <a:extLst>
                <a:ext uri="{FF2B5EF4-FFF2-40B4-BE49-F238E27FC236}">
                  <a16:creationId xmlns:a16="http://schemas.microsoft.com/office/drawing/2014/main" id="{5076641F-C53E-2B42-8A12-8D8F32862816}"/>
                </a:ext>
              </a:extLst>
            </p:cNvPr>
            <p:cNvSpPr txBox="1"/>
            <p:nvPr/>
          </p:nvSpPr>
          <p:spPr>
            <a:xfrm>
              <a:off x="8664842" y="4792381"/>
              <a:ext cx="2503341" cy="132343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srgbClr val="333333"/>
                </a:solidFill>
                <a:effectLst/>
                <a:uLnTx/>
                <a:uFillTx/>
                <a:latin typeface="FS Elliot Pro" panose="02000503040000020004" pitchFamily="50" charset="0"/>
                <a:ea typeface="+mn-ea"/>
                <a:cs typeface="+mn-cs"/>
              </a:endParaRP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5257690" y="2958700"/>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8625115" y="2958700"/>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5257690" y="4700869"/>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25115" y="4700869"/>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06914D-B8FE-5943-AC77-FFE5931EFE54}"/>
                </a:ext>
              </a:extLst>
            </p:cNvPr>
            <p:cNvSpPr txBox="1"/>
            <p:nvPr/>
          </p:nvSpPr>
          <p:spPr>
            <a:xfrm>
              <a:off x="5258375" y="1397222"/>
              <a:ext cx="2423885" cy="1015663"/>
            </a:xfrm>
            <a:prstGeom prst="rect">
              <a:avLst/>
            </a:prstGeom>
            <a:noFill/>
          </p:spPr>
          <p:txBody>
            <a:bodyPr wrap="square" lIns="0" tIns="0" rIns="0" bIns="0" rtlCol="0">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333333"/>
                </a:solidFill>
                <a:effectLst/>
                <a:uLnTx/>
                <a:uFillTx/>
                <a:latin typeface="FS Elliot Pro Light" panose="02000503040000020004" pitchFamily="2" charset="0"/>
                <a:ea typeface="+mn-ea"/>
                <a:cs typeface="+mn-cs"/>
              </a:endParaRPr>
            </a:p>
          </p:txBody>
        </p:sp>
        <p:cxnSp>
          <p:nvCxnSpPr>
            <p:cNvPr id="15" name="Straight Connector 14">
              <a:extLst>
                <a:ext uri="{FF2B5EF4-FFF2-40B4-BE49-F238E27FC236}">
                  <a16:creationId xmlns:a16="http://schemas.microsoft.com/office/drawing/2014/main" id="{6C6C0DCB-C434-A545-801E-858D5F02EB6E}"/>
                </a:ext>
              </a:extLst>
            </p:cNvPr>
            <p:cNvCxnSpPr>
              <a:cxnSpLocks/>
            </p:cNvCxnSpPr>
            <p:nvPr/>
          </p:nvCxnSpPr>
          <p:spPr>
            <a:xfrm>
              <a:off x="5257691" y="1223051"/>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167083-D000-FA44-8F51-2C9F24ADE847}"/>
                </a:ext>
              </a:extLst>
            </p:cNvPr>
            <p:cNvCxnSpPr>
              <a:cxnSpLocks/>
            </p:cNvCxnSpPr>
            <p:nvPr/>
          </p:nvCxnSpPr>
          <p:spPr>
            <a:xfrm>
              <a:off x="8625116" y="1223051"/>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0AB7BE74-3B28-3132-A0F7-1FB236DC4C23}"/>
              </a:ext>
            </a:extLst>
          </p:cNvPr>
          <p:cNvSpPr txBox="1"/>
          <p:nvPr/>
        </p:nvSpPr>
        <p:spPr>
          <a:xfrm>
            <a:off x="4871601" y="3260473"/>
            <a:ext cx="2754597" cy="923330"/>
          </a:xfrm>
          <a:prstGeom prst="rect">
            <a:avLst/>
          </a:prstGeom>
          <a:noFill/>
        </p:spPr>
        <p:txBody>
          <a:bodyPr wrap="square">
            <a:spAutoFit/>
          </a:bodyPr>
          <a:lstStyle/>
          <a:p>
            <a:r>
              <a:rPr lang="en-US">
                <a:latin typeface="FS Elliot Pro" panose="02000503040000020004" pitchFamily="50" charset="0"/>
              </a:rPr>
              <a:t>A record 72% have been in business </a:t>
            </a:r>
            <a:r>
              <a:rPr lang="en-US" b="1">
                <a:latin typeface="FS Elliot Pro" panose="02000503040000020004" pitchFamily="50" charset="0"/>
              </a:rPr>
              <a:t>10 years or less</a:t>
            </a:r>
            <a:r>
              <a:rPr lang="en-US">
                <a:latin typeface="FS Elliot Pro" panose="02000503040000020004" pitchFamily="50" charset="0"/>
              </a:rPr>
              <a:t>. </a:t>
            </a:r>
          </a:p>
        </p:txBody>
      </p:sp>
      <p:sp>
        <p:nvSpPr>
          <p:cNvPr id="7" name="TextBox 6">
            <a:extLst>
              <a:ext uri="{FF2B5EF4-FFF2-40B4-BE49-F238E27FC236}">
                <a16:creationId xmlns:a16="http://schemas.microsoft.com/office/drawing/2014/main" id="{33CDF783-3A46-ED56-F8CA-87518253059B}"/>
              </a:ext>
            </a:extLst>
          </p:cNvPr>
          <p:cNvSpPr txBox="1"/>
          <p:nvPr/>
        </p:nvSpPr>
        <p:spPr>
          <a:xfrm>
            <a:off x="4871600" y="4704779"/>
            <a:ext cx="3215125" cy="1200329"/>
          </a:xfrm>
          <a:prstGeom prst="rect">
            <a:avLst/>
          </a:prstGeom>
          <a:noFill/>
        </p:spPr>
        <p:txBody>
          <a:bodyPr wrap="square">
            <a:spAutoFit/>
          </a:bodyPr>
          <a:lstStyle/>
          <a:p>
            <a:r>
              <a:rPr lang="en-US" dirty="0">
                <a:latin typeface="FS Elliot Pro" panose="02000503040000020004" pitchFamily="50" charset="0"/>
              </a:rPr>
              <a:t>Offering </a:t>
            </a:r>
            <a:r>
              <a:rPr lang="en-US" b="1" dirty="0">
                <a:latin typeface="FS Elliot Pro" panose="02000503040000020004" pitchFamily="50" charset="0"/>
              </a:rPr>
              <a:t>EAPs</a:t>
            </a:r>
            <a:r>
              <a:rPr lang="en-US" dirty="0">
                <a:latin typeface="FS Elliot Pro" panose="02000503040000020004" pitchFamily="50" charset="0"/>
              </a:rPr>
              <a:t> and </a:t>
            </a:r>
            <a:r>
              <a:rPr lang="en-US" b="1" dirty="0">
                <a:latin typeface="FS Elliot Pro" panose="02000503040000020004" pitchFamily="50" charset="0"/>
              </a:rPr>
              <a:t>emotional/mental wellness </a:t>
            </a:r>
            <a:r>
              <a:rPr lang="en-US" dirty="0">
                <a:latin typeface="FS Elliot Pro" panose="02000503040000020004" pitchFamily="50" charset="0"/>
              </a:rPr>
              <a:t>programs have reached record high levels. </a:t>
            </a:r>
          </a:p>
        </p:txBody>
      </p:sp>
      <p:sp>
        <p:nvSpPr>
          <p:cNvPr id="9" name="TextBox 8">
            <a:extLst>
              <a:ext uri="{FF2B5EF4-FFF2-40B4-BE49-F238E27FC236}">
                <a16:creationId xmlns:a16="http://schemas.microsoft.com/office/drawing/2014/main" id="{FE142F78-141D-AF44-5F8B-DBAF99026348}"/>
              </a:ext>
            </a:extLst>
          </p:cNvPr>
          <p:cNvSpPr txBox="1"/>
          <p:nvPr/>
        </p:nvSpPr>
        <p:spPr>
          <a:xfrm>
            <a:off x="8445706" y="4820752"/>
            <a:ext cx="2830738" cy="646331"/>
          </a:xfrm>
          <a:prstGeom prst="rect">
            <a:avLst/>
          </a:prstGeom>
          <a:noFill/>
        </p:spPr>
        <p:txBody>
          <a:bodyPr wrap="square">
            <a:spAutoFit/>
          </a:bodyPr>
          <a:lstStyle/>
          <a:p>
            <a:r>
              <a:rPr lang="en-US" sz="1800" noProof="1">
                <a:latin typeface="FS Elliot Pro" panose="02000503040000020004" pitchFamily="50" charset="0"/>
              </a:rPr>
              <a:t>More than 6 in 10 own a </a:t>
            </a:r>
            <a:r>
              <a:rPr lang="en-US" sz="1800" b="1" noProof="1">
                <a:latin typeface="FS Elliot Pro" panose="02000503040000020004" pitchFamily="50" charset="0"/>
              </a:rPr>
              <a:t>family business</a:t>
            </a:r>
            <a:r>
              <a:rPr lang="en-US" sz="1800" noProof="1">
                <a:latin typeface="FS Elliot Pro" panose="02000503040000020004" pitchFamily="50" charset="0"/>
              </a:rPr>
              <a:t>. </a:t>
            </a:r>
          </a:p>
        </p:txBody>
      </p:sp>
      <p:sp>
        <p:nvSpPr>
          <p:cNvPr id="14" name="TextBox 13">
            <a:extLst>
              <a:ext uri="{FF2B5EF4-FFF2-40B4-BE49-F238E27FC236}">
                <a16:creationId xmlns:a16="http://schemas.microsoft.com/office/drawing/2014/main" id="{0EEE0AF2-BC2B-5855-99EE-957AB60E395C}"/>
              </a:ext>
            </a:extLst>
          </p:cNvPr>
          <p:cNvSpPr txBox="1"/>
          <p:nvPr/>
        </p:nvSpPr>
        <p:spPr>
          <a:xfrm>
            <a:off x="4871601" y="1276058"/>
            <a:ext cx="3074838" cy="1200329"/>
          </a:xfrm>
          <a:prstGeom prst="rect">
            <a:avLst/>
          </a:prstGeom>
          <a:noFill/>
        </p:spPr>
        <p:txBody>
          <a:bodyPr wrap="square">
            <a:spAutoFit/>
          </a:bodyPr>
          <a:lstStyle/>
          <a:p>
            <a:r>
              <a:rPr lang="en-US" b="1" noProof="1">
                <a:latin typeface="FS Elliot Pro" panose="02000503040000020004" pitchFamily="50" charset="0"/>
              </a:rPr>
              <a:t>Business protection </a:t>
            </a:r>
            <a:r>
              <a:rPr lang="en-US" noProof="1">
                <a:latin typeface="FS Elliot Pro" panose="02000503040000020004" pitchFamily="50" charset="0"/>
              </a:rPr>
              <a:t>is the number one priority for owners—and has been since 2010.</a:t>
            </a:r>
          </a:p>
        </p:txBody>
      </p:sp>
      <p:sp>
        <p:nvSpPr>
          <p:cNvPr id="24" name="TextBox 23">
            <a:extLst>
              <a:ext uri="{FF2B5EF4-FFF2-40B4-BE49-F238E27FC236}">
                <a16:creationId xmlns:a16="http://schemas.microsoft.com/office/drawing/2014/main" id="{9F14D3B5-BAA7-3BFD-9F8C-5B4D48A00286}"/>
              </a:ext>
            </a:extLst>
          </p:cNvPr>
          <p:cNvSpPr txBox="1"/>
          <p:nvPr/>
        </p:nvSpPr>
        <p:spPr>
          <a:xfrm>
            <a:off x="8355880" y="2975018"/>
            <a:ext cx="2830738" cy="1477328"/>
          </a:xfrm>
          <a:prstGeom prst="rect">
            <a:avLst/>
          </a:prstGeom>
          <a:noFill/>
        </p:spPr>
        <p:txBody>
          <a:bodyPr wrap="square">
            <a:spAutoFit/>
          </a:bodyPr>
          <a:lstStyle/>
          <a:p>
            <a:r>
              <a:rPr lang="en-US" sz="1800" noProof="1">
                <a:latin typeface="FS Elliot Pro" panose="02000503040000020004" pitchFamily="50" charset="0"/>
              </a:rPr>
              <a:t>A record number of owners classify thir business as </a:t>
            </a:r>
            <a:r>
              <a:rPr lang="en-US" sz="1800" b="1" noProof="1">
                <a:latin typeface="FS Elliot Pro" panose="02000503040000020004" pitchFamily="50" charset="0"/>
              </a:rPr>
              <a:t>growing </a:t>
            </a:r>
            <a:r>
              <a:rPr lang="en-US" sz="1800" noProof="1">
                <a:latin typeface="FS Elliot Pro" panose="02000503040000020004" pitchFamily="50" charset="0"/>
              </a:rPr>
              <a:t>– more than doubling since 2015.</a:t>
            </a:r>
          </a:p>
        </p:txBody>
      </p:sp>
      <p:sp>
        <p:nvSpPr>
          <p:cNvPr id="26" name="TextBox 25">
            <a:extLst>
              <a:ext uri="{FF2B5EF4-FFF2-40B4-BE49-F238E27FC236}">
                <a16:creationId xmlns:a16="http://schemas.microsoft.com/office/drawing/2014/main" id="{F1FA2E6E-CFEF-A8A9-C9A0-A12C0123FB64}"/>
              </a:ext>
            </a:extLst>
          </p:cNvPr>
          <p:cNvSpPr txBox="1"/>
          <p:nvPr/>
        </p:nvSpPr>
        <p:spPr>
          <a:xfrm>
            <a:off x="8445706" y="1342934"/>
            <a:ext cx="2830738" cy="1200329"/>
          </a:xfrm>
          <a:prstGeom prst="rect">
            <a:avLst/>
          </a:prstGeom>
          <a:noFill/>
        </p:spPr>
        <p:txBody>
          <a:bodyPr wrap="square">
            <a:spAutoFit/>
          </a:bodyPr>
          <a:lstStyle/>
          <a:p>
            <a:r>
              <a:rPr lang="en-US" sz="1800" b="1" noProof="1">
                <a:latin typeface="FS Elliot Pro" panose="02000503040000020004" pitchFamily="50" charset="0"/>
              </a:rPr>
              <a:t>Voluntary benefits </a:t>
            </a:r>
            <a:r>
              <a:rPr lang="en-US" sz="1800" noProof="1">
                <a:latin typeface="FS Elliot Pro" panose="02000503040000020004" pitchFamily="50" charset="0"/>
              </a:rPr>
              <a:t>received highest ranking  since inception of survey in 2008. </a:t>
            </a:r>
            <a:endParaRPr kumimoji="0" lang="en-US" sz="1800" i="0" u="none" strike="noStrike" kern="1200" cap="none" spc="0" normalizeH="0" baseline="0" noProof="1">
              <a:ln>
                <a:noFill/>
              </a:ln>
              <a:solidFill>
                <a:srgbClr val="333333"/>
              </a:solidFill>
              <a:effectLst/>
              <a:uLnTx/>
              <a:uFillTx/>
              <a:latin typeface="FS Elliot Pro" panose="02000503040000020004" pitchFamily="50" charset="0"/>
              <a:ea typeface="+mn-ea"/>
              <a:cs typeface="+mn-cs"/>
            </a:endParaRPr>
          </a:p>
        </p:txBody>
      </p:sp>
    </p:spTree>
    <p:extLst>
      <p:ext uri="{BB962C8B-B14F-4D97-AF65-F5344CB8AC3E}">
        <p14:creationId xmlns:p14="http://schemas.microsoft.com/office/powerpoint/2010/main" val="3003418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2" descr="M:\Principal_registered_white_1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8784" y="6356017"/>
            <a:ext cx="1238421" cy="3696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115ED4D1-76B6-4EE1-8F05-1D66C8200FC6}"/>
              </a:ext>
            </a:extLst>
          </p:cNvPr>
          <p:cNvSpPr txBox="1">
            <a:spLocks/>
          </p:cNvSpPr>
          <p:nvPr/>
        </p:nvSpPr>
        <p:spPr>
          <a:xfrm>
            <a:off x="571377" y="1167165"/>
            <a:ext cx="8898799" cy="2852737"/>
          </a:xfrm>
          <a:prstGeom prst="rect">
            <a:avLst/>
          </a:prstGeom>
        </p:spPr>
        <p:txBody>
          <a:bodyPr vert="horz" lIns="0" tIns="0" rIns="0" bIns="0" rtlCol="0" anchor="b">
            <a:noAutofit/>
          </a:bodyPr>
          <a:lstStyle>
            <a:lvl1pPr algn="l" defTabSz="914377" rtl="0" eaLnBrk="1" latinLnBrk="0" hangingPunct="1">
              <a:lnSpc>
                <a:spcPct val="100000"/>
              </a:lnSpc>
              <a:spcBef>
                <a:spcPct val="0"/>
              </a:spcBef>
              <a:buNone/>
              <a:defRPr sz="5867" b="0" i="0" kern="1200">
                <a:solidFill>
                  <a:schemeClr val="bg1"/>
                </a:solidFill>
                <a:latin typeface="FS Elliot Pro Light" panose="02000503040000020004" pitchFamily="2" charset="0"/>
                <a:ea typeface="+mj-ea"/>
                <a:cs typeface="+mj-cs"/>
              </a:defRPr>
            </a:lvl1pPr>
          </a:lstStyle>
          <a:p>
            <a:r>
              <a:rPr lang="en-US" sz="6000">
                <a:latin typeface="FS Elliot Pro Light"/>
              </a:rPr>
              <a:t>Solutions for </a:t>
            </a:r>
            <a:r>
              <a:rPr lang="en-US">
                <a:latin typeface="FS Elliot Pro Light"/>
              </a:rPr>
              <a:t>the </a:t>
            </a:r>
          </a:p>
          <a:p>
            <a:r>
              <a:rPr lang="en-US">
                <a:latin typeface="FS Elliot Pro Light"/>
              </a:rPr>
              <a:t>business</a:t>
            </a:r>
            <a:endParaRPr lang="en-US"/>
          </a:p>
        </p:txBody>
      </p:sp>
    </p:spTree>
    <p:extLst>
      <p:ext uri="{BB962C8B-B14F-4D97-AF65-F5344CB8AC3E}">
        <p14:creationId xmlns:p14="http://schemas.microsoft.com/office/powerpoint/2010/main" val="1249948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1DF9353-619E-4CDE-8290-BEEDCEF1FFB2}"/>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722 SMB owners (those answering “none” and “not sure” were removed from the analysis )</a:t>
            </a:r>
          </a:p>
          <a:p>
            <a:r>
              <a:rPr lang="en-US"/>
              <a:t>Q1100_2 Which of the following types of plans does your company have in place to help protect your business due to death, disability or termination of an owner or key employees?  Please select all that apply.</a:t>
            </a:r>
          </a:p>
        </p:txBody>
      </p:sp>
      <p:sp>
        <p:nvSpPr>
          <p:cNvPr id="22" name="Title 2">
            <a:extLst>
              <a:ext uri="{FF2B5EF4-FFF2-40B4-BE49-F238E27FC236}">
                <a16:creationId xmlns:a16="http://schemas.microsoft.com/office/drawing/2014/main" id="{638FECA7-1D92-46E3-A274-BC3F2E6A16B7}"/>
              </a:ext>
            </a:extLst>
          </p:cNvPr>
          <p:cNvSpPr txBox="1">
            <a:spLocks/>
          </p:cNvSpPr>
          <p:nvPr/>
        </p:nvSpPr>
        <p:spPr>
          <a:xfrm>
            <a:off x="695879" y="850954"/>
            <a:ext cx="9543591"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Key person life insurance remains the most common business protection solution </a:t>
            </a:r>
          </a:p>
        </p:txBody>
      </p:sp>
      <p:graphicFrame>
        <p:nvGraphicFramePr>
          <p:cNvPr id="24" name="Table 23">
            <a:extLst>
              <a:ext uri="{FF2B5EF4-FFF2-40B4-BE49-F238E27FC236}">
                <a16:creationId xmlns:a16="http://schemas.microsoft.com/office/drawing/2014/main" id="{6AB15C67-2CE5-4111-A726-562E92EF2B68}"/>
              </a:ext>
            </a:extLst>
          </p:cNvPr>
          <p:cNvGraphicFramePr>
            <a:graphicFrameLocks noGrp="1"/>
          </p:cNvGraphicFramePr>
          <p:nvPr/>
        </p:nvGraphicFramePr>
        <p:xfrm>
          <a:off x="768381" y="2740897"/>
          <a:ext cx="9500616" cy="1293878"/>
        </p:xfrm>
        <a:graphic>
          <a:graphicData uri="http://schemas.openxmlformats.org/drawingml/2006/table">
            <a:tbl>
              <a:tblPr firstRow="1" bandRow="1">
                <a:tableStyleId>{7E9639D4-E3E2-4D34-9284-5A2195B3D0D7}</a:tableStyleId>
              </a:tblPr>
              <a:tblGrid>
                <a:gridCol w="3081528">
                  <a:extLst>
                    <a:ext uri="{9D8B030D-6E8A-4147-A177-3AD203B41FA5}">
                      <a16:colId xmlns:a16="http://schemas.microsoft.com/office/drawing/2014/main" val="20000"/>
                    </a:ext>
                  </a:extLst>
                </a:gridCol>
                <a:gridCol w="713232">
                  <a:extLst>
                    <a:ext uri="{9D8B030D-6E8A-4147-A177-3AD203B41FA5}">
                      <a16:colId xmlns:a16="http://schemas.microsoft.com/office/drawing/2014/main" val="628838261"/>
                    </a:ext>
                  </a:extLst>
                </a:gridCol>
                <a:gridCol w="713232">
                  <a:extLst>
                    <a:ext uri="{9D8B030D-6E8A-4147-A177-3AD203B41FA5}">
                      <a16:colId xmlns:a16="http://schemas.microsoft.com/office/drawing/2014/main" val="2387871798"/>
                    </a:ext>
                  </a:extLst>
                </a:gridCol>
                <a:gridCol w="713232">
                  <a:extLst>
                    <a:ext uri="{9D8B030D-6E8A-4147-A177-3AD203B41FA5}">
                      <a16:colId xmlns:a16="http://schemas.microsoft.com/office/drawing/2014/main" val="20004"/>
                    </a:ext>
                  </a:extLst>
                </a:gridCol>
                <a:gridCol w="713232">
                  <a:extLst>
                    <a:ext uri="{9D8B030D-6E8A-4147-A177-3AD203B41FA5}">
                      <a16:colId xmlns:a16="http://schemas.microsoft.com/office/drawing/2014/main" val="20005"/>
                    </a:ext>
                  </a:extLst>
                </a:gridCol>
                <a:gridCol w="713232">
                  <a:extLst>
                    <a:ext uri="{9D8B030D-6E8A-4147-A177-3AD203B41FA5}">
                      <a16:colId xmlns:a16="http://schemas.microsoft.com/office/drawing/2014/main" val="1290120351"/>
                    </a:ext>
                  </a:extLst>
                </a:gridCol>
                <a:gridCol w="713232">
                  <a:extLst>
                    <a:ext uri="{9D8B030D-6E8A-4147-A177-3AD203B41FA5}">
                      <a16:colId xmlns:a16="http://schemas.microsoft.com/office/drawing/2014/main" val="2468880929"/>
                    </a:ext>
                  </a:extLst>
                </a:gridCol>
                <a:gridCol w="713232">
                  <a:extLst>
                    <a:ext uri="{9D8B030D-6E8A-4147-A177-3AD203B41FA5}">
                      <a16:colId xmlns:a16="http://schemas.microsoft.com/office/drawing/2014/main" val="1682257866"/>
                    </a:ext>
                  </a:extLst>
                </a:gridCol>
                <a:gridCol w="713232">
                  <a:extLst>
                    <a:ext uri="{9D8B030D-6E8A-4147-A177-3AD203B41FA5}">
                      <a16:colId xmlns:a16="http://schemas.microsoft.com/office/drawing/2014/main" val="4018316620"/>
                    </a:ext>
                  </a:extLst>
                </a:gridCol>
                <a:gridCol w="713232">
                  <a:extLst>
                    <a:ext uri="{9D8B030D-6E8A-4147-A177-3AD203B41FA5}">
                      <a16:colId xmlns:a16="http://schemas.microsoft.com/office/drawing/2014/main" val="3041996771"/>
                    </a:ext>
                  </a:extLst>
                </a:gridCol>
              </a:tblGrid>
              <a:tr h="333758">
                <a:tc>
                  <a:txBody>
                    <a:bodyPr/>
                    <a:lstStyle/>
                    <a:p>
                      <a:pPr algn="l"/>
                      <a:r>
                        <a:rPr lang="en-US" sz="1600">
                          <a:solidFill>
                            <a:schemeClr val="accent2"/>
                          </a:solidFill>
                          <a:latin typeface="FS Elliot Pro" panose="02000503040000020004" pitchFamily="50" charset="0"/>
                        </a:rPr>
                        <a:t>Types of protection solutions</a:t>
                      </a:r>
                    </a:p>
                  </a:txBody>
                  <a:tcPr marL="118872" marR="118872"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bg1"/>
                          </a:solidFill>
                          <a:latin typeface="FS Elliot Pro" panose="02000503040000020004" pitchFamily="50" charset="0"/>
                        </a:rPr>
                        <a:t>2010</a:t>
                      </a:r>
                    </a:p>
                  </a:txBody>
                  <a:tcPr marL="118872" marR="118872"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a:solidFill>
                            <a:srgbClr val="333333"/>
                          </a:solidFill>
                          <a:latin typeface="FS Elliot Pro" panose="02000503040000020004" pitchFamily="50" charset="0"/>
                        </a:rPr>
                        <a:t>2012</a:t>
                      </a:r>
                    </a:p>
                  </a:txBody>
                  <a:tcPr marL="118872" marR="118872"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algn="ctr"/>
                      <a:r>
                        <a:rPr lang="en-US" sz="1200">
                          <a:solidFill>
                            <a:srgbClr val="333333"/>
                          </a:solidFill>
                          <a:latin typeface="FS Elliot Pro" panose="02000503040000020004" pitchFamily="50" charset="0"/>
                        </a:rPr>
                        <a:t>2015</a:t>
                      </a:r>
                    </a:p>
                  </a:txBody>
                  <a:tcPr marL="118872" marR="118872"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1200">
                          <a:solidFill>
                            <a:srgbClr val="333333"/>
                          </a:solidFill>
                          <a:latin typeface="FS Elliot Pro" panose="02000503040000020004" pitchFamily="50" charset="0"/>
                        </a:rPr>
                        <a:t>2017</a:t>
                      </a:r>
                    </a:p>
                  </a:txBody>
                  <a:tcPr marL="118872" marR="118872"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a:solidFill>
                            <a:schemeClr val="tx1"/>
                          </a:solidFill>
                          <a:latin typeface="FS Elliot Pro" panose="02000503040000020004" pitchFamily="50" charset="0"/>
                        </a:rPr>
                        <a:t>2019</a:t>
                      </a:r>
                    </a:p>
                  </a:txBody>
                  <a:tcPr marL="118872" marR="118872"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a:solidFill>
                            <a:schemeClr val="tx1"/>
                          </a:solidFill>
                          <a:latin typeface="FS Elliot Pro" panose="02000503040000020004" pitchFamily="50" charset="0"/>
                        </a:rPr>
                        <a:t>2021</a:t>
                      </a:r>
                    </a:p>
                  </a:txBody>
                  <a:tcPr marL="118872" marR="118872" marT="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a:solidFill>
                            <a:schemeClr val="bg1"/>
                          </a:solidFill>
                          <a:latin typeface="FS Elliot Pro" panose="02000503040000020004" pitchFamily="50" charset="0"/>
                        </a:rPr>
                        <a:t>2022</a:t>
                      </a:r>
                    </a:p>
                  </a:txBody>
                  <a:tcPr marL="118872" marR="118872"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a:solidFill>
                            <a:schemeClr val="bg1"/>
                          </a:solidFill>
                          <a:latin typeface="FS Elliot Pro" panose="02000503040000020004" pitchFamily="50" charset="0"/>
                        </a:rPr>
                        <a:t>2023</a:t>
                      </a:r>
                    </a:p>
                  </a:txBody>
                  <a:tcPr marL="118872" marR="118872"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solidFill>
                            <a:schemeClr val="bg1"/>
                          </a:solidFill>
                          <a:latin typeface="FS Elliot Pro" panose="02000503040000020004" pitchFamily="50" charset="0"/>
                        </a:rPr>
                        <a:t>2024</a:t>
                      </a:r>
                    </a:p>
                  </a:txBody>
                  <a:tcPr marL="118872" marR="118872"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20040">
                <a:tc>
                  <a:txBody>
                    <a:bodyPr/>
                    <a:lstStyle/>
                    <a:p>
                      <a:pPr algn="l"/>
                      <a:r>
                        <a:rPr lang="en-US" sz="1200" b="1" kern="1200">
                          <a:solidFill>
                            <a:schemeClr val="tx1"/>
                          </a:solidFill>
                          <a:latin typeface="FS Elliot Pro" panose="02000503040000020004" pitchFamily="50" charset="0"/>
                          <a:ea typeface="+mn-ea"/>
                          <a:cs typeface="+mn-cs"/>
                        </a:rPr>
                        <a:t>Key person life insurance</a:t>
                      </a:r>
                    </a:p>
                  </a:txBody>
                  <a:tcPr marL="121920" marR="121920" marT="0" marB="0" anchor="ctr">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78</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57</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63</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57</a:t>
                      </a:r>
                    </a:p>
                  </a:txBody>
                  <a:tcPr marL="121920" marR="121920" marT="0" marB="0" anchor="ctr">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71</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60</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57</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61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20040">
                <a:tc>
                  <a:txBody>
                    <a:bodyPr/>
                    <a:lstStyle/>
                    <a:p>
                      <a:pPr algn="l"/>
                      <a:r>
                        <a:rPr lang="en-US" sz="1200" b="1" kern="1200">
                          <a:solidFill>
                            <a:schemeClr val="tx1"/>
                          </a:solidFill>
                          <a:latin typeface="FS Elliot Pro" panose="02000503040000020004" pitchFamily="50" charset="0"/>
                          <a:ea typeface="+mn-ea"/>
                          <a:cs typeface="+mn-cs"/>
                        </a:rPr>
                        <a:t>Key person disability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31</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35</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42</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47</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57</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44</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51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43</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53</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320040">
                <a:tc>
                  <a:txBody>
                    <a:bodyPr/>
                    <a:lstStyle/>
                    <a:p>
                      <a:pPr algn="l"/>
                      <a:r>
                        <a:rPr lang="en-US" sz="1200" b="1" kern="1200">
                          <a:solidFill>
                            <a:schemeClr val="tx1"/>
                          </a:solidFill>
                          <a:latin typeface="FS Elliot Pro" panose="02000503040000020004" pitchFamily="50" charset="0"/>
                          <a:ea typeface="+mn-ea"/>
                          <a:cs typeface="+mn-cs"/>
                        </a:rPr>
                        <a:t>Disability overhead expense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15</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19</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20</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30</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37</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36</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41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43</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45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3"/>
                  </a:ext>
                </a:extLst>
              </a:tr>
            </a:tbl>
          </a:graphicData>
        </a:graphic>
      </p:graphicFrame>
      <p:sp>
        <p:nvSpPr>
          <p:cNvPr id="26" name="Slide Number Placeholder 2">
            <a:extLst>
              <a:ext uri="{FF2B5EF4-FFF2-40B4-BE49-F238E27FC236}">
                <a16:creationId xmlns:a16="http://schemas.microsoft.com/office/drawing/2014/main" id="{9798FD1A-56FC-4884-A517-29BF5D77AAD1}"/>
              </a:ext>
            </a:extLst>
          </p:cNvPr>
          <p:cNvSpPr>
            <a:spLocks noGrp="1"/>
          </p:cNvSpPr>
          <p:nvPr>
            <p:ph type="sldNum" sz="quarter" idx="10"/>
          </p:nvPr>
        </p:nvSpPr>
        <p:spPr>
          <a:xfrm>
            <a:off x="128712" y="6258991"/>
            <a:ext cx="355600" cy="366183"/>
          </a:xfrm>
        </p:spPr>
        <p:txBody>
          <a:bodyPr/>
          <a:lstStyle/>
          <a:p>
            <a:fld id="{FE894C8D-A86E-C448-9CBF-AD01FEF18A38}" type="slidenum">
              <a:rPr lang="en-US" smtClean="0"/>
              <a:pPr/>
              <a:t>41</a:t>
            </a:fld>
            <a:endParaRPr lang="en-US"/>
          </a:p>
        </p:txBody>
      </p:sp>
      <p:sp>
        <p:nvSpPr>
          <p:cNvPr id="7" name="TextBox 6">
            <a:extLst>
              <a:ext uri="{FF2B5EF4-FFF2-40B4-BE49-F238E27FC236}">
                <a16:creationId xmlns:a16="http://schemas.microsoft.com/office/drawing/2014/main" id="{62295717-14E7-4FC9-A62F-AA5B80219011}"/>
              </a:ext>
            </a:extLst>
          </p:cNvPr>
          <p:cNvSpPr txBox="1"/>
          <p:nvPr/>
        </p:nvSpPr>
        <p:spPr>
          <a:xfrm>
            <a:off x="8058431" y="5894139"/>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8" name="TextBox 7">
            <a:extLst>
              <a:ext uri="{FF2B5EF4-FFF2-40B4-BE49-F238E27FC236}">
                <a16:creationId xmlns:a16="http://schemas.microsoft.com/office/drawing/2014/main" id="{A6A15AF6-AE59-440E-A1E2-77BE2EDA14DE}"/>
              </a:ext>
            </a:extLst>
          </p:cNvPr>
          <p:cNvSpPr txBox="1"/>
          <p:nvPr/>
        </p:nvSpPr>
        <p:spPr>
          <a:xfrm>
            <a:off x="8056263" y="6151612"/>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9" name="Up Arrow 35">
            <a:extLst>
              <a:ext uri="{FF2B5EF4-FFF2-40B4-BE49-F238E27FC236}">
                <a16:creationId xmlns:a16="http://schemas.microsoft.com/office/drawing/2014/main" id="{72B4E631-F973-491F-8CE2-30FB5102BB1A}"/>
              </a:ext>
            </a:extLst>
          </p:cNvPr>
          <p:cNvSpPr/>
          <p:nvPr/>
        </p:nvSpPr>
        <p:spPr>
          <a:xfrm>
            <a:off x="7877284" y="5918252"/>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0" name="Down Arrow 36">
            <a:extLst>
              <a:ext uri="{FF2B5EF4-FFF2-40B4-BE49-F238E27FC236}">
                <a16:creationId xmlns:a16="http://schemas.microsoft.com/office/drawing/2014/main" id="{2137B4A9-E750-4DE8-AADE-7F55F785DE3C}"/>
              </a:ext>
            </a:extLst>
          </p:cNvPr>
          <p:cNvSpPr/>
          <p:nvPr/>
        </p:nvSpPr>
        <p:spPr>
          <a:xfrm>
            <a:off x="7877284" y="6191799"/>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2" name="Rectangle 1">
            <a:extLst>
              <a:ext uri="{FF2B5EF4-FFF2-40B4-BE49-F238E27FC236}">
                <a16:creationId xmlns:a16="http://schemas.microsoft.com/office/drawing/2014/main" id="{AFB41A4D-EDBF-4790-9533-7A74240F1487}"/>
              </a:ext>
            </a:extLst>
          </p:cNvPr>
          <p:cNvSpPr/>
          <p:nvPr/>
        </p:nvSpPr>
        <p:spPr>
          <a:xfrm>
            <a:off x="0" y="0"/>
            <a:ext cx="12192000" cy="366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atin typeface="FS Elliot Pro" panose="02000503040000020004" pitchFamily="50" charset="0"/>
              </a:rPr>
              <a:t>Business Protection</a:t>
            </a:r>
          </a:p>
        </p:txBody>
      </p:sp>
      <p:sp>
        <p:nvSpPr>
          <p:cNvPr id="3" name="TextBox 2">
            <a:extLst>
              <a:ext uri="{FF2B5EF4-FFF2-40B4-BE49-F238E27FC236}">
                <a16:creationId xmlns:a16="http://schemas.microsoft.com/office/drawing/2014/main" id="{BDA9D59E-8805-EC70-780D-01BC288CD9D7}"/>
              </a:ext>
            </a:extLst>
          </p:cNvPr>
          <p:cNvSpPr txBox="1"/>
          <p:nvPr/>
        </p:nvSpPr>
        <p:spPr>
          <a:xfrm>
            <a:off x="10588679" y="1361346"/>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4" name="Graphic 3" descr="Checkmark with solid fill">
            <a:extLst>
              <a:ext uri="{FF2B5EF4-FFF2-40B4-BE49-F238E27FC236}">
                <a16:creationId xmlns:a16="http://schemas.microsoft.com/office/drawing/2014/main" id="{B7B9306F-FD27-B494-C703-3A18E62F2B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972" y="1332479"/>
            <a:ext cx="248194" cy="248194"/>
          </a:xfrm>
          <a:prstGeom prst="rect">
            <a:avLst/>
          </a:prstGeom>
        </p:spPr>
      </p:pic>
      <p:graphicFrame>
        <p:nvGraphicFramePr>
          <p:cNvPr id="5" name="Table 4">
            <a:extLst>
              <a:ext uri="{FF2B5EF4-FFF2-40B4-BE49-F238E27FC236}">
                <a16:creationId xmlns:a16="http://schemas.microsoft.com/office/drawing/2014/main" id="{18550038-0E24-9C1A-D7B9-23E5681E552A}"/>
              </a:ext>
            </a:extLst>
          </p:cNvPr>
          <p:cNvGraphicFramePr>
            <a:graphicFrameLocks noGrp="1"/>
          </p:cNvGraphicFramePr>
          <p:nvPr/>
        </p:nvGraphicFramePr>
        <p:xfrm>
          <a:off x="11091161" y="514865"/>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pic>
        <p:nvPicPr>
          <p:cNvPr id="6" name="Graphic 5" descr="Checkmark with solid fill">
            <a:extLst>
              <a:ext uri="{FF2B5EF4-FFF2-40B4-BE49-F238E27FC236}">
                <a16:creationId xmlns:a16="http://schemas.microsoft.com/office/drawing/2014/main" id="{F2F37DCD-22F1-F9CF-7F8E-A6E82E1B87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0485" y="3765485"/>
            <a:ext cx="248194" cy="248194"/>
          </a:xfrm>
          <a:prstGeom prst="rect">
            <a:avLst/>
          </a:prstGeom>
        </p:spPr>
      </p:pic>
      <p:sp>
        <p:nvSpPr>
          <p:cNvPr id="11" name="Up Arrow 35">
            <a:extLst>
              <a:ext uri="{FF2B5EF4-FFF2-40B4-BE49-F238E27FC236}">
                <a16:creationId xmlns:a16="http://schemas.microsoft.com/office/drawing/2014/main" id="{C646BBF1-A723-4AA6-8CA1-6C4679F253D1}"/>
              </a:ext>
            </a:extLst>
          </p:cNvPr>
          <p:cNvSpPr/>
          <p:nvPr/>
        </p:nvSpPr>
        <p:spPr>
          <a:xfrm>
            <a:off x="10382603" y="3486950"/>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3" name="Text Placeholder 5">
            <a:extLst>
              <a:ext uri="{FF2B5EF4-FFF2-40B4-BE49-F238E27FC236}">
                <a16:creationId xmlns:a16="http://schemas.microsoft.com/office/drawing/2014/main" id="{AD9D1BA0-4389-9C0B-096B-DA4E8F17E83E}"/>
              </a:ext>
            </a:extLst>
          </p:cNvPr>
          <p:cNvSpPr txBox="1">
            <a:spLocks/>
          </p:cNvSpPr>
          <p:nvPr/>
        </p:nvSpPr>
        <p:spPr>
          <a:xfrm>
            <a:off x="624140" y="1746924"/>
            <a:ext cx="10960188" cy="28609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67" b="1">
                <a:solidFill>
                  <a:schemeClr val="tx2">
                    <a:lumMod val="50000"/>
                  </a:schemeClr>
                </a:solidFill>
              </a:rPr>
              <a:t>Usage of key person disability has increased, and disability overhead expense is at record level.</a:t>
            </a:r>
          </a:p>
        </p:txBody>
      </p:sp>
    </p:spTree>
    <p:extLst>
      <p:ext uri="{BB962C8B-B14F-4D97-AF65-F5344CB8AC3E}">
        <p14:creationId xmlns:p14="http://schemas.microsoft.com/office/powerpoint/2010/main" val="2261310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1DF9353-619E-4CDE-8290-BEEDCEF1FFB2}"/>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882 SMB owners (those answering “no business debt” were removed from the analysis )</a:t>
            </a:r>
          </a:p>
          <a:p>
            <a:r>
              <a:rPr lang="en-US"/>
              <a:t>Q9085_2 Have you protected your business debt with insurance? Please select all that apply..</a:t>
            </a:r>
          </a:p>
        </p:txBody>
      </p:sp>
      <p:sp>
        <p:nvSpPr>
          <p:cNvPr id="22" name="Title 2">
            <a:extLst>
              <a:ext uri="{FF2B5EF4-FFF2-40B4-BE49-F238E27FC236}">
                <a16:creationId xmlns:a16="http://schemas.microsoft.com/office/drawing/2014/main" id="{638FECA7-1D92-46E3-A274-BC3F2E6A16B7}"/>
              </a:ext>
            </a:extLst>
          </p:cNvPr>
          <p:cNvSpPr txBox="1">
            <a:spLocks/>
          </p:cNvSpPr>
          <p:nvPr/>
        </p:nvSpPr>
        <p:spPr>
          <a:xfrm>
            <a:off x="553242" y="828395"/>
            <a:ext cx="11003730"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Increasingly more owners are protecting their business debt with disability insurance</a:t>
            </a:r>
          </a:p>
        </p:txBody>
      </p:sp>
      <p:graphicFrame>
        <p:nvGraphicFramePr>
          <p:cNvPr id="24" name="Table 23">
            <a:extLst>
              <a:ext uri="{FF2B5EF4-FFF2-40B4-BE49-F238E27FC236}">
                <a16:creationId xmlns:a16="http://schemas.microsoft.com/office/drawing/2014/main" id="{6AB15C67-2CE5-4111-A726-562E92EF2B68}"/>
              </a:ext>
            </a:extLst>
          </p:cNvPr>
          <p:cNvGraphicFramePr>
            <a:graphicFrameLocks noGrp="1"/>
          </p:cNvGraphicFramePr>
          <p:nvPr/>
        </p:nvGraphicFramePr>
        <p:xfrm>
          <a:off x="759672" y="2539984"/>
          <a:ext cx="10126907" cy="2894078"/>
        </p:xfrm>
        <a:graphic>
          <a:graphicData uri="http://schemas.openxmlformats.org/drawingml/2006/table">
            <a:tbl>
              <a:tblPr firstRow="1" bandRow="1">
                <a:tableStyleId>{7E9639D4-E3E2-4D34-9284-5A2195B3D0D7}</a:tableStyleId>
              </a:tblPr>
              <a:tblGrid>
                <a:gridCol w="4311323">
                  <a:extLst>
                    <a:ext uri="{9D8B030D-6E8A-4147-A177-3AD203B41FA5}">
                      <a16:colId xmlns:a16="http://schemas.microsoft.com/office/drawing/2014/main" val="20000"/>
                    </a:ext>
                  </a:extLst>
                </a:gridCol>
                <a:gridCol w="969264">
                  <a:extLst>
                    <a:ext uri="{9D8B030D-6E8A-4147-A177-3AD203B41FA5}">
                      <a16:colId xmlns:a16="http://schemas.microsoft.com/office/drawing/2014/main" val="20004"/>
                    </a:ext>
                  </a:extLst>
                </a:gridCol>
                <a:gridCol w="969264">
                  <a:extLst>
                    <a:ext uri="{9D8B030D-6E8A-4147-A177-3AD203B41FA5}">
                      <a16:colId xmlns:a16="http://schemas.microsoft.com/office/drawing/2014/main" val="20005"/>
                    </a:ext>
                  </a:extLst>
                </a:gridCol>
                <a:gridCol w="969264">
                  <a:extLst>
                    <a:ext uri="{9D8B030D-6E8A-4147-A177-3AD203B41FA5}">
                      <a16:colId xmlns:a16="http://schemas.microsoft.com/office/drawing/2014/main" val="1290120351"/>
                    </a:ext>
                  </a:extLst>
                </a:gridCol>
                <a:gridCol w="969264">
                  <a:extLst>
                    <a:ext uri="{9D8B030D-6E8A-4147-A177-3AD203B41FA5}">
                      <a16:colId xmlns:a16="http://schemas.microsoft.com/office/drawing/2014/main" val="2468880929"/>
                    </a:ext>
                  </a:extLst>
                </a:gridCol>
                <a:gridCol w="969264">
                  <a:extLst>
                    <a:ext uri="{9D8B030D-6E8A-4147-A177-3AD203B41FA5}">
                      <a16:colId xmlns:a16="http://schemas.microsoft.com/office/drawing/2014/main" val="4018316620"/>
                    </a:ext>
                  </a:extLst>
                </a:gridCol>
                <a:gridCol w="969264">
                  <a:extLst>
                    <a:ext uri="{9D8B030D-6E8A-4147-A177-3AD203B41FA5}">
                      <a16:colId xmlns:a16="http://schemas.microsoft.com/office/drawing/2014/main" val="108567613"/>
                    </a:ext>
                  </a:extLst>
                </a:gridCol>
              </a:tblGrid>
              <a:tr h="333758">
                <a:tc>
                  <a:txBody>
                    <a:bodyPr/>
                    <a:lstStyle/>
                    <a:p>
                      <a:pPr algn="l"/>
                      <a:endParaRPr lang="en-US" sz="1600">
                        <a:solidFill>
                          <a:schemeClr val="accent2"/>
                        </a:solidFill>
                        <a:latin typeface="FS Elliot Pro" panose="02000503040000020004" pitchFamily="50" charset="0"/>
                      </a:endParaRPr>
                    </a:p>
                  </a:txBody>
                  <a:tcPr marL="118872" marR="118872"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rgbClr val="333333"/>
                          </a:solidFill>
                          <a:latin typeface="FS Elliot Pro" panose="02000503040000020004" pitchFamily="50" charset="0"/>
                        </a:rPr>
                        <a:t>2015</a:t>
                      </a:r>
                    </a:p>
                  </a:txBody>
                  <a:tcPr marL="118872" marR="118872"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a:solidFill>
                            <a:srgbClr val="333333"/>
                          </a:solidFill>
                          <a:latin typeface="FS Elliot Pro" panose="02000503040000020004" pitchFamily="50" charset="0"/>
                        </a:rPr>
                        <a:t>2017</a:t>
                      </a:r>
                    </a:p>
                  </a:txBody>
                  <a:tcPr marL="118872" marR="118872"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a:solidFill>
                            <a:schemeClr val="tx1"/>
                          </a:solidFill>
                          <a:latin typeface="FS Elliot Pro" panose="02000503040000020004" pitchFamily="50" charset="0"/>
                        </a:rPr>
                        <a:t>2019</a:t>
                      </a:r>
                    </a:p>
                  </a:txBody>
                  <a:tcPr marL="118872" marR="118872"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a:solidFill>
                            <a:schemeClr val="bg1"/>
                          </a:solidFill>
                          <a:latin typeface="FS Elliot Pro" panose="02000503040000020004" pitchFamily="50" charset="0"/>
                        </a:rPr>
                        <a:t>2021</a:t>
                      </a:r>
                    </a:p>
                  </a:txBody>
                  <a:tcPr marL="118872" marR="118872" marT="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a:solidFill>
                            <a:schemeClr val="bg1"/>
                          </a:solidFill>
                          <a:latin typeface="FS Elliot Pro" panose="02000503040000020004" pitchFamily="50" charset="0"/>
                        </a:rPr>
                        <a:t>2023</a:t>
                      </a:r>
                    </a:p>
                  </a:txBody>
                  <a:tcPr marL="118872" marR="118872"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solidFill>
                            <a:schemeClr val="bg1"/>
                          </a:solidFill>
                          <a:latin typeface="FS Elliot Pro" panose="02000503040000020004" pitchFamily="50" charset="0"/>
                        </a:rPr>
                        <a:t>2024</a:t>
                      </a:r>
                    </a:p>
                  </a:txBody>
                  <a:tcPr marL="118872" marR="118872"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20040">
                <a:tc>
                  <a:txBody>
                    <a:bodyPr/>
                    <a:lstStyle/>
                    <a:p>
                      <a:pPr algn="l"/>
                      <a:r>
                        <a:rPr lang="en-US" sz="1200" b="1" kern="1200">
                          <a:solidFill>
                            <a:schemeClr val="tx1"/>
                          </a:solidFill>
                          <a:latin typeface="FS Elliot Pro" panose="02000503040000020004" pitchFamily="50" charset="0"/>
                          <a:ea typeface="+mn-ea"/>
                          <a:cs typeface="+mn-cs"/>
                        </a:rPr>
                        <a:t>YES (TOTAL)</a:t>
                      </a:r>
                    </a:p>
                  </a:txBody>
                  <a:tcPr marL="121920" marR="121920" marT="0" marB="0" anchor="ctr">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56</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65</a:t>
                      </a:r>
                    </a:p>
                  </a:txBody>
                  <a:tcPr marL="121920" marR="121920" marT="0" marB="0" anchor="ctr">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70</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74</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72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71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20040">
                <a:tc>
                  <a:txBody>
                    <a:bodyPr/>
                    <a:lstStyle/>
                    <a:p>
                      <a:pPr algn="l"/>
                      <a:r>
                        <a:rPr lang="en-US" sz="1200" b="1" kern="1200">
                          <a:solidFill>
                            <a:schemeClr val="tx1"/>
                          </a:solidFill>
                          <a:latin typeface="FS Elliot Pro" panose="02000503040000020004" pitchFamily="50" charset="0"/>
                          <a:ea typeface="+mn-ea"/>
                          <a:cs typeface="+mn-cs"/>
                        </a:rPr>
                        <a:t>Yes, I have life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53</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58</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63</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69</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65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64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320040">
                <a:tc>
                  <a:txBody>
                    <a:bodyPr/>
                    <a:lstStyle/>
                    <a:p>
                      <a:pPr algn="l"/>
                      <a:r>
                        <a:rPr lang="en-US" sz="1200" b="1" kern="1200">
                          <a:solidFill>
                            <a:schemeClr val="tx1"/>
                          </a:solidFill>
                          <a:latin typeface="FS Elliot Pro" panose="02000503040000020004" pitchFamily="50" charset="0"/>
                          <a:ea typeface="+mn-ea"/>
                          <a:cs typeface="+mn-cs"/>
                        </a:rPr>
                        <a:t>Yes, I have disability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22</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30</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38</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26</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34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3"/>
                  </a:ext>
                </a:extLst>
              </a:tr>
              <a:tr h="320040">
                <a:tc>
                  <a:txBody>
                    <a:bodyPr/>
                    <a:lstStyle/>
                    <a:p>
                      <a:pPr algn="l"/>
                      <a:endParaRPr lang="en-US" sz="1200" b="1" kern="1200">
                        <a:solidFill>
                          <a:schemeClr val="tx1"/>
                        </a:solidFill>
                        <a:latin typeface="FS Elliot Pro" panose="02000503040000020004" pitchFamily="50" charset="0"/>
                        <a:ea typeface="+mn-ea"/>
                        <a:cs typeface="+mn-cs"/>
                      </a:endParaRP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endParaRPr lang="en-US" sz="1200" b="1" u="none" strike="noStrike" kern="1200">
                        <a:solidFill>
                          <a:srgbClr val="000000"/>
                        </a:solidFill>
                        <a:effectLst/>
                        <a:latin typeface="FS Elliot Pro" panose="02000503040000020004" pitchFamily="50" charset="0"/>
                        <a:ea typeface="+mn-ea"/>
                        <a:cs typeface="+mn-cs"/>
                      </a:endParaRP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endParaRPr lang="en-US" sz="1200" b="1" u="none" strike="noStrike" kern="1200">
                        <a:solidFill>
                          <a:srgbClr val="000000"/>
                        </a:solidFill>
                        <a:effectLst/>
                        <a:latin typeface="FS Elliot Pro" panose="02000503040000020004" pitchFamily="50" charset="0"/>
                        <a:ea typeface="+mn-ea"/>
                        <a:cs typeface="+mn-cs"/>
                      </a:endParaRP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endParaRPr lang="en-US" sz="1200" b="1" u="none" strike="noStrike" kern="1200">
                        <a:solidFill>
                          <a:srgbClr val="000000"/>
                        </a:solidFill>
                        <a:effectLst/>
                        <a:latin typeface="FS Elliot Pro" panose="02000503040000020004" pitchFamily="50" charset="0"/>
                        <a:ea typeface="+mn-ea"/>
                        <a:cs typeface="+mn-cs"/>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endParaRPr lang="en-US" sz="1200" b="1" u="none" strike="noStrike" kern="1200">
                        <a:solidFill>
                          <a:srgbClr val="000000"/>
                        </a:solidFill>
                        <a:effectLst/>
                        <a:latin typeface="FS Elliot Pro" panose="02000503040000020004" pitchFamily="50" charset="0"/>
                        <a:ea typeface="+mn-ea"/>
                        <a:cs typeface="+mn-cs"/>
                      </a:endParaRP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000000"/>
                        </a:solidFill>
                        <a:latin typeface="FS Elliot Pro" panose="02000503040000020004" pitchFamily="50" charset="0"/>
                      </a:endParaRP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a:solidFill>
                          <a:srgbClr val="000000"/>
                        </a:solidFill>
                        <a:latin typeface="FS Elliot Pro" panose="02000503040000020004" pitchFamily="50" charset="0"/>
                      </a:endParaRP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0040">
                <a:tc>
                  <a:txBody>
                    <a:bodyPr/>
                    <a:lstStyle/>
                    <a:p>
                      <a:pPr algn="l"/>
                      <a:r>
                        <a:rPr lang="en-US" sz="1200" b="1" kern="1200">
                          <a:solidFill>
                            <a:schemeClr val="tx1"/>
                          </a:solidFill>
                          <a:latin typeface="FS Elliot Pro" panose="02000503040000020004" pitchFamily="50" charset="0"/>
                          <a:ea typeface="+mn-ea"/>
                          <a:cs typeface="+mn-cs"/>
                        </a:rPr>
                        <a:t>NO (TOTAL)</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44</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35</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30</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28</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29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7422679"/>
                  </a:ext>
                </a:extLst>
              </a:tr>
              <a:tr h="320040">
                <a:tc>
                  <a:txBody>
                    <a:bodyPr/>
                    <a:lstStyle/>
                    <a:p>
                      <a:pPr algn="l"/>
                      <a:r>
                        <a:rPr lang="en-US" sz="1200" b="1" kern="1200">
                          <a:solidFill>
                            <a:schemeClr val="tx1"/>
                          </a:solidFill>
                          <a:latin typeface="FS Elliot Pro" panose="02000503040000020004" pitchFamily="50" charset="0"/>
                          <a:ea typeface="+mn-ea"/>
                          <a:cs typeface="+mn-cs"/>
                        </a:rPr>
                        <a:t>No, but I’m planning to purchase life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7</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6</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9</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8</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13</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937746"/>
                  </a:ext>
                </a:extLst>
              </a:tr>
              <a:tr h="320040">
                <a:tc>
                  <a:txBody>
                    <a:bodyPr/>
                    <a:lstStyle/>
                    <a:p>
                      <a:pPr algn="l"/>
                      <a:r>
                        <a:rPr lang="en-US" sz="1200" b="1" kern="1200">
                          <a:solidFill>
                            <a:schemeClr val="tx1"/>
                          </a:solidFill>
                          <a:latin typeface="FS Elliot Pro" panose="02000503040000020004" pitchFamily="50" charset="0"/>
                          <a:ea typeface="+mn-ea"/>
                          <a:cs typeface="+mn-cs"/>
                        </a:rPr>
                        <a:t>No, not interested in protecting the debt with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34</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25</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18</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15</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13</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9656869"/>
                  </a:ext>
                </a:extLst>
              </a:tr>
              <a:tr h="320040">
                <a:tc>
                  <a:txBody>
                    <a:bodyPr/>
                    <a:lstStyle/>
                    <a:p>
                      <a:pPr algn="l"/>
                      <a:r>
                        <a:rPr lang="en-US" sz="1200" b="1" kern="1200">
                          <a:solidFill>
                            <a:schemeClr val="tx1"/>
                          </a:solidFill>
                          <a:latin typeface="FS Elliot Pro" panose="02000503040000020004" pitchFamily="50" charset="0"/>
                          <a:ea typeface="+mn-ea"/>
                          <a:cs typeface="+mn-cs"/>
                        </a:rPr>
                        <a:t>No, but I’m planning to purchase disability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5</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5</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6</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7565611"/>
                  </a:ext>
                </a:extLst>
              </a:tr>
            </a:tbl>
          </a:graphicData>
        </a:graphic>
      </p:graphicFrame>
      <p:sp>
        <p:nvSpPr>
          <p:cNvPr id="26" name="Slide Number Placeholder 2">
            <a:extLst>
              <a:ext uri="{FF2B5EF4-FFF2-40B4-BE49-F238E27FC236}">
                <a16:creationId xmlns:a16="http://schemas.microsoft.com/office/drawing/2014/main" id="{9798FD1A-56FC-4884-A517-29BF5D77AAD1}"/>
              </a:ext>
            </a:extLst>
          </p:cNvPr>
          <p:cNvSpPr>
            <a:spLocks noGrp="1"/>
          </p:cNvSpPr>
          <p:nvPr>
            <p:ph type="sldNum" sz="quarter" idx="10"/>
          </p:nvPr>
        </p:nvSpPr>
        <p:spPr>
          <a:xfrm>
            <a:off x="128712" y="6258991"/>
            <a:ext cx="355600" cy="366183"/>
          </a:xfrm>
        </p:spPr>
        <p:txBody>
          <a:bodyPr/>
          <a:lstStyle/>
          <a:p>
            <a:fld id="{FE894C8D-A86E-C448-9CBF-AD01FEF18A38}" type="slidenum">
              <a:rPr lang="en-US" smtClean="0"/>
              <a:pPr/>
              <a:t>42</a:t>
            </a:fld>
            <a:endParaRPr lang="en-US"/>
          </a:p>
        </p:txBody>
      </p:sp>
      <p:sp>
        <p:nvSpPr>
          <p:cNvPr id="7" name="TextBox 6">
            <a:extLst>
              <a:ext uri="{FF2B5EF4-FFF2-40B4-BE49-F238E27FC236}">
                <a16:creationId xmlns:a16="http://schemas.microsoft.com/office/drawing/2014/main" id="{62295717-14E7-4FC9-A62F-AA5B80219011}"/>
              </a:ext>
            </a:extLst>
          </p:cNvPr>
          <p:cNvSpPr txBox="1"/>
          <p:nvPr/>
        </p:nvSpPr>
        <p:spPr>
          <a:xfrm>
            <a:off x="8058431" y="5894139"/>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8" name="TextBox 7">
            <a:extLst>
              <a:ext uri="{FF2B5EF4-FFF2-40B4-BE49-F238E27FC236}">
                <a16:creationId xmlns:a16="http://schemas.microsoft.com/office/drawing/2014/main" id="{A6A15AF6-AE59-440E-A1E2-77BE2EDA14DE}"/>
              </a:ext>
            </a:extLst>
          </p:cNvPr>
          <p:cNvSpPr txBox="1"/>
          <p:nvPr/>
        </p:nvSpPr>
        <p:spPr>
          <a:xfrm>
            <a:off x="8056263" y="6151612"/>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9" name="Up Arrow 35">
            <a:extLst>
              <a:ext uri="{FF2B5EF4-FFF2-40B4-BE49-F238E27FC236}">
                <a16:creationId xmlns:a16="http://schemas.microsoft.com/office/drawing/2014/main" id="{72B4E631-F973-491F-8CE2-30FB5102BB1A}"/>
              </a:ext>
            </a:extLst>
          </p:cNvPr>
          <p:cNvSpPr/>
          <p:nvPr/>
        </p:nvSpPr>
        <p:spPr>
          <a:xfrm>
            <a:off x="7877284" y="5918252"/>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0" name="Down Arrow 36">
            <a:extLst>
              <a:ext uri="{FF2B5EF4-FFF2-40B4-BE49-F238E27FC236}">
                <a16:creationId xmlns:a16="http://schemas.microsoft.com/office/drawing/2014/main" id="{2137B4A9-E750-4DE8-AADE-7F55F785DE3C}"/>
              </a:ext>
            </a:extLst>
          </p:cNvPr>
          <p:cNvSpPr/>
          <p:nvPr/>
        </p:nvSpPr>
        <p:spPr>
          <a:xfrm>
            <a:off x="7877284" y="6191799"/>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12" name="Up Arrow 35">
            <a:extLst>
              <a:ext uri="{FF2B5EF4-FFF2-40B4-BE49-F238E27FC236}">
                <a16:creationId xmlns:a16="http://schemas.microsoft.com/office/drawing/2014/main" id="{BE32A9FA-C0AD-40C7-90EA-92B472F27F58}"/>
              </a:ext>
            </a:extLst>
          </p:cNvPr>
          <p:cNvSpPr/>
          <p:nvPr/>
        </p:nvSpPr>
        <p:spPr>
          <a:xfrm>
            <a:off x="10668961" y="5227170"/>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4" name="Rectangle 13">
            <a:extLst>
              <a:ext uri="{FF2B5EF4-FFF2-40B4-BE49-F238E27FC236}">
                <a16:creationId xmlns:a16="http://schemas.microsoft.com/office/drawing/2014/main" id="{70E24C61-17DC-4C42-BE07-88A49D06A06F}"/>
              </a:ext>
            </a:extLst>
          </p:cNvPr>
          <p:cNvSpPr/>
          <p:nvPr/>
        </p:nvSpPr>
        <p:spPr>
          <a:xfrm>
            <a:off x="0" y="0"/>
            <a:ext cx="12192000" cy="366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atin typeface="FS Elliot Pro" panose="02000503040000020004" pitchFamily="50" charset="0"/>
              </a:rPr>
              <a:t>Business Protection</a:t>
            </a:r>
          </a:p>
        </p:txBody>
      </p:sp>
      <p:sp>
        <p:nvSpPr>
          <p:cNvPr id="2" name="TextBox 1">
            <a:extLst>
              <a:ext uri="{FF2B5EF4-FFF2-40B4-BE49-F238E27FC236}">
                <a16:creationId xmlns:a16="http://schemas.microsoft.com/office/drawing/2014/main" id="{0883801B-199A-CA57-DCAA-6ED56578CC81}"/>
              </a:ext>
            </a:extLst>
          </p:cNvPr>
          <p:cNvSpPr txBox="1"/>
          <p:nvPr/>
        </p:nvSpPr>
        <p:spPr>
          <a:xfrm>
            <a:off x="10588679" y="1361346"/>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3" name="Graphic 2" descr="Checkmark with solid fill">
            <a:extLst>
              <a:ext uri="{FF2B5EF4-FFF2-40B4-BE49-F238E27FC236}">
                <a16:creationId xmlns:a16="http://schemas.microsoft.com/office/drawing/2014/main" id="{68D02295-32FC-3DBC-D982-8F03BB379C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972" y="1332479"/>
            <a:ext cx="248194" cy="248194"/>
          </a:xfrm>
          <a:prstGeom prst="rect">
            <a:avLst/>
          </a:prstGeom>
        </p:spPr>
      </p:pic>
      <p:graphicFrame>
        <p:nvGraphicFramePr>
          <p:cNvPr id="4" name="Table 3">
            <a:extLst>
              <a:ext uri="{FF2B5EF4-FFF2-40B4-BE49-F238E27FC236}">
                <a16:creationId xmlns:a16="http://schemas.microsoft.com/office/drawing/2014/main" id="{674239A1-A89B-C071-0980-1B7B6BE9A366}"/>
              </a:ext>
            </a:extLst>
          </p:cNvPr>
          <p:cNvGraphicFramePr>
            <a:graphicFrameLocks noGrp="1"/>
          </p:cNvGraphicFramePr>
          <p:nvPr/>
        </p:nvGraphicFramePr>
        <p:xfrm>
          <a:off x="11091161" y="514865"/>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pic>
        <p:nvPicPr>
          <p:cNvPr id="6" name="Graphic 5" descr="Checkmark with solid fill">
            <a:extLst>
              <a:ext uri="{FF2B5EF4-FFF2-40B4-BE49-F238E27FC236}">
                <a16:creationId xmlns:a16="http://schemas.microsoft.com/office/drawing/2014/main" id="{E1528258-0C52-7B4F-2D0D-F2600FC6C1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7842" y="3556114"/>
            <a:ext cx="248194" cy="248194"/>
          </a:xfrm>
          <a:prstGeom prst="rect">
            <a:avLst/>
          </a:prstGeom>
        </p:spPr>
      </p:pic>
      <p:pic>
        <p:nvPicPr>
          <p:cNvPr id="13" name="Graphic 12" descr="Checkmark with solid fill">
            <a:extLst>
              <a:ext uri="{FF2B5EF4-FFF2-40B4-BE49-F238E27FC236}">
                <a16:creationId xmlns:a16="http://schemas.microsoft.com/office/drawing/2014/main" id="{20F90395-AE9F-CA8B-96EC-120E535E8E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7064" y="5110617"/>
            <a:ext cx="248194" cy="248194"/>
          </a:xfrm>
          <a:prstGeom prst="rect">
            <a:avLst/>
          </a:prstGeom>
        </p:spPr>
      </p:pic>
    </p:spTree>
    <p:extLst>
      <p:ext uri="{BB962C8B-B14F-4D97-AF65-F5344CB8AC3E}">
        <p14:creationId xmlns:p14="http://schemas.microsoft.com/office/powerpoint/2010/main" val="167193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E894C8D-A86E-C448-9CBF-AD01FEF18A38}" type="slidenum">
              <a:rPr lang="en-US" smtClean="0"/>
              <a:pPr/>
              <a:t>43</a:t>
            </a:fld>
            <a:endParaRPr lang="en-US"/>
          </a:p>
        </p:txBody>
      </p:sp>
      <p:sp>
        <p:nvSpPr>
          <p:cNvPr id="19" name="TextBox 18">
            <a:extLst>
              <a:ext uri="{FF2B5EF4-FFF2-40B4-BE49-F238E27FC236}">
                <a16:creationId xmlns:a16="http://schemas.microsoft.com/office/drawing/2014/main" id="{16890061-35DB-4325-90FE-BC5319BB91C9}"/>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783 SMB owners (those answering “none” and “not sure” were removed from the analysis)</a:t>
            </a:r>
          </a:p>
          <a:p>
            <a:r>
              <a:rPr lang="en-US"/>
              <a:t>Q1120_2 Does your company have plans in place to help continue the business if any of the following events happens to an owner or key person? Please select all that apply.</a:t>
            </a:r>
          </a:p>
        </p:txBody>
      </p:sp>
      <p:sp>
        <p:nvSpPr>
          <p:cNvPr id="20" name="Title 2">
            <a:extLst>
              <a:ext uri="{FF2B5EF4-FFF2-40B4-BE49-F238E27FC236}">
                <a16:creationId xmlns:a16="http://schemas.microsoft.com/office/drawing/2014/main" id="{E48E6CC6-7A36-4641-B08F-F810D691FD1B}"/>
              </a:ext>
            </a:extLst>
          </p:cNvPr>
          <p:cNvSpPr txBox="1">
            <a:spLocks/>
          </p:cNvSpPr>
          <p:nvPr/>
        </p:nvSpPr>
        <p:spPr>
          <a:xfrm>
            <a:off x="768307" y="674479"/>
            <a:ext cx="10231654"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A record seven in ten owners have plans in place to continue their business in case of their death </a:t>
            </a:r>
          </a:p>
        </p:txBody>
      </p:sp>
      <p:sp>
        <p:nvSpPr>
          <p:cNvPr id="12" name="TextBox 11">
            <a:extLst>
              <a:ext uri="{FF2B5EF4-FFF2-40B4-BE49-F238E27FC236}">
                <a16:creationId xmlns:a16="http://schemas.microsoft.com/office/drawing/2014/main" id="{FBAE5A2F-A218-4647-A88C-9F5594A6E50B}"/>
              </a:ext>
            </a:extLst>
          </p:cNvPr>
          <p:cNvSpPr txBox="1"/>
          <p:nvPr/>
        </p:nvSpPr>
        <p:spPr>
          <a:xfrm>
            <a:off x="8963600" y="6299753"/>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13" name="TextBox 12">
            <a:extLst>
              <a:ext uri="{FF2B5EF4-FFF2-40B4-BE49-F238E27FC236}">
                <a16:creationId xmlns:a16="http://schemas.microsoft.com/office/drawing/2014/main" id="{68C78E5C-2C29-49BA-86B0-AB044ED958A7}"/>
              </a:ext>
            </a:extLst>
          </p:cNvPr>
          <p:cNvSpPr txBox="1"/>
          <p:nvPr/>
        </p:nvSpPr>
        <p:spPr>
          <a:xfrm>
            <a:off x="8961432" y="6557226"/>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23" name="Up Arrow 35">
            <a:extLst>
              <a:ext uri="{FF2B5EF4-FFF2-40B4-BE49-F238E27FC236}">
                <a16:creationId xmlns:a16="http://schemas.microsoft.com/office/drawing/2014/main" id="{30474F5D-0B76-4AB5-96F9-10D899FABC2A}"/>
              </a:ext>
            </a:extLst>
          </p:cNvPr>
          <p:cNvSpPr/>
          <p:nvPr/>
        </p:nvSpPr>
        <p:spPr>
          <a:xfrm>
            <a:off x="8782453" y="6323866"/>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24" name="Down Arrow 36">
            <a:extLst>
              <a:ext uri="{FF2B5EF4-FFF2-40B4-BE49-F238E27FC236}">
                <a16:creationId xmlns:a16="http://schemas.microsoft.com/office/drawing/2014/main" id="{30206B1B-D356-468F-8615-13C4417DDFE6}"/>
              </a:ext>
            </a:extLst>
          </p:cNvPr>
          <p:cNvSpPr/>
          <p:nvPr/>
        </p:nvSpPr>
        <p:spPr>
          <a:xfrm>
            <a:off x="8782453" y="6597413"/>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33" name="Rectangle 32">
            <a:extLst>
              <a:ext uri="{FF2B5EF4-FFF2-40B4-BE49-F238E27FC236}">
                <a16:creationId xmlns:a16="http://schemas.microsoft.com/office/drawing/2014/main" id="{EE1054BD-DF0A-45D5-9F80-6F7C808A7F4B}"/>
              </a:ext>
            </a:extLst>
          </p:cNvPr>
          <p:cNvSpPr/>
          <p:nvPr/>
        </p:nvSpPr>
        <p:spPr>
          <a:xfrm>
            <a:off x="0" y="0"/>
            <a:ext cx="12192000" cy="3661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Business Succession Plans</a:t>
            </a:r>
          </a:p>
        </p:txBody>
      </p:sp>
      <p:graphicFrame>
        <p:nvGraphicFramePr>
          <p:cNvPr id="4" name="Table 3">
            <a:extLst>
              <a:ext uri="{FF2B5EF4-FFF2-40B4-BE49-F238E27FC236}">
                <a16:creationId xmlns:a16="http://schemas.microsoft.com/office/drawing/2014/main" id="{580FB914-058A-21CA-C255-D814E53D00D9}"/>
              </a:ext>
            </a:extLst>
          </p:cNvPr>
          <p:cNvGraphicFramePr>
            <a:graphicFrameLocks noGrp="1"/>
          </p:cNvGraphicFramePr>
          <p:nvPr/>
        </p:nvGraphicFramePr>
        <p:xfrm>
          <a:off x="1123712" y="2179925"/>
          <a:ext cx="9642764" cy="2253998"/>
        </p:xfrm>
        <a:graphic>
          <a:graphicData uri="http://schemas.openxmlformats.org/drawingml/2006/table">
            <a:tbl>
              <a:tblPr firstRow="1" bandRow="1">
                <a:tableStyleId>{7E9639D4-E3E2-4D34-9284-5A2195B3D0D7}</a:tableStyleId>
              </a:tblPr>
              <a:tblGrid>
                <a:gridCol w="3796364">
                  <a:extLst>
                    <a:ext uri="{9D8B030D-6E8A-4147-A177-3AD203B41FA5}">
                      <a16:colId xmlns:a16="http://schemas.microsoft.com/office/drawing/2014/main" val="20000"/>
                    </a:ext>
                  </a:extLst>
                </a:gridCol>
                <a:gridCol w="835200">
                  <a:extLst>
                    <a:ext uri="{9D8B030D-6E8A-4147-A177-3AD203B41FA5}">
                      <a16:colId xmlns:a16="http://schemas.microsoft.com/office/drawing/2014/main" val="20004"/>
                    </a:ext>
                  </a:extLst>
                </a:gridCol>
                <a:gridCol w="835200">
                  <a:extLst>
                    <a:ext uri="{9D8B030D-6E8A-4147-A177-3AD203B41FA5}">
                      <a16:colId xmlns:a16="http://schemas.microsoft.com/office/drawing/2014/main" val="20005"/>
                    </a:ext>
                  </a:extLst>
                </a:gridCol>
                <a:gridCol w="835200">
                  <a:extLst>
                    <a:ext uri="{9D8B030D-6E8A-4147-A177-3AD203B41FA5}">
                      <a16:colId xmlns:a16="http://schemas.microsoft.com/office/drawing/2014/main" val="1290120351"/>
                    </a:ext>
                  </a:extLst>
                </a:gridCol>
                <a:gridCol w="835200">
                  <a:extLst>
                    <a:ext uri="{9D8B030D-6E8A-4147-A177-3AD203B41FA5}">
                      <a16:colId xmlns:a16="http://schemas.microsoft.com/office/drawing/2014/main" val="2468880929"/>
                    </a:ext>
                  </a:extLst>
                </a:gridCol>
                <a:gridCol w="835200">
                  <a:extLst>
                    <a:ext uri="{9D8B030D-6E8A-4147-A177-3AD203B41FA5}">
                      <a16:colId xmlns:a16="http://schemas.microsoft.com/office/drawing/2014/main" val="1682257866"/>
                    </a:ext>
                  </a:extLst>
                </a:gridCol>
                <a:gridCol w="835200">
                  <a:extLst>
                    <a:ext uri="{9D8B030D-6E8A-4147-A177-3AD203B41FA5}">
                      <a16:colId xmlns:a16="http://schemas.microsoft.com/office/drawing/2014/main" val="917191661"/>
                    </a:ext>
                  </a:extLst>
                </a:gridCol>
                <a:gridCol w="835200">
                  <a:extLst>
                    <a:ext uri="{9D8B030D-6E8A-4147-A177-3AD203B41FA5}">
                      <a16:colId xmlns:a16="http://schemas.microsoft.com/office/drawing/2014/main" val="3656837840"/>
                    </a:ext>
                  </a:extLst>
                </a:gridCol>
              </a:tblGrid>
              <a:tr h="333758">
                <a:tc>
                  <a:txBody>
                    <a:bodyPr/>
                    <a:lstStyle/>
                    <a:p>
                      <a:pPr algn="l"/>
                      <a:r>
                        <a:rPr lang="en-US" sz="1400">
                          <a:solidFill>
                            <a:schemeClr val="accent2"/>
                          </a:solidFill>
                          <a:latin typeface="FS Elliot Pro" panose="02000503040000020004" pitchFamily="50" charset="0"/>
                        </a:rPr>
                        <a:t>Planning distractions</a:t>
                      </a:r>
                    </a:p>
                  </a:txBody>
                  <a:tcPr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rgbClr val="333333"/>
                          </a:solidFill>
                          <a:latin typeface="FS Elliot Pro" panose="02000503040000020004" pitchFamily="50" charset="0"/>
                        </a:rPr>
                        <a:t>2015</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1200">
                          <a:solidFill>
                            <a:srgbClr val="333333"/>
                          </a:solidFill>
                          <a:latin typeface="FS Elliot Pro" panose="02000503040000020004" pitchFamily="50" charset="0"/>
                        </a:rPr>
                        <a:t>2017</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a:solidFill>
                            <a:schemeClr val="tx1"/>
                          </a:solidFill>
                          <a:latin typeface="FS Elliot Pro" panose="02000503040000020004" pitchFamily="50" charset="0"/>
                        </a:rPr>
                        <a:t>2019</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a:solidFill>
                            <a:schemeClr val="tx1"/>
                          </a:solidFill>
                          <a:latin typeface="FS Elliot Pro" panose="02000503040000020004" pitchFamily="50" charset="0"/>
                        </a:rPr>
                        <a:t>2021</a:t>
                      </a:r>
                    </a:p>
                  </a:txBody>
                  <a:tcPr marT="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a:solidFill>
                            <a:schemeClr val="bg1"/>
                          </a:solidFill>
                          <a:latin typeface="FS Elliot Pro" panose="02000503040000020004" pitchFamily="50" charset="0"/>
                        </a:rPr>
                        <a:t>2022</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a:solidFill>
                            <a:schemeClr val="bg1"/>
                          </a:solidFill>
                          <a:latin typeface="FS Elliot Pro" panose="02000503040000020004" pitchFamily="50" charset="0"/>
                        </a:rPr>
                        <a:t>2023</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solidFill>
                            <a:schemeClr val="bg1"/>
                          </a:solidFill>
                          <a:latin typeface="FS Elliot Pro" panose="02000503040000020004" pitchFamily="50" charset="0"/>
                        </a:rPr>
                        <a:t>2024</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20040">
                <a:tc>
                  <a:txBody>
                    <a:bodyPr/>
                    <a:lstStyle/>
                    <a:p>
                      <a:pPr algn="l"/>
                      <a:r>
                        <a:rPr lang="en-US" sz="1200" b="1" kern="1200">
                          <a:solidFill>
                            <a:schemeClr val="tx1"/>
                          </a:solidFill>
                          <a:latin typeface="FS Elliot Pro" panose="02000503040000020004" pitchFamily="50" charset="0"/>
                          <a:ea typeface="+mn-ea"/>
                          <a:cs typeface="+mn-cs"/>
                        </a:rPr>
                        <a:t>Death</a:t>
                      </a:r>
                    </a:p>
                  </a:txBody>
                  <a:tcPr marL="121920" marR="121920" marT="0" marB="0" anchor="ctr">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65</a:t>
                      </a:r>
                    </a:p>
                  </a:txBody>
                  <a:tcPr marL="12700" marR="12700" marT="1270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200" b="1" i="0" u="none" strike="noStrike">
                          <a:solidFill>
                            <a:srgbClr val="000000"/>
                          </a:solidFill>
                          <a:effectLst/>
                          <a:latin typeface="FS Elliot Pro" panose="02000503040000020004" pitchFamily="50" charset="0"/>
                        </a:rPr>
                        <a:t>66</a:t>
                      </a:r>
                    </a:p>
                  </a:txBody>
                  <a:tcPr marL="12700" marR="12700" marT="12700" marB="0" anchor="ctr">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200" b="1" i="0" u="none" strike="noStrike">
                          <a:solidFill>
                            <a:srgbClr val="000000"/>
                          </a:solidFill>
                          <a:effectLst/>
                          <a:latin typeface="FS Elliot Pro" panose="02000503040000020004" pitchFamily="50" charset="0"/>
                        </a:rPr>
                        <a:t>64</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200" b="1" i="0" u="none" strike="noStrike">
                          <a:solidFill>
                            <a:srgbClr val="000000"/>
                          </a:solidFill>
                          <a:effectLst/>
                          <a:latin typeface="FS Elliot Pro" panose="02000503040000020004" pitchFamily="50" charset="0"/>
                        </a:rPr>
                        <a:t>63</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64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70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507674397"/>
                  </a:ext>
                </a:extLst>
              </a:tr>
              <a:tr h="320040">
                <a:tc>
                  <a:txBody>
                    <a:bodyPr/>
                    <a:lstStyle/>
                    <a:p>
                      <a:pPr algn="l"/>
                      <a:r>
                        <a:rPr lang="en-US" sz="1200" b="1" kern="1200">
                          <a:solidFill>
                            <a:schemeClr val="tx1"/>
                          </a:solidFill>
                          <a:latin typeface="FS Elliot Pro" panose="02000503040000020004" pitchFamily="50" charset="0"/>
                          <a:ea typeface="+mn-ea"/>
                          <a:cs typeface="+mn-cs"/>
                        </a:rPr>
                        <a:t>Disability</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42</a:t>
                      </a:r>
                    </a:p>
                  </a:txBody>
                  <a:tcPr marL="12700" marR="12700" marT="1270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ctr"/>
                      <a:r>
                        <a:rPr lang="en-US" sz="1200" b="1" i="0" u="none" strike="noStrike">
                          <a:solidFill>
                            <a:srgbClr val="000000"/>
                          </a:solidFill>
                          <a:effectLst/>
                          <a:latin typeface="FS Elliot Pro" panose="02000503040000020004" pitchFamily="50" charset="0"/>
                        </a:rPr>
                        <a:t>54</a:t>
                      </a:r>
                    </a:p>
                  </a:txBody>
                  <a:tcPr marL="12700" marR="12700" marT="12700" marB="0" anchor="ctr">
                    <a:lnL>
                      <a:noFill/>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sz="1200" b="1" i="0" u="none" strike="noStrike">
                          <a:solidFill>
                            <a:srgbClr val="000000"/>
                          </a:solidFill>
                          <a:effectLst/>
                          <a:latin typeface="FS Elliot Pro" panose="02000503040000020004" pitchFamily="50" charset="0"/>
                        </a:rPr>
                        <a:t>58</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sz="1200" b="1" i="0" u="none" strike="noStrike">
                          <a:solidFill>
                            <a:srgbClr val="000000"/>
                          </a:solidFill>
                          <a:effectLst/>
                          <a:latin typeface="FS Elliot Pro" panose="02000503040000020004" pitchFamily="50" charset="0"/>
                        </a:rPr>
                        <a:t>49</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56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61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57</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657900622"/>
                  </a:ext>
                </a:extLst>
              </a:tr>
              <a:tr h="320040">
                <a:tc>
                  <a:txBody>
                    <a:bodyPr/>
                    <a:lstStyle/>
                    <a:p>
                      <a:pPr algn="l"/>
                      <a:r>
                        <a:rPr lang="en-US" sz="1200" b="1" kern="1200">
                          <a:solidFill>
                            <a:schemeClr val="tx1"/>
                          </a:solidFill>
                          <a:latin typeface="FS Elliot Pro" panose="02000503040000020004" pitchFamily="50" charset="0"/>
                          <a:ea typeface="+mn-ea"/>
                          <a:cs typeface="+mn-cs"/>
                        </a:rPr>
                        <a:t>Retirement</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45</a:t>
                      </a: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sz="1200" b="1" i="0" u="none" strike="noStrike">
                          <a:solidFill>
                            <a:srgbClr val="000000"/>
                          </a:solidFill>
                          <a:effectLst/>
                          <a:latin typeface="FS Elliot Pro" panose="02000503040000020004" pitchFamily="50" charset="0"/>
                        </a:rPr>
                        <a:t>46</a:t>
                      </a: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ctr"/>
                      <a:r>
                        <a:rPr lang="en-US" sz="1200" b="1" i="0" u="none" strike="noStrike">
                          <a:solidFill>
                            <a:srgbClr val="000000"/>
                          </a:solidFill>
                          <a:effectLst/>
                          <a:latin typeface="FS Elliot Pro" panose="02000503040000020004" pitchFamily="50" charset="0"/>
                        </a:rPr>
                        <a:t>52</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ctr"/>
                      <a:r>
                        <a:rPr lang="en-US" sz="1200" b="1" i="0" u="none" strike="noStrike">
                          <a:solidFill>
                            <a:srgbClr val="000000"/>
                          </a:solidFill>
                          <a:effectLst/>
                          <a:latin typeface="FS Elliot Pro" panose="02000503040000020004" pitchFamily="50" charset="0"/>
                        </a:rPr>
                        <a:t>37</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52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52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50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703892191"/>
                  </a:ext>
                </a:extLst>
              </a:tr>
              <a:tr h="320040">
                <a:tc>
                  <a:txBody>
                    <a:bodyPr/>
                    <a:lstStyle/>
                    <a:p>
                      <a:pPr algn="l"/>
                      <a:r>
                        <a:rPr lang="en-US" sz="1200" b="1" kern="1200">
                          <a:solidFill>
                            <a:schemeClr val="tx1"/>
                          </a:solidFill>
                          <a:latin typeface="FS Elliot Pro" panose="02000503040000020004" pitchFamily="50" charset="0"/>
                          <a:ea typeface="+mn-ea"/>
                          <a:cs typeface="+mn-cs"/>
                        </a:rPr>
                        <a:t>Involuntary termination</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23</a:t>
                      </a: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23</a:t>
                      </a: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27</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19</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637826"/>
                  </a:ext>
                </a:extLst>
              </a:tr>
              <a:tr h="320040">
                <a:tc>
                  <a:txBody>
                    <a:bodyPr/>
                    <a:lstStyle/>
                    <a:p>
                      <a:pPr algn="l"/>
                      <a:r>
                        <a:rPr lang="en-US" sz="1200" b="1" kern="1200">
                          <a:solidFill>
                            <a:schemeClr val="tx1"/>
                          </a:solidFill>
                          <a:latin typeface="FS Elliot Pro" panose="02000503040000020004" pitchFamily="50" charset="0"/>
                          <a:ea typeface="+mn-ea"/>
                          <a:cs typeface="+mn-cs"/>
                        </a:rPr>
                        <a:t>Voluntary termination</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25</a:t>
                      </a: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15</a:t>
                      </a: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25</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18</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0040">
                <a:tc>
                  <a:txBody>
                    <a:bodyPr/>
                    <a:lstStyle/>
                    <a:p>
                      <a:pPr marL="0" algn="l" defTabSz="914377" rtl="0" eaLnBrk="1" latinLnBrk="0" hangingPunct="1"/>
                      <a:r>
                        <a:rPr lang="en-US" sz="1200" b="1" kern="1200">
                          <a:solidFill>
                            <a:schemeClr val="tx1"/>
                          </a:solidFill>
                          <a:latin typeface="FS Elliot Pro" panose="02000503040000020004" pitchFamily="50" charset="0"/>
                          <a:ea typeface="+mn-ea"/>
                          <a:cs typeface="+mn-cs"/>
                        </a:rPr>
                        <a:t>Other</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3</a:t>
                      </a: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4</a:t>
                      </a: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6</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6</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358015"/>
                  </a:ext>
                </a:extLst>
              </a:tr>
            </a:tbl>
          </a:graphicData>
        </a:graphic>
      </p:graphicFrame>
      <p:sp>
        <p:nvSpPr>
          <p:cNvPr id="5" name="Up Arrow 35">
            <a:extLst>
              <a:ext uri="{FF2B5EF4-FFF2-40B4-BE49-F238E27FC236}">
                <a16:creationId xmlns:a16="http://schemas.microsoft.com/office/drawing/2014/main" id="{9AB855B9-D28D-640A-053B-714B23F1A4D2}"/>
              </a:ext>
            </a:extLst>
          </p:cNvPr>
          <p:cNvSpPr/>
          <p:nvPr/>
        </p:nvSpPr>
        <p:spPr>
          <a:xfrm>
            <a:off x="10588679" y="2605378"/>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6" name="Up Arrow 35">
            <a:extLst>
              <a:ext uri="{FF2B5EF4-FFF2-40B4-BE49-F238E27FC236}">
                <a16:creationId xmlns:a16="http://schemas.microsoft.com/office/drawing/2014/main" id="{5FC76B1C-32E9-BA22-3AE7-3609AA98A7B7}"/>
              </a:ext>
            </a:extLst>
          </p:cNvPr>
          <p:cNvSpPr/>
          <p:nvPr/>
        </p:nvSpPr>
        <p:spPr>
          <a:xfrm>
            <a:off x="10874103" y="2596764"/>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7" name="TextBox 6">
            <a:extLst>
              <a:ext uri="{FF2B5EF4-FFF2-40B4-BE49-F238E27FC236}">
                <a16:creationId xmlns:a16="http://schemas.microsoft.com/office/drawing/2014/main" id="{8395A2E0-EFF9-74F9-2591-217EC09C03E2}"/>
              </a:ext>
            </a:extLst>
          </p:cNvPr>
          <p:cNvSpPr txBox="1"/>
          <p:nvPr/>
        </p:nvSpPr>
        <p:spPr>
          <a:xfrm>
            <a:off x="10588679" y="1361346"/>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8" name="Graphic 7" descr="Checkmark with solid fill">
            <a:extLst>
              <a:ext uri="{FF2B5EF4-FFF2-40B4-BE49-F238E27FC236}">
                <a16:creationId xmlns:a16="http://schemas.microsoft.com/office/drawing/2014/main" id="{051005A0-C924-D2A3-06C8-4BB5A7DA59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972" y="1332479"/>
            <a:ext cx="248194" cy="248194"/>
          </a:xfrm>
          <a:prstGeom prst="rect">
            <a:avLst/>
          </a:prstGeom>
        </p:spPr>
      </p:pic>
      <p:graphicFrame>
        <p:nvGraphicFramePr>
          <p:cNvPr id="9" name="Table 8">
            <a:extLst>
              <a:ext uri="{FF2B5EF4-FFF2-40B4-BE49-F238E27FC236}">
                <a16:creationId xmlns:a16="http://schemas.microsoft.com/office/drawing/2014/main" id="{CE58ECBB-AC7A-75ED-CB56-EF711AFF0419}"/>
              </a:ext>
            </a:extLst>
          </p:cNvPr>
          <p:cNvGraphicFramePr>
            <a:graphicFrameLocks noGrp="1"/>
          </p:cNvGraphicFramePr>
          <p:nvPr/>
        </p:nvGraphicFramePr>
        <p:xfrm>
          <a:off x="11091161" y="514865"/>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pic>
        <p:nvPicPr>
          <p:cNvPr id="10" name="Graphic 9" descr="Checkmark with solid fill">
            <a:extLst>
              <a:ext uri="{FF2B5EF4-FFF2-40B4-BE49-F238E27FC236}">
                <a16:creationId xmlns:a16="http://schemas.microsoft.com/office/drawing/2014/main" id="{9C1B1527-54D8-E037-8AA2-98EC030E22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07588" y="2538487"/>
            <a:ext cx="248194" cy="248194"/>
          </a:xfrm>
          <a:prstGeom prst="rect">
            <a:avLst/>
          </a:prstGeom>
        </p:spPr>
      </p:pic>
    </p:spTree>
    <p:extLst>
      <p:ext uri="{BB962C8B-B14F-4D97-AF65-F5344CB8AC3E}">
        <p14:creationId xmlns:p14="http://schemas.microsoft.com/office/powerpoint/2010/main" val="4236694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E894C8D-A86E-C448-9CBF-AD01FEF18A38}" type="slidenum">
              <a:rPr lang="en-US" smtClean="0"/>
              <a:pPr/>
              <a:t>44</a:t>
            </a:fld>
            <a:endParaRPr lang="en-US"/>
          </a:p>
        </p:txBody>
      </p:sp>
      <p:sp>
        <p:nvSpPr>
          <p:cNvPr id="19" name="TextBox 18">
            <a:extLst>
              <a:ext uri="{FF2B5EF4-FFF2-40B4-BE49-F238E27FC236}">
                <a16:creationId xmlns:a16="http://schemas.microsoft.com/office/drawing/2014/main" id="{16890061-35DB-4325-90FE-BC5319BB91C9}"/>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771 SMB owners with a succession plan in Q1120 and “none removed”</a:t>
            </a:r>
          </a:p>
          <a:p>
            <a:r>
              <a:rPr lang="en-US"/>
              <a:t>Q9090_2 How is the plan funded? Please select all that apply.</a:t>
            </a:r>
          </a:p>
        </p:txBody>
      </p:sp>
      <p:sp>
        <p:nvSpPr>
          <p:cNvPr id="20" name="Title 2">
            <a:extLst>
              <a:ext uri="{FF2B5EF4-FFF2-40B4-BE49-F238E27FC236}">
                <a16:creationId xmlns:a16="http://schemas.microsoft.com/office/drawing/2014/main" id="{E48E6CC6-7A36-4641-B08F-F810D691FD1B}"/>
              </a:ext>
            </a:extLst>
          </p:cNvPr>
          <p:cNvSpPr txBox="1">
            <a:spLocks/>
          </p:cNvSpPr>
          <p:nvPr/>
        </p:nvSpPr>
        <p:spPr>
          <a:xfrm>
            <a:off x="768306" y="645696"/>
            <a:ext cx="8715328"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Most owners with a succession plan fund the plan with business cash flow</a:t>
            </a:r>
          </a:p>
        </p:txBody>
      </p:sp>
      <p:sp>
        <p:nvSpPr>
          <p:cNvPr id="13" name="TextBox 12">
            <a:extLst>
              <a:ext uri="{FF2B5EF4-FFF2-40B4-BE49-F238E27FC236}">
                <a16:creationId xmlns:a16="http://schemas.microsoft.com/office/drawing/2014/main" id="{68C78E5C-2C29-49BA-86B0-AB044ED958A7}"/>
              </a:ext>
            </a:extLst>
          </p:cNvPr>
          <p:cNvSpPr txBox="1"/>
          <p:nvPr/>
        </p:nvSpPr>
        <p:spPr>
          <a:xfrm>
            <a:off x="8401379" y="6511478"/>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latin typeface="FS Elliot Pro"/>
              </a:rPr>
              <a:t>No significant differences</a:t>
            </a:r>
            <a:endParaRPr lang="en-US"/>
          </a:p>
        </p:txBody>
      </p:sp>
      <p:sp>
        <p:nvSpPr>
          <p:cNvPr id="26" name="Rectangle 25">
            <a:extLst>
              <a:ext uri="{FF2B5EF4-FFF2-40B4-BE49-F238E27FC236}">
                <a16:creationId xmlns:a16="http://schemas.microsoft.com/office/drawing/2014/main" id="{78A87888-5CC1-4DC5-B841-536BD3EF0EEA}"/>
              </a:ext>
            </a:extLst>
          </p:cNvPr>
          <p:cNvSpPr/>
          <p:nvPr/>
        </p:nvSpPr>
        <p:spPr>
          <a:xfrm>
            <a:off x="0" y="0"/>
            <a:ext cx="12192000" cy="3661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Business Succession Plans</a:t>
            </a:r>
          </a:p>
        </p:txBody>
      </p:sp>
      <p:sp>
        <p:nvSpPr>
          <p:cNvPr id="3" name="TextBox 2">
            <a:extLst>
              <a:ext uri="{FF2B5EF4-FFF2-40B4-BE49-F238E27FC236}">
                <a16:creationId xmlns:a16="http://schemas.microsoft.com/office/drawing/2014/main" id="{493C033A-688B-00C8-A569-53090259B126}"/>
              </a:ext>
            </a:extLst>
          </p:cNvPr>
          <p:cNvSpPr txBox="1"/>
          <p:nvPr/>
        </p:nvSpPr>
        <p:spPr>
          <a:xfrm>
            <a:off x="10588679" y="1361346"/>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5" name="Graphic 4" descr="Checkmark with solid fill">
            <a:extLst>
              <a:ext uri="{FF2B5EF4-FFF2-40B4-BE49-F238E27FC236}">
                <a16:creationId xmlns:a16="http://schemas.microsoft.com/office/drawing/2014/main" id="{9728E2A5-FC99-1CC0-EAA5-77C0190A2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972" y="1332479"/>
            <a:ext cx="248194" cy="248194"/>
          </a:xfrm>
          <a:prstGeom prst="rect">
            <a:avLst/>
          </a:prstGeom>
        </p:spPr>
      </p:pic>
      <p:graphicFrame>
        <p:nvGraphicFramePr>
          <p:cNvPr id="6" name="Table 5">
            <a:extLst>
              <a:ext uri="{FF2B5EF4-FFF2-40B4-BE49-F238E27FC236}">
                <a16:creationId xmlns:a16="http://schemas.microsoft.com/office/drawing/2014/main" id="{1653BB1D-5DF8-B1AE-6A6B-851892170481}"/>
              </a:ext>
            </a:extLst>
          </p:cNvPr>
          <p:cNvGraphicFramePr>
            <a:graphicFrameLocks noGrp="1"/>
          </p:cNvGraphicFramePr>
          <p:nvPr/>
        </p:nvGraphicFramePr>
        <p:xfrm>
          <a:off x="11091161" y="514865"/>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graphicFrame>
        <p:nvGraphicFramePr>
          <p:cNvPr id="7" name="Table 6">
            <a:extLst>
              <a:ext uri="{FF2B5EF4-FFF2-40B4-BE49-F238E27FC236}">
                <a16:creationId xmlns:a16="http://schemas.microsoft.com/office/drawing/2014/main" id="{99DF13B6-2060-0C41-50A0-97C3E955E4B3}"/>
              </a:ext>
            </a:extLst>
          </p:cNvPr>
          <p:cNvGraphicFramePr>
            <a:graphicFrameLocks noGrp="1"/>
          </p:cNvGraphicFramePr>
          <p:nvPr>
            <p:extLst>
              <p:ext uri="{D42A27DB-BD31-4B8C-83A1-F6EECF244321}">
                <p14:modId xmlns:p14="http://schemas.microsoft.com/office/powerpoint/2010/main" val="2583545529"/>
              </p:ext>
            </p:extLst>
          </p:nvPr>
        </p:nvGraphicFramePr>
        <p:xfrm>
          <a:off x="1123712" y="2179925"/>
          <a:ext cx="9642764" cy="1933958"/>
        </p:xfrm>
        <a:graphic>
          <a:graphicData uri="http://schemas.openxmlformats.org/drawingml/2006/table">
            <a:tbl>
              <a:tblPr firstRow="1" bandRow="1">
                <a:tableStyleId>{7E9639D4-E3E2-4D34-9284-5A2195B3D0D7}</a:tableStyleId>
              </a:tblPr>
              <a:tblGrid>
                <a:gridCol w="3796364">
                  <a:extLst>
                    <a:ext uri="{9D8B030D-6E8A-4147-A177-3AD203B41FA5}">
                      <a16:colId xmlns:a16="http://schemas.microsoft.com/office/drawing/2014/main" val="20000"/>
                    </a:ext>
                  </a:extLst>
                </a:gridCol>
                <a:gridCol w="835200">
                  <a:extLst>
                    <a:ext uri="{9D8B030D-6E8A-4147-A177-3AD203B41FA5}">
                      <a16:colId xmlns:a16="http://schemas.microsoft.com/office/drawing/2014/main" val="20004"/>
                    </a:ext>
                  </a:extLst>
                </a:gridCol>
                <a:gridCol w="835200">
                  <a:extLst>
                    <a:ext uri="{9D8B030D-6E8A-4147-A177-3AD203B41FA5}">
                      <a16:colId xmlns:a16="http://schemas.microsoft.com/office/drawing/2014/main" val="20005"/>
                    </a:ext>
                  </a:extLst>
                </a:gridCol>
                <a:gridCol w="835200">
                  <a:extLst>
                    <a:ext uri="{9D8B030D-6E8A-4147-A177-3AD203B41FA5}">
                      <a16:colId xmlns:a16="http://schemas.microsoft.com/office/drawing/2014/main" val="1290120351"/>
                    </a:ext>
                  </a:extLst>
                </a:gridCol>
                <a:gridCol w="835200">
                  <a:extLst>
                    <a:ext uri="{9D8B030D-6E8A-4147-A177-3AD203B41FA5}">
                      <a16:colId xmlns:a16="http://schemas.microsoft.com/office/drawing/2014/main" val="2468880929"/>
                    </a:ext>
                  </a:extLst>
                </a:gridCol>
                <a:gridCol w="835200">
                  <a:extLst>
                    <a:ext uri="{9D8B030D-6E8A-4147-A177-3AD203B41FA5}">
                      <a16:colId xmlns:a16="http://schemas.microsoft.com/office/drawing/2014/main" val="1682257866"/>
                    </a:ext>
                  </a:extLst>
                </a:gridCol>
                <a:gridCol w="835200">
                  <a:extLst>
                    <a:ext uri="{9D8B030D-6E8A-4147-A177-3AD203B41FA5}">
                      <a16:colId xmlns:a16="http://schemas.microsoft.com/office/drawing/2014/main" val="917191661"/>
                    </a:ext>
                  </a:extLst>
                </a:gridCol>
                <a:gridCol w="835200">
                  <a:extLst>
                    <a:ext uri="{9D8B030D-6E8A-4147-A177-3AD203B41FA5}">
                      <a16:colId xmlns:a16="http://schemas.microsoft.com/office/drawing/2014/main" val="3656837840"/>
                    </a:ext>
                  </a:extLst>
                </a:gridCol>
              </a:tblGrid>
              <a:tr h="333758">
                <a:tc>
                  <a:txBody>
                    <a:bodyPr/>
                    <a:lstStyle/>
                    <a:p>
                      <a:pPr algn="l"/>
                      <a:r>
                        <a:rPr lang="en-US" sz="1400">
                          <a:solidFill>
                            <a:schemeClr val="accent2"/>
                          </a:solidFill>
                          <a:latin typeface="FS Elliot Pro" panose="02000503040000020004" pitchFamily="50" charset="0"/>
                        </a:rPr>
                        <a:t>Planning distractions</a:t>
                      </a:r>
                    </a:p>
                  </a:txBody>
                  <a:tcPr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rgbClr val="333333"/>
                          </a:solidFill>
                          <a:latin typeface="FS Elliot Pro" panose="02000503040000020004" pitchFamily="50" charset="0"/>
                        </a:rPr>
                        <a:t>2015</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1200">
                          <a:solidFill>
                            <a:srgbClr val="333333"/>
                          </a:solidFill>
                          <a:latin typeface="FS Elliot Pro" panose="02000503040000020004" pitchFamily="50" charset="0"/>
                        </a:rPr>
                        <a:t>2017</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a:solidFill>
                            <a:schemeClr val="tx1"/>
                          </a:solidFill>
                          <a:latin typeface="FS Elliot Pro" panose="02000503040000020004" pitchFamily="50" charset="0"/>
                        </a:rPr>
                        <a:t>2019</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a:solidFill>
                            <a:schemeClr val="tx1"/>
                          </a:solidFill>
                          <a:latin typeface="FS Elliot Pro" panose="02000503040000020004" pitchFamily="50" charset="0"/>
                        </a:rPr>
                        <a:t>2021</a:t>
                      </a:r>
                    </a:p>
                  </a:txBody>
                  <a:tcPr marT="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a:solidFill>
                            <a:schemeClr val="bg1"/>
                          </a:solidFill>
                          <a:latin typeface="FS Elliot Pro" panose="02000503040000020004" pitchFamily="50" charset="0"/>
                        </a:rPr>
                        <a:t>2022</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a:solidFill>
                            <a:schemeClr val="bg1"/>
                          </a:solidFill>
                          <a:latin typeface="FS Elliot Pro" panose="02000503040000020004" pitchFamily="50" charset="0"/>
                        </a:rPr>
                        <a:t>2023</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solidFill>
                            <a:schemeClr val="bg1"/>
                          </a:solidFill>
                          <a:latin typeface="FS Elliot Pro" panose="02000503040000020004" pitchFamily="50" charset="0"/>
                        </a:rPr>
                        <a:t>2024</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20040">
                <a:tc>
                  <a:txBody>
                    <a:bodyPr/>
                    <a:lstStyle/>
                    <a:p>
                      <a:pPr algn="l"/>
                      <a:r>
                        <a:rPr lang="en-US" sz="1200" b="1" kern="1200">
                          <a:solidFill>
                            <a:schemeClr val="tx1"/>
                          </a:solidFill>
                          <a:latin typeface="FS Elliot Pro" panose="02000503040000020004" pitchFamily="50" charset="0"/>
                          <a:ea typeface="+mn-ea"/>
                          <a:cs typeface="+mn-cs"/>
                        </a:rPr>
                        <a:t>Business cash flow</a:t>
                      </a:r>
                    </a:p>
                  </a:txBody>
                  <a:tcPr marL="121920" marR="121920" marT="0" marB="0" anchor="ctr">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50</a:t>
                      </a:r>
                    </a:p>
                  </a:txBody>
                  <a:tcPr marL="12700" marR="12700" marT="1270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sz="1200" b="1" i="0" u="none" strike="noStrike">
                          <a:solidFill>
                            <a:srgbClr val="000000"/>
                          </a:solidFill>
                          <a:effectLst/>
                          <a:latin typeface="FS Elliot Pro" panose="02000503040000020004" pitchFamily="50" charset="0"/>
                        </a:rPr>
                        <a:t>51</a:t>
                      </a:r>
                    </a:p>
                  </a:txBody>
                  <a:tcPr marL="12700" marR="12700" marT="12700" marB="0" anchor="ctr">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200" b="1" i="0" u="none" strike="noStrike">
                          <a:solidFill>
                            <a:srgbClr val="000000"/>
                          </a:solidFill>
                          <a:effectLst/>
                          <a:latin typeface="FS Elliot Pro" panose="02000503040000020004" pitchFamily="50" charset="0"/>
                        </a:rPr>
                        <a:t>59</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200" b="1" i="0" u="none" strike="noStrike">
                          <a:solidFill>
                            <a:srgbClr val="000000"/>
                          </a:solidFill>
                          <a:effectLst/>
                          <a:latin typeface="FS Elliot Pro" panose="02000503040000020004" pitchFamily="50" charset="0"/>
                        </a:rPr>
                        <a:t>62</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69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68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507674397"/>
                  </a:ext>
                </a:extLst>
              </a:tr>
              <a:tr h="320040">
                <a:tc>
                  <a:txBody>
                    <a:bodyPr/>
                    <a:lstStyle/>
                    <a:p>
                      <a:pPr algn="l"/>
                      <a:r>
                        <a:rPr lang="en-US" sz="1200" b="1" kern="1200">
                          <a:solidFill>
                            <a:schemeClr val="tx1"/>
                          </a:solidFill>
                          <a:latin typeface="FS Elliot Pro" panose="02000503040000020004" pitchFamily="50" charset="0"/>
                          <a:ea typeface="+mn-ea"/>
                          <a:cs typeface="+mn-cs"/>
                        </a:rPr>
                        <a:t>Life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56</a:t>
                      </a:r>
                    </a:p>
                  </a:txBody>
                  <a:tcPr marL="12700" marR="12700" marT="1270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200" b="1" i="0" u="none" strike="noStrike">
                          <a:solidFill>
                            <a:srgbClr val="000000"/>
                          </a:solidFill>
                          <a:effectLst/>
                          <a:latin typeface="FS Elliot Pro" panose="02000503040000020004" pitchFamily="50" charset="0"/>
                        </a:rPr>
                        <a:t>46</a:t>
                      </a:r>
                    </a:p>
                  </a:txBody>
                  <a:tcPr marL="12700" marR="12700" marT="12700" marB="0" anchor="ctr">
                    <a:lnL>
                      <a:noFill/>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sz="1200" b="1" i="0" u="none" strike="noStrike">
                          <a:solidFill>
                            <a:srgbClr val="000000"/>
                          </a:solidFill>
                          <a:effectLst/>
                          <a:latin typeface="FS Elliot Pro" panose="02000503040000020004" pitchFamily="50" charset="0"/>
                        </a:rPr>
                        <a:t>44</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rtl="0" fontAlgn="ctr"/>
                      <a:r>
                        <a:rPr lang="en-US" sz="1200" b="1" i="0" u="none" strike="noStrike">
                          <a:solidFill>
                            <a:srgbClr val="000000"/>
                          </a:solidFill>
                          <a:effectLst/>
                          <a:latin typeface="FS Elliot Pro" panose="02000503040000020004" pitchFamily="50" charset="0"/>
                        </a:rPr>
                        <a:t>44</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40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43</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657900622"/>
                  </a:ext>
                </a:extLst>
              </a:tr>
              <a:tr h="320040">
                <a:tc>
                  <a:txBody>
                    <a:bodyPr/>
                    <a:lstStyle/>
                    <a:p>
                      <a:pPr algn="l"/>
                      <a:r>
                        <a:rPr lang="en-US" sz="1200" b="1" kern="1200">
                          <a:solidFill>
                            <a:schemeClr val="tx1"/>
                          </a:solidFill>
                          <a:latin typeface="FS Elliot Pro" panose="02000503040000020004" pitchFamily="50" charset="0"/>
                          <a:ea typeface="+mn-ea"/>
                          <a:cs typeface="+mn-cs"/>
                        </a:rPr>
                        <a:t>Disability buy-out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19</a:t>
                      </a: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ctr"/>
                      <a:r>
                        <a:rPr lang="en-US" sz="1200" b="1" i="0" u="none" strike="noStrike">
                          <a:solidFill>
                            <a:srgbClr val="000000"/>
                          </a:solidFill>
                          <a:effectLst/>
                          <a:latin typeface="FS Elliot Pro" panose="02000503040000020004" pitchFamily="50" charset="0"/>
                        </a:rPr>
                        <a:t>18</a:t>
                      </a: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ctr"/>
                      <a:r>
                        <a:rPr lang="en-US" sz="1200" b="1" i="0" u="none" strike="noStrike">
                          <a:solidFill>
                            <a:srgbClr val="000000"/>
                          </a:solidFill>
                          <a:effectLst/>
                          <a:latin typeface="FS Elliot Pro" panose="02000503040000020004" pitchFamily="50" charset="0"/>
                        </a:rPr>
                        <a:t>17</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ctr"/>
                      <a:r>
                        <a:rPr lang="en-US" sz="1200" b="1" i="0" u="none" strike="noStrike">
                          <a:solidFill>
                            <a:srgbClr val="000000"/>
                          </a:solidFill>
                          <a:effectLst/>
                          <a:latin typeface="FS Elliot Pro" panose="02000503040000020004" pitchFamily="50" charset="0"/>
                        </a:rPr>
                        <a:t>14</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17</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17</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703892191"/>
                  </a:ext>
                </a:extLst>
              </a:tr>
              <a:tr h="320040">
                <a:tc>
                  <a:txBody>
                    <a:bodyPr/>
                    <a:lstStyle/>
                    <a:p>
                      <a:pPr algn="l"/>
                      <a:r>
                        <a:rPr lang="en-US" sz="1200" b="1" kern="1200">
                          <a:solidFill>
                            <a:schemeClr val="tx1"/>
                          </a:solidFill>
                          <a:latin typeface="FS Elliot Pro" panose="02000503040000020004" pitchFamily="50" charset="0"/>
                          <a:ea typeface="+mn-ea"/>
                          <a:cs typeface="+mn-cs"/>
                        </a:rPr>
                        <a:t>Accumulation sinking fund</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9</a:t>
                      </a: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17</a:t>
                      </a: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14</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16</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14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16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637826"/>
                  </a:ext>
                </a:extLst>
              </a:tr>
              <a:tr h="320040">
                <a:tc>
                  <a:txBody>
                    <a:bodyPr/>
                    <a:lstStyle/>
                    <a:p>
                      <a:pPr algn="l"/>
                      <a:r>
                        <a:rPr lang="en-US" sz="1200" b="1" kern="1200">
                          <a:solidFill>
                            <a:schemeClr val="tx1"/>
                          </a:solidFill>
                          <a:latin typeface="FS Elliot Pro" panose="02000503040000020004" pitchFamily="50" charset="0"/>
                          <a:ea typeface="+mn-ea"/>
                          <a:cs typeface="+mn-cs"/>
                        </a:rPr>
                        <a:t>Other</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a:solidFill>
                            <a:srgbClr val="000000"/>
                          </a:solidFill>
                          <a:effectLst/>
                          <a:latin typeface="FS Elliot Pro" panose="02000503040000020004" pitchFamily="50" charset="0"/>
                        </a:rPr>
                        <a:t>8</a:t>
                      </a:r>
                    </a:p>
                  </a:txBody>
                  <a:tcPr marL="12700" marR="12700" marT="1270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4</a:t>
                      </a:r>
                    </a:p>
                  </a:txBody>
                  <a:tcPr marL="12700" marR="12700" marT="1270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7</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1" i="0" u="none" strike="noStrike">
                          <a:solidFill>
                            <a:srgbClr val="000000"/>
                          </a:solidFill>
                          <a:effectLst/>
                          <a:latin typeface="FS Elliot Pro" panose="02000503040000020004" pitchFamily="50" charset="0"/>
                        </a:rPr>
                        <a:t>7</a:t>
                      </a:r>
                    </a:p>
                  </a:txBody>
                  <a:tcPr marL="12700" marR="12700" marT="127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7</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356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E0F6CE-0A43-40ED-94BE-7345A742EB8C}"/>
              </a:ext>
            </a:extLst>
          </p:cNvPr>
          <p:cNvSpPr txBox="1"/>
          <p:nvPr/>
        </p:nvSpPr>
        <p:spPr>
          <a:xfrm>
            <a:off x="577701" y="6436577"/>
            <a:ext cx="9547620"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761 SMB owners who have a plan for exit (those answering  “not sure” were removed from the analysis)</a:t>
            </a:r>
          </a:p>
          <a:p>
            <a:r>
              <a:rPr lang="en-US"/>
              <a:t>Q9095_2 When was the plan last reviewed? </a:t>
            </a:r>
          </a:p>
          <a:p>
            <a:r>
              <a:rPr lang="en-US"/>
              <a:t> </a:t>
            </a:r>
          </a:p>
        </p:txBody>
      </p:sp>
      <p:graphicFrame>
        <p:nvGraphicFramePr>
          <p:cNvPr id="12" name="Object 6">
            <a:extLst>
              <a:ext uri="{FF2B5EF4-FFF2-40B4-BE49-F238E27FC236}">
                <a16:creationId xmlns:a16="http://schemas.microsoft.com/office/drawing/2014/main" id="{B11BD97E-F783-4CFC-933C-1ECA3DFA8FF6}"/>
              </a:ext>
            </a:extLst>
          </p:cNvPr>
          <p:cNvGraphicFramePr>
            <a:graphicFrameLocks noChangeAspect="1"/>
          </p:cNvGraphicFramePr>
          <p:nvPr/>
        </p:nvGraphicFramePr>
        <p:xfrm>
          <a:off x="7661" y="1724696"/>
          <a:ext cx="10280230" cy="4182618"/>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2">
            <a:extLst>
              <a:ext uri="{FF2B5EF4-FFF2-40B4-BE49-F238E27FC236}">
                <a16:creationId xmlns:a16="http://schemas.microsoft.com/office/drawing/2014/main" id="{C191FFA2-C512-48CA-B091-C3D356A52F03}"/>
              </a:ext>
            </a:extLst>
          </p:cNvPr>
          <p:cNvSpPr txBox="1">
            <a:spLocks/>
          </p:cNvSpPr>
          <p:nvPr/>
        </p:nvSpPr>
        <p:spPr>
          <a:xfrm>
            <a:off x="791508" y="712591"/>
            <a:ext cx="9120006"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Most owners with a succession plan have reviewed it within the past two years </a:t>
            </a:r>
          </a:p>
        </p:txBody>
      </p:sp>
      <p:sp>
        <p:nvSpPr>
          <p:cNvPr id="13" name="Slide Number Placeholder 2">
            <a:extLst>
              <a:ext uri="{FF2B5EF4-FFF2-40B4-BE49-F238E27FC236}">
                <a16:creationId xmlns:a16="http://schemas.microsoft.com/office/drawing/2014/main" id="{A7D613B3-F3D7-44C4-83BC-BA4B4FFCF001}"/>
              </a:ext>
            </a:extLst>
          </p:cNvPr>
          <p:cNvSpPr>
            <a:spLocks noGrp="1"/>
          </p:cNvSpPr>
          <p:nvPr>
            <p:ph type="sldNum" sz="quarter" idx="10"/>
          </p:nvPr>
        </p:nvSpPr>
        <p:spPr>
          <a:xfrm>
            <a:off x="128712" y="6258991"/>
            <a:ext cx="355600" cy="366183"/>
          </a:xfrm>
        </p:spPr>
        <p:txBody>
          <a:bodyPr/>
          <a:lstStyle/>
          <a:p>
            <a:fld id="{FE894C8D-A86E-C448-9CBF-AD01FEF18A38}" type="slidenum">
              <a:rPr lang="en-US" smtClean="0"/>
              <a:pPr/>
              <a:t>45</a:t>
            </a:fld>
            <a:endParaRPr lang="en-US"/>
          </a:p>
        </p:txBody>
      </p:sp>
      <p:sp>
        <p:nvSpPr>
          <p:cNvPr id="14" name="TextBox 13">
            <a:extLst>
              <a:ext uri="{FF2B5EF4-FFF2-40B4-BE49-F238E27FC236}">
                <a16:creationId xmlns:a16="http://schemas.microsoft.com/office/drawing/2014/main" id="{F8A8CC69-534A-4AC5-BE60-B73EB4AC9621}"/>
              </a:ext>
            </a:extLst>
          </p:cNvPr>
          <p:cNvSpPr txBox="1"/>
          <p:nvPr/>
        </p:nvSpPr>
        <p:spPr>
          <a:xfrm>
            <a:off x="8403547" y="6254005"/>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15" name="TextBox 14">
            <a:extLst>
              <a:ext uri="{FF2B5EF4-FFF2-40B4-BE49-F238E27FC236}">
                <a16:creationId xmlns:a16="http://schemas.microsoft.com/office/drawing/2014/main" id="{DC7C2537-845D-41D9-9DA6-19F88C12AB03}"/>
              </a:ext>
            </a:extLst>
          </p:cNvPr>
          <p:cNvSpPr txBox="1"/>
          <p:nvPr/>
        </p:nvSpPr>
        <p:spPr>
          <a:xfrm>
            <a:off x="8401379" y="6511478"/>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16" name="Up Arrow 35">
            <a:extLst>
              <a:ext uri="{FF2B5EF4-FFF2-40B4-BE49-F238E27FC236}">
                <a16:creationId xmlns:a16="http://schemas.microsoft.com/office/drawing/2014/main" id="{922B7A11-B42D-4848-A34C-B0B329B41851}"/>
              </a:ext>
            </a:extLst>
          </p:cNvPr>
          <p:cNvSpPr/>
          <p:nvPr/>
        </p:nvSpPr>
        <p:spPr>
          <a:xfrm>
            <a:off x="8222400" y="6278118"/>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7" name="Down Arrow 36">
            <a:extLst>
              <a:ext uri="{FF2B5EF4-FFF2-40B4-BE49-F238E27FC236}">
                <a16:creationId xmlns:a16="http://schemas.microsoft.com/office/drawing/2014/main" id="{D16BD01B-BA38-4BFF-B113-EC83DD8BDD52}"/>
              </a:ext>
            </a:extLst>
          </p:cNvPr>
          <p:cNvSpPr/>
          <p:nvPr/>
        </p:nvSpPr>
        <p:spPr>
          <a:xfrm>
            <a:off x="8222400" y="6551665"/>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19" name="Rectangle 18">
            <a:extLst>
              <a:ext uri="{FF2B5EF4-FFF2-40B4-BE49-F238E27FC236}">
                <a16:creationId xmlns:a16="http://schemas.microsoft.com/office/drawing/2014/main" id="{53B551C7-0252-496F-94BB-DD07473C1738}"/>
              </a:ext>
            </a:extLst>
          </p:cNvPr>
          <p:cNvSpPr/>
          <p:nvPr/>
        </p:nvSpPr>
        <p:spPr>
          <a:xfrm>
            <a:off x="0" y="0"/>
            <a:ext cx="12192000" cy="3661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Business Succession Plans</a:t>
            </a:r>
          </a:p>
        </p:txBody>
      </p:sp>
      <p:sp>
        <p:nvSpPr>
          <p:cNvPr id="2" name="Down Arrow 36">
            <a:extLst>
              <a:ext uri="{FF2B5EF4-FFF2-40B4-BE49-F238E27FC236}">
                <a16:creationId xmlns:a16="http://schemas.microsoft.com/office/drawing/2014/main" id="{8F4B2F88-ABB1-FEBB-80D0-2F5CA2326CDD}"/>
              </a:ext>
            </a:extLst>
          </p:cNvPr>
          <p:cNvSpPr/>
          <p:nvPr/>
        </p:nvSpPr>
        <p:spPr>
          <a:xfrm>
            <a:off x="4168560" y="2698081"/>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3" name="Up Arrow 35">
            <a:extLst>
              <a:ext uri="{FF2B5EF4-FFF2-40B4-BE49-F238E27FC236}">
                <a16:creationId xmlns:a16="http://schemas.microsoft.com/office/drawing/2014/main" id="{4271BC4F-8AEC-2AD5-699A-E48C3830F9ED}"/>
              </a:ext>
            </a:extLst>
          </p:cNvPr>
          <p:cNvSpPr/>
          <p:nvPr/>
        </p:nvSpPr>
        <p:spPr>
          <a:xfrm>
            <a:off x="7783476" y="2720335"/>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4" name="Text Placeholder 5">
            <a:extLst>
              <a:ext uri="{FF2B5EF4-FFF2-40B4-BE49-F238E27FC236}">
                <a16:creationId xmlns:a16="http://schemas.microsoft.com/office/drawing/2014/main" id="{6A19A5AB-B57D-4909-F44E-DF944E79F2EA}"/>
              </a:ext>
            </a:extLst>
          </p:cNvPr>
          <p:cNvSpPr txBox="1">
            <a:spLocks/>
          </p:cNvSpPr>
          <p:nvPr/>
        </p:nvSpPr>
        <p:spPr>
          <a:xfrm>
            <a:off x="705968" y="1572664"/>
            <a:ext cx="10960188" cy="28609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67" b="1">
                <a:solidFill>
                  <a:schemeClr val="tx2">
                    <a:lumMod val="50000"/>
                  </a:schemeClr>
                </a:solidFill>
              </a:rPr>
              <a:t>Compared to last year, significantly more say their plan hasn’t been reviewed in the past two years.</a:t>
            </a:r>
          </a:p>
        </p:txBody>
      </p:sp>
    </p:spTree>
    <p:extLst>
      <p:ext uri="{BB962C8B-B14F-4D97-AF65-F5344CB8AC3E}">
        <p14:creationId xmlns:p14="http://schemas.microsoft.com/office/powerpoint/2010/main" val="83750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9ED18E8-879D-49F9-A7F0-C1EB3C867BE1}"/>
              </a:ext>
            </a:extLst>
          </p:cNvPr>
          <p:cNvGraphicFramePr/>
          <p:nvPr/>
        </p:nvGraphicFramePr>
        <p:xfrm>
          <a:off x="1589470" y="1804086"/>
          <a:ext cx="7500977" cy="444991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C509355B-5FB8-40BD-827E-C8321396CE03}"/>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770 SMB owners (those answering “not sure” and “I’m not planning to leave” were removed from the analysis)</a:t>
            </a:r>
          </a:p>
          <a:p>
            <a:r>
              <a:rPr lang="en-US"/>
              <a:t>Q1150  What is your business succession strategy for your business when/if you leave? </a:t>
            </a:r>
          </a:p>
        </p:txBody>
      </p:sp>
      <p:sp>
        <p:nvSpPr>
          <p:cNvPr id="17" name="Title 2">
            <a:extLst>
              <a:ext uri="{FF2B5EF4-FFF2-40B4-BE49-F238E27FC236}">
                <a16:creationId xmlns:a16="http://schemas.microsoft.com/office/drawing/2014/main" id="{16483C70-638B-4C42-BA6D-8A5DC0B01D7B}"/>
              </a:ext>
            </a:extLst>
          </p:cNvPr>
          <p:cNvSpPr txBox="1">
            <a:spLocks/>
          </p:cNvSpPr>
          <p:nvPr/>
        </p:nvSpPr>
        <p:spPr>
          <a:xfrm>
            <a:off x="768306" y="643563"/>
            <a:ext cx="10113959"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Gifting the business to family members remains the most popular succession strategy</a:t>
            </a:r>
          </a:p>
        </p:txBody>
      </p:sp>
      <p:sp>
        <p:nvSpPr>
          <p:cNvPr id="25" name="Slide Number Placeholder 2">
            <a:extLst>
              <a:ext uri="{FF2B5EF4-FFF2-40B4-BE49-F238E27FC236}">
                <a16:creationId xmlns:a16="http://schemas.microsoft.com/office/drawing/2014/main" id="{699B14C8-1F12-41BF-A4E5-65DEA317ADFB}"/>
              </a:ext>
            </a:extLst>
          </p:cNvPr>
          <p:cNvSpPr txBox="1">
            <a:spLocks/>
          </p:cNvSpPr>
          <p:nvPr/>
        </p:nvSpPr>
        <p:spPr>
          <a:xfrm>
            <a:off x="128712" y="6258991"/>
            <a:ext cx="355600" cy="3661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tx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46</a:t>
            </a:fld>
            <a:endParaRPr lang="en-US"/>
          </a:p>
        </p:txBody>
      </p:sp>
      <p:sp>
        <p:nvSpPr>
          <p:cNvPr id="8" name="TextBox 7">
            <a:extLst>
              <a:ext uri="{FF2B5EF4-FFF2-40B4-BE49-F238E27FC236}">
                <a16:creationId xmlns:a16="http://schemas.microsoft.com/office/drawing/2014/main" id="{729FCAFD-7B71-470A-A7D8-ED8639F05DD1}"/>
              </a:ext>
            </a:extLst>
          </p:cNvPr>
          <p:cNvSpPr txBox="1"/>
          <p:nvPr/>
        </p:nvSpPr>
        <p:spPr>
          <a:xfrm>
            <a:off x="8403547" y="6254005"/>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9" name="TextBox 8">
            <a:extLst>
              <a:ext uri="{FF2B5EF4-FFF2-40B4-BE49-F238E27FC236}">
                <a16:creationId xmlns:a16="http://schemas.microsoft.com/office/drawing/2014/main" id="{9F0E7DA6-0D4E-475E-99AB-F8BC85C451AD}"/>
              </a:ext>
            </a:extLst>
          </p:cNvPr>
          <p:cNvSpPr txBox="1"/>
          <p:nvPr/>
        </p:nvSpPr>
        <p:spPr>
          <a:xfrm>
            <a:off x="8401379" y="6511478"/>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11" name="Up Arrow 35">
            <a:extLst>
              <a:ext uri="{FF2B5EF4-FFF2-40B4-BE49-F238E27FC236}">
                <a16:creationId xmlns:a16="http://schemas.microsoft.com/office/drawing/2014/main" id="{6A502F73-7D70-4EF2-82CF-97A5E56E0884}"/>
              </a:ext>
            </a:extLst>
          </p:cNvPr>
          <p:cNvSpPr/>
          <p:nvPr/>
        </p:nvSpPr>
        <p:spPr>
          <a:xfrm>
            <a:off x="8222400" y="6278118"/>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2" name="Down Arrow 36">
            <a:extLst>
              <a:ext uri="{FF2B5EF4-FFF2-40B4-BE49-F238E27FC236}">
                <a16:creationId xmlns:a16="http://schemas.microsoft.com/office/drawing/2014/main" id="{FB949C93-6E6A-445D-92B4-C7989AD24F6D}"/>
              </a:ext>
            </a:extLst>
          </p:cNvPr>
          <p:cNvSpPr/>
          <p:nvPr/>
        </p:nvSpPr>
        <p:spPr>
          <a:xfrm>
            <a:off x="8222400" y="6551665"/>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21" name="Rectangle 20">
            <a:extLst>
              <a:ext uri="{FF2B5EF4-FFF2-40B4-BE49-F238E27FC236}">
                <a16:creationId xmlns:a16="http://schemas.microsoft.com/office/drawing/2014/main" id="{C753B910-121A-4205-9FBE-7723B6D7990B}"/>
              </a:ext>
            </a:extLst>
          </p:cNvPr>
          <p:cNvSpPr/>
          <p:nvPr/>
        </p:nvSpPr>
        <p:spPr>
          <a:xfrm>
            <a:off x="0" y="0"/>
            <a:ext cx="12192000" cy="3661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Business Succession Plans</a:t>
            </a:r>
          </a:p>
        </p:txBody>
      </p:sp>
      <p:sp>
        <p:nvSpPr>
          <p:cNvPr id="2" name="TextBox 1">
            <a:extLst>
              <a:ext uri="{FF2B5EF4-FFF2-40B4-BE49-F238E27FC236}">
                <a16:creationId xmlns:a16="http://schemas.microsoft.com/office/drawing/2014/main" id="{D0F9A4CE-2328-E863-E53E-C27D278AD86D}"/>
              </a:ext>
            </a:extLst>
          </p:cNvPr>
          <p:cNvSpPr txBox="1"/>
          <p:nvPr/>
        </p:nvSpPr>
        <p:spPr>
          <a:xfrm>
            <a:off x="2541056" y="5287830"/>
            <a:ext cx="484428" cy="246221"/>
          </a:xfrm>
          <a:prstGeom prst="rect">
            <a:avLst/>
          </a:prstGeom>
          <a:noFill/>
        </p:spPr>
        <p:txBody>
          <a:bodyPr wrap="none" rtlCol="0">
            <a:spAutoFit/>
          </a:bodyPr>
          <a:lstStyle/>
          <a:p>
            <a:r>
              <a:rPr lang="en-US" sz="1000" b="1">
                <a:solidFill>
                  <a:schemeClr val="accent2"/>
                </a:solidFill>
              </a:rPr>
              <a:t>NEW</a:t>
            </a:r>
          </a:p>
        </p:txBody>
      </p:sp>
      <p:sp>
        <p:nvSpPr>
          <p:cNvPr id="3" name="TextBox 2">
            <a:extLst>
              <a:ext uri="{FF2B5EF4-FFF2-40B4-BE49-F238E27FC236}">
                <a16:creationId xmlns:a16="http://schemas.microsoft.com/office/drawing/2014/main" id="{51BF49A3-C6E2-1CB6-00BF-16086B133D01}"/>
              </a:ext>
            </a:extLst>
          </p:cNvPr>
          <p:cNvSpPr txBox="1"/>
          <p:nvPr/>
        </p:nvSpPr>
        <p:spPr>
          <a:xfrm>
            <a:off x="1518219" y="4738530"/>
            <a:ext cx="484428" cy="246221"/>
          </a:xfrm>
          <a:prstGeom prst="rect">
            <a:avLst/>
          </a:prstGeom>
          <a:noFill/>
        </p:spPr>
        <p:txBody>
          <a:bodyPr wrap="none" rtlCol="0">
            <a:spAutoFit/>
          </a:bodyPr>
          <a:lstStyle/>
          <a:p>
            <a:r>
              <a:rPr lang="en-US" sz="1000" b="1">
                <a:solidFill>
                  <a:schemeClr val="accent2"/>
                </a:solidFill>
              </a:rPr>
              <a:t>NEW</a:t>
            </a:r>
          </a:p>
        </p:txBody>
      </p:sp>
      <p:sp>
        <p:nvSpPr>
          <p:cNvPr id="4" name="Down Arrow 36">
            <a:extLst>
              <a:ext uri="{FF2B5EF4-FFF2-40B4-BE49-F238E27FC236}">
                <a16:creationId xmlns:a16="http://schemas.microsoft.com/office/drawing/2014/main" id="{C831AA1D-89E6-4B24-F7FD-9C911A8F18A9}"/>
              </a:ext>
            </a:extLst>
          </p:cNvPr>
          <p:cNvSpPr/>
          <p:nvPr/>
        </p:nvSpPr>
        <p:spPr>
          <a:xfrm>
            <a:off x="7321063" y="1799099"/>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5" name="Down Arrow 36">
            <a:extLst>
              <a:ext uri="{FF2B5EF4-FFF2-40B4-BE49-F238E27FC236}">
                <a16:creationId xmlns:a16="http://schemas.microsoft.com/office/drawing/2014/main" id="{5B11DAC3-D826-4BFE-EE72-7F8655D4DB52}"/>
              </a:ext>
            </a:extLst>
          </p:cNvPr>
          <p:cNvSpPr/>
          <p:nvPr/>
        </p:nvSpPr>
        <p:spPr>
          <a:xfrm>
            <a:off x="5932042" y="2918878"/>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7" name="Up Arrow 35">
            <a:extLst>
              <a:ext uri="{FF2B5EF4-FFF2-40B4-BE49-F238E27FC236}">
                <a16:creationId xmlns:a16="http://schemas.microsoft.com/office/drawing/2014/main" id="{12B27168-F027-59C1-0D51-996796197005}"/>
              </a:ext>
            </a:extLst>
          </p:cNvPr>
          <p:cNvSpPr/>
          <p:nvPr/>
        </p:nvSpPr>
        <p:spPr>
          <a:xfrm>
            <a:off x="5579349" y="4029045"/>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pic>
        <p:nvPicPr>
          <p:cNvPr id="10" name="Graphic 9" descr="Checkmark with solid fill">
            <a:extLst>
              <a:ext uri="{FF2B5EF4-FFF2-40B4-BE49-F238E27FC236}">
                <a16:creationId xmlns:a16="http://schemas.microsoft.com/office/drawing/2014/main" id="{54014554-C3EC-A927-73D6-5ADE156365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73793" y="468910"/>
            <a:ext cx="248194" cy="248194"/>
          </a:xfrm>
          <a:prstGeom prst="rect">
            <a:avLst/>
          </a:prstGeom>
        </p:spPr>
      </p:pic>
      <p:sp>
        <p:nvSpPr>
          <p:cNvPr id="13" name="TextBox 12">
            <a:extLst>
              <a:ext uri="{FF2B5EF4-FFF2-40B4-BE49-F238E27FC236}">
                <a16:creationId xmlns:a16="http://schemas.microsoft.com/office/drawing/2014/main" id="{AE5E9F0A-2FF1-04E1-4F08-2C1E69A4F01D}"/>
              </a:ext>
            </a:extLst>
          </p:cNvPr>
          <p:cNvSpPr txBox="1"/>
          <p:nvPr/>
        </p:nvSpPr>
        <p:spPr>
          <a:xfrm>
            <a:off x="10805500" y="497777"/>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14" name="Graphic 13" descr="Checkmark with solid fill">
            <a:extLst>
              <a:ext uri="{FF2B5EF4-FFF2-40B4-BE49-F238E27FC236}">
                <a16:creationId xmlns:a16="http://schemas.microsoft.com/office/drawing/2014/main" id="{CB883C43-AFF6-415F-394D-6BFBA5F6BD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6101" y="4002918"/>
            <a:ext cx="248194" cy="248194"/>
          </a:xfrm>
          <a:prstGeom prst="rect">
            <a:avLst/>
          </a:prstGeom>
        </p:spPr>
      </p:pic>
      <p:pic>
        <p:nvPicPr>
          <p:cNvPr id="15" name="Graphic 14" descr="Checkmark with solid fill">
            <a:extLst>
              <a:ext uri="{FF2B5EF4-FFF2-40B4-BE49-F238E27FC236}">
                <a16:creationId xmlns:a16="http://schemas.microsoft.com/office/drawing/2014/main" id="{FEF64109-ACAA-C962-28B4-1938119FE8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7907" y="5632983"/>
            <a:ext cx="248194" cy="248194"/>
          </a:xfrm>
          <a:prstGeom prst="rect">
            <a:avLst/>
          </a:prstGeom>
        </p:spPr>
      </p:pic>
    </p:spTree>
    <p:extLst>
      <p:ext uri="{BB962C8B-B14F-4D97-AF65-F5344CB8AC3E}">
        <p14:creationId xmlns:p14="http://schemas.microsoft.com/office/powerpoint/2010/main" val="2138152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509355B-5FB8-40BD-827E-C8321396CE03}"/>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360 SMB owners who would gift or sell business to family </a:t>
            </a:r>
          </a:p>
          <a:p>
            <a:r>
              <a:rPr lang="en-US"/>
              <a:t>Q1150_1  How well prepared is your family member(s) to succeed you in managing the business if needed today? </a:t>
            </a:r>
          </a:p>
        </p:txBody>
      </p:sp>
      <p:sp>
        <p:nvSpPr>
          <p:cNvPr id="17" name="Title 2">
            <a:extLst>
              <a:ext uri="{FF2B5EF4-FFF2-40B4-BE49-F238E27FC236}">
                <a16:creationId xmlns:a16="http://schemas.microsoft.com/office/drawing/2014/main" id="{16483C70-638B-4C42-BA6D-8A5DC0B01D7B}"/>
              </a:ext>
            </a:extLst>
          </p:cNvPr>
          <p:cNvSpPr txBox="1">
            <a:spLocks/>
          </p:cNvSpPr>
          <p:nvPr/>
        </p:nvSpPr>
        <p:spPr>
          <a:xfrm>
            <a:off x="689929" y="935669"/>
            <a:ext cx="10113959"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Of those who plan to gift or sell the business to family, more than eight in ten say the family is prepared</a:t>
            </a:r>
          </a:p>
        </p:txBody>
      </p:sp>
      <p:sp>
        <p:nvSpPr>
          <p:cNvPr id="25" name="Slide Number Placeholder 2">
            <a:extLst>
              <a:ext uri="{FF2B5EF4-FFF2-40B4-BE49-F238E27FC236}">
                <a16:creationId xmlns:a16="http://schemas.microsoft.com/office/drawing/2014/main" id="{699B14C8-1F12-41BF-A4E5-65DEA317ADFB}"/>
              </a:ext>
            </a:extLst>
          </p:cNvPr>
          <p:cNvSpPr txBox="1">
            <a:spLocks/>
          </p:cNvSpPr>
          <p:nvPr/>
        </p:nvSpPr>
        <p:spPr>
          <a:xfrm>
            <a:off x="128712" y="6258991"/>
            <a:ext cx="355600" cy="3661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tx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47</a:t>
            </a:fld>
            <a:endParaRPr lang="en-US"/>
          </a:p>
        </p:txBody>
      </p:sp>
      <p:sp>
        <p:nvSpPr>
          <p:cNvPr id="21" name="Rectangle 20">
            <a:extLst>
              <a:ext uri="{FF2B5EF4-FFF2-40B4-BE49-F238E27FC236}">
                <a16:creationId xmlns:a16="http://schemas.microsoft.com/office/drawing/2014/main" id="{C753B910-121A-4205-9FBE-7723B6D7990B}"/>
              </a:ext>
            </a:extLst>
          </p:cNvPr>
          <p:cNvSpPr/>
          <p:nvPr/>
        </p:nvSpPr>
        <p:spPr>
          <a:xfrm>
            <a:off x="0" y="0"/>
            <a:ext cx="12192000" cy="3661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Business Succession Plans</a:t>
            </a:r>
          </a:p>
        </p:txBody>
      </p:sp>
      <p:graphicFrame>
        <p:nvGraphicFramePr>
          <p:cNvPr id="3" name="Object 6">
            <a:extLst>
              <a:ext uri="{FF2B5EF4-FFF2-40B4-BE49-F238E27FC236}">
                <a16:creationId xmlns:a16="http://schemas.microsoft.com/office/drawing/2014/main" id="{44A33DED-14AE-441E-DCF2-A3FE076162D4}"/>
              </a:ext>
            </a:extLst>
          </p:cNvPr>
          <p:cNvGraphicFramePr>
            <a:graphicFrameLocks noChangeAspect="1"/>
          </p:cNvGraphicFramePr>
          <p:nvPr/>
        </p:nvGraphicFramePr>
        <p:xfrm>
          <a:off x="-515228" y="1523889"/>
          <a:ext cx="10257217" cy="4918193"/>
        </p:xfrm>
        <a:graphic>
          <a:graphicData uri="http://schemas.openxmlformats.org/drawingml/2006/chart">
            <c:chart xmlns:c="http://schemas.openxmlformats.org/drawingml/2006/chart" xmlns:r="http://schemas.openxmlformats.org/officeDocument/2006/relationships" r:id="rId3"/>
          </a:graphicData>
        </a:graphic>
      </p:graphicFrame>
      <p:sp>
        <p:nvSpPr>
          <p:cNvPr id="2" name="Left Bracket 1">
            <a:extLst>
              <a:ext uri="{FF2B5EF4-FFF2-40B4-BE49-F238E27FC236}">
                <a16:creationId xmlns:a16="http://schemas.microsoft.com/office/drawing/2014/main" id="{088F1824-ABBD-1148-1B35-B3D739E5AC90}"/>
              </a:ext>
            </a:extLst>
          </p:cNvPr>
          <p:cNvSpPr/>
          <p:nvPr/>
        </p:nvSpPr>
        <p:spPr>
          <a:xfrm>
            <a:off x="4467496" y="2554073"/>
            <a:ext cx="45719" cy="243593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5711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509355B-5FB8-40BD-827E-C8321396CE03}"/>
              </a:ext>
            </a:extLst>
          </p:cNvPr>
          <p:cNvSpPr txBox="1"/>
          <p:nvPr/>
        </p:nvSpPr>
        <p:spPr>
          <a:xfrm>
            <a:off x="306512" y="6031345"/>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b="1">
                <a:solidFill>
                  <a:schemeClr val="accent2"/>
                </a:solidFill>
              </a:rPr>
              <a:t>LAST ASKED IN 2021, PUT BACK IN FOR 2024</a:t>
            </a:r>
          </a:p>
          <a:p>
            <a:r>
              <a:rPr lang="en-US"/>
              <a:t>2024 Answering: 1,020 SMB owners </a:t>
            </a:r>
          </a:p>
          <a:p>
            <a:r>
              <a:rPr lang="en-US"/>
              <a:t>Q9100  Have you had your business valued? </a:t>
            </a:r>
          </a:p>
        </p:txBody>
      </p:sp>
      <p:sp>
        <p:nvSpPr>
          <p:cNvPr id="17" name="Title 2">
            <a:extLst>
              <a:ext uri="{FF2B5EF4-FFF2-40B4-BE49-F238E27FC236}">
                <a16:creationId xmlns:a16="http://schemas.microsoft.com/office/drawing/2014/main" id="{16483C70-638B-4C42-BA6D-8A5DC0B01D7B}"/>
              </a:ext>
            </a:extLst>
          </p:cNvPr>
          <p:cNvSpPr txBox="1">
            <a:spLocks/>
          </p:cNvSpPr>
          <p:nvPr/>
        </p:nvSpPr>
        <p:spPr>
          <a:xfrm>
            <a:off x="681220" y="822854"/>
            <a:ext cx="11049226"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Of the close to half who’ve had their business valued, most of those were done in the past two years</a:t>
            </a:r>
          </a:p>
        </p:txBody>
      </p:sp>
      <p:sp>
        <p:nvSpPr>
          <p:cNvPr id="25" name="Slide Number Placeholder 2">
            <a:extLst>
              <a:ext uri="{FF2B5EF4-FFF2-40B4-BE49-F238E27FC236}">
                <a16:creationId xmlns:a16="http://schemas.microsoft.com/office/drawing/2014/main" id="{699B14C8-1F12-41BF-A4E5-65DEA317ADFB}"/>
              </a:ext>
            </a:extLst>
          </p:cNvPr>
          <p:cNvSpPr txBox="1">
            <a:spLocks/>
          </p:cNvSpPr>
          <p:nvPr/>
        </p:nvSpPr>
        <p:spPr>
          <a:xfrm>
            <a:off x="128712" y="6258991"/>
            <a:ext cx="355600" cy="3661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tx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48</a:t>
            </a:fld>
            <a:endParaRPr lang="en-US"/>
          </a:p>
        </p:txBody>
      </p:sp>
      <p:sp>
        <p:nvSpPr>
          <p:cNvPr id="21" name="Rectangle 20">
            <a:extLst>
              <a:ext uri="{FF2B5EF4-FFF2-40B4-BE49-F238E27FC236}">
                <a16:creationId xmlns:a16="http://schemas.microsoft.com/office/drawing/2014/main" id="{C753B910-121A-4205-9FBE-7723B6D7990B}"/>
              </a:ext>
            </a:extLst>
          </p:cNvPr>
          <p:cNvSpPr/>
          <p:nvPr/>
        </p:nvSpPr>
        <p:spPr>
          <a:xfrm>
            <a:off x="0" y="0"/>
            <a:ext cx="12192000" cy="3661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Business Succession Plans</a:t>
            </a:r>
          </a:p>
        </p:txBody>
      </p:sp>
      <p:sp>
        <p:nvSpPr>
          <p:cNvPr id="2" name="TextBox 1">
            <a:extLst>
              <a:ext uri="{FF2B5EF4-FFF2-40B4-BE49-F238E27FC236}">
                <a16:creationId xmlns:a16="http://schemas.microsoft.com/office/drawing/2014/main" id="{B31DDF24-AB24-6FFA-9A59-F98EC1CC42B8}"/>
              </a:ext>
            </a:extLst>
          </p:cNvPr>
          <p:cNvSpPr txBox="1"/>
          <p:nvPr/>
        </p:nvSpPr>
        <p:spPr>
          <a:xfrm>
            <a:off x="6057900" y="6031345"/>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b="1">
                <a:solidFill>
                  <a:schemeClr val="accent2"/>
                </a:solidFill>
              </a:rPr>
              <a:t>LAST ASKED IN 2021, PUT BACK IN FOR 2024</a:t>
            </a:r>
          </a:p>
          <a:p>
            <a:r>
              <a:rPr lang="en-US"/>
              <a:t>2024 Answering: 278 SMB owners (those answering “not sure” were removed from the analysis)</a:t>
            </a:r>
          </a:p>
          <a:p>
            <a:r>
              <a:rPr lang="en-US"/>
              <a:t>Q9110 When was the valuation conducted? </a:t>
            </a:r>
          </a:p>
        </p:txBody>
      </p:sp>
      <p:graphicFrame>
        <p:nvGraphicFramePr>
          <p:cNvPr id="3" name="Object 6">
            <a:extLst>
              <a:ext uri="{FF2B5EF4-FFF2-40B4-BE49-F238E27FC236}">
                <a16:creationId xmlns:a16="http://schemas.microsoft.com/office/drawing/2014/main" id="{D6DACF42-16AB-BC34-1B72-1D27FAC27F99}"/>
              </a:ext>
            </a:extLst>
          </p:cNvPr>
          <p:cNvGraphicFramePr>
            <a:graphicFrameLocks noChangeAspect="1"/>
          </p:cNvGraphicFramePr>
          <p:nvPr/>
        </p:nvGraphicFramePr>
        <p:xfrm>
          <a:off x="0" y="2110369"/>
          <a:ext cx="6808708" cy="33465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6">
            <a:extLst>
              <a:ext uri="{FF2B5EF4-FFF2-40B4-BE49-F238E27FC236}">
                <a16:creationId xmlns:a16="http://schemas.microsoft.com/office/drawing/2014/main" id="{70EBB9FC-3086-7425-E9FF-59947E66D72E}"/>
              </a:ext>
            </a:extLst>
          </p:cNvPr>
          <p:cNvGraphicFramePr>
            <a:graphicFrameLocks noChangeAspect="1"/>
          </p:cNvGraphicFramePr>
          <p:nvPr/>
        </p:nvGraphicFramePr>
        <p:xfrm>
          <a:off x="5676900" y="2101301"/>
          <a:ext cx="6808708" cy="3346593"/>
        </p:xfrm>
        <a:graphic>
          <a:graphicData uri="http://schemas.openxmlformats.org/drawingml/2006/chart">
            <c:chart xmlns:c="http://schemas.openxmlformats.org/drawingml/2006/chart" xmlns:r="http://schemas.openxmlformats.org/officeDocument/2006/relationships" r:id="rId4"/>
          </a:graphicData>
        </a:graphic>
      </p:graphicFrame>
      <p:pic>
        <p:nvPicPr>
          <p:cNvPr id="5" name="Graphic 4" descr="Checkmark with solid fill">
            <a:extLst>
              <a:ext uri="{FF2B5EF4-FFF2-40B4-BE49-F238E27FC236}">
                <a16:creationId xmlns:a16="http://schemas.microsoft.com/office/drawing/2014/main" id="{C0E89B75-2201-B324-252C-D9A6C8C71A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73793" y="468910"/>
            <a:ext cx="248194" cy="248194"/>
          </a:xfrm>
          <a:prstGeom prst="rect">
            <a:avLst/>
          </a:prstGeom>
        </p:spPr>
      </p:pic>
      <p:sp>
        <p:nvSpPr>
          <p:cNvPr id="6" name="TextBox 5">
            <a:extLst>
              <a:ext uri="{FF2B5EF4-FFF2-40B4-BE49-F238E27FC236}">
                <a16:creationId xmlns:a16="http://schemas.microsoft.com/office/drawing/2014/main" id="{2FD078ED-087B-DE99-5B6F-6B2D70F7204B}"/>
              </a:ext>
            </a:extLst>
          </p:cNvPr>
          <p:cNvSpPr txBox="1"/>
          <p:nvPr/>
        </p:nvSpPr>
        <p:spPr>
          <a:xfrm>
            <a:off x="10805500" y="497777"/>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7" name="Graphic 6" descr="Checkmark with solid fill">
            <a:extLst>
              <a:ext uri="{FF2B5EF4-FFF2-40B4-BE49-F238E27FC236}">
                <a16:creationId xmlns:a16="http://schemas.microsoft.com/office/drawing/2014/main" id="{5137A2A4-28F2-267F-FD59-56C1E07D81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8376" y="2778760"/>
            <a:ext cx="248194" cy="248194"/>
          </a:xfrm>
          <a:prstGeom prst="rect">
            <a:avLst/>
          </a:prstGeom>
        </p:spPr>
      </p:pic>
      <p:pic>
        <p:nvPicPr>
          <p:cNvPr id="8" name="Graphic 7" descr="Checkmark with solid fill">
            <a:extLst>
              <a:ext uri="{FF2B5EF4-FFF2-40B4-BE49-F238E27FC236}">
                <a16:creationId xmlns:a16="http://schemas.microsoft.com/office/drawing/2014/main" id="{F754F970-4B5F-7B3D-AEAE-155326687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0102" y="2530566"/>
            <a:ext cx="248194" cy="248194"/>
          </a:xfrm>
          <a:prstGeom prst="rect">
            <a:avLst/>
          </a:prstGeom>
        </p:spPr>
      </p:pic>
    </p:spTree>
    <p:extLst>
      <p:ext uri="{BB962C8B-B14F-4D97-AF65-F5344CB8AC3E}">
        <p14:creationId xmlns:p14="http://schemas.microsoft.com/office/powerpoint/2010/main" val="3696462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6">
            <a:extLst>
              <a:ext uri="{FF2B5EF4-FFF2-40B4-BE49-F238E27FC236}">
                <a16:creationId xmlns:a16="http://schemas.microsoft.com/office/drawing/2014/main" id="{3C584D96-5F02-4F8C-A800-2B82AF0BF75A}"/>
              </a:ext>
            </a:extLst>
          </p:cNvPr>
          <p:cNvGraphicFramePr>
            <a:graphicFrameLocks noChangeAspect="1"/>
          </p:cNvGraphicFramePr>
          <p:nvPr/>
        </p:nvGraphicFramePr>
        <p:xfrm>
          <a:off x="-329212" y="1742902"/>
          <a:ext cx="9913545" cy="487267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CA733C17-6ACD-4956-9505-FC2B74A614AD}"/>
              </a:ext>
            </a:extLst>
          </p:cNvPr>
          <p:cNvSpPr txBox="1"/>
          <p:nvPr/>
        </p:nvSpPr>
        <p:spPr>
          <a:xfrm>
            <a:off x="442479" y="6170970"/>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697 SMB owners who have an exit strategy (those answering “not sure” were removed from the analysis)</a:t>
            </a:r>
          </a:p>
          <a:p>
            <a:r>
              <a:rPr lang="en-US"/>
              <a:t>Q9115 How confident are you in your business succession strategy?</a:t>
            </a:r>
          </a:p>
        </p:txBody>
      </p:sp>
      <p:sp>
        <p:nvSpPr>
          <p:cNvPr id="17" name="Title 2">
            <a:extLst>
              <a:ext uri="{FF2B5EF4-FFF2-40B4-BE49-F238E27FC236}">
                <a16:creationId xmlns:a16="http://schemas.microsoft.com/office/drawing/2014/main" id="{B24C30A0-CE70-422C-A077-49FF2BBBE92F}"/>
              </a:ext>
            </a:extLst>
          </p:cNvPr>
          <p:cNvSpPr txBox="1">
            <a:spLocks/>
          </p:cNvSpPr>
          <p:nvPr/>
        </p:nvSpPr>
        <p:spPr>
          <a:xfrm>
            <a:off x="777362" y="677416"/>
            <a:ext cx="9569371"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While confidence in succession plans remains very high, it’s lower compared to last year</a:t>
            </a:r>
          </a:p>
        </p:txBody>
      </p:sp>
      <p:sp>
        <p:nvSpPr>
          <p:cNvPr id="9" name="TextBox 8">
            <a:extLst>
              <a:ext uri="{FF2B5EF4-FFF2-40B4-BE49-F238E27FC236}">
                <a16:creationId xmlns:a16="http://schemas.microsoft.com/office/drawing/2014/main" id="{2C8DF049-8D10-4EEE-88A6-A449641B5271}"/>
              </a:ext>
            </a:extLst>
          </p:cNvPr>
          <p:cNvSpPr txBox="1"/>
          <p:nvPr/>
        </p:nvSpPr>
        <p:spPr>
          <a:xfrm>
            <a:off x="7767401" y="2093132"/>
            <a:ext cx="600364" cy="390456"/>
          </a:xfrm>
          <a:prstGeom prst="rect">
            <a:avLst/>
          </a:prstGeom>
        </p:spPr>
        <p:txBody>
          <a:bodyPr vert="horz" wrap="none" lIns="121920" tIns="60960" rIns="121920" bIns="60960" rtlCol="0">
            <a:noAutofit/>
          </a:bodyPr>
          <a:lstStyle/>
          <a:p>
            <a:pPr algn="ctr">
              <a:lnSpc>
                <a:spcPct val="90000"/>
              </a:lnSpc>
            </a:pPr>
            <a:r>
              <a:rPr lang="en-US" sz="1200" b="1">
                <a:latin typeface="FS Elliot Pro" panose="02000503040000020004" pitchFamily="50" charset="0"/>
                <a:cs typeface="FS Elliot Pro Light"/>
              </a:rPr>
              <a:t>Total </a:t>
            </a:r>
            <a:br>
              <a:rPr lang="en-US" sz="1200" b="1">
                <a:latin typeface="FS Elliot Pro" panose="02000503040000020004" pitchFamily="50" charset="0"/>
                <a:cs typeface="FS Elliot Pro Light"/>
              </a:rPr>
            </a:br>
            <a:r>
              <a:rPr lang="en-US" sz="1200" b="1">
                <a:latin typeface="FS Elliot Pro" panose="02000503040000020004" pitchFamily="50" charset="0"/>
                <a:cs typeface="FS Elliot Pro Light"/>
              </a:rPr>
              <a:t>confident</a:t>
            </a:r>
          </a:p>
        </p:txBody>
      </p:sp>
      <p:graphicFrame>
        <p:nvGraphicFramePr>
          <p:cNvPr id="10" name="Table 17">
            <a:extLst>
              <a:ext uri="{FF2B5EF4-FFF2-40B4-BE49-F238E27FC236}">
                <a16:creationId xmlns:a16="http://schemas.microsoft.com/office/drawing/2014/main" id="{EAD08F42-2AE1-45CE-9E68-799FF57C29BC}"/>
              </a:ext>
            </a:extLst>
          </p:cNvPr>
          <p:cNvGraphicFramePr>
            <a:graphicFrameLocks noGrp="1"/>
          </p:cNvGraphicFramePr>
          <p:nvPr/>
        </p:nvGraphicFramePr>
        <p:xfrm>
          <a:off x="7752845" y="2502456"/>
          <a:ext cx="600364" cy="3796541"/>
        </p:xfrm>
        <a:graphic>
          <a:graphicData uri="http://schemas.openxmlformats.org/drawingml/2006/table">
            <a:tbl>
              <a:tblPr firstRow="1" bandRow="1">
                <a:tableStyleId>{5C22544A-7EE6-4342-B048-85BDC9FD1C3A}</a:tableStyleId>
              </a:tblPr>
              <a:tblGrid>
                <a:gridCol w="600364">
                  <a:extLst>
                    <a:ext uri="{9D8B030D-6E8A-4147-A177-3AD203B41FA5}">
                      <a16:colId xmlns:a16="http://schemas.microsoft.com/office/drawing/2014/main" val="3168020923"/>
                    </a:ext>
                  </a:extLst>
                </a:gridCol>
              </a:tblGrid>
              <a:tr h="542363">
                <a:tc>
                  <a:txBody>
                    <a:bodyPr/>
                    <a:lstStyle/>
                    <a:p>
                      <a:pPr algn="ctr"/>
                      <a:r>
                        <a:rPr lang="en-US" sz="1000" b="1">
                          <a:solidFill>
                            <a:schemeClr val="tx1"/>
                          </a:solidFill>
                          <a:latin typeface="FS Elliot Pro" panose="02000503040000020004" pitchFamily="50" charset="0"/>
                        </a:rPr>
                        <a:t>90</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6539799"/>
                  </a:ext>
                </a:extLst>
              </a:tr>
              <a:tr h="542363">
                <a:tc>
                  <a:txBody>
                    <a:bodyPr/>
                    <a:lstStyle/>
                    <a:p>
                      <a:pPr algn="ctr"/>
                      <a:r>
                        <a:rPr lang="en-US" sz="1000" b="1">
                          <a:solidFill>
                            <a:schemeClr val="tx1"/>
                          </a:solidFill>
                          <a:latin typeface="FS Elliot Pro" panose="02000503040000020004" pitchFamily="50" charset="0"/>
                        </a:rPr>
                        <a:t>95</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1954152"/>
                  </a:ext>
                </a:extLst>
              </a:tr>
              <a:tr h="542363">
                <a:tc>
                  <a:txBody>
                    <a:bodyPr/>
                    <a:lstStyle/>
                    <a:p>
                      <a:pPr algn="ctr"/>
                      <a:r>
                        <a:rPr lang="en-US" sz="1000" b="1">
                          <a:solidFill>
                            <a:schemeClr val="tx1"/>
                          </a:solidFill>
                          <a:latin typeface="FS Elliot Pro" panose="02000503040000020004" pitchFamily="50" charset="0"/>
                        </a:rPr>
                        <a:t>88</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1833041"/>
                  </a:ext>
                </a:extLst>
              </a:tr>
              <a:tr h="542363">
                <a:tc>
                  <a:txBody>
                    <a:bodyPr/>
                    <a:lstStyle/>
                    <a:p>
                      <a:pPr algn="ctr"/>
                      <a:r>
                        <a:rPr lang="en-US" sz="1000" b="1">
                          <a:solidFill>
                            <a:schemeClr val="tx1"/>
                          </a:solidFill>
                          <a:latin typeface="FS Elliot Pro" panose="02000503040000020004" pitchFamily="50" charset="0"/>
                        </a:rPr>
                        <a:t>93</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705367"/>
                  </a:ext>
                </a:extLst>
              </a:tr>
              <a:tr h="542363">
                <a:tc>
                  <a:txBody>
                    <a:bodyPr/>
                    <a:lstStyle/>
                    <a:p>
                      <a:pPr algn="ctr"/>
                      <a:r>
                        <a:rPr lang="en-US" sz="1000" b="1">
                          <a:solidFill>
                            <a:schemeClr val="tx1"/>
                          </a:solidFill>
                          <a:latin typeface="FS Elliot Pro" panose="02000503040000020004" pitchFamily="50" charset="0"/>
                        </a:rPr>
                        <a:t>88</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5606200"/>
                  </a:ext>
                </a:extLst>
              </a:tr>
              <a:tr h="542363">
                <a:tc>
                  <a:txBody>
                    <a:bodyPr/>
                    <a:lstStyle/>
                    <a:p>
                      <a:pPr algn="ctr"/>
                      <a:r>
                        <a:rPr lang="en-US" sz="1000" b="1">
                          <a:solidFill>
                            <a:schemeClr val="tx1"/>
                          </a:solidFill>
                          <a:latin typeface="FS Elliot Pro" panose="02000503040000020004" pitchFamily="50" charset="0"/>
                        </a:rPr>
                        <a:t>90</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3174399"/>
                  </a:ext>
                </a:extLst>
              </a:tr>
              <a:tr h="542363">
                <a:tc>
                  <a:txBody>
                    <a:bodyPr/>
                    <a:lstStyle/>
                    <a:p>
                      <a:pPr algn="ctr"/>
                      <a:r>
                        <a:rPr lang="en-US" sz="1000" b="1">
                          <a:solidFill>
                            <a:schemeClr val="tx1"/>
                          </a:solidFill>
                          <a:latin typeface="FS Elliot Pro" panose="02000503040000020004" pitchFamily="50" charset="0"/>
                        </a:rPr>
                        <a:t>88</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3718954"/>
                  </a:ext>
                </a:extLst>
              </a:tr>
            </a:tbl>
          </a:graphicData>
        </a:graphic>
      </p:graphicFrame>
      <p:sp>
        <p:nvSpPr>
          <p:cNvPr id="13" name="Slide Number Placeholder 2">
            <a:extLst>
              <a:ext uri="{FF2B5EF4-FFF2-40B4-BE49-F238E27FC236}">
                <a16:creationId xmlns:a16="http://schemas.microsoft.com/office/drawing/2014/main" id="{82F54398-D9EE-4A0D-864C-2C5D831AE895}"/>
              </a:ext>
            </a:extLst>
          </p:cNvPr>
          <p:cNvSpPr txBox="1">
            <a:spLocks/>
          </p:cNvSpPr>
          <p:nvPr/>
        </p:nvSpPr>
        <p:spPr>
          <a:xfrm>
            <a:off x="128712" y="6258991"/>
            <a:ext cx="355600" cy="3661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tx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49</a:t>
            </a:fld>
            <a:endParaRPr lang="en-US"/>
          </a:p>
        </p:txBody>
      </p:sp>
      <p:sp>
        <p:nvSpPr>
          <p:cNvPr id="12" name="TextBox 11">
            <a:extLst>
              <a:ext uri="{FF2B5EF4-FFF2-40B4-BE49-F238E27FC236}">
                <a16:creationId xmlns:a16="http://schemas.microsoft.com/office/drawing/2014/main" id="{911BFA35-86B9-44B7-91DB-AAEB81AF5BE9}"/>
              </a:ext>
            </a:extLst>
          </p:cNvPr>
          <p:cNvSpPr txBox="1"/>
          <p:nvPr/>
        </p:nvSpPr>
        <p:spPr>
          <a:xfrm>
            <a:off x="7586676" y="6461859"/>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15" name="TextBox 14">
            <a:extLst>
              <a:ext uri="{FF2B5EF4-FFF2-40B4-BE49-F238E27FC236}">
                <a16:creationId xmlns:a16="http://schemas.microsoft.com/office/drawing/2014/main" id="{B3E246BC-93EB-44ED-8BC8-43161F5A5405}"/>
              </a:ext>
            </a:extLst>
          </p:cNvPr>
          <p:cNvSpPr txBox="1"/>
          <p:nvPr/>
        </p:nvSpPr>
        <p:spPr>
          <a:xfrm>
            <a:off x="7586676" y="6652204"/>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19" name="Up Arrow 35">
            <a:extLst>
              <a:ext uri="{FF2B5EF4-FFF2-40B4-BE49-F238E27FC236}">
                <a16:creationId xmlns:a16="http://schemas.microsoft.com/office/drawing/2014/main" id="{E2A24D5C-7E15-49C6-94EB-DEE44EF3948E}"/>
              </a:ext>
            </a:extLst>
          </p:cNvPr>
          <p:cNvSpPr/>
          <p:nvPr/>
        </p:nvSpPr>
        <p:spPr>
          <a:xfrm>
            <a:off x="7375731" y="6467532"/>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20" name="Down Arrow 36">
            <a:extLst>
              <a:ext uri="{FF2B5EF4-FFF2-40B4-BE49-F238E27FC236}">
                <a16:creationId xmlns:a16="http://schemas.microsoft.com/office/drawing/2014/main" id="{BB784277-1976-452A-A886-FC4611F838E3}"/>
              </a:ext>
            </a:extLst>
          </p:cNvPr>
          <p:cNvSpPr/>
          <p:nvPr/>
        </p:nvSpPr>
        <p:spPr>
          <a:xfrm>
            <a:off x="7395087" y="6691008"/>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23" name="Up Arrow 35">
            <a:extLst>
              <a:ext uri="{FF2B5EF4-FFF2-40B4-BE49-F238E27FC236}">
                <a16:creationId xmlns:a16="http://schemas.microsoft.com/office/drawing/2014/main" id="{38249415-D9FC-458A-A167-142A998DD722}"/>
              </a:ext>
            </a:extLst>
          </p:cNvPr>
          <p:cNvSpPr/>
          <p:nvPr/>
        </p:nvSpPr>
        <p:spPr>
          <a:xfrm>
            <a:off x="1757987" y="2730937"/>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8" name="Down Arrow 36">
            <a:extLst>
              <a:ext uri="{FF2B5EF4-FFF2-40B4-BE49-F238E27FC236}">
                <a16:creationId xmlns:a16="http://schemas.microsoft.com/office/drawing/2014/main" id="{A34A9F3D-C07E-4ED8-A217-03130E9CD4C9}"/>
              </a:ext>
            </a:extLst>
          </p:cNvPr>
          <p:cNvSpPr/>
          <p:nvPr/>
        </p:nvSpPr>
        <p:spPr>
          <a:xfrm>
            <a:off x="3418091" y="2745866"/>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27" name="Rectangle 26">
            <a:extLst>
              <a:ext uri="{FF2B5EF4-FFF2-40B4-BE49-F238E27FC236}">
                <a16:creationId xmlns:a16="http://schemas.microsoft.com/office/drawing/2014/main" id="{29DE9B19-FCB2-4487-9334-59231659BC39}"/>
              </a:ext>
            </a:extLst>
          </p:cNvPr>
          <p:cNvSpPr/>
          <p:nvPr/>
        </p:nvSpPr>
        <p:spPr>
          <a:xfrm>
            <a:off x="0" y="0"/>
            <a:ext cx="12192000" cy="3661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Business Succession Plans</a:t>
            </a:r>
          </a:p>
        </p:txBody>
      </p:sp>
      <p:sp>
        <p:nvSpPr>
          <p:cNvPr id="2" name="TextBox 1">
            <a:extLst>
              <a:ext uri="{FF2B5EF4-FFF2-40B4-BE49-F238E27FC236}">
                <a16:creationId xmlns:a16="http://schemas.microsoft.com/office/drawing/2014/main" id="{8A54CA25-51D9-0D0A-FD8A-CDE0A00E48FA}"/>
              </a:ext>
            </a:extLst>
          </p:cNvPr>
          <p:cNvSpPr txBox="1"/>
          <p:nvPr/>
        </p:nvSpPr>
        <p:spPr>
          <a:xfrm>
            <a:off x="1865071" y="6438160"/>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378</a:t>
            </a:r>
            <a:r>
              <a:rPr lang="en-US">
                <a:solidFill>
                  <a:schemeClr val="tx1"/>
                </a:solidFill>
              </a:rPr>
              <a:t> S</a:t>
            </a:r>
            <a:r>
              <a:rPr lang="en-US"/>
              <a:t>MB owners who are very confident in their exit strategy</a:t>
            </a:r>
          </a:p>
          <a:p>
            <a:r>
              <a:rPr lang="en-US"/>
              <a:t>Q9116 Why are you  [INSERT ANSWER FROM Q9115] about your business succession strategy? [TEXT BOX]</a:t>
            </a:r>
          </a:p>
        </p:txBody>
      </p:sp>
      <p:graphicFrame>
        <p:nvGraphicFramePr>
          <p:cNvPr id="6" name="Chart 5">
            <a:extLst>
              <a:ext uri="{FF2B5EF4-FFF2-40B4-BE49-F238E27FC236}">
                <a16:creationId xmlns:a16="http://schemas.microsoft.com/office/drawing/2014/main" id="{B9964172-67A0-740E-E078-B73E6038A2FD}"/>
              </a:ext>
            </a:extLst>
          </p:cNvPr>
          <p:cNvGraphicFramePr/>
          <p:nvPr/>
        </p:nvGraphicFramePr>
        <p:xfrm>
          <a:off x="8053027" y="3381274"/>
          <a:ext cx="3447404" cy="2392225"/>
        </p:xfrm>
        <a:graphic>
          <a:graphicData uri="http://schemas.openxmlformats.org/drawingml/2006/chart">
            <c:chart xmlns:c="http://schemas.openxmlformats.org/drawingml/2006/chart" xmlns:r="http://schemas.openxmlformats.org/officeDocument/2006/relationships" r:id="rId4"/>
          </a:graphicData>
        </a:graphic>
      </p:graphicFrame>
      <p:sp>
        <p:nvSpPr>
          <p:cNvPr id="8" name="Arc 7">
            <a:extLst>
              <a:ext uri="{FF2B5EF4-FFF2-40B4-BE49-F238E27FC236}">
                <a16:creationId xmlns:a16="http://schemas.microsoft.com/office/drawing/2014/main" id="{CAE7E5ED-A6B0-E432-7C9D-48A39443B68B}"/>
              </a:ext>
            </a:extLst>
          </p:cNvPr>
          <p:cNvSpPr/>
          <p:nvPr/>
        </p:nvSpPr>
        <p:spPr>
          <a:xfrm rot="10800000" flipH="1" flipV="1">
            <a:off x="5924873" y="1854976"/>
            <a:ext cx="3185876" cy="2496074"/>
          </a:xfrm>
          <a:prstGeom prst="arc">
            <a:avLst>
              <a:gd name="adj1" fmla="val 13222047"/>
              <a:gd name="adj2" fmla="val 21167008"/>
            </a:avLst>
          </a:prstGeom>
          <a:ln w="25400">
            <a:solidFill>
              <a:schemeClr val="accent3"/>
            </a:solidFill>
            <a:prstDash val="sysDot"/>
            <a:headEnd type="none"/>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2AA44690-9DF2-5417-1FC6-59226440FA7F}"/>
              </a:ext>
            </a:extLst>
          </p:cNvPr>
          <p:cNvSpPr txBox="1"/>
          <p:nvPr/>
        </p:nvSpPr>
        <p:spPr>
          <a:xfrm>
            <a:off x="8578813" y="2907467"/>
            <a:ext cx="3386444" cy="376259"/>
          </a:xfrm>
          <a:prstGeom prst="rect">
            <a:avLst/>
          </a:prstGeom>
        </p:spPr>
        <p:txBody>
          <a:bodyPr vert="horz" wrap="none" lIns="121920" tIns="60960" rIns="121920" bIns="60960" rtlCol="0">
            <a:noAutofit/>
          </a:bodyPr>
          <a:lstStyle>
            <a:defPPr>
              <a:defRPr lang="en-US"/>
            </a:defPPr>
            <a:lvl1pPr>
              <a:lnSpc>
                <a:spcPct val="90000"/>
              </a:lnSpc>
              <a:defRPr sz="1200" b="1">
                <a:solidFill>
                  <a:schemeClr val="accent2"/>
                </a:solidFill>
                <a:latin typeface="FS Elliot Pro" panose="02000503040000020004" pitchFamily="50" charset="0"/>
                <a:cs typeface="FS Elliot Pro Light"/>
              </a:defRPr>
            </a:lvl1pPr>
          </a:lstStyle>
          <a:p>
            <a:r>
              <a:rPr lang="en-US" sz="2000"/>
              <a:t>Reasons for being </a:t>
            </a:r>
          </a:p>
          <a:p>
            <a:r>
              <a:rPr lang="en-US" sz="2000" u="sng"/>
              <a:t>very</a:t>
            </a:r>
            <a:r>
              <a:rPr lang="en-US" sz="2000"/>
              <a:t> confident in their plan:</a:t>
            </a:r>
          </a:p>
        </p:txBody>
      </p:sp>
      <p:sp>
        <p:nvSpPr>
          <p:cNvPr id="5" name="Down Arrow 36">
            <a:extLst>
              <a:ext uri="{FF2B5EF4-FFF2-40B4-BE49-F238E27FC236}">
                <a16:creationId xmlns:a16="http://schemas.microsoft.com/office/drawing/2014/main" id="{935DC421-B39F-E554-4D5E-CF67BF5E94BD}"/>
              </a:ext>
            </a:extLst>
          </p:cNvPr>
          <p:cNvSpPr/>
          <p:nvPr/>
        </p:nvSpPr>
        <p:spPr>
          <a:xfrm>
            <a:off x="8227351" y="2717400"/>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Tree>
    <p:extLst>
      <p:ext uri="{BB962C8B-B14F-4D97-AF65-F5344CB8AC3E}">
        <p14:creationId xmlns:p14="http://schemas.microsoft.com/office/powerpoint/2010/main" val="60097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372786" y="2268183"/>
            <a:ext cx="3557945" cy="2321633"/>
          </a:xfrm>
        </p:spPr>
        <p:txBody>
          <a:bodyPr/>
          <a:lstStyle/>
          <a:p>
            <a:r>
              <a:rPr lang="en-US">
                <a:latin typeface="FS Elliot Pro Light" panose="02000503040000020004" pitchFamily="50" charset="0"/>
              </a:rPr>
              <a:t>Key findings: </a:t>
            </a:r>
            <a:r>
              <a:rPr lang="en-US" b="1">
                <a:latin typeface="FS Elliot Pro Light" panose="02000503040000020004" pitchFamily="50" charset="0"/>
              </a:rPr>
              <a:t>Employee</a:t>
            </a:r>
            <a:br>
              <a:rPr lang="en-US" b="1">
                <a:latin typeface="FS Elliot Pro Light" panose="02000503040000020004" pitchFamily="50" charset="0"/>
              </a:rPr>
            </a:br>
            <a:r>
              <a:rPr lang="en-US" b="1">
                <a:latin typeface="FS Elliot Pro Light" panose="02000503040000020004" pitchFamily="50" charset="0"/>
              </a:rPr>
              <a:t>benefits</a:t>
            </a:r>
          </a:p>
        </p:txBody>
      </p:sp>
      <p:sp>
        <p:nvSpPr>
          <p:cNvPr id="6" name="Slide Number Placeholder 5">
            <a:extLst>
              <a:ext uri="{FF2B5EF4-FFF2-40B4-BE49-F238E27FC236}">
                <a16:creationId xmlns:a16="http://schemas.microsoft.com/office/drawing/2014/main" id="{CA08A13C-7C4A-5F45-A9BA-B26263CD8973}"/>
              </a:ext>
            </a:extLst>
          </p:cNvPr>
          <p:cNvSpPr>
            <a:spLocks noGrp="1"/>
          </p:cNvSpPr>
          <p:nvPr>
            <p:ph type="sldNum" sz="quarter" idx="4"/>
          </p:nvPr>
        </p:nvSpPr>
        <p:spPr>
          <a:xfrm>
            <a:off x="159989" y="6247663"/>
            <a:ext cx="417711" cy="3778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3CF28CE-A392-6E4E-B8A8-233A7BF58CFD}" type="slidenum">
              <a:rPr kumimoji="0" lang="en-US" sz="900" b="0" i="0" u="none" strike="noStrike" kern="1200" cap="none" spc="0" normalizeH="0" baseline="0" noProof="0" smtClean="0">
                <a:ln>
                  <a:noFill/>
                </a:ln>
                <a:solidFill>
                  <a:srgbClr val="333333"/>
                </a:solidFill>
                <a:effectLst/>
                <a:uLnTx/>
                <a:uFillTx/>
                <a:latin typeface="FS Elliot Pro" panose="02000503040000020004"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333333"/>
              </a:solidFill>
              <a:effectLst/>
              <a:uLnTx/>
              <a:uFillTx/>
              <a:latin typeface="FS Elliot Pro" panose="02000503040000020004" pitchFamily="2" charset="0"/>
              <a:ea typeface="+mn-ea"/>
              <a:cs typeface="+mn-cs"/>
            </a:endParaRPr>
          </a:p>
        </p:txBody>
      </p:sp>
      <p:grpSp>
        <p:nvGrpSpPr>
          <p:cNvPr id="3" name="Group 2">
            <a:extLst>
              <a:ext uri="{FF2B5EF4-FFF2-40B4-BE49-F238E27FC236}">
                <a16:creationId xmlns:a16="http://schemas.microsoft.com/office/drawing/2014/main" id="{E31D7D9B-BFB7-BA41-9FB5-D5D491DA18B6}"/>
              </a:ext>
            </a:extLst>
          </p:cNvPr>
          <p:cNvGrpSpPr/>
          <p:nvPr/>
        </p:nvGrpSpPr>
        <p:grpSpPr>
          <a:xfrm>
            <a:off x="981191" y="1843271"/>
            <a:ext cx="9998239" cy="5243327"/>
            <a:chOff x="1153997" y="1223051"/>
            <a:chExt cx="9999777" cy="5726289"/>
          </a:xfrm>
        </p:grpSpPr>
        <p:sp>
          <p:nvSpPr>
            <p:cNvPr id="12" name="TextBox 11">
              <a:extLst>
                <a:ext uri="{FF2B5EF4-FFF2-40B4-BE49-F238E27FC236}">
                  <a16:creationId xmlns:a16="http://schemas.microsoft.com/office/drawing/2014/main" id="{35C02411-E0FD-404F-A61B-4B6D42F69333}"/>
                </a:ext>
              </a:extLst>
            </p:cNvPr>
            <p:cNvSpPr txBox="1"/>
            <p:nvPr/>
          </p:nvSpPr>
          <p:spPr>
            <a:xfrm>
              <a:off x="5257690" y="3182371"/>
              <a:ext cx="2423885" cy="1448818"/>
            </a:xfrm>
            <a:prstGeom prst="rect">
              <a:avLst/>
            </a:prstGeom>
            <a:noFill/>
          </p:spPr>
          <p:txBody>
            <a:bodyPr wrap="square" lIns="0" tIns="0" rIns="0" bIns="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en-US">
                  <a:solidFill>
                    <a:srgbClr val="FFFFFF"/>
                  </a:solidFill>
                  <a:latin typeface="FS Elliot Pro Light"/>
                </a:rPr>
                <a:t>7 in 10 </a:t>
              </a:r>
              <a:r>
                <a:rPr kumimoji="0" lang="en-US" b="0" i="0" u="none" strike="noStrike" kern="1200" cap="none" spc="0" normalizeH="0" baseline="0" noProof="0">
                  <a:ln>
                    <a:noFill/>
                  </a:ln>
                  <a:solidFill>
                    <a:srgbClr val="FFFFFF"/>
                  </a:solidFill>
                  <a:effectLst/>
                  <a:uLnTx/>
                  <a:uFillTx/>
                  <a:latin typeface="FS Elliot Pro Light"/>
                </a:rPr>
                <a:t>owners say benefits </a:t>
              </a:r>
              <a:r>
                <a:rPr kumimoji="0" lang="en-US" b="1" i="0" u="none" strike="noStrike" kern="1200" cap="none" spc="0" normalizeH="0" baseline="0" noProof="0">
                  <a:ln>
                    <a:noFill/>
                  </a:ln>
                  <a:solidFill>
                    <a:srgbClr val="FFFFFF"/>
                  </a:solidFill>
                  <a:effectLst/>
                  <a:uLnTx/>
                  <a:uFillTx/>
                  <a:latin typeface="FS Elliot Pro Light"/>
                </a:rPr>
                <a:t>improve retention, recruiting and productivity</a:t>
              </a:r>
              <a:r>
                <a:rPr kumimoji="0" lang="en-US" b="0" i="0" u="none" strike="noStrike" kern="1200" cap="none" spc="0" normalizeH="0" baseline="0" noProof="0">
                  <a:ln>
                    <a:noFill/>
                  </a:ln>
                  <a:solidFill>
                    <a:srgbClr val="FFFFFF"/>
                  </a:solidFill>
                  <a:effectLst/>
                  <a:uLnTx/>
                  <a:uFillTx/>
                  <a:latin typeface="FS Elliot Pro Light"/>
                </a:rPr>
                <a:t>.</a:t>
              </a:r>
            </a:p>
          </p:txBody>
        </p:sp>
        <p:sp>
          <p:nvSpPr>
            <p:cNvPr id="13" name="TextBox 12">
              <a:extLst>
                <a:ext uri="{FF2B5EF4-FFF2-40B4-BE49-F238E27FC236}">
                  <a16:creationId xmlns:a16="http://schemas.microsoft.com/office/drawing/2014/main" id="{14D21B6E-8F06-774E-8209-50CCC8407A13}"/>
                </a:ext>
              </a:extLst>
            </p:cNvPr>
            <p:cNvSpPr txBox="1"/>
            <p:nvPr/>
          </p:nvSpPr>
          <p:spPr>
            <a:xfrm>
              <a:off x="1153997" y="6533247"/>
              <a:ext cx="252951" cy="416093"/>
            </a:xfrm>
            <a:prstGeom prst="rect">
              <a:avLst/>
            </a:prstGeom>
            <a:noFill/>
          </p:spPr>
          <p:txBody>
            <a:bodyPr wrap="square" lIns="0" tIns="0" rIns="0" bIns="0" rtlCol="0">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endParaRPr>
            </a:p>
          </p:txBody>
        </p:sp>
        <p:sp>
          <p:nvSpPr>
            <p:cNvPr id="16" name="TextBox 15">
              <a:extLst>
                <a:ext uri="{FF2B5EF4-FFF2-40B4-BE49-F238E27FC236}">
                  <a16:creationId xmlns:a16="http://schemas.microsoft.com/office/drawing/2014/main" id="{902500C3-1AF3-B848-BA6B-753B11E4935B}"/>
                </a:ext>
              </a:extLst>
            </p:cNvPr>
            <p:cNvSpPr txBox="1"/>
            <p:nvPr/>
          </p:nvSpPr>
          <p:spPr>
            <a:xfrm>
              <a:off x="8729889" y="3193024"/>
              <a:ext cx="2423885" cy="1335741"/>
            </a:xfrm>
            <a:prstGeom prst="rect">
              <a:avLst/>
            </a:prstGeom>
            <a:noFill/>
          </p:spPr>
          <p:txBody>
            <a:bodyPr wrap="square" lIns="0" tIns="0" rIns="0" bIns="0" rtlCol="0" anchor="t">
              <a:noAutofit/>
            </a:bodyPr>
            <a:lstStyle/>
            <a:p>
              <a:pPr>
                <a:lnSpc>
                  <a:spcPct val="120000"/>
                </a:lnSpc>
                <a:defRPr/>
              </a:pPr>
              <a:r>
                <a:rPr kumimoji="0" lang="en-US" b="0" i="0" u="none" strike="noStrike" kern="1200" cap="none" spc="0" normalizeH="0" baseline="0" noProof="0">
                  <a:ln>
                    <a:noFill/>
                  </a:ln>
                  <a:solidFill>
                    <a:srgbClr val="FFFFFF"/>
                  </a:solidFill>
                  <a:effectLst/>
                  <a:uLnTx/>
                  <a:uFillTx/>
                  <a:latin typeface="FS Elliot Pro Light"/>
                </a:rPr>
                <a:t>6 in 10 </a:t>
              </a:r>
              <a:r>
                <a:rPr lang="en-US">
                  <a:solidFill>
                    <a:srgbClr val="FFFFFF"/>
                  </a:solidFill>
                  <a:latin typeface="FS Elliot Pro Light"/>
                </a:rPr>
                <a:t>owners </a:t>
              </a:r>
              <a:r>
                <a:rPr kumimoji="0" lang="en-US" b="0" i="0" u="none" strike="noStrike" kern="1200" cap="none" spc="0" normalizeH="0" baseline="0" noProof="0">
                  <a:ln>
                    <a:noFill/>
                  </a:ln>
                  <a:solidFill>
                    <a:srgbClr val="FFFFFF"/>
                  </a:solidFill>
                  <a:effectLst/>
                  <a:uLnTx/>
                  <a:uFillTx/>
                  <a:latin typeface="FS Elliot Pro Light"/>
                </a:rPr>
                <a:t>say they’d like to offer </a:t>
              </a:r>
              <a:r>
                <a:rPr kumimoji="0" lang="en-US" b="1" i="0" u="none" strike="noStrike" kern="1200" cap="none" spc="0" normalizeH="0" baseline="0" noProof="0">
                  <a:ln>
                    <a:noFill/>
                  </a:ln>
                  <a:solidFill>
                    <a:srgbClr val="FFFFFF"/>
                  </a:solidFill>
                  <a:effectLst/>
                  <a:uLnTx/>
                  <a:uFillTx/>
                  <a:latin typeface="FS Elliot Pro Light"/>
                </a:rPr>
                <a:t>additional employee benefits.</a:t>
              </a:r>
              <a:r>
                <a:rPr lang="en-US" b="1">
                  <a:solidFill>
                    <a:srgbClr val="FFFFFF"/>
                  </a:solidFill>
                  <a:latin typeface="FS Elliot Pro Light"/>
                </a:rPr>
                <a:t> </a:t>
              </a:r>
              <a:endParaRPr kumimoji="0" lang="en-US" b="1"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endParaRPr>
            </a:p>
          </p:txBody>
        </p:sp>
        <p:sp>
          <p:nvSpPr>
            <p:cNvPr id="17" name="TextBox 16">
              <a:extLst>
                <a:ext uri="{FF2B5EF4-FFF2-40B4-BE49-F238E27FC236}">
                  <a16:creationId xmlns:a16="http://schemas.microsoft.com/office/drawing/2014/main" id="{5076641F-C53E-2B42-8A12-8D8F32862816}"/>
                </a:ext>
              </a:extLst>
            </p:cNvPr>
            <p:cNvSpPr txBox="1"/>
            <p:nvPr/>
          </p:nvSpPr>
          <p:spPr>
            <a:xfrm>
              <a:off x="8729890" y="1438465"/>
              <a:ext cx="2230129" cy="1015663"/>
            </a:xfrm>
            <a:prstGeom prst="rect">
              <a:avLst/>
            </a:prstGeom>
            <a:noFill/>
          </p:spPr>
          <p:txBody>
            <a:bodyPr wrap="square" lIns="0" tIns="0" rIns="0" bIns="0" rtlCol="0">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Owners are </a:t>
              </a:r>
              <a:r>
                <a:rPr kumimoji="0" lang="en-US" b="1"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offering benefits at record levels </a:t>
              </a:r>
              <a:r>
                <a:rPr kumimoji="0" lang="en-US" b="0" i="0" u="none" strike="noStrike" kern="1200" cap="none" spc="0" normalizeH="0" baseline="0" noProof="0">
                  <a:ln>
                    <a:noFill/>
                  </a:ln>
                  <a:solidFill>
                    <a:srgbClr val="FFFFFF"/>
                  </a:solidFill>
                  <a:effectLst/>
                  <a:uLnTx/>
                  <a:uFillTx/>
                  <a:latin typeface="FS Elliot Pro Light" panose="02000503040000020004" pitchFamily="2" charset="0"/>
                  <a:ea typeface="+mn-ea"/>
                  <a:cs typeface="+mn-cs"/>
                </a:rPr>
                <a:t>since 2008.</a:t>
              </a: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5257690" y="2958700"/>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8625115" y="2958700"/>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5257690" y="4764883"/>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25115" y="4764883"/>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06914D-B8FE-5943-AC77-FFE5931EFE54}"/>
                </a:ext>
              </a:extLst>
            </p:cNvPr>
            <p:cNvSpPr txBox="1"/>
            <p:nvPr/>
          </p:nvSpPr>
          <p:spPr>
            <a:xfrm>
              <a:off x="5257691" y="1397222"/>
              <a:ext cx="2423885" cy="1521306"/>
            </a:xfrm>
            <a:prstGeom prst="rect">
              <a:avLst/>
            </a:prstGeom>
            <a:noFill/>
          </p:spPr>
          <p:txBody>
            <a:bodyPr wrap="square" lIns="0" tIns="0" rIns="0" bIns="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S Elliot Pro Light"/>
              </a:endParaRPr>
            </a:p>
          </p:txBody>
        </p:sp>
        <p:cxnSp>
          <p:nvCxnSpPr>
            <p:cNvPr id="15" name="Straight Connector 14">
              <a:extLst>
                <a:ext uri="{FF2B5EF4-FFF2-40B4-BE49-F238E27FC236}">
                  <a16:creationId xmlns:a16="http://schemas.microsoft.com/office/drawing/2014/main" id="{6C6C0DCB-C434-A545-801E-858D5F02EB6E}"/>
                </a:ext>
              </a:extLst>
            </p:cNvPr>
            <p:cNvCxnSpPr>
              <a:cxnSpLocks/>
            </p:cNvCxnSpPr>
            <p:nvPr/>
          </p:nvCxnSpPr>
          <p:spPr>
            <a:xfrm>
              <a:off x="5257691" y="1223051"/>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167083-D000-FA44-8F51-2C9F24ADE847}"/>
                </a:ext>
              </a:extLst>
            </p:cNvPr>
            <p:cNvCxnSpPr>
              <a:cxnSpLocks/>
            </p:cNvCxnSpPr>
            <p:nvPr/>
          </p:nvCxnSpPr>
          <p:spPr>
            <a:xfrm>
              <a:off x="8625116" y="1223051"/>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5A60581B-A35A-FA6B-7711-45FD6588E5EC}"/>
              </a:ext>
            </a:extLst>
          </p:cNvPr>
          <p:cNvSpPr txBox="1"/>
          <p:nvPr/>
        </p:nvSpPr>
        <p:spPr>
          <a:xfrm>
            <a:off x="5084253" y="1918421"/>
            <a:ext cx="2454641" cy="1477328"/>
          </a:xfrm>
          <a:prstGeom prst="rect">
            <a:avLst/>
          </a:prstGeom>
          <a:noFill/>
        </p:spPr>
        <p:txBody>
          <a:bodyPr wrap="square">
            <a:spAutoFit/>
          </a:bodyPr>
          <a:lstStyle/>
          <a:p>
            <a:r>
              <a:rPr lang="en-US" sz="1800" noProof="1">
                <a:solidFill>
                  <a:schemeClr val="bg1"/>
                </a:solidFill>
                <a:latin typeface="FS Elliot Pro" panose="02000503040000020004" pitchFamily="50" charset="0"/>
              </a:rPr>
              <a:t>​</a:t>
            </a:r>
            <a:r>
              <a:rPr lang="en-US" sz="1800" b="1" noProof="1">
                <a:solidFill>
                  <a:schemeClr val="bg1"/>
                </a:solidFill>
                <a:latin typeface="FS Elliot Pro Light" panose="02000503040000020004" pitchFamily="50" charset="0"/>
              </a:rPr>
              <a:t>For the first time, employee feedback is #1 influence in employee benefit decisions.</a:t>
            </a:r>
            <a:endParaRPr lang="en-US" sz="1800" noProof="1">
              <a:solidFill>
                <a:schemeClr val="bg1"/>
              </a:solidFill>
              <a:latin typeface="FS Elliot Pro Light" panose="02000503040000020004" pitchFamily="50" charset="0"/>
            </a:endParaRPr>
          </a:p>
        </p:txBody>
      </p:sp>
    </p:spTree>
    <p:extLst>
      <p:ext uri="{BB962C8B-B14F-4D97-AF65-F5344CB8AC3E}">
        <p14:creationId xmlns:p14="http://schemas.microsoft.com/office/powerpoint/2010/main" val="3419463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2" descr="M:\Principal_registered_white_1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8784" y="6356017"/>
            <a:ext cx="1238421" cy="3696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115ED4D1-76B6-4EE1-8F05-1D66C8200FC6}"/>
              </a:ext>
            </a:extLst>
          </p:cNvPr>
          <p:cNvSpPr txBox="1">
            <a:spLocks/>
          </p:cNvSpPr>
          <p:nvPr/>
        </p:nvSpPr>
        <p:spPr>
          <a:xfrm>
            <a:off x="523875" y="1606552"/>
            <a:ext cx="8898799" cy="2852737"/>
          </a:xfrm>
          <a:prstGeom prst="rect">
            <a:avLst/>
          </a:prstGeom>
        </p:spPr>
        <p:txBody>
          <a:bodyPr vert="horz" lIns="0" tIns="0" rIns="0" bIns="0" rtlCol="0" anchor="b">
            <a:noAutofit/>
          </a:bodyPr>
          <a:lstStyle>
            <a:lvl1pPr algn="l" defTabSz="914377" rtl="0" eaLnBrk="1" latinLnBrk="0" hangingPunct="1">
              <a:lnSpc>
                <a:spcPct val="100000"/>
              </a:lnSpc>
              <a:spcBef>
                <a:spcPct val="0"/>
              </a:spcBef>
              <a:buNone/>
              <a:defRPr sz="5867" b="0" i="0" kern="1200">
                <a:solidFill>
                  <a:schemeClr val="bg1"/>
                </a:solidFill>
                <a:latin typeface="FS Elliot Pro Light" panose="02000503040000020004" pitchFamily="2" charset="0"/>
                <a:ea typeface="+mj-ea"/>
                <a:cs typeface="+mj-cs"/>
              </a:defRPr>
            </a:lvl1pPr>
          </a:lstStyle>
          <a:p>
            <a:r>
              <a:rPr lang="en-US" sz="6000">
                <a:latin typeface="FS Elliot Pro Light"/>
              </a:rPr>
              <a:t>Solutions for the employees</a:t>
            </a:r>
            <a:endParaRPr lang="en-US" sz="6000"/>
          </a:p>
        </p:txBody>
      </p:sp>
    </p:spTree>
    <p:extLst>
      <p:ext uri="{BB962C8B-B14F-4D97-AF65-F5344CB8AC3E}">
        <p14:creationId xmlns:p14="http://schemas.microsoft.com/office/powerpoint/2010/main" val="1778510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6890061-35DB-4325-90FE-BC5319BB91C9}"/>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912 SMB owners (those answering “none” and “not sure” were removed from the analysis)</a:t>
            </a:r>
          </a:p>
          <a:p>
            <a:r>
              <a:rPr lang="en-US"/>
              <a:t>Q945_2 Which of the following health and wellness solutions does your company current offer? Please select all that apply. </a:t>
            </a:r>
          </a:p>
        </p:txBody>
      </p:sp>
      <p:sp>
        <p:nvSpPr>
          <p:cNvPr id="20" name="Title 2">
            <a:extLst>
              <a:ext uri="{FF2B5EF4-FFF2-40B4-BE49-F238E27FC236}">
                <a16:creationId xmlns:a16="http://schemas.microsoft.com/office/drawing/2014/main" id="{E48E6CC6-7A36-4641-B08F-F810D691FD1B}"/>
              </a:ext>
            </a:extLst>
          </p:cNvPr>
          <p:cNvSpPr txBox="1">
            <a:spLocks/>
          </p:cNvSpPr>
          <p:nvPr/>
        </p:nvSpPr>
        <p:spPr>
          <a:xfrm>
            <a:off x="760360" y="614251"/>
            <a:ext cx="11003730"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Usage of EAPs and emotional/mental wellness programs have reached record highs</a:t>
            </a:r>
          </a:p>
        </p:txBody>
      </p:sp>
      <p:sp>
        <p:nvSpPr>
          <p:cNvPr id="24" name="Slide Number Placeholder 2">
            <a:extLst>
              <a:ext uri="{FF2B5EF4-FFF2-40B4-BE49-F238E27FC236}">
                <a16:creationId xmlns:a16="http://schemas.microsoft.com/office/drawing/2014/main" id="{6D1358F9-6A34-46B5-8917-EF528045DDCF}"/>
              </a:ext>
            </a:extLst>
          </p:cNvPr>
          <p:cNvSpPr>
            <a:spLocks noGrp="1"/>
          </p:cNvSpPr>
          <p:nvPr>
            <p:ph type="sldNum" sz="quarter" idx="10"/>
          </p:nvPr>
        </p:nvSpPr>
        <p:spPr>
          <a:xfrm>
            <a:off x="128712" y="6258991"/>
            <a:ext cx="355600" cy="366183"/>
          </a:xfrm>
        </p:spPr>
        <p:txBody>
          <a:bodyPr/>
          <a:lstStyle/>
          <a:p>
            <a:fld id="{FE894C8D-A86E-C448-9CBF-AD01FEF18A38}" type="slidenum">
              <a:rPr lang="en-US" smtClean="0"/>
              <a:pPr/>
              <a:t>51</a:t>
            </a:fld>
            <a:endParaRPr lang="en-US"/>
          </a:p>
        </p:txBody>
      </p:sp>
      <p:sp>
        <p:nvSpPr>
          <p:cNvPr id="27" name="TextBox 26">
            <a:extLst>
              <a:ext uri="{FF2B5EF4-FFF2-40B4-BE49-F238E27FC236}">
                <a16:creationId xmlns:a16="http://schemas.microsoft.com/office/drawing/2014/main" id="{B7E4A74D-C0C0-4618-BD8C-2CD9224404B2}"/>
              </a:ext>
            </a:extLst>
          </p:cNvPr>
          <p:cNvSpPr txBox="1"/>
          <p:nvPr/>
        </p:nvSpPr>
        <p:spPr>
          <a:xfrm>
            <a:off x="7994403" y="6586860"/>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No significant differences</a:t>
            </a:r>
          </a:p>
        </p:txBody>
      </p:sp>
      <p:sp>
        <p:nvSpPr>
          <p:cNvPr id="38" name="Rectangle 37">
            <a:extLst>
              <a:ext uri="{FF2B5EF4-FFF2-40B4-BE49-F238E27FC236}">
                <a16:creationId xmlns:a16="http://schemas.microsoft.com/office/drawing/2014/main" id="{300E548C-2513-4397-A624-C85CF26F8041}"/>
              </a:ext>
            </a:extLst>
          </p:cNvPr>
          <p:cNvSpPr/>
          <p:nvPr/>
        </p:nvSpPr>
        <p:spPr>
          <a:xfrm>
            <a:off x="0" y="0"/>
            <a:ext cx="12192000" cy="366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Health and Wellness Solutions</a:t>
            </a:r>
          </a:p>
        </p:txBody>
      </p:sp>
      <p:graphicFrame>
        <p:nvGraphicFramePr>
          <p:cNvPr id="3" name="Table 2">
            <a:extLst>
              <a:ext uri="{FF2B5EF4-FFF2-40B4-BE49-F238E27FC236}">
                <a16:creationId xmlns:a16="http://schemas.microsoft.com/office/drawing/2014/main" id="{33A0FA38-75F1-7ABF-3F81-FCFE4B8CA7CC}"/>
              </a:ext>
            </a:extLst>
          </p:cNvPr>
          <p:cNvGraphicFramePr>
            <a:graphicFrameLocks noGrp="1"/>
          </p:cNvGraphicFramePr>
          <p:nvPr>
            <p:extLst>
              <p:ext uri="{D42A27DB-BD31-4B8C-83A1-F6EECF244321}">
                <p14:modId xmlns:p14="http://schemas.microsoft.com/office/powerpoint/2010/main" val="805305086"/>
              </p:ext>
            </p:extLst>
          </p:nvPr>
        </p:nvGraphicFramePr>
        <p:xfrm>
          <a:off x="1012908" y="2271298"/>
          <a:ext cx="9123870" cy="2589278"/>
        </p:xfrm>
        <a:graphic>
          <a:graphicData uri="http://schemas.openxmlformats.org/drawingml/2006/table">
            <a:tbl>
              <a:tblPr firstRow="1" bandRow="1">
                <a:tableStyleId>{7E9639D4-E3E2-4D34-9284-5A2195B3D0D7}</a:tableStyleId>
              </a:tblPr>
              <a:tblGrid>
                <a:gridCol w="3567801">
                  <a:extLst>
                    <a:ext uri="{9D8B030D-6E8A-4147-A177-3AD203B41FA5}">
                      <a16:colId xmlns:a16="http://schemas.microsoft.com/office/drawing/2014/main" val="20000"/>
                    </a:ext>
                  </a:extLst>
                </a:gridCol>
                <a:gridCol w="711537">
                  <a:extLst>
                    <a:ext uri="{9D8B030D-6E8A-4147-A177-3AD203B41FA5}">
                      <a16:colId xmlns:a16="http://schemas.microsoft.com/office/drawing/2014/main" val="20004"/>
                    </a:ext>
                  </a:extLst>
                </a:gridCol>
                <a:gridCol w="807422">
                  <a:extLst>
                    <a:ext uri="{9D8B030D-6E8A-4147-A177-3AD203B41FA5}">
                      <a16:colId xmlns:a16="http://schemas.microsoft.com/office/drawing/2014/main" val="20005"/>
                    </a:ext>
                  </a:extLst>
                </a:gridCol>
                <a:gridCol w="807422">
                  <a:extLst>
                    <a:ext uri="{9D8B030D-6E8A-4147-A177-3AD203B41FA5}">
                      <a16:colId xmlns:a16="http://schemas.microsoft.com/office/drawing/2014/main" val="1290120351"/>
                    </a:ext>
                  </a:extLst>
                </a:gridCol>
                <a:gridCol w="807422">
                  <a:extLst>
                    <a:ext uri="{9D8B030D-6E8A-4147-A177-3AD203B41FA5}">
                      <a16:colId xmlns:a16="http://schemas.microsoft.com/office/drawing/2014/main" val="2468880929"/>
                    </a:ext>
                  </a:extLst>
                </a:gridCol>
                <a:gridCol w="807422">
                  <a:extLst>
                    <a:ext uri="{9D8B030D-6E8A-4147-A177-3AD203B41FA5}">
                      <a16:colId xmlns:a16="http://schemas.microsoft.com/office/drawing/2014/main" val="1682257866"/>
                    </a:ext>
                  </a:extLst>
                </a:gridCol>
                <a:gridCol w="807422">
                  <a:extLst>
                    <a:ext uri="{9D8B030D-6E8A-4147-A177-3AD203B41FA5}">
                      <a16:colId xmlns:a16="http://schemas.microsoft.com/office/drawing/2014/main" val="845732468"/>
                    </a:ext>
                  </a:extLst>
                </a:gridCol>
                <a:gridCol w="807422">
                  <a:extLst>
                    <a:ext uri="{9D8B030D-6E8A-4147-A177-3AD203B41FA5}">
                      <a16:colId xmlns:a16="http://schemas.microsoft.com/office/drawing/2014/main" val="1566096331"/>
                    </a:ext>
                  </a:extLst>
                </a:gridCol>
              </a:tblGrid>
              <a:tr h="333758">
                <a:tc>
                  <a:txBody>
                    <a:bodyPr/>
                    <a:lstStyle/>
                    <a:p>
                      <a:pPr algn="l"/>
                      <a:r>
                        <a:rPr lang="en-US" sz="1400">
                          <a:solidFill>
                            <a:schemeClr val="accent2"/>
                          </a:solidFill>
                          <a:latin typeface="FS Elliot Pro" panose="02000503040000020004" pitchFamily="50" charset="0"/>
                        </a:rPr>
                        <a:t>Top benefits</a:t>
                      </a:r>
                    </a:p>
                  </a:txBody>
                  <a:tcPr marL="118872" marR="118872"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333333"/>
                          </a:solidFill>
                          <a:latin typeface="FS Elliot Pro" panose="02000503040000020004" pitchFamily="50" charset="0"/>
                        </a:rPr>
                        <a:t>2015</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1200" b="1">
                          <a:solidFill>
                            <a:srgbClr val="333333"/>
                          </a:solidFill>
                          <a:latin typeface="FS Elliot Pro" panose="02000503040000020004" pitchFamily="50" charset="0"/>
                        </a:rPr>
                        <a:t>2017</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b="1">
                          <a:solidFill>
                            <a:schemeClr val="tx1"/>
                          </a:solidFill>
                          <a:latin typeface="FS Elliot Pro" panose="02000503040000020004" pitchFamily="50" charset="0"/>
                        </a:rPr>
                        <a:t>2019</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b="1">
                          <a:solidFill>
                            <a:schemeClr val="tx1"/>
                          </a:solidFill>
                          <a:latin typeface="FS Elliot Pro" panose="02000503040000020004" pitchFamily="50" charset="0"/>
                        </a:rPr>
                        <a:t>2021</a:t>
                      </a:r>
                    </a:p>
                  </a:txBody>
                  <a:tcPr marT="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b="1">
                          <a:solidFill>
                            <a:schemeClr val="bg1"/>
                          </a:solidFill>
                          <a:latin typeface="FS Elliot Pro" panose="02000503040000020004" pitchFamily="50" charset="0"/>
                        </a:rPr>
                        <a:t>2022</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b="1">
                          <a:solidFill>
                            <a:schemeClr val="bg1"/>
                          </a:solidFill>
                          <a:latin typeface="FS Elliot Pro" panose="02000503040000020004" pitchFamily="50" charset="0"/>
                        </a:rPr>
                        <a:t>2023</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b="1">
                          <a:solidFill>
                            <a:schemeClr val="bg1"/>
                          </a:solidFill>
                          <a:latin typeface="FS Elliot Pro" panose="02000503040000020004" pitchFamily="50" charset="0"/>
                        </a:rPr>
                        <a:t>2024</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20040">
                <a:tc>
                  <a:txBody>
                    <a:bodyPr/>
                    <a:lstStyle/>
                    <a:p>
                      <a:pPr marL="0" algn="l" defTabSz="914377" rtl="0" eaLnBrk="1" latinLnBrk="0" hangingPunct="1"/>
                      <a:r>
                        <a:rPr lang="en-US" sz="1200" b="1" kern="1200">
                          <a:solidFill>
                            <a:schemeClr val="tx1"/>
                          </a:solidFill>
                          <a:latin typeface="FS Elliot Pro" panose="02000503040000020004" pitchFamily="50" charset="0"/>
                          <a:ea typeface="+mn-ea"/>
                          <a:cs typeface="+mn-cs"/>
                        </a:rPr>
                        <a:t>Comprehensive health insurance</a:t>
                      </a:r>
                    </a:p>
                  </a:txBody>
                  <a:tcPr marL="121920" marR="121920" marT="0" marB="0" anchor="ctr">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74</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72</a:t>
                      </a:r>
                    </a:p>
                  </a:txBody>
                  <a:tcPr marL="121920" marR="121920" marT="0" marB="0" anchor="ctr">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78</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60</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62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60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20040">
                <a:tc>
                  <a:txBody>
                    <a:bodyPr/>
                    <a:lstStyle/>
                    <a:p>
                      <a:pPr marL="0" algn="l" defTabSz="914377" rtl="0" eaLnBrk="1" latinLnBrk="0" hangingPunct="1"/>
                      <a:r>
                        <a:rPr lang="en-US" sz="1200" b="1" kern="1200">
                          <a:solidFill>
                            <a:schemeClr val="tx1"/>
                          </a:solidFill>
                          <a:latin typeface="FS Elliot Pro" panose="02000503040000020004" pitchFamily="50" charset="0"/>
                          <a:ea typeface="+mn-ea"/>
                          <a:cs typeface="+mn-cs"/>
                        </a:rPr>
                        <a:t>Non-traditional perks </a:t>
                      </a:r>
                    </a:p>
                    <a:p>
                      <a:pPr marL="0" algn="l" defTabSz="914377" rtl="0" eaLnBrk="1" latinLnBrk="0" hangingPunct="1"/>
                      <a:r>
                        <a:rPr lang="en-US" sz="1000" b="1" kern="1200">
                          <a:solidFill>
                            <a:schemeClr val="tx1"/>
                          </a:solidFill>
                          <a:latin typeface="FS Elliot Pro" panose="02000503040000020004" pitchFamily="50" charset="0"/>
                          <a:ea typeface="+mn-ea"/>
                          <a:cs typeface="+mn-cs"/>
                        </a:rPr>
                        <a:t>(additional time off, flexible hours, etc.)</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40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35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674199013"/>
                  </a:ext>
                </a:extLst>
              </a:tr>
              <a:tr h="320040">
                <a:tc>
                  <a:txBody>
                    <a:bodyPr/>
                    <a:lstStyle/>
                    <a:p>
                      <a:pPr marL="0" algn="l" defTabSz="914377" rtl="0" eaLnBrk="1" latinLnBrk="0" hangingPunct="1"/>
                      <a:r>
                        <a:rPr lang="en-US" sz="1200" b="1" kern="1200">
                          <a:solidFill>
                            <a:schemeClr val="tx1"/>
                          </a:solidFill>
                          <a:latin typeface="FS Elliot Pro" panose="02000503040000020004" pitchFamily="50" charset="0"/>
                          <a:ea typeface="+mn-ea"/>
                          <a:cs typeface="+mn-cs"/>
                        </a:rPr>
                        <a:t>Health Savings Accounts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35</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43</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50</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46</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34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44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40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694870755"/>
                  </a:ext>
                </a:extLst>
              </a:tr>
              <a:tr h="320040">
                <a:tc>
                  <a:txBody>
                    <a:bodyPr/>
                    <a:lstStyle/>
                    <a:p>
                      <a:pPr marL="0" algn="l" defTabSz="914377" rtl="0" eaLnBrk="1" latinLnBrk="0" hangingPunct="1"/>
                      <a:r>
                        <a:rPr lang="en-US" sz="1200" b="1" kern="1200">
                          <a:solidFill>
                            <a:schemeClr val="tx1"/>
                          </a:solidFill>
                          <a:latin typeface="FS Elliot Pro" panose="02000503040000020004" pitchFamily="50" charset="0"/>
                          <a:ea typeface="+mn-ea"/>
                          <a:cs typeface="+mn-cs"/>
                        </a:rPr>
                        <a:t>Wellness solutions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27</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37</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44</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37</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34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38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666731672"/>
                  </a:ext>
                </a:extLst>
              </a:tr>
              <a:tr h="320040">
                <a:tc>
                  <a:txBody>
                    <a:bodyPr/>
                    <a:lstStyle/>
                    <a:p>
                      <a:pPr marL="0" algn="l" defTabSz="914377" rtl="0" eaLnBrk="1" latinLnBrk="0" hangingPunct="1"/>
                      <a:r>
                        <a:rPr lang="en-US" sz="1200" b="1" kern="1200">
                          <a:solidFill>
                            <a:schemeClr val="tx1"/>
                          </a:solidFill>
                          <a:latin typeface="FS Elliot Pro" panose="02000503040000020004" pitchFamily="50" charset="0"/>
                          <a:ea typeface="+mn-ea"/>
                          <a:cs typeface="+mn-cs"/>
                        </a:rPr>
                        <a:t>Employee Assistance Programs (EAP)</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33</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37</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90093699"/>
                  </a:ext>
                </a:extLst>
              </a:tr>
              <a:tr h="320040">
                <a:tc>
                  <a:txBody>
                    <a:bodyPr/>
                    <a:lstStyle/>
                    <a:p>
                      <a:pPr marL="0" algn="l" defTabSz="914377" rtl="0" eaLnBrk="1" latinLnBrk="0" hangingPunct="1"/>
                      <a:r>
                        <a:rPr lang="en-US" sz="1200" b="1" kern="1200">
                          <a:solidFill>
                            <a:schemeClr val="tx1"/>
                          </a:solidFill>
                          <a:latin typeface="FS Elliot Pro" panose="02000503040000020004" pitchFamily="50" charset="0"/>
                          <a:ea typeface="+mn-ea"/>
                          <a:cs typeface="+mn-cs"/>
                        </a:rPr>
                        <a:t>Emotional and mental wellness programs </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7</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40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612656864"/>
                  </a:ext>
                </a:extLst>
              </a:tr>
              <a:tr h="320040">
                <a:tc>
                  <a:txBody>
                    <a:bodyPr/>
                    <a:lstStyle/>
                    <a:p>
                      <a:pPr marL="0" algn="l" defTabSz="914377" rtl="0" eaLnBrk="1" latinLnBrk="0" hangingPunct="1"/>
                      <a:r>
                        <a:rPr lang="en-US" sz="1200" b="1" kern="1200">
                          <a:solidFill>
                            <a:schemeClr val="tx1"/>
                          </a:solidFill>
                          <a:latin typeface="FS Elliot Pro" panose="02000503040000020004" pitchFamily="50" charset="0"/>
                          <a:ea typeface="+mn-ea"/>
                          <a:cs typeface="+mn-cs"/>
                        </a:rPr>
                        <a:t>Other</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16</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9</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11</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12</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126434"/>
                  </a:ext>
                </a:extLst>
              </a:tr>
            </a:tbl>
          </a:graphicData>
        </a:graphic>
      </p:graphicFrame>
      <p:sp>
        <p:nvSpPr>
          <p:cNvPr id="4" name="TextBox 3">
            <a:extLst>
              <a:ext uri="{FF2B5EF4-FFF2-40B4-BE49-F238E27FC236}">
                <a16:creationId xmlns:a16="http://schemas.microsoft.com/office/drawing/2014/main" id="{F9C6F495-0938-38E4-8901-C4C005E7B0F6}"/>
              </a:ext>
            </a:extLst>
          </p:cNvPr>
          <p:cNvSpPr txBox="1"/>
          <p:nvPr/>
        </p:nvSpPr>
        <p:spPr>
          <a:xfrm>
            <a:off x="10588679" y="1361346"/>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5" name="Graphic 4" descr="Checkmark with solid fill">
            <a:extLst>
              <a:ext uri="{FF2B5EF4-FFF2-40B4-BE49-F238E27FC236}">
                <a16:creationId xmlns:a16="http://schemas.microsoft.com/office/drawing/2014/main" id="{FFB875D0-37D7-8E98-8F8E-CF588AFCA8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972" y="1332479"/>
            <a:ext cx="248194" cy="248194"/>
          </a:xfrm>
          <a:prstGeom prst="rect">
            <a:avLst/>
          </a:prstGeom>
        </p:spPr>
      </p:pic>
      <p:graphicFrame>
        <p:nvGraphicFramePr>
          <p:cNvPr id="6" name="Table 5">
            <a:extLst>
              <a:ext uri="{FF2B5EF4-FFF2-40B4-BE49-F238E27FC236}">
                <a16:creationId xmlns:a16="http://schemas.microsoft.com/office/drawing/2014/main" id="{07683DA5-694B-DEEF-3978-78305867E7BD}"/>
              </a:ext>
            </a:extLst>
          </p:cNvPr>
          <p:cNvGraphicFramePr>
            <a:graphicFrameLocks noGrp="1"/>
          </p:cNvGraphicFramePr>
          <p:nvPr/>
        </p:nvGraphicFramePr>
        <p:xfrm>
          <a:off x="11091161" y="514865"/>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pic>
        <p:nvPicPr>
          <p:cNvPr id="7" name="Graphic 6" descr="Checkmark with solid fill">
            <a:extLst>
              <a:ext uri="{FF2B5EF4-FFF2-40B4-BE49-F238E27FC236}">
                <a16:creationId xmlns:a16="http://schemas.microsoft.com/office/drawing/2014/main" id="{40D03484-B451-E566-9345-E9946F8348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3750" y="3931987"/>
            <a:ext cx="248194" cy="248194"/>
          </a:xfrm>
          <a:prstGeom prst="rect">
            <a:avLst/>
          </a:prstGeom>
        </p:spPr>
      </p:pic>
      <p:pic>
        <p:nvPicPr>
          <p:cNvPr id="8" name="Graphic 7" descr="Checkmark with solid fill">
            <a:extLst>
              <a:ext uri="{FF2B5EF4-FFF2-40B4-BE49-F238E27FC236}">
                <a16:creationId xmlns:a16="http://schemas.microsoft.com/office/drawing/2014/main" id="{85CC816D-0EFA-B03E-F96F-F4FEFC2E40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3750" y="4259855"/>
            <a:ext cx="248194" cy="248194"/>
          </a:xfrm>
          <a:prstGeom prst="rect">
            <a:avLst/>
          </a:prstGeom>
        </p:spPr>
      </p:pic>
    </p:spTree>
    <p:extLst>
      <p:ext uri="{BB962C8B-B14F-4D97-AF65-F5344CB8AC3E}">
        <p14:creationId xmlns:p14="http://schemas.microsoft.com/office/powerpoint/2010/main" val="4017335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1DF9353-619E-4CDE-8290-BEEDCEF1FFB2}"/>
              </a:ext>
            </a:extLst>
          </p:cNvPr>
          <p:cNvSpPr txBox="1"/>
          <p:nvPr/>
        </p:nvSpPr>
        <p:spPr>
          <a:xfrm>
            <a:off x="484312" y="6362689"/>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1,020 SMB owners</a:t>
            </a:r>
          </a:p>
          <a:p>
            <a:r>
              <a:rPr lang="en-US"/>
              <a:t>Q1005 Does your company currently offer [INSERT] as an employee benefit? </a:t>
            </a:r>
          </a:p>
          <a:p>
            <a:r>
              <a:rPr lang="en-US" dirty="0"/>
              <a:t>*Specified disease in New York</a:t>
            </a:r>
          </a:p>
        </p:txBody>
      </p:sp>
      <p:sp>
        <p:nvSpPr>
          <p:cNvPr id="22" name="Title 2">
            <a:extLst>
              <a:ext uri="{FF2B5EF4-FFF2-40B4-BE49-F238E27FC236}">
                <a16:creationId xmlns:a16="http://schemas.microsoft.com/office/drawing/2014/main" id="{638FECA7-1D92-46E3-A274-BC3F2E6A16B7}"/>
              </a:ext>
            </a:extLst>
          </p:cNvPr>
          <p:cNvSpPr txBox="1">
            <a:spLocks/>
          </p:cNvSpPr>
          <p:nvPr/>
        </p:nvSpPr>
        <p:spPr>
          <a:xfrm>
            <a:off x="713986" y="641983"/>
            <a:ext cx="11003730"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Owners are offering many employee benefits at record levels</a:t>
            </a:r>
          </a:p>
        </p:txBody>
      </p:sp>
      <p:graphicFrame>
        <p:nvGraphicFramePr>
          <p:cNvPr id="24" name="Table 23">
            <a:extLst>
              <a:ext uri="{FF2B5EF4-FFF2-40B4-BE49-F238E27FC236}">
                <a16:creationId xmlns:a16="http://schemas.microsoft.com/office/drawing/2014/main" id="{6AB15C67-2CE5-4111-A726-562E92EF2B68}"/>
              </a:ext>
            </a:extLst>
          </p:cNvPr>
          <p:cNvGraphicFramePr>
            <a:graphicFrameLocks noGrp="1"/>
          </p:cNvGraphicFramePr>
          <p:nvPr>
            <p:extLst>
              <p:ext uri="{D42A27DB-BD31-4B8C-83A1-F6EECF244321}">
                <p14:modId xmlns:p14="http://schemas.microsoft.com/office/powerpoint/2010/main" val="2239873738"/>
              </p:ext>
            </p:extLst>
          </p:nvPr>
        </p:nvGraphicFramePr>
        <p:xfrm>
          <a:off x="681194" y="1758957"/>
          <a:ext cx="8714203" cy="4457064"/>
        </p:xfrm>
        <a:graphic>
          <a:graphicData uri="http://schemas.openxmlformats.org/drawingml/2006/table">
            <a:tbl>
              <a:tblPr firstRow="1" bandRow="1">
                <a:tableStyleId>{7E9639D4-E3E2-4D34-9284-5A2195B3D0D7}</a:tableStyleId>
              </a:tblPr>
              <a:tblGrid>
                <a:gridCol w="2817376">
                  <a:extLst>
                    <a:ext uri="{9D8B030D-6E8A-4147-A177-3AD203B41FA5}">
                      <a16:colId xmlns:a16="http://schemas.microsoft.com/office/drawing/2014/main" val="20000"/>
                    </a:ext>
                  </a:extLst>
                </a:gridCol>
                <a:gridCol w="655203">
                  <a:extLst>
                    <a:ext uri="{9D8B030D-6E8A-4147-A177-3AD203B41FA5}">
                      <a16:colId xmlns:a16="http://schemas.microsoft.com/office/drawing/2014/main" val="628838261"/>
                    </a:ext>
                  </a:extLst>
                </a:gridCol>
                <a:gridCol w="655203">
                  <a:extLst>
                    <a:ext uri="{9D8B030D-6E8A-4147-A177-3AD203B41FA5}">
                      <a16:colId xmlns:a16="http://schemas.microsoft.com/office/drawing/2014/main" val="2387871798"/>
                    </a:ext>
                  </a:extLst>
                </a:gridCol>
                <a:gridCol w="655203">
                  <a:extLst>
                    <a:ext uri="{9D8B030D-6E8A-4147-A177-3AD203B41FA5}">
                      <a16:colId xmlns:a16="http://schemas.microsoft.com/office/drawing/2014/main" val="20004"/>
                    </a:ext>
                  </a:extLst>
                </a:gridCol>
                <a:gridCol w="655203">
                  <a:extLst>
                    <a:ext uri="{9D8B030D-6E8A-4147-A177-3AD203B41FA5}">
                      <a16:colId xmlns:a16="http://schemas.microsoft.com/office/drawing/2014/main" val="20005"/>
                    </a:ext>
                  </a:extLst>
                </a:gridCol>
                <a:gridCol w="655203">
                  <a:extLst>
                    <a:ext uri="{9D8B030D-6E8A-4147-A177-3AD203B41FA5}">
                      <a16:colId xmlns:a16="http://schemas.microsoft.com/office/drawing/2014/main" val="1290120351"/>
                    </a:ext>
                  </a:extLst>
                </a:gridCol>
                <a:gridCol w="655203">
                  <a:extLst>
                    <a:ext uri="{9D8B030D-6E8A-4147-A177-3AD203B41FA5}">
                      <a16:colId xmlns:a16="http://schemas.microsoft.com/office/drawing/2014/main" val="2468880929"/>
                    </a:ext>
                  </a:extLst>
                </a:gridCol>
                <a:gridCol w="655203">
                  <a:extLst>
                    <a:ext uri="{9D8B030D-6E8A-4147-A177-3AD203B41FA5}">
                      <a16:colId xmlns:a16="http://schemas.microsoft.com/office/drawing/2014/main" val="1682257866"/>
                    </a:ext>
                  </a:extLst>
                </a:gridCol>
                <a:gridCol w="655203">
                  <a:extLst>
                    <a:ext uri="{9D8B030D-6E8A-4147-A177-3AD203B41FA5}">
                      <a16:colId xmlns:a16="http://schemas.microsoft.com/office/drawing/2014/main" val="845732468"/>
                    </a:ext>
                  </a:extLst>
                </a:gridCol>
                <a:gridCol w="655203">
                  <a:extLst>
                    <a:ext uri="{9D8B030D-6E8A-4147-A177-3AD203B41FA5}">
                      <a16:colId xmlns:a16="http://schemas.microsoft.com/office/drawing/2014/main" val="1566096331"/>
                    </a:ext>
                  </a:extLst>
                </a:gridCol>
              </a:tblGrid>
              <a:tr h="330994">
                <a:tc>
                  <a:txBody>
                    <a:bodyPr/>
                    <a:lstStyle/>
                    <a:p>
                      <a:pPr algn="l"/>
                      <a:r>
                        <a:rPr lang="en-US" sz="1400">
                          <a:solidFill>
                            <a:schemeClr val="accent2"/>
                          </a:solidFill>
                          <a:latin typeface="FS Elliot Pro" panose="02000503040000020004" pitchFamily="50" charset="0"/>
                        </a:rPr>
                        <a:t>Top benefits</a:t>
                      </a:r>
                    </a:p>
                  </a:txBody>
                  <a:tcPr marL="118872" marR="118872"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bg1"/>
                          </a:solidFill>
                          <a:latin typeface="FS Elliot Pro" panose="02000503040000020004" pitchFamily="50" charset="0"/>
                        </a:rPr>
                        <a:t>2010</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b="1">
                          <a:solidFill>
                            <a:schemeClr val="tx1"/>
                          </a:solidFill>
                          <a:latin typeface="FS Elliot Pro" panose="02000503040000020004" pitchFamily="50" charset="0"/>
                        </a:rPr>
                        <a:t>2012</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algn="ctr"/>
                      <a:r>
                        <a:rPr lang="en-US" sz="1200" b="1">
                          <a:solidFill>
                            <a:srgbClr val="333333"/>
                          </a:solidFill>
                          <a:latin typeface="FS Elliot Pro" panose="02000503040000020004" pitchFamily="50" charset="0"/>
                        </a:rPr>
                        <a:t>2015</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1200" b="1">
                          <a:solidFill>
                            <a:srgbClr val="333333"/>
                          </a:solidFill>
                          <a:latin typeface="FS Elliot Pro" panose="02000503040000020004" pitchFamily="50" charset="0"/>
                        </a:rPr>
                        <a:t>2017</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b="1">
                          <a:solidFill>
                            <a:schemeClr val="tx1"/>
                          </a:solidFill>
                          <a:latin typeface="FS Elliot Pro" panose="02000503040000020004" pitchFamily="50" charset="0"/>
                        </a:rPr>
                        <a:t>2019</a:t>
                      </a:r>
                    </a:p>
                  </a:txBody>
                  <a:tcPr marT="0" marB="0" anchor="ctr">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b="1">
                          <a:solidFill>
                            <a:schemeClr val="tx1"/>
                          </a:solidFill>
                          <a:latin typeface="FS Elliot Pro" panose="02000503040000020004" pitchFamily="50" charset="0"/>
                        </a:rPr>
                        <a:t>2021</a:t>
                      </a:r>
                    </a:p>
                  </a:txBody>
                  <a:tcPr marT="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b="1">
                          <a:solidFill>
                            <a:schemeClr val="bg1"/>
                          </a:solidFill>
                          <a:latin typeface="FS Elliot Pro" panose="02000503040000020004" pitchFamily="50" charset="0"/>
                        </a:rPr>
                        <a:t>2022</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b="1">
                          <a:solidFill>
                            <a:schemeClr val="bg1"/>
                          </a:solidFill>
                          <a:latin typeface="FS Elliot Pro" panose="02000503040000020004" pitchFamily="50" charset="0"/>
                        </a:rPr>
                        <a:t>2023</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b="1">
                          <a:solidFill>
                            <a:schemeClr val="bg1"/>
                          </a:solidFill>
                          <a:latin typeface="FS Elliot Pro" panose="02000503040000020004" pitchFamily="50" charset="0"/>
                        </a:rPr>
                        <a:t>2024</a:t>
                      </a:r>
                    </a:p>
                  </a:txBody>
                  <a:tcPr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17390">
                <a:tc>
                  <a:txBody>
                    <a:bodyPr/>
                    <a:lstStyle/>
                    <a:p>
                      <a:pPr algn="l"/>
                      <a:r>
                        <a:rPr lang="en-US" sz="1200" b="1" kern="1200">
                          <a:solidFill>
                            <a:schemeClr val="tx1"/>
                          </a:solidFill>
                          <a:latin typeface="FS Elliot Pro" panose="02000503040000020004" pitchFamily="50" charset="0"/>
                          <a:ea typeface="+mn-ea"/>
                          <a:cs typeface="+mn-cs"/>
                        </a:rPr>
                        <a:t>Dental insurance</a:t>
                      </a:r>
                    </a:p>
                  </a:txBody>
                  <a:tcPr marL="121920" marR="121920" marT="0" marB="0" anchor="ctr">
                    <a:lnL w="12700" cap="flat" cmpd="sng" algn="ctr">
                      <a:no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26</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38 </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36</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45 </a:t>
                      </a:r>
                    </a:p>
                  </a:txBody>
                  <a:tcPr marL="121920" marR="121920" marT="0" marB="0" anchor="ctr">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47 </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48</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60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17390">
                <a:tc>
                  <a:txBody>
                    <a:bodyPr/>
                    <a:lstStyle/>
                    <a:p>
                      <a:pPr algn="l"/>
                      <a:r>
                        <a:rPr lang="en-US" sz="1200" b="1" kern="1200">
                          <a:solidFill>
                            <a:schemeClr val="tx1"/>
                          </a:solidFill>
                          <a:latin typeface="FS Elliot Pro" panose="02000503040000020004" pitchFamily="50" charset="0"/>
                          <a:ea typeface="+mn-ea"/>
                          <a:cs typeface="+mn-cs"/>
                        </a:rPr>
                        <a:t>Paid Family &amp; Medical Leave </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46</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50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56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56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674199013"/>
                  </a:ext>
                </a:extLst>
              </a:tr>
              <a:tr h="317390">
                <a:tc>
                  <a:txBody>
                    <a:bodyPr/>
                    <a:lstStyle/>
                    <a:p>
                      <a:pPr algn="l"/>
                      <a:r>
                        <a:rPr lang="en-US" sz="1200" b="1" kern="1200">
                          <a:solidFill>
                            <a:schemeClr val="tx1"/>
                          </a:solidFill>
                          <a:latin typeface="FS Elliot Pro" panose="02000503040000020004" pitchFamily="50" charset="0"/>
                          <a:ea typeface="+mn-ea"/>
                          <a:cs typeface="+mn-cs"/>
                        </a:rPr>
                        <a:t>Vision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20</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36 </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31 </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40 </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40 </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46</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46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694870755"/>
                  </a:ext>
                </a:extLst>
              </a:tr>
              <a:tr h="317390">
                <a:tc>
                  <a:txBody>
                    <a:bodyPr/>
                    <a:lstStyle/>
                    <a:p>
                      <a:pPr algn="l"/>
                      <a:r>
                        <a:rPr lang="en-US" sz="1200" b="1" kern="1200">
                          <a:solidFill>
                            <a:schemeClr val="tx1"/>
                          </a:solidFill>
                          <a:latin typeface="FS Elliot Pro" panose="02000503040000020004" pitchFamily="50" charset="0"/>
                          <a:ea typeface="+mn-ea"/>
                          <a:cs typeface="+mn-cs"/>
                        </a:rPr>
                        <a:t>Maternity leave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45</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48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57</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55</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666731672"/>
                  </a:ext>
                </a:extLst>
              </a:tr>
              <a:tr h="317390">
                <a:tc>
                  <a:txBody>
                    <a:bodyPr/>
                    <a:lstStyle/>
                    <a:p>
                      <a:pPr algn="l"/>
                      <a:r>
                        <a:rPr lang="en-US" sz="1200" b="1" kern="1200">
                          <a:solidFill>
                            <a:schemeClr val="tx1"/>
                          </a:solidFill>
                          <a:latin typeface="FS Elliot Pro" panose="02000503040000020004" pitchFamily="50" charset="0"/>
                          <a:ea typeface="+mn-ea"/>
                          <a:cs typeface="+mn-cs"/>
                        </a:rPr>
                        <a:t>Wellness benefits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33</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32</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43</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0093699"/>
                  </a:ext>
                </a:extLst>
              </a:tr>
              <a:tr h="317390">
                <a:tc>
                  <a:txBody>
                    <a:bodyPr/>
                    <a:lstStyle/>
                    <a:p>
                      <a:pPr algn="l"/>
                      <a:r>
                        <a:rPr lang="en-US" sz="1200" b="1" kern="1200">
                          <a:solidFill>
                            <a:schemeClr val="tx1"/>
                          </a:solidFill>
                          <a:latin typeface="FS Elliot Pro" panose="02000503040000020004" pitchFamily="50" charset="0"/>
                          <a:ea typeface="+mn-ea"/>
                          <a:cs typeface="+mn-cs"/>
                        </a:rPr>
                        <a:t>Short-term disability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23</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36</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33 </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38 </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41 </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41</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2656864"/>
                  </a:ext>
                </a:extLst>
              </a:tr>
              <a:tr h="31739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FS Elliot Pro" panose="02000503040000020004" pitchFamily="50" charset="0"/>
                          <a:ea typeface="+mn-ea"/>
                          <a:cs typeface="+mn-cs"/>
                        </a:rPr>
                        <a:t>Health Savings Accounts</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43</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51</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6126434"/>
                  </a:ext>
                </a:extLst>
              </a:tr>
              <a:tr h="317390">
                <a:tc>
                  <a:txBody>
                    <a:bodyPr/>
                    <a:lstStyle/>
                    <a:p>
                      <a:pPr algn="l"/>
                      <a:r>
                        <a:rPr lang="en-US" sz="1200" b="1" kern="1200">
                          <a:solidFill>
                            <a:schemeClr val="tx1"/>
                          </a:solidFill>
                          <a:latin typeface="FS Elliot Pro" panose="02000503040000020004" pitchFamily="50" charset="0"/>
                          <a:ea typeface="+mn-ea"/>
                          <a:cs typeface="+mn-cs"/>
                        </a:rPr>
                        <a:t>Accident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14</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29 </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30 </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41 </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44 </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41</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44</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53</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5746889"/>
                  </a:ext>
                </a:extLst>
              </a:tr>
              <a:tr h="317390">
                <a:tc>
                  <a:txBody>
                    <a:bodyPr/>
                    <a:lstStyle/>
                    <a:p>
                      <a:pPr algn="l"/>
                      <a:r>
                        <a:rPr lang="en-US" sz="1200" b="1" kern="1200">
                          <a:solidFill>
                            <a:schemeClr val="tx1"/>
                          </a:solidFill>
                          <a:latin typeface="FS Elliot Pro" panose="02000503040000020004" pitchFamily="50" charset="0"/>
                          <a:ea typeface="+mn-ea"/>
                          <a:cs typeface="+mn-cs"/>
                        </a:rPr>
                        <a:t>Life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26</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38 </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36 </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43 </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42 </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46</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46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52</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7390">
                <a:tc>
                  <a:txBody>
                    <a:bodyPr/>
                    <a:lstStyle/>
                    <a:p>
                      <a:pPr algn="l"/>
                      <a:r>
                        <a:rPr lang="en-US" sz="1200" b="1" kern="1200">
                          <a:solidFill>
                            <a:schemeClr val="tx1"/>
                          </a:solidFill>
                          <a:latin typeface="FS Elliot Pro" panose="02000503040000020004" pitchFamily="50" charset="0"/>
                          <a:ea typeface="+mn-ea"/>
                          <a:cs typeface="+mn-cs"/>
                        </a:rPr>
                        <a:t>Financial wellness benefits </a:t>
                      </a:r>
                      <a:endParaRPr lang="en-US" sz="1200" b="1" kern="1200">
                        <a:solidFill>
                          <a:schemeClr val="accent2"/>
                        </a:solidFill>
                        <a:latin typeface="FS Elliot Pro" panose="02000503040000020004" pitchFamily="50" charset="0"/>
                        <a:ea typeface="+mn-ea"/>
                        <a:cs typeface="+mn-cs"/>
                      </a:endParaRP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47</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5108750"/>
                  </a:ext>
                </a:extLst>
              </a:tr>
              <a:tr h="317390">
                <a:tc>
                  <a:txBody>
                    <a:bodyPr/>
                    <a:lstStyle/>
                    <a:p>
                      <a:pPr algn="l"/>
                      <a:r>
                        <a:rPr lang="en-US" sz="1200" b="1" kern="1200">
                          <a:solidFill>
                            <a:schemeClr val="tx1"/>
                          </a:solidFill>
                          <a:latin typeface="FS Elliot Pro" panose="02000503040000020004" pitchFamily="50" charset="0"/>
                          <a:ea typeface="+mn-ea"/>
                          <a:cs typeface="+mn-cs"/>
                        </a:rPr>
                        <a:t>Critical illness insurance*</a:t>
                      </a:r>
                      <a:endParaRPr lang="en-US" sz="1200" b="1" kern="1200" dirty="0">
                        <a:solidFill>
                          <a:schemeClr val="tx1"/>
                        </a:solidFill>
                        <a:latin typeface="FS Elliot Pro" panose="02000503040000020004" pitchFamily="50" charset="0"/>
                        <a:ea typeface="+mn-ea"/>
                        <a:cs typeface="+mn-cs"/>
                      </a:endParaRP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7</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24</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23</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34</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34</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39</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47</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49</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9292295"/>
                  </a:ext>
                </a:extLst>
              </a:tr>
              <a:tr h="317390">
                <a:tc>
                  <a:txBody>
                    <a:bodyPr/>
                    <a:lstStyle/>
                    <a:p>
                      <a:pPr algn="l"/>
                      <a:r>
                        <a:rPr lang="en-US" sz="1200" b="1" kern="1200">
                          <a:solidFill>
                            <a:schemeClr val="tx1"/>
                          </a:solidFill>
                          <a:latin typeface="FS Elliot Pro" panose="02000503040000020004" pitchFamily="50" charset="0"/>
                          <a:ea typeface="+mn-ea"/>
                          <a:cs typeface="+mn-cs"/>
                        </a:rPr>
                        <a:t>Paternity leave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37</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50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48</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5766859"/>
                  </a:ext>
                </a:extLst>
              </a:tr>
              <a:tr h="317390">
                <a:tc>
                  <a:txBody>
                    <a:bodyPr/>
                    <a:lstStyle/>
                    <a:p>
                      <a:pPr algn="l"/>
                      <a:r>
                        <a:rPr lang="en-US" sz="1200" b="1" kern="1200">
                          <a:solidFill>
                            <a:schemeClr val="tx1"/>
                          </a:solidFill>
                          <a:latin typeface="FS Elliot Pro" panose="02000503040000020004" pitchFamily="50" charset="0"/>
                          <a:ea typeface="+mn-ea"/>
                          <a:cs typeface="+mn-cs"/>
                        </a:rPr>
                        <a:t>Long-term disability insurance</a:t>
                      </a:r>
                    </a:p>
                  </a:txBody>
                  <a:tcPr marL="121920" marR="12192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19</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32</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32</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36</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37</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u="none" strike="noStrike" kern="1200">
                          <a:solidFill>
                            <a:srgbClr val="000000"/>
                          </a:solidFill>
                          <a:effectLst/>
                          <a:latin typeface="FS Elliot Pro" panose="02000503040000020004" pitchFamily="50" charset="0"/>
                          <a:ea typeface="+mn-ea"/>
                          <a:cs typeface="+mn-cs"/>
                        </a:rPr>
                        <a:t>38</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40</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47</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46</a:t>
                      </a:r>
                    </a:p>
                  </a:txBody>
                  <a:tcPr marL="118872" marR="11887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8125931"/>
                  </a:ext>
                </a:extLst>
              </a:tr>
            </a:tbl>
          </a:graphicData>
        </a:graphic>
      </p:graphicFrame>
      <p:sp>
        <p:nvSpPr>
          <p:cNvPr id="7" name="Slide Number Placeholder 2">
            <a:extLst>
              <a:ext uri="{FF2B5EF4-FFF2-40B4-BE49-F238E27FC236}">
                <a16:creationId xmlns:a16="http://schemas.microsoft.com/office/drawing/2014/main" id="{381A9AE7-F7B7-4FF2-A645-FD3D05937D98}"/>
              </a:ext>
            </a:extLst>
          </p:cNvPr>
          <p:cNvSpPr txBox="1">
            <a:spLocks/>
          </p:cNvSpPr>
          <p:nvPr/>
        </p:nvSpPr>
        <p:spPr>
          <a:xfrm>
            <a:off x="128712" y="6258991"/>
            <a:ext cx="355600" cy="3661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tx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52</a:t>
            </a:fld>
            <a:endParaRPr lang="en-US"/>
          </a:p>
        </p:txBody>
      </p:sp>
      <p:sp>
        <p:nvSpPr>
          <p:cNvPr id="13" name="TextBox 12">
            <a:extLst>
              <a:ext uri="{FF2B5EF4-FFF2-40B4-BE49-F238E27FC236}">
                <a16:creationId xmlns:a16="http://schemas.microsoft.com/office/drawing/2014/main" id="{2A7551C7-97FA-4099-8463-2DD03FBDE1DD}"/>
              </a:ext>
            </a:extLst>
          </p:cNvPr>
          <p:cNvSpPr txBox="1"/>
          <p:nvPr/>
        </p:nvSpPr>
        <p:spPr>
          <a:xfrm>
            <a:off x="9395399" y="6639171"/>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No significant differences</a:t>
            </a:r>
          </a:p>
        </p:txBody>
      </p:sp>
      <p:sp>
        <p:nvSpPr>
          <p:cNvPr id="31" name="Rectangle 30">
            <a:extLst>
              <a:ext uri="{FF2B5EF4-FFF2-40B4-BE49-F238E27FC236}">
                <a16:creationId xmlns:a16="http://schemas.microsoft.com/office/drawing/2014/main" id="{161DFDE9-0364-4F1A-9141-9DE7F14A15B9}"/>
              </a:ext>
            </a:extLst>
          </p:cNvPr>
          <p:cNvSpPr/>
          <p:nvPr/>
        </p:nvSpPr>
        <p:spPr>
          <a:xfrm>
            <a:off x="0" y="0"/>
            <a:ext cx="12192000" cy="366183"/>
          </a:xfrm>
          <a:prstGeom prst="rect">
            <a:avLst/>
          </a:prstGeom>
          <a:solidFill>
            <a:srgbClr val="9E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Non-Medical and Voluntary Benefits</a:t>
            </a:r>
          </a:p>
        </p:txBody>
      </p:sp>
      <p:sp>
        <p:nvSpPr>
          <p:cNvPr id="3" name="TextBox 2">
            <a:extLst>
              <a:ext uri="{FF2B5EF4-FFF2-40B4-BE49-F238E27FC236}">
                <a16:creationId xmlns:a16="http://schemas.microsoft.com/office/drawing/2014/main" id="{D6F9A2F5-D636-06F3-DDFF-3AB5C410C94E}"/>
              </a:ext>
            </a:extLst>
          </p:cNvPr>
          <p:cNvSpPr txBox="1"/>
          <p:nvPr/>
        </p:nvSpPr>
        <p:spPr>
          <a:xfrm>
            <a:off x="10588679" y="1361346"/>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4" name="Graphic 3" descr="Checkmark with solid fill">
            <a:extLst>
              <a:ext uri="{FF2B5EF4-FFF2-40B4-BE49-F238E27FC236}">
                <a16:creationId xmlns:a16="http://schemas.microsoft.com/office/drawing/2014/main" id="{2146F250-20E1-C3FF-ABE0-43EC460B2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972" y="1332479"/>
            <a:ext cx="248194" cy="248194"/>
          </a:xfrm>
          <a:prstGeom prst="rect">
            <a:avLst/>
          </a:prstGeom>
        </p:spPr>
      </p:pic>
      <p:graphicFrame>
        <p:nvGraphicFramePr>
          <p:cNvPr id="5" name="Table 4">
            <a:extLst>
              <a:ext uri="{FF2B5EF4-FFF2-40B4-BE49-F238E27FC236}">
                <a16:creationId xmlns:a16="http://schemas.microsoft.com/office/drawing/2014/main" id="{7F6B17E9-3C66-46C7-B939-54A378899AFB}"/>
              </a:ext>
            </a:extLst>
          </p:cNvPr>
          <p:cNvGraphicFramePr>
            <a:graphicFrameLocks noGrp="1"/>
          </p:cNvGraphicFramePr>
          <p:nvPr/>
        </p:nvGraphicFramePr>
        <p:xfrm>
          <a:off x="11091161" y="514865"/>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pic>
        <p:nvPicPr>
          <p:cNvPr id="6" name="Graphic 5" descr="Checkmark with solid fill">
            <a:extLst>
              <a:ext uri="{FF2B5EF4-FFF2-40B4-BE49-F238E27FC236}">
                <a16:creationId xmlns:a16="http://schemas.microsoft.com/office/drawing/2014/main" id="{FCB6710C-1A54-25C4-2286-8BF642BF0B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2686" y="2111897"/>
            <a:ext cx="248194" cy="248194"/>
          </a:xfrm>
          <a:prstGeom prst="rect">
            <a:avLst/>
          </a:prstGeom>
        </p:spPr>
      </p:pic>
      <p:pic>
        <p:nvPicPr>
          <p:cNvPr id="8" name="Graphic 7" descr="Checkmark with solid fill">
            <a:extLst>
              <a:ext uri="{FF2B5EF4-FFF2-40B4-BE49-F238E27FC236}">
                <a16:creationId xmlns:a16="http://schemas.microsoft.com/office/drawing/2014/main" id="{06D2CBB5-3F46-03ED-5E75-78F70FFCBF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5665" y="2446796"/>
            <a:ext cx="248194" cy="248194"/>
          </a:xfrm>
          <a:prstGeom prst="rect">
            <a:avLst/>
          </a:prstGeom>
        </p:spPr>
      </p:pic>
      <p:pic>
        <p:nvPicPr>
          <p:cNvPr id="9" name="Graphic 8" descr="Checkmark with solid fill">
            <a:extLst>
              <a:ext uri="{FF2B5EF4-FFF2-40B4-BE49-F238E27FC236}">
                <a16:creationId xmlns:a16="http://schemas.microsoft.com/office/drawing/2014/main" id="{F680E6AB-6CE2-BEE8-608F-40C604F0BB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185" y="2781695"/>
            <a:ext cx="248194" cy="248194"/>
          </a:xfrm>
          <a:prstGeom prst="rect">
            <a:avLst/>
          </a:prstGeom>
        </p:spPr>
      </p:pic>
      <p:pic>
        <p:nvPicPr>
          <p:cNvPr id="10" name="Graphic 9" descr="Checkmark with solid fill">
            <a:extLst>
              <a:ext uri="{FF2B5EF4-FFF2-40B4-BE49-F238E27FC236}">
                <a16:creationId xmlns:a16="http://schemas.microsoft.com/office/drawing/2014/main" id="{A24F60D5-39CC-732D-9285-8CE3607712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185" y="3406698"/>
            <a:ext cx="248194" cy="248194"/>
          </a:xfrm>
          <a:prstGeom prst="rect">
            <a:avLst/>
          </a:prstGeom>
        </p:spPr>
      </p:pic>
      <p:pic>
        <p:nvPicPr>
          <p:cNvPr id="11" name="Graphic 10" descr="Checkmark with solid fill">
            <a:extLst>
              <a:ext uri="{FF2B5EF4-FFF2-40B4-BE49-F238E27FC236}">
                <a16:creationId xmlns:a16="http://schemas.microsoft.com/office/drawing/2014/main" id="{A1701FE0-21E4-86DB-8A0E-660DCB0FCB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5665" y="3737631"/>
            <a:ext cx="248194" cy="248194"/>
          </a:xfrm>
          <a:prstGeom prst="rect">
            <a:avLst/>
          </a:prstGeom>
        </p:spPr>
      </p:pic>
      <p:pic>
        <p:nvPicPr>
          <p:cNvPr id="29" name="Graphic 28" descr="Checkmark with solid fill">
            <a:extLst>
              <a:ext uri="{FF2B5EF4-FFF2-40B4-BE49-F238E27FC236}">
                <a16:creationId xmlns:a16="http://schemas.microsoft.com/office/drawing/2014/main" id="{0073391A-EFF5-BFC4-8A43-BFB42A7390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5665" y="4050696"/>
            <a:ext cx="248194" cy="248194"/>
          </a:xfrm>
          <a:prstGeom prst="rect">
            <a:avLst/>
          </a:prstGeom>
        </p:spPr>
      </p:pic>
      <p:pic>
        <p:nvPicPr>
          <p:cNvPr id="30" name="Graphic 29" descr="Checkmark with solid fill">
            <a:extLst>
              <a:ext uri="{FF2B5EF4-FFF2-40B4-BE49-F238E27FC236}">
                <a16:creationId xmlns:a16="http://schemas.microsoft.com/office/drawing/2014/main" id="{D78055D6-3936-394F-BC84-99D2532438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4796" y="5003890"/>
            <a:ext cx="248194" cy="248194"/>
          </a:xfrm>
          <a:prstGeom prst="rect">
            <a:avLst/>
          </a:prstGeom>
        </p:spPr>
      </p:pic>
      <p:pic>
        <p:nvPicPr>
          <p:cNvPr id="32" name="Graphic 31" descr="Checkmark with solid fill">
            <a:extLst>
              <a:ext uri="{FF2B5EF4-FFF2-40B4-BE49-F238E27FC236}">
                <a16:creationId xmlns:a16="http://schemas.microsoft.com/office/drawing/2014/main" id="{A11D5F7C-6BA8-671A-1FF1-E2DA9AD280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5950" y="5338789"/>
            <a:ext cx="248194" cy="248194"/>
          </a:xfrm>
          <a:prstGeom prst="rect">
            <a:avLst/>
          </a:prstGeom>
        </p:spPr>
      </p:pic>
    </p:spTree>
    <p:extLst>
      <p:ext uri="{BB962C8B-B14F-4D97-AF65-F5344CB8AC3E}">
        <p14:creationId xmlns:p14="http://schemas.microsoft.com/office/powerpoint/2010/main" val="3289505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5101ADB9-1345-42F4-9A4B-A17BC4550D5C}"/>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824 SMB owners (those answering “none of these” and “not sure” were removed from the analysis) </a:t>
            </a:r>
          </a:p>
          <a:p>
            <a:r>
              <a:rPr lang="en-US"/>
              <a:t>Q1060_2 Which of the following qualified retirement plans does your company currently offer?  Please select all that apply.  </a:t>
            </a:r>
          </a:p>
        </p:txBody>
      </p:sp>
      <p:sp>
        <p:nvSpPr>
          <p:cNvPr id="47" name="Title 2">
            <a:extLst>
              <a:ext uri="{FF2B5EF4-FFF2-40B4-BE49-F238E27FC236}">
                <a16:creationId xmlns:a16="http://schemas.microsoft.com/office/drawing/2014/main" id="{F5729880-D9F8-4A1E-B8E3-AD5BDCFE5E8A}"/>
              </a:ext>
            </a:extLst>
          </p:cNvPr>
          <p:cNvSpPr txBox="1">
            <a:spLocks/>
          </p:cNvSpPr>
          <p:nvPr/>
        </p:nvSpPr>
        <p:spPr>
          <a:xfrm>
            <a:off x="768381" y="746872"/>
            <a:ext cx="11003730"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dirty="0"/>
              <a:t>401(k)</a:t>
            </a:r>
            <a:r>
              <a:rPr lang="en-US" b="1"/>
              <a:t> plans remain #1</a:t>
            </a:r>
          </a:p>
        </p:txBody>
      </p:sp>
      <p:graphicFrame>
        <p:nvGraphicFramePr>
          <p:cNvPr id="49" name="Table 48">
            <a:extLst>
              <a:ext uri="{FF2B5EF4-FFF2-40B4-BE49-F238E27FC236}">
                <a16:creationId xmlns:a16="http://schemas.microsoft.com/office/drawing/2014/main" id="{89A25F83-C312-4C3B-873F-38E18FF52CA2}"/>
              </a:ext>
            </a:extLst>
          </p:cNvPr>
          <p:cNvGraphicFramePr>
            <a:graphicFrameLocks noGrp="1"/>
          </p:cNvGraphicFramePr>
          <p:nvPr>
            <p:extLst>
              <p:ext uri="{D42A27DB-BD31-4B8C-83A1-F6EECF244321}">
                <p14:modId xmlns:p14="http://schemas.microsoft.com/office/powerpoint/2010/main" val="2482394537"/>
              </p:ext>
            </p:extLst>
          </p:nvPr>
        </p:nvGraphicFramePr>
        <p:xfrm>
          <a:off x="768381" y="2022527"/>
          <a:ext cx="10211212" cy="3214118"/>
        </p:xfrm>
        <a:graphic>
          <a:graphicData uri="http://schemas.openxmlformats.org/drawingml/2006/table">
            <a:tbl>
              <a:tblPr firstRow="1" bandRow="1">
                <a:tableStyleId>{7E9639D4-E3E2-4D34-9284-5A2195B3D0D7}</a:tableStyleId>
              </a:tblPr>
              <a:tblGrid>
                <a:gridCol w="3261772">
                  <a:extLst>
                    <a:ext uri="{9D8B030D-6E8A-4147-A177-3AD203B41FA5}">
                      <a16:colId xmlns:a16="http://schemas.microsoft.com/office/drawing/2014/main" val="20000"/>
                    </a:ext>
                  </a:extLst>
                </a:gridCol>
                <a:gridCol w="694944">
                  <a:extLst>
                    <a:ext uri="{9D8B030D-6E8A-4147-A177-3AD203B41FA5}">
                      <a16:colId xmlns:a16="http://schemas.microsoft.com/office/drawing/2014/main" val="824237703"/>
                    </a:ext>
                  </a:extLst>
                </a:gridCol>
                <a:gridCol w="694944">
                  <a:extLst>
                    <a:ext uri="{9D8B030D-6E8A-4147-A177-3AD203B41FA5}">
                      <a16:colId xmlns:a16="http://schemas.microsoft.com/office/drawing/2014/main" val="2568987155"/>
                    </a:ext>
                  </a:extLst>
                </a:gridCol>
                <a:gridCol w="694944">
                  <a:extLst>
                    <a:ext uri="{9D8B030D-6E8A-4147-A177-3AD203B41FA5}">
                      <a16:colId xmlns:a16="http://schemas.microsoft.com/office/drawing/2014/main" val="2567155364"/>
                    </a:ext>
                  </a:extLst>
                </a:gridCol>
                <a:gridCol w="694944">
                  <a:extLst>
                    <a:ext uri="{9D8B030D-6E8A-4147-A177-3AD203B41FA5}">
                      <a16:colId xmlns:a16="http://schemas.microsoft.com/office/drawing/2014/main" val="20004"/>
                    </a:ext>
                  </a:extLst>
                </a:gridCol>
                <a:gridCol w="694944">
                  <a:extLst>
                    <a:ext uri="{9D8B030D-6E8A-4147-A177-3AD203B41FA5}">
                      <a16:colId xmlns:a16="http://schemas.microsoft.com/office/drawing/2014/main" val="20005"/>
                    </a:ext>
                  </a:extLst>
                </a:gridCol>
                <a:gridCol w="694944">
                  <a:extLst>
                    <a:ext uri="{9D8B030D-6E8A-4147-A177-3AD203B41FA5}">
                      <a16:colId xmlns:a16="http://schemas.microsoft.com/office/drawing/2014/main" val="1290120351"/>
                    </a:ext>
                  </a:extLst>
                </a:gridCol>
                <a:gridCol w="694944">
                  <a:extLst>
                    <a:ext uri="{9D8B030D-6E8A-4147-A177-3AD203B41FA5}">
                      <a16:colId xmlns:a16="http://schemas.microsoft.com/office/drawing/2014/main" val="2468880929"/>
                    </a:ext>
                  </a:extLst>
                </a:gridCol>
                <a:gridCol w="694944">
                  <a:extLst>
                    <a:ext uri="{9D8B030D-6E8A-4147-A177-3AD203B41FA5}">
                      <a16:colId xmlns:a16="http://schemas.microsoft.com/office/drawing/2014/main" val="1682257866"/>
                    </a:ext>
                  </a:extLst>
                </a:gridCol>
                <a:gridCol w="694944">
                  <a:extLst>
                    <a:ext uri="{9D8B030D-6E8A-4147-A177-3AD203B41FA5}">
                      <a16:colId xmlns:a16="http://schemas.microsoft.com/office/drawing/2014/main" val="994161911"/>
                    </a:ext>
                  </a:extLst>
                </a:gridCol>
                <a:gridCol w="694944">
                  <a:extLst>
                    <a:ext uri="{9D8B030D-6E8A-4147-A177-3AD203B41FA5}">
                      <a16:colId xmlns:a16="http://schemas.microsoft.com/office/drawing/2014/main" val="4241179740"/>
                    </a:ext>
                  </a:extLst>
                </a:gridCol>
              </a:tblGrid>
              <a:tr h="333758">
                <a:tc>
                  <a:txBody>
                    <a:bodyPr/>
                    <a:lstStyle/>
                    <a:p>
                      <a:pPr algn="l"/>
                      <a:r>
                        <a:rPr lang="en-US" sz="1800">
                          <a:solidFill>
                            <a:schemeClr val="accent2"/>
                          </a:solidFill>
                          <a:latin typeface="FS Elliot Pro"/>
                        </a:rPr>
                        <a:t>Plans offered</a:t>
                      </a:r>
                    </a:p>
                  </a:txBody>
                  <a:tcPr marT="0" marB="0" anchor="ctr">
                    <a:lnL w="12700" cap="flat" cmpd="sng" algn="ctr">
                      <a:noFill/>
                      <a:prstDash val="sysDash"/>
                      <a:round/>
                      <a:headEnd type="none" w="med" len="med"/>
                      <a:tailEnd type="none" w="med" len="med"/>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solidFill>
                          <a:latin typeface="FS Elliot Pro"/>
                        </a:rPr>
                        <a:t>2008</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a:solidFill>
                            <a:schemeClr val="bg1"/>
                          </a:solidFill>
                          <a:latin typeface="FS Elliot Pro"/>
                        </a:rPr>
                        <a:t>2010</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a:solidFill>
                            <a:srgbClr val="333333"/>
                          </a:solidFill>
                          <a:latin typeface="FS Elliot Pro"/>
                        </a:rPr>
                        <a:t>2012</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algn="ctr"/>
                      <a:r>
                        <a:rPr lang="en-US" sz="1200">
                          <a:solidFill>
                            <a:srgbClr val="333333"/>
                          </a:solidFill>
                          <a:latin typeface="FS Elliot Pro"/>
                        </a:rPr>
                        <a:t>2015</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1200">
                          <a:solidFill>
                            <a:srgbClr val="333333"/>
                          </a:solidFill>
                          <a:latin typeface="FS Elliot Pro"/>
                        </a:rPr>
                        <a:t>2017</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a:solidFill>
                            <a:schemeClr val="tx1"/>
                          </a:solidFill>
                          <a:latin typeface="FS Elliot Pro"/>
                        </a:rPr>
                        <a:t>2019</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a:solidFill>
                            <a:schemeClr val="tx1"/>
                          </a:solidFill>
                          <a:latin typeface="FS Elliot Pro"/>
                        </a:rPr>
                        <a:t>2021</a:t>
                      </a:r>
                    </a:p>
                  </a:txBody>
                  <a:tcPr marT="0" marB="0" anchor="ctr">
                    <a:lnL>
                      <a:noFill/>
                    </a:lnL>
                    <a:lnR w="6350" cap="flat" cmpd="sng" algn="ctr">
                      <a:noFill/>
                      <a:prstDash val="solid"/>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a:solidFill>
                            <a:schemeClr val="bg1"/>
                          </a:solidFill>
                          <a:latin typeface="FS Elliot Pro"/>
                        </a:rPr>
                        <a:t>2022</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a:solidFill>
                            <a:schemeClr val="bg1"/>
                          </a:solidFill>
                          <a:latin typeface="FS Elliot Pro"/>
                        </a:rPr>
                        <a:t>2023</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solidFill>
                            <a:schemeClr val="bg1"/>
                          </a:solidFill>
                          <a:latin typeface="FS Elliot Pro"/>
                        </a:rPr>
                        <a:t>2024</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20040">
                <a:tc>
                  <a:txBody>
                    <a:bodyPr/>
                    <a:lstStyle/>
                    <a:p>
                      <a:pPr marL="0" algn="l" defTabSz="914377" rtl="0" eaLnBrk="1" fontAlgn="ctr" latinLnBrk="0" hangingPunct="1"/>
                      <a:r>
                        <a:rPr lang="en-US" sz="1200" b="1" kern="1200">
                          <a:solidFill>
                            <a:schemeClr val="tx1"/>
                          </a:solidFill>
                          <a:latin typeface="FS Elliot Pro"/>
                          <a:ea typeface="+mn-ea"/>
                          <a:cs typeface="+mn-cs"/>
                        </a:rPr>
                        <a:t>401(k) plan</a:t>
                      </a:r>
                    </a:p>
                  </a:txBody>
                  <a:tcPr marL="121920" marR="121920" marT="0" marB="0" anchor="ctr">
                    <a:lnL w="12700" cap="flat" cmpd="sng" algn="ctr">
                      <a:noFill/>
                      <a:prstDash val="sysDash"/>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56</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60</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68 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66</a:t>
                      </a:r>
                    </a:p>
                  </a:txBody>
                  <a:tcPr marL="121920" marR="12192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71 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68</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57</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a:rPr>
                        <a:t>54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a:rPr>
                        <a:t>64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a:rPr>
                        <a:t>53</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1"/>
                  </a:ext>
                </a:extLst>
              </a:tr>
              <a:tr h="320040">
                <a:tc>
                  <a:txBody>
                    <a:bodyPr/>
                    <a:lstStyle/>
                    <a:p>
                      <a:pPr marL="0" algn="l" rtl="0" eaLnBrk="1" fontAlgn="ctr" latinLnBrk="0" hangingPunct="1"/>
                      <a:r>
                        <a:rPr lang="en-US" sz="1200" b="1" kern="1200">
                          <a:solidFill>
                            <a:schemeClr val="tx1"/>
                          </a:solidFill>
                          <a:latin typeface="FS Elliot Pro"/>
                          <a:ea typeface="+mn-ea"/>
                          <a:cs typeface="+mn-cs"/>
                        </a:rPr>
                        <a:t>401(k) employer contributions </a:t>
                      </a:r>
                      <a:endParaRPr lang="en-US" sz="1200" b="1" kern="1200">
                        <a:solidFill>
                          <a:schemeClr val="tx1"/>
                        </a:solidFill>
                        <a:latin typeface="FS Elliot Pro" panose="02000503040000020004" pitchFamily="50" charset="0"/>
                        <a:ea typeface="+mn-ea"/>
                        <a:cs typeface="+mn-cs"/>
                      </a:endParaRP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41</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a:rPr>
                        <a:t>37</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a:rPr>
                        <a:t>37</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a:rPr>
                        <a:t>47</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320040">
                <a:tc>
                  <a:txBody>
                    <a:bodyPr/>
                    <a:lstStyle/>
                    <a:p>
                      <a:pPr marL="0" algn="l" defTabSz="914377" rtl="0" eaLnBrk="1" fontAlgn="ctr" latinLnBrk="0" hangingPunct="1"/>
                      <a:r>
                        <a:rPr lang="en-US" sz="1200" b="1" kern="1200">
                          <a:solidFill>
                            <a:schemeClr val="tx1"/>
                          </a:solidFill>
                          <a:latin typeface="FS Elliot Pro"/>
                          <a:ea typeface="+mn-ea"/>
                          <a:cs typeface="+mn-cs"/>
                        </a:rPr>
                        <a:t>ESOP</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2</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5</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5</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6</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9 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7 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17</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21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21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22</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660492538"/>
                  </a:ext>
                </a:extLst>
              </a:tr>
              <a:tr h="320040">
                <a:tc>
                  <a:txBody>
                    <a:bodyPr/>
                    <a:lstStyle/>
                    <a:p>
                      <a:pPr marL="0" algn="l" defTabSz="914377" rtl="0" eaLnBrk="1" fontAlgn="ctr" latinLnBrk="0" hangingPunct="1"/>
                      <a:r>
                        <a:rPr lang="en-US" sz="1200" b="1" kern="1200" dirty="0">
                          <a:solidFill>
                            <a:schemeClr val="tx1"/>
                          </a:solidFill>
                          <a:latin typeface="FS Elliot Pro"/>
                          <a:ea typeface="+mn-ea"/>
                          <a:cs typeface="+mn-cs"/>
                        </a:rPr>
                        <a:t>Cash balance plan </a:t>
                      </a:r>
                      <a:r>
                        <a:rPr lang="en-US" sz="1200" b="1" kern="1200" dirty="0">
                          <a:solidFill>
                            <a:schemeClr val="accent2"/>
                          </a:solidFill>
                          <a:latin typeface="FS Elliot Pro"/>
                          <a:ea typeface="+mn-ea"/>
                          <a:cs typeface="+mn-cs"/>
                        </a:rPr>
                        <a:t>(new)</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19</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2523166"/>
                  </a:ext>
                </a:extLst>
              </a:tr>
              <a:tr h="320040">
                <a:tc>
                  <a:txBody>
                    <a:bodyPr/>
                    <a:lstStyle/>
                    <a:p>
                      <a:pPr marL="0" algn="l" defTabSz="914377" rtl="0" eaLnBrk="1" fontAlgn="ctr" latinLnBrk="0" hangingPunct="1"/>
                      <a:r>
                        <a:rPr lang="en-US" sz="1200" b="1" kern="1200">
                          <a:solidFill>
                            <a:schemeClr val="tx1"/>
                          </a:solidFill>
                          <a:latin typeface="FS Elliot Pro"/>
                          <a:ea typeface="+mn-ea"/>
                          <a:cs typeface="+mn-cs"/>
                        </a:rPr>
                        <a:t>Profit sharing</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28</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20</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22</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30 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24</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27</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24</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a:rPr>
                        <a:t>25</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a:rPr>
                        <a:t>23</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a:rPr>
                        <a:t>17</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0040">
                <a:tc>
                  <a:txBody>
                    <a:bodyPr/>
                    <a:lstStyle/>
                    <a:p>
                      <a:pPr marL="0" algn="l" defTabSz="914377" rtl="0" eaLnBrk="1" fontAlgn="ctr" latinLnBrk="0" hangingPunct="1"/>
                      <a:r>
                        <a:rPr lang="en-US" sz="1200" b="1" kern="1200">
                          <a:solidFill>
                            <a:schemeClr val="tx1"/>
                          </a:solidFill>
                          <a:latin typeface="FS Elliot Pro"/>
                          <a:ea typeface="+mn-ea"/>
                          <a:cs typeface="+mn-cs"/>
                        </a:rPr>
                        <a:t>Simple IRA</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20 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16 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12</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8</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19 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20 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16</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19</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17</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6844691"/>
                  </a:ext>
                </a:extLst>
              </a:tr>
              <a:tr h="320040">
                <a:tc>
                  <a:txBody>
                    <a:bodyPr/>
                    <a:lstStyle/>
                    <a:p>
                      <a:pPr marL="0" algn="l" defTabSz="914377" rtl="0" eaLnBrk="1" fontAlgn="ctr" latinLnBrk="0" hangingPunct="1"/>
                      <a:r>
                        <a:rPr lang="en-US" sz="1200" b="1" kern="1200">
                          <a:solidFill>
                            <a:schemeClr val="tx1"/>
                          </a:solidFill>
                          <a:latin typeface="FS Elliot Pro"/>
                          <a:ea typeface="+mn-ea"/>
                          <a:cs typeface="+mn-cs"/>
                        </a:rPr>
                        <a:t>Defined benefit</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6</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6</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7</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9</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12 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17 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15</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13</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16</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0932491"/>
                  </a:ext>
                </a:extLst>
              </a:tr>
              <a:tr h="320040">
                <a:tc>
                  <a:txBody>
                    <a:bodyPr/>
                    <a:lstStyle/>
                    <a:p>
                      <a:pPr marL="0" algn="l" defTabSz="914377" rtl="0" eaLnBrk="1" fontAlgn="ctr" latinLnBrk="0" hangingPunct="1"/>
                      <a:r>
                        <a:rPr lang="en-US" sz="1200" b="1" kern="1200">
                          <a:solidFill>
                            <a:schemeClr val="tx1"/>
                          </a:solidFill>
                          <a:latin typeface="FS Elliot Pro"/>
                          <a:ea typeface="+mn-ea"/>
                          <a:cs typeface="+mn-cs"/>
                        </a:rPr>
                        <a:t>Money purchase plan</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3</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3</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6</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4</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r>
                        <a:rPr lang="en-US" sz="1200" b="1" i="0" u="none" strike="noStrike" kern="1200">
                          <a:solidFill>
                            <a:srgbClr val="000000"/>
                          </a:solidFill>
                          <a:effectLst/>
                          <a:latin typeface="FS Elliot Pro"/>
                          <a:ea typeface="+mn-ea"/>
                          <a:cs typeface="+mn-cs"/>
                        </a:rPr>
                        <a:t>9 </a:t>
                      </a:r>
                      <a:endParaRPr lang="en-US" sz="1200" b="1" i="0" u="none" strike="noStrike" kern="1200">
                        <a:solidFill>
                          <a:srgbClr val="000000"/>
                        </a:solidFill>
                        <a:effectLst/>
                        <a:latin typeface="FS Elliot Pro" panose="02000503040000020004" pitchFamily="50" charset="0"/>
                        <a:ea typeface="+mn-ea"/>
                        <a:cs typeface="+mn-cs"/>
                      </a:endParaRP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13</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12</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12</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30567"/>
                  </a:ext>
                </a:extLst>
              </a:tr>
              <a:tr h="320040">
                <a:tc>
                  <a:txBody>
                    <a:bodyPr/>
                    <a:lstStyle/>
                    <a:p>
                      <a:pPr marL="0" algn="l" defTabSz="914377" rtl="0" eaLnBrk="1" fontAlgn="ctr" latinLnBrk="0" hangingPunct="1"/>
                      <a:r>
                        <a:rPr lang="en-US" sz="1200" b="1" kern="1200">
                          <a:solidFill>
                            <a:schemeClr val="tx1"/>
                          </a:solidFill>
                          <a:latin typeface="FS Elliot Pro"/>
                          <a:ea typeface="+mn-ea"/>
                          <a:cs typeface="+mn-cs"/>
                        </a:rPr>
                        <a:t>Simplified Employee Pension (SEP)</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16</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9</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12</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11</a:t>
                      </a:r>
                    </a:p>
                  </a:txBody>
                  <a:tcPr marL="121920" marR="121920" marT="0" marB="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11</a:t>
                      </a:r>
                    </a:p>
                  </a:txBody>
                  <a:tcPr marL="121920" marR="121920" marT="0" marB="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16</a:t>
                      </a:r>
                    </a:p>
                  </a:txBody>
                  <a:tcPr marL="121920" marR="1219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a:ea typeface="+mn-ea"/>
                          <a:cs typeface="+mn-cs"/>
                        </a:rPr>
                        <a:t>12</a:t>
                      </a:r>
                    </a:p>
                  </a:txBody>
                  <a:tcPr marL="121920" marR="12192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a:rPr>
                        <a:t>15</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rgbClr val="000000"/>
                          </a:solidFill>
                          <a:latin typeface="FS Elliot Pro"/>
                        </a:rPr>
                        <a:t>12</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8587627"/>
                  </a:ext>
                </a:extLst>
              </a:tr>
            </a:tbl>
          </a:graphicData>
        </a:graphic>
      </p:graphicFrame>
      <p:sp>
        <p:nvSpPr>
          <p:cNvPr id="8" name="Slide Number Placeholder 2">
            <a:extLst>
              <a:ext uri="{FF2B5EF4-FFF2-40B4-BE49-F238E27FC236}">
                <a16:creationId xmlns:a16="http://schemas.microsoft.com/office/drawing/2014/main" id="{C63BC760-E86C-4152-B06F-1CC413CA3AFB}"/>
              </a:ext>
            </a:extLst>
          </p:cNvPr>
          <p:cNvSpPr txBox="1">
            <a:spLocks/>
          </p:cNvSpPr>
          <p:nvPr/>
        </p:nvSpPr>
        <p:spPr>
          <a:xfrm>
            <a:off x="128712" y="6258991"/>
            <a:ext cx="355600" cy="3661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tx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53</a:t>
            </a:fld>
            <a:endParaRPr lang="en-US"/>
          </a:p>
        </p:txBody>
      </p:sp>
      <p:sp>
        <p:nvSpPr>
          <p:cNvPr id="7" name="TextBox 6">
            <a:extLst>
              <a:ext uri="{FF2B5EF4-FFF2-40B4-BE49-F238E27FC236}">
                <a16:creationId xmlns:a16="http://schemas.microsoft.com/office/drawing/2014/main" id="{26D11FEF-1056-4B0E-8F4C-DEBEE61ED021}"/>
              </a:ext>
            </a:extLst>
          </p:cNvPr>
          <p:cNvSpPr txBox="1"/>
          <p:nvPr/>
        </p:nvSpPr>
        <p:spPr>
          <a:xfrm>
            <a:off x="8403547" y="6254005"/>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9" name="TextBox 8">
            <a:extLst>
              <a:ext uri="{FF2B5EF4-FFF2-40B4-BE49-F238E27FC236}">
                <a16:creationId xmlns:a16="http://schemas.microsoft.com/office/drawing/2014/main" id="{8899B9F3-2DE8-44A4-A013-553FDB81A27A}"/>
              </a:ext>
            </a:extLst>
          </p:cNvPr>
          <p:cNvSpPr txBox="1"/>
          <p:nvPr/>
        </p:nvSpPr>
        <p:spPr>
          <a:xfrm>
            <a:off x="8401379" y="6511478"/>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10" name="Up Arrow 35">
            <a:extLst>
              <a:ext uri="{FF2B5EF4-FFF2-40B4-BE49-F238E27FC236}">
                <a16:creationId xmlns:a16="http://schemas.microsoft.com/office/drawing/2014/main" id="{6379D6B2-40B1-43C0-B70A-BDB0BEC76A04}"/>
              </a:ext>
            </a:extLst>
          </p:cNvPr>
          <p:cNvSpPr/>
          <p:nvPr/>
        </p:nvSpPr>
        <p:spPr>
          <a:xfrm>
            <a:off x="8222400" y="6278118"/>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1" name="Down Arrow 36">
            <a:extLst>
              <a:ext uri="{FF2B5EF4-FFF2-40B4-BE49-F238E27FC236}">
                <a16:creationId xmlns:a16="http://schemas.microsoft.com/office/drawing/2014/main" id="{41A7B262-A1C7-468F-8B4A-88470BD7BEDD}"/>
              </a:ext>
            </a:extLst>
          </p:cNvPr>
          <p:cNvSpPr/>
          <p:nvPr/>
        </p:nvSpPr>
        <p:spPr>
          <a:xfrm>
            <a:off x="8222400" y="6551665"/>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14" name="Up Arrow 35">
            <a:extLst>
              <a:ext uri="{FF2B5EF4-FFF2-40B4-BE49-F238E27FC236}">
                <a16:creationId xmlns:a16="http://schemas.microsoft.com/office/drawing/2014/main" id="{6FBAA311-7DE8-4B98-9F55-8EAE8A686116}"/>
              </a:ext>
            </a:extLst>
          </p:cNvPr>
          <p:cNvSpPr/>
          <p:nvPr/>
        </p:nvSpPr>
        <p:spPr>
          <a:xfrm>
            <a:off x="11052333" y="2753353"/>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5" name="Rectangle 14">
            <a:extLst>
              <a:ext uri="{FF2B5EF4-FFF2-40B4-BE49-F238E27FC236}">
                <a16:creationId xmlns:a16="http://schemas.microsoft.com/office/drawing/2014/main" id="{127CA35C-17E5-4693-87F2-71E61520FF45}"/>
              </a:ext>
            </a:extLst>
          </p:cNvPr>
          <p:cNvSpPr/>
          <p:nvPr/>
        </p:nvSpPr>
        <p:spPr>
          <a:xfrm>
            <a:off x="0" y="0"/>
            <a:ext cx="12192000" cy="366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atin typeface="FS Elliot Pro" panose="02000503040000020004" pitchFamily="50" charset="0"/>
              </a:rPr>
              <a:t>Qualified Retirement Plans</a:t>
            </a:r>
          </a:p>
        </p:txBody>
      </p:sp>
      <p:sp>
        <p:nvSpPr>
          <p:cNvPr id="2" name="TextBox 1">
            <a:extLst>
              <a:ext uri="{FF2B5EF4-FFF2-40B4-BE49-F238E27FC236}">
                <a16:creationId xmlns:a16="http://schemas.microsoft.com/office/drawing/2014/main" id="{31C340AD-FB3E-DE18-6EF7-DA50818FDF71}"/>
              </a:ext>
            </a:extLst>
          </p:cNvPr>
          <p:cNvSpPr txBox="1"/>
          <p:nvPr/>
        </p:nvSpPr>
        <p:spPr>
          <a:xfrm>
            <a:off x="10588679" y="1361346"/>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3" name="Graphic 2" descr="Checkmark with solid fill">
            <a:extLst>
              <a:ext uri="{FF2B5EF4-FFF2-40B4-BE49-F238E27FC236}">
                <a16:creationId xmlns:a16="http://schemas.microsoft.com/office/drawing/2014/main" id="{6B7F99CC-617A-D8CD-63CA-C01BDB855E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972" y="1332479"/>
            <a:ext cx="248194" cy="248194"/>
          </a:xfrm>
          <a:prstGeom prst="rect">
            <a:avLst/>
          </a:prstGeom>
        </p:spPr>
      </p:pic>
      <p:graphicFrame>
        <p:nvGraphicFramePr>
          <p:cNvPr id="4" name="Table 3">
            <a:extLst>
              <a:ext uri="{FF2B5EF4-FFF2-40B4-BE49-F238E27FC236}">
                <a16:creationId xmlns:a16="http://schemas.microsoft.com/office/drawing/2014/main" id="{A2E46D61-F9AB-63DA-07EB-9CC92885F3BC}"/>
              </a:ext>
            </a:extLst>
          </p:cNvPr>
          <p:cNvGraphicFramePr>
            <a:graphicFrameLocks noGrp="1"/>
          </p:cNvGraphicFramePr>
          <p:nvPr/>
        </p:nvGraphicFramePr>
        <p:xfrm>
          <a:off x="11091161" y="514865"/>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sp>
        <p:nvSpPr>
          <p:cNvPr id="5" name="Down Arrow 36">
            <a:extLst>
              <a:ext uri="{FF2B5EF4-FFF2-40B4-BE49-F238E27FC236}">
                <a16:creationId xmlns:a16="http://schemas.microsoft.com/office/drawing/2014/main" id="{9CB8EB8C-D4B2-48AC-C9EA-CCC06E07ABAE}"/>
              </a:ext>
            </a:extLst>
          </p:cNvPr>
          <p:cNvSpPr/>
          <p:nvPr/>
        </p:nvSpPr>
        <p:spPr>
          <a:xfrm>
            <a:off x="11040750" y="2438920"/>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6" name="Down Arrow 36">
            <a:extLst>
              <a:ext uri="{FF2B5EF4-FFF2-40B4-BE49-F238E27FC236}">
                <a16:creationId xmlns:a16="http://schemas.microsoft.com/office/drawing/2014/main" id="{753F2661-F2E4-A3E4-EDCC-3D65DA461B3C}"/>
              </a:ext>
            </a:extLst>
          </p:cNvPr>
          <p:cNvSpPr/>
          <p:nvPr/>
        </p:nvSpPr>
        <p:spPr>
          <a:xfrm>
            <a:off x="11052333" y="3723194"/>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pic>
        <p:nvPicPr>
          <p:cNvPr id="12" name="Graphic 11" descr="Checkmark with solid fill">
            <a:extLst>
              <a:ext uri="{FF2B5EF4-FFF2-40B4-BE49-F238E27FC236}">
                <a16:creationId xmlns:a16="http://schemas.microsoft.com/office/drawing/2014/main" id="{97926678-667E-98D3-0145-80EA5BA784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522" y="2695076"/>
            <a:ext cx="248194" cy="248194"/>
          </a:xfrm>
          <a:prstGeom prst="rect">
            <a:avLst/>
          </a:prstGeom>
        </p:spPr>
      </p:pic>
      <p:pic>
        <p:nvPicPr>
          <p:cNvPr id="13" name="Graphic 12" descr="Checkmark with solid fill">
            <a:extLst>
              <a:ext uri="{FF2B5EF4-FFF2-40B4-BE49-F238E27FC236}">
                <a16:creationId xmlns:a16="http://schemas.microsoft.com/office/drawing/2014/main" id="{DF12E425-7056-D86E-74D7-9B90B8EEA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54261" y="3020844"/>
            <a:ext cx="248194" cy="248194"/>
          </a:xfrm>
          <a:prstGeom prst="rect">
            <a:avLst/>
          </a:prstGeom>
        </p:spPr>
      </p:pic>
      <p:pic>
        <p:nvPicPr>
          <p:cNvPr id="17" name="Graphic 16" descr="Checkmark with solid fill">
            <a:extLst>
              <a:ext uri="{FF2B5EF4-FFF2-40B4-BE49-F238E27FC236}">
                <a16:creationId xmlns:a16="http://schemas.microsoft.com/office/drawing/2014/main" id="{8C080960-5ADE-B84B-375D-CF4982417F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51328" y="4578889"/>
            <a:ext cx="248194" cy="248194"/>
          </a:xfrm>
          <a:prstGeom prst="rect">
            <a:avLst/>
          </a:prstGeom>
        </p:spPr>
      </p:pic>
    </p:spTree>
    <p:extLst>
      <p:ext uri="{BB962C8B-B14F-4D97-AF65-F5344CB8AC3E}">
        <p14:creationId xmlns:p14="http://schemas.microsoft.com/office/powerpoint/2010/main" val="2249004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5101ADB9-1345-42F4-9A4B-A17BC4550D5C}"/>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751 SMB owners (those answering “none of these” and “not sure” were removed from the analysis) </a:t>
            </a:r>
          </a:p>
          <a:p>
            <a:r>
              <a:rPr lang="en-US"/>
              <a:t>Q1080_2 Which of the following  key employees benefit plans does your company currently offer? Please select all that apply.  </a:t>
            </a:r>
          </a:p>
        </p:txBody>
      </p:sp>
      <p:sp>
        <p:nvSpPr>
          <p:cNvPr id="47" name="Title 2">
            <a:extLst>
              <a:ext uri="{FF2B5EF4-FFF2-40B4-BE49-F238E27FC236}">
                <a16:creationId xmlns:a16="http://schemas.microsoft.com/office/drawing/2014/main" id="{F5729880-D9F8-4A1E-B8E3-AD5BDCFE5E8A}"/>
              </a:ext>
            </a:extLst>
          </p:cNvPr>
          <p:cNvSpPr txBox="1">
            <a:spLocks/>
          </p:cNvSpPr>
          <p:nvPr/>
        </p:nvSpPr>
        <p:spPr>
          <a:xfrm>
            <a:off x="716540" y="940032"/>
            <a:ext cx="10561470"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latin typeface="FS Elliot Pro Light"/>
              </a:rPr>
              <a:t>Life insurance is the most offered key employee benefit, and usage of several other key employee benefits has increased.</a:t>
            </a:r>
          </a:p>
        </p:txBody>
      </p:sp>
      <p:graphicFrame>
        <p:nvGraphicFramePr>
          <p:cNvPr id="49" name="Table 48">
            <a:extLst>
              <a:ext uri="{FF2B5EF4-FFF2-40B4-BE49-F238E27FC236}">
                <a16:creationId xmlns:a16="http://schemas.microsoft.com/office/drawing/2014/main" id="{89A25F83-C312-4C3B-873F-38E18FF52CA2}"/>
              </a:ext>
            </a:extLst>
          </p:cNvPr>
          <p:cNvGraphicFramePr>
            <a:graphicFrameLocks noGrp="1"/>
          </p:cNvGraphicFramePr>
          <p:nvPr>
            <p:extLst>
              <p:ext uri="{D42A27DB-BD31-4B8C-83A1-F6EECF244321}">
                <p14:modId xmlns:p14="http://schemas.microsoft.com/office/powerpoint/2010/main" val="2825792125"/>
              </p:ext>
            </p:extLst>
          </p:nvPr>
        </p:nvGraphicFramePr>
        <p:xfrm>
          <a:off x="829341" y="2767681"/>
          <a:ext cx="9724581" cy="2574038"/>
        </p:xfrm>
        <a:graphic>
          <a:graphicData uri="http://schemas.openxmlformats.org/drawingml/2006/table">
            <a:tbl>
              <a:tblPr firstRow="1" bandRow="1">
                <a:tableStyleId>{7E9639D4-E3E2-4D34-9284-5A2195B3D0D7}</a:tableStyleId>
              </a:tblPr>
              <a:tblGrid>
                <a:gridCol w="3232341">
                  <a:extLst>
                    <a:ext uri="{9D8B030D-6E8A-4147-A177-3AD203B41FA5}">
                      <a16:colId xmlns:a16="http://schemas.microsoft.com/office/drawing/2014/main" val="20000"/>
                    </a:ext>
                  </a:extLst>
                </a:gridCol>
                <a:gridCol w="649224">
                  <a:extLst>
                    <a:ext uri="{9D8B030D-6E8A-4147-A177-3AD203B41FA5}">
                      <a16:colId xmlns:a16="http://schemas.microsoft.com/office/drawing/2014/main" val="824237703"/>
                    </a:ext>
                  </a:extLst>
                </a:gridCol>
                <a:gridCol w="649224">
                  <a:extLst>
                    <a:ext uri="{9D8B030D-6E8A-4147-A177-3AD203B41FA5}">
                      <a16:colId xmlns:a16="http://schemas.microsoft.com/office/drawing/2014/main" val="2568987155"/>
                    </a:ext>
                  </a:extLst>
                </a:gridCol>
                <a:gridCol w="649224">
                  <a:extLst>
                    <a:ext uri="{9D8B030D-6E8A-4147-A177-3AD203B41FA5}">
                      <a16:colId xmlns:a16="http://schemas.microsoft.com/office/drawing/2014/main" val="2567155364"/>
                    </a:ext>
                  </a:extLst>
                </a:gridCol>
                <a:gridCol w="649224">
                  <a:extLst>
                    <a:ext uri="{9D8B030D-6E8A-4147-A177-3AD203B41FA5}">
                      <a16:colId xmlns:a16="http://schemas.microsoft.com/office/drawing/2014/main" val="20004"/>
                    </a:ext>
                  </a:extLst>
                </a:gridCol>
                <a:gridCol w="649224">
                  <a:extLst>
                    <a:ext uri="{9D8B030D-6E8A-4147-A177-3AD203B41FA5}">
                      <a16:colId xmlns:a16="http://schemas.microsoft.com/office/drawing/2014/main" val="20005"/>
                    </a:ext>
                  </a:extLst>
                </a:gridCol>
                <a:gridCol w="649224">
                  <a:extLst>
                    <a:ext uri="{9D8B030D-6E8A-4147-A177-3AD203B41FA5}">
                      <a16:colId xmlns:a16="http://schemas.microsoft.com/office/drawing/2014/main" val="1290120351"/>
                    </a:ext>
                  </a:extLst>
                </a:gridCol>
                <a:gridCol w="649224">
                  <a:extLst>
                    <a:ext uri="{9D8B030D-6E8A-4147-A177-3AD203B41FA5}">
                      <a16:colId xmlns:a16="http://schemas.microsoft.com/office/drawing/2014/main" val="2468880929"/>
                    </a:ext>
                  </a:extLst>
                </a:gridCol>
                <a:gridCol w="649224">
                  <a:extLst>
                    <a:ext uri="{9D8B030D-6E8A-4147-A177-3AD203B41FA5}">
                      <a16:colId xmlns:a16="http://schemas.microsoft.com/office/drawing/2014/main" val="1682257866"/>
                    </a:ext>
                  </a:extLst>
                </a:gridCol>
                <a:gridCol w="649224">
                  <a:extLst>
                    <a:ext uri="{9D8B030D-6E8A-4147-A177-3AD203B41FA5}">
                      <a16:colId xmlns:a16="http://schemas.microsoft.com/office/drawing/2014/main" val="3811272471"/>
                    </a:ext>
                  </a:extLst>
                </a:gridCol>
                <a:gridCol w="649224">
                  <a:extLst>
                    <a:ext uri="{9D8B030D-6E8A-4147-A177-3AD203B41FA5}">
                      <a16:colId xmlns:a16="http://schemas.microsoft.com/office/drawing/2014/main" val="1863392809"/>
                    </a:ext>
                  </a:extLst>
                </a:gridCol>
              </a:tblGrid>
              <a:tr h="333758">
                <a:tc>
                  <a:txBody>
                    <a:bodyPr/>
                    <a:lstStyle/>
                    <a:p>
                      <a:pPr algn="l"/>
                      <a:r>
                        <a:rPr lang="en-US" sz="1800">
                          <a:solidFill>
                            <a:schemeClr val="accent2"/>
                          </a:solidFill>
                          <a:latin typeface="FS Elliot Pro" panose="02000503040000020004" pitchFamily="50" charset="0"/>
                        </a:rPr>
                        <a:t>Plans offered</a:t>
                      </a:r>
                    </a:p>
                  </a:txBody>
                  <a:tcPr marT="0" marB="0" anchor="ctr">
                    <a:lnL w="12700" cap="flat" cmpd="sng" algn="ctr">
                      <a:noFill/>
                      <a:prstDash val="sysDash"/>
                      <a:round/>
                      <a:headEnd type="none" w="med" len="med"/>
                      <a:tailEnd type="none" w="med" len="med"/>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solidFill>
                          <a:latin typeface="FS Elliot Pro" panose="02000503040000020004" pitchFamily="50" charset="0"/>
                        </a:rPr>
                        <a:t>2008</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a:solidFill>
                            <a:schemeClr val="bg1"/>
                          </a:solidFill>
                          <a:latin typeface="FS Elliot Pro" panose="02000503040000020004" pitchFamily="50" charset="0"/>
                        </a:rPr>
                        <a:t>2010</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a:solidFill>
                            <a:srgbClr val="333333"/>
                          </a:solidFill>
                          <a:latin typeface="FS Elliot Pro" panose="02000503040000020004" pitchFamily="50" charset="0"/>
                        </a:rPr>
                        <a:t>2010</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algn="ctr"/>
                      <a:r>
                        <a:rPr lang="en-US" sz="1200">
                          <a:solidFill>
                            <a:srgbClr val="333333"/>
                          </a:solidFill>
                          <a:latin typeface="FS Elliot Pro" panose="02000503040000020004" pitchFamily="50" charset="0"/>
                        </a:rPr>
                        <a:t>2015</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1200">
                          <a:solidFill>
                            <a:srgbClr val="333333"/>
                          </a:solidFill>
                          <a:latin typeface="FS Elliot Pro" panose="02000503040000020004" pitchFamily="50" charset="0"/>
                        </a:rPr>
                        <a:t>2017</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a:solidFill>
                            <a:schemeClr val="tx1"/>
                          </a:solidFill>
                          <a:latin typeface="FS Elliot Pro" panose="02000503040000020004" pitchFamily="50" charset="0"/>
                        </a:rPr>
                        <a:t>2019</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a:solidFill>
                            <a:schemeClr val="tx1"/>
                          </a:solidFill>
                          <a:latin typeface="FS Elliot Pro" panose="02000503040000020004" pitchFamily="50" charset="0"/>
                        </a:rPr>
                        <a:t>2021</a:t>
                      </a:r>
                    </a:p>
                  </a:txBody>
                  <a:tcPr marT="0" marB="0" anchor="ctr">
                    <a:lnL>
                      <a:noFill/>
                    </a:lnL>
                    <a:lnR w="6350" cap="flat" cmpd="sng" algn="ctr">
                      <a:noFill/>
                      <a:prstDash val="solid"/>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a:solidFill>
                            <a:schemeClr val="bg1"/>
                          </a:solidFill>
                          <a:latin typeface="FS Elliot Pro" panose="02000503040000020004" pitchFamily="50" charset="0"/>
                        </a:rPr>
                        <a:t>2022</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a:solidFill>
                            <a:schemeClr val="bg1"/>
                          </a:solidFill>
                          <a:latin typeface="FS Elliot Pro" panose="02000503040000020004" pitchFamily="50" charset="0"/>
                        </a:rPr>
                        <a:t>2023</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solidFill>
                            <a:schemeClr val="bg1"/>
                          </a:solidFill>
                          <a:latin typeface="FS Elliot Pro" panose="02000503040000020004" pitchFamily="50" charset="0"/>
                        </a:rPr>
                        <a:t>2024</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Life insurance for key employees</a:t>
                      </a:r>
                    </a:p>
                  </a:txBody>
                  <a:tcPr marL="121920" marR="121920" marT="60960" marB="60960">
                    <a:lnL w="12700" cap="flat" cmpd="sng" algn="ctr">
                      <a:noFill/>
                      <a:prstDash val="sysDash"/>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46</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475462065"/>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Disability income ins. for key employees</a:t>
                      </a:r>
                    </a:p>
                  </a:txBody>
                  <a:tcPr marL="121920" marR="121920" marT="60960" marB="60960">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33</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42</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33</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50</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35</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44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35</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43</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078926152"/>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Retirement protection disability coverage</a:t>
                      </a:r>
                    </a:p>
                  </a:txBody>
                  <a:tcPr marL="121920" marR="121920" marT="60960" marB="60960">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25</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29</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22</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21</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30</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17</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23</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30</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57620590"/>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Deferred comp – acct balance</a:t>
                      </a:r>
                    </a:p>
                  </a:txBody>
                  <a:tcPr marL="121920" marR="121920" marT="60960" marB="60960">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33</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26</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23</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16</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25</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18</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22</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22</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28</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9129852"/>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Deferred comp – future benefit</a:t>
                      </a:r>
                    </a:p>
                  </a:txBody>
                  <a:tcPr marL="121920" marR="121920" marT="60960" marB="60960">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11</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35</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21</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18</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30</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26</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27</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29</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27</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27</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Executive bonus plan</a:t>
                      </a:r>
                    </a:p>
                  </a:txBody>
                  <a:tcPr marL="121920" marR="121920" marT="60960" marB="60960">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33</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33</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30</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30</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30</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27</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26</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24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22</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23</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0040">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Split dollar</a:t>
                      </a:r>
                    </a:p>
                  </a:txBody>
                  <a:tcPr marL="121920" marR="121920" marT="60960" marB="60960">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18</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6</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18</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7</a:t>
                      </a:r>
                    </a:p>
                  </a:txBody>
                  <a:tcPr marL="121920" marR="121920" marT="60960" marB="60960">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9</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9</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6</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7</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9</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12</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Slide Number Placeholder 2">
            <a:extLst>
              <a:ext uri="{FF2B5EF4-FFF2-40B4-BE49-F238E27FC236}">
                <a16:creationId xmlns:a16="http://schemas.microsoft.com/office/drawing/2014/main" id="{5E3EB449-43D4-4D64-81EE-41388A78FB3F}"/>
              </a:ext>
            </a:extLst>
          </p:cNvPr>
          <p:cNvSpPr txBox="1">
            <a:spLocks/>
          </p:cNvSpPr>
          <p:nvPr/>
        </p:nvSpPr>
        <p:spPr>
          <a:xfrm>
            <a:off x="128712" y="6258991"/>
            <a:ext cx="355600" cy="3661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tx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54</a:t>
            </a:fld>
            <a:endParaRPr lang="en-US"/>
          </a:p>
        </p:txBody>
      </p:sp>
      <p:sp>
        <p:nvSpPr>
          <p:cNvPr id="8" name="TextBox 7">
            <a:extLst>
              <a:ext uri="{FF2B5EF4-FFF2-40B4-BE49-F238E27FC236}">
                <a16:creationId xmlns:a16="http://schemas.microsoft.com/office/drawing/2014/main" id="{9C6B2D4A-D734-484C-B22B-2E42BC758DBE}"/>
              </a:ext>
            </a:extLst>
          </p:cNvPr>
          <p:cNvSpPr txBox="1"/>
          <p:nvPr/>
        </p:nvSpPr>
        <p:spPr>
          <a:xfrm>
            <a:off x="8403547" y="6254005"/>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9" name="TextBox 8">
            <a:extLst>
              <a:ext uri="{FF2B5EF4-FFF2-40B4-BE49-F238E27FC236}">
                <a16:creationId xmlns:a16="http://schemas.microsoft.com/office/drawing/2014/main" id="{7D62053B-AD50-4A09-85EA-9E2097AECF05}"/>
              </a:ext>
            </a:extLst>
          </p:cNvPr>
          <p:cNvSpPr txBox="1"/>
          <p:nvPr/>
        </p:nvSpPr>
        <p:spPr>
          <a:xfrm>
            <a:off x="8401379" y="6511478"/>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10" name="Up Arrow 35">
            <a:extLst>
              <a:ext uri="{FF2B5EF4-FFF2-40B4-BE49-F238E27FC236}">
                <a16:creationId xmlns:a16="http://schemas.microsoft.com/office/drawing/2014/main" id="{C9B7DE3B-DA0A-471B-8151-42A99C212B97}"/>
              </a:ext>
            </a:extLst>
          </p:cNvPr>
          <p:cNvSpPr/>
          <p:nvPr/>
        </p:nvSpPr>
        <p:spPr>
          <a:xfrm>
            <a:off x="8222400" y="6278118"/>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1" name="Down Arrow 36">
            <a:extLst>
              <a:ext uri="{FF2B5EF4-FFF2-40B4-BE49-F238E27FC236}">
                <a16:creationId xmlns:a16="http://schemas.microsoft.com/office/drawing/2014/main" id="{8794CF2B-E410-4A3E-B7FE-3EB2EAD7FD50}"/>
              </a:ext>
            </a:extLst>
          </p:cNvPr>
          <p:cNvSpPr/>
          <p:nvPr/>
        </p:nvSpPr>
        <p:spPr>
          <a:xfrm>
            <a:off x="8222400" y="6551665"/>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16" name="Rectangle 15">
            <a:extLst>
              <a:ext uri="{FF2B5EF4-FFF2-40B4-BE49-F238E27FC236}">
                <a16:creationId xmlns:a16="http://schemas.microsoft.com/office/drawing/2014/main" id="{096A4882-541D-46C9-84B2-6C26A57D3465}"/>
              </a:ext>
            </a:extLst>
          </p:cNvPr>
          <p:cNvSpPr/>
          <p:nvPr/>
        </p:nvSpPr>
        <p:spPr>
          <a:xfrm>
            <a:off x="0" y="0"/>
            <a:ext cx="12192000" cy="3661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atin typeface="FS Elliot Pro" panose="02000503040000020004" pitchFamily="50" charset="0"/>
              </a:rPr>
              <a:t>Key Employee Benefit Plans</a:t>
            </a:r>
          </a:p>
        </p:txBody>
      </p:sp>
      <p:sp>
        <p:nvSpPr>
          <p:cNvPr id="2" name="Up Arrow 35">
            <a:extLst>
              <a:ext uri="{FF2B5EF4-FFF2-40B4-BE49-F238E27FC236}">
                <a16:creationId xmlns:a16="http://schemas.microsoft.com/office/drawing/2014/main" id="{5994D8B7-6D36-4EC7-D254-D55ADC19A6CE}"/>
              </a:ext>
            </a:extLst>
          </p:cNvPr>
          <p:cNvSpPr/>
          <p:nvPr/>
        </p:nvSpPr>
        <p:spPr>
          <a:xfrm>
            <a:off x="10562631" y="3530563"/>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3" name="Up Arrow 35">
            <a:extLst>
              <a:ext uri="{FF2B5EF4-FFF2-40B4-BE49-F238E27FC236}">
                <a16:creationId xmlns:a16="http://schemas.microsoft.com/office/drawing/2014/main" id="{81D9BCF3-AD68-6740-33A7-DB892F311DC5}"/>
              </a:ext>
            </a:extLst>
          </p:cNvPr>
          <p:cNvSpPr/>
          <p:nvPr/>
        </p:nvSpPr>
        <p:spPr>
          <a:xfrm>
            <a:off x="10562631" y="3848869"/>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4" name="Up Arrow 35">
            <a:extLst>
              <a:ext uri="{FF2B5EF4-FFF2-40B4-BE49-F238E27FC236}">
                <a16:creationId xmlns:a16="http://schemas.microsoft.com/office/drawing/2014/main" id="{96C5156C-1B9E-10C7-7527-CC2C43C98106}"/>
              </a:ext>
            </a:extLst>
          </p:cNvPr>
          <p:cNvSpPr/>
          <p:nvPr/>
        </p:nvSpPr>
        <p:spPr>
          <a:xfrm>
            <a:off x="10562631" y="4167175"/>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5" name="Up Arrow 35">
            <a:extLst>
              <a:ext uri="{FF2B5EF4-FFF2-40B4-BE49-F238E27FC236}">
                <a16:creationId xmlns:a16="http://schemas.microsoft.com/office/drawing/2014/main" id="{DD903A0C-D507-035F-A3F9-69F034EB6609}"/>
              </a:ext>
            </a:extLst>
          </p:cNvPr>
          <p:cNvSpPr/>
          <p:nvPr/>
        </p:nvSpPr>
        <p:spPr>
          <a:xfrm>
            <a:off x="10562631" y="5082992"/>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6" name="TextBox 5">
            <a:extLst>
              <a:ext uri="{FF2B5EF4-FFF2-40B4-BE49-F238E27FC236}">
                <a16:creationId xmlns:a16="http://schemas.microsoft.com/office/drawing/2014/main" id="{19A01E50-2A4D-80FB-849F-1248E7844DCC}"/>
              </a:ext>
            </a:extLst>
          </p:cNvPr>
          <p:cNvSpPr txBox="1"/>
          <p:nvPr/>
        </p:nvSpPr>
        <p:spPr>
          <a:xfrm>
            <a:off x="10588679" y="1361346"/>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12" name="Graphic 11" descr="Checkmark with solid fill">
            <a:extLst>
              <a:ext uri="{FF2B5EF4-FFF2-40B4-BE49-F238E27FC236}">
                <a16:creationId xmlns:a16="http://schemas.microsoft.com/office/drawing/2014/main" id="{94007DD1-081D-13A4-F30F-8288267EA5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972" y="1332479"/>
            <a:ext cx="248194" cy="248194"/>
          </a:xfrm>
          <a:prstGeom prst="rect">
            <a:avLst/>
          </a:prstGeom>
        </p:spPr>
      </p:pic>
      <p:graphicFrame>
        <p:nvGraphicFramePr>
          <p:cNvPr id="13" name="Table 12">
            <a:extLst>
              <a:ext uri="{FF2B5EF4-FFF2-40B4-BE49-F238E27FC236}">
                <a16:creationId xmlns:a16="http://schemas.microsoft.com/office/drawing/2014/main" id="{AAE5990D-2EC9-75B7-73F9-647D12A53FD3}"/>
              </a:ext>
            </a:extLst>
          </p:cNvPr>
          <p:cNvGraphicFramePr>
            <a:graphicFrameLocks noGrp="1"/>
          </p:cNvGraphicFramePr>
          <p:nvPr/>
        </p:nvGraphicFramePr>
        <p:xfrm>
          <a:off x="11091161" y="514865"/>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pic>
        <p:nvPicPr>
          <p:cNvPr id="14" name="Graphic 13" descr="Checkmark with solid fill">
            <a:extLst>
              <a:ext uri="{FF2B5EF4-FFF2-40B4-BE49-F238E27FC236}">
                <a16:creationId xmlns:a16="http://schemas.microsoft.com/office/drawing/2014/main" id="{BF08BB59-6CA1-F384-3E4F-6451BA4D2A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3874" y="3780822"/>
            <a:ext cx="248194" cy="248194"/>
          </a:xfrm>
          <a:prstGeom prst="rect">
            <a:avLst/>
          </a:prstGeom>
        </p:spPr>
      </p:pic>
    </p:spTree>
    <p:extLst>
      <p:ext uri="{BB962C8B-B14F-4D97-AF65-F5344CB8AC3E}">
        <p14:creationId xmlns:p14="http://schemas.microsoft.com/office/powerpoint/2010/main" val="1494695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6890061-35DB-4325-90FE-BC5319BB91C9}"/>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930 SMB owners (those answering “company doesn’t provide </a:t>
            </a:r>
            <a:r>
              <a:rPr lang="en-US" err="1"/>
              <a:t>ee</a:t>
            </a:r>
            <a:r>
              <a:rPr lang="en-US"/>
              <a:t> benefits” and “NA” were  removed from the analysis)</a:t>
            </a:r>
          </a:p>
          <a:p>
            <a:r>
              <a:rPr lang="en-US"/>
              <a:t>Q1081_2 What goals are you trying to achieve with your company’s key employee benefit package?  Please select all that apply. </a:t>
            </a:r>
          </a:p>
        </p:txBody>
      </p:sp>
      <p:sp>
        <p:nvSpPr>
          <p:cNvPr id="20" name="Title 2">
            <a:extLst>
              <a:ext uri="{FF2B5EF4-FFF2-40B4-BE49-F238E27FC236}">
                <a16:creationId xmlns:a16="http://schemas.microsoft.com/office/drawing/2014/main" id="{E48E6CC6-7A36-4641-B08F-F810D691FD1B}"/>
              </a:ext>
            </a:extLst>
          </p:cNvPr>
          <p:cNvSpPr txBox="1">
            <a:spLocks/>
          </p:cNvSpPr>
          <p:nvPr/>
        </p:nvSpPr>
        <p:spPr>
          <a:xfrm>
            <a:off x="615906" y="675626"/>
            <a:ext cx="9579116" cy="1094118"/>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More than half say affordability is the number one goal of offering benefits to their key employees.</a:t>
            </a:r>
          </a:p>
        </p:txBody>
      </p:sp>
      <p:sp>
        <p:nvSpPr>
          <p:cNvPr id="23" name="Slide Number Placeholder 2">
            <a:extLst>
              <a:ext uri="{FF2B5EF4-FFF2-40B4-BE49-F238E27FC236}">
                <a16:creationId xmlns:a16="http://schemas.microsoft.com/office/drawing/2014/main" id="{418D3DF4-671B-45D8-9395-DD57D9BA810C}"/>
              </a:ext>
            </a:extLst>
          </p:cNvPr>
          <p:cNvSpPr txBox="1">
            <a:spLocks/>
          </p:cNvSpPr>
          <p:nvPr/>
        </p:nvSpPr>
        <p:spPr>
          <a:xfrm>
            <a:off x="128712" y="6258991"/>
            <a:ext cx="355600" cy="3661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tx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55</a:t>
            </a:fld>
            <a:endParaRPr lang="en-US"/>
          </a:p>
        </p:txBody>
      </p:sp>
      <p:sp>
        <p:nvSpPr>
          <p:cNvPr id="18" name="TextBox 17">
            <a:extLst>
              <a:ext uri="{FF2B5EF4-FFF2-40B4-BE49-F238E27FC236}">
                <a16:creationId xmlns:a16="http://schemas.microsoft.com/office/drawing/2014/main" id="{1CBD87C9-C599-4324-8581-F4FAF3174DEB}"/>
              </a:ext>
            </a:extLst>
          </p:cNvPr>
          <p:cNvSpPr txBox="1"/>
          <p:nvPr/>
        </p:nvSpPr>
        <p:spPr>
          <a:xfrm>
            <a:off x="8403547" y="6407906"/>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24" name="TextBox 23">
            <a:extLst>
              <a:ext uri="{FF2B5EF4-FFF2-40B4-BE49-F238E27FC236}">
                <a16:creationId xmlns:a16="http://schemas.microsoft.com/office/drawing/2014/main" id="{E33F5585-A7C3-4AFC-9B1B-2696EBC09BDF}"/>
              </a:ext>
            </a:extLst>
          </p:cNvPr>
          <p:cNvSpPr txBox="1"/>
          <p:nvPr/>
        </p:nvSpPr>
        <p:spPr>
          <a:xfrm>
            <a:off x="8401379" y="6563732"/>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25" name="Up Arrow 35">
            <a:extLst>
              <a:ext uri="{FF2B5EF4-FFF2-40B4-BE49-F238E27FC236}">
                <a16:creationId xmlns:a16="http://schemas.microsoft.com/office/drawing/2014/main" id="{BD53E46C-CF8A-4483-808F-023FDE7855A6}"/>
              </a:ext>
            </a:extLst>
          </p:cNvPr>
          <p:cNvSpPr/>
          <p:nvPr/>
        </p:nvSpPr>
        <p:spPr>
          <a:xfrm>
            <a:off x="8162818" y="6423877"/>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26" name="Down Arrow 36">
            <a:extLst>
              <a:ext uri="{FF2B5EF4-FFF2-40B4-BE49-F238E27FC236}">
                <a16:creationId xmlns:a16="http://schemas.microsoft.com/office/drawing/2014/main" id="{E7433B05-FF4F-4EB2-8633-C5EE67406184}"/>
              </a:ext>
            </a:extLst>
          </p:cNvPr>
          <p:cNvSpPr/>
          <p:nvPr/>
        </p:nvSpPr>
        <p:spPr>
          <a:xfrm>
            <a:off x="8162818" y="6598402"/>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28" name="Rectangle 27">
            <a:extLst>
              <a:ext uri="{FF2B5EF4-FFF2-40B4-BE49-F238E27FC236}">
                <a16:creationId xmlns:a16="http://schemas.microsoft.com/office/drawing/2014/main" id="{D27B401A-6046-413B-B8AA-184B5750D61B}"/>
              </a:ext>
            </a:extLst>
          </p:cNvPr>
          <p:cNvSpPr/>
          <p:nvPr/>
        </p:nvSpPr>
        <p:spPr>
          <a:xfrm>
            <a:off x="0" y="0"/>
            <a:ext cx="12192000" cy="3661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atin typeface="FS Elliot Pro" panose="02000503040000020004" pitchFamily="50" charset="0"/>
              </a:rPr>
              <a:t>Key Employee Benefit Plans</a:t>
            </a:r>
          </a:p>
        </p:txBody>
      </p:sp>
      <p:graphicFrame>
        <p:nvGraphicFramePr>
          <p:cNvPr id="4" name="Table 3">
            <a:extLst>
              <a:ext uri="{FF2B5EF4-FFF2-40B4-BE49-F238E27FC236}">
                <a16:creationId xmlns:a16="http://schemas.microsoft.com/office/drawing/2014/main" id="{DF25C2C5-7480-6DF2-8D76-F795B1CB245A}"/>
              </a:ext>
            </a:extLst>
          </p:cNvPr>
          <p:cNvGraphicFramePr>
            <a:graphicFrameLocks noGrp="1"/>
          </p:cNvGraphicFramePr>
          <p:nvPr/>
        </p:nvGraphicFramePr>
        <p:xfrm>
          <a:off x="241887" y="2247289"/>
          <a:ext cx="9852024" cy="3534158"/>
        </p:xfrm>
        <a:graphic>
          <a:graphicData uri="http://schemas.openxmlformats.org/drawingml/2006/table">
            <a:tbl>
              <a:tblPr firstRow="1" bandRow="1">
                <a:tableStyleId>{7E9639D4-E3E2-4D34-9284-5A2195B3D0D7}</a:tableStyleId>
              </a:tblPr>
              <a:tblGrid>
                <a:gridCol w="4481033">
                  <a:extLst>
                    <a:ext uri="{9D8B030D-6E8A-4147-A177-3AD203B41FA5}">
                      <a16:colId xmlns:a16="http://schemas.microsoft.com/office/drawing/2014/main" val="20000"/>
                    </a:ext>
                  </a:extLst>
                </a:gridCol>
                <a:gridCol w="941033">
                  <a:extLst>
                    <a:ext uri="{9D8B030D-6E8A-4147-A177-3AD203B41FA5}">
                      <a16:colId xmlns:a16="http://schemas.microsoft.com/office/drawing/2014/main" val="20005"/>
                    </a:ext>
                  </a:extLst>
                </a:gridCol>
                <a:gridCol w="843379">
                  <a:extLst>
                    <a:ext uri="{9D8B030D-6E8A-4147-A177-3AD203B41FA5}">
                      <a16:colId xmlns:a16="http://schemas.microsoft.com/office/drawing/2014/main" val="1290120351"/>
                    </a:ext>
                  </a:extLst>
                </a:gridCol>
                <a:gridCol w="896645">
                  <a:extLst>
                    <a:ext uri="{9D8B030D-6E8A-4147-A177-3AD203B41FA5}">
                      <a16:colId xmlns:a16="http://schemas.microsoft.com/office/drawing/2014/main" val="2468880929"/>
                    </a:ext>
                  </a:extLst>
                </a:gridCol>
                <a:gridCol w="923277">
                  <a:extLst>
                    <a:ext uri="{9D8B030D-6E8A-4147-A177-3AD203B41FA5}">
                      <a16:colId xmlns:a16="http://schemas.microsoft.com/office/drawing/2014/main" val="1682257866"/>
                    </a:ext>
                  </a:extLst>
                </a:gridCol>
                <a:gridCol w="861134">
                  <a:extLst>
                    <a:ext uri="{9D8B030D-6E8A-4147-A177-3AD203B41FA5}">
                      <a16:colId xmlns:a16="http://schemas.microsoft.com/office/drawing/2014/main" val="3811272471"/>
                    </a:ext>
                  </a:extLst>
                </a:gridCol>
                <a:gridCol w="905523">
                  <a:extLst>
                    <a:ext uri="{9D8B030D-6E8A-4147-A177-3AD203B41FA5}">
                      <a16:colId xmlns:a16="http://schemas.microsoft.com/office/drawing/2014/main" val="1863392809"/>
                    </a:ext>
                  </a:extLst>
                </a:gridCol>
              </a:tblGrid>
              <a:tr h="333758">
                <a:tc>
                  <a:txBody>
                    <a:bodyPr/>
                    <a:lstStyle/>
                    <a:p>
                      <a:pPr algn="l"/>
                      <a:r>
                        <a:rPr lang="en-US" sz="1800">
                          <a:solidFill>
                            <a:schemeClr val="accent2"/>
                          </a:solidFill>
                          <a:latin typeface="FS Elliot Pro" panose="02000503040000020004" pitchFamily="50" charset="0"/>
                        </a:rPr>
                        <a:t>Top answers</a:t>
                      </a:r>
                    </a:p>
                  </a:txBody>
                  <a:tcPr marT="0" marB="0" anchor="ctr">
                    <a:lnL w="12700" cap="flat" cmpd="sng" algn="ctr">
                      <a:noFill/>
                      <a:prstDash val="sysDash"/>
                      <a:round/>
                      <a:headEnd type="none" w="med" len="med"/>
                      <a:tailEnd type="none" w="med" len="med"/>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rgbClr val="333333"/>
                          </a:solidFill>
                          <a:latin typeface="FS Elliot Pro" panose="02000503040000020004" pitchFamily="50" charset="0"/>
                        </a:rPr>
                        <a:t>2017</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a:solidFill>
                            <a:schemeClr val="tx1"/>
                          </a:solidFill>
                          <a:latin typeface="FS Elliot Pro" panose="02000503040000020004" pitchFamily="50" charset="0"/>
                        </a:rPr>
                        <a:t>2019</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a:solidFill>
                            <a:schemeClr val="tx1"/>
                          </a:solidFill>
                          <a:latin typeface="FS Elliot Pro" panose="02000503040000020004" pitchFamily="50" charset="0"/>
                        </a:rPr>
                        <a:t>2021</a:t>
                      </a:r>
                    </a:p>
                  </a:txBody>
                  <a:tcPr marT="0" marB="0" anchor="ctr">
                    <a:lnL>
                      <a:noFill/>
                    </a:lnL>
                    <a:lnR w="6350" cap="flat" cmpd="sng" algn="ctr">
                      <a:noFill/>
                      <a:prstDash val="solid"/>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a:solidFill>
                            <a:schemeClr val="bg1"/>
                          </a:solidFill>
                          <a:latin typeface="FS Elliot Pro" panose="02000503040000020004" pitchFamily="50" charset="0"/>
                        </a:rPr>
                        <a:t>2022</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a:solidFill>
                            <a:schemeClr val="bg1"/>
                          </a:solidFill>
                          <a:latin typeface="FS Elliot Pro" panose="02000503040000020004" pitchFamily="50" charset="0"/>
                        </a:rPr>
                        <a:t>2023</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solidFill>
                            <a:schemeClr val="bg1"/>
                          </a:solidFill>
                          <a:latin typeface="FS Elliot Pro" panose="02000503040000020004" pitchFamily="50" charset="0"/>
                        </a:rPr>
                        <a:t>2024</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20040">
                <a:tc>
                  <a:txBody>
                    <a:bodyPr/>
                    <a:lstStyle/>
                    <a:p>
                      <a:r>
                        <a:rPr lang="en-US" sz="1000" b="1">
                          <a:solidFill>
                            <a:schemeClr val="tx1"/>
                          </a:solidFill>
                          <a:latin typeface="FS Elliot Pro" panose="02000503040000020004" pitchFamily="50" charset="0"/>
                        </a:rPr>
                        <a:t>Affordability</a:t>
                      </a:r>
                    </a:p>
                  </a:txBody>
                  <a:tcPr marL="121920" marR="121920" marT="0" marB="0" anchor="ctr">
                    <a:lnL w="12700" cap="flat" cmpd="sng" algn="ctr">
                      <a:noFill/>
                      <a:prstDash val="sysDash"/>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50</a:t>
                      </a:r>
                    </a:p>
                  </a:txBody>
                  <a:tcPr marL="121920" marR="121920" marT="60960" marB="60960">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50</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48</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475462065"/>
                  </a:ext>
                </a:extLst>
              </a:tr>
              <a:tr h="320040">
                <a:tc>
                  <a:txBody>
                    <a:bodyPr/>
                    <a:lstStyle/>
                    <a:p>
                      <a:r>
                        <a:rPr lang="en-US" sz="1000" b="1" kern="1200">
                          <a:solidFill>
                            <a:schemeClr val="tx1"/>
                          </a:solidFill>
                          <a:latin typeface="FS Elliot Pro" panose="02000503040000020004" pitchFamily="50" charset="0"/>
                          <a:ea typeface="+mn-ea"/>
                          <a:cs typeface="+mn-cs"/>
                        </a:rPr>
                        <a:t>Ability to attract/retain KEY employees</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48</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44</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45</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43</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42</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39</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078926152"/>
                  </a:ext>
                </a:extLst>
              </a:tr>
              <a:tr h="320040">
                <a:tc>
                  <a:txBody>
                    <a:bodyPr/>
                    <a:lstStyle/>
                    <a:p>
                      <a:r>
                        <a:rPr lang="en-US" sz="1000" b="1" kern="1200">
                          <a:solidFill>
                            <a:schemeClr val="tx1"/>
                          </a:solidFill>
                          <a:latin typeface="FS Elliot Pro" panose="02000503040000020004" pitchFamily="50" charset="0"/>
                          <a:ea typeface="+mn-ea"/>
                          <a:cs typeface="+mn-cs"/>
                        </a:rPr>
                        <a:t>Taking care of my KEY employees</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39</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42</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36</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41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41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38</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57620590"/>
                  </a:ext>
                </a:extLst>
              </a:tr>
              <a:tr h="320040">
                <a:tc>
                  <a:txBody>
                    <a:bodyPr/>
                    <a:lstStyle/>
                    <a:p>
                      <a:r>
                        <a:rPr lang="en-US" sz="1000" b="1" kern="1200">
                          <a:solidFill>
                            <a:schemeClr val="tx1"/>
                          </a:solidFill>
                          <a:latin typeface="FS Elliot Pro" panose="02000503040000020004" pitchFamily="50" charset="0"/>
                          <a:ea typeface="+mn-ea"/>
                          <a:cs typeface="+mn-cs"/>
                        </a:rPr>
                        <a:t>Increasing productivity of workforce</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26</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28</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26</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26</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32</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7649622"/>
                  </a:ext>
                </a:extLst>
              </a:tr>
              <a:tr h="320040">
                <a:tc>
                  <a:txBody>
                    <a:bodyPr/>
                    <a:lstStyle/>
                    <a:p>
                      <a:r>
                        <a:rPr lang="en-US" sz="1000" b="1" kern="1200">
                          <a:solidFill>
                            <a:schemeClr val="tx1"/>
                          </a:solidFill>
                          <a:latin typeface="FS Elliot Pro" panose="02000503040000020004" pitchFamily="50" charset="0"/>
                          <a:ea typeface="+mn-ea"/>
                          <a:cs typeface="+mn-cs"/>
                        </a:rPr>
                        <a:t>Helping KEY employees maximize benefits to achieve financial security</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30</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31</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27</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28</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28</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29</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129852"/>
                  </a:ext>
                </a:extLst>
              </a:tr>
              <a:tr h="320040">
                <a:tc>
                  <a:txBody>
                    <a:bodyPr/>
                    <a:lstStyle/>
                    <a:p>
                      <a:r>
                        <a:rPr lang="en-US" sz="1000" b="1" kern="1200">
                          <a:solidFill>
                            <a:schemeClr val="tx1"/>
                          </a:solidFill>
                          <a:latin typeface="FS Elliot Pro" panose="02000503040000020004" pitchFamily="50" charset="0"/>
                          <a:ea typeface="+mn-ea"/>
                          <a:cs typeface="+mn-cs"/>
                        </a:rPr>
                        <a:t>Offering benefits KEY employees ask for</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20</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22</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22</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28</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29</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23</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576339"/>
                  </a:ext>
                </a:extLst>
              </a:tr>
              <a:tr h="320040">
                <a:tc>
                  <a:txBody>
                    <a:bodyPr/>
                    <a:lstStyle/>
                    <a:p>
                      <a:r>
                        <a:rPr lang="en-US" sz="1000" b="1" kern="1200">
                          <a:solidFill>
                            <a:schemeClr val="tx1"/>
                          </a:solidFill>
                          <a:latin typeface="FS Elliot Pro" panose="02000503040000020004" pitchFamily="50" charset="0"/>
                          <a:ea typeface="+mn-ea"/>
                          <a:cs typeface="+mn-cs"/>
                        </a:rPr>
                        <a:t>KEY Employee knowledge of benefits</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23</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24</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24</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29</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30</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22</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0040">
                <a:tc>
                  <a:txBody>
                    <a:bodyPr/>
                    <a:lstStyle/>
                    <a:p>
                      <a:r>
                        <a:rPr lang="en-US" sz="1000" b="1" kern="1200">
                          <a:solidFill>
                            <a:schemeClr val="tx1"/>
                          </a:solidFill>
                          <a:latin typeface="FS Elliot Pro" panose="02000503040000020004" pitchFamily="50" charset="0"/>
                          <a:ea typeface="+mn-ea"/>
                          <a:cs typeface="+mn-cs"/>
                        </a:rPr>
                        <a:t>Offering a variety of solutions</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14</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17</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19</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23</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968369"/>
                  </a:ext>
                </a:extLst>
              </a:tr>
              <a:tr h="320040">
                <a:tc>
                  <a:txBody>
                    <a:bodyPr/>
                    <a:lstStyle/>
                    <a:p>
                      <a:pPr marL="0" algn="l" defTabSz="914377" rtl="0" eaLnBrk="1" latinLnBrk="0" hangingPunct="1"/>
                      <a:r>
                        <a:rPr lang="en-US" sz="1000" b="1" kern="1200">
                          <a:solidFill>
                            <a:schemeClr val="tx1"/>
                          </a:solidFill>
                          <a:latin typeface="FS Elliot Pro" panose="02000503040000020004" pitchFamily="50" charset="0"/>
                          <a:ea typeface="+mn-ea"/>
                          <a:cs typeface="+mn-cs"/>
                        </a:rPr>
                        <a:t>Bring benefit levels up to a more equivalent % of salary </a:t>
                      </a:r>
                      <a:r>
                        <a:rPr lang="en-US" sz="1000" b="1" kern="1200">
                          <a:solidFill>
                            <a:schemeClr val="accent2"/>
                          </a:solidFill>
                          <a:latin typeface="FS Elliot Pro" panose="02000503040000020004" pitchFamily="50" charset="0"/>
                          <a:ea typeface="+mn-ea"/>
                          <a:cs typeface="+mn-cs"/>
                        </a:rPr>
                        <a:t>(new)</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908735"/>
                  </a:ext>
                </a:extLst>
              </a:tr>
              <a:tr h="320040">
                <a:tc>
                  <a:txBody>
                    <a:bodyPr/>
                    <a:lstStyle/>
                    <a:p>
                      <a:r>
                        <a:rPr lang="en-US" sz="1000" b="1" kern="1200">
                          <a:solidFill>
                            <a:schemeClr val="tx1"/>
                          </a:solidFill>
                          <a:latin typeface="FS Elliot Pro" panose="02000503040000020004" pitchFamily="50" charset="0"/>
                          <a:ea typeface="+mn-ea"/>
                          <a:cs typeface="+mn-cs"/>
                        </a:rPr>
                        <a:t>Remaining competitive</a:t>
                      </a:r>
                    </a:p>
                  </a:txBody>
                  <a:tcPr marL="121920" marR="121920" marT="0" marB="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22</a:t>
                      </a:r>
                    </a:p>
                  </a:txBody>
                  <a:tcPr marL="121920" marR="121920" marT="60960" marB="60960">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23</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en-US" sz="1200" b="1" i="0" u="none" strike="noStrike" kern="1200">
                          <a:solidFill>
                            <a:srgbClr val="000000"/>
                          </a:solidFill>
                          <a:effectLst/>
                          <a:latin typeface="FS Elliot Pro" panose="02000503040000020004" pitchFamily="50" charset="0"/>
                          <a:ea typeface="+mn-ea"/>
                          <a:cs typeface="+mn-cs"/>
                        </a:rPr>
                        <a:t>26</a:t>
                      </a:r>
                    </a:p>
                  </a:txBody>
                  <a:tcPr marL="121920" marR="121920" marT="60960" marB="6096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25</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26</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rgbClr val="000000"/>
                          </a:solidFill>
                          <a:latin typeface="FS Elliot Pro" panose="02000503040000020004" pitchFamily="50" charset="0"/>
                        </a:rPr>
                        <a:t>20</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4070329"/>
                  </a:ext>
                </a:extLst>
              </a:tr>
            </a:tbl>
          </a:graphicData>
        </a:graphic>
      </p:graphicFrame>
      <p:sp>
        <p:nvSpPr>
          <p:cNvPr id="5" name="Down Arrow 36">
            <a:extLst>
              <a:ext uri="{FF2B5EF4-FFF2-40B4-BE49-F238E27FC236}">
                <a16:creationId xmlns:a16="http://schemas.microsoft.com/office/drawing/2014/main" id="{1F7CFFED-E1BE-51F7-CAB2-731EA2A2ED99}"/>
              </a:ext>
            </a:extLst>
          </p:cNvPr>
          <p:cNvSpPr/>
          <p:nvPr/>
        </p:nvSpPr>
        <p:spPr>
          <a:xfrm>
            <a:off x="9914548" y="4268859"/>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6" name="Down Arrow 36">
            <a:extLst>
              <a:ext uri="{FF2B5EF4-FFF2-40B4-BE49-F238E27FC236}">
                <a16:creationId xmlns:a16="http://schemas.microsoft.com/office/drawing/2014/main" id="{3D7629C0-48C2-B284-0383-DF61B146A9B9}"/>
              </a:ext>
            </a:extLst>
          </p:cNvPr>
          <p:cNvSpPr/>
          <p:nvPr/>
        </p:nvSpPr>
        <p:spPr>
          <a:xfrm>
            <a:off x="9914548" y="4621557"/>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7" name="Down Arrow 36">
            <a:extLst>
              <a:ext uri="{FF2B5EF4-FFF2-40B4-BE49-F238E27FC236}">
                <a16:creationId xmlns:a16="http://schemas.microsoft.com/office/drawing/2014/main" id="{483B0933-466F-728E-EC7C-EDFAF8935DF4}"/>
              </a:ext>
            </a:extLst>
          </p:cNvPr>
          <p:cNvSpPr/>
          <p:nvPr/>
        </p:nvSpPr>
        <p:spPr>
          <a:xfrm>
            <a:off x="9914548" y="5557729"/>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8" name="TextBox 7">
            <a:extLst>
              <a:ext uri="{FF2B5EF4-FFF2-40B4-BE49-F238E27FC236}">
                <a16:creationId xmlns:a16="http://schemas.microsoft.com/office/drawing/2014/main" id="{7A0C3811-12B4-324F-5565-9424AF53734F}"/>
              </a:ext>
            </a:extLst>
          </p:cNvPr>
          <p:cNvSpPr txBox="1"/>
          <p:nvPr/>
        </p:nvSpPr>
        <p:spPr>
          <a:xfrm>
            <a:off x="10588679" y="1361346"/>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9" name="Graphic 8" descr="Checkmark with solid fill">
            <a:extLst>
              <a:ext uri="{FF2B5EF4-FFF2-40B4-BE49-F238E27FC236}">
                <a16:creationId xmlns:a16="http://schemas.microsoft.com/office/drawing/2014/main" id="{1B1C933D-5BD6-D8A1-6E01-4B0BEA2023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972" y="1332479"/>
            <a:ext cx="248194" cy="248194"/>
          </a:xfrm>
          <a:prstGeom prst="rect">
            <a:avLst/>
          </a:prstGeom>
        </p:spPr>
      </p:pic>
      <p:graphicFrame>
        <p:nvGraphicFramePr>
          <p:cNvPr id="10" name="Table 9">
            <a:extLst>
              <a:ext uri="{FF2B5EF4-FFF2-40B4-BE49-F238E27FC236}">
                <a16:creationId xmlns:a16="http://schemas.microsoft.com/office/drawing/2014/main" id="{BC1F0247-3777-7E17-A033-3406FDBD5EFC}"/>
              </a:ext>
            </a:extLst>
          </p:cNvPr>
          <p:cNvGraphicFramePr>
            <a:graphicFrameLocks noGrp="1"/>
          </p:cNvGraphicFramePr>
          <p:nvPr/>
        </p:nvGraphicFramePr>
        <p:xfrm>
          <a:off x="11091161" y="514865"/>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graphicFrame>
        <p:nvGraphicFramePr>
          <p:cNvPr id="2" name="Content Placeholder 6">
            <a:extLst>
              <a:ext uri="{FF2B5EF4-FFF2-40B4-BE49-F238E27FC236}">
                <a16:creationId xmlns:a16="http://schemas.microsoft.com/office/drawing/2014/main" id="{DE7A0314-C346-9011-014B-C8AD253B8783}"/>
              </a:ext>
            </a:extLst>
          </p:cNvPr>
          <p:cNvGraphicFramePr>
            <a:graphicFrameLocks/>
          </p:cNvGraphicFramePr>
          <p:nvPr/>
        </p:nvGraphicFramePr>
        <p:xfrm>
          <a:off x="10473896" y="3119004"/>
          <a:ext cx="1501096" cy="2119345"/>
        </p:xfrm>
        <a:graphic>
          <a:graphicData uri="http://schemas.openxmlformats.org/drawingml/2006/table">
            <a:tbl>
              <a:tblPr>
                <a:tableStyleId>{9D7B26C5-4107-4FEC-AEDC-1716B250A1EF}</a:tableStyleId>
              </a:tblPr>
              <a:tblGrid>
                <a:gridCol w="789737">
                  <a:extLst>
                    <a:ext uri="{9D8B030D-6E8A-4147-A177-3AD203B41FA5}">
                      <a16:colId xmlns:a16="http://schemas.microsoft.com/office/drawing/2014/main" val="20000"/>
                    </a:ext>
                  </a:extLst>
                </a:gridCol>
                <a:gridCol w="711359">
                  <a:extLst>
                    <a:ext uri="{9D8B030D-6E8A-4147-A177-3AD203B41FA5}">
                      <a16:colId xmlns:a16="http://schemas.microsoft.com/office/drawing/2014/main" val="20001"/>
                    </a:ext>
                  </a:extLst>
                </a:gridCol>
              </a:tblGrid>
              <a:tr h="473425">
                <a:tc gridSpan="2">
                  <a:txBody>
                    <a:bodyPr/>
                    <a:lstStyle/>
                    <a:p>
                      <a:pPr marL="0" algn="l" defTabSz="914377" rtl="0" eaLnBrk="1" latinLnBrk="0" hangingPunct="1"/>
                      <a:r>
                        <a:rPr lang="en-US" sz="1000" b="1" kern="1200">
                          <a:solidFill>
                            <a:schemeClr val="accent2"/>
                          </a:solidFill>
                          <a:latin typeface="FS Elliot Pro" panose="02000503040000020004" pitchFamily="2" charset="0"/>
                          <a:ea typeface="+mn-ea"/>
                          <a:cs typeface="+mn-cs"/>
                        </a:rPr>
                        <a:t>Percent who offer key employee benefits</a:t>
                      </a:r>
                    </a:p>
                  </a:txBody>
                  <a:tcPr marL="73152" marR="73152"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400" b="1">
                          <a:solidFill>
                            <a:schemeClr val="accent2"/>
                          </a:solidFill>
                          <a:latin typeface="FS Elliot Pro" panose="02000503040000020004" pitchFamily="2" charset="0"/>
                        </a:rPr>
                        <a:t>No influences</a:t>
                      </a:r>
                      <a:endParaRPr lang="en-US" sz="1200" b="1" kern="1200">
                        <a:solidFill>
                          <a:schemeClr val="accent2"/>
                        </a:solidFill>
                        <a:latin typeface="FS Elliot Pro" panose="02000503040000020004" pitchFamily="2" charset="0"/>
                        <a:ea typeface="+mn-ea"/>
                        <a:cs typeface="Arial"/>
                      </a:endParaRPr>
                    </a:p>
                  </a:txBody>
                  <a:tcPr marL="73152" marR="73152"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576">
                <a:tc>
                  <a:txBody>
                    <a:bodyPr/>
                    <a:lstStyle/>
                    <a:p>
                      <a:pPr marL="0" algn="l" defTabSz="914377" rtl="0" eaLnBrk="1" latinLnBrk="0" hangingPunct="1"/>
                      <a:r>
                        <a:rPr lang="en-US" sz="1000" b="1" kern="1200">
                          <a:solidFill>
                            <a:schemeClr val="accent2">
                              <a:lumMod val="50000"/>
                            </a:schemeClr>
                          </a:solidFill>
                          <a:latin typeface="FS Elliot Pro" panose="02000503040000020004" pitchFamily="50" charset="0"/>
                          <a:ea typeface="+mn-ea"/>
                          <a:cs typeface="+mn-cs"/>
                        </a:rPr>
                        <a:t>2017</a:t>
                      </a:r>
                    </a:p>
                  </a:txBody>
                  <a:tcPr marL="121920" marR="121920" marT="60960" marB="60960">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algn="ctr"/>
                      <a:r>
                        <a:rPr lang="en-US" sz="1000" b="1" kern="1200">
                          <a:solidFill>
                            <a:schemeClr val="accent2">
                              <a:lumMod val="50000"/>
                            </a:schemeClr>
                          </a:solidFill>
                          <a:latin typeface="FS Elliot Pro" panose="02000503040000020004" pitchFamily="50" charset="0"/>
                          <a:ea typeface="+mn-ea"/>
                          <a:cs typeface="+mn-cs"/>
                        </a:rPr>
                        <a:t>74%</a:t>
                      </a:r>
                    </a:p>
                  </a:txBody>
                  <a:tcPr marL="121920" marR="121920" marT="60960" marB="60960">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0003"/>
                  </a:ext>
                </a:extLst>
              </a:tr>
              <a:tr h="259576">
                <a:tc>
                  <a:txBody>
                    <a:bodyPr/>
                    <a:lstStyle/>
                    <a:p>
                      <a:pPr marL="0" algn="l" defTabSz="914377" rtl="0" eaLnBrk="1" latinLnBrk="0" hangingPunct="1"/>
                      <a:r>
                        <a:rPr lang="en-US" sz="1000" b="1" kern="1200">
                          <a:solidFill>
                            <a:schemeClr val="accent2">
                              <a:lumMod val="50000"/>
                            </a:schemeClr>
                          </a:solidFill>
                          <a:latin typeface="FS Elliot Pro" panose="02000503040000020004" pitchFamily="50" charset="0"/>
                          <a:ea typeface="+mn-ea"/>
                          <a:cs typeface="+mn-cs"/>
                        </a:rPr>
                        <a:t>2019</a:t>
                      </a:r>
                    </a:p>
                  </a:txBody>
                  <a:tcPr marL="121920" marR="121920" marT="60960" marB="60960">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algn="ctr"/>
                      <a:r>
                        <a:rPr lang="en-US" sz="1000" b="1" kern="1200">
                          <a:solidFill>
                            <a:schemeClr val="accent2">
                              <a:lumMod val="50000"/>
                            </a:schemeClr>
                          </a:solidFill>
                          <a:latin typeface="FS Elliot Pro" panose="02000503040000020004" pitchFamily="50" charset="0"/>
                          <a:ea typeface="+mn-ea"/>
                          <a:cs typeface="+mn-cs"/>
                        </a:rPr>
                        <a:t>77%</a:t>
                      </a:r>
                    </a:p>
                  </a:txBody>
                  <a:tcPr marL="121920" marR="121920" marT="60960" marB="60960">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3909192112"/>
                  </a:ext>
                </a:extLst>
              </a:tr>
              <a:tr h="259576">
                <a:tc>
                  <a:txBody>
                    <a:bodyPr/>
                    <a:lstStyle/>
                    <a:p>
                      <a:pPr marL="0" algn="l" defTabSz="914377" rtl="0" eaLnBrk="1" latinLnBrk="0" hangingPunct="1"/>
                      <a:r>
                        <a:rPr lang="en-US" sz="1000" b="1" kern="1200">
                          <a:solidFill>
                            <a:schemeClr val="accent2">
                              <a:lumMod val="50000"/>
                            </a:schemeClr>
                          </a:solidFill>
                          <a:latin typeface="FS Elliot Pro" panose="02000503040000020004" pitchFamily="50" charset="0"/>
                          <a:ea typeface="+mn-ea"/>
                          <a:cs typeface="+mn-cs"/>
                        </a:rPr>
                        <a:t>2021</a:t>
                      </a:r>
                    </a:p>
                  </a:txBody>
                  <a:tcPr marL="121920" marR="121920" marT="60960" marB="60960">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algn="ctr"/>
                      <a:r>
                        <a:rPr lang="en-US" sz="1000" b="1" kern="1200">
                          <a:solidFill>
                            <a:schemeClr val="accent2">
                              <a:lumMod val="50000"/>
                            </a:schemeClr>
                          </a:solidFill>
                          <a:latin typeface="FS Elliot Pro" panose="02000503040000020004" pitchFamily="50" charset="0"/>
                          <a:ea typeface="+mn-ea"/>
                          <a:cs typeface="+mn-cs"/>
                        </a:rPr>
                        <a:t>81%</a:t>
                      </a:r>
                    </a:p>
                  </a:txBody>
                  <a:tcPr marL="121920" marR="121920" marT="60960" marB="60960">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0004"/>
                  </a:ext>
                </a:extLst>
              </a:tr>
              <a:tr h="259576">
                <a:tc>
                  <a:txBody>
                    <a:bodyPr/>
                    <a:lstStyle/>
                    <a:p>
                      <a:pPr marL="0" algn="l" defTabSz="914377" rtl="0" eaLnBrk="1" latinLnBrk="0" hangingPunct="1"/>
                      <a:r>
                        <a:rPr lang="en-US" sz="1000" b="1" kern="1200">
                          <a:solidFill>
                            <a:schemeClr val="accent2">
                              <a:lumMod val="50000"/>
                            </a:schemeClr>
                          </a:solidFill>
                          <a:latin typeface="FS Elliot Pro" panose="02000503040000020004" pitchFamily="50" charset="0"/>
                          <a:ea typeface="+mn-ea"/>
                          <a:cs typeface="+mn-cs"/>
                        </a:rPr>
                        <a:t>2022</a:t>
                      </a:r>
                    </a:p>
                  </a:txBody>
                  <a:tcPr marL="121920" marR="121920" marT="60960" marB="60960">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algn="ctr" defTabSz="914377" rtl="0" eaLnBrk="1" latinLnBrk="0" hangingPunct="1"/>
                      <a:r>
                        <a:rPr lang="en-US" sz="1000" b="1" kern="1200">
                          <a:solidFill>
                            <a:schemeClr val="accent2">
                              <a:lumMod val="50000"/>
                            </a:schemeClr>
                          </a:solidFill>
                          <a:latin typeface="FS Elliot Pro" panose="02000503040000020004" pitchFamily="50" charset="0"/>
                          <a:ea typeface="+mn-ea"/>
                          <a:cs typeface="+mn-cs"/>
                        </a:rPr>
                        <a:t>84%</a:t>
                      </a:r>
                    </a:p>
                  </a:txBody>
                  <a:tcPr marL="121920" marR="121920" marT="60960" marB="60960">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0005"/>
                  </a:ext>
                </a:extLst>
              </a:tr>
              <a:tr h="259576">
                <a:tc>
                  <a:txBody>
                    <a:bodyPr/>
                    <a:lstStyle/>
                    <a:p>
                      <a:pPr marL="0" algn="l" defTabSz="914377" rtl="0" eaLnBrk="1" latinLnBrk="0" hangingPunct="1"/>
                      <a:r>
                        <a:rPr lang="en-US" sz="1000" b="1" kern="1200">
                          <a:solidFill>
                            <a:schemeClr val="accent2">
                              <a:lumMod val="50000"/>
                            </a:schemeClr>
                          </a:solidFill>
                          <a:latin typeface="FS Elliot Pro" panose="02000503040000020004" pitchFamily="50" charset="0"/>
                          <a:ea typeface="+mn-ea"/>
                          <a:cs typeface="+mn-cs"/>
                        </a:rPr>
                        <a:t>2023</a:t>
                      </a:r>
                    </a:p>
                  </a:txBody>
                  <a:tcPr marL="121920" marR="121920" marT="60960" marB="60960">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algn="ctr" defTabSz="914377" rtl="0" eaLnBrk="1" latinLnBrk="0" hangingPunct="1"/>
                      <a:r>
                        <a:rPr lang="en-US" sz="1000" b="1" kern="1200">
                          <a:solidFill>
                            <a:schemeClr val="accent2">
                              <a:lumMod val="50000"/>
                            </a:schemeClr>
                          </a:solidFill>
                          <a:latin typeface="FS Elliot Pro" panose="02000503040000020004" pitchFamily="50" charset="0"/>
                          <a:ea typeface="+mn-ea"/>
                          <a:cs typeface="+mn-cs"/>
                        </a:rPr>
                        <a:t>87%</a:t>
                      </a:r>
                    </a:p>
                  </a:txBody>
                  <a:tcPr marL="121920" marR="121920" marT="60960" marB="60960">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230296499"/>
                  </a:ext>
                </a:extLst>
              </a:tr>
              <a:tr h="259576">
                <a:tc>
                  <a:txBody>
                    <a:bodyPr/>
                    <a:lstStyle/>
                    <a:p>
                      <a:pPr marL="0" algn="l" defTabSz="914377" rtl="0" eaLnBrk="1" latinLnBrk="0" hangingPunct="1"/>
                      <a:r>
                        <a:rPr lang="en-US" sz="1000" b="1" kern="1200">
                          <a:solidFill>
                            <a:schemeClr val="accent2">
                              <a:lumMod val="50000"/>
                            </a:schemeClr>
                          </a:solidFill>
                          <a:latin typeface="FS Elliot Pro" panose="02000503040000020004" pitchFamily="50" charset="0"/>
                          <a:ea typeface="+mn-ea"/>
                          <a:cs typeface="+mn-cs"/>
                        </a:rPr>
                        <a:t>2024</a:t>
                      </a:r>
                    </a:p>
                  </a:txBody>
                  <a:tcPr marL="121920" marR="121920" marT="60960" marB="60960">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noFill/>
                  </a:tcPr>
                </a:tc>
                <a:tc>
                  <a:txBody>
                    <a:bodyPr/>
                    <a:lstStyle/>
                    <a:p>
                      <a:pPr marL="0" algn="ctr" defTabSz="914377" rtl="0" eaLnBrk="1" latinLnBrk="0" hangingPunct="1"/>
                      <a:r>
                        <a:rPr lang="en-US" sz="1000" b="1" kern="1200">
                          <a:solidFill>
                            <a:schemeClr val="accent2">
                              <a:lumMod val="50000"/>
                            </a:schemeClr>
                          </a:solidFill>
                          <a:latin typeface="FS Elliot Pro" panose="02000503040000020004" pitchFamily="50" charset="0"/>
                          <a:ea typeface="+mn-ea"/>
                          <a:cs typeface="+mn-cs"/>
                        </a:rPr>
                        <a:t>87%</a:t>
                      </a:r>
                    </a:p>
                  </a:txBody>
                  <a:tcPr marL="121920" marR="121920" marT="60960" marB="60960">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2736206090"/>
                  </a:ext>
                </a:extLst>
              </a:tr>
            </a:tbl>
          </a:graphicData>
        </a:graphic>
      </p:graphicFrame>
    </p:spTree>
    <p:extLst>
      <p:ext uri="{BB962C8B-B14F-4D97-AF65-F5344CB8AC3E}">
        <p14:creationId xmlns:p14="http://schemas.microsoft.com/office/powerpoint/2010/main" val="145375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C9E51BC-6A48-4734-AC33-887D3832D9F0}"/>
              </a:ext>
            </a:extLst>
          </p:cNvPr>
          <p:cNvGrpSpPr/>
          <p:nvPr/>
        </p:nvGrpSpPr>
        <p:grpSpPr>
          <a:xfrm>
            <a:off x="2377452" y="2623844"/>
            <a:ext cx="1224874" cy="1589851"/>
            <a:chOff x="1219442" y="2085951"/>
            <a:chExt cx="1010187" cy="917362"/>
          </a:xfrm>
        </p:grpSpPr>
        <p:graphicFrame>
          <p:nvGraphicFramePr>
            <p:cNvPr id="27" name="Chart 26">
              <a:extLst>
                <a:ext uri="{FF2B5EF4-FFF2-40B4-BE49-F238E27FC236}">
                  <a16:creationId xmlns:a16="http://schemas.microsoft.com/office/drawing/2014/main" id="{42F32F29-0A87-48E4-B1B5-CA8AB52F8965}"/>
                </a:ext>
              </a:extLst>
            </p:cNvPr>
            <p:cNvGraphicFramePr/>
            <p:nvPr/>
          </p:nvGraphicFramePr>
          <p:xfrm>
            <a:off x="1219442" y="2085951"/>
            <a:ext cx="1010187" cy="917362"/>
          </p:xfrm>
          <a:graphic>
            <a:graphicData uri="http://schemas.openxmlformats.org/drawingml/2006/chart">
              <c:chart xmlns:c="http://schemas.openxmlformats.org/drawingml/2006/chart" xmlns:r="http://schemas.openxmlformats.org/officeDocument/2006/relationships" r:id="rId3"/>
            </a:graphicData>
          </a:graphic>
        </p:graphicFrame>
        <p:sp>
          <p:nvSpPr>
            <p:cNvPr id="28" name="Oval 27">
              <a:extLst>
                <a:ext uri="{FF2B5EF4-FFF2-40B4-BE49-F238E27FC236}">
                  <a16:creationId xmlns:a16="http://schemas.microsoft.com/office/drawing/2014/main" id="{F9AF20B1-A3D5-42F4-B246-F38DAED469C2}"/>
                </a:ext>
              </a:extLst>
            </p:cNvPr>
            <p:cNvSpPr>
              <a:spLocks noChangeAspect="1"/>
            </p:cNvSpPr>
            <p:nvPr/>
          </p:nvSpPr>
          <p:spPr>
            <a:xfrm>
              <a:off x="1465452" y="2301974"/>
              <a:ext cx="502921" cy="50292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67" b="1">
                  <a:solidFill>
                    <a:schemeClr val="tx1"/>
                  </a:solidFill>
                  <a:latin typeface="FS Elliot Pro" panose="02000503040000020004" pitchFamily="50" charset="0"/>
                </a:rPr>
                <a:t>5	5</a:t>
              </a:r>
            </a:p>
          </p:txBody>
        </p:sp>
      </p:grpSp>
      <p:grpSp>
        <p:nvGrpSpPr>
          <p:cNvPr id="46" name="Group 45">
            <a:extLst>
              <a:ext uri="{FF2B5EF4-FFF2-40B4-BE49-F238E27FC236}">
                <a16:creationId xmlns:a16="http://schemas.microsoft.com/office/drawing/2014/main" id="{0C98D520-9FBC-48E0-A378-39DD4F4A425D}"/>
              </a:ext>
            </a:extLst>
          </p:cNvPr>
          <p:cNvGrpSpPr/>
          <p:nvPr/>
        </p:nvGrpSpPr>
        <p:grpSpPr>
          <a:xfrm>
            <a:off x="4327915" y="2576093"/>
            <a:ext cx="1224874" cy="1589851"/>
            <a:chOff x="1219442" y="2069201"/>
            <a:chExt cx="1010187" cy="917362"/>
          </a:xfrm>
        </p:grpSpPr>
        <p:graphicFrame>
          <p:nvGraphicFramePr>
            <p:cNvPr id="47" name="Chart 46">
              <a:extLst>
                <a:ext uri="{FF2B5EF4-FFF2-40B4-BE49-F238E27FC236}">
                  <a16:creationId xmlns:a16="http://schemas.microsoft.com/office/drawing/2014/main" id="{C8152FFB-D77C-48C2-B727-512C365B76C6}"/>
                </a:ext>
              </a:extLst>
            </p:cNvPr>
            <p:cNvGraphicFramePr/>
            <p:nvPr/>
          </p:nvGraphicFramePr>
          <p:xfrm>
            <a:off x="1219442" y="2069201"/>
            <a:ext cx="1010187" cy="917362"/>
          </p:xfrm>
          <a:graphic>
            <a:graphicData uri="http://schemas.openxmlformats.org/drawingml/2006/chart">
              <c:chart xmlns:c="http://schemas.openxmlformats.org/drawingml/2006/chart" xmlns:r="http://schemas.openxmlformats.org/officeDocument/2006/relationships" r:id="rId4"/>
            </a:graphicData>
          </a:graphic>
        </p:graphicFrame>
        <p:sp>
          <p:nvSpPr>
            <p:cNvPr id="48" name="Oval 47">
              <a:extLst>
                <a:ext uri="{FF2B5EF4-FFF2-40B4-BE49-F238E27FC236}">
                  <a16:creationId xmlns:a16="http://schemas.microsoft.com/office/drawing/2014/main" id="{B7C9F898-E2F1-44EA-8FF0-4885AE53006D}"/>
                </a:ext>
              </a:extLst>
            </p:cNvPr>
            <p:cNvSpPr>
              <a:spLocks noChangeAspect="1"/>
            </p:cNvSpPr>
            <p:nvPr/>
          </p:nvSpPr>
          <p:spPr>
            <a:xfrm>
              <a:off x="1465452" y="2285224"/>
              <a:ext cx="502921" cy="50292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67" b="1">
                  <a:solidFill>
                    <a:schemeClr val="tx1"/>
                  </a:solidFill>
                  <a:latin typeface="FS Elliot Pro" panose="02000503040000020004" pitchFamily="50" charset="0"/>
                </a:rPr>
                <a:t>55</a:t>
              </a:r>
            </a:p>
          </p:txBody>
        </p:sp>
      </p:grpSp>
      <p:sp>
        <p:nvSpPr>
          <p:cNvPr id="53" name="Title 2">
            <a:extLst>
              <a:ext uri="{FF2B5EF4-FFF2-40B4-BE49-F238E27FC236}">
                <a16:creationId xmlns:a16="http://schemas.microsoft.com/office/drawing/2014/main" id="{864CBB8B-F66E-436F-BCE8-803B8D147B5D}"/>
              </a:ext>
            </a:extLst>
          </p:cNvPr>
          <p:cNvSpPr txBox="1">
            <a:spLocks/>
          </p:cNvSpPr>
          <p:nvPr/>
        </p:nvSpPr>
        <p:spPr>
          <a:xfrm>
            <a:off x="785723" y="825739"/>
            <a:ext cx="8480197"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Most owners would like to offer more benefits to their key employees </a:t>
            </a:r>
          </a:p>
        </p:txBody>
      </p:sp>
      <p:sp>
        <p:nvSpPr>
          <p:cNvPr id="20" name="TextBox 19">
            <a:extLst>
              <a:ext uri="{FF2B5EF4-FFF2-40B4-BE49-F238E27FC236}">
                <a16:creationId xmlns:a16="http://schemas.microsoft.com/office/drawing/2014/main" id="{CA030526-76F8-42F7-9DB9-A449C3297096}"/>
              </a:ext>
            </a:extLst>
          </p:cNvPr>
          <p:cNvSpPr txBox="1"/>
          <p:nvPr/>
        </p:nvSpPr>
        <p:spPr>
          <a:xfrm>
            <a:off x="2472521" y="2472482"/>
            <a:ext cx="1016249" cy="338554"/>
          </a:xfrm>
          <a:prstGeom prst="rect">
            <a:avLst/>
          </a:prstGeom>
          <a:noFill/>
        </p:spPr>
        <p:txBody>
          <a:bodyPr wrap="square" rtlCol="0">
            <a:spAutoFit/>
          </a:bodyPr>
          <a:lstStyle/>
          <a:p>
            <a:pPr algn="ctr"/>
            <a:r>
              <a:rPr lang="en-US" sz="1600" b="1">
                <a:latin typeface="FS Elliot Pro" panose="02000503040000020004" pitchFamily="50" charset="0"/>
              </a:rPr>
              <a:t>2021</a:t>
            </a:r>
          </a:p>
        </p:txBody>
      </p:sp>
      <p:sp>
        <p:nvSpPr>
          <p:cNvPr id="37" name="TextBox 36">
            <a:extLst>
              <a:ext uri="{FF2B5EF4-FFF2-40B4-BE49-F238E27FC236}">
                <a16:creationId xmlns:a16="http://schemas.microsoft.com/office/drawing/2014/main" id="{C33C0BE8-59EF-4BC7-87CE-2A0827DFA94C}"/>
              </a:ext>
            </a:extLst>
          </p:cNvPr>
          <p:cNvSpPr txBox="1"/>
          <p:nvPr/>
        </p:nvSpPr>
        <p:spPr>
          <a:xfrm>
            <a:off x="4422984" y="2461248"/>
            <a:ext cx="1016249" cy="338554"/>
          </a:xfrm>
          <a:prstGeom prst="rect">
            <a:avLst/>
          </a:prstGeom>
          <a:noFill/>
        </p:spPr>
        <p:txBody>
          <a:bodyPr wrap="square" rtlCol="0">
            <a:spAutoFit/>
          </a:bodyPr>
          <a:lstStyle/>
          <a:p>
            <a:pPr algn="ctr"/>
            <a:r>
              <a:rPr lang="en-US" sz="1600" b="1">
                <a:latin typeface="FS Elliot Pro" panose="02000503040000020004" pitchFamily="50" charset="0"/>
              </a:rPr>
              <a:t>2022</a:t>
            </a:r>
          </a:p>
        </p:txBody>
      </p:sp>
      <p:sp>
        <p:nvSpPr>
          <p:cNvPr id="29" name="Slide Number Placeholder 2">
            <a:extLst>
              <a:ext uri="{FF2B5EF4-FFF2-40B4-BE49-F238E27FC236}">
                <a16:creationId xmlns:a16="http://schemas.microsoft.com/office/drawing/2014/main" id="{4316BF34-36E7-4A39-AE53-09F84FB54837}"/>
              </a:ext>
            </a:extLst>
          </p:cNvPr>
          <p:cNvSpPr txBox="1">
            <a:spLocks/>
          </p:cNvSpPr>
          <p:nvPr/>
        </p:nvSpPr>
        <p:spPr>
          <a:xfrm>
            <a:off x="128712" y="6258991"/>
            <a:ext cx="355600" cy="3661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tx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56</a:t>
            </a:fld>
            <a:endParaRPr lang="en-US"/>
          </a:p>
        </p:txBody>
      </p:sp>
      <p:grpSp>
        <p:nvGrpSpPr>
          <p:cNvPr id="44" name="Group 43">
            <a:extLst>
              <a:ext uri="{FF2B5EF4-FFF2-40B4-BE49-F238E27FC236}">
                <a16:creationId xmlns:a16="http://schemas.microsoft.com/office/drawing/2014/main" id="{6344DE37-C7EE-4A6A-B9CC-8A7D59C9D53B}"/>
              </a:ext>
            </a:extLst>
          </p:cNvPr>
          <p:cNvGrpSpPr/>
          <p:nvPr/>
        </p:nvGrpSpPr>
        <p:grpSpPr>
          <a:xfrm>
            <a:off x="6566917" y="2560839"/>
            <a:ext cx="1224874" cy="1589851"/>
            <a:chOff x="1219442" y="2069201"/>
            <a:chExt cx="1010187" cy="917362"/>
          </a:xfrm>
        </p:grpSpPr>
        <p:graphicFrame>
          <p:nvGraphicFramePr>
            <p:cNvPr id="45" name="Chart 44">
              <a:extLst>
                <a:ext uri="{FF2B5EF4-FFF2-40B4-BE49-F238E27FC236}">
                  <a16:creationId xmlns:a16="http://schemas.microsoft.com/office/drawing/2014/main" id="{3ABFB08F-5FF8-45ED-AFE4-C7B254E45B49}"/>
                </a:ext>
              </a:extLst>
            </p:cNvPr>
            <p:cNvGraphicFramePr/>
            <p:nvPr/>
          </p:nvGraphicFramePr>
          <p:xfrm>
            <a:off x="1219442" y="2069201"/>
            <a:ext cx="1010187" cy="917362"/>
          </p:xfrm>
          <a:graphic>
            <a:graphicData uri="http://schemas.openxmlformats.org/drawingml/2006/chart">
              <c:chart xmlns:c="http://schemas.openxmlformats.org/drawingml/2006/chart" xmlns:r="http://schemas.openxmlformats.org/officeDocument/2006/relationships" r:id="rId5"/>
            </a:graphicData>
          </a:graphic>
        </p:graphicFrame>
        <p:sp>
          <p:nvSpPr>
            <p:cNvPr id="50" name="Oval 49">
              <a:extLst>
                <a:ext uri="{FF2B5EF4-FFF2-40B4-BE49-F238E27FC236}">
                  <a16:creationId xmlns:a16="http://schemas.microsoft.com/office/drawing/2014/main" id="{E2846165-4478-4D70-9259-5A4697310492}"/>
                </a:ext>
              </a:extLst>
            </p:cNvPr>
            <p:cNvSpPr>
              <a:spLocks noChangeAspect="1"/>
            </p:cNvSpPr>
            <p:nvPr/>
          </p:nvSpPr>
          <p:spPr>
            <a:xfrm>
              <a:off x="1465452" y="2285224"/>
              <a:ext cx="502921" cy="50292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67" b="1">
                  <a:solidFill>
                    <a:schemeClr val="tx1"/>
                  </a:solidFill>
                  <a:latin typeface="FS Elliot Pro" panose="02000503040000020004" pitchFamily="50" charset="0"/>
                </a:rPr>
                <a:t>55</a:t>
              </a:r>
            </a:p>
          </p:txBody>
        </p:sp>
      </p:grpSp>
      <p:sp>
        <p:nvSpPr>
          <p:cNvPr id="54" name="TextBox 53">
            <a:extLst>
              <a:ext uri="{FF2B5EF4-FFF2-40B4-BE49-F238E27FC236}">
                <a16:creationId xmlns:a16="http://schemas.microsoft.com/office/drawing/2014/main" id="{715E463F-7489-4613-9457-2C9F8680E465}"/>
              </a:ext>
            </a:extLst>
          </p:cNvPr>
          <p:cNvSpPr txBox="1"/>
          <p:nvPr/>
        </p:nvSpPr>
        <p:spPr>
          <a:xfrm>
            <a:off x="6671229" y="2461248"/>
            <a:ext cx="1016249" cy="338554"/>
          </a:xfrm>
          <a:prstGeom prst="rect">
            <a:avLst/>
          </a:prstGeom>
          <a:noFill/>
        </p:spPr>
        <p:txBody>
          <a:bodyPr wrap="square" rtlCol="0">
            <a:spAutoFit/>
          </a:bodyPr>
          <a:lstStyle/>
          <a:p>
            <a:pPr algn="ctr"/>
            <a:r>
              <a:rPr lang="en-US" sz="1600" b="1">
                <a:latin typeface="FS Elliot Pro" panose="02000503040000020004" pitchFamily="50" charset="0"/>
              </a:rPr>
              <a:t>2023</a:t>
            </a:r>
          </a:p>
        </p:txBody>
      </p:sp>
      <p:sp>
        <p:nvSpPr>
          <p:cNvPr id="34" name="Rectangle 33">
            <a:extLst>
              <a:ext uri="{FF2B5EF4-FFF2-40B4-BE49-F238E27FC236}">
                <a16:creationId xmlns:a16="http://schemas.microsoft.com/office/drawing/2014/main" id="{2F9E6DFC-D334-4992-AD88-630591A82AD0}"/>
              </a:ext>
            </a:extLst>
          </p:cNvPr>
          <p:cNvSpPr/>
          <p:nvPr/>
        </p:nvSpPr>
        <p:spPr>
          <a:xfrm>
            <a:off x="0" y="0"/>
            <a:ext cx="12192000" cy="3661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atin typeface="FS Elliot Pro" panose="02000503040000020004" pitchFamily="50" charset="0"/>
              </a:rPr>
              <a:t>Key Employee Benefit Plans</a:t>
            </a:r>
          </a:p>
        </p:txBody>
      </p:sp>
      <p:sp>
        <p:nvSpPr>
          <p:cNvPr id="38" name="TextBox 37">
            <a:extLst>
              <a:ext uri="{FF2B5EF4-FFF2-40B4-BE49-F238E27FC236}">
                <a16:creationId xmlns:a16="http://schemas.microsoft.com/office/drawing/2014/main" id="{9EA604FF-525E-413F-AE0C-CA36E77BA1CA}"/>
              </a:ext>
            </a:extLst>
          </p:cNvPr>
          <p:cNvSpPr txBox="1"/>
          <p:nvPr/>
        </p:nvSpPr>
        <p:spPr>
          <a:xfrm>
            <a:off x="518054" y="5812344"/>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1,011 SMB owners with key employees</a:t>
            </a:r>
          </a:p>
          <a:p>
            <a:r>
              <a:rPr lang="en-US"/>
              <a:t>Q1082 Would your company like to offer more benefits to your key employees than you currently do?</a:t>
            </a:r>
          </a:p>
        </p:txBody>
      </p:sp>
      <p:sp>
        <p:nvSpPr>
          <p:cNvPr id="39" name="TextBox 38">
            <a:extLst>
              <a:ext uri="{FF2B5EF4-FFF2-40B4-BE49-F238E27FC236}">
                <a16:creationId xmlns:a16="http://schemas.microsoft.com/office/drawing/2014/main" id="{66D230B7-8A86-4574-8C58-D8CFCE867C4B}"/>
              </a:ext>
            </a:extLst>
          </p:cNvPr>
          <p:cNvSpPr txBox="1"/>
          <p:nvPr/>
        </p:nvSpPr>
        <p:spPr>
          <a:xfrm>
            <a:off x="518055" y="6138121"/>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458 SMB owners answering yes in Q1082 and giving an answer </a:t>
            </a:r>
          </a:p>
          <a:p>
            <a:r>
              <a:rPr lang="en-US"/>
              <a:t>Q1084 Which additional benefits would you like to offer your company’s key employees? [TEXT BOX] </a:t>
            </a:r>
          </a:p>
        </p:txBody>
      </p:sp>
      <p:sp>
        <p:nvSpPr>
          <p:cNvPr id="41" name="TextBox 40">
            <a:extLst>
              <a:ext uri="{FF2B5EF4-FFF2-40B4-BE49-F238E27FC236}">
                <a16:creationId xmlns:a16="http://schemas.microsoft.com/office/drawing/2014/main" id="{56E9E677-435C-4C62-97C5-4C2C2F1637A0}"/>
              </a:ext>
            </a:extLst>
          </p:cNvPr>
          <p:cNvSpPr txBox="1"/>
          <p:nvPr/>
        </p:nvSpPr>
        <p:spPr>
          <a:xfrm>
            <a:off x="2855767" y="4542577"/>
            <a:ext cx="3815462" cy="376259"/>
          </a:xfrm>
          <a:prstGeom prst="rect">
            <a:avLst/>
          </a:prstGeom>
        </p:spPr>
        <p:txBody>
          <a:bodyPr vert="horz" wrap="none" lIns="121920" tIns="60960" rIns="121920" bIns="60960" rtlCol="0">
            <a:noAutofit/>
          </a:bodyPr>
          <a:lstStyle>
            <a:defPPr>
              <a:defRPr lang="en-US"/>
            </a:defPPr>
            <a:lvl1pPr>
              <a:lnSpc>
                <a:spcPct val="90000"/>
              </a:lnSpc>
              <a:defRPr sz="1200" b="1">
                <a:solidFill>
                  <a:schemeClr val="accent2"/>
                </a:solidFill>
                <a:latin typeface="FS Elliot Pro" panose="02000503040000020004" pitchFamily="50" charset="0"/>
                <a:cs typeface="FS Elliot Pro Light"/>
              </a:defRPr>
            </a:lvl1pPr>
          </a:lstStyle>
          <a:p>
            <a:r>
              <a:rPr lang="en-US" sz="2000"/>
              <a:t>Top benefits owners</a:t>
            </a:r>
          </a:p>
          <a:p>
            <a:r>
              <a:rPr lang="en-US" sz="2000"/>
              <a:t>want to offer </a:t>
            </a:r>
          </a:p>
          <a:p>
            <a:r>
              <a:rPr lang="en-US" sz="2000"/>
              <a:t>key employees:</a:t>
            </a:r>
          </a:p>
          <a:p>
            <a:endParaRPr lang="en-US" sz="2000"/>
          </a:p>
        </p:txBody>
      </p:sp>
      <p:sp>
        <p:nvSpPr>
          <p:cNvPr id="43" name="TextBox 42">
            <a:extLst>
              <a:ext uri="{FF2B5EF4-FFF2-40B4-BE49-F238E27FC236}">
                <a16:creationId xmlns:a16="http://schemas.microsoft.com/office/drawing/2014/main" id="{5982E319-1818-40BA-B302-B9E7410B068B}"/>
              </a:ext>
            </a:extLst>
          </p:cNvPr>
          <p:cNvSpPr txBox="1"/>
          <p:nvPr/>
        </p:nvSpPr>
        <p:spPr>
          <a:xfrm>
            <a:off x="101008" y="3010014"/>
            <a:ext cx="3815462" cy="376259"/>
          </a:xfrm>
          <a:prstGeom prst="rect">
            <a:avLst/>
          </a:prstGeom>
        </p:spPr>
        <p:txBody>
          <a:bodyPr vert="horz" wrap="none" lIns="121920" tIns="60960" rIns="121920" bIns="60960" rtlCol="0">
            <a:noAutofit/>
          </a:bodyPr>
          <a:lstStyle>
            <a:defPPr>
              <a:defRPr lang="en-US"/>
            </a:defPPr>
            <a:lvl1pPr>
              <a:lnSpc>
                <a:spcPct val="90000"/>
              </a:lnSpc>
              <a:defRPr sz="1200" b="1">
                <a:solidFill>
                  <a:schemeClr val="accent2"/>
                </a:solidFill>
                <a:latin typeface="FS Elliot Pro" panose="02000503040000020004" pitchFamily="50" charset="0"/>
                <a:cs typeface="FS Elliot Pro Light"/>
              </a:defRPr>
            </a:lvl1pPr>
          </a:lstStyle>
          <a:p>
            <a:r>
              <a:rPr lang="en-US" sz="2000"/>
              <a:t>Want to offer </a:t>
            </a:r>
          </a:p>
          <a:p>
            <a:r>
              <a:rPr lang="en-US" sz="2000"/>
              <a:t>more benefits </a:t>
            </a:r>
          </a:p>
          <a:p>
            <a:r>
              <a:rPr lang="en-US" sz="2000"/>
              <a:t>to key employees:</a:t>
            </a:r>
          </a:p>
          <a:p>
            <a:endParaRPr lang="en-US" sz="2000"/>
          </a:p>
        </p:txBody>
      </p:sp>
      <p:grpSp>
        <p:nvGrpSpPr>
          <p:cNvPr id="3" name="Group 2">
            <a:extLst>
              <a:ext uri="{FF2B5EF4-FFF2-40B4-BE49-F238E27FC236}">
                <a16:creationId xmlns:a16="http://schemas.microsoft.com/office/drawing/2014/main" id="{9EFEAA32-308C-3A15-3C68-DCDA718F8442}"/>
              </a:ext>
            </a:extLst>
          </p:cNvPr>
          <p:cNvGrpSpPr/>
          <p:nvPr/>
        </p:nvGrpSpPr>
        <p:grpSpPr>
          <a:xfrm>
            <a:off x="8744258" y="2560839"/>
            <a:ext cx="1224874" cy="1589851"/>
            <a:chOff x="1219442" y="2069201"/>
            <a:chExt cx="1010187" cy="917362"/>
          </a:xfrm>
        </p:grpSpPr>
        <p:graphicFrame>
          <p:nvGraphicFramePr>
            <p:cNvPr id="4" name="Chart 3">
              <a:extLst>
                <a:ext uri="{FF2B5EF4-FFF2-40B4-BE49-F238E27FC236}">
                  <a16:creationId xmlns:a16="http://schemas.microsoft.com/office/drawing/2014/main" id="{5A406DCA-E21D-67C6-E2D4-198CC48451C9}"/>
                </a:ext>
              </a:extLst>
            </p:cNvPr>
            <p:cNvGraphicFramePr/>
            <p:nvPr/>
          </p:nvGraphicFramePr>
          <p:xfrm>
            <a:off x="1219442" y="2069201"/>
            <a:ext cx="1010187" cy="917362"/>
          </p:xfrm>
          <a:graphic>
            <a:graphicData uri="http://schemas.openxmlformats.org/drawingml/2006/chart">
              <c:chart xmlns:c="http://schemas.openxmlformats.org/drawingml/2006/chart" xmlns:r="http://schemas.openxmlformats.org/officeDocument/2006/relationships" r:id="rId6"/>
            </a:graphicData>
          </a:graphic>
        </p:graphicFrame>
        <p:sp>
          <p:nvSpPr>
            <p:cNvPr id="6" name="Oval 5">
              <a:extLst>
                <a:ext uri="{FF2B5EF4-FFF2-40B4-BE49-F238E27FC236}">
                  <a16:creationId xmlns:a16="http://schemas.microsoft.com/office/drawing/2014/main" id="{C75956C8-B72F-BB86-F291-F49764A2BD42}"/>
                </a:ext>
              </a:extLst>
            </p:cNvPr>
            <p:cNvSpPr>
              <a:spLocks noChangeAspect="1"/>
            </p:cNvSpPr>
            <p:nvPr/>
          </p:nvSpPr>
          <p:spPr>
            <a:xfrm>
              <a:off x="1465452" y="2285224"/>
              <a:ext cx="502921" cy="50292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67" b="1">
                  <a:solidFill>
                    <a:schemeClr val="tx1"/>
                  </a:solidFill>
                  <a:latin typeface="FS Elliot Pro" panose="02000503040000020004" pitchFamily="50" charset="0"/>
                </a:rPr>
                <a:t>46</a:t>
              </a:r>
            </a:p>
          </p:txBody>
        </p:sp>
      </p:grpSp>
      <p:sp>
        <p:nvSpPr>
          <p:cNvPr id="7" name="TextBox 6">
            <a:extLst>
              <a:ext uri="{FF2B5EF4-FFF2-40B4-BE49-F238E27FC236}">
                <a16:creationId xmlns:a16="http://schemas.microsoft.com/office/drawing/2014/main" id="{C5649B81-4C79-555E-AAFD-AE6AFAFCFAC2}"/>
              </a:ext>
            </a:extLst>
          </p:cNvPr>
          <p:cNvSpPr txBox="1"/>
          <p:nvPr/>
        </p:nvSpPr>
        <p:spPr>
          <a:xfrm>
            <a:off x="8848570" y="2461248"/>
            <a:ext cx="1016249" cy="338554"/>
          </a:xfrm>
          <a:prstGeom prst="rect">
            <a:avLst/>
          </a:prstGeom>
          <a:noFill/>
        </p:spPr>
        <p:txBody>
          <a:bodyPr wrap="square" rtlCol="0">
            <a:spAutoFit/>
          </a:bodyPr>
          <a:lstStyle/>
          <a:p>
            <a:pPr algn="ctr"/>
            <a:r>
              <a:rPr lang="en-US" sz="1600" b="1">
                <a:latin typeface="FS Elliot Pro" panose="02000503040000020004" pitchFamily="50" charset="0"/>
              </a:rPr>
              <a:t>2024</a:t>
            </a:r>
          </a:p>
        </p:txBody>
      </p:sp>
      <p:sp>
        <p:nvSpPr>
          <p:cNvPr id="2" name="TextBox 1">
            <a:extLst>
              <a:ext uri="{FF2B5EF4-FFF2-40B4-BE49-F238E27FC236}">
                <a16:creationId xmlns:a16="http://schemas.microsoft.com/office/drawing/2014/main" id="{20473F4E-9038-70B0-AD4E-AC0C82869668}"/>
              </a:ext>
            </a:extLst>
          </p:cNvPr>
          <p:cNvSpPr txBox="1"/>
          <p:nvPr/>
        </p:nvSpPr>
        <p:spPr>
          <a:xfrm>
            <a:off x="8403547" y="6407906"/>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8" name="TextBox 7">
            <a:extLst>
              <a:ext uri="{FF2B5EF4-FFF2-40B4-BE49-F238E27FC236}">
                <a16:creationId xmlns:a16="http://schemas.microsoft.com/office/drawing/2014/main" id="{88300EFB-A0D7-B2BB-E128-3FF2B590DE3A}"/>
              </a:ext>
            </a:extLst>
          </p:cNvPr>
          <p:cNvSpPr txBox="1"/>
          <p:nvPr/>
        </p:nvSpPr>
        <p:spPr>
          <a:xfrm>
            <a:off x="8401379" y="6563732"/>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9" name="Up Arrow 35">
            <a:extLst>
              <a:ext uri="{FF2B5EF4-FFF2-40B4-BE49-F238E27FC236}">
                <a16:creationId xmlns:a16="http://schemas.microsoft.com/office/drawing/2014/main" id="{6D921A52-8856-D60A-9CF9-AABB10DADAE6}"/>
              </a:ext>
            </a:extLst>
          </p:cNvPr>
          <p:cNvSpPr/>
          <p:nvPr/>
        </p:nvSpPr>
        <p:spPr>
          <a:xfrm>
            <a:off x="8162818" y="6423877"/>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0" name="Down Arrow 36">
            <a:extLst>
              <a:ext uri="{FF2B5EF4-FFF2-40B4-BE49-F238E27FC236}">
                <a16:creationId xmlns:a16="http://schemas.microsoft.com/office/drawing/2014/main" id="{DE37E33E-A2B5-2393-23D2-ABB94F5FD315}"/>
              </a:ext>
            </a:extLst>
          </p:cNvPr>
          <p:cNvSpPr/>
          <p:nvPr/>
        </p:nvSpPr>
        <p:spPr>
          <a:xfrm>
            <a:off x="8162818" y="6598402"/>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11" name="Down Arrow 36">
            <a:extLst>
              <a:ext uri="{FF2B5EF4-FFF2-40B4-BE49-F238E27FC236}">
                <a16:creationId xmlns:a16="http://schemas.microsoft.com/office/drawing/2014/main" id="{B695A5A3-7E74-2497-7D75-1B4C15FC9AE0}"/>
              </a:ext>
            </a:extLst>
          </p:cNvPr>
          <p:cNvSpPr/>
          <p:nvPr/>
        </p:nvSpPr>
        <p:spPr>
          <a:xfrm>
            <a:off x="9906203" y="3322389"/>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13" name="TextBox 12">
            <a:extLst>
              <a:ext uri="{FF2B5EF4-FFF2-40B4-BE49-F238E27FC236}">
                <a16:creationId xmlns:a16="http://schemas.microsoft.com/office/drawing/2014/main" id="{B9D304B4-F4B8-07BA-62DE-95613FA81C5B}"/>
              </a:ext>
            </a:extLst>
          </p:cNvPr>
          <p:cNvSpPr txBox="1"/>
          <p:nvPr/>
        </p:nvSpPr>
        <p:spPr>
          <a:xfrm>
            <a:off x="5781791" y="4302370"/>
            <a:ext cx="3386444" cy="376259"/>
          </a:xfrm>
          <a:prstGeom prst="rect">
            <a:avLst/>
          </a:prstGeom>
        </p:spPr>
        <p:txBody>
          <a:bodyPr vert="horz" wrap="none" lIns="121920" tIns="60960" rIns="121920" bIns="60960" rtlCol="0">
            <a:noAutofit/>
          </a:bodyPr>
          <a:lstStyle>
            <a:defPPr>
              <a:defRPr lang="en-US"/>
            </a:defPPr>
            <a:lvl1pPr>
              <a:lnSpc>
                <a:spcPct val="90000"/>
              </a:lnSpc>
              <a:defRPr sz="1200" b="1">
                <a:solidFill>
                  <a:schemeClr val="accent2"/>
                </a:solidFill>
                <a:latin typeface="FS Elliot Pro" panose="02000503040000020004" pitchFamily="50" charset="0"/>
                <a:cs typeface="FS Elliot Pro Light"/>
              </a:defRPr>
            </a:lvl1pPr>
          </a:lstStyle>
          <a:p>
            <a:endParaRPr lang="en-US" sz="2000" dirty="0">
              <a:solidFill>
                <a:schemeClr val="accent1"/>
              </a:solidFill>
            </a:endParaRPr>
          </a:p>
          <a:p>
            <a:pPr marL="457200" indent="-457200">
              <a:buAutoNum type="arabicPeriod"/>
            </a:pPr>
            <a:r>
              <a:rPr lang="en-US" sz="2000" dirty="0">
                <a:solidFill>
                  <a:schemeClr val="accent1"/>
                </a:solidFill>
              </a:rPr>
              <a:t>401(k) plan/a better match</a:t>
            </a:r>
          </a:p>
          <a:p>
            <a:pPr marL="457200" indent="-457200">
              <a:buAutoNum type="arabicPeriod"/>
            </a:pPr>
            <a:r>
              <a:rPr lang="en-US" sz="2000" dirty="0">
                <a:solidFill>
                  <a:schemeClr val="accent1"/>
                </a:solidFill>
              </a:rPr>
              <a:t>Vacation/PTO/sick leave</a:t>
            </a:r>
          </a:p>
          <a:p>
            <a:pPr marL="457200" indent="-457200">
              <a:buAutoNum type="arabicPeriod"/>
            </a:pPr>
            <a:r>
              <a:rPr lang="en-US" sz="2000" dirty="0">
                <a:solidFill>
                  <a:schemeClr val="accent1"/>
                </a:solidFill>
              </a:rPr>
              <a:t>Health/better health insurance</a:t>
            </a:r>
          </a:p>
        </p:txBody>
      </p:sp>
    </p:spTree>
    <p:extLst>
      <p:ext uri="{BB962C8B-B14F-4D97-AF65-F5344CB8AC3E}">
        <p14:creationId xmlns:p14="http://schemas.microsoft.com/office/powerpoint/2010/main" val="35498787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2" descr="M:\Principal_registered_white_1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8784" y="6356017"/>
            <a:ext cx="1238421" cy="3696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115ED4D1-76B6-4EE1-8F05-1D66C8200FC6}"/>
              </a:ext>
            </a:extLst>
          </p:cNvPr>
          <p:cNvSpPr txBox="1">
            <a:spLocks/>
          </p:cNvSpPr>
          <p:nvPr/>
        </p:nvSpPr>
        <p:spPr>
          <a:xfrm>
            <a:off x="523875" y="1606552"/>
            <a:ext cx="8898799" cy="2852737"/>
          </a:xfrm>
          <a:prstGeom prst="rect">
            <a:avLst/>
          </a:prstGeom>
        </p:spPr>
        <p:txBody>
          <a:bodyPr vert="horz" lIns="0" tIns="0" rIns="0" bIns="0" rtlCol="0" anchor="b">
            <a:noAutofit/>
          </a:bodyPr>
          <a:lstStyle>
            <a:lvl1pPr algn="l" defTabSz="914377" rtl="0" eaLnBrk="1" latinLnBrk="0" hangingPunct="1">
              <a:lnSpc>
                <a:spcPct val="100000"/>
              </a:lnSpc>
              <a:spcBef>
                <a:spcPct val="0"/>
              </a:spcBef>
              <a:buNone/>
              <a:defRPr sz="5867" b="0" i="0" kern="1200">
                <a:solidFill>
                  <a:schemeClr val="bg1"/>
                </a:solidFill>
                <a:latin typeface="FS Elliot Pro Light" panose="02000503040000020004" pitchFamily="2" charset="0"/>
                <a:ea typeface="+mj-ea"/>
                <a:cs typeface="+mj-cs"/>
              </a:defRPr>
            </a:lvl1pPr>
          </a:lstStyle>
          <a:p>
            <a:r>
              <a:rPr lang="en-US" sz="6000" dirty="0">
                <a:latin typeface="FS Elliot Pro Light"/>
              </a:rPr>
              <a:t>Potential solutions</a:t>
            </a:r>
            <a:r>
              <a:rPr lang="en-US" sz="6000">
                <a:latin typeface="FS Elliot Pro Light"/>
              </a:rPr>
              <a:t> for the </a:t>
            </a:r>
          </a:p>
          <a:p>
            <a:r>
              <a:rPr lang="en-US" sz="6000">
                <a:latin typeface="FS Elliot Pro Light"/>
              </a:rPr>
              <a:t>owner</a:t>
            </a:r>
            <a:endParaRPr lang="en-US" sz="6000"/>
          </a:p>
        </p:txBody>
      </p:sp>
    </p:spTree>
    <p:extLst>
      <p:ext uri="{BB962C8B-B14F-4D97-AF65-F5344CB8AC3E}">
        <p14:creationId xmlns:p14="http://schemas.microsoft.com/office/powerpoint/2010/main" val="466673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AE560E7A-2CDE-42A5-B413-8387EDF8784B}"/>
              </a:ext>
            </a:extLst>
          </p:cNvPr>
          <p:cNvGraphicFramePr/>
          <p:nvPr/>
        </p:nvGraphicFramePr>
        <p:xfrm>
          <a:off x="1793543" y="1421973"/>
          <a:ext cx="7315200" cy="378122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670526E-ED9F-466B-B11D-313BF9849F5E}"/>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977 SMB owners (those answering  “not sure” were removed from the analysis)</a:t>
            </a:r>
          </a:p>
          <a:p>
            <a:r>
              <a:rPr lang="en-US"/>
              <a:t>Q1195_2 Do you have individual disability  income insurance in place to protect you in the event of a prolonged illness or injury? </a:t>
            </a:r>
          </a:p>
        </p:txBody>
      </p:sp>
      <p:sp>
        <p:nvSpPr>
          <p:cNvPr id="19" name="Title 2">
            <a:extLst>
              <a:ext uri="{FF2B5EF4-FFF2-40B4-BE49-F238E27FC236}">
                <a16:creationId xmlns:a16="http://schemas.microsoft.com/office/drawing/2014/main" id="{7948FBC0-5807-4F86-80CD-6394B05615AC}"/>
              </a:ext>
            </a:extLst>
          </p:cNvPr>
          <p:cNvSpPr txBox="1">
            <a:spLocks/>
          </p:cNvSpPr>
          <p:nvPr/>
        </p:nvSpPr>
        <p:spPr>
          <a:xfrm>
            <a:off x="768305" y="845210"/>
            <a:ext cx="10114613"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latin typeface="FS Elliot Pro Light"/>
              </a:rPr>
              <a:t>A record number of owners have individual disability income insurance</a:t>
            </a:r>
            <a:endParaRPr lang="en-US" b="1"/>
          </a:p>
        </p:txBody>
      </p:sp>
      <p:sp>
        <p:nvSpPr>
          <p:cNvPr id="23" name="Slide Number Placeholder 2">
            <a:extLst>
              <a:ext uri="{FF2B5EF4-FFF2-40B4-BE49-F238E27FC236}">
                <a16:creationId xmlns:a16="http://schemas.microsoft.com/office/drawing/2014/main" id="{8FB3C39E-0D9F-4D7A-8890-C40EA44F4795}"/>
              </a:ext>
            </a:extLst>
          </p:cNvPr>
          <p:cNvSpPr>
            <a:spLocks noGrp="1"/>
          </p:cNvSpPr>
          <p:nvPr>
            <p:ph type="sldNum" sz="quarter" idx="10"/>
          </p:nvPr>
        </p:nvSpPr>
        <p:spPr>
          <a:xfrm>
            <a:off x="128712" y="6258991"/>
            <a:ext cx="355600" cy="366183"/>
          </a:xfrm>
        </p:spPr>
        <p:txBody>
          <a:bodyPr/>
          <a:lstStyle/>
          <a:p>
            <a:fld id="{FE894C8D-A86E-C448-9CBF-AD01FEF18A38}" type="slidenum">
              <a:rPr lang="en-US" smtClean="0"/>
              <a:pPr/>
              <a:t>58</a:t>
            </a:fld>
            <a:endParaRPr lang="en-US"/>
          </a:p>
        </p:txBody>
      </p:sp>
      <p:sp>
        <p:nvSpPr>
          <p:cNvPr id="9" name="TextBox 8">
            <a:extLst>
              <a:ext uri="{FF2B5EF4-FFF2-40B4-BE49-F238E27FC236}">
                <a16:creationId xmlns:a16="http://schemas.microsoft.com/office/drawing/2014/main" id="{81602C00-3ADB-4D1A-BC28-7E83AD2673DD}"/>
              </a:ext>
            </a:extLst>
          </p:cNvPr>
          <p:cNvSpPr txBox="1"/>
          <p:nvPr/>
        </p:nvSpPr>
        <p:spPr>
          <a:xfrm>
            <a:off x="7994403" y="6586860"/>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No significant differences</a:t>
            </a:r>
          </a:p>
        </p:txBody>
      </p:sp>
      <p:sp>
        <p:nvSpPr>
          <p:cNvPr id="15" name="Rectangle 14">
            <a:extLst>
              <a:ext uri="{FF2B5EF4-FFF2-40B4-BE49-F238E27FC236}">
                <a16:creationId xmlns:a16="http://schemas.microsoft.com/office/drawing/2014/main" id="{5C7173F1-22B3-4074-817B-AAAA452B6A43}"/>
              </a:ext>
            </a:extLst>
          </p:cNvPr>
          <p:cNvSpPr/>
          <p:nvPr/>
        </p:nvSpPr>
        <p:spPr>
          <a:xfrm>
            <a:off x="0" y="0"/>
            <a:ext cx="12192000" cy="3661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Income Protection</a:t>
            </a:r>
          </a:p>
        </p:txBody>
      </p:sp>
      <p:sp>
        <p:nvSpPr>
          <p:cNvPr id="2" name="TextBox 1">
            <a:extLst>
              <a:ext uri="{FF2B5EF4-FFF2-40B4-BE49-F238E27FC236}">
                <a16:creationId xmlns:a16="http://schemas.microsoft.com/office/drawing/2014/main" id="{B0269E8D-CB7E-9110-042D-EC8B56FEB031}"/>
              </a:ext>
            </a:extLst>
          </p:cNvPr>
          <p:cNvSpPr txBox="1"/>
          <p:nvPr/>
        </p:nvSpPr>
        <p:spPr>
          <a:xfrm>
            <a:off x="10662292" y="676951"/>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3" name="Graphic 2" descr="Checkmark with solid fill">
            <a:extLst>
              <a:ext uri="{FF2B5EF4-FFF2-40B4-BE49-F238E27FC236}">
                <a16:creationId xmlns:a16="http://schemas.microsoft.com/office/drawing/2014/main" id="{73F4191A-8243-34B3-C020-A1B6B3AFF0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30585" y="648084"/>
            <a:ext cx="248194" cy="248194"/>
          </a:xfrm>
          <a:prstGeom prst="rect">
            <a:avLst/>
          </a:prstGeom>
        </p:spPr>
      </p:pic>
      <p:pic>
        <p:nvPicPr>
          <p:cNvPr id="4" name="Graphic 3" descr="Checkmark with solid fill">
            <a:extLst>
              <a:ext uri="{FF2B5EF4-FFF2-40B4-BE49-F238E27FC236}">
                <a16:creationId xmlns:a16="http://schemas.microsoft.com/office/drawing/2014/main" id="{58AF7657-3E8D-1FA3-A6A2-A270FBE099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0185" y="2995023"/>
            <a:ext cx="248194" cy="248194"/>
          </a:xfrm>
          <a:prstGeom prst="rect">
            <a:avLst/>
          </a:prstGeom>
        </p:spPr>
      </p:pic>
    </p:spTree>
    <p:extLst>
      <p:ext uri="{BB962C8B-B14F-4D97-AF65-F5344CB8AC3E}">
        <p14:creationId xmlns:p14="http://schemas.microsoft.com/office/powerpoint/2010/main" val="455933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AE560E7A-2CDE-42A5-B413-8387EDF8784B}"/>
              </a:ext>
            </a:extLst>
          </p:cNvPr>
          <p:cNvGraphicFramePr/>
          <p:nvPr/>
        </p:nvGraphicFramePr>
        <p:xfrm>
          <a:off x="429481" y="2505491"/>
          <a:ext cx="5375351" cy="287612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670526E-ED9F-466B-B11D-313BF9849F5E}"/>
              </a:ext>
            </a:extLst>
          </p:cNvPr>
          <p:cNvSpPr txBox="1"/>
          <p:nvPr/>
        </p:nvSpPr>
        <p:spPr>
          <a:xfrm>
            <a:off x="732093" y="5825746"/>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997 SMB owners (those answering “not sure” were removed from the analysis)</a:t>
            </a:r>
          </a:p>
          <a:p>
            <a:r>
              <a:rPr lang="en-US"/>
              <a:t>Q1175_2 Do you have individual life insurance in place to protect your family in the event of your death? </a:t>
            </a:r>
          </a:p>
        </p:txBody>
      </p:sp>
      <p:sp>
        <p:nvSpPr>
          <p:cNvPr id="19" name="Title 2">
            <a:extLst>
              <a:ext uri="{FF2B5EF4-FFF2-40B4-BE49-F238E27FC236}">
                <a16:creationId xmlns:a16="http://schemas.microsoft.com/office/drawing/2014/main" id="{7948FBC0-5807-4F86-80CD-6394B05615AC}"/>
              </a:ext>
            </a:extLst>
          </p:cNvPr>
          <p:cNvSpPr txBox="1">
            <a:spLocks/>
          </p:cNvSpPr>
          <p:nvPr/>
        </p:nvSpPr>
        <p:spPr>
          <a:xfrm>
            <a:off x="732093" y="849162"/>
            <a:ext cx="10465751"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Almost two-thirds have individual life insurance in place to protect their family in case of their death</a:t>
            </a:r>
          </a:p>
        </p:txBody>
      </p:sp>
      <p:sp>
        <p:nvSpPr>
          <p:cNvPr id="9" name="Slide Number Placeholder 2">
            <a:extLst>
              <a:ext uri="{FF2B5EF4-FFF2-40B4-BE49-F238E27FC236}">
                <a16:creationId xmlns:a16="http://schemas.microsoft.com/office/drawing/2014/main" id="{DB872462-8E97-4E99-B5EF-0435BAD3F70C}"/>
              </a:ext>
            </a:extLst>
          </p:cNvPr>
          <p:cNvSpPr txBox="1">
            <a:spLocks/>
          </p:cNvSpPr>
          <p:nvPr/>
        </p:nvSpPr>
        <p:spPr>
          <a:xfrm>
            <a:off x="128712" y="6258991"/>
            <a:ext cx="355600" cy="3661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tx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59</a:t>
            </a:fld>
            <a:endParaRPr lang="en-US"/>
          </a:p>
        </p:txBody>
      </p:sp>
      <p:sp>
        <p:nvSpPr>
          <p:cNvPr id="10" name="Rectangle 9">
            <a:extLst>
              <a:ext uri="{FF2B5EF4-FFF2-40B4-BE49-F238E27FC236}">
                <a16:creationId xmlns:a16="http://schemas.microsoft.com/office/drawing/2014/main" id="{35FEA142-C8F3-4F6A-9E51-4A301F7729FD}"/>
              </a:ext>
            </a:extLst>
          </p:cNvPr>
          <p:cNvSpPr/>
          <p:nvPr/>
        </p:nvSpPr>
        <p:spPr>
          <a:xfrm>
            <a:off x="0" y="0"/>
            <a:ext cx="12192000" cy="3661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Survivor Income</a:t>
            </a:r>
          </a:p>
        </p:txBody>
      </p:sp>
      <p:sp>
        <p:nvSpPr>
          <p:cNvPr id="2" name="TextBox 1">
            <a:extLst>
              <a:ext uri="{FF2B5EF4-FFF2-40B4-BE49-F238E27FC236}">
                <a16:creationId xmlns:a16="http://schemas.microsoft.com/office/drawing/2014/main" id="{74391EB0-4161-B54D-C6A3-7902A1499255}"/>
              </a:ext>
            </a:extLst>
          </p:cNvPr>
          <p:cNvSpPr txBox="1"/>
          <p:nvPr/>
        </p:nvSpPr>
        <p:spPr>
          <a:xfrm>
            <a:off x="8775847" y="6562419"/>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No significant differences</a:t>
            </a:r>
          </a:p>
        </p:txBody>
      </p:sp>
      <p:sp>
        <p:nvSpPr>
          <p:cNvPr id="3" name="TextBox 2">
            <a:extLst>
              <a:ext uri="{FF2B5EF4-FFF2-40B4-BE49-F238E27FC236}">
                <a16:creationId xmlns:a16="http://schemas.microsoft.com/office/drawing/2014/main" id="{4E709B2C-8B4F-3F99-2336-58C10E7CF49C}"/>
              </a:ext>
            </a:extLst>
          </p:cNvPr>
          <p:cNvSpPr txBox="1"/>
          <p:nvPr/>
        </p:nvSpPr>
        <p:spPr>
          <a:xfrm>
            <a:off x="6649979" y="5825746"/>
            <a:ext cx="48888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769 SMB owners (those answering “not sure” were removed from the analysis)</a:t>
            </a:r>
          </a:p>
          <a:p>
            <a:r>
              <a:rPr lang="en-US"/>
              <a:t>Q9125_2 Are you currently using business assets to finance your individual life insurance needs? </a:t>
            </a:r>
          </a:p>
        </p:txBody>
      </p:sp>
      <p:graphicFrame>
        <p:nvGraphicFramePr>
          <p:cNvPr id="4" name="Chart 3">
            <a:extLst>
              <a:ext uri="{FF2B5EF4-FFF2-40B4-BE49-F238E27FC236}">
                <a16:creationId xmlns:a16="http://schemas.microsoft.com/office/drawing/2014/main" id="{F1B878BB-A9D8-4E6E-830F-99DE3734CB02}"/>
              </a:ext>
            </a:extLst>
          </p:cNvPr>
          <p:cNvGraphicFramePr/>
          <p:nvPr/>
        </p:nvGraphicFramePr>
        <p:xfrm>
          <a:off x="6188009" y="2921442"/>
          <a:ext cx="5009835" cy="2425198"/>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F751413E-9E6F-814B-E42F-5801D425D328}"/>
              </a:ext>
            </a:extLst>
          </p:cNvPr>
          <p:cNvCxnSpPr/>
          <p:nvPr/>
        </p:nvCxnSpPr>
        <p:spPr>
          <a:xfrm>
            <a:off x="5682912" y="4369126"/>
            <a:ext cx="374065"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9D43F54-8E43-331F-F4DE-070ECE249736}"/>
              </a:ext>
            </a:extLst>
          </p:cNvPr>
          <p:cNvCxnSpPr/>
          <p:nvPr/>
        </p:nvCxnSpPr>
        <p:spPr>
          <a:xfrm>
            <a:off x="6056977" y="3646314"/>
            <a:ext cx="0" cy="145433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1F7CCB1-76D7-CCA5-B566-DD265C289AA4}"/>
              </a:ext>
            </a:extLst>
          </p:cNvPr>
          <p:cNvSpPr txBox="1">
            <a:spLocks/>
          </p:cNvSpPr>
          <p:nvPr/>
        </p:nvSpPr>
        <p:spPr>
          <a:xfrm>
            <a:off x="732093" y="1775270"/>
            <a:ext cx="10960188" cy="28609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67" b="1">
                <a:solidFill>
                  <a:schemeClr val="tx2">
                    <a:lumMod val="50000"/>
                  </a:schemeClr>
                </a:solidFill>
              </a:rPr>
              <a:t>Of those with individual life insurance, more than four in ten use business assets to finance their life insurance needs.  </a:t>
            </a:r>
          </a:p>
        </p:txBody>
      </p:sp>
      <p:sp>
        <p:nvSpPr>
          <p:cNvPr id="12" name="TextBox 11">
            <a:extLst>
              <a:ext uri="{FF2B5EF4-FFF2-40B4-BE49-F238E27FC236}">
                <a16:creationId xmlns:a16="http://schemas.microsoft.com/office/drawing/2014/main" id="{3A2820AA-92CD-AD1C-EA24-E6A316329F39}"/>
              </a:ext>
            </a:extLst>
          </p:cNvPr>
          <p:cNvSpPr txBox="1"/>
          <p:nvPr/>
        </p:nvSpPr>
        <p:spPr>
          <a:xfrm>
            <a:off x="836023" y="2701738"/>
            <a:ext cx="2393604" cy="276999"/>
          </a:xfrm>
          <a:prstGeom prst="rect">
            <a:avLst/>
          </a:prstGeom>
          <a:noFill/>
        </p:spPr>
        <p:txBody>
          <a:bodyPr wrap="none" rtlCol="0">
            <a:spAutoFit/>
          </a:bodyPr>
          <a:lstStyle/>
          <a:p>
            <a:r>
              <a:rPr lang="en-US" sz="1200" b="1">
                <a:solidFill>
                  <a:schemeClr val="accent2"/>
                </a:solidFill>
                <a:latin typeface="FS Elliot Pro" panose="02000503040000020004" pitchFamily="50" charset="0"/>
              </a:rPr>
              <a:t>Have individual life insurance </a:t>
            </a:r>
          </a:p>
        </p:txBody>
      </p:sp>
      <p:sp>
        <p:nvSpPr>
          <p:cNvPr id="14" name="TextBox 13">
            <a:extLst>
              <a:ext uri="{FF2B5EF4-FFF2-40B4-BE49-F238E27FC236}">
                <a16:creationId xmlns:a16="http://schemas.microsoft.com/office/drawing/2014/main" id="{EFF1F81F-53FF-9218-17A9-2F37D7ABA2A6}"/>
              </a:ext>
            </a:extLst>
          </p:cNvPr>
          <p:cNvSpPr txBox="1"/>
          <p:nvPr/>
        </p:nvSpPr>
        <p:spPr>
          <a:xfrm>
            <a:off x="6387170" y="2739982"/>
            <a:ext cx="3042756" cy="276999"/>
          </a:xfrm>
          <a:prstGeom prst="rect">
            <a:avLst/>
          </a:prstGeom>
          <a:noFill/>
        </p:spPr>
        <p:txBody>
          <a:bodyPr wrap="none" rtlCol="0">
            <a:spAutoFit/>
          </a:bodyPr>
          <a:lstStyle/>
          <a:p>
            <a:r>
              <a:rPr lang="en-US" sz="1200" b="1">
                <a:solidFill>
                  <a:schemeClr val="accent2"/>
                </a:solidFill>
                <a:latin typeface="FS Elliot Pro" panose="02000503040000020004" pitchFamily="50" charset="0"/>
              </a:rPr>
              <a:t>Use business assets to finance this need</a:t>
            </a:r>
          </a:p>
        </p:txBody>
      </p:sp>
      <p:pic>
        <p:nvPicPr>
          <p:cNvPr id="5" name="Graphic 4" descr="Checkmark with solid fill">
            <a:extLst>
              <a:ext uri="{FF2B5EF4-FFF2-40B4-BE49-F238E27FC236}">
                <a16:creationId xmlns:a16="http://schemas.microsoft.com/office/drawing/2014/main" id="{A6AB4C91-A564-CC09-9D66-FA6C209C27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73793" y="468910"/>
            <a:ext cx="248194" cy="248194"/>
          </a:xfrm>
          <a:prstGeom prst="rect">
            <a:avLst/>
          </a:prstGeom>
        </p:spPr>
      </p:pic>
      <p:sp>
        <p:nvSpPr>
          <p:cNvPr id="7" name="TextBox 6">
            <a:extLst>
              <a:ext uri="{FF2B5EF4-FFF2-40B4-BE49-F238E27FC236}">
                <a16:creationId xmlns:a16="http://schemas.microsoft.com/office/drawing/2014/main" id="{6B3A43F6-1EF3-C5B5-1BAA-34DBE6C4519F}"/>
              </a:ext>
            </a:extLst>
          </p:cNvPr>
          <p:cNvSpPr txBox="1"/>
          <p:nvPr/>
        </p:nvSpPr>
        <p:spPr>
          <a:xfrm>
            <a:off x="10805500" y="497777"/>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15" name="Graphic 14" descr="Checkmark with solid fill">
            <a:extLst>
              <a:ext uri="{FF2B5EF4-FFF2-40B4-BE49-F238E27FC236}">
                <a16:creationId xmlns:a16="http://schemas.microsoft.com/office/drawing/2014/main" id="{06765F92-926E-C8AD-5EC3-ECC0714173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61464" y="3819458"/>
            <a:ext cx="248194" cy="248194"/>
          </a:xfrm>
          <a:prstGeom prst="rect">
            <a:avLst/>
          </a:prstGeom>
        </p:spPr>
      </p:pic>
    </p:spTree>
    <p:extLst>
      <p:ext uri="{BB962C8B-B14F-4D97-AF65-F5344CB8AC3E}">
        <p14:creationId xmlns:p14="http://schemas.microsoft.com/office/powerpoint/2010/main" val="111408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571499" y="2435704"/>
            <a:ext cx="3252356" cy="2504427"/>
          </a:xfrm>
        </p:spPr>
        <p:txBody>
          <a:bodyPr/>
          <a:lstStyle/>
          <a:p>
            <a:r>
              <a:rPr lang="en-US">
                <a:latin typeface="FS Elliot Pro Light"/>
              </a:rPr>
              <a:t>Key findings: Owners,</a:t>
            </a:r>
            <a:br>
              <a:rPr lang="en-US">
                <a:latin typeface="FS Elliot Pro Light"/>
              </a:rPr>
            </a:br>
            <a:r>
              <a:rPr lang="en-US">
                <a:latin typeface="FS Elliot Pro Light"/>
              </a:rPr>
              <a:t>their business, and key employees</a:t>
            </a:r>
          </a:p>
        </p:txBody>
      </p:sp>
      <p:sp>
        <p:nvSpPr>
          <p:cNvPr id="26" name="Slide Number Placeholder 25">
            <a:extLst>
              <a:ext uri="{FF2B5EF4-FFF2-40B4-BE49-F238E27FC236}">
                <a16:creationId xmlns:a16="http://schemas.microsoft.com/office/drawing/2014/main" id="{7834C520-B04F-0342-A43A-5DB1FCD95814}"/>
              </a:ext>
            </a:extLst>
          </p:cNvPr>
          <p:cNvSpPr>
            <a:spLocks noGrp="1"/>
          </p:cNvSpPr>
          <p:nvPr>
            <p:ph type="sldNum" sz="quarter" idx="4"/>
          </p:nvPr>
        </p:nvSpPr>
        <p:spPr>
          <a:xfrm>
            <a:off x="159989" y="6247663"/>
            <a:ext cx="417711" cy="377825"/>
          </a:xfrm>
        </p:spPr>
        <p:txBody>
          <a:bodyPr/>
          <a:lstStyle/>
          <a:p>
            <a:fld id="{13CF28CE-A392-6E4E-B8A8-233A7BF58CFD}" type="slidenum">
              <a:rPr lang="en-US" smtClean="0"/>
              <a:pPr/>
              <a:t>6</a:t>
            </a:fld>
            <a:endParaRPr lang="en-US"/>
          </a:p>
        </p:txBody>
      </p:sp>
      <p:sp>
        <p:nvSpPr>
          <p:cNvPr id="12" name="TextBox 11">
            <a:extLst>
              <a:ext uri="{FF2B5EF4-FFF2-40B4-BE49-F238E27FC236}">
                <a16:creationId xmlns:a16="http://schemas.microsoft.com/office/drawing/2014/main" id="{35C02411-E0FD-404F-A61B-4B6D42F69333}"/>
              </a:ext>
            </a:extLst>
          </p:cNvPr>
          <p:cNvSpPr txBox="1"/>
          <p:nvPr/>
        </p:nvSpPr>
        <p:spPr>
          <a:xfrm>
            <a:off x="8686804" y="2109575"/>
            <a:ext cx="2423885" cy="1166410"/>
          </a:xfrm>
          <a:prstGeom prst="rect">
            <a:avLst/>
          </a:prstGeom>
          <a:noFill/>
        </p:spPr>
        <p:txBody>
          <a:bodyPr wrap="square" lIns="0" tIns="0" rIns="0" bIns="0" rtlCol="0">
            <a:noAutofit/>
          </a:bodyPr>
          <a:lstStyle/>
          <a:p>
            <a:pPr>
              <a:defRPr/>
            </a:pPr>
            <a:r>
              <a:rPr kumimoji="0" lang="en-US"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98% </a:t>
            </a:r>
            <a:r>
              <a:rPr kumimoji="0" lang="en-US" b="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have key employees</a:t>
            </a:r>
            <a:r>
              <a:rPr lang="en-US" noProof="1">
                <a:solidFill>
                  <a:srgbClr val="333333"/>
                </a:solidFill>
                <a:latin typeface="FS Elliot Pro" panose="02000503040000020004" pitchFamily="50" charset="0"/>
              </a:rPr>
              <a:t>, and </a:t>
            </a:r>
            <a:r>
              <a:rPr lang="en-US" noProof="1">
                <a:latin typeface="FS Elliot Pro" panose="02000503040000020004" pitchFamily="50" charset="0"/>
              </a:rPr>
              <a:t>46% want to offer more</a:t>
            </a:r>
            <a:r>
              <a:rPr lang="en-US" b="1" noProof="1">
                <a:latin typeface="FS Elliot Pro" panose="02000503040000020004" pitchFamily="50" charset="0"/>
              </a:rPr>
              <a:t> key employee benefits</a:t>
            </a:r>
            <a:r>
              <a:rPr lang="en-US" noProof="1">
                <a:latin typeface="FS Elliot Pro" panose="02000503040000020004" pitchFamily="50"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1">
              <a:ln>
                <a:noFill/>
              </a:ln>
              <a:solidFill>
                <a:srgbClr val="333333"/>
              </a:solidFill>
              <a:effectLst/>
              <a:uLnTx/>
              <a:uFillTx/>
              <a:latin typeface="FS Elliot Pro" panose="02000503040000020004" pitchFamily="50" charset="0"/>
              <a:ea typeface="+mn-ea"/>
              <a:cs typeface="+mn-cs"/>
            </a:endParaRPr>
          </a:p>
        </p:txBody>
      </p:sp>
      <p:sp>
        <p:nvSpPr>
          <p:cNvPr id="13" name="TextBox 12">
            <a:extLst>
              <a:ext uri="{FF2B5EF4-FFF2-40B4-BE49-F238E27FC236}">
                <a16:creationId xmlns:a16="http://schemas.microsoft.com/office/drawing/2014/main" id="{14D21B6E-8F06-774E-8209-50CCC8407A13}"/>
              </a:ext>
            </a:extLst>
          </p:cNvPr>
          <p:cNvSpPr txBox="1"/>
          <p:nvPr/>
        </p:nvSpPr>
        <p:spPr>
          <a:xfrm>
            <a:off x="5474786" y="2070298"/>
            <a:ext cx="2571746" cy="1205686"/>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333333"/>
                </a:solidFill>
                <a:effectLst/>
                <a:uLnTx/>
                <a:uFillTx/>
                <a:latin typeface="FS Elliot Pro"/>
                <a:ea typeface="+mn-ea"/>
                <a:cs typeface="+mn-cs"/>
              </a:rPr>
              <a:t>The most popular succession strategy is to </a:t>
            </a:r>
            <a:r>
              <a:rPr kumimoji="0" lang="en-US" sz="1800" b="1" i="0" u="none" strike="noStrike" kern="1200" cap="none" spc="0" normalizeH="0" baseline="0" noProof="1">
                <a:ln>
                  <a:noFill/>
                </a:ln>
                <a:solidFill>
                  <a:srgbClr val="333333"/>
                </a:solidFill>
                <a:effectLst/>
                <a:uLnTx/>
                <a:uFillTx/>
                <a:latin typeface="FS Elliot Pro"/>
                <a:ea typeface="+mn-ea"/>
                <a:cs typeface="+mn-cs"/>
              </a:rPr>
              <a:t>gift the business to family</a:t>
            </a:r>
            <a:r>
              <a:rPr lang="en-US" sz="1800" noProof="1">
                <a:solidFill>
                  <a:srgbClr val="333333"/>
                </a:solidFill>
                <a:latin typeface="FS Elliot Pro"/>
              </a:rPr>
              <a:t>.</a:t>
            </a:r>
            <a:endParaRPr kumimoji="0" lang="en-US" sz="1800" b="0" i="0" u="none" strike="noStrike" kern="1200" cap="none" spc="0" normalizeH="0" baseline="0" noProof="1">
              <a:ln>
                <a:noFill/>
              </a:ln>
              <a:solidFill>
                <a:srgbClr val="333333"/>
              </a:solidFill>
              <a:effectLst/>
              <a:uLnTx/>
              <a:uFillTx/>
              <a:latin typeface="FS Elliot Pro"/>
              <a:ea typeface="+mn-ea"/>
              <a:cs typeface="+mn-cs"/>
            </a:endParaRPr>
          </a:p>
        </p:txBody>
      </p:sp>
      <p:sp>
        <p:nvSpPr>
          <p:cNvPr id="16" name="TextBox 15">
            <a:extLst>
              <a:ext uri="{FF2B5EF4-FFF2-40B4-BE49-F238E27FC236}">
                <a16:creationId xmlns:a16="http://schemas.microsoft.com/office/drawing/2014/main" id="{902500C3-1AF3-B848-BA6B-753B11E4935B}"/>
              </a:ext>
            </a:extLst>
          </p:cNvPr>
          <p:cNvSpPr txBox="1"/>
          <p:nvPr/>
        </p:nvSpPr>
        <p:spPr>
          <a:xfrm>
            <a:off x="5408954" y="3930027"/>
            <a:ext cx="2453934" cy="184201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srgbClr val="333333"/>
              </a:solidFill>
              <a:effectLst/>
              <a:uLnTx/>
              <a:uFillTx/>
              <a:latin typeface="FS Elliot Pro"/>
              <a:ea typeface="+mn-ea"/>
              <a:cs typeface="+mn-cs"/>
            </a:endParaRPr>
          </a:p>
        </p:txBody>
      </p:sp>
      <p:sp>
        <p:nvSpPr>
          <p:cNvPr id="17" name="TextBox 16">
            <a:extLst>
              <a:ext uri="{FF2B5EF4-FFF2-40B4-BE49-F238E27FC236}">
                <a16:creationId xmlns:a16="http://schemas.microsoft.com/office/drawing/2014/main" id="{5076641F-C53E-2B42-8A12-8D8F32862816}"/>
              </a:ext>
            </a:extLst>
          </p:cNvPr>
          <p:cNvSpPr txBox="1"/>
          <p:nvPr/>
        </p:nvSpPr>
        <p:spPr>
          <a:xfrm>
            <a:off x="5408954" y="589805"/>
            <a:ext cx="2657471" cy="797603"/>
          </a:xfrm>
          <a:prstGeom prst="rect">
            <a:avLst/>
          </a:prstGeom>
          <a:noFill/>
        </p:spPr>
        <p:txBody>
          <a:bodyPr wrap="square" lIns="0" tIns="0" rIns="0" bIns="0" rtlCol="0">
            <a:noAutofit/>
          </a:bodyPr>
          <a:lstStyle/>
          <a:p>
            <a:r>
              <a:rPr kumimoji="0" lang="en-US" i="0" u="none" strike="noStrike" kern="1200" cap="none" spc="0" normalizeH="0" baseline="0" noProof="1">
                <a:ln>
                  <a:noFill/>
                </a:ln>
                <a:solidFill>
                  <a:srgbClr val="333333"/>
                </a:solidFill>
                <a:effectLst/>
                <a:uLnTx/>
                <a:uFillTx/>
                <a:latin typeface="FS Elliot Pro"/>
                <a:ea typeface="+mn-ea"/>
                <a:cs typeface="+mn-cs"/>
              </a:rPr>
              <a:t>A record </a:t>
            </a:r>
            <a:r>
              <a:rPr kumimoji="0" lang="en-US" b="1" i="0" u="none" strike="noStrike" kern="1200" cap="none" spc="0" normalizeH="0" baseline="0" noProof="1">
                <a:ln>
                  <a:noFill/>
                </a:ln>
                <a:solidFill>
                  <a:srgbClr val="333333"/>
                </a:solidFill>
                <a:effectLst/>
                <a:uLnTx/>
                <a:uFillTx/>
                <a:latin typeface="FS Elliot Pro"/>
                <a:ea typeface="+mn-ea"/>
                <a:cs typeface="+mn-cs"/>
              </a:rPr>
              <a:t>7 in 10 have a</a:t>
            </a:r>
            <a:r>
              <a:rPr kumimoji="0" lang="en-US" i="0" u="none" strike="noStrike" kern="1200" cap="none" spc="0" normalizeH="0" baseline="0" noProof="1">
                <a:ln>
                  <a:noFill/>
                </a:ln>
                <a:solidFill>
                  <a:srgbClr val="333333"/>
                </a:solidFill>
                <a:effectLst/>
                <a:uLnTx/>
                <a:uFillTx/>
                <a:latin typeface="FS Elliot Pro"/>
                <a:ea typeface="+mn-ea"/>
                <a:cs typeface="+mn-cs"/>
              </a:rPr>
              <a:t> </a:t>
            </a:r>
            <a:r>
              <a:rPr kumimoji="0" lang="en-US" b="1" i="0" u="none" strike="noStrike" kern="1200" cap="none" spc="0" normalizeH="0" baseline="0" noProof="1">
                <a:ln>
                  <a:noFill/>
                </a:ln>
                <a:solidFill>
                  <a:srgbClr val="333333"/>
                </a:solidFill>
                <a:effectLst/>
                <a:uLnTx/>
                <a:uFillTx/>
                <a:latin typeface="FS Elliot Pro"/>
                <a:ea typeface="+mn-ea"/>
                <a:cs typeface="+mn-cs"/>
              </a:rPr>
              <a:t>succession plan </a:t>
            </a:r>
            <a:r>
              <a:rPr kumimoji="0" lang="en-US" i="0" u="none" strike="noStrike" kern="1200" cap="none" spc="0" normalizeH="0" baseline="0" noProof="1">
                <a:ln>
                  <a:noFill/>
                </a:ln>
                <a:solidFill>
                  <a:srgbClr val="333333"/>
                </a:solidFill>
                <a:effectLst/>
                <a:uLnTx/>
                <a:uFillTx/>
                <a:latin typeface="FS Elliot Pro"/>
                <a:ea typeface="+mn-ea"/>
                <a:cs typeface="+mn-cs"/>
              </a:rPr>
              <a:t>to protect their business at the death of an owner.</a:t>
            </a:r>
            <a:endParaRPr lang="en-US" noProof="1">
              <a:latin typeface="FS Elliot Pro" panose="02000503040000020004" pitchFamily="50" charset="0"/>
            </a:endParaRP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5330260" y="1771875"/>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362E4-9BE5-4E42-8832-727049A118DF}"/>
              </a:ext>
            </a:extLst>
          </p:cNvPr>
          <p:cNvCxnSpPr>
            <a:cxnSpLocks/>
          </p:cNvCxnSpPr>
          <p:nvPr/>
        </p:nvCxnSpPr>
        <p:spPr>
          <a:xfrm>
            <a:off x="8686804" y="1771875"/>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5330260" y="3771957"/>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6F7800-C333-984C-B21F-7CBC71AC7F92}"/>
              </a:ext>
            </a:extLst>
          </p:cNvPr>
          <p:cNvCxnSpPr>
            <a:cxnSpLocks/>
          </p:cNvCxnSpPr>
          <p:nvPr/>
        </p:nvCxnSpPr>
        <p:spPr>
          <a:xfrm>
            <a:off x="8686804" y="3771957"/>
            <a:ext cx="2423885"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96C2C5F-8743-067D-7661-7E845007AD0C}"/>
              </a:ext>
            </a:extLst>
          </p:cNvPr>
          <p:cNvSpPr txBox="1"/>
          <p:nvPr/>
        </p:nvSpPr>
        <p:spPr>
          <a:xfrm>
            <a:off x="5251564" y="3973229"/>
            <a:ext cx="2814861" cy="1200329"/>
          </a:xfrm>
          <a:prstGeom prst="rect">
            <a:avLst/>
          </a:prstGeom>
          <a:noFill/>
        </p:spPr>
        <p:txBody>
          <a:bodyPr wrap="square">
            <a:spAutoFit/>
          </a:bodyPr>
          <a:lstStyle/>
          <a:p>
            <a:r>
              <a:rPr lang="en-US">
                <a:latin typeface="FS Elliot Pro" panose="02000503040000020004" pitchFamily="50" charset="0"/>
              </a:rPr>
              <a:t>A record number of owners say </a:t>
            </a:r>
            <a:r>
              <a:rPr lang="en-US" b="1">
                <a:latin typeface="FS Elliot Pro" panose="02000503040000020004" pitchFamily="50" charset="0"/>
              </a:rPr>
              <a:t>retirement is 11 or more years away </a:t>
            </a:r>
            <a:r>
              <a:rPr lang="en-US">
                <a:latin typeface="FS Elliot Pro" panose="02000503040000020004" pitchFamily="50" charset="0"/>
              </a:rPr>
              <a:t>(62%).</a:t>
            </a:r>
          </a:p>
        </p:txBody>
      </p:sp>
      <p:sp>
        <p:nvSpPr>
          <p:cNvPr id="2" name="TextBox 1">
            <a:extLst>
              <a:ext uri="{FF2B5EF4-FFF2-40B4-BE49-F238E27FC236}">
                <a16:creationId xmlns:a16="http://schemas.microsoft.com/office/drawing/2014/main" id="{CDCEE7F3-63EE-7FB3-92C7-A43BF793F6C0}"/>
              </a:ext>
            </a:extLst>
          </p:cNvPr>
          <p:cNvSpPr txBox="1"/>
          <p:nvPr/>
        </p:nvSpPr>
        <p:spPr>
          <a:xfrm>
            <a:off x="8839204" y="774844"/>
            <a:ext cx="2453934" cy="8387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srgbClr val="333333"/>
                </a:solidFill>
                <a:effectLst/>
                <a:uLnTx/>
                <a:uFillTx/>
                <a:latin typeface="FS Elliot Pro"/>
                <a:ea typeface="+mn-ea"/>
                <a:cs typeface="+mn-cs"/>
              </a:rPr>
              <a:t>Confidence in</a:t>
            </a:r>
            <a:r>
              <a:rPr lang="en-US" b="1" noProof="1">
                <a:solidFill>
                  <a:srgbClr val="333333"/>
                </a:solidFill>
                <a:latin typeface="FS Elliot Pro"/>
              </a:rPr>
              <a:t> their</a:t>
            </a:r>
            <a:r>
              <a:rPr kumimoji="0" lang="en-US" b="1" i="0" u="none" strike="noStrike" kern="1200" cap="none" spc="0" normalizeH="0" baseline="0" noProof="1">
                <a:ln>
                  <a:noFill/>
                </a:ln>
                <a:solidFill>
                  <a:srgbClr val="333333"/>
                </a:solidFill>
                <a:effectLst/>
                <a:uLnTx/>
                <a:uFillTx/>
                <a:latin typeface="FS Elliot Pro"/>
                <a:ea typeface="+mn-ea"/>
                <a:cs typeface="+mn-cs"/>
              </a:rPr>
              <a:t> succession plan </a:t>
            </a:r>
            <a:r>
              <a:rPr kumimoji="0" lang="en-US" b="0" i="0" u="none" strike="noStrike" kern="1200" cap="none" spc="0" normalizeH="0" baseline="0" noProof="1">
                <a:ln>
                  <a:noFill/>
                </a:ln>
                <a:solidFill>
                  <a:srgbClr val="333333"/>
                </a:solidFill>
                <a:effectLst/>
                <a:uLnTx/>
                <a:uFillTx/>
                <a:latin typeface="FS Elliot Pro"/>
                <a:ea typeface="+mn-ea"/>
                <a:cs typeface="+mn-cs"/>
              </a:rPr>
              <a:t>is at its peak​.</a:t>
            </a:r>
          </a:p>
        </p:txBody>
      </p:sp>
      <p:sp>
        <p:nvSpPr>
          <p:cNvPr id="6" name="TextBox 5">
            <a:extLst>
              <a:ext uri="{FF2B5EF4-FFF2-40B4-BE49-F238E27FC236}">
                <a16:creationId xmlns:a16="http://schemas.microsoft.com/office/drawing/2014/main" id="{5BA9D407-7228-2B21-0EB9-6AF016704E0F}"/>
              </a:ext>
            </a:extLst>
          </p:cNvPr>
          <p:cNvSpPr txBox="1"/>
          <p:nvPr/>
        </p:nvSpPr>
        <p:spPr>
          <a:xfrm>
            <a:off x="8686804" y="3973229"/>
            <a:ext cx="3076571" cy="1754326"/>
          </a:xfrm>
          <a:prstGeom prst="rect">
            <a:avLst/>
          </a:prstGeom>
          <a:noFill/>
        </p:spPr>
        <p:txBody>
          <a:bodyPr wrap="square">
            <a:spAutoFit/>
          </a:bodyPr>
          <a:lstStyle/>
          <a:p>
            <a:r>
              <a:rPr lang="en-US" noProof="1">
                <a:solidFill>
                  <a:srgbClr val="333333"/>
                </a:solidFill>
                <a:latin typeface="FS Elliot Pro" panose="02000503040000020004" pitchFamily="50" charset="0"/>
              </a:rPr>
              <a:t>A need for </a:t>
            </a:r>
            <a:r>
              <a:rPr lang="en-US" b="1" noProof="1">
                <a:solidFill>
                  <a:srgbClr val="333333"/>
                </a:solidFill>
                <a:latin typeface="FS Elliot Pro" panose="02000503040000020004" pitchFamily="50" charset="0"/>
              </a:rPr>
              <a:t>more capital</a:t>
            </a:r>
            <a:r>
              <a:rPr lang="en-US" noProof="1">
                <a:solidFill>
                  <a:srgbClr val="333333"/>
                </a:solidFill>
                <a:latin typeface="FS Elliot Pro" panose="02000503040000020004" pitchFamily="50" charset="0"/>
              </a:rPr>
              <a:t>,  being </a:t>
            </a:r>
            <a:r>
              <a:rPr lang="en-US" b="1" noProof="1">
                <a:solidFill>
                  <a:srgbClr val="333333"/>
                </a:solidFill>
                <a:latin typeface="FS Elliot Pro" panose="02000503040000020004" pitchFamily="50" charset="0"/>
              </a:rPr>
              <a:t>too busy</a:t>
            </a:r>
            <a:r>
              <a:rPr lang="en-US" noProof="1">
                <a:solidFill>
                  <a:srgbClr val="333333"/>
                </a:solidFill>
                <a:latin typeface="FS Elliot Pro" panose="02000503040000020004" pitchFamily="50" charset="0"/>
              </a:rPr>
              <a:t>, and</a:t>
            </a:r>
            <a:r>
              <a:rPr kumimoji="0" lang="en-US" sz="180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 </a:t>
            </a:r>
            <a:r>
              <a:rPr kumimoji="0" lang="en-US" sz="1800" b="1"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not sure where to start</a:t>
            </a:r>
            <a:r>
              <a:rPr kumimoji="0" lang="en-US" sz="1800" i="0" u="none" strike="noStrike" kern="1200" cap="none" spc="0" normalizeH="0" baseline="0" noProof="1">
                <a:ln>
                  <a:noFill/>
                </a:ln>
                <a:solidFill>
                  <a:srgbClr val="333333"/>
                </a:solidFill>
                <a:effectLst/>
                <a:uLnTx/>
                <a:uFillTx/>
                <a:latin typeface="FS Elliot Pro" panose="02000503040000020004" pitchFamily="50" charset="0"/>
                <a:ea typeface="+mn-ea"/>
                <a:cs typeface="+mn-cs"/>
              </a:rPr>
              <a:t> are what keeps owners from planning for the financial health of their business.</a:t>
            </a:r>
          </a:p>
        </p:txBody>
      </p:sp>
    </p:spTree>
    <p:extLst>
      <p:ext uri="{BB962C8B-B14F-4D97-AF65-F5344CB8AC3E}">
        <p14:creationId xmlns:p14="http://schemas.microsoft.com/office/powerpoint/2010/main" val="532800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5101ADB9-1345-42F4-9A4B-A17BC4550D5C}"/>
              </a:ext>
            </a:extLst>
          </p:cNvPr>
          <p:cNvSpPr txBox="1"/>
          <p:nvPr/>
        </p:nvSpPr>
        <p:spPr>
          <a:xfrm>
            <a:off x="484312" y="6258992"/>
            <a:ext cx="11147177" cy="366183"/>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799 SMB owners (those answering “none” and “not sure” were removed from the analysis)</a:t>
            </a:r>
          </a:p>
          <a:p>
            <a:r>
              <a:rPr lang="en-US"/>
              <a:t>Q1155 _2  Which legacy and estate plans do you have in place to distribute your personal and business assets (on your own terms) in the event of your death? Please select all that apply </a:t>
            </a:r>
          </a:p>
        </p:txBody>
      </p:sp>
      <p:sp>
        <p:nvSpPr>
          <p:cNvPr id="47" name="Title 2">
            <a:extLst>
              <a:ext uri="{FF2B5EF4-FFF2-40B4-BE49-F238E27FC236}">
                <a16:creationId xmlns:a16="http://schemas.microsoft.com/office/drawing/2014/main" id="{F5729880-D9F8-4A1E-B8E3-AD5BDCFE5E8A}"/>
              </a:ext>
            </a:extLst>
          </p:cNvPr>
          <p:cNvSpPr txBox="1">
            <a:spLocks/>
          </p:cNvSpPr>
          <p:nvPr/>
        </p:nvSpPr>
        <p:spPr>
          <a:xfrm>
            <a:off x="566841" y="731875"/>
            <a:ext cx="9843433" cy="711200"/>
          </a:xfrm>
          <a:prstGeom prst="rect">
            <a:avLst/>
          </a:prstGeom>
        </p:spPr>
        <p:txBody>
          <a:bodyPr vert="horz" lIns="0" tIns="0" rIns="0" bIns="0" rtlCol="0" anchor="ctr">
            <a:noAutofit/>
          </a:bodyPr>
          <a:lstStyle>
            <a:lvl1pPr algn="l" defTabSz="914377"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a:lstStyle>
          <a:p>
            <a:r>
              <a:rPr lang="en-US" b="1"/>
              <a:t>Wills remain the most common estate planning technique, although usage has decreased</a:t>
            </a:r>
          </a:p>
        </p:txBody>
      </p:sp>
      <p:graphicFrame>
        <p:nvGraphicFramePr>
          <p:cNvPr id="49" name="Table 48">
            <a:extLst>
              <a:ext uri="{FF2B5EF4-FFF2-40B4-BE49-F238E27FC236}">
                <a16:creationId xmlns:a16="http://schemas.microsoft.com/office/drawing/2014/main" id="{89A25F83-C312-4C3B-873F-38E18FF52CA2}"/>
              </a:ext>
            </a:extLst>
          </p:cNvPr>
          <p:cNvGraphicFramePr>
            <a:graphicFrameLocks noGrp="1"/>
          </p:cNvGraphicFramePr>
          <p:nvPr>
            <p:extLst>
              <p:ext uri="{D42A27DB-BD31-4B8C-83A1-F6EECF244321}">
                <p14:modId xmlns:p14="http://schemas.microsoft.com/office/powerpoint/2010/main" val="371176975"/>
              </p:ext>
            </p:extLst>
          </p:nvPr>
        </p:nvGraphicFramePr>
        <p:xfrm>
          <a:off x="863600" y="2287992"/>
          <a:ext cx="9546674" cy="2741678"/>
        </p:xfrm>
        <a:graphic>
          <a:graphicData uri="http://schemas.openxmlformats.org/drawingml/2006/table">
            <a:tbl>
              <a:tblPr firstRow="1" bandRow="1">
                <a:tableStyleId>{7E9639D4-E3E2-4D34-9284-5A2195B3D0D7}</a:tableStyleId>
              </a:tblPr>
              <a:tblGrid>
                <a:gridCol w="603842">
                  <a:extLst>
                    <a:ext uri="{9D8B030D-6E8A-4147-A177-3AD203B41FA5}">
                      <a16:colId xmlns:a16="http://schemas.microsoft.com/office/drawing/2014/main" val="1961912702"/>
                    </a:ext>
                  </a:extLst>
                </a:gridCol>
                <a:gridCol w="2450592">
                  <a:extLst>
                    <a:ext uri="{9D8B030D-6E8A-4147-A177-3AD203B41FA5}">
                      <a16:colId xmlns:a16="http://schemas.microsoft.com/office/drawing/2014/main" val="20000"/>
                    </a:ext>
                  </a:extLst>
                </a:gridCol>
                <a:gridCol w="649224">
                  <a:extLst>
                    <a:ext uri="{9D8B030D-6E8A-4147-A177-3AD203B41FA5}">
                      <a16:colId xmlns:a16="http://schemas.microsoft.com/office/drawing/2014/main" val="824237703"/>
                    </a:ext>
                  </a:extLst>
                </a:gridCol>
                <a:gridCol w="649224">
                  <a:extLst>
                    <a:ext uri="{9D8B030D-6E8A-4147-A177-3AD203B41FA5}">
                      <a16:colId xmlns:a16="http://schemas.microsoft.com/office/drawing/2014/main" val="2568987155"/>
                    </a:ext>
                  </a:extLst>
                </a:gridCol>
                <a:gridCol w="649224">
                  <a:extLst>
                    <a:ext uri="{9D8B030D-6E8A-4147-A177-3AD203B41FA5}">
                      <a16:colId xmlns:a16="http://schemas.microsoft.com/office/drawing/2014/main" val="2567155364"/>
                    </a:ext>
                  </a:extLst>
                </a:gridCol>
                <a:gridCol w="649224">
                  <a:extLst>
                    <a:ext uri="{9D8B030D-6E8A-4147-A177-3AD203B41FA5}">
                      <a16:colId xmlns:a16="http://schemas.microsoft.com/office/drawing/2014/main" val="20004"/>
                    </a:ext>
                  </a:extLst>
                </a:gridCol>
                <a:gridCol w="649224">
                  <a:extLst>
                    <a:ext uri="{9D8B030D-6E8A-4147-A177-3AD203B41FA5}">
                      <a16:colId xmlns:a16="http://schemas.microsoft.com/office/drawing/2014/main" val="20005"/>
                    </a:ext>
                  </a:extLst>
                </a:gridCol>
                <a:gridCol w="649224">
                  <a:extLst>
                    <a:ext uri="{9D8B030D-6E8A-4147-A177-3AD203B41FA5}">
                      <a16:colId xmlns:a16="http://schemas.microsoft.com/office/drawing/2014/main" val="1290120351"/>
                    </a:ext>
                  </a:extLst>
                </a:gridCol>
                <a:gridCol w="649224">
                  <a:extLst>
                    <a:ext uri="{9D8B030D-6E8A-4147-A177-3AD203B41FA5}">
                      <a16:colId xmlns:a16="http://schemas.microsoft.com/office/drawing/2014/main" val="2468880929"/>
                    </a:ext>
                  </a:extLst>
                </a:gridCol>
                <a:gridCol w="649224">
                  <a:extLst>
                    <a:ext uri="{9D8B030D-6E8A-4147-A177-3AD203B41FA5}">
                      <a16:colId xmlns:a16="http://schemas.microsoft.com/office/drawing/2014/main" val="1682257866"/>
                    </a:ext>
                  </a:extLst>
                </a:gridCol>
                <a:gridCol w="649224">
                  <a:extLst>
                    <a:ext uri="{9D8B030D-6E8A-4147-A177-3AD203B41FA5}">
                      <a16:colId xmlns:a16="http://schemas.microsoft.com/office/drawing/2014/main" val="3209814798"/>
                    </a:ext>
                  </a:extLst>
                </a:gridCol>
                <a:gridCol w="649224">
                  <a:extLst>
                    <a:ext uri="{9D8B030D-6E8A-4147-A177-3AD203B41FA5}">
                      <a16:colId xmlns:a16="http://schemas.microsoft.com/office/drawing/2014/main" val="138306722"/>
                    </a:ext>
                  </a:extLst>
                </a:gridCol>
              </a:tblGrid>
              <a:tr h="333758">
                <a:tc>
                  <a:txBody>
                    <a:bodyPr/>
                    <a:lstStyle/>
                    <a:p>
                      <a:pPr algn="l"/>
                      <a:endParaRPr lang="en-US" sz="1800">
                        <a:solidFill>
                          <a:schemeClr val="accent2"/>
                        </a:solidFill>
                        <a:latin typeface="FS Elliot Pro" panose="02000503040000020004" pitchFamily="50" charset="0"/>
                      </a:endParaRPr>
                    </a:p>
                  </a:txBody>
                  <a:tcPr marT="0" marB="0" anchor="ctr">
                    <a:lnL w="12700" cap="flat" cmpd="sng" algn="ctr">
                      <a:noFill/>
                      <a:prstDash val="sysDash"/>
                      <a:round/>
                      <a:headEnd type="none" w="med" len="med"/>
                      <a:tailEnd type="none" w="med" len="med"/>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a:solidFill>
                            <a:schemeClr val="accent2"/>
                          </a:solidFill>
                          <a:latin typeface="FS Elliot Pro" panose="02000503040000020004" pitchFamily="50" charset="0"/>
                        </a:rPr>
                        <a:t>Top answers</a:t>
                      </a:r>
                    </a:p>
                  </a:txBody>
                  <a:tcPr marT="0" marB="0" anchor="ctr">
                    <a:lnL w="12700" cap="flat" cmpd="sng" algn="ctr">
                      <a:noFill/>
                      <a:prstDash val="sysDash"/>
                      <a:round/>
                      <a:headEnd type="none" w="med" len="med"/>
                      <a:tailEnd type="none" w="med" len="med"/>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solidFill>
                            <a:schemeClr val="tx1"/>
                          </a:solidFill>
                          <a:latin typeface="FS Elliot Pro" panose="02000503040000020004" pitchFamily="50" charset="0"/>
                        </a:rPr>
                        <a:t>2008</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a:solidFill>
                            <a:schemeClr val="bg1"/>
                          </a:solidFill>
                          <a:latin typeface="FS Elliot Pro" panose="02000503040000020004" pitchFamily="50" charset="0"/>
                        </a:rPr>
                        <a:t>2010</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a:solidFill>
                            <a:srgbClr val="333333"/>
                          </a:solidFill>
                          <a:latin typeface="FS Elliot Pro" panose="02000503040000020004" pitchFamily="50" charset="0"/>
                        </a:rPr>
                        <a:t>2010</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algn="ctr"/>
                      <a:r>
                        <a:rPr lang="en-US" sz="1200">
                          <a:solidFill>
                            <a:srgbClr val="333333"/>
                          </a:solidFill>
                          <a:latin typeface="FS Elliot Pro" panose="02000503040000020004" pitchFamily="50" charset="0"/>
                        </a:rPr>
                        <a:t>2015</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1200">
                          <a:solidFill>
                            <a:srgbClr val="333333"/>
                          </a:solidFill>
                          <a:latin typeface="FS Elliot Pro" panose="02000503040000020004" pitchFamily="50" charset="0"/>
                        </a:rPr>
                        <a:t>2017</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200">
                          <a:solidFill>
                            <a:schemeClr val="tx1"/>
                          </a:solidFill>
                          <a:latin typeface="FS Elliot Pro" panose="02000503040000020004" pitchFamily="50" charset="0"/>
                        </a:rPr>
                        <a:t>2019</a:t>
                      </a:r>
                    </a:p>
                  </a:txBody>
                  <a:tcPr marT="0" marB="0" anchor="ctr">
                    <a:lnL>
                      <a:noFill/>
                    </a:lnL>
                    <a:lnR>
                      <a:noFill/>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a:solidFill>
                            <a:schemeClr val="tx1"/>
                          </a:solidFill>
                          <a:latin typeface="FS Elliot Pro" panose="02000503040000020004" pitchFamily="50" charset="0"/>
                        </a:rPr>
                        <a:t>2021</a:t>
                      </a:r>
                    </a:p>
                  </a:txBody>
                  <a:tcPr marT="0" marB="0" anchor="ctr">
                    <a:lnL>
                      <a:noFill/>
                    </a:lnL>
                    <a:lnR w="6350" cap="flat" cmpd="sng" algn="ctr">
                      <a:noFill/>
                      <a:prstDash val="solid"/>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200">
                          <a:solidFill>
                            <a:schemeClr val="bg1"/>
                          </a:solidFill>
                          <a:latin typeface="FS Elliot Pro" panose="02000503040000020004" pitchFamily="50" charset="0"/>
                        </a:rPr>
                        <a:t>2022</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a:solidFill>
                            <a:schemeClr val="bg1"/>
                          </a:solidFill>
                          <a:latin typeface="FS Elliot Pro" panose="02000503040000020004" pitchFamily="50" charset="0"/>
                        </a:rPr>
                        <a:t>2023</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200">
                          <a:solidFill>
                            <a:schemeClr val="bg1"/>
                          </a:solidFill>
                          <a:latin typeface="FS Elliot Pro" panose="02000503040000020004" pitchFamily="50" charset="0"/>
                        </a:rPr>
                        <a:t>2024</a:t>
                      </a:r>
                    </a:p>
                  </a:txBody>
                  <a:tcPr marT="0" marB="0" anchor="ctr">
                    <a:lnL>
                      <a:noFill/>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40080">
                <a:tc>
                  <a:txBody>
                    <a:bodyPr/>
                    <a:lstStyle/>
                    <a:p>
                      <a:pPr marL="0" algn="l" defTabSz="914377" rtl="0" eaLnBrk="1" fontAlgn="ctr" latinLnBrk="0" hangingPunct="1"/>
                      <a:r>
                        <a:rPr lang="en-US" sz="1050" b="0" kern="1200">
                          <a:solidFill>
                            <a:schemeClr val="tx1"/>
                          </a:solidFill>
                          <a:latin typeface="FS Elliot Pro" panose="02000503040000020004" pitchFamily="50" charset="0"/>
                          <a:ea typeface="+mn-ea"/>
                          <a:cs typeface="+mn-cs"/>
                        </a:rPr>
                        <a:t>Single answer</a:t>
                      </a:r>
                    </a:p>
                  </a:txBody>
                  <a:tcPr marL="121920" marR="121920" marT="60960" marB="60960" vert="vert270">
                    <a:lnL w="12700" cap="flat" cmpd="sng" algn="ctr">
                      <a:noFill/>
                      <a:prstDash val="sysDash"/>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377" rtl="0" eaLnBrk="1" fontAlgn="ctr" latinLnBrk="0" hangingPunct="1"/>
                      <a:r>
                        <a:rPr lang="en-US" sz="1200" b="1" kern="1200">
                          <a:solidFill>
                            <a:schemeClr val="tx1"/>
                          </a:solidFill>
                          <a:latin typeface="FS Elliot Pro" panose="02000503040000020004" pitchFamily="50" charset="0"/>
                          <a:ea typeface="+mn-ea"/>
                          <a:cs typeface="+mn-cs"/>
                        </a:rPr>
                        <a:t>Will only</a:t>
                      </a:r>
                    </a:p>
                  </a:txBody>
                  <a:tcPr marL="121920" marR="121920" marT="60960" marB="60960" anchor="ctr">
                    <a:lnL w="12700" cap="flat" cmpd="sng" algn="ctr">
                      <a:noFill/>
                      <a:prstDash val="sysDash"/>
                      <a:round/>
                      <a:headEnd type="none" w="med" len="med"/>
                      <a:tailEnd type="none" w="med" len="med"/>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latinLnBrk="0" hangingPunct="1"/>
                      <a:r>
                        <a:rPr lang="en-US" sz="1200" b="1" i="0" u="none" strike="noStrike" kern="1200">
                          <a:solidFill>
                            <a:srgbClr val="000000"/>
                          </a:solidFill>
                          <a:effectLst/>
                          <a:latin typeface="FS Elliot Pro" panose="02000503040000020004" pitchFamily="50" charset="0"/>
                          <a:ea typeface="+mn-ea"/>
                          <a:cs typeface="+mn-cs"/>
                        </a:rPr>
                        <a:t>60</a:t>
                      </a:r>
                    </a:p>
                  </a:txBody>
                  <a:tcPr marL="121920" marR="121920" marT="60960" marB="6096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latinLnBrk="0" hangingPunct="1"/>
                      <a:r>
                        <a:rPr lang="en-US" sz="1200" b="1" i="0" u="none" strike="noStrike" kern="1200">
                          <a:solidFill>
                            <a:srgbClr val="000000"/>
                          </a:solidFill>
                          <a:effectLst/>
                          <a:latin typeface="FS Elliot Pro" panose="02000503040000020004" pitchFamily="50" charset="0"/>
                          <a:ea typeface="+mn-ea"/>
                          <a:cs typeface="+mn-cs"/>
                        </a:rPr>
                        <a:t>50</a:t>
                      </a:r>
                    </a:p>
                  </a:txBody>
                  <a:tcPr marL="121920" marR="121920" marT="60960" marB="6096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latinLnBrk="0" hangingPunct="1"/>
                      <a:r>
                        <a:rPr lang="en-US" sz="1200" b="1" i="0" u="none" strike="noStrike" kern="1200">
                          <a:solidFill>
                            <a:srgbClr val="000000"/>
                          </a:solidFill>
                          <a:effectLst/>
                          <a:latin typeface="FS Elliot Pro" panose="02000503040000020004" pitchFamily="50" charset="0"/>
                          <a:ea typeface="+mn-ea"/>
                          <a:cs typeface="+mn-cs"/>
                        </a:rPr>
                        <a:t>49</a:t>
                      </a:r>
                    </a:p>
                  </a:txBody>
                  <a:tcPr marL="121920" marR="121920" marT="60960" marB="6096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latinLnBrk="0" hangingPunct="1"/>
                      <a:r>
                        <a:rPr lang="en-US" sz="1200" b="1" i="0" u="none" strike="noStrike" kern="1200">
                          <a:solidFill>
                            <a:srgbClr val="000000"/>
                          </a:solidFill>
                          <a:effectLst/>
                          <a:latin typeface="FS Elliot Pro" panose="02000503040000020004" pitchFamily="50" charset="0"/>
                          <a:ea typeface="+mn-ea"/>
                          <a:cs typeface="+mn-cs"/>
                        </a:rPr>
                        <a:t>47</a:t>
                      </a:r>
                    </a:p>
                  </a:txBody>
                  <a:tcPr marL="121920" marR="121920" marT="60960" marB="60960" anchor="ctr">
                    <a:lnL>
                      <a:noFill/>
                    </a:lnL>
                    <a:lnR>
                      <a:noFill/>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latinLnBrk="0" hangingPunct="1"/>
                      <a:r>
                        <a:rPr lang="en-US" sz="1200" b="1" i="0" u="none" strike="noStrike" kern="1200">
                          <a:solidFill>
                            <a:srgbClr val="000000"/>
                          </a:solidFill>
                          <a:effectLst/>
                          <a:latin typeface="FS Elliot Pro" panose="02000503040000020004" pitchFamily="50" charset="0"/>
                          <a:ea typeface="+mn-ea"/>
                          <a:cs typeface="+mn-cs"/>
                        </a:rPr>
                        <a:t>37</a:t>
                      </a:r>
                    </a:p>
                  </a:txBody>
                  <a:tcPr marL="121920" marR="121920" marT="60960" marB="60960" anchor="ctr">
                    <a:lnL>
                      <a:noFill/>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latinLnBrk="0" hangingPunct="1"/>
                      <a:r>
                        <a:rPr lang="en-US" sz="1200" b="1" i="0" u="none" strike="noStrike" kern="1200">
                          <a:solidFill>
                            <a:srgbClr val="000000"/>
                          </a:solidFill>
                          <a:effectLst/>
                          <a:latin typeface="FS Elliot Pro" panose="02000503040000020004" pitchFamily="50" charset="0"/>
                          <a:ea typeface="+mn-ea"/>
                          <a:cs typeface="+mn-cs"/>
                        </a:rPr>
                        <a:t>41</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latinLnBrk="0" hangingPunct="1"/>
                      <a:r>
                        <a:rPr lang="en-US" sz="1200" b="1" i="0" u="none" strike="noStrike" kern="1200">
                          <a:solidFill>
                            <a:srgbClr val="000000"/>
                          </a:solidFill>
                          <a:effectLst/>
                          <a:latin typeface="FS Elliot Pro" panose="02000503040000020004" pitchFamily="50" charset="0"/>
                          <a:ea typeface="+mn-ea"/>
                          <a:cs typeface="+mn-cs"/>
                        </a:rPr>
                        <a:t>35</a:t>
                      </a:r>
                    </a:p>
                  </a:txBody>
                  <a:tcPr marL="121920" marR="121920" marT="60960" marB="6096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37</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42</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39</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0040">
                <a:tc rowSpan="5">
                  <a:txBody>
                    <a:bodyPr/>
                    <a:lstStyle/>
                    <a:p>
                      <a:pPr marL="0" algn="ctr" defTabSz="914377" rtl="0" eaLnBrk="1" fontAlgn="ctr" latinLnBrk="0" hangingPunct="1"/>
                      <a:r>
                        <a:rPr lang="en-US" sz="1050" b="0" kern="1200">
                          <a:solidFill>
                            <a:schemeClr val="tx1"/>
                          </a:solidFill>
                          <a:latin typeface="FS Elliot Pro" panose="02000503040000020004" pitchFamily="50" charset="0"/>
                          <a:ea typeface="+mn-ea"/>
                          <a:cs typeface="+mn-cs"/>
                        </a:rPr>
                        <a:t>Multiple answers</a:t>
                      </a:r>
                    </a:p>
                  </a:txBody>
                  <a:tcPr marL="121920" marR="121920" marT="60960" marB="60960" vert="vert27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1" kern="1200">
                          <a:solidFill>
                            <a:schemeClr val="tx1"/>
                          </a:solidFill>
                          <a:latin typeface="FS Elliot Pro" panose="02000503040000020004" pitchFamily="50" charset="0"/>
                          <a:ea typeface="+mn-ea"/>
                          <a:cs typeface="+mn-cs"/>
                        </a:rPr>
                        <a:t>Will</a:t>
                      </a:r>
                    </a:p>
                  </a:txBody>
                  <a:tcPr marL="121920" marR="121920" marT="60960" marB="6096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85</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72</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73</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77</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57</a:t>
                      </a:r>
                    </a:p>
                  </a:txBody>
                  <a:tcPr marL="121920" marR="121920" marT="60960" marB="6096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69</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57</a:t>
                      </a:r>
                    </a:p>
                  </a:txBody>
                  <a:tcPr marL="121920" marR="121920" marT="60960" marB="6096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53</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59</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b="1">
                          <a:solidFill>
                            <a:srgbClr val="000000"/>
                          </a:solidFill>
                          <a:latin typeface="FS Elliot Pro" panose="02000503040000020004" pitchFamily="50" charset="0"/>
                        </a:rPr>
                        <a:t>54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320040">
                <a:tc vMerge="1">
                  <a:txBody>
                    <a:bodyPr/>
                    <a:lstStyle/>
                    <a:p>
                      <a:endParaRPr lang="en-US"/>
                    </a:p>
                  </a:txBody>
                  <a:tcPr/>
                </a:tc>
                <a:tc>
                  <a:txBody>
                    <a:bodyPr/>
                    <a:lstStyle/>
                    <a:p>
                      <a:pPr algn="l"/>
                      <a:r>
                        <a:rPr lang="en-US" sz="1200" b="1" kern="1200">
                          <a:solidFill>
                            <a:schemeClr val="tx1"/>
                          </a:solidFill>
                          <a:latin typeface="FS Elliot Pro" panose="02000503040000020004" pitchFamily="50" charset="0"/>
                          <a:ea typeface="+mn-ea"/>
                          <a:cs typeface="+mn-cs"/>
                        </a:rPr>
                        <a:t>Family trust</a:t>
                      </a:r>
                    </a:p>
                  </a:txBody>
                  <a:tcPr marL="121920" marR="121920" marT="60960" marB="6096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12</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23</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20</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19</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20</a:t>
                      </a:r>
                    </a:p>
                  </a:txBody>
                  <a:tcPr marL="121920" marR="121920" marT="60960" marB="6096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23</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25</a:t>
                      </a:r>
                    </a:p>
                  </a:txBody>
                  <a:tcPr marL="121920" marR="121920" marT="60960" marB="6096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31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28</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a:solidFill>
                            <a:srgbClr val="000000"/>
                          </a:solidFill>
                          <a:latin typeface="FS Elliot Pro" panose="02000503040000020004" pitchFamily="50" charset="0"/>
                        </a:rPr>
                        <a:t>31</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747297927"/>
                  </a:ext>
                </a:extLst>
              </a:tr>
              <a:tr h="320040">
                <a:tc vMerge="1">
                  <a:txBody>
                    <a:bodyPr/>
                    <a:lstStyle/>
                    <a:p>
                      <a:endParaRPr lang="en-US"/>
                    </a:p>
                  </a:txBody>
                  <a:tcPr/>
                </a:tc>
                <a:tc>
                  <a:txBody>
                    <a:bodyPr/>
                    <a:lstStyle/>
                    <a:p>
                      <a:pPr algn="l"/>
                      <a:r>
                        <a:rPr lang="en-US" sz="1200" b="1" kern="1200">
                          <a:solidFill>
                            <a:schemeClr val="tx1"/>
                          </a:solidFill>
                          <a:latin typeface="FS Elliot Pro" panose="02000503040000020004" pitchFamily="50" charset="0"/>
                          <a:ea typeface="+mn-ea"/>
                          <a:cs typeface="+mn-cs"/>
                        </a:rPr>
                        <a:t>Family limited partnership</a:t>
                      </a:r>
                    </a:p>
                  </a:txBody>
                  <a:tcPr marL="121920" marR="121920" marT="60960" marB="6096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7</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5</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10</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12</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17</a:t>
                      </a:r>
                    </a:p>
                  </a:txBody>
                  <a:tcPr marL="121920" marR="121920" marT="60960" marB="6096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18</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20</a:t>
                      </a:r>
                    </a:p>
                  </a:txBody>
                  <a:tcPr marL="121920" marR="121920" marT="60960" marB="6096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24</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23</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25</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944745478"/>
                  </a:ext>
                </a:extLst>
              </a:tr>
              <a:tr h="320040">
                <a:tc vMerge="1">
                  <a:txBody>
                    <a:bodyPr/>
                    <a:lstStyle/>
                    <a:p>
                      <a:pPr algn="l"/>
                      <a:endParaRPr lang="en-US" sz="1200" b="1" kern="1200">
                        <a:solidFill>
                          <a:schemeClr val="tx1"/>
                        </a:solidFill>
                        <a:latin typeface="FS Elliot Pro" panose="02000503040000020004" pitchFamily="50" charset="0"/>
                        <a:ea typeface="+mn-ea"/>
                        <a:cs typeface="+mn-cs"/>
                      </a:endParaRPr>
                    </a:p>
                  </a:txBody>
                  <a:tcPr marL="121920" marR="121920" marT="60960" marB="6096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1" kern="1200">
                          <a:solidFill>
                            <a:schemeClr val="tx1"/>
                          </a:solidFill>
                          <a:latin typeface="FS Elliot Pro" panose="02000503040000020004" pitchFamily="50" charset="0"/>
                          <a:ea typeface="+mn-ea"/>
                          <a:cs typeface="+mn-cs"/>
                        </a:rPr>
                        <a:t>Revocable trust</a:t>
                      </a:r>
                    </a:p>
                  </a:txBody>
                  <a:tcPr marL="121920" marR="121920" marT="60960" marB="6096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18</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19</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26</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25</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25</a:t>
                      </a:r>
                    </a:p>
                  </a:txBody>
                  <a:tcPr marL="121920" marR="121920" marT="60960" marB="6096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25</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24</a:t>
                      </a:r>
                    </a:p>
                  </a:txBody>
                  <a:tcPr marL="121920" marR="121920" marT="60960" marB="6096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200" b="1">
                          <a:solidFill>
                            <a:srgbClr val="000000"/>
                          </a:solidFill>
                          <a:latin typeface="FS Elliot Pro" panose="02000503040000020004" pitchFamily="50" charset="0"/>
                        </a:rPr>
                        <a:t>22</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15</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16</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0040">
                <a:tc vMerge="1">
                  <a:txBody>
                    <a:bodyPr/>
                    <a:lstStyle/>
                    <a:p>
                      <a:pPr algn="l"/>
                      <a:endParaRPr lang="en-US" sz="1200" b="1" kern="1200">
                        <a:solidFill>
                          <a:schemeClr val="tx1"/>
                        </a:solidFill>
                        <a:latin typeface="FS Elliot Pro" panose="02000503040000020004" pitchFamily="50" charset="0"/>
                        <a:ea typeface="+mn-ea"/>
                        <a:cs typeface="+mn-cs"/>
                      </a:endParaRPr>
                    </a:p>
                  </a:txBody>
                  <a:tcPr marL="121920" marR="121920" marT="60960" marB="6096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1" kern="1200">
                          <a:solidFill>
                            <a:schemeClr val="tx1"/>
                          </a:solidFill>
                          <a:latin typeface="FS Elliot Pro" panose="02000503040000020004" pitchFamily="50" charset="0"/>
                          <a:ea typeface="+mn-ea"/>
                          <a:cs typeface="+mn-cs"/>
                        </a:rPr>
                        <a:t>Irrevocable Life Insurance Trust (ILIT)</a:t>
                      </a:r>
                    </a:p>
                  </a:txBody>
                  <a:tcPr marL="121920" marR="121920" marT="60960" marB="60960" anchor="ctr">
                    <a:lnL w="12700" cap="flat" cmpd="sng" algn="ctr">
                      <a:noFill/>
                      <a:prstDash val="sysDash"/>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6</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13</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10</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13</a:t>
                      </a:r>
                    </a:p>
                  </a:txBody>
                  <a:tcPr marL="121920" marR="121920" marT="60960" marB="60960" anchor="ctr">
                    <a:lnL>
                      <a:noFill/>
                    </a:lnL>
                    <a:lnR>
                      <a:noFill/>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13</a:t>
                      </a:r>
                    </a:p>
                  </a:txBody>
                  <a:tcPr marL="121920" marR="121920" marT="60960" marB="60960" anchor="ctr">
                    <a:lnL>
                      <a:noFill/>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15</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i="0" u="none" strike="noStrike" kern="1200">
                          <a:solidFill>
                            <a:srgbClr val="000000"/>
                          </a:solidFill>
                          <a:effectLst/>
                          <a:latin typeface="FS Elliot Pro" panose="02000503040000020004" pitchFamily="50" charset="0"/>
                          <a:ea typeface="+mn-ea"/>
                          <a:cs typeface="+mn-cs"/>
                        </a:rPr>
                        <a:t>15</a:t>
                      </a:r>
                    </a:p>
                  </a:txBody>
                  <a:tcPr marL="121920" marR="121920" marT="60960" marB="6096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15</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17</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a:solidFill>
                            <a:srgbClr val="000000"/>
                          </a:solidFill>
                          <a:latin typeface="FS Elliot Pro" panose="02000503040000020004" pitchFamily="50" charset="0"/>
                        </a:rPr>
                        <a:t>20</a:t>
                      </a:r>
                    </a:p>
                  </a:txBody>
                  <a:tcPr marL="118872" marR="118872" marT="0" marB="0" anchor="ctr">
                    <a:lnL w="12700" cap="flat" cmpd="sng" algn="ctr">
                      <a:noFill/>
                      <a:prstDash val="solid"/>
                      <a:round/>
                      <a:headEnd type="none" w="med" len="med"/>
                      <a:tailEnd type="none" w="med" len="med"/>
                    </a:lnL>
                    <a:lnR w="12700" cap="flat" cmpd="sng" algn="ctr">
                      <a:noFill/>
                      <a:prstDash val="sysDash"/>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Slide Number Placeholder 2">
            <a:extLst>
              <a:ext uri="{FF2B5EF4-FFF2-40B4-BE49-F238E27FC236}">
                <a16:creationId xmlns:a16="http://schemas.microsoft.com/office/drawing/2014/main" id="{FBC6A894-4A6F-45B1-AEE1-85CD4AEFB021}"/>
              </a:ext>
            </a:extLst>
          </p:cNvPr>
          <p:cNvSpPr txBox="1">
            <a:spLocks/>
          </p:cNvSpPr>
          <p:nvPr/>
        </p:nvSpPr>
        <p:spPr>
          <a:xfrm>
            <a:off x="128712" y="6258991"/>
            <a:ext cx="355600" cy="366183"/>
          </a:xfrm>
          <a:prstGeom prst="rect">
            <a:avLst/>
          </a:prstGeom>
        </p:spPr>
        <p:txBody>
          <a:bodyPr vert="horz" lIns="0" tIns="0" rIns="0" bIns="0" rtlCol="0" anchor="b"/>
          <a:lstStyle>
            <a:defPPr>
              <a:defRPr lang="en-US"/>
            </a:defPPr>
            <a:lvl1pPr marL="0" algn="l" defTabSz="457200" rtl="0" eaLnBrk="1" latinLnBrk="0" hangingPunct="1">
              <a:defRPr sz="900" kern="1200">
                <a:solidFill>
                  <a:schemeClr val="tx1"/>
                </a:solidFill>
                <a:latin typeface="FS Elliot Pro" panose="0200050304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60</a:t>
            </a:fld>
            <a:endParaRPr lang="en-US"/>
          </a:p>
        </p:txBody>
      </p:sp>
      <p:sp>
        <p:nvSpPr>
          <p:cNvPr id="8" name="TextBox 7">
            <a:extLst>
              <a:ext uri="{FF2B5EF4-FFF2-40B4-BE49-F238E27FC236}">
                <a16:creationId xmlns:a16="http://schemas.microsoft.com/office/drawing/2014/main" id="{7D10F024-7405-414E-A2DF-E0109818320A}"/>
              </a:ext>
            </a:extLst>
          </p:cNvPr>
          <p:cNvSpPr txBox="1"/>
          <p:nvPr/>
        </p:nvSpPr>
        <p:spPr>
          <a:xfrm>
            <a:off x="8299044" y="5848508"/>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increase since 2023</a:t>
            </a:r>
          </a:p>
        </p:txBody>
      </p:sp>
      <p:sp>
        <p:nvSpPr>
          <p:cNvPr id="9" name="TextBox 8">
            <a:extLst>
              <a:ext uri="{FF2B5EF4-FFF2-40B4-BE49-F238E27FC236}">
                <a16:creationId xmlns:a16="http://schemas.microsoft.com/office/drawing/2014/main" id="{349D801B-B30A-475F-9ADA-4F29A8D5DBC0}"/>
              </a:ext>
            </a:extLst>
          </p:cNvPr>
          <p:cNvSpPr txBox="1"/>
          <p:nvPr/>
        </p:nvSpPr>
        <p:spPr>
          <a:xfrm>
            <a:off x="8296876" y="6105981"/>
            <a:ext cx="2667889" cy="152139"/>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Significant decrease since 2023</a:t>
            </a:r>
          </a:p>
        </p:txBody>
      </p:sp>
      <p:sp>
        <p:nvSpPr>
          <p:cNvPr id="10" name="Up Arrow 35">
            <a:extLst>
              <a:ext uri="{FF2B5EF4-FFF2-40B4-BE49-F238E27FC236}">
                <a16:creationId xmlns:a16="http://schemas.microsoft.com/office/drawing/2014/main" id="{DB8E431C-85F3-463F-9A6A-67B1EB6685D6}"/>
              </a:ext>
            </a:extLst>
          </p:cNvPr>
          <p:cNvSpPr/>
          <p:nvPr/>
        </p:nvSpPr>
        <p:spPr>
          <a:xfrm>
            <a:off x="8117897" y="5872621"/>
            <a:ext cx="125858" cy="131641"/>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2"/>
              </a:solidFill>
            </a:endParaRPr>
          </a:p>
        </p:txBody>
      </p:sp>
      <p:sp>
        <p:nvSpPr>
          <p:cNvPr id="11" name="Down Arrow 36">
            <a:extLst>
              <a:ext uri="{FF2B5EF4-FFF2-40B4-BE49-F238E27FC236}">
                <a16:creationId xmlns:a16="http://schemas.microsoft.com/office/drawing/2014/main" id="{E01B960A-2855-4383-AC4E-A87AB4B717E4}"/>
              </a:ext>
            </a:extLst>
          </p:cNvPr>
          <p:cNvSpPr/>
          <p:nvPr/>
        </p:nvSpPr>
        <p:spPr>
          <a:xfrm>
            <a:off x="8117897" y="6146168"/>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
        <p:nvSpPr>
          <p:cNvPr id="18" name="Rectangle 17">
            <a:extLst>
              <a:ext uri="{FF2B5EF4-FFF2-40B4-BE49-F238E27FC236}">
                <a16:creationId xmlns:a16="http://schemas.microsoft.com/office/drawing/2014/main" id="{B643DAC5-09D9-4B27-A5F3-40CCA555AA98}"/>
              </a:ext>
            </a:extLst>
          </p:cNvPr>
          <p:cNvSpPr/>
          <p:nvPr/>
        </p:nvSpPr>
        <p:spPr>
          <a:xfrm>
            <a:off x="0" y="0"/>
            <a:ext cx="12192000" cy="3661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solidFill>
                  <a:schemeClr val="tx1"/>
                </a:solidFill>
                <a:latin typeface="FS Elliot Pro" panose="02000503040000020004" pitchFamily="50" charset="0"/>
              </a:rPr>
              <a:t>Legacy and Estate Planning</a:t>
            </a:r>
          </a:p>
        </p:txBody>
      </p:sp>
      <p:sp>
        <p:nvSpPr>
          <p:cNvPr id="2" name="TextBox 1">
            <a:extLst>
              <a:ext uri="{FF2B5EF4-FFF2-40B4-BE49-F238E27FC236}">
                <a16:creationId xmlns:a16="http://schemas.microsoft.com/office/drawing/2014/main" id="{5610699C-AFE8-067C-6BAB-61007CDCCA5D}"/>
              </a:ext>
            </a:extLst>
          </p:cNvPr>
          <p:cNvSpPr txBox="1"/>
          <p:nvPr/>
        </p:nvSpPr>
        <p:spPr>
          <a:xfrm>
            <a:off x="10588679" y="1361346"/>
            <a:ext cx="886781" cy="246221"/>
          </a:xfrm>
          <a:prstGeom prst="rect">
            <a:avLst/>
          </a:prstGeom>
          <a:noFill/>
        </p:spPr>
        <p:txBody>
          <a:bodyPr wrap="none" rtlCol="0">
            <a:spAutoFit/>
          </a:bodyPr>
          <a:lstStyle/>
          <a:p>
            <a:r>
              <a:rPr lang="en-US" sz="1000">
                <a:latin typeface="FS Elliot Pro" panose="02000503040000020004" pitchFamily="50" charset="0"/>
              </a:rPr>
              <a:t>Record high</a:t>
            </a:r>
          </a:p>
        </p:txBody>
      </p:sp>
      <p:pic>
        <p:nvPicPr>
          <p:cNvPr id="3" name="Graphic 2" descr="Checkmark with solid fill">
            <a:extLst>
              <a:ext uri="{FF2B5EF4-FFF2-40B4-BE49-F238E27FC236}">
                <a16:creationId xmlns:a16="http://schemas.microsoft.com/office/drawing/2014/main" id="{5EFF7E99-16D6-0D19-82BC-95819A10F7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6972" y="1332479"/>
            <a:ext cx="248194" cy="248194"/>
          </a:xfrm>
          <a:prstGeom prst="rect">
            <a:avLst/>
          </a:prstGeom>
        </p:spPr>
      </p:pic>
      <p:graphicFrame>
        <p:nvGraphicFramePr>
          <p:cNvPr id="4" name="Table 3">
            <a:extLst>
              <a:ext uri="{FF2B5EF4-FFF2-40B4-BE49-F238E27FC236}">
                <a16:creationId xmlns:a16="http://schemas.microsoft.com/office/drawing/2014/main" id="{BC80DD6E-C747-AEDF-E2C9-F26CF38563D8}"/>
              </a:ext>
            </a:extLst>
          </p:cNvPr>
          <p:cNvGraphicFramePr>
            <a:graphicFrameLocks noGrp="1"/>
          </p:cNvGraphicFramePr>
          <p:nvPr/>
        </p:nvGraphicFramePr>
        <p:xfrm>
          <a:off x="11091161" y="514865"/>
          <a:ext cx="986334" cy="731520"/>
        </p:xfrm>
        <a:graphic>
          <a:graphicData uri="http://schemas.openxmlformats.org/drawingml/2006/table">
            <a:tbl>
              <a:tblPr firstRow="1" bandRow="1">
                <a:tableStyleId>{2D5ABB26-0587-4C30-8999-92F81FD0307C}</a:tableStyleId>
              </a:tblPr>
              <a:tblGrid>
                <a:gridCol w="345441">
                  <a:extLst>
                    <a:ext uri="{9D8B030D-6E8A-4147-A177-3AD203B41FA5}">
                      <a16:colId xmlns:a16="http://schemas.microsoft.com/office/drawing/2014/main" val="1123981491"/>
                    </a:ext>
                  </a:extLst>
                </a:gridCol>
                <a:gridCol w="640893">
                  <a:extLst>
                    <a:ext uri="{9D8B030D-6E8A-4147-A177-3AD203B41FA5}">
                      <a16:colId xmlns:a16="http://schemas.microsoft.com/office/drawing/2014/main" val="1390252092"/>
                    </a:ext>
                  </a:extLst>
                </a:gridCol>
              </a:tblGrid>
              <a:tr h="237067">
                <a:tc>
                  <a:txBody>
                    <a:bodyPr/>
                    <a:lstStyle/>
                    <a:p>
                      <a:r>
                        <a:rPr lang="en-US" sz="1000">
                          <a:latin typeface="FS Elliot Pro" panose="02000503040000020004" pitchFamily="50" charset="0"/>
                        </a:rPr>
                        <a:t>#1</a:t>
                      </a:r>
                    </a:p>
                  </a:txBody>
                  <a:tcPr/>
                </a:tc>
                <a:tc>
                  <a:txBody>
                    <a:bodyPr/>
                    <a:lstStyle/>
                    <a:p>
                      <a:endParaRPr lang="en-US" sz="1000"/>
                    </a:p>
                  </a:txBody>
                  <a:tcPr>
                    <a:solidFill>
                      <a:srgbClr val="00B050"/>
                    </a:solidFill>
                  </a:tcPr>
                </a:tc>
                <a:extLst>
                  <a:ext uri="{0D108BD9-81ED-4DB2-BD59-A6C34878D82A}">
                    <a16:rowId xmlns:a16="http://schemas.microsoft.com/office/drawing/2014/main" val="72252215"/>
                  </a:ext>
                </a:extLst>
              </a:tr>
              <a:tr h="237067">
                <a:tc>
                  <a:txBody>
                    <a:bodyPr/>
                    <a:lstStyle/>
                    <a:p>
                      <a:r>
                        <a:rPr lang="en-US" sz="1000">
                          <a:latin typeface="FS Elliot Pro" panose="02000503040000020004" pitchFamily="50" charset="0"/>
                        </a:rPr>
                        <a:t>#2</a:t>
                      </a:r>
                    </a:p>
                  </a:txBody>
                  <a:tcPr/>
                </a:tc>
                <a:tc>
                  <a:txBody>
                    <a:bodyPr/>
                    <a:lstStyle/>
                    <a:p>
                      <a:endParaRPr lang="en-US" sz="1000"/>
                    </a:p>
                  </a:txBody>
                  <a:tcPr>
                    <a:solidFill>
                      <a:srgbClr val="92D050"/>
                    </a:solidFill>
                  </a:tcPr>
                </a:tc>
                <a:extLst>
                  <a:ext uri="{0D108BD9-81ED-4DB2-BD59-A6C34878D82A}">
                    <a16:rowId xmlns:a16="http://schemas.microsoft.com/office/drawing/2014/main" val="808892831"/>
                  </a:ext>
                </a:extLst>
              </a:tr>
              <a:tr h="237067">
                <a:tc>
                  <a:txBody>
                    <a:bodyPr/>
                    <a:lstStyle/>
                    <a:p>
                      <a:r>
                        <a:rPr lang="en-US" sz="1000">
                          <a:latin typeface="FS Elliot Pro" panose="02000503040000020004" pitchFamily="50" charset="0"/>
                        </a:rPr>
                        <a:t>#3</a:t>
                      </a:r>
                    </a:p>
                  </a:txBody>
                  <a:tcPr/>
                </a:tc>
                <a:tc>
                  <a:txBody>
                    <a:bodyPr/>
                    <a:lstStyle/>
                    <a:p>
                      <a:endParaRPr lang="en-US" sz="1000"/>
                    </a:p>
                  </a:txBody>
                  <a:tcPr>
                    <a:solidFill>
                      <a:schemeClr val="accent5">
                        <a:lumMod val="60000"/>
                        <a:lumOff val="40000"/>
                      </a:schemeClr>
                    </a:solidFill>
                  </a:tcPr>
                </a:tc>
                <a:extLst>
                  <a:ext uri="{0D108BD9-81ED-4DB2-BD59-A6C34878D82A}">
                    <a16:rowId xmlns:a16="http://schemas.microsoft.com/office/drawing/2014/main" val="3902563826"/>
                  </a:ext>
                </a:extLst>
              </a:tr>
            </a:tbl>
          </a:graphicData>
        </a:graphic>
      </p:graphicFrame>
      <p:pic>
        <p:nvPicPr>
          <p:cNvPr id="5" name="Graphic 4" descr="Checkmark with solid fill">
            <a:extLst>
              <a:ext uri="{FF2B5EF4-FFF2-40B4-BE49-F238E27FC236}">
                <a16:creationId xmlns:a16="http://schemas.microsoft.com/office/drawing/2014/main" id="{5D107315-C5BF-36F3-6FBC-63903891B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6808" y="3588220"/>
            <a:ext cx="248194" cy="248194"/>
          </a:xfrm>
          <a:prstGeom prst="rect">
            <a:avLst/>
          </a:prstGeom>
        </p:spPr>
      </p:pic>
      <p:pic>
        <p:nvPicPr>
          <p:cNvPr id="6" name="Graphic 5" descr="Checkmark with solid fill">
            <a:extLst>
              <a:ext uri="{FF2B5EF4-FFF2-40B4-BE49-F238E27FC236}">
                <a16:creationId xmlns:a16="http://schemas.microsoft.com/office/drawing/2014/main" id="{637C0E52-FEB0-E1FB-3E3B-2A3977E7EF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5047" y="3941748"/>
            <a:ext cx="248194" cy="248194"/>
          </a:xfrm>
          <a:prstGeom prst="rect">
            <a:avLst/>
          </a:prstGeom>
        </p:spPr>
      </p:pic>
      <p:pic>
        <p:nvPicPr>
          <p:cNvPr id="13" name="Graphic 12" descr="Checkmark with solid fill">
            <a:extLst>
              <a:ext uri="{FF2B5EF4-FFF2-40B4-BE49-F238E27FC236}">
                <a16:creationId xmlns:a16="http://schemas.microsoft.com/office/drawing/2014/main" id="{BDC4A611-1C77-68C8-E1EF-645B869C48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5047" y="4643280"/>
            <a:ext cx="248194" cy="248194"/>
          </a:xfrm>
          <a:prstGeom prst="rect">
            <a:avLst/>
          </a:prstGeom>
        </p:spPr>
      </p:pic>
      <p:sp>
        <p:nvSpPr>
          <p:cNvPr id="16" name="Down Arrow 36">
            <a:extLst>
              <a:ext uri="{FF2B5EF4-FFF2-40B4-BE49-F238E27FC236}">
                <a16:creationId xmlns:a16="http://schemas.microsoft.com/office/drawing/2014/main" id="{2891E689-6617-0903-4FE5-E8BD77488ABE}"/>
              </a:ext>
            </a:extLst>
          </p:cNvPr>
          <p:cNvSpPr/>
          <p:nvPr/>
        </p:nvSpPr>
        <p:spPr>
          <a:xfrm>
            <a:off x="10576215" y="3365116"/>
            <a:ext cx="125858" cy="12776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D0D0D"/>
              </a:solidFill>
            </a:endParaRPr>
          </a:p>
        </p:txBody>
      </p:sp>
    </p:spTree>
    <p:extLst>
      <p:ext uri="{BB962C8B-B14F-4D97-AF65-F5344CB8AC3E}">
        <p14:creationId xmlns:p14="http://schemas.microsoft.com/office/powerpoint/2010/main" val="2740001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657225" y="1609725"/>
            <a:ext cx="8898799" cy="1001714"/>
          </a:xfrm>
        </p:spPr>
        <p:txBody>
          <a:bodyPr/>
          <a:lstStyle/>
          <a:p>
            <a:r>
              <a:rPr lang="en-US">
                <a:latin typeface="FS Elliot Pro Light"/>
              </a:rPr>
              <a:t>Thank you</a:t>
            </a:r>
            <a:endParaRPr lang="en-US"/>
          </a:p>
        </p:txBody>
      </p:sp>
      <p:sp>
        <p:nvSpPr>
          <p:cNvPr id="3" name="TextBox 2">
            <a:extLst>
              <a:ext uri="{FF2B5EF4-FFF2-40B4-BE49-F238E27FC236}">
                <a16:creationId xmlns:a16="http://schemas.microsoft.com/office/drawing/2014/main" id="{B44CF524-142A-426E-9DA3-5F93CA33ADF2}"/>
              </a:ext>
            </a:extLst>
          </p:cNvPr>
          <p:cNvSpPr txBox="1"/>
          <p:nvPr/>
        </p:nvSpPr>
        <p:spPr>
          <a:xfrm>
            <a:off x="453182" y="3429000"/>
            <a:ext cx="10672018" cy="3416320"/>
          </a:xfrm>
          <a:prstGeom prst="rect">
            <a:avLst/>
          </a:prstGeom>
          <a:noFill/>
        </p:spPr>
        <p:txBody>
          <a:bodyPr wrap="square" rtlCol="0">
            <a:spAutoFit/>
          </a:bodyPr>
          <a:lstStyle/>
          <a:p>
            <a:r>
              <a:rPr lang="en-US" sz="1200">
                <a:solidFill>
                  <a:schemeClr val="bg1"/>
                </a:solidFill>
              </a:rPr>
              <a:t>Insurance products issued by Principal National Insurance Co. (except in NY), Principal Life Insurance Company</a:t>
            </a:r>
            <a:r>
              <a:rPr lang="en-US" sz="1200" baseline="30000">
                <a:solidFill>
                  <a:schemeClr val="bg1"/>
                </a:solidFill>
              </a:rPr>
              <a:t>®</a:t>
            </a:r>
            <a:r>
              <a:rPr lang="en-US" sz="1200">
                <a:solidFill>
                  <a:schemeClr val="bg1"/>
                </a:solidFill>
              </a:rPr>
              <a:t>, and the companies available through the Preferred Product Network, Inc. Plan administrative services offered by Principal Life. Referenced companies are members of the Principal Financial Group</a:t>
            </a:r>
            <a:r>
              <a:rPr lang="en-US" sz="1200" baseline="30000">
                <a:solidFill>
                  <a:schemeClr val="bg1"/>
                </a:solidFill>
              </a:rPr>
              <a:t>®</a:t>
            </a:r>
            <a:r>
              <a:rPr lang="en-US" sz="1200">
                <a:solidFill>
                  <a:schemeClr val="bg1"/>
                </a:solidFill>
              </a:rPr>
              <a:t>, Des Moines, IA 50392.</a:t>
            </a:r>
          </a:p>
          <a:p>
            <a:endParaRPr lang="en-US" sz="1200">
              <a:solidFill>
                <a:schemeClr val="bg1"/>
              </a:solidFill>
            </a:endParaRPr>
          </a:p>
          <a:p>
            <a:r>
              <a:rPr lang="en-US" sz="1200">
                <a:solidFill>
                  <a:schemeClr val="bg1"/>
                </a:solidFill>
              </a:rPr>
              <a:t>All insurance products have limitations and exclusions. For cost and coverage details, contact your Principal Life representative.</a:t>
            </a:r>
          </a:p>
          <a:p>
            <a:endParaRPr lang="en-US" sz="1200">
              <a:solidFill>
                <a:schemeClr val="bg1"/>
              </a:solidFill>
            </a:endParaRPr>
          </a:p>
          <a:p>
            <a:r>
              <a:rPr lang="en-US" sz="1200">
                <a:solidFill>
                  <a:schemeClr val="bg1"/>
                </a:solidFill>
              </a:rPr>
              <a:t>No part of this presentation may be reproduced or used in any form or by any means, electronic or mechanical, including photocopying or recording, or by any information storage and retrieval system, without prior written permission from Principal</a:t>
            </a:r>
            <a:r>
              <a:rPr lang="en-US" sz="1200" baseline="30000">
                <a:solidFill>
                  <a:schemeClr val="bg1"/>
                </a:solidFill>
              </a:rPr>
              <a:t>®</a:t>
            </a:r>
            <a:r>
              <a:rPr lang="en-US" sz="1200">
                <a:solidFill>
                  <a:schemeClr val="bg1"/>
                </a:solidFill>
              </a:rPr>
              <a:t>.</a:t>
            </a:r>
          </a:p>
          <a:p>
            <a:endParaRPr lang="en-US" sz="1200">
              <a:solidFill>
                <a:schemeClr val="bg1"/>
              </a:solidFill>
            </a:endParaRPr>
          </a:p>
          <a:p>
            <a:r>
              <a:rPr lang="en-US" sz="1200">
                <a:solidFill>
                  <a:schemeClr val="bg1"/>
                </a:solidFill>
              </a:rPr>
              <a:t>Source: The 2024 Principal Business Owner Insights survey is based on 1,020 online interviews conducted in January 2024 by </a:t>
            </a:r>
            <a:r>
              <a:rPr lang="en-US" sz="1200" dirty="0" err="1">
                <a:solidFill>
                  <a:schemeClr val="bg1"/>
                </a:solidFill>
              </a:rPr>
              <a:t>Dynata</a:t>
            </a:r>
            <a:r>
              <a:rPr lang="en-US" sz="1200">
                <a:solidFill>
                  <a:schemeClr val="bg1"/>
                </a:solidFill>
              </a:rPr>
              <a:t>. </a:t>
            </a:r>
          </a:p>
          <a:p>
            <a:endParaRPr lang="en-US" sz="1200">
              <a:solidFill>
                <a:schemeClr val="bg1"/>
              </a:solidFill>
            </a:endParaRPr>
          </a:p>
          <a:p>
            <a:pPr algn="l"/>
            <a:r>
              <a:rPr lang="en-US" sz="1200" b="0" i="0" u="none" strike="noStrike" baseline="0">
                <a:solidFill>
                  <a:schemeClr val="bg1"/>
                </a:solidFill>
              </a:rPr>
              <a:t>Principal®, Principal Financial Group® and the Principal logo design are registered trademarks of Principal Financial Services, Inc., a Principal</a:t>
            </a:r>
          </a:p>
          <a:p>
            <a:pPr algn="l"/>
            <a:r>
              <a:rPr lang="en-US" sz="1200" b="0" i="0" u="none" strike="noStrike" baseline="0">
                <a:solidFill>
                  <a:schemeClr val="bg1"/>
                </a:solidFill>
              </a:rPr>
              <a:t>Financial Group company, in the United States and are trademarks and service marks of Principal Financial Services, Inc., in various countries</a:t>
            </a:r>
          </a:p>
          <a:p>
            <a:pPr algn="l"/>
            <a:r>
              <a:rPr lang="en-US" sz="1200" b="0" i="0" u="none" strike="noStrike" baseline="0">
                <a:solidFill>
                  <a:schemeClr val="bg1"/>
                </a:solidFill>
              </a:rPr>
              <a:t>around the world.</a:t>
            </a:r>
            <a:endParaRPr lang="en-US" sz="1200">
              <a:solidFill>
                <a:schemeClr val="bg1"/>
              </a:solidFill>
            </a:endParaRPr>
          </a:p>
          <a:p>
            <a:endParaRPr lang="en-US" sz="1200">
              <a:solidFill>
                <a:schemeClr val="bg1"/>
              </a:solidFill>
            </a:endParaRPr>
          </a:p>
          <a:p>
            <a:r>
              <a:rPr lang="en-US" sz="1200">
                <a:solidFill>
                  <a:schemeClr val="bg1"/>
                </a:solidFill>
              </a:rPr>
              <a:t>DI9430-06  |  3406241-022024  |  02/2024</a:t>
            </a:r>
          </a:p>
          <a:p>
            <a:endParaRPr lang="en-US" sz="1200">
              <a:solidFill>
                <a:schemeClr val="bg1"/>
              </a:solidFill>
            </a:endParaRPr>
          </a:p>
          <a:p>
            <a:endParaRPr lang="en-US" sz="1200">
              <a:solidFill>
                <a:schemeClr val="bg1"/>
              </a:solidFill>
            </a:endParaRPr>
          </a:p>
        </p:txBody>
      </p:sp>
    </p:spTree>
    <p:extLst>
      <p:ext uri="{BB962C8B-B14F-4D97-AF65-F5344CB8AC3E}">
        <p14:creationId xmlns:p14="http://schemas.microsoft.com/office/powerpoint/2010/main" val="338803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8873-4DCC-48DB-ADED-FA147B4539A5}"/>
              </a:ext>
            </a:extLst>
          </p:cNvPr>
          <p:cNvSpPr>
            <a:spLocks noGrp="1"/>
          </p:cNvSpPr>
          <p:nvPr>
            <p:ph type="title"/>
          </p:nvPr>
        </p:nvSpPr>
        <p:spPr>
          <a:xfrm>
            <a:off x="528118" y="1848861"/>
            <a:ext cx="10972800" cy="1637889"/>
          </a:xfrm>
        </p:spPr>
        <p:txBody>
          <a:bodyPr/>
          <a:lstStyle/>
          <a:p>
            <a:r>
              <a:rPr lang="en-US">
                <a:latin typeface="FS Elliot Pro Light" panose="02000503040000020004" pitchFamily="50" charset="0"/>
              </a:rPr>
              <a:t>Prioritization of benefits</a:t>
            </a:r>
          </a:p>
        </p:txBody>
      </p:sp>
    </p:spTree>
    <p:extLst>
      <p:ext uri="{BB962C8B-B14F-4D97-AF65-F5344CB8AC3E}">
        <p14:creationId xmlns:p14="http://schemas.microsoft.com/office/powerpoint/2010/main" val="286119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61925" y="6298130"/>
            <a:ext cx="312766" cy="310664"/>
          </a:xfrm>
        </p:spPr>
        <p:txBody>
          <a:bodyPr/>
          <a:lstStyle/>
          <a:p>
            <a:fld id="{FE894C8D-A86E-C448-9CBF-AD01FEF18A38}" type="slidenum">
              <a:rPr lang="en-US" smtClean="0"/>
              <a:pPr/>
              <a:t>8</a:t>
            </a:fld>
            <a:endParaRPr lang="en-US"/>
          </a:p>
        </p:txBody>
      </p:sp>
      <p:sp>
        <p:nvSpPr>
          <p:cNvPr id="23" name="TextBox 22">
            <a:extLst>
              <a:ext uri="{FF2B5EF4-FFF2-40B4-BE49-F238E27FC236}">
                <a16:creationId xmlns:a16="http://schemas.microsoft.com/office/drawing/2014/main" id="{6FBEC68A-4206-42F2-8DF1-B4A165B96A08}"/>
              </a:ext>
            </a:extLst>
          </p:cNvPr>
          <p:cNvSpPr txBox="1"/>
          <p:nvPr/>
        </p:nvSpPr>
        <p:spPr>
          <a:xfrm>
            <a:off x="615906" y="6322697"/>
            <a:ext cx="8832894" cy="286096"/>
          </a:xfrm>
          <a:prstGeom prst="rect">
            <a:avLst/>
          </a:prstGeom>
        </p:spPr>
        <p:txBody>
          <a:bodyPr vert="horz" lIns="0" tIns="0" rIns="0" bIns="0" rtlCol="0" anchor="b"/>
          <a:lstStyle>
            <a:defPPr>
              <a:defRPr lang="en-US"/>
            </a:defPPr>
            <a:lvl1pPr>
              <a:lnSpc>
                <a:spcPct val="90000"/>
              </a:lnSpc>
              <a:spcAft>
                <a:spcPts val="200"/>
              </a:spcAft>
              <a:defRPr sz="800">
                <a:solidFill>
                  <a:srgbClr val="333333"/>
                </a:solidFill>
                <a:latin typeface="FS Elliot Pro" panose="02000503040000020004" pitchFamily="2" charset="0"/>
              </a:defRPr>
            </a:lvl1pPr>
          </a:lstStyle>
          <a:p>
            <a:r>
              <a:rPr lang="en-US"/>
              <a:t>2024 Answering: 1,020 SMB owners </a:t>
            </a:r>
          </a:p>
          <a:p>
            <a:r>
              <a:rPr lang="en-US"/>
              <a:t>Q930 Please rank the following employee benefits and business owner solutions in order of importance from 1 to 10, based on your priorities as a business owner. </a:t>
            </a:r>
          </a:p>
        </p:txBody>
      </p:sp>
      <p:graphicFrame>
        <p:nvGraphicFramePr>
          <p:cNvPr id="8" name="Table 7">
            <a:extLst>
              <a:ext uri="{FF2B5EF4-FFF2-40B4-BE49-F238E27FC236}">
                <a16:creationId xmlns:a16="http://schemas.microsoft.com/office/drawing/2014/main" id="{1BE5B39C-2F2C-4149-AE72-8F551A235B01}"/>
              </a:ext>
            </a:extLst>
          </p:cNvPr>
          <p:cNvGraphicFramePr>
            <a:graphicFrameLocks noGrp="1"/>
          </p:cNvGraphicFramePr>
          <p:nvPr>
            <p:extLst>
              <p:ext uri="{D42A27DB-BD31-4B8C-83A1-F6EECF244321}">
                <p14:modId xmlns:p14="http://schemas.microsoft.com/office/powerpoint/2010/main" val="4254341931"/>
              </p:ext>
            </p:extLst>
          </p:nvPr>
        </p:nvGraphicFramePr>
        <p:xfrm>
          <a:off x="562425" y="1291704"/>
          <a:ext cx="10972800" cy="4741924"/>
        </p:xfrm>
        <a:graphic>
          <a:graphicData uri="http://schemas.openxmlformats.org/drawingml/2006/table">
            <a:tbl>
              <a:tblPr firstRow="1" bandRow="1">
                <a:tableStyleId>{7E9639D4-E3E2-4D34-9284-5A2195B3D0D7}</a:tableStyleId>
              </a:tblPr>
              <a:tblGrid>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097280">
                  <a:extLst>
                    <a:ext uri="{9D8B030D-6E8A-4147-A177-3AD203B41FA5}">
                      <a16:colId xmlns:a16="http://schemas.microsoft.com/office/drawing/2014/main" val="20005"/>
                    </a:ext>
                  </a:extLst>
                </a:gridCol>
                <a:gridCol w="1097280">
                  <a:extLst>
                    <a:ext uri="{9D8B030D-6E8A-4147-A177-3AD203B41FA5}">
                      <a16:colId xmlns:a16="http://schemas.microsoft.com/office/drawing/2014/main" val="1290120351"/>
                    </a:ext>
                  </a:extLst>
                </a:gridCol>
                <a:gridCol w="1097280">
                  <a:extLst>
                    <a:ext uri="{9D8B030D-6E8A-4147-A177-3AD203B41FA5}">
                      <a16:colId xmlns:a16="http://schemas.microsoft.com/office/drawing/2014/main" val="2468880929"/>
                    </a:ext>
                  </a:extLst>
                </a:gridCol>
                <a:gridCol w="1097280">
                  <a:extLst>
                    <a:ext uri="{9D8B030D-6E8A-4147-A177-3AD203B41FA5}">
                      <a16:colId xmlns:a16="http://schemas.microsoft.com/office/drawing/2014/main" val="847858824"/>
                    </a:ext>
                  </a:extLst>
                </a:gridCol>
                <a:gridCol w="1097280">
                  <a:extLst>
                    <a:ext uri="{9D8B030D-6E8A-4147-A177-3AD203B41FA5}">
                      <a16:colId xmlns:a16="http://schemas.microsoft.com/office/drawing/2014/main" val="3569739686"/>
                    </a:ext>
                  </a:extLst>
                </a:gridCol>
                <a:gridCol w="1097280">
                  <a:extLst>
                    <a:ext uri="{9D8B030D-6E8A-4147-A177-3AD203B41FA5}">
                      <a16:colId xmlns:a16="http://schemas.microsoft.com/office/drawing/2014/main" val="2248481471"/>
                    </a:ext>
                  </a:extLst>
                </a:gridCol>
              </a:tblGrid>
              <a:tr h="319506">
                <a:tc>
                  <a:txBody>
                    <a:bodyPr/>
                    <a:lstStyle/>
                    <a:p>
                      <a:pPr algn="ctr"/>
                      <a:r>
                        <a:rPr lang="en-US" sz="1800" b="1">
                          <a:solidFill>
                            <a:schemeClr val="accent2"/>
                          </a:solidFill>
                          <a:latin typeface="FS Elliot Pro" panose="02000503040000020004" pitchFamily="50" charset="0"/>
                        </a:rPr>
                        <a:t>2008 </a:t>
                      </a:r>
                    </a:p>
                  </a:txBody>
                  <a:tcPr marT="0" marB="0" anchor="ctr">
                    <a:lnL w="1905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2010 </a:t>
                      </a:r>
                    </a:p>
                  </a:txBody>
                  <a:tcPr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2012 </a:t>
                      </a:r>
                    </a:p>
                  </a:txBody>
                  <a:tcPr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2015 </a:t>
                      </a:r>
                    </a:p>
                  </a:txBody>
                  <a:tcPr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2017 </a:t>
                      </a:r>
                    </a:p>
                  </a:txBody>
                  <a:tcPr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2019 </a:t>
                      </a:r>
                    </a:p>
                  </a:txBody>
                  <a:tcPr marT="0" marB="0" anchor="ctr">
                    <a:lnL>
                      <a:noFill/>
                    </a:lnL>
                    <a:lnR>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2021 </a:t>
                      </a:r>
                    </a:p>
                  </a:txBody>
                  <a:tcPr marT="0" marB="0" anchor="ct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2022</a:t>
                      </a:r>
                    </a:p>
                  </a:txBody>
                  <a:tcPr marT="0" marB="0" anchor="ct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2023</a:t>
                      </a:r>
                    </a:p>
                  </a:txBody>
                  <a:tcPr marT="0" marB="0" anchor="ct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a:solidFill>
                            <a:schemeClr val="accent2"/>
                          </a:solidFill>
                          <a:latin typeface="FS Elliot Pro" panose="02000503040000020004" pitchFamily="50" charset="0"/>
                        </a:rPr>
                        <a:t>2024</a:t>
                      </a:r>
                    </a:p>
                  </a:txBody>
                  <a:tcPr marT="0" marB="0" anchor="ctr">
                    <a:lnL>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7185">
                <a:tc>
                  <a:txBody>
                    <a:bodyPr/>
                    <a:lstStyle/>
                    <a:p>
                      <a:pPr algn="ctr"/>
                      <a:r>
                        <a:rPr lang="en-US" sz="900" b="1">
                          <a:solidFill>
                            <a:schemeClr val="tx1"/>
                          </a:solidFill>
                        </a:rPr>
                        <a:t>Group Medical Benefits</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Business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405269">
                <a:tc>
                  <a:txBody>
                    <a:bodyPr/>
                    <a:lstStyle/>
                    <a:p>
                      <a:pPr algn="ctr"/>
                      <a:r>
                        <a:rPr lang="en-US" sz="900" b="1">
                          <a:solidFill>
                            <a:schemeClr val="bg1"/>
                          </a:solidFill>
                        </a:rPr>
                        <a:t>Business</a:t>
                      </a:r>
                      <a:r>
                        <a:rPr lang="en-US" sz="900" b="1" baseline="0">
                          <a:solidFill>
                            <a:schemeClr val="bg1"/>
                          </a:solidFill>
                        </a:rPr>
                        <a:t> Protection</a:t>
                      </a:r>
                      <a:endParaRPr lang="en-US" sz="900" b="1">
                        <a:solidFill>
                          <a:schemeClr val="bg1"/>
                        </a:solidFill>
                      </a:endParaRP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b="1">
                          <a:solidFill>
                            <a:schemeClr val="tx1"/>
                          </a:solidFill>
                        </a:rPr>
                        <a:t>Group</a:t>
                      </a:r>
                      <a:r>
                        <a:rPr lang="en-US" sz="900" b="1" baseline="0">
                          <a:solidFill>
                            <a:schemeClr val="tx1"/>
                          </a:solidFill>
                        </a:rPr>
                        <a:t> Health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405269">
                <a:tc>
                  <a:txBody>
                    <a:bodyPr/>
                    <a:lstStyle/>
                    <a:p>
                      <a:pPr algn="ctr"/>
                      <a:r>
                        <a:rPr lang="en-US" sz="900" b="1">
                          <a:solidFill>
                            <a:schemeClr val="bg1"/>
                          </a:solidFill>
                        </a:rPr>
                        <a:t>Qualified Retirement Plans</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900" b="1">
                          <a:solidFill>
                            <a:schemeClr val="tx1"/>
                          </a:solidFill>
                        </a:rPr>
                        <a:t>Health &amp; Wellness Solutions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Succession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477379">
                <a:tc>
                  <a:txBody>
                    <a:bodyPr/>
                    <a:lstStyle/>
                    <a:p>
                      <a:pPr algn="ctr"/>
                      <a:r>
                        <a:rPr lang="en-US" sz="900" b="1">
                          <a:solidFill>
                            <a:schemeClr val="tx1"/>
                          </a:solidFill>
                        </a:rPr>
                        <a:t>Group</a:t>
                      </a:r>
                      <a:r>
                        <a:rPr lang="en-US" sz="900" b="1" baseline="0">
                          <a:solidFill>
                            <a:schemeClr val="tx1"/>
                          </a:solidFill>
                        </a:rPr>
                        <a:t> Life, Disability, Dental, Vision</a:t>
                      </a:r>
                      <a:endParaRPr lang="en-US" sz="900" b="1">
                        <a:solidFill>
                          <a:schemeClr val="tx1"/>
                        </a:solidFill>
                      </a:endParaRP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900" b="1">
                          <a:solidFill>
                            <a:schemeClr val="tx1"/>
                          </a:solidFill>
                        </a:rPr>
                        <a:t>Non-Medical</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Succession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Income Protection</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Succession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Succession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5"/>
                  </a:ext>
                </a:extLst>
              </a:tr>
              <a:tr h="347185">
                <a:tc>
                  <a:txBody>
                    <a:bodyPr/>
                    <a:lstStyle/>
                    <a:p>
                      <a:pPr algn="ctr"/>
                      <a:r>
                        <a:rPr lang="en-US" sz="900" b="1">
                          <a:solidFill>
                            <a:schemeClr val="tx1"/>
                          </a:solidFill>
                        </a:rPr>
                        <a:t>Income Protection</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900" b="1">
                          <a:solidFill>
                            <a:schemeClr val="tx1"/>
                          </a:solidFill>
                        </a:rPr>
                        <a:t>Group</a:t>
                      </a:r>
                      <a:r>
                        <a:rPr lang="en-US" sz="900" b="1" baseline="0">
                          <a:solidFill>
                            <a:schemeClr val="tx1"/>
                          </a:solidFill>
                        </a:rPr>
                        <a:t> Non-Medical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algn="ct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bg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bg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bg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Group Benefits</a:t>
                      </a:r>
                      <a:endParaRPr lang="en-US" sz="900" b="1">
                        <a:solidFill>
                          <a:schemeClr val="bg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extLst>
                  <a:ext uri="{0D108BD9-81ED-4DB2-BD59-A6C34878D82A}">
                    <a16:rowId xmlns:a16="http://schemas.microsoft.com/office/drawing/2014/main" val="10006"/>
                  </a:ext>
                </a:extLst>
              </a:tr>
              <a:tr h="477379">
                <a:tc>
                  <a:txBody>
                    <a:bodyPr/>
                    <a:lstStyle/>
                    <a:p>
                      <a:pPr algn="ctr"/>
                      <a:r>
                        <a:rPr lang="en-US" sz="900" b="1">
                          <a:solidFill>
                            <a:schemeClr val="bg1"/>
                          </a:solidFill>
                        </a:rPr>
                        <a:t>Supplemental Retirement Income</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Retirement</a:t>
                      </a:r>
                      <a:r>
                        <a:rPr lang="en-US" sz="900" b="1" baseline="0">
                          <a:solidFill>
                            <a:schemeClr val="bg1"/>
                          </a:solidFill>
                        </a:rPr>
                        <a:t> Income</a:t>
                      </a:r>
                      <a:endParaRPr lang="en-US" sz="900" b="1">
                        <a:solidFill>
                          <a:schemeClr val="bg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Wealth Transfer</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Legacy &amp; Estate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5FFF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Non-Medical</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E8B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53478998"/>
                  </a:ext>
                </a:extLst>
              </a:tr>
              <a:tr h="607573">
                <a:tc>
                  <a:txBody>
                    <a:bodyPr/>
                    <a:lstStyle/>
                    <a:p>
                      <a:pPr algn="ctr"/>
                      <a:r>
                        <a:rPr lang="en-US" sz="900" b="1">
                          <a:solidFill>
                            <a:schemeClr val="tx1"/>
                          </a:solidFill>
                        </a:rPr>
                        <a:t>Vol. Supplementary Employee Benefits</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algn="ctr"/>
                      <a:r>
                        <a:rPr lang="en-US" sz="900" b="1">
                          <a:solidFill>
                            <a:schemeClr val="tx1"/>
                          </a:solidFill>
                        </a:rPr>
                        <a:t>Exit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b="1">
                          <a:solidFill>
                            <a:schemeClr val="tx1"/>
                          </a:solidFill>
                        </a:rPr>
                        <a:t>Succession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00432602"/>
                  </a:ext>
                </a:extLst>
              </a:tr>
              <a:tr h="477379">
                <a:tc>
                  <a:txBody>
                    <a:bodyPr/>
                    <a:lstStyle/>
                    <a:p>
                      <a:pPr algn="ctr"/>
                      <a:r>
                        <a:rPr lang="en-US" sz="900" b="1">
                          <a:solidFill>
                            <a:schemeClr val="tx1"/>
                          </a:solidFill>
                        </a:rPr>
                        <a:t>Survivor Income</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Wealth Transfer</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Wealth Transfer</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Supplemental Key Employee Benefits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Legacy &amp; Estate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5FFF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Legacy &amp; Estate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5FFF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bg1"/>
                          </a:solidFill>
                        </a:rPr>
                        <a:t>Qualified</a:t>
                      </a:r>
                      <a:r>
                        <a:rPr lang="en-US" sz="900" b="1" baseline="0">
                          <a:solidFill>
                            <a:schemeClr val="bg1"/>
                          </a:solidFill>
                        </a:rPr>
                        <a:t> Retirement Plans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43357096"/>
                  </a:ext>
                </a:extLst>
              </a:tr>
              <a:tr h="347185">
                <a:tc>
                  <a:txBody>
                    <a:bodyPr/>
                    <a:lstStyle/>
                    <a:p>
                      <a:pPr algn="ctr"/>
                      <a:r>
                        <a:rPr lang="en-US" sz="900" b="1">
                          <a:solidFill>
                            <a:schemeClr val="tx1"/>
                          </a:solidFill>
                        </a:rPr>
                        <a:t>Wealth Transfer</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b="1">
                          <a:solidFill>
                            <a:schemeClr val="tx1"/>
                          </a:solidFill>
                        </a:rPr>
                        <a:t>Wealth Transfer</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Legacy &amp; Estate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41066252"/>
                  </a:ext>
                </a:extLst>
              </a:tr>
              <a:tr h="347185">
                <a:tc>
                  <a:txBody>
                    <a:bodyPr/>
                    <a:lstStyle/>
                    <a:p>
                      <a:pPr algn="ctr"/>
                      <a:r>
                        <a:rPr lang="en-US" sz="900" b="1">
                          <a:solidFill>
                            <a:schemeClr val="tx1"/>
                          </a:solidFill>
                        </a:rPr>
                        <a:t>Exit Planning</a:t>
                      </a:r>
                    </a:p>
                  </a:txBody>
                  <a:tcPr marL="45720" marR="4572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Exit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Exit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Exit Planning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Voluntary</a:t>
                      </a:r>
                      <a:r>
                        <a:rPr lang="en-US" sz="900" b="1" baseline="0">
                          <a:solidFill>
                            <a:schemeClr val="tx1"/>
                          </a:solidFill>
                        </a:rPr>
                        <a:t> Benefits</a:t>
                      </a:r>
                      <a:endParaRPr lang="en-US" sz="900" b="1">
                        <a:solidFill>
                          <a:schemeClr val="tx1"/>
                        </a:solidFill>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Survivor Income</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a:solidFill>
                            <a:schemeClr val="tx1"/>
                          </a:solidFill>
                        </a:rPr>
                        <a:t>Legacy &amp; Estate Planning</a:t>
                      </a:r>
                    </a:p>
                  </a:txBody>
                  <a:tcPr marL="45720" marR="4572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69121681"/>
                  </a:ext>
                </a:extLst>
              </a:tr>
            </a:tbl>
          </a:graphicData>
        </a:graphic>
      </p:graphicFrame>
      <p:sp>
        <p:nvSpPr>
          <p:cNvPr id="11" name="Title 2">
            <a:extLst>
              <a:ext uri="{FF2B5EF4-FFF2-40B4-BE49-F238E27FC236}">
                <a16:creationId xmlns:a16="http://schemas.microsoft.com/office/drawing/2014/main" id="{B7D8F250-C023-4B26-A286-0CF0582BB8A8}"/>
              </a:ext>
            </a:extLst>
          </p:cNvPr>
          <p:cNvSpPr>
            <a:spLocks noGrp="1"/>
          </p:cNvSpPr>
          <p:nvPr>
            <p:ph type="title"/>
          </p:nvPr>
        </p:nvSpPr>
        <p:spPr>
          <a:xfrm>
            <a:off x="615906" y="97743"/>
            <a:ext cx="11271294" cy="711200"/>
          </a:xfrm>
          <a:prstGeom prst="rect">
            <a:avLst/>
          </a:prstGeom>
        </p:spPr>
        <p:txBody>
          <a:bodyPr/>
          <a:lstStyle/>
          <a:p>
            <a:r>
              <a:rPr lang="en-US" b="1"/>
              <a:t>Business protection remains top priority since 2010</a:t>
            </a:r>
          </a:p>
        </p:txBody>
      </p:sp>
      <p:sp>
        <p:nvSpPr>
          <p:cNvPr id="12" name="Text Placeholder 5">
            <a:extLst>
              <a:ext uri="{FF2B5EF4-FFF2-40B4-BE49-F238E27FC236}">
                <a16:creationId xmlns:a16="http://schemas.microsoft.com/office/drawing/2014/main" id="{96A216EC-82D8-4FDD-B960-36164B752914}"/>
              </a:ext>
            </a:extLst>
          </p:cNvPr>
          <p:cNvSpPr txBox="1">
            <a:spLocks/>
          </p:cNvSpPr>
          <p:nvPr/>
        </p:nvSpPr>
        <p:spPr>
          <a:xfrm>
            <a:off x="562425" y="665895"/>
            <a:ext cx="10332988" cy="505680"/>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67" b="1">
                <a:solidFill>
                  <a:schemeClr val="tx2">
                    <a:lumMod val="50000"/>
                  </a:schemeClr>
                </a:solidFill>
              </a:rPr>
              <a:t>Owners rank the employee benefits and business owner solutions similar to last year, with voluntary benefits receiving their highest ranking since the survey started in 2008.</a:t>
            </a:r>
          </a:p>
          <a:p>
            <a:pPr marL="0" indent="0">
              <a:buNone/>
            </a:pPr>
            <a:endParaRPr lang="en-US" sz="1467" b="1">
              <a:solidFill>
                <a:schemeClr val="tx2">
                  <a:lumMod val="50000"/>
                </a:schemeClr>
              </a:solidFill>
            </a:endParaRPr>
          </a:p>
        </p:txBody>
      </p:sp>
    </p:spTree>
    <p:extLst>
      <p:ext uri="{BB962C8B-B14F-4D97-AF65-F5344CB8AC3E}">
        <p14:creationId xmlns:p14="http://schemas.microsoft.com/office/powerpoint/2010/main" val="344078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23875" y="711401"/>
            <a:ext cx="10972800" cy="2852737"/>
          </a:xfrm>
        </p:spPr>
        <p:txBody>
          <a:bodyPr/>
          <a:lstStyle/>
          <a:p>
            <a:r>
              <a:rPr lang="en-US">
                <a:latin typeface="FS Elliot Pro Light"/>
              </a:rPr>
              <a:t>Priorities and realities</a:t>
            </a:r>
            <a:endParaRPr lang="en-US"/>
          </a:p>
        </p:txBody>
      </p:sp>
    </p:spTree>
    <p:extLst>
      <p:ext uri="{BB962C8B-B14F-4D97-AF65-F5344CB8AC3E}">
        <p14:creationId xmlns:p14="http://schemas.microsoft.com/office/powerpoint/2010/main" val="2025770032"/>
      </p:ext>
    </p:extLst>
  </p:cSld>
  <p:clrMapOvr>
    <a:masterClrMapping/>
  </p:clrMapOvr>
</p:sld>
</file>

<file path=ppt/theme/theme1.xml><?xml version="1.0" encoding="utf-8"?>
<a:theme xmlns:a="http://schemas.openxmlformats.org/drawingml/2006/main" name="2_Office Theme">
  <a:themeElements>
    <a:clrScheme name="PRINCIPAL TEMPLATE">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RINCIPAL TEMPLATE">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4E03423D1FB149815474C190CFF08A" ma:contentTypeVersion="22" ma:contentTypeDescription="Create a new document." ma:contentTypeScope="" ma:versionID="12988a4d3d288f73d2bdedb51652da40">
  <xsd:schema xmlns:xsd="http://www.w3.org/2001/XMLSchema" xmlns:xs="http://www.w3.org/2001/XMLSchema" xmlns:p="http://schemas.microsoft.com/office/2006/metadata/properties" xmlns:ns2="64b52936-4d1a-4788-a027-08c67a991459" xmlns:ns3="00a0abf1-db4d-40c2-9ab0-8f11fd44dbb4" xmlns:ns4="b321ad9c-65f3-4b5a-ad5c-8eb431ac3fd0" targetNamespace="http://schemas.microsoft.com/office/2006/metadata/properties" ma:root="true" ma:fieldsID="ef1344c7efd37ddfe3c2a8f8f2c1f8ee" ns2:_="" ns3:_="" ns4:_="">
    <xsd:import namespace="64b52936-4d1a-4788-a027-08c67a991459"/>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3:Notes1" minOccurs="0"/>
                <xsd:element ref="ns2:MediaServiceDateTaken" minOccurs="0"/>
                <xsd:element ref="ns2:MediaLengthInSeconds" minOccurs="0"/>
                <xsd:element ref="ns4: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52936-4d1a-4788-a027-08c67a991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Notes1" ma:index="18"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21ad9c-65f3-4b5a-ad5c-8eb431ac3fd0" xsi:nil="true"/>
    <SharedWithUsers xmlns="00a0abf1-db4d-40c2-9ab0-8f11fd44dbb4">
      <UserInfo>
        <DisplayName>Scott, Keith</DisplayName>
        <AccountId>376</AccountId>
        <AccountType/>
      </UserInfo>
    </SharedWithUsers>
    <lcf76f155ced4ddcb4097134ff3c332f xmlns="64b52936-4d1a-4788-a027-08c67a991459">
      <Terms xmlns="http://schemas.microsoft.com/office/infopath/2007/PartnerControls"/>
    </lcf76f155ced4ddcb4097134ff3c332f>
    <Notes1 xmlns="00a0abf1-db4d-40c2-9ab0-8f11fd44dbb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393FA-64FD-4747-8D59-3FBD24BB8E16}">
  <ds:schemaRefs>
    <ds:schemaRef ds:uri="00a0abf1-db4d-40c2-9ab0-8f11fd44dbb4"/>
    <ds:schemaRef ds:uri="64b52936-4d1a-4788-a027-08c67a991459"/>
    <ds:schemaRef ds:uri="b321ad9c-65f3-4b5a-ad5c-8eb431ac3f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9A148F-8ACE-4699-888E-A3C9FC56C8BC}">
  <ds:schemaRefs>
    <ds:schemaRef ds:uri="00a0abf1-db4d-40c2-9ab0-8f11fd44dbb4"/>
    <ds:schemaRef ds:uri="64b52936-4d1a-4788-a027-08c67a991459"/>
    <ds:schemaRef ds:uri="7ffdfb31-d28b-488b-af84-fb52a0b2ab8b"/>
    <ds:schemaRef ds:uri="88607fc8-d570-402a-a084-7d31b4cdfec4"/>
    <ds:schemaRef ds:uri="b321ad9c-65f3-4b5a-ad5c-8eb431ac3f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546574-3FD3-4136-B6B0-1DE135E23E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6459</Words>
  <Application>Microsoft Office PowerPoint</Application>
  <PresentationFormat>Widescreen</PresentationFormat>
  <Paragraphs>1870</Paragraphs>
  <Slides>61</Slides>
  <Notes>61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.PingFang SC Regular</vt:lpstr>
      <vt:lpstr>Arial</vt:lpstr>
      <vt:lpstr>Calibri</vt:lpstr>
      <vt:lpstr>FS Elliot Pro</vt:lpstr>
      <vt:lpstr>FS Elliot Pro Light</vt:lpstr>
      <vt:lpstr>Monaco</vt:lpstr>
      <vt:lpstr>Segoe UI</vt:lpstr>
      <vt:lpstr>STIXGeneral-Regular</vt:lpstr>
      <vt:lpstr>Symbol</vt:lpstr>
      <vt:lpstr>2_Office Theme</vt:lpstr>
      <vt:lpstr>Office Theme</vt:lpstr>
      <vt:lpstr>PowerPoint Presentation</vt:lpstr>
      <vt:lpstr>PowerPoint Presentation</vt:lpstr>
      <vt:lpstr>Key findings</vt:lpstr>
      <vt:lpstr>Key findings: overall</vt:lpstr>
      <vt:lpstr>Key findings: Employee benefits</vt:lpstr>
      <vt:lpstr>Key findings: Owners, their business, and key employees</vt:lpstr>
      <vt:lpstr>Prioritization of benefits</vt:lpstr>
      <vt:lpstr>Business protection remains top priority since 2010</vt:lpstr>
      <vt:lpstr>Priorities and realities</vt:lpstr>
      <vt:lpstr>2024 Snapshot of top priorities and realities </vt:lpstr>
      <vt:lpstr>2024 Snapshot of top priorities and realities </vt:lpstr>
      <vt:lpstr>Potential solutions for your employees   Stay competitive by offering benefits. </vt:lpstr>
      <vt:lpstr>Solutions for your employees</vt:lpstr>
      <vt:lpstr>Solutions for your employees</vt:lpstr>
      <vt:lpstr>Solutions for your employees</vt:lpstr>
      <vt:lpstr>Solutions for your employees</vt:lpstr>
      <vt:lpstr>Potential solutions for your business   Help protect the future of your business. </vt:lpstr>
      <vt:lpstr>Solutions for your business</vt:lpstr>
      <vt:lpstr>Solutions for your business</vt:lpstr>
      <vt:lpstr>Potential solutions to help protect your lifestyle    Help protect yourself and your family. </vt:lpstr>
      <vt:lpstr>Solutions for your lifestyle</vt:lpstr>
      <vt:lpstr>Solutions for your lifestyle</vt:lpstr>
      <vt:lpstr>Solutions for your lifestyle</vt:lpstr>
      <vt:lpstr>Business planning</vt:lpstr>
      <vt:lpstr>What stops business owners from planning?</vt:lpstr>
      <vt:lpstr>Do you have the right team helping you?</vt:lpstr>
      <vt:lpstr>PowerPoint Presentation</vt:lpstr>
      <vt:lpstr>PowerPoint Presentation</vt:lpstr>
      <vt:lpstr>PowerPoint Presentation</vt:lpstr>
      <vt:lpstr>PowerPoint Presentation</vt:lpstr>
      <vt:lpstr>Owners &amp; their business</vt:lpstr>
      <vt:lpstr>PowerPoint Presentation</vt:lpstr>
      <vt:lpstr>PowerPoint Presentation</vt:lpstr>
      <vt:lpstr>PowerPoint Presentation</vt:lpstr>
      <vt:lpstr>A record number of owners classify their  business as “growing”</vt:lpstr>
      <vt:lpstr>PowerPoint Presentation</vt:lpstr>
      <vt:lpstr>More than six in ten own a family business</vt:lpstr>
      <vt:lpstr>PowerPoint Presentation</vt:lpstr>
      <vt:lpstr>Potential solutions for the business, the employees, and the owner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Blevins, Brandie</dc:creator>
  <cp:lastModifiedBy>Jones, Jennifer D</cp:lastModifiedBy>
  <cp:revision>1</cp:revision>
  <cp:lastPrinted>2022-02-09T15:57:26Z</cp:lastPrinted>
  <dcterms:created xsi:type="dcterms:W3CDTF">2021-07-06T18:34:44Z</dcterms:created>
  <dcterms:modified xsi:type="dcterms:W3CDTF">2024-02-29T19:14:02Z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Classification: Internal Use</vt:lpwstr>
  </property>
  <property fmtid="{D5CDD505-2E9C-101B-9397-08002B2CF9AE}" pid="4" name="ContentTypeId">
    <vt:lpwstr>0x010100E84E03423D1FB149815474C190CFF08A</vt:lpwstr>
  </property>
  <property fmtid="{D5CDD505-2E9C-101B-9397-08002B2CF9AE}" pid="5" name="ke908157ef7448ae97a0f57dd335d8a6">
    <vt:lpwstr>US|cc2c8a87-f14a-4e0d-82f3-2b163d534f0e</vt:lpwstr>
  </property>
  <property fmtid="{D5CDD505-2E9C-101B-9397-08002B2CF9AE}" pid="6" name="ha1bb3af7314478a905ddacccfbca941">
    <vt:lpwstr>SharePoint Online|572e1266-572a-49a1-b710-dec1e3d8a474</vt:lpwstr>
  </property>
  <property fmtid="{D5CDD505-2E9C-101B-9397-08002B2CF9AE}" pid="7" name="e1c2df96011f416eadca7f38c3b81b7e">
    <vt:lpwstr>Internal Use|eacf22b1-4b19-40fb-acd4-312775563be8</vt:lpwstr>
  </property>
  <property fmtid="{D5CDD505-2E9C-101B-9397-08002B2CF9AE}" pid="8" name="TaxCatchAll">
    <vt:lpwstr>27818;#SharePoint Online|572e1266-572a-49a1-b710-dec1e3d8a474;#198;#US|cc2c8a87-f14a-4e0d-82f3-2b163d534f0e;#1;#Internal Use|eacf22b1-4b19-40fb-acd4-312775563be8;#168;#Corporate Systems Support|0130d5df-1433-4934-b258-856b0d026ced</vt:lpwstr>
  </property>
  <property fmtid="{D5CDD505-2E9C-101B-9397-08002B2CF9AE}" pid="9" name="e9cab4a9114c4bc29e54335b8bce5a99">
    <vt:lpwstr>Corporate Systems Support|0130d5df-1433-4934-b258-856b0d026ced</vt:lpwstr>
  </property>
  <property fmtid="{D5CDD505-2E9C-101B-9397-08002B2CF9AE}" pid="10" name="TaxKeyword">
    <vt:lpwstr/>
  </property>
  <property fmtid="{D5CDD505-2E9C-101B-9397-08002B2CF9AE}" pid="11" name="PFG_PolicyCategory">
    <vt:lpwstr/>
  </property>
  <property fmtid="{D5CDD505-2E9C-101B-9397-08002B2CF9AE}" pid="12" name="PFG_Location">
    <vt:lpwstr/>
  </property>
  <property fmtid="{D5CDD505-2E9C-101B-9397-08002B2CF9AE}" pid="13" name="PFG_BusinessUnit">
    <vt:lpwstr/>
  </property>
  <property fmtid="{D5CDD505-2E9C-101B-9397-08002B2CF9AE}" pid="14" name="Country_of_Origin">
    <vt:lpwstr>198;#US|cc2c8a87-f14a-4e0d-82f3-2b163d534f0e</vt:lpwstr>
  </property>
  <property fmtid="{D5CDD505-2E9C-101B-9397-08002B2CF9AE}" pid="15" name="f48e3f5d719d4ceea7d4f6854ded398c">
    <vt:lpwstr/>
  </property>
  <property fmtid="{D5CDD505-2E9C-101B-9397-08002B2CF9AE}" pid="16" name="l486958a44734bd98e880925be2888ee">
    <vt:lpwstr/>
  </property>
  <property fmtid="{D5CDD505-2E9C-101B-9397-08002B2CF9AE}" pid="17" name="f2a6a95768094dc2b6fe11b957881155">
    <vt:lpwstr/>
  </property>
  <property fmtid="{D5CDD505-2E9C-101B-9397-08002B2CF9AE}" pid="18" name="TaxKeywordTaxHTField">
    <vt:lpwstr/>
  </property>
  <property fmtid="{D5CDD505-2E9C-101B-9397-08002B2CF9AE}" pid="19" name="ba0a8fa294d3480caee93ed876c23191">
    <vt:lpwstr/>
  </property>
  <property fmtid="{D5CDD505-2E9C-101B-9397-08002B2CF9AE}" pid="20" name="PFG_WorkResources">
    <vt:lpwstr/>
  </property>
  <property fmtid="{D5CDD505-2E9C-101B-9397-08002B2CF9AE}" pid="21" name="kb383cf08bfb4074a4f9544e468b5bf9">
    <vt:lpwstr/>
  </property>
  <property fmtid="{D5CDD505-2E9C-101B-9397-08002B2CF9AE}" pid="22" name="k28c1cd8304a4913b34cfe2611366e0e">
    <vt:lpwstr/>
  </property>
  <property fmtid="{D5CDD505-2E9C-101B-9397-08002B2CF9AE}" pid="23" name="Classification">
    <vt:lpwstr>1;#Internal Use|eacf22b1-4b19-40fb-acd4-312775563be8</vt:lpwstr>
  </property>
  <property fmtid="{D5CDD505-2E9C-101B-9397-08002B2CF9AE}" pid="24" name="Custodial_Organization">
    <vt:lpwstr>168;#Corporate Systems Support|0130d5df-1433-4934-b258-856b0d026ced</vt:lpwstr>
  </property>
  <property fmtid="{D5CDD505-2E9C-101B-9397-08002B2CF9AE}" pid="25" name="Retention_x0020_Categories">
    <vt:lpwstr/>
  </property>
  <property fmtid="{D5CDD505-2E9C-101B-9397-08002B2CF9AE}" pid="26" name="PFG_CareerAndBenefits">
    <vt:lpwstr/>
  </property>
  <property fmtid="{D5CDD505-2E9C-101B-9397-08002B2CF9AE}" pid="27" name="System_of_Origination">
    <vt:lpwstr>27818;#SharePoint Online|572e1266-572a-49a1-b710-dec1e3d8a474</vt:lpwstr>
  </property>
  <property fmtid="{D5CDD505-2E9C-101B-9397-08002B2CF9AE}" pid="28" name="Retention Categories">
    <vt:lpwstr/>
  </property>
  <property fmtid="{D5CDD505-2E9C-101B-9397-08002B2CF9AE}" pid="29" name="MSIP_Label_af49516a-7525-4936-8880-b1dc1e580865_Enabled">
    <vt:lpwstr>true</vt:lpwstr>
  </property>
  <property fmtid="{D5CDD505-2E9C-101B-9397-08002B2CF9AE}" pid="30" name="MSIP_Label_af49516a-7525-4936-8880-b1dc1e580865_SetDate">
    <vt:lpwstr>2022-03-09T22:03:32Z</vt:lpwstr>
  </property>
  <property fmtid="{D5CDD505-2E9C-101B-9397-08002B2CF9AE}" pid="31" name="MSIP_Label_af49516a-7525-4936-8880-b1dc1e580865_Method">
    <vt:lpwstr>Privileged</vt:lpwstr>
  </property>
  <property fmtid="{D5CDD505-2E9C-101B-9397-08002B2CF9AE}" pid="32" name="MSIP_Label_af49516a-7525-4936-8880-b1dc1e580865_Name">
    <vt:lpwstr>Non-visible label</vt:lpwstr>
  </property>
  <property fmtid="{D5CDD505-2E9C-101B-9397-08002B2CF9AE}" pid="33" name="MSIP_Label_af49516a-7525-4936-8880-b1dc1e580865_SiteId">
    <vt:lpwstr>3bea478c-1684-4a8c-8e85-045ec54ba430</vt:lpwstr>
  </property>
  <property fmtid="{D5CDD505-2E9C-101B-9397-08002B2CF9AE}" pid="34" name="MSIP_Label_af49516a-7525-4936-8880-b1dc1e580865_ActionId">
    <vt:lpwstr>f055e3cb-518b-4ce6-9d58-85e531446b44</vt:lpwstr>
  </property>
  <property fmtid="{D5CDD505-2E9C-101B-9397-08002B2CF9AE}" pid="35" name="MSIP_Label_af49516a-7525-4936-8880-b1dc1e580865_ContentBits">
    <vt:lpwstr>0</vt:lpwstr>
  </property>
  <property fmtid="{D5CDD505-2E9C-101B-9397-08002B2CF9AE}" pid="36" name="MediaServiceImageTags">
    <vt:lpwstr/>
  </property>
</Properties>
</file>