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22" r:id="rId4"/>
    <p:sldMasterId id="2147484121" r:id="rId5"/>
    <p:sldMasterId id="2147484119" r:id="rId6"/>
  </p:sldMasterIdLst>
  <p:notesMasterIdLst>
    <p:notesMasterId r:id="rId80"/>
  </p:notesMasterIdLst>
  <p:handoutMasterIdLst>
    <p:handoutMasterId r:id="rId81"/>
  </p:handoutMasterIdLst>
  <p:sldIdLst>
    <p:sldId id="638" r:id="rId7"/>
    <p:sldId id="640" r:id="rId8"/>
    <p:sldId id="264" r:id="rId9"/>
    <p:sldId id="641" r:id="rId10"/>
    <p:sldId id="642" r:id="rId11"/>
    <p:sldId id="643" r:id="rId12"/>
    <p:sldId id="644" r:id="rId13"/>
    <p:sldId id="645" r:id="rId14"/>
    <p:sldId id="646" r:id="rId15"/>
    <p:sldId id="647" r:id="rId16"/>
    <p:sldId id="648" r:id="rId17"/>
    <p:sldId id="649" r:id="rId18"/>
    <p:sldId id="650" r:id="rId19"/>
    <p:sldId id="651" r:id="rId20"/>
    <p:sldId id="718" r:id="rId21"/>
    <p:sldId id="652" r:id="rId22"/>
    <p:sldId id="653" r:id="rId23"/>
    <p:sldId id="654" r:id="rId24"/>
    <p:sldId id="629" r:id="rId25"/>
    <p:sldId id="655" r:id="rId26"/>
    <p:sldId id="632" r:id="rId27"/>
    <p:sldId id="633" r:id="rId28"/>
    <p:sldId id="634" r:id="rId29"/>
    <p:sldId id="635" r:id="rId30"/>
    <p:sldId id="658" r:id="rId31"/>
    <p:sldId id="656" r:id="rId32"/>
    <p:sldId id="657" r:id="rId33"/>
    <p:sldId id="659" r:id="rId34"/>
    <p:sldId id="454" r:id="rId35"/>
    <p:sldId id="661" r:id="rId36"/>
    <p:sldId id="662" r:id="rId37"/>
    <p:sldId id="671" r:id="rId38"/>
    <p:sldId id="664" r:id="rId39"/>
    <p:sldId id="672" r:id="rId40"/>
    <p:sldId id="665" r:id="rId41"/>
    <p:sldId id="693" r:id="rId42"/>
    <p:sldId id="694" r:id="rId43"/>
    <p:sldId id="720" r:id="rId44"/>
    <p:sldId id="696" r:id="rId45"/>
    <p:sldId id="670" r:id="rId46"/>
    <p:sldId id="366" r:id="rId47"/>
    <p:sldId id="739" r:id="rId48"/>
    <p:sldId id="695" r:id="rId49"/>
    <p:sldId id="614" r:id="rId50"/>
    <p:sldId id="698" r:id="rId51"/>
    <p:sldId id="699" r:id="rId52"/>
    <p:sldId id="700" r:id="rId53"/>
    <p:sldId id="701" r:id="rId54"/>
    <p:sldId id="702" r:id="rId55"/>
    <p:sldId id="703" r:id="rId56"/>
    <p:sldId id="704" r:id="rId57"/>
    <p:sldId id="735" r:id="rId58"/>
    <p:sldId id="734" r:id="rId59"/>
    <p:sldId id="730" r:id="rId60"/>
    <p:sldId id="731" r:id="rId61"/>
    <p:sldId id="732" r:id="rId62"/>
    <p:sldId id="733" r:id="rId63"/>
    <p:sldId id="737" r:id="rId64"/>
    <p:sldId id="738" r:id="rId65"/>
    <p:sldId id="705" r:id="rId66"/>
    <p:sldId id="706" r:id="rId67"/>
    <p:sldId id="660" r:id="rId68"/>
    <p:sldId id="707" r:id="rId69"/>
    <p:sldId id="709" r:id="rId70"/>
    <p:sldId id="710" r:id="rId71"/>
    <p:sldId id="711" r:id="rId72"/>
    <p:sldId id="712" r:id="rId73"/>
    <p:sldId id="713" r:id="rId74"/>
    <p:sldId id="714" r:id="rId75"/>
    <p:sldId id="715" r:id="rId76"/>
    <p:sldId id="666" r:id="rId77"/>
    <p:sldId id="668" r:id="rId78"/>
    <p:sldId id="669" r:id="rId79"/>
  </p:sldIdLst>
  <p:sldSz cx="9144000" cy="5143500" type="screen16x9"/>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 id="{1272AC79-A6A6-4309-8B1C-6A821ABC0469}">
          <p14:sldIdLst>
            <p14:sldId id="638"/>
            <p14:sldId id="640"/>
            <p14:sldId id="264"/>
          </p14:sldIdLst>
        </p14:section>
        <p14:section name="Informal Business Valuation, Buy-Sell review, and Business Continuation" id="{3714A643-5589-4645-B838-21F904526E75}">
          <p14:sldIdLst>
            <p14:sldId id="641"/>
            <p14:sldId id="642"/>
            <p14:sldId id="643"/>
            <p14:sldId id="644"/>
            <p14:sldId id="645"/>
            <p14:sldId id="646"/>
            <p14:sldId id="647"/>
            <p14:sldId id="648"/>
            <p14:sldId id="649"/>
            <p14:sldId id="650"/>
            <p14:sldId id="651"/>
            <p14:sldId id="718"/>
            <p14:sldId id="652"/>
          </p14:sldIdLst>
        </p14:section>
        <p14:section name="Business Needs Assessment" id="{C9289824-0F6D-4F14-8667-8C9F6C4EBB1E}">
          <p14:sldIdLst>
            <p14:sldId id="653"/>
            <p14:sldId id="654"/>
            <p14:sldId id="629"/>
            <p14:sldId id="655"/>
            <p14:sldId id="632"/>
            <p14:sldId id="633"/>
            <p14:sldId id="634"/>
            <p14:sldId id="635"/>
            <p14:sldId id="658"/>
          </p14:sldIdLst>
        </p14:section>
        <p14:section name="Prioritizing Business Needs" id="{C24C9327-2F6F-42CF-B5C2-C02A055EA79F}">
          <p14:sldIdLst>
            <p14:sldId id="656"/>
            <p14:sldId id="657"/>
            <p14:sldId id="659"/>
            <p14:sldId id="454"/>
            <p14:sldId id="661"/>
            <p14:sldId id="662"/>
            <p14:sldId id="671"/>
            <p14:sldId id="664"/>
            <p14:sldId id="672"/>
          </p14:sldIdLst>
        </p14:section>
        <p14:section name="Family Business Planning approach" id="{E469DC6D-5DDB-4E3B-83A6-4464D0B83221}">
          <p14:sldIdLst>
            <p14:sldId id="665"/>
            <p14:sldId id="693"/>
            <p14:sldId id="694"/>
            <p14:sldId id="720"/>
            <p14:sldId id="696"/>
          </p14:sldIdLst>
        </p14:section>
        <p14:section name="Agribusiness approach" id="{722832D2-695F-4DDE-9BCB-E19693897D12}">
          <p14:sldIdLst>
            <p14:sldId id="670"/>
            <p14:sldId id="366"/>
            <p14:sldId id="739"/>
            <p14:sldId id="695"/>
            <p14:sldId id="614"/>
            <p14:sldId id="698"/>
            <p14:sldId id="699"/>
            <p14:sldId id="700"/>
            <p14:sldId id="701"/>
          </p14:sldIdLst>
        </p14:section>
        <p14:section name="Business Owner Retirement Analysis" id="{6F6E7311-B798-4F16-ACC1-1D584AFD913F}">
          <p14:sldIdLst>
            <p14:sldId id="702"/>
            <p14:sldId id="703"/>
            <p14:sldId id="704"/>
            <p14:sldId id="735"/>
            <p14:sldId id="734"/>
            <p14:sldId id="730"/>
            <p14:sldId id="731"/>
            <p14:sldId id="732"/>
            <p14:sldId id="733"/>
            <p14:sldId id="737"/>
            <p14:sldId id="738"/>
            <p14:sldId id="705"/>
            <p14:sldId id="706"/>
            <p14:sldId id="660"/>
            <p14:sldId id="707"/>
          </p14:sldIdLst>
        </p14:section>
        <p14:section name="Strategic Alliances approach" id="{A910A93D-EEE7-4C22-B73A-C6F3BB9D45D7}">
          <p14:sldIdLst>
            <p14:sldId id="709"/>
            <p14:sldId id="710"/>
            <p14:sldId id="711"/>
            <p14:sldId id="712"/>
            <p14:sldId id="713"/>
            <p14:sldId id="714"/>
            <p14:sldId id="715"/>
          </p14:sldIdLst>
        </p14:section>
        <p14:section name="Closing" id="{B810F380-1549-4B66-AEC7-A2BA3E726D5E}">
          <p14:sldIdLst>
            <p14:sldId id="666"/>
            <p14:sldId id="668"/>
            <p14:sldId id="669"/>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7DC3146-0D84-9091-A687-ADD30B00BA92}" name="Caudill, April" initials="CA" userId="S::Caudill.April@principal.com::a6c43205-5c63-4719-a87a-2b74dbf5dd7d" providerId="AD"/>
  <p188:author id="{ECF5A052-D18E-172E-B636-7BBBA10FC856}" name="Young, Annette T" initials="YAT" userId="S::Young.Annette.T@principal.com::368a30b6-b36a-4cde-b780-1d0d6995885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ones, Jennifer D" initials="JJD" lastIdx="17" clrIdx="0">
    <p:extLst>
      <p:ext uri="{19B8F6BF-5375-455C-9EA6-DF929625EA0E}">
        <p15:presenceInfo xmlns:p15="http://schemas.microsoft.com/office/powerpoint/2012/main" userId="S::Jones.Jennifer.D@principal.com::328cf3e3-6d27-44da-b9e2-799db2f13d57" providerId="AD"/>
      </p:ext>
    </p:extLst>
  </p:cmAuthor>
  <p:cmAuthor id="2" name="Gearhart, Stephanie" initials="GS" lastIdx="16" clrIdx="1">
    <p:extLst>
      <p:ext uri="{19B8F6BF-5375-455C-9EA6-DF929625EA0E}">
        <p15:presenceInfo xmlns:p15="http://schemas.microsoft.com/office/powerpoint/2012/main" userId="S::Gearhart.Stephanie@principal.com::1a734b4f-0342-4cc0-95ec-88709d4e8464" providerId="AD"/>
      </p:ext>
    </p:extLst>
  </p:cmAuthor>
  <p:cmAuthor id="3" name="Young, Annette T" initials="YAT" lastIdx="60" clrIdx="2">
    <p:extLst>
      <p:ext uri="{19B8F6BF-5375-455C-9EA6-DF929625EA0E}">
        <p15:presenceInfo xmlns:p15="http://schemas.microsoft.com/office/powerpoint/2012/main" userId="S::Young.Annette.T@principal.com::368a30b6-b36a-4cde-b780-1d0d6995885e" providerId="AD"/>
      </p:ext>
    </p:extLst>
  </p:cmAuthor>
  <p:cmAuthor id="4" name="Hammond, Steve" initials="HS" lastIdx="1" clrIdx="3">
    <p:extLst>
      <p:ext uri="{19B8F6BF-5375-455C-9EA6-DF929625EA0E}">
        <p15:presenceInfo xmlns:p15="http://schemas.microsoft.com/office/powerpoint/2012/main" userId="S::Hammond.Steve@principal.com::24a34c73-d4aa-4f8d-a38e-85841e69171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7CF"/>
    <a:srgbClr val="000000"/>
    <a:srgbClr val="0091DA"/>
    <a:srgbClr val="191D3F"/>
    <a:srgbClr val="0076CF"/>
    <a:srgbClr val="787878"/>
    <a:srgbClr val="464E7E"/>
    <a:srgbClr val="23273F"/>
    <a:srgbClr val="8C8D8E"/>
    <a:srgbClr val="4D4E5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B49D05-B88B-467B-837F-5F49322F33C4}" v="29" dt="2024-03-25T21:07:11.8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10" autoAdjust="0"/>
    <p:restoredTop sz="68532" autoAdjust="0"/>
  </p:normalViewPr>
  <p:slideViewPr>
    <p:cSldViewPr snapToGrid="0">
      <p:cViewPr varScale="1">
        <p:scale>
          <a:sx n="78" d="100"/>
          <a:sy n="78" d="100"/>
        </p:scale>
        <p:origin x="1728" y="58"/>
      </p:cViewPr>
      <p:guideLst>
        <p:guide orient="horz" pos="162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viewProps" Target="viewProps.xml"/><Relationship Id="rId89" Type="http://schemas.microsoft.com/office/2018/10/relationships/authors" Target="author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slide" Target="slides/slide55.xml"/><Relationship Id="rId82" Type="http://schemas.openxmlformats.org/officeDocument/2006/relationships/commentAuthors" Target="commentAuthors.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notesMaster" Target="notesMasters/notesMaster1.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handoutMaster" Target="handoutMasters/handoutMaster1.xml"/><Relationship Id="rId86"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Atee, Sheryl" userId="470441a1-8293-454e-8b56-9d7622ab4d0d" providerId="ADAL" clId="{96FD364A-9B82-4323-B8FB-83A15A3806E0}"/>
    <pc:docChg chg="undo custSel modSld">
      <pc:chgData name="McAtee, Sheryl" userId="470441a1-8293-454e-8b56-9d7622ab4d0d" providerId="ADAL" clId="{96FD364A-9B82-4323-B8FB-83A15A3806E0}" dt="2024-03-18T21:09:17.650" v="231" actId="1076"/>
      <pc:docMkLst>
        <pc:docMk/>
      </pc:docMkLst>
      <pc:sldChg chg="modSp mod">
        <pc:chgData name="McAtee, Sheryl" userId="470441a1-8293-454e-8b56-9d7622ab4d0d" providerId="ADAL" clId="{96FD364A-9B82-4323-B8FB-83A15A3806E0}" dt="2024-03-18T21:09:17.650" v="231" actId="1076"/>
        <pc:sldMkLst>
          <pc:docMk/>
          <pc:sldMk cId="1763032707" sldId="669"/>
        </pc:sldMkLst>
        <pc:spChg chg="mod">
          <ac:chgData name="McAtee, Sheryl" userId="470441a1-8293-454e-8b56-9d7622ab4d0d" providerId="ADAL" clId="{96FD364A-9B82-4323-B8FB-83A15A3806E0}" dt="2024-03-18T21:09:17.650" v="231" actId="1076"/>
          <ac:spMkLst>
            <pc:docMk/>
            <pc:sldMk cId="1763032707" sldId="669"/>
            <ac:spMk id="2" creationId="{EBEF983A-2B1F-D345-9DD5-646B3402727B}"/>
          </ac:spMkLst>
        </pc:spChg>
        <pc:spChg chg="mod">
          <ac:chgData name="McAtee, Sheryl" userId="470441a1-8293-454e-8b56-9d7622ab4d0d" providerId="ADAL" clId="{96FD364A-9B82-4323-B8FB-83A15A3806E0}" dt="2024-03-18T20:34:09.107" v="218" actId="20577"/>
          <ac:spMkLst>
            <pc:docMk/>
            <pc:sldMk cId="1763032707" sldId="669"/>
            <ac:spMk id="5" creationId="{10686247-CA8B-564B-8213-1EA0A06061B5}"/>
          </ac:spMkLst>
        </pc:spChg>
      </pc:sldChg>
      <pc:sldChg chg="modSp mod">
        <pc:chgData name="McAtee, Sheryl" userId="470441a1-8293-454e-8b56-9d7622ab4d0d" providerId="ADAL" clId="{96FD364A-9B82-4323-B8FB-83A15A3806E0}" dt="2024-03-18T18:51:19.016" v="17" actId="20577"/>
        <pc:sldMkLst>
          <pc:docMk/>
          <pc:sldMk cId="2081498679" sldId="705"/>
        </pc:sldMkLst>
        <pc:spChg chg="mod">
          <ac:chgData name="McAtee, Sheryl" userId="470441a1-8293-454e-8b56-9d7622ab4d0d" providerId="ADAL" clId="{96FD364A-9B82-4323-B8FB-83A15A3806E0}" dt="2024-03-18T18:51:19.016" v="17" actId="20577"/>
          <ac:spMkLst>
            <pc:docMk/>
            <pc:sldMk cId="2081498679" sldId="705"/>
            <ac:spMk id="3" creationId="{81AD1613-2AE9-6277-0542-D832E6658AF3}"/>
          </ac:spMkLst>
        </pc:spChg>
      </pc:sldChg>
      <pc:sldChg chg="modSp mod">
        <pc:chgData name="McAtee, Sheryl" userId="470441a1-8293-454e-8b56-9d7622ab4d0d" providerId="ADAL" clId="{96FD364A-9B82-4323-B8FB-83A15A3806E0}" dt="2024-03-18T18:52:07.948" v="19" actId="20577"/>
        <pc:sldMkLst>
          <pc:docMk/>
          <pc:sldMk cId="1774992965" sldId="707"/>
        </pc:sldMkLst>
        <pc:spChg chg="mod">
          <ac:chgData name="McAtee, Sheryl" userId="470441a1-8293-454e-8b56-9d7622ab4d0d" providerId="ADAL" clId="{96FD364A-9B82-4323-B8FB-83A15A3806E0}" dt="2024-03-18T18:52:07.948" v="19" actId="20577"/>
          <ac:spMkLst>
            <pc:docMk/>
            <pc:sldMk cId="1774992965" sldId="707"/>
            <ac:spMk id="4" creationId="{28878503-2DF9-B646-AA49-62DAE027F4F1}"/>
          </ac:spMkLst>
        </pc:spChg>
      </pc:sldChg>
    </pc:docChg>
  </pc:docChgLst>
  <pc:docChgLst>
    <pc:chgData name="McAtee, Sheryl" userId="470441a1-8293-454e-8b56-9d7622ab4d0d" providerId="ADAL" clId="{9FA48296-DC86-4A9B-99AB-BC88EE72D534}"/>
    <pc:docChg chg="modSld">
      <pc:chgData name="McAtee, Sheryl" userId="470441a1-8293-454e-8b56-9d7622ab4d0d" providerId="ADAL" clId="{9FA48296-DC86-4A9B-99AB-BC88EE72D534}" dt="2024-03-26T16:11:41.264" v="61" actId="20577"/>
      <pc:docMkLst>
        <pc:docMk/>
      </pc:docMkLst>
      <pc:sldChg chg="modNotesTx">
        <pc:chgData name="McAtee, Sheryl" userId="470441a1-8293-454e-8b56-9d7622ab4d0d" providerId="ADAL" clId="{9FA48296-DC86-4A9B-99AB-BC88EE72D534}" dt="2024-03-26T16:10:47.648" v="22" actId="20577"/>
        <pc:sldMkLst>
          <pc:docMk/>
          <pc:sldMk cId="1869622700" sldId="664"/>
        </pc:sldMkLst>
      </pc:sldChg>
      <pc:sldChg chg="modNotesTx">
        <pc:chgData name="McAtee, Sheryl" userId="470441a1-8293-454e-8b56-9d7622ab4d0d" providerId="ADAL" clId="{9FA48296-DC86-4A9B-99AB-BC88EE72D534}" dt="2024-03-26T16:06:46.001" v="0" actId="20577"/>
        <pc:sldMkLst>
          <pc:docMk/>
          <pc:sldMk cId="978817154" sldId="704"/>
        </pc:sldMkLst>
      </pc:sldChg>
      <pc:sldChg chg="modNotesTx">
        <pc:chgData name="McAtee, Sheryl" userId="470441a1-8293-454e-8b56-9d7622ab4d0d" providerId="ADAL" clId="{9FA48296-DC86-4A9B-99AB-BC88EE72D534}" dt="2024-03-26T16:11:41.264" v="61" actId="20577"/>
        <pc:sldMkLst>
          <pc:docMk/>
          <pc:sldMk cId="2078682001" sldId="731"/>
        </pc:sldMkLst>
      </pc:sldChg>
      <pc:sldChg chg="modNotesTx">
        <pc:chgData name="McAtee, Sheryl" userId="470441a1-8293-454e-8b56-9d7622ab4d0d" providerId="ADAL" clId="{9FA48296-DC86-4A9B-99AB-BC88EE72D534}" dt="2024-03-26T16:09:01.874" v="8" actId="20577"/>
        <pc:sldMkLst>
          <pc:docMk/>
          <pc:sldMk cId="3545259542" sldId="739"/>
        </pc:sldMkLst>
      </pc:sldChg>
    </pc:docChg>
  </pc:docChgLst>
  <pc:docChgLst>
    <pc:chgData name="Hammond, Steve" userId="24a34c73-d4aa-4f8d-a38e-85841e691715" providerId="ADAL" clId="{15B49D05-B88B-467B-837F-5F49322F33C4}"/>
    <pc:docChg chg="custSel addSld delSld modSld modSection">
      <pc:chgData name="Hammond, Steve" userId="24a34c73-d4aa-4f8d-a38e-85841e691715" providerId="ADAL" clId="{15B49D05-B88B-467B-837F-5F49322F33C4}" dt="2024-03-26T14:51:14.506" v="1048" actId="47"/>
      <pc:docMkLst>
        <pc:docMk/>
      </pc:docMkLst>
      <pc:sldChg chg="del">
        <pc:chgData name="Hammond, Steve" userId="24a34c73-d4aa-4f8d-a38e-85841e691715" providerId="ADAL" clId="{15B49D05-B88B-467B-837F-5F49322F33C4}" dt="2024-03-26T14:51:14.506" v="1048" actId="47"/>
        <pc:sldMkLst>
          <pc:docMk/>
          <pc:sldMk cId="1324316864" sldId="419"/>
        </pc:sldMkLst>
      </pc:sldChg>
      <pc:sldChg chg="modNotesTx">
        <pc:chgData name="Hammond, Steve" userId="24a34c73-d4aa-4f8d-a38e-85841e691715" providerId="ADAL" clId="{15B49D05-B88B-467B-837F-5F49322F33C4}" dt="2024-03-25T20:42:57.735" v="202" actId="6549"/>
        <pc:sldMkLst>
          <pc:docMk/>
          <pc:sldMk cId="3509520834" sldId="454"/>
        </pc:sldMkLst>
      </pc:sldChg>
      <pc:sldChg chg="addSp delSp modSp mod modNotesTx">
        <pc:chgData name="Hammond, Steve" userId="24a34c73-d4aa-4f8d-a38e-85841e691715" providerId="ADAL" clId="{15B49D05-B88B-467B-837F-5F49322F33C4}" dt="2024-03-25T20:38:28.576" v="179" actId="6549"/>
        <pc:sldMkLst>
          <pc:docMk/>
          <pc:sldMk cId="3374761959" sldId="693"/>
        </pc:sldMkLst>
        <pc:spChg chg="mod">
          <ac:chgData name="Hammond, Steve" userId="24a34c73-d4aa-4f8d-a38e-85841e691715" providerId="ADAL" clId="{15B49D05-B88B-467B-837F-5F49322F33C4}" dt="2024-03-25T20:38:28.576" v="179" actId="6549"/>
          <ac:spMkLst>
            <pc:docMk/>
            <pc:sldMk cId="3374761959" sldId="693"/>
            <ac:spMk id="5" creationId="{6CE996F1-89CE-1B48-A920-40FBD75EE938}"/>
          </ac:spMkLst>
        </pc:spChg>
        <pc:spChg chg="mod">
          <ac:chgData name="Hammond, Steve" userId="24a34c73-d4aa-4f8d-a38e-85841e691715" providerId="ADAL" clId="{15B49D05-B88B-467B-837F-5F49322F33C4}" dt="2024-03-25T20:37:21.098" v="140" actId="1076"/>
          <ac:spMkLst>
            <pc:docMk/>
            <pc:sldMk cId="3374761959" sldId="693"/>
            <ac:spMk id="7" creationId="{AD526C8F-9A61-7B9B-F573-DEABBDE1AC57}"/>
          </ac:spMkLst>
        </pc:spChg>
        <pc:spChg chg="mod">
          <ac:chgData name="Hammond, Steve" userId="24a34c73-d4aa-4f8d-a38e-85841e691715" providerId="ADAL" clId="{15B49D05-B88B-467B-837F-5F49322F33C4}" dt="2024-03-25T20:33:58.874" v="67" actId="6549"/>
          <ac:spMkLst>
            <pc:docMk/>
            <pc:sldMk cId="3374761959" sldId="693"/>
            <ac:spMk id="10" creationId="{1DA03F42-1762-1D26-B084-048C6B120053}"/>
          </ac:spMkLst>
        </pc:spChg>
        <pc:picChg chg="add mod">
          <ac:chgData name="Hammond, Steve" userId="24a34c73-d4aa-4f8d-a38e-85841e691715" providerId="ADAL" clId="{15B49D05-B88B-467B-837F-5F49322F33C4}" dt="2024-03-25T20:34:03.018" v="68" actId="1076"/>
          <ac:picMkLst>
            <pc:docMk/>
            <pc:sldMk cId="3374761959" sldId="693"/>
            <ac:picMk id="4" creationId="{3C79A88D-1E5E-6F7D-B330-61B897554EAE}"/>
          </ac:picMkLst>
        </pc:picChg>
        <pc:picChg chg="del">
          <ac:chgData name="Hammond, Steve" userId="24a34c73-d4aa-4f8d-a38e-85841e691715" providerId="ADAL" clId="{15B49D05-B88B-467B-837F-5F49322F33C4}" dt="2024-03-25T20:31:59.828" v="16" actId="478"/>
          <ac:picMkLst>
            <pc:docMk/>
            <pc:sldMk cId="3374761959" sldId="693"/>
            <ac:picMk id="6" creationId="{EDA5789D-3604-4471-2AF0-6D287CB55700}"/>
          </ac:picMkLst>
        </pc:picChg>
      </pc:sldChg>
      <pc:sldChg chg="modSp mod">
        <pc:chgData name="Hammond, Steve" userId="24a34c73-d4aa-4f8d-a38e-85841e691715" providerId="ADAL" clId="{15B49D05-B88B-467B-837F-5F49322F33C4}" dt="2024-03-25T20:54:23.461" v="306" actId="20577"/>
        <pc:sldMkLst>
          <pc:docMk/>
          <pc:sldMk cId="1328047681" sldId="694"/>
        </pc:sldMkLst>
        <pc:spChg chg="mod">
          <ac:chgData name="Hammond, Steve" userId="24a34c73-d4aa-4f8d-a38e-85841e691715" providerId="ADAL" clId="{15B49D05-B88B-467B-837F-5F49322F33C4}" dt="2024-03-25T20:54:23.461" v="306" actId="20577"/>
          <ac:spMkLst>
            <pc:docMk/>
            <pc:sldMk cId="1328047681" sldId="694"/>
            <ac:spMk id="8" creationId="{96C22001-00A3-1F5A-74D1-43F78CEC5F6F}"/>
          </ac:spMkLst>
        </pc:spChg>
      </pc:sldChg>
      <pc:sldChg chg="modSp modNotesTx">
        <pc:chgData name="Hammond, Steve" userId="24a34c73-d4aa-4f8d-a38e-85841e691715" providerId="ADAL" clId="{15B49D05-B88B-467B-837F-5F49322F33C4}" dt="2024-03-25T20:49:29.058" v="258" actId="20577"/>
        <pc:sldMkLst>
          <pc:docMk/>
          <pc:sldMk cId="2630151402" sldId="700"/>
        </pc:sldMkLst>
        <pc:spChg chg="mod">
          <ac:chgData name="Hammond, Steve" userId="24a34c73-d4aa-4f8d-a38e-85841e691715" providerId="ADAL" clId="{15B49D05-B88B-467B-837F-5F49322F33C4}" dt="2024-03-25T20:49:17.568" v="229" actId="20577"/>
          <ac:spMkLst>
            <pc:docMk/>
            <pc:sldMk cId="2630151402" sldId="700"/>
            <ac:spMk id="2" creationId="{B0554893-2B8B-3136-E842-EA74D8D024CC}"/>
          </ac:spMkLst>
        </pc:spChg>
      </pc:sldChg>
      <pc:sldChg chg="modSp mod">
        <pc:chgData name="Hammond, Steve" userId="24a34c73-d4aa-4f8d-a38e-85841e691715" providerId="ADAL" clId="{15B49D05-B88B-467B-837F-5F49322F33C4}" dt="2024-03-25T20:28:20.475" v="15" actId="20577"/>
        <pc:sldMkLst>
          <pc:docMk/>
          <pc:sldMk cId="1419231176" sldId="703"/>
        </pc:sldMkLst>
        <pc:spChg chg="mod">
          <ac:chgData name="Hammond, Steve" userId="24a34c73-d4aa-4f8d-a38e-85841e691715" providerId="ADAL" clId="{15B49D05-B88B-467B-837F-5F49322F33C4}" dt="2024-03-25T20:28:20.475" v="15" actId="20577"/>
          <ac:spMkLst>
            <pc:docMk/>
            <pc:sldMk cId="1419231176" sldId="703"/>
            <ac:spMk id="4" creationId="{EE590B2E-5C7C-8410-BFEA-FDB2DAE6341F}"/>
          </ac:spMkLst>
        </pc:spChg>
      </pc:sldChg>
      <pc:sldChg chg="modNotesTx">
        <pc:chgData name="Hammond, Steve" userId="24a34c73-d4aa-4f8d-a38e-85841e691715" providerId="ADAL" clId="{15B49D05-B88B-467B-837F-5F49322F33C4}" dt="2024-03-25T20:55:51.676" v="318" actId="6549"/>
        <pc:sldMkLst>
          <pc:docMk/>
          <pc:sldMk cId="978817154" sldId="704"/>
        </pc:sldMkLst>
      </pc:sldChg>
      <pc:sldChg chg="modNotesTx">
        <pc:chgData name="Hammond, Steve" userId="24a34c73-d4aa-4f8d-a38e-85841e691715" providerId="ADAL" clId="{15B49D05-B88B-467B-837F-5F49322F33C4}" dt="2024-03-25T20:56:35.718" v="335" actId="6549"/>
        <pc:sldMkLst>
          <pc:docMk/>
          <pc:sldMk cId="659761978" sldId="710"/>
        </pc:sldMkLst>
      </pc:sldChg>
      <pc:sldChg chg="addSp delSp modSp add mod modNotesTx">
        <pc:chgData name="Hammond, Steve" userId="24a34c73-d4aa-4f8d-a38e-85841e691715" providerId="ADAL" clId="{15B49D05-B88B-467B-837F-5F49322F33C4}" dt="2024-03-25T21:15:37.610" v="1047" actId="6549"/>
        <pc:sldMkLst>
          <pc:docMk/>
          <pc:sldMk cId="3545259542" sldId="739"/>
        </pc:sldMkLst>
        <pc:spChg chg="mod">
          <ac:chgData name="Hammond, Steve" userId="24a34c73-d4aa-4f8d-a38e-85841e691715" providerId="ADAL" clId="{15B49D05-B88B-467B-837F-5F49322F33C4}" dt="2024-03-25T21:08:59.218" v="348" actId="20577"/>
          <ac:spMkLst>
            <pc:docMk/>
            <pc:sldMk cId="3545259542" sldId="739"/>
            <ac:spMk id="14" creationId="{0D760D7C-20B4-EF07-B236-07EEFA2A2EA4}"/>
          </ac:spMkLst>
        </pc:spChg>
        <pc:picChg chg="add mod">
          <ac:chgData name="Hammond, Steve" userId="24a34c73-d4aa-4f8d-a38e-85841e691715" providerId="ADAL" clId="{15B49D05-B88B-467B-837F-5F49322F33C4}" dt="2024-03-25T21:08:43.807" v="344" actId="14100"/>
          <ac:picMkLst>
            <pc:docMk/>
            <pc:sldMk cId="3545259542" sldId="739"/>
            <ac:picMk id="4" creationId="{AB70C143-2F30-7459-F884-3CF3E75DC829}"/>
          </ac:picMkLst>
        </pc:picChg>
        <pc:picChg chg="del mod">
          <ac:chgData name="Hammond, Steve" userId="24a34c73-d4aa-4f8d-a38e-85841e691715" providerId="ADAL" clId="{15B49D05-B88B-467B-837F-5F49322F33C4}" dt="2024-03-25T21:07:11.840" v="338" actId="478"/>
          <ac:picMkLst>
            <pc:docMk/>
            <pc:sldMk cId="3545259542" sldId="739"/>
            <ac:picMk id="1026" creationId="{6ED55EFB-518B-5A4D-214A-1A29D6FDE852}"/>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F9B35C-6AF6-47D4-BF95-C89E49A4ED96}" type="doc">
      <dgm:prSet loTypeId="urn:microsoft.com/office/officeart/2005/8/layout/cycle1" loCatId="cycle" qsTypeId="urn:microsoft.com/office/officeart/2005/8/quickstyle/simple1" qsCatId="simple" csTypeId="urn:microsoft.com/office/officeart/2005/8/colors/accent6_5" csCatId="accent6" phldr="1"/>
      <dgm:spPr/>
      <dgm:t>
        <a:bodyPr/>
        <a:lstStyle/>
        <a:p>
          <a:endParaRPr lang="en-US"/>
        </a:p>
      </dgm:t>
    </dgm:pt>
    <dgm:pt modelId="{C7C1314A-0281-4CEB-86FF-9B3132877029}">
      <dgm:prSet phldrT="[Text]"/>
      <dgm:spPr/>
      <dgm:t>
        <a:bodyPr/>
        <a:lstStyle/>
        <a:p>
          <a:r>
            <a:rPr lang="en-US"/>
            <a:t>Approach with tools &amp; resources</a:t>
          </a:r>
        </a:p>
      </dgm:t>
    </dgm:pt>
    <dgm:pt modelId="{22D99263-AB1C-4A6B-B243-625313A47471}" type="parTrans" cxnId="{3D0D6C65-AC87-4228-8386-4D4C19B9EBC2}">
      <dgm:prSet/>
      <dgm:spPr/>
      <dgm:t>
        <a:bodyPr/>
        <a:lstStyle/>
        <a:p>
          <a:endParaRPr lang="en-US"/>
        </a:p>
      </dgm:t>
    </dgm:pt>
    <dgm:pt modelId="{EBB17805-16AA-4423-B235-2969ADF22029}" type="sibTrans" cxnId="{3D0D6C65-AC87-4228-8386-4D4C19B9EBC2}">
      <dgm:prSet/>
      <dgm:spPr/>
      <dgm:t>
        <a:bodyPr/>
        <a:lstStyle/>
        <a:p>
          <a:endParaRPr lang="en-US"/>
        </a:p>
      </dgm:t>
    </dgm:pt>
    <dgm:pt modelId="{5B9D1627-9389-4674-8A6F-52857C924320}">
      <dgm:prSet phldrT="[Text]"/>
      <dgm:spPr/>
      <dgm:t>
        <a:bodyPr/>
        <a:lstStyle/>
        <a:p>
          <a:r>
            <a:rPr lang="en-US"/>
            <a:t>Discuss potential needs</a:t>
          </a:r>
        </a:p>
      </dgm:t>
    </dgm:pt>
    <dgm:pt modelId="{489E6E21-7D16-4C45-83F2-4037B99FC3A4}" type="parTrans" cxnId="{3B6E1D88-7629-437A-94A0-F16E8FEAAC6F}">
      <dgm:prSet/>
      <dgm:spPr/>
      <dgm:t>
        <a:bodyPr/>
        <a:lstStyle/>
        <a:p>
          <a:endParaRPr lang="en-US"/>
        </a:p>
      </dgm:t>
    </dgm:pt>
    <dgm:pt modelId="{0377DB55-753D-40A5-A620-14D5CBB46DBE}" type="sibTrans" cxnId="{3B6E1D88-7629-437A-94A0-F16E8FEAAC6F}">
      <dgm:prSet/>
      <dgm:spPr/>
      <dgm:t>
        <a:bodyPr/>
        <a:lstStyle/>
        <a:p>
          <a:endParaRPr lang="en-US"/>
        </a:p>
      </dgm:t>
    </dgm:pt>
    <dgm:pt modelId="{50492181-C5F1-4403-882F-1510B8BB4B91}">
      <dgm:prSet phldrT="[Text]"/>
      <dgm:spPr/>
      <dgm:t>
        <a:bodyPr/>
        <a:lstStyle/>
        <a:p>
          <a:r>
            <a:rPr lang="en-US"/>
            <a:t>Present sample solution</a:t>
          </a:r>
        </a:p>
      </dgm:t>
    </dgm:pt>
    <dgm:pt modelId="{25C83FD1-7174-4AB7-8CB0-633BEFE4E051}" type="parTrans" cxnId="{04C63C04-0408-4457-946E-A36676EDD605}">
      <dgm:prSet/>
      <dgm:spPr/>
      <dgm:t>
        <a:bodyPr/>
        <a:lstStyle/>
        <a:p>
          <a:endParaRPr lang="en-US"/>
        </a:p>
      </dgm:t>
    </dgm:pt>
    <dgm:pt modelId="{F150B2C5-D97F-44A6-BCF0-9FF289DD18D6}" type="sibTrans" cxnId="{04C63C04-0408-4457-946E-A36676EDD605}">
      <dgm:prSet/>
      <dgm:spPr/>
      <dgm:t>
        <a:bodyPr/>
        <a:lstStyle/>
        <a:p>
          <a:endParaRPr lang="en-US"/>
        </a:p>
      </dgm:t>
    </dgm:pt>
    <dgm:pt modelId="{21F806C6-2BE9-4747-B08E-B0856C1E1BF3}">
      <dgm:prSet phldrT="[Text]"/>
      <dgm:spPr/>
      <dgm:t>
        <a:bodyPr/>
        <a:lstStyle/>
        <a:p>
          <a:r>
            <a:rPr lang="en-US"/>
            <a:t>Meet with client &amp; identify needs</a:t>
          </a:r>
        </a:p>
      </dgm:t>
    </dgm:pt>
    <dgm:pt modelId="{B5D81AB0-03B1-4C6A-B0F5-102B306B57AC}" type="parTrans" cxnId="{201C4256-BBF8-45DA-BD62-1F381BD8DD45}">
      <dgm:prSet/>
      <dgm:spPr/>
      <dgm:t>
        <a:bodyPr/>
        <a:lstStyle/>
        <a:p>
          <a:endParaRPr lang="en-US"/>
        </a:p>
      </dgm:t>
    </dgm:pt>
    <dgm:pt modelId="{B47C418B-7B8A-4F7E-A7F9-30F2B3094578}" type="sibTrans" cxnId="{201C4256-BBF8-45DA-BD62-1F381BD8DD45}">
      <dgm:prSet/>
      <dgm:spPr/>
      <dgm:t>
        <a:bodyPr/>
        <a:lstStyle/>
        <a:p>
          <a:endParaRPr lang="en-US"/>
        </a:p>
      </dgm:t>
    </dgm:pt>
    <dgm:pt modelId="{D7904150-73F4-4159-8B1F-425214D68EE3}">
      <dgm:prSet phldrT="[Text]"/>
      <dgm:spPr/>
      <dgm:t>
        <a:bodyPr/>
        <a:lstStyle/>
        <a:p>
          <a:r>
            <a:rPr lang="en-US"/>
            <a:t>Submit RFP and present to client</a:t>
          </a:r>
        </a:p>
      </dgm:t>
    </dgm:pt>
    <dgm:pt modelId="{1FB9B817-8A1E-46E0-96F7-4DB5FB65488F}" type="parTrans" cxnId="{A38F7D5E-9276-4CF3-BBF7-4EC25368D640}">
      <dgm:prSet/>
      <dgm:spPr/>
      <dgm:t>
        <a:bodyPr/>
        <a:lstStyle/>
        <a:p>
          <a:endParaRPr lang="en-US"/>
        </a:p>
      </dgm:t>
    </dgm:pt>
    <dgm:pt modelId="{1B303E65-BE8E-4EB6-8B6A-BE8AD16DE980}" type="sibTrans" cxnId="{A38F7D5E-9276-4CF3-BBF7-4EC25368D640}">
      <dgm:prSet/>
      <dgm:spPr/>
      <dgm:t>
        <a:bodyPr/>
        <a:lstStyle/>
        <a:p>
          <a:endParaRPr lang="en-US"/>
        </a:p>
      </dgm:t>
    </dgm:pt>
    <dgm:pt modelId="{5BFC9788-B125-49EA-B55C-64BA774460E6}" type="pres">
      <dgm:prSet presAssocID="{88F9B35C-6AF6-47D4-BF95-C89E49A4ED96}" presName="cycle" presStyleCnt="0">
        <dgm:presLayoutVars>
          <dgm:dir/>
          <dgm:resizeHandles val="exact"/>
        </dgm:presLayoutVars>
      </dgm:prSet>
      <dgm:spPr/>
    </dgm:pt>
    <dgm:pt modelId="{3EE65890-CB82-4DCA-86FE-140325E3773A}" type="pres">
      <dgm:prSet presAssocID="{C7C1314A-0281-4CEB-86FF-9B3132877029}" presName="dummy" presStyleCnt="0"/>
      <dgm:spPr/>
    </dgm:pt>
    <dgm:pt modelId="{B3D3E4C3-735F-4F6B-9068-E19E6A0B51F8}" type="pres">
      <dgm:prSet presAssocID="{C7C1314A-0281-4CEB-86FF-9B3132877029}" presName="node" presStyleLbl="revTx" presStyleIdx="0" presStyleCnt="5">
        <dgm:presLayoutVars>
          <dgm:bulletEnabled val="1"/>
        </dgm:presLayoutVars>
      </dgm:prSet>
      <dgm:spPr/>
    </dgm:pt>
    <dgm:pt modelId="{A995B191-BBA4-4A4C-9FC7-B6BCFA2A9B26}" type="pres">
      <dgm:prSet presAssocID="{EBB17805-16AA-4423-B235-2969ADF22029}" presName="sibTrans" presStyleLbl="node1" presStyleIdx="0" presStyleCnt="5"/>
      <dgm:spPr/>
    </dgm:pt>
    <dgm:pt modelId="{1F386EB3-0912-4A6C-A0E2-51BC1A4CD05B}" type="pres">
      <dgm:prSet presAssocID="{5B9D1627-9389-4674-8A6F-52857C924320}" presName="dummy" presStyleCnt="0"/>
      <dgm:spPr/>
    </dgm:pt>
    <dgm:pt modelId="{BF0EDA8E-B8BD-4565-81E6-EF8CD8A90198}" type="pres">
      <dgm:prSet presAssocID="{5B9D1627-9389-4674-8A6F-52857C924320}" presName="node" presStyleLbl="revTx" presStyleIdx="1" presStyleCnt="5">
        <dgm:presLayoutVars>
          <dgm:bulletEnabled val="1"/>
        </dgm:presLayoutVars>
      </dgm:prSet>
      <dgm:spPr/>
    </dgm:pt>
    <dgm:pt modelId="{E673E6D3-FA79-450D-864E-DAE18B1A9B62}" type="pres">
      <dgm:prSet presAssocID="{0377DB55-753D-40A5-A620-14D5CBB46DBE}" presName="sibTrans" presStyleLbl="node1" presStyleIdx="1" presStyleCnt="5"/>
      <dgm:spPr/>
    </dgm:pt>
    <dgm:pt modelId="{57933192-E12C-401F-85E2-3D1D67A8311C}" type="pres">
      <dgm:prSet presAssocID="{50492181-C5F1-4403-882F-1510B8BB4B91}" presName="dummy" presStyleCnt="0"/>
      <dgm:spPr/>
    </dgm:pt>
    <dgm:pt modelId="{20879739-8763-43F2-B8B6-325BC07B8198}" type="pres">
      <dgm:prSet presAssocID="{50492181-C5F1-4403-882F-1510B8BB4B91}" presName="node" presStyleLbl="revTx" presStyleIdx="2" presStyleCnt="5">
        <dgm:presLayoutVars>
          <dgm:bulletEnabled val="1"/>
        </dgm:presLayoutVars>
      </dgm:prSet>
      <dgm:spPr/>
    </dgm:pt>
    <dgm:pt modelId="{1E45D834-250A-4B65-B9F8-714A84384A3C}" type="pres">
      <dgm:prSet presAssocID="{F150B2C5-D97F-44A6-BCF0-9FF289DD18D6}" presName="sibTrans" presStyleLbl="node1" presStyleIdx="2" presStyleCnt="5"/>
      <dgm:spPr/>
    </dgm:pt>
    <dgm:pt modelId="{E13153F2-0B27-4C96-8006-E80E67EB9FE4}" type="pres">
      <dgm:prSet presAssocID="{21F806C6-2BE9-4747-B08E-B0856C1E1BF3}" presName="dummy" presStyleCnt="0"/>
      <dgm:spPr/>
    </dgm:pt>
    <dgm:pt modelId="{8A5DAB92-1E9D-4470-9945-C68668B0EA37}" type="pres">
      <dgm:prSet presAssocID="{21F806C6-2BE9-4747-B08E-B0856C1E1BF3}" presName="node" presStyleLbl="revTx" presStyleIdx="3" presStyleCnt="5">
        <dgm:presLayoutVars>
          <dgm:bulletEnabled val="1"/>
        </dgm:presLayoutVars>
      </dgm:prSet>
      <dgm:spPr/>
    </dgm:pt>
    <dgm:pt modelId="{7F289F38-5D78-43E6-9EE7-4339591500E3}" type="pres">
      <dgm:prSet presAssocID="{B47C418B-7B8A-4F7E-A7F9-30F2B3094578}" presName="sibTrans" presStyleLbl="node1" presStyleIdx="3" presStyleCnt="5"/>
      <dgm:spPr/>
    </dgm:pt>
    <dgm:pt modelId="{01B72BB1-0F80-407B-BE2C-BE92E9934709}" type="pres">
      <dgm:prSet presAssocID="{D7904150-73F4-4159-8B1F-425214D68EE3}" presName="dummy" presStyleCnt="0"/>
      <dgm:spPr/>
    </dgm:pt>
    <dgm:pt modelId="{A5352001-5918-4FEE-A269-C7BB938A9D0B}" type="pres">
      <dgm:prSet presAssocID="{D7904150-73F4-4159-8B1F-425214D68EE3}" presName="node" presStyleLbl="revTx" presStyleIdx="4" presStyleCnt="5">
        <dgm:presLayoutVars>
          <dgm:bulletEnabled val="1"/>
        </dgm:presLayoutVars>
      </dgm:prSet>
      <dgm:spPr/>
    </dgm:pt>
    <dgm:pt modelId="{E4AEAD2B-E4C6-4A1C-AFBB-0B387A7A78D9}" type="pres">
      <dgm:prSet presAssocID="{1B303E65-BE8E-4EB6-8B6A-BE8AD16DE980}" presName="sibTrans" presStyleLbl="node1" presStyleIdx="4" presStyleCnt="5"/>
      <dgm:spPr/>
    </dgm:pt>
  </dgm:ptLst>
  <dgm:cxnLst>
    <dgm:cxn modelId="{04C63C04-0408-4457-946E-A36676EDD605}" srcId="{88F9B35C-6AF6-47D4-BF95-C89E49A4ED96}" destId="{50492181-C5F1-4403-882F-1510B8BB4B91}" srcOrd="2" destOrd="0" parTransId="{25C83FD1-7174-4AB7-8CB0-633BEFE4E051}" sibTransId="{F150B2C5-D97F-44A6-BCF0-9FF289DD18D6}"/>
    <dgm:cxn modelId="{2228D60E-9E7F-48E2-920D-2F5019C34134}" type="presOf" srcId="{C7C1314A-0281-4CEB-86FF-9B3132877029}" destId="{B3D3E4C3-735F-4F6B-9068-E19E6A0B51F8}" srcOrd="0" destOrd="0" presId="urn:microsoft.com/office/officeart/2005/8/layout/cycle1"/>
    <dgm:cxn modelId="{E8CCC419-73C1-4E1E-A015-C47BC62C33BF}" type="presOf" srcId="{EBB17805-16AA-4423-B235-2969ADF22029}" destId="{A995B191-BBA4-4A4C-9FC7-B6BCFA2A9B26}" srcOrd="0" destOrd="0" presId="urn:microsoft.com/office/officeart/2005/8/layout/cycle1"/>
    <dgm:cxn modelId="{4FE85830-44C4-4C93-B951-EBA04EAFCB23}" type="presOf" srcId="{21F806C6-2BE9-4747-B08E-B0856C1E1BF3}" destId="{8A5DAB92-1E9D-4470-9945-C68668B0EA37}" srcOrd="0" destOrd="0" presId="urn:microsoft.com/office/officeart/2005/8/layout/cycle1"/>
    <dgm:cxn modelId="{AC0E9C37-93A0-4FE5-8437-311493FBA54C}" type="presOf" srcId="{88F9B35C-6AF6-47D4-BF95-C89E49A4ED96}" destId="{5BFC9788-B125-49EA-B55C-64BA774460E6}" srcOrd="0" destOrd="0" presId="urn:microsoft.com/office/officeart/2005/8/layout/cycle1"/>
    <dgm:cxn modelId="{A38F7D5E-9276-4CF3-BBF7-4EC25368D640}" srcId="{88F9B35C-6AF6-47D4-BF95-C89E49A4ED96}" destId="{D7904150-73F4-4159-8B1F-425214D68EE3}" srcOrd="4" destOrd="0" parTransId="{1FB9B817-8A1E-46E0-96F7-4DB5FB65488F}" sibTransId="{1B303E65-BE8E-4EB6-8B6A-BE8AD16DE980}"/>
    <dgm:cxn modelId="{3D0D6C65-AC87-4228-8386-4D4C19B9EBC2}" srcId="{88F9B35C-6AF6-47D4-BF95-C89E49A4ED96}" destId="{C7C1314A-0281-4CEB-86FF-9B3132877029}" srcOrd="0" destOrd="0" parTransId="{22D99263-AB1C-4A6B-B243-625313A47471}" sibTransId="{EBB17805-16AA-4423-B235-2969ADF22029}"/>
    <dgm:cxn modelId="{8FA2CA4E-3280-4B73-81E9-576D175DACB6}" type="presOf" srcId="{0377DB55-753D-40A5-A620-14D5CBB46DBE}" destId="{E673E6D3-FA79-450D-864E-DAE18B1A9B62}" srcOrd="0" destOrd="0" presId="urn:microsoft.com/office/officeart/2005/8/layout/cycle1"/>
    <dgm:cxn modelId="{201C4256-BBF8-45DA-BD62-1F381BD8DD45}" srcId="{88F9B35C-6AF6-47D4-BF95-C89E49A4ED96}" destId="{21F806C6-2BE9-4747-B08E-B0856C1E1BF3}" srcOrd="3" destOrd="0" parTransId="{B5D81AB0-03B1-4C6A-B0F5-102B306B57AC}" sibTransId="{B47C418B-7B8A-4F7E-A7F9-30F2B3094578}"/>
    <dgm:cxn modelId="{3B6E1D88-7629-437A-94A0-F16E8FEAAC6F}" srcId="{88F9B35C-6AF6-47D4-BF95-C89E49A4ED96}" destId="{5B9D1627-9389-4674-8A6F-52857C924320}" srcOrd="1" destOrd="0" parTransId="{489E6E21-7D16-4C45-83F2-4037B99FC3A4}" sibTransId="{0377DB55-753D-40A5-A620-14D5CBB46DBE}"/>
    <dgm:cxn modelId="{1796EF99-CBDC-47D8-8365-8F9253BC8966}" type="presOf" srcId="{B47C418B-7B8A-4F7E-A7F9-30F2B3094578}" destId="{7F289F38-5D78-43E6-9EE7-4339591500E3}" srcOrd="0" destOrd="0" presId="urn:microsoft.com/office/officeart/2005/8/layout/cycle1"/>
    <dgm:cxn modelId="{C5290DAE-6A1A-4E60-8015-5A81C6282214}" type="presOf" srcId="{50492181-C5F1-4403-882F-1510B8BB4B91}" destId="{20879739-8763-43F2-B8B6-325BC07B8198}" srcOrd="0" destOrd="0" presId="urn:microsoft.com/office/officeart/2005/8/layout/cycle1"/>
    <dgm:cxn modelId="{20F750B6-8FC1-4BE9-8988-1273DAC63225}" type="presOf" srcId="{D7904150-73F4-4159-8B1F-425214D68EE3}" destId="{A5352001-5918-4FEE-A269-C7BB938A9D0B}" srcOrd="0" destOrd="0" presId="urn:microsoft.com/office/officeart/2005/8/layout/cycle1"/>
    <dgm:cxn modelId="{B47FB2D7-7C83-4D9E-967F-E1877B130B03}" type="presOf" srcId="{5B9D1627-9389-4674-8A6F-52857C924320}" destId="{BF0EDA8E-B8BD-4565-81E6-EF8CD8A90198}" srcOrd="0" destOrd="0" presId="urn:microsoft.com/office/officeart/2005/8/layout/cycle1"/>
    <dgm:cxn modelId="{EABDCCE5-29DC-4C4D-9134-5B5551AB2AB5}" type="presOf" srcId="{1B303E65-BE8E-4EB6-8B6A-BE8AD16DE980}" destId="{E4AEAD2B-E4C6-4A1C-AFBB-0B387A7A78D9}" srcOrd="0" destOrd="0" presId="urn:microsoft.com/office/officeart/2005/8/layout/cycle1"/>
    <dgm:cxn modelId="{84EED5EF-DF32-4719-8116-27DEA0DF2D15}" type="presOf" srcId="{F150B2C5-D97F-44A6-BCF0-9FF289DD18D6}" destId="{1E45D834-250A-4B65-B9F8-714A84384A3C}" srcOrd="0" destOrd="0" presId="urn:microsoft.com/office/officeart/2005/8/layout/cycle1"/>
    <dgm:cxn modelId="{57FF062E-834A-4388-9B76-AD7546B13004}" type="presParOf" srcId="{5BFC9788-B125-49EA-B55C-64BA774460E6}" destId="{3EE65890-CB82-4DCA-86FE-140325E3773A}" srcOrd="0" destOrd="0" presId="urn:microsoft.com/office/officeart/2005/8/layout/cycle1"/>
    <dgm:cxn modelId="{C0A61A1C-E73A-4939-B7E9-A4CCF6C707D5}" type="presParOf" srcId="{5BFC9788-B125-49EA-B55C-64BA774460E6}" destId="{B3D3E4C3-735F-4F6B-9068-E19E6A0B51F8}" srcOrd="1" destOrd="0" presId="urn:microsoft.com/office/officeart/2005/8/layout/cycle1"/>
    <dgm:cxn modelId="{C3290B4A-AE84-4925-BA6A-6ED161B5D2F4}" type="presParOf" srcId="{5BFC9788-B125-49EA-B55C-64BA774460E6}" destId="{A995B191-BBA4-4A4C-9FC7-B6BCFA2A9B26}" srcOrd="2" destOrd="0" presId="urn:microsoft.com/office/officeart/2005/8/layout/cycle1"/>
    <dgm:cxn modelId="{BD56BA9F-C8DC-4DD9-911A-4DC58EC54E2A}" type="presParOf" srcId="{5BFC9788-B125-49EA-B55C-64BA774460E6}" destId="{1F386EB3-0912-4A6C-A0E2-51BC1A4CD05B}" srcOrd="3" destOrd="0" presId="urn:microsoft.com/office/officeart/2005/8/layout/cycle1"/>
    <dgm:cxn modelId="{F492AB0F-22CF-41B9-8798-0A63626359B5}" type="presParOf" srcId="{5BFC9788-B125-49EA-B55C-64BA774460E6}" destId="{BF0EDA8E-B8BD-4565-81E6-EF8CD8A90198}" srcOrd="4" destOrd="0" presId="urn:microsoft.com/office/officeart/2005/8/layout/cycle1"/>
    <dgm:cxn modelId="{30ECC565-ECA7-433E-93A6-29A5E1840B80}" type="presParOf" srcId="{5BFC9788-B125-49EA-B55C-64BA774460E6}" destId="{E673E6D3-FA79-450D-864E-DAE18B1A9B62}" srcOrd="5" destOrd="0" presId="urn:microsoft.com/office/officeart/2005/8/layout/cycle1"/>
    <dgm:cxn modelId="{639E7971-9042-4C52-AB36-95F47F1F69E8}" type="presParOf" srcId="{5BFC9788-B125-49EA-B55C-64BA774460E6}" destId="{57933192-E12C-401F-85E2-3D1D67A8311C}" srcOrd="6" destOrd="0" presId="urn:microsoft.com/office/officeart/2005/8/layout/cycle1"/>
    <dgm:cxn modelId="{F0E3A095-ADDA-4262-9687-86F5DAC7945C}" type="presParOf" srcId="{5BFC9788-B125-49EA-B55C-64BA774460E6}" destId="{20879739-8763-43F2-B8B6-325BC07B8198}" srcOrd="7" destOrd="0" presId="urn:microsoft.com/office/officeart/2005/8/layout/cycle1"/>
    <dgm:cxn modelId="{18614CC3-66EC-4578-AE44-E41E203DC363}" type="presParOf" srcId="{5BFC9788-B125-49EA-B55C-64BA774460E6}" destId="{1E45D834-250A-4B65-B9F8-714A84384A3C}" srcOrd="8" destOrd="0" presId="urn:microsoft.com/office/officeart/2005/8/layout/cycle1"/>
    <dgm:cxn modelId="{73791B40-C679-4F5C-A221-6B6D7B6BF58C}" type="presParOf" srcId="{5BFC9788-B125-49EA-B55C-64BA774460E6}" destId="{E13153F2-0B27-4C96-8006-E80E67EB9FE4}" srcOrd="9" destOrd="0" presId="urn:microsoft.com/office/officeart/2005/8/layout/cycle1"/>
    <dgm:cxn modelId="{F53E0939-B59C-4C88-9F85-15A632C1C74D}" type="presParOf" srcId="{5BFC9788-B125-49EA-B55C-64BA774460E6}" destId="{8A5DAB92-1E9D-4470-9945-C68668B0EA37}" srcOrd="10" destOrd="0" presId="urn:microsoft.com/office/officeart/2005/8/layout/cycle1"/>
    <dgm:cxn modelId="{FDA7CA9A-A6BA-483B-A44F-F0888BE8A30E}" type="presParOf" srcId="{5BFC9788-B125-49EA-B55C-64BA774460E6}" destId="{7F289F38-5D78-43E6-9EE7-4339591500E3}" srcOrd="11" destOrd="0" presId="urn:microsoft.com/office/officeart/2005/8/layout/cycle1"/>
    <dgm:cxn modelId="{0048D55E-1B99-4DB8-B602-C66B80BC6703}" type="presParOf" srcId="{5BFC9788-B125-49EA-B55C-64BA774460E6}" destId="{01B72BB1-0F80-407B-BE2C-BE92E9934709}" srcOrd="12" destOrd="0" presId="urn:microsoft.com/office/officeart/2005/8/layout/cycle1"/>
    <dgm:cxn modelId="{9A3BBC94-461A-4137-8972-36FB953D229A}" type="presParOf" srcId="{5BFC9788-B125-49EA-B55C-64BA774460E6}" destId="{A5352001-5918-4FEE-A269-C7BB938A9D0B}" srcOrd="13" destOrd="0" presId="urn:microsoft.com/office/officeart/2005/8/layout/cycle1"/>
    <dgm:cxn modelId="{23C77828-656F-4517-A5F3-31CC92388D6F}" type="presParOf" srcId="{5BFC9788-B125-49EA-B55C-64BA774460E6}" destId="{E4AEAD2B-E4C6-4A1C-AFBB-0B387A7A78D9}" srcOrd="14"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D3E4C3-735F-4F6B-9068-E19E6A0B51F8}">
      <dsp:nvSpPr>
        <dsp:cNvPr id="0" name=""/>
        <dsp:cNvSpPr/>
      </dsp:nvSpPr>
      <dsp:spPr>
        <a:xfrm>
          <a:off x="2892385" y="24063"/>
          <a:ext cx="824703" cy="824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Approach with tools &amp; resources</a:t>
          </a:r>
        </a:p>
      </dsp:txBody>
      <dsp:txXfrm>
        <a:off x="2892385" y="24063"/>
        <a:ext cx="824703" cy="824703"/>
      </dsp:txXfrm>
    </dsp:sp>
    <dsp:sp modelId="{A995B191-BBA4-4A4C-9FC7-B6BCFA2A9B26}">
      <dsp:nvSpPr>
        <dsp:cNvPr id="0" name=""/>
        <dsp:cNvSpPr/>
      </dsp:nvSpPr>
      <dsp:spPr>
        <a:xfrm>
          <a:off x="952656" y="237"/>
          <a:ext cx="3091708" cy="3091708"/>
        </a:xfrm>
        <a:prstGeom prst="circularArrow">
          <a:avLst>
            <a:gd name="adj1" fmla="val 5202"/>
            <a:gd name="adj2" fmla="val 336016"/>
            <a:gd name="adj3" fmla="val 21292825"/>
            <a:gd name="adj4" fmla="val 19766604"/>
            <a:gd name="adj5" fmla="val 6068"/>
          </a:avLst>
        </a:prstGeom>
        <a:solidFill>
          <a:schemeClr val="accent6">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0EDA8E-B8BD-4565-81E6-EF8CD8A90198}">
      <dsp:nvSpPr>
        <dsp:cNvPr id="0" name=""/>
        <dsp:cNvSpPr/>
      </dsp:nvSpPr>
      <dsp:spPr>
        <a:xfrm>
          <a:off x="3390661" y="1557598"/>
          <a:ext cx="824703" cy="824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Discuss potential needs</a:t>
          </a:r>
        </a:p>
      </dsp:txBody>
      <dsp:txXfrm>
        <a:off x="3390661" y="1557598"/>
        <a:ext cx="824703" cy="824703"/>
      </dsp:txXfrm>
    </dsp:sp>
    <dsp:sp modelId="{E673E6D3-FA79-450D-864E-DAE18B1A9B62}">
      <dsp:nvSpPr>
        <dsp:cNvPr id="0" name=""/>
        <dsp:cNvSpPr/>
      </dsp:nvSpPr>
      <dsp:spPr>
        <a:xfrm>
          <a:off x="952656" y="237"/>
          <a:ext cx="3091708" cy="3091708"/>
        </a:xfrm>
        <a:prstGeom prst="circularArrow">
          <a:avLst>
            <a:gd name="adj1" fmla="val 5202"/>
            <a:gd name="adj2" fmla="val 336016"/>
            <a:gd name="adj3" fmla="val 4014266"/>
            <a:gd name="adj4" fmla="val 2253830"/>
            <a:gd name="adj5" fmla="val 6068"/>
          </a:avLst>
        </a:prstGeom>
        <a:solidFill>
          <a:schemeClr val="accent6">
            <a:alpha val="90000"/>
            <a:hueOff val="0"/>
            <a:satOff val="0"/>
            <a:lumOff val="0"/>
            <a:alphaOff val="-1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879739-8763-43F2-B8B6-325BC07B8198}">
      <dsp:nvSpPr>
        <dsp:cNvPr id="0" name=""/>
        <dsp:cNvSpPr/>
      </dsp:nvSpPr>
      <dsp:spPr>
        <a:xfrm>
          <a:off x="2086158" y="2505375"/>
          <a:ext cx="824703" cy="824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Present sample solution</a:t>
          </a:r>
        </a:p>
      </dsp:txBody>
      <dsp:txXfrm>
        <a:off x="2086158" y="2505375"/>
        <a:ext cx="824703" cy="824703"/>
      </dsp:txXfrm>
    </dsp:sp>
    <dsp:sp modelId="{1E45D834-250A-4B65-B9F8-714A84384A3C}">
      <dsp:nvSpPr>
        <dsp:cNvPr id="0" name=""/>
        <dsp:cNvSpPr/>
      </dsp:nvSpPr>
      <dsp:spPr>
        <a:xfrm>
          <a:off x="952656" y="237"/>
          <a:ext cx="3091708" cy="3091708"/>
        </a:xfrm>
        <a:prstGeom prst="circularArrow">
          <a:avLst>
            <a:gd name="adj1" fmla="val 5202"/>
            <a:gd name="adj2" fmla="val 336016"/>
            <a:gd name="adj3" fmla="val 8210155"/>
            <a:gd name="adj4" fmla="val 6449719"/>
            <a:gd name="adj5" fmla="val 6068"/>
          </a:avLst>
        </a:prstGeom>
        <a:solidFill>
          <a:schemeClr val="accent6">
            <a:alpha val="90000"/>
            <a:hueOff val="0"/>
            <a:satOff val="0"/>
            <a:lumOff val="0"/>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5DAB92-1E9D-4470-9945-C68668B0EA37}">
      <dsp:nvSpPr>
        <dsp:cNvPr id="0" name=""/>
        <dsp:cNvSpPr/>
      </dsp:nvSpPr>
      <dsp:spPr>
        <a:xfrm>
          <a:off x="781655" y="1557598"/>
          <a:ext cx="824703" cy="824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Meet with client &amp; identify needs</a:t>
          </a:r>
        </a:p>
      </dsp:txBody>
      <dsp:txXfrm>
        <a:off x="781655" y="1557598"/>
        <a:ext cx="824703" cy="824703"/>
      </dsp:txXfrm>
    </dsp:sp>
    <dsp:sp modelId="{7F289F38-5D78-43E6-9EE7-4339591500E3}">
      <dsp:nvSpPr>
        <dsp:cNvPr id="0" name=""/>
        <dsp:cNvSpPr/>
      </dsp:nvSpPr>
      <dsp:spPr>
        <a:xfrm>
          <a:off x="952656" y="237"/>
          <a:ext cx="3091708" cy="3091708"/>
        </a:xfrm>
        <a:prstGeom prst="circularArrow">
          <a:avLst>
            <a:gd name="adj1" fmla="val 5202"/>
            <a:gd name="adj2" fmla="val 336016"/>
            <a:gd name="adj3" fmla="val 12297380"/>
            <a:gd name="adj4" fmla="val 10771160"/>
            <a:gd name="adj5" fmla="val 6068"/>
          </a:avLst>
        </a:prstGeom>
        <a:solidFill>
          <a:schemeClr val="accent6">
            <a:alpha val="90000"/>
            <a:hueOff val="0"/>
            <a:satOff val="0"/>
            <a:lumOff val="0"/>
            <a:alphaOff val="-3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352001-5918-4FEE-A269-C7BB938A9D0B}">
      <dsp:nvSpPr>
        <dsp:cNvPr id="0" name=""/>
        <dsp:cNvSpPr/>
      </dsp:nvSpPr>
      <dsp:spPr>
        <a:xfrm>
          <a:off x="1279931" y="24063"/>
          <a:ext cx="824703" cy="824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Submit RFP and present to client</a:t>
          </a:r>
        </a:p>
      </dsp:txBody>
      <dsp:txXfrm>
        <a:off x="1279931" y="24063"/>
        <a:ext cx="824703" cy="824703"/>
      </dsp:txXfrm>
    </dsp:sp>
    <dsp:sp modelId="{E4AEAD2B-E4C6-4A1C-AFBB-0B387A7A78D9}">
      <dsp:nvSpPr>
        <dsp:cNvPr id="0" name=""/>
        <dsp:cNvSpPr/>
      </dsp:nvSpPr>
      <dsp:spPr>
        <a:xfrm>
          <a:off x="952656" y="237"/>
          <a:ext cx="3091708" cy="3091708"/>
        </a:xfrm>
        <a:prstGeom prst="circularArrow">
          <a:avLst>
            <a:gd name="adj1" fmla="val 5202"/>
            <a:gd name="adj2" fmla="val 336016"/>
            <a:gd name="adj3" fmla="val 16865256"/>
            <a:gd name="adj4" fmla="val 15198729"/>
            <a:gd name="adj5" fmla="val 6068"/>
          </a:avLst>
        </a:prstGeom>
        <a:solidFill>
          <a:schemeClr val="accent6">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69919" cy="480060"/>
          </a:xfrm>
          <a:prstGeom prst="rect">
            <a:avLst/>
          </a:prstGeom>
        </p:spPr>
        <p:txBody>
          <a:bodyPr vert="horz" lIns="96649" tIns="48324" rIns="96649" bIns="48324" rtlCol="0"/>
          <a:lstStyle>
            <a:lvl1pPr algn="l">
              <a:defRPr sz="1200"/>
            </a:lvl1pPr>
          </a:lstStyle>
          <a:p>
            <a:endParaRPr lang="en-US"/>
          </a:p>
        </p:txBody>
      </p:sp>
      <p:sp>
        <p:nvSpPr>
          <p:cNvPr id="3" name="Date Placeholder 2"/>
          <p:cNvSpPr>
            <a:spLocks noGrp="1"/>
          </p:cNvSpPr>
          <p:nvPr>
            <p:ph type="dt" sz="quarter" idx="1"/>
          </p:nvPr>
        </p:nvSpPr>
        <p:spPr>
          <a:xfrm>
            <a:off x="4143588" y="0"/>
            <a:ext cx="3169919" cy="480060"/>
          </a:xfrm>
          <a:prstGeom prst="rect">
            <a:avLst/>
          </a:prstGeom>
        </p:spPr>
        <p:txBody>
          <a:bodyPr vert="horz" lIns="96649" tIns="48324" rIns="96649" bIns="48324" rtlCol="0"/>
          <a:lstStyle>
            <a:lvl1pPr algn="r">
              <a:defRPr sz="1200"/>
            </a:lvl1pPr>
          </a:lstStyle>
          <a:p>
            <a:fld id="{A62D071C-62DA-1E40-889A-7A352E7EEFE9}" type="datetimeFigureOut">
              <a:rPr lang="en-US" smtClean="0"/>
              <a:t>03/26/2024</a:t>
            </a:fld>
            <a:endParaRPr lang="en-US"/>
          </a:p>
        </p:txBody>
      </p:sp>
      <p:sp>
        <p:nvSpPr>
          <p:cNvPr id="4" name="Footer Placeholder 3"/>
          <p:cNvSpPr>
            <a:spLocks noGrp="1"/>
          </p:cNvSpPr>
          <p:nvPr>
            <p:ph type="ftr" sz="quarter" idx="2"/>
          </p:nvPr>
        </p:nvSpPr>
        <p:spPr>
          <a:xfrm>
            <a:off x="1" y="9119475"/>
            <a:ext cx="3169919" cy="480060"/>
          </a:xfrm>
          <a:prstGeom prst="rect">
            <a:avLst/>
          </a:prstGeom>
        </p:spPr>
        <p:txBody>
          <a:bodyPr vert="horz" lIns="96649" tIns="48324" rIns="96649" bIns="48324" rtlCol="0" anchor="b"/>
          <a:lstStyle>
            <a:lvl1pPr algn="l">
              <a:defRPr sz="1200"/>
            </a:lvl1pPr>
          </a:lstStyle>
          <a:p>
            <a:endParaRPr lang="en-US"/>
          </a:p>
        </p:txBody>
      </p:sp>
      <p:sp>
        <p:nvSpPr>
          <p:cNvPr id="5" name="Slide Number Placeholder 4"/>
          <p:cNvSpPr>
            <a:spLocks noGrp="1"/>
          </p:cNvSpPr>
          <p:nvPr>
            <p:ph type="sldNum" sz="quarter" idx="3"/>
          </p:nvPr>
        </p:nvSpPr>
        <p:spPr>
          <a:xfrm>
            <a:off x="4143588" y="9119475"/>
            <a:ext cx="3169919" cy="480060"/>
          </a:xfrm>
          <a:prstGeom prst="rect">
            <a:avLst/>
          </a:prstGeom>
        </p:spPr>
        <p:txBody>
          <a:bodyPr vert="horz" lIns="96649" tIns="48324" rIns="96649" bIns="48324" rtlCol="0" anchor="b"/>
          <a:lstStyle>
            <a:lvl1pPr algn="r">
              <a:defRPr sz="1200"/>
            </a:lvl1pPr>
          </a:lstStyle>
          <a:p>
            <a:fld id="{87C57509-B498-694C-BF4C-D9B59421582C}" type="slidenum">
              <a:rPr lang="en-US" smtClean="0"/>
              <a:t>‹#›</a:t>
            </a:fld>
            <a:endParaRPr lang="en-US"/>
          </a:p>
        </p:txBody>
      </p:sp>
    </p:spTree>
    <p:extLst>
      <p:ext uri="{BB962C8B-B14F-4D97-AF65-F5344CB8AC3E}">
        <p14:creationId xmlns:p14="http://schemas.microsoft.com/office/powerpoint/2010/main" val="35005568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69919" cy="480060"/>
          </a:xfrm>
          <a:prstGeom prst="rect">
            <a:avLst/>
          </a:prstGeom>
        </p:spPr>
        <p:txBody>
          <a:bodyPr vert="horz" lIns="96649" tIns="48324" rIns="96649" bIns="48324" rtlCol="0"/>
          <a:lstStyle>
            <a:lvl1pPr algn="l">
              <a:defRPr sz="1200"/>
            </a:lvl1pPr>
          </a:lstStyle>
          <a:p>
            <a:endParaRPr lang="en-US"/>
          </a:p>
        </p:txBody>
      </p:sp>
      <p:sp>
        <p:nvSpPr>
          <p:cNvPr id="3" name="Date Placeholder 2"/>
          <p:cNvSpPr>
            <a:spLocks noGrp="1"/>
          </p:cNvSpPr>
          <p:nvPr>
            <p:ph type="dt" idx="1"/>
          </p:nvPr>
        </p:nvSpPr>
        <p:spPr>
          <a:xfrm>
            <a:off x="4143588" y="0"/>
            <a:ext cx="3169919" cy="480060"/>
          </a:xfrm>
          <a:prstGeom prst="rect">
            <a:avLst/>
          </a:prstGeom>
        </p:spPr>
        <p:txBody>
          <a:bodyPr vert="horz" lIns="96649" tIns="48324" rIns="96649" bIns="48324" rtlCol="0"/>
          <a:lstStyle>
            <a:lvl1pPr algn="r">
              <a:defRPr sz="1200"/>
            </a:lvl1pPr>
          </a:lstStyle>
          <a:p>
            <a:fld id="{7E9955B8-8F57-7C4D-8105-90AE58928882}" type="datetimeFigureOut">
              <a:rPr lang="en-US" smtClean="0"/>
              <a:t>03/26/2024</a:t>
            </a:fld>
            <a:endParaRPr lang="en-US"/>
          </a:p>
        </p:txBody>
      </p:sp>
      <p:sp>
        <p:nvSpPr>
          <p:cNvPr id="4" name="Slide Image Placeholder 3"/>
          <p:cNvSpPr>
            <a:spLocks noGrp="1" noRot="1" noChangeAspect="1"/>
          </p:cNvSpPr>
          <p:nvPr>
            <p:ph type="sldImg" idx="2"/>
          </p:nvPr>
        </p:nvSpPr>
        <p:spPr>
          <a:xfrm>
            <a:off x="455613" y="720725"/>
            <a:ext cx="6403975" cy="3602038"/>
          </a:xfrm>
          <a:prstGeom prst="rect">
            <a:avLst/>
          </a:prstGeom>
          <a:noFill/>
          <a:ln w="12700">
            <a:solidFill>
              <a:prstClr val="black"/>
            </a:solidFill>
          </a:ln>
        </p:spPr>
        <p:txBody>
          <a:bodyPr vert="horz" lIns="96649" tIns="48324" rIns="96649" bIns="48324" rtlCol="0" anchor="ctr"/>
          <a:lstStyle/>
          <a:p>
            <a:endParaRPr lang="en-US"/>
          </a:p>
        </p:txBody>
      </p:sp>
      <p:sp>
        <p:nvSpPr>
          <p:cNvPr id="5" name="Notes Placeholder 4"/>
          <p:cNvSpPr>
            <a:spLocks noGrp="1"/>
          </p:cNvSpPr>
          <p:nvPr>
            <p:ph type="body" sz="quarter" idx="3"/>
          </p:nvPr>
        </p:nvSpPr>
        <p:spPr>
          <a:xfrm>
            <a:off x="731521" y="4560572"/>
            <a:ext cx="5852160" cy="4320540"/>
          </a:xfrm>
          <a:prstGeom prst="rect">
            <a:avLst/>
          </a:prstGeom>
        </p:spPr>
        <p:txBody>
          <a:bodyPr vert="horz" lIns="96649" tIns="48324" rIns="96649" bIns="483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119475"/>
            <a:ext cx="3169919" cy="480060"/>
          </a:xfrm>
          <a:prstGeom prst="rect">
            <a:avLst/>
          </a:prstGeom>
        </p:spPr>
        <p:txBody>
          <a:bodyPr vert="horz" lIns="96649" tIns="48324" rIns="96649" bIns="48324" rtlCol="0" anchor="b"/>
          <a:lstStyle>
            <a:lvl1pPr algn="l">
              <a:defRPr sz="1200"/>
            </a:lvl1pPr>
          </a:lstStyle>
          <a:p>
            <a:endParaRPr lang="en-US"/>
          </a:p>
        </p:txBody>
      </p:sp>
      <p:sp>
        <p:nvSpPr>
          <p:cNvPr id="7" name="Slide Number Placeholder 6"/>
          <p:cNvSpPr>
            <a:spLocks noGrp="1"/>
          </p:cNvSpPr>
          <p:nvPr>
            <p:ph type="sldNum" sz="quarter" idx="5"/>
          </p:nvPr>
        </p:nvSpPr>
        <p:spPr>
          <a:xfrm>
            <a:off x="4143588" y="9119475"/>
            <a:ext cx="3169919" cy="480060"/>
          </a:xfrm>
          <a:prstGeom prst="rect">
            <a:avLst/>
          </a:prstGeom>
        </p:spPr>
        <p:txBody>
          <a:bodyPr vert="horz" lIns="96649" tIns="48324" rIns="96649" bIns="48324" rtlCol="0" anchor="b"/>
          <a:lstStyle>
            <a:lvl1pPr algn="r">
              <a:defRPr sz="1200"/>
            </a:lvl1pPr>
          </a:lstStyle>
          <a:p>
            <a:fld id="{E24C2B2C-38E7-6645-8EC2-7A497A515162}" type="slidenum">
              <a:rPr lang="en-US" smtClean="0"/>
              <a:t>‹#›</a:t>
            </a:fld>
            <a:endParaRPr lang="en-US"/>
          </a:p>
        </p:txBody>
      </p:sp>
    </p:spTree>
    <p:extLst>
      <p:ext uri="{BB962C8B-B14F-4D97-AF65-F5344CB8AC3E}">
        <p14:creationId xmlns:p14="http://schemas.microsoft.com/office/powerpoint/2010/main" val="81935747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5353">
              <a:defRPr/>
            </a:pPr>
            <a:r>
              <a:rPr lang="en-US" altLang="en-US"/>
              <a:t>Welcome and thanks for attending today’s business solutions overview.</a:t>
            </a:r>
          </a:p>
          <a:p>
            <a:endParaRPr lang="en-US"/>
          </a:p>
        </p:txBody>
      </p:sp>
      <p:sp>
        <p:nvSpPr>
          <p:cNvPr id="4" name="Slide Number Placeholder 3"/>
          <p:cNvSpPr>
            <a:spLocks noGrp="1"/>
          </p:cNvSpPr>
          <p:nvPr>
            <p:ph type="sldNum" sz="quarter" idx="5"/>
          </p:nvPr>
        </p:nvSpPr>
        <p:spPr/>
        <p:txBody>
          <a:bodyPr/>
          <a:lstStyle/>
          <a:p>
            <a:fld id="{E24C2B2C-38E7-6645-8EC2-7A497A515162}" type="slidenum">
              <a:rPr lang="en-US" smtClean="0"/>
              <a:t>1</a:t>
            </a:fld>
            <a:endParaRPr lang="en-US"/>
          </a:p>
        </p:txBody>
      </p:sp>
    </p:spTree>
    <p:extLst>
      <p:ext uri="{BB962C8B-B14F-4D97-AF65-F5344CB8AC3E}">
        <p14:creationId xmlns:p14="http://schemas.microsoft.com/office/powerpoint/2010/main" val="2093044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0" y="730250"/>
            <a:ext cx="6499225" cy="3656013"/>
          </a:xfrm>
        </p:spPr>
      </p:sp>
      <p:sp>
        <p:nvSpPr>
          <p:cNvPr id="154627" name="Notes Placeholder 2"/>
          <p:cNvSpPr>
            <a:spLocks noGrp="1"/>
          </p:cNvSpPr>
          <p:nvPr>
            <p:ph type="body" idx="1"/>
          </p:nvPr>
        </p:nvSpPr>
        <p:spPr>
          <a:noFill/>
        </p:spPr>
        <p:txBody>
          <a:bodyPr/>
          <a:lstStyle/>
          <a:p>
            <a:pPr defTabSz="475353">
              <a:defRPr/>
            </a:pPr>
            <a:r>
              <a:rPr lang="en-US"/>
              <a:t>We also offer a business continuation proposal for those situations where an IBV and/or a buy-sell review may not be a good fit. This proposal is designed to focus on business succession. As with our informal business valuation and buy-sell review proposals, we capture information about the company – as well as what they’re hoping to accomplish with a request for proposal, then customize this proposal specific to their needs. </a:t>
            </a:r>
          </a:p>
          <a:p>
            <a:endParaRPr lang="en-US"/>
          </a:p>
          <a:p>
            <a:endParaRPr lang="en-US" altLang="en-US"/>
          </a:p>
        </p:txBody>
      </p:sp>
      <p:sp>
        <p:nvSpPr>
          <p:cNvPr id="154628" name="Slide Number Placeholder 3"/>
          <p:cNvSpPr>
            <a:spLocks noGrp="1"/>
          </p:cNvSpPr>
          <p:nvPr>
            <p:ph type="sldNum" sz="quarter" idx="5"/>
          </p:nvPr>
        </p:nvSpPr>
        <p:spPr>
          <a:noFill/>
        </p:spPr>
        <p:txBody>
          <a:bodyPr/>
          <a:lstStyle>
            <a:lvl1pPr>
              <a:defRPr sz="2500">
                <a:solidFill>
                  <a:schemeClr val="tx1"/>
                </a:solidFill>
                <a:latin typeface="Arial" pitchFamily="34" charset="0"/>
                <a:ea typeface="MS PGothic" pitchFamily="34" charset="-128"/>
              </a:defRPr>
            </a:lvl1pPr>
            <a:lvl2pPr marL="783343" indent="-301286">
              <a:defRPr sz="2500">
                <a:solidFill>
                  <a:schemeClr val="tx1"/>
                </a:solidFill>
                <a:latin typeface="Arial" pitchFamily="34" charset="0"/>
                <a:ea typeface="MS PGothic" pitchFamily="34" charset="-128"/>
              </a:defRPr>
            </a:lvl2pPr>
            <a:lvl3pPr marL="1205142" indent="-241027">
              <a:defRPr sz="2500">
                <a:solidFill>
                  <a:schemeClr val="tx1"/>
                </a:solidFill>
                <a:latin typeface="Arial" pitchFamily="34" charset="0"/>
                <a:ea typeface="MS PGothic" pitchFamily="34" charset="-128"/>
              </a:defRPr>
            </a:lvl3pPr>
            <a:lvl4pPr marL="1687198" indent="-241027">
              <a:defRPr sz="2500">
                <a:solidFill>
                  <a:schemeClr val="tx1"/>
                </a:solidFill>
                <a:latin typeface="Arial" pitchFamily="34" charset="0"/>
                <a:ea typeface="MS PGothic" pitchFamily="34" charset="-128"/>
              </a:defRPr>
            </a:lvl4pPr>
            <a:lvl5pPr marL="2169257" indent="-241027">
              <a:defRPr sz="2500">
                <a:solidFill>
                  <a:schemeClr val="tx1"/>
                </a:solidFill>
                <a:latin typeface="Arial" pitchFamily="34" charset="0"/>
                <a:ea typeface="MS PGothic" pitchFamily="34" charset="-128"/>
              </a:defRPr>
            </a:lvl5pPr>
            <a:lvl6pPr marL="2651313" indent="-241027" algn="r" eaLnBrk="0" fontAlgn="base" hangingPunct="0">
              <a:spcBef>
                <a:spcPct val="0"/>
              </a:spcBef>
              <a:spcAft>
                <a:spcPct val="0"/>
              </a:spcAft>
              <a:defRPr sz="2500">
                <a:solidFill>
                  <a:schemeClr val="tx1"/>
                </a:solidFill>
                <a:latin typeface="Arial" pitchFamily="34" charset="0"/>
                <a:ea typeface="MS PGothic" pitchFamily="34" charset="-128"/>
              </a:defRPr>
            </a:lvl6pPr>
            <a:lvl7pPr marL="3133369" indent="-241027" algn="r" eaLnBrk="0" fontAlgn="base" hangingPunct="0">
              <a:spcBef>
                <a:spcPct val="0"/>
              </a:spcBef>
              <a:spcAft>
                <a:spcPct val="0"/>
              </a:spcAft>
              <a:defRPr sz="2500">
                <a:solidFill>
                  <a:schemeClr val="tx1"/>
                </a:solidFill>
                <a:latin typeface="Arial" pitchFamily="34" charset="0"/>
                <a:ea typeface="MS PGothic" pitchFamily="34" charset="-128"/>
              </a:defRPr>
            </a:lvl7pPr>
            <a:lvl8pPr marL="3615427" indent="-241027" algn="r" eaLnBrk="0" fontAlgn="base" hangingPunct="0">
              <a:spcBef>
                <a:spcPct val="0"/>
              </a:spcBef>
              <a:spcAft>
                <a:spcPct val="0"/>
              </a:spcAft>
              <a:defRPr sz="2500">
                <a:solidFill>
                  <a:schemeClr val="tx1"/>
                </a:solidFill>
                <a:latin typeface="Arial" pitchFamily="34" charset="0"/>
                <a:ea typeface="MS PGothic" pitchFamily="34" charset="-128"/>
              </a:defRPr>
            </a:lvl8pPr>
            <a:lvl9pPr marL="4097484" indent="-241027" algn="r" eaLnBrk="0" fontAlgn="base" hangingPunct="0">
              <a:spcBef>
                <a:spcPct val="0"/>
              </a:spcBef>
              <a:spcAft>
                <a:spcPct val="0"/>
              </a:spcAft>
              <a:defRPr sz="2500">
                <a:solidFill>
                  <a:schemeClr val="tx1"/>
                </a:solidFill>
                <a:latin typeface="Arial" pitchFamily="34" charset="0"/>
                <a:ea typeface="MS PGothic" pitchFamily="34" charset="-128"/>
              </a:defRPr>
            </a:lvl9pPr>
          </a:lstStyle>
          <a:p>
            <a:fld id="{8FE702F2-5CC6-47FD-A7A6-417A97AE39B9}" type="slidenum">
              <a:rPr lang="en-US" altLang="en-US" sz="1200"/>
              <a:pPr/>
              <a:t>10</a:t>
            </a:fld>
            <a:endParaRPr lang="en-US" altLang="en-US" sz="1200"/>
          </a:p>
        </p:txBody>
      </p:sp>
    </p:spTree>
    <p:extLst>
      <p:ext uri="{BB962C8B-B14F-4D97-AF65-F5344CB8AC3E}">
        <p14:creationId xmlns:p14="http://schemas.microsoft.com/office/powerpoint/2010/main" val="17806547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t>Now that we’ve</a:t>
            </a:r>
            <a:r>
              <a:rPr lang="ja-JP" altLang="en-US"/>
              <a:t> </a:t>
            </a:r>
            <a:r>
              <a:rPr lang="en-US" altLang="ja-JP"/>
              <a:t>discussed the buy-sell review and business valuation services offered by Principal</a:t>
            </a:r>
            <a:r>
              <a:rPr lang="en-US" altLang="ja-JP" strike="noStrike" baseline="0"/>
              <a:t>,</a:t>
            </a:r>
            <a:r>
              <a:rPr lang="en-US" altLang="ja-JP"/>
              <a:t> I want to identify where the sales opportunities are. </a:t>
            </a:r>
          </a:p>
          <a:p>
            <a:endParaRPr lang="en-US" altLang="en-US"/>
          </a:p>
          <a:p>
            <a:r>
              <a:rPr lang="en-US" altLang="en-US"/>
              <a:t>Let</a:t>
            </a:r>
            <a:r>
              <a:rPr lang="ja-JP" altLang="en-US"/>
              <a:t>’</a:t>
            </a:r>
            <a:r>
              <a:rPr lang="en-US" altLang="ja-JP"/>
              <a:t>s categorize the opportunities based on the client</a:t>
            </a:r>
            <a:r>
              <a:rPr lang="ja-JP" altLang="en-US"/>
              <a:t>’</a:t>
            </a:r>
            <a:r>
              <a:rPr lang="en-US" altLang="ja-JP"/>
              <a:t>s situation and what they currently have in place.</a:t>
            </a:r>
          </a:p>
          <a:p>
            <a:endParaRPr lang="en-US" altLang="en-US"/>
          </a:p>
          <a:p>
            <a:r>
              <a:rPr lang="en-US" altLang="en-US"/>
              <a:t>If they have a buy-sell agreement in place, what are the opportunities for you to add value? Read</a:t>
            </a:r>
            <a:r>
              <a:rPr lang="en-US" altLang="en-US" baseline="0"/>
              <a:t> slide.</a:t>
            </a:r>
            <a:endParaRPr lang="en-US" altLang="en-US"/>
          </a:p>
          <a:p>
            <a:pPr>
              <a:defRPr/>
            </a:pPr>
            <a:endParaRPr lang="en-US"/>
          </a:p>
        </p:txBody>
      </p:sp>
      <p:sp>
        <p:nvSpPr>
          <p:cNvPr id="4" name="Slide Number Placeholder 3"/>
          <p:cNvSpPr>
            <a:spLocks noGrp="1"/>
          </p:cNvSpPr>
          <p:nvPr>
            <p:ph type="sldNum" sz="quarter" idx="5"/>
          </p:nvPr>
        </p:nvSpPr>
        <p:spPr/>
        <p:txBody>
          <a:bodyPr/>
          <a:lstStyle/>
          <a:p>
            <a:fld id="{883D98F7-5D96-8644-BBA6-72A94972AAFF}" type="slidenum">
              <a:rPr lang="en-US" smtClean="0"/>
              <a:t>11</a:t>
            </a:fld>
            <a:endParaRPr lang="en-US"/>
          </a:p>
        </p:txBody>
      </p:sp>
    </p:spTree>
    <p:extLst>
      <p:ext uri="{BB962C8B-B14F-4D97-AF65-F5344CB8AC3E}">
        <p14:creationId xmlns:p14="http://schemas.microsoft.com/office/powerpoint/2010/main" val="25264031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t>We’ve seen financial professionals have a lot of success with this approach.</a:t>
            </a:r>
            <a:r>
              <a:rPr lang="en-US" altLang="en-US" baseline="0"/>
              <a:t> Everything you need is housed on our financial professional site – </a:t>
            </a:r>
            <a:r>
              <a:rPr lang="en-US" altLang="en-US" i="1" baseline="0"/>
              <a:t>principal.com/business planning</a:t>
            </a:r>
            <a:r>
              <a:rPr lang="en-US" altLang="en-US" baseline="0"/>
              <a:t>.</a:t>
            </a:r>
            <a:r>
              <a:rPr lang="en-US" altLang="en-US"/>
              <a:t> </a:t>
            </a:r>
          </a:p>
          <a:p>
            <a:endParaRPr lang="en-US"/>
          </a:p>
        </p:txBody>
      </p:sp>
      <p:sp>
        <p:nvSpPr>
          <p:cNvPr id="4" name="Slide Number Placeholder 3"/>
          <p:cNvSpPr>
            <a:spLocks noGrp="1"/>
          </p:cNvSpPr>
          <p:nvPr>
            <p:ph type="sldNum" sz="quarter" idx="5"/>
          </p:nvPr>
        </p:nvSpPr>
        <p:spPr/>
        <p:txBody>
          <a:bodyPr/>
          <a:lstStyle/>
          <a:p>
            <a:fld id="{E24C2B2C-38E7-6645-8EC2-7A497A515162}" type="slidenum">
              <a:rPr lang="en-US" smtClean="0"/>
              <a:t>12</a:t>
            </a:fld>
            <a:endParaRPr lang="en-US"/>
          </a:p>
        </p:txBody>
      </p:sp>
    </p:spTree>
    <p:extLst>
      <p:ext uri="{BB962C8B-B14F-4D97-AF65-F5344CB8AC3E}">
        <p14:creationId xmlns:p14="http://schemas.microsoft.com/office/powerpoint/2010/main" val="35612014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t>Review</a:t>
            </a:r>
            <a:r>
              <a:rPr lang="en-US" altLang="en-US" baseline="0"/>
              <a:t> the </a:t>
            </a:r>
            <a:r>
              <a:rPr lang="en-US" altLang="en-US"/>
              <a:t>sales opportunity guide</a:t>
            </a:r>
            <a:r>
              <a:rPr lang="en-US" altLang="en-US" baseline="0"/>
              <a:t> (BB10350) to see how these complimentary services can help you generate sales with the right types of clients. </a:t>
            </a:r>
            <a:endParaRPr lang="en-US"/>
          </a:p>
          <a:p>
            <a:pPr marL="302026" indent="-302026" defTabSz="475353">
              <a:buFont typeface="Arial" panose="020B0604020202020204" pitchFamily="34" charset="0"/>
              <a:buChar char="•"/>
              <a:defRPr/>
            </a:pPr>
            <a:endParaRPr lang="en-US"/>
          </a:p>
        </p:txBody>
      </p:sp>
      <p:sp>
        <p:nvSpPr>
          <p:cNvPr id="4" name="Slide Number Placeholder 3"/>
          <p:cNvSpPr>
            <a:spLocks noGrp="1"/>
          </p:cNvSpPr>
          <p:nvPr>
            <p:ph type="sldNum" sz="quarter" idx="5"/>
          </p:nvPr>
        </p:nvSpPr>
        <p:spPr/>
        <p:txBody>
          <a:bodyPr/>
          <a:lstStyle/>
          <a:p>
            <a:fld id="{E24C2B2C-38E7-6645-8EC2-7A497A515162}" type="slidenum">
              <a:rPr lang="en-US" smtClean="0"/>
              <a:t>13</a:t>
            </a:fld>
            <a:endParaRPr lang="en-US"/>
          </a:p>
        </p:txBody>
      </p:sp>
    </p:spTree>
    <p:extLst>
      <p:ext uri="{BB962C8B-B14F-4D97-AF65-F5344CB8AC3E}">
        <p14:creationId xmlns:p14="http://schemas.microsoft.com/office/powerpoint/2010/main" val="2614265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0" i="0">
                <a:solidFill>
                  <a:srgbClr val="464646"/>
                </a:solidFill>
                <a:effectLst/>
                <a:latin typeface="FS Elliot Web Regular"/>
              </a:rPr>
              <a:t>Submitting requests for proposals (RFPs) is now easier. The new digital RFP will speed up the process for you and your clients when requesting these reports. Benefits include no more fillable pdfs, fewer questions to answer, guidelines to help ensure you’re including everything needed to help eliminate delays, and no more file size limits. You can find the RFP on our financial professional website by navigating to Products &gt; Business Solutions &gt; Approaches &gt; Business Valuation/Buy-Sell Review or by typing the URL: principal.com/</a:t>
            </a:r>
            <a:r>
              <a:rPr lang="en-US" b="0" i="0" err="1">
                <a:solidFill>
                  <a:srgbClr val="464646"/>
                </a:solidFill>
                <a:effectLst/>
                <a:latin typeface="FS Elliot Web Regular"/>
              </a:rPr>
              <a:t>ibv-bsr-rfp</a:t>
            </a:r>
            <a:r>
              <a:rPr lang="en-US" b="0" i="0">
                <a:solidFill>
                  <a:srgbClr val="464646"/>
                </a:solidFill>
                <a:effectLst/>
                <a:latin typeface="FS Elliot Web Regular"/>
              </a:rPr>
              <a:t>.</a:t>
            </a:r>
          </a:p>
          <a:p>
            <a:br>
              <a:rPr lang="en-US"/>
            </a:br>
            <a:endParaRPr lang="en-US" altLang="en-US"/>
          </a:p>
        </p:txBody>
      </p:sp>
      <p:sp>
        <p:nvSpPr>
          <p:cNvPr id="4" name="Slide Number Placeholder 3"/>
          <p:cNvSpPr>
            <a:spLocks noGrp="1"/>
          </p:cNvSpPr>
          <p:nvPr>
            <p:ph type="sldNum" sz="quarter" idx="5"/>
          </p:nvPr>
        </p:nvSpPr>
        <p:spPr/>
        <p:txBody>
          <a:bodyPr/>
          <a:lstStyle/>
          <a:p>
            <a:fld id="{883D98F7-5D96-8644-BBA6-72A94972AAFF}" type="slidenum">
              <a:rPr lang="en-US" smtClean="0"/>
              <a:t>14</a:t>
            </a:fld>
            <a:endParaRPr lang="en-US"/>
          </a:p>
        </p:txBody>
      </p:sp>
    </p:spTree>
    <p:extLst>
      <p:ext uri="{BB962C8B-B14F-4D97-AF65-F5344CB8AC3E}">
        <p14:creationId xmlns:p14="http://schemas.microsoft.com/office/powerpoint/2010/main" val="215099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0413">
              <a:defRPr/>
            </a:pPr>
            <a:r>
              <a:rPr lang="en-US" b="0" i="0">
                <a:solidFill>
                  <a:schemeClr val="bg1"/>
                </a:solidFill>
                <a:effectLst/>
                <a:latin typeface="FS Elliot Web Regular"/>
              </a:rPr>
              <a:t>Read directly from slide.</a:t>
            </a:r>
            <a:endParaRPr lang="en-US" b="0" i="0">
              <a:solidFill>
                <a:srgbClr val="464646"/>
              </a:solidFill>
              <a:effectLst/>
              <a:latin typeface="FS Elliot Web Regular"/>
            </a:endParaRPr>
          </a:p>
          <a:p>
            <a:br>
              <a:rPr lang="en-US"/>
            </a:br>
            <a:endParaRPr lang="en-US" altLang="en-US"/>
          </a:p>
        </p:txBody>
      </p:sp>
      <p:sp>
        <p:nvSpPr>
          <p:cNvPr id="4" name="Slide Number Placeholder 3"/>
          <p:cNvSpPr>
            <a:spLocks noGrp="1"/>
          </p:cNvSpPr>
          <p:nvPr>
            <p:ph type="sldNum" sz="quarter" idx="5"/>
          </p:nvPr>
        </p:nvSpPr>
        <p:spPr/>
        <p:txBody>
          <a:bodyPr/>
          <a:lstStyle/>
          <a:p>
            <a:fld id="{883D98F7-5D96-8644-BBA6-72A94972AAFF}" type="slidenum">
              <a:rPr lang="en-US" smtClean="0"/>
              <a:t>15</a:t>
            </a:fld>
            <a:endParaRPr lang="en-US"/>
          </a:p>
        </p:txBody>
      </p:sp>
    </p:spTree>
    <p:extLst>
      <p:ext uri="{BB962C8B-B14F-4D97-AF65-F5344CB8AC3E}">
        <p14:creationId xmlns:p14="http://schemas.microsoft.com/office/powerpoint/2010/main" val="511330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t>Read directly from slide. </a:t>
            </a:r>
          </a:p>
          <a:p>
            <a:endParaRPr lang="en-US"/>
          </a:p>
        </p:txBody>
      </p:sp>
      <p:sp>
        <p:nvSpPr>
          <p:cNvPr id="4" name="Slide Number Placeholder 3"/>
          <p:cNvSpPr>
            <a:spLocks noGrp="1"/>
          </p:cNvSpPr>
          <p:nvPr>
            <p:ph type="sldNum" sz="quarter" idx="5"/>
          </p:nvPr>
        </p:nvSpPr>
        <p:spPr/>
        <p:txBody>
          <a:bodyPr/>
          <a:lstStyle/>
          <a:p>
            <a:fld id="{E24C2B2C-38E7-6645-8EC2-7A497A515162}" type="slidenum">
              <a:rPr lang="en-US" smtClean="0"/>
              <a:t>16</a:t>
            </a:fld>
            <a:endParaRPr lang="en-US"/>
          </a:p>
        </p:txBody>
      </p:sp>
    </p:spTree>
    <p:extLst>
      <p:ext uri="{BB962C8B-B14F-4D97-AF65-F5344CB8AC3E}">
        <p14:creationId xmlns:p14="http://schemas.microsoft.com/office/powerpoint/2010/main" val="19204984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Using this innovative digital tool, you can help your clients uncover planning needs to help protect the financial well-being of their business and prepare for the future. You can provide them a personalized assessment in three key areas: protecting their business, protecting their employees, and protecting their lifestyle.</a:t>
            </a:r>
            <a:endParaRPr lang="en-US">
              <a:ea typeface="+mn-ea"/>
              <a:cs typeface="+mn-cs"/>
            </a:endParaRPr>
          </a:p>
          <a:p>
            <a:endParaRPr lang="en-US"/>
          </a:p>
        </p:txBody>
      </p:sp>
      <p:sp>
        <p:nvSpPr>
          <p:cNvPr id="4" name="Slide Number Placeholder 3"/>
          <p:cNvSpPr>
            <a:spLocks noGrp="1"/>
          </p:cNvSpPr>
          <p:nvPr>
            <p:ph type="sldNum" sz="quarter" idx="5"/>
          </p:nvPr>
        </p:nvSpPr>
        <p:spPr/>
        <p:txBody>
          <a:bodyPr/>
          <a:lstStyle/>
          <a:p>
            <a:fld id="{E24C2B2C-38E7-6645-8EC2-7A497A515162}" type="slidenum">
              <a:rPr lang="en-US" smtClean="0"/>
              <a:t>17</a:t>
            </a:fld>
            <a:endParaRPr lang="en-US"/>
          </a:p>
        </p:txBody>
      </p:sp>
    </p:spTree>
    <p:extLst>
      <p:ext uri="{BB962C8B-B14F-4D97-AF65-F5344CB8AC3E}">
        <p14:creationId xmlns:p14="http://schemas.microsoft.com/office/powerpoint/2010/main" val="2988573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0413">
              <a:defRPr/>
            </a:pPr>
            <a:r>
              <a:rPr lang="en-US" b="0" i="0">
                <a:solidFill>
                  <a:schemeClr val="bg1"/>
                </a:solidFill>
                <a:effectLst/>
                <a:latin typeface="FS Elliot Web Regular"/>
              </a:rPr>
              <a:t>Read directly from slide.</a:t>
            </a:r>
            <a:endParaRPr lang="en-US" b="0" i="0">
              <a:solidFill>
                <a:srgbClr val="464646"/>
              </a:solidFill>
              <a:effectLst/>
              <a:latin typeface="FS Elliot Web Regular"/>
            </a:endParaRPr>
          </a:p>
        </p:txBody>
      </p:sp>
      <p:sp>
        <p:nvSpPr>
          <p:cNvPr id="4" name="Slide Number Placeholder 3"/>
          <p:cNvSpPr>
            <a:spLocks noGrp="1"/>
          </p:cNvSpPr>
          <p:nvPr>
            <p:ph type="sldNum" sz="quarter" idx="5"/>
          </p:nvPr>
        </p:nvSpPr>
        <p:spPr/>
        <p:txBody>
          <a:bodyPr/>
          <a:lstStyle/>
          <a:p>
            <a:fld id="{883D98F7-5D96-8644-BBA6-72A94972AAFF}" type="slidenum">
              <a:rPr lang="en-US" smtClean="0"/>
              <a:t>18</a:t>
            </a:fld>
            <a:endParaRPr lang="en-US"/>
          </a:p>
        </p:txBody>
      </p:sp>
    </p:spTree>
    <p:extLst>
      <p:ext uri="{BB962C8B-B14F-4D97-AF65-F5344CB8AC3E}">
        <p14:creationId xmlns:p14="http://schemas.microsoft.com/office/powerpoint/2010/main" val="27525205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5613" y="720725"/>
            <a:ext cx="6403975" cy="3602038"/>
          </a:xfrm>
        </p:spPr>
      </p:sp>
      <p:sp>
        <p:nvSpPr>
          <p:cNvPr id="61443" name="Notes Placeholder 2"/>
          <p:cNvSpPr>
            <a:spLocks noGrp="1"/>
          </p:cNvSpPr>
          <p:nvPr>
            <p:ph type="body" idx="1"/>
          </p:nvPr>
        </p:nvSpPr>
        <p:spPr>
          <a:noFill/>
        </p:spPr>
        <p:txBody>
          <a:bodyPr/>
          <a:lstStyle/>
          <a:p>
            <a:pPr defTabSz="470413">
              <a:defRPr/>
            </a:pPr>
            <a:r>
              <a:rPr lang="en-US" b="0" i="0">
                <a:solidFill>
                  <a:schemeClr val="bg1"/>
                </a:solidFill>
                <a:effectLst/>
                <a:latin typeface="FS Elliot Web Regular"/>
              </a:rPr>
              <a:t>Read directly from slide.</a:t>
            </a:r>
            <a:endParaRPr lang="en-US"/>
          </a:p>
          <a:p>
            <a:endParaRPr lang="en-US" altLang="en-US"/>
          </a:p>
        </p:txBody>
      </p:sp>
      <p:sp>
        <p:nvSpPr>
          <p:cNvPr id="61444" name="Slide Number Placeholder 3"/>
          <p:cNvSpPr>
            <a:spLocks noGrp="1"/>
          </p:cNvSpPr>
          <p:nvPr>
            <p:ph type="sldNum" sz="quarter" idx="5"/>
          </p:nvPr>
        </p:nvSpPr>
        <p:spPr>
          <a:noFill/>
        </p:spPr>
        <p:txBody>
          <a:bodyPr/>
          <a:lstStyle>
            <a:lvl1pPr>
              <a:defRPr sz="2500">
                <a:solidFill>
                  <a:schemeClr val="tx1"/>
                </a:solidFill>
                <a:latin typeface="Arial" pitchFamily="34" charset="0"/>
                <a:ea typeface="MS PGothic" pitchFamily="34" charset="-128"/>
              </a:defRPr>
            </a:lvl1pPr>
            <a:lvl2pPr marL="783945" indent="-300376">
              <a:defRPr sz="2500">
                <a:solidFill>
                  <a:schemeClr val="tx1"/>
                </a:solidFill>
                <a:latin typeface="Arial" pitchFamily="34" charset="0"/>
                <a:ea typeface="MS PGothic" pitchFamily="34" charset="-128"/>
              </a:defRPr>
            </a:lvl2pPr>
            <a:lvl3pPr marL="1206450" indent="-240959">
              <a:defRPr sz="2500">
                <a:solidFill>
                  <a:schemeClr val="tx1"/>
                </a:solidFill>
                <a:latin typeface="Arial" pitchFamily="34" charset="0"/>
                <a:ea typeface="MS PGothic" pitchFamily="34" charset="-128"/>
              </a:defRPr>
            </a:lvl3pPr>
            <a:lvl4pPr marL="1690020" indent="-240959">
              <a:defRPr sz="2500">
                <a:solidFill>
                  <a:schemeClr val="tx1"/>
                </a:solidFill>
                <a:latin typeface="Arial" pitchFamily="34" charset="0"/>
                <a:ea typeface="MS PGothic" pitchFamily="34" charset="-128"/>
              </a:defRPr>
            </a:lvl4pPr>
            <a:lvl5pPr marL="2173590" indent="-240959">
              <a:defRPr sz="2500">
                <a:solidFill>
                  <a:schemeClr val="tx1"/>
                </a:solidFill>
                <a:latin typeface="Arial" pitchFamily="34" charset="0"/>
                <a:ea typeface="MS PGothic" pitchFamily="34" charset="-128"/>
              </a:defRPr>
            </a:lvl5pPr>
            <a:lvl6pPr marL="2648908" indent="-240959" algn="r" eaLnBrk="0" fontAlgn="base" hangingPunct="0">
              <a:spcBef>
                <a:spcPct val="0"/>
              </a:spcBef>
              <a:spcAft>
                <a:spcPct val="0"/>
              </a:spcAft>
              <a:defRPr sz="2500">
                <a:solidFill>
                  <a:schemeClr val="tx1"/>
                </a:solidFill>
                <a:latin typeface="Arial" pitchFamily="34" charset="0"/>
                <a:ea typeface="MS PGothic" pitchFamily="34" charset="-128"/>
              </a:defRPr>
            </a:lvl6pPr>
            <a:lvl7pPr marL="3124227" indent="-240959" algn="r" eaLnBrk="0" fontAlgn="base" hangingPunct="0">
              <a:spcBef>
                <a:spcPct val="0"/>
              </a:spcBef>
              <a:spcAft>
                <a:spcPct val="0"/>
              </a:spcAft>
              <a:defRPr sz="2500">
                <a:solidFill>
                  <a:schemeClr val="tx1"/>
                </a:solidFill>
                <a:latin typeface="Arial" pitchFamily="34" charset="0"/>
                <a:ea typeface="MS PGothic" pitchFamily="34" charset="-128"/>
              </a:defRPr>
            </a:lvl7pPr>
            <a:lvl8pPr marL="3599545" indent="-240959" algn="r" eaLnBrk="0" fontAlgn="base" hangingPunct="0">
              <a:spcBef>
                <a:spcPct val="0"/>
              </a:spcBef>
              <a:spcAft>
                <a:spcPct val="0"/>
              </a:spcAft>
              <a:defRPr sz="2500">
                <a:solidFill>
                  <a:schemeClr val="tx1"/>
                </a:solidFill>
                <a:latin typeface="Arial" pitchFamily="34" charset="0"/>
                <a:ea typeface="MS PGothic" pitchFamily="34" charset="-128"/>
              </a:defRPr>
            </a:lvl8pPr>
            <a:lvl9pPr marL="4074863" indent="-240959" algn="r" eaLnBrk="0" fontAlgn="base" hangingPunct="0">
              <a:spcBef>
                <a:spcPct val="0"/>
              </a:spcBef>
              <a:spcAft>
                <a:spcPct val="0"/>
              </a:spcAft>
              <a:defRPr sz="2500">
                <a:solidFill>
                  <a:schemeClr val="tx1"/>
                </a:solidFill>
                <a:latin typeface="Arial" pitchFamily="34" charset="0"/>
                <a:ea typeface="MS PGothic" pitchFamily="34" charset="-128"/>
              </a:defRPr>
            </a:lvl9pPr>
          </a:lstStyle>
          <a:p>
            <a:fld id="{E699F7BA-304F-4B3F-BB0C-9A27342AA0B0}" type="slidenum">
              <a:rPr lang="en-US" altLang="en-US" sz="1200"/>
              <a:pPr/>
              <a:t>19</a:t>
            </a:fld>
            <a:endParaRPr lang="en-US" altLang="en-US" sz="1200"/>
          </a:p>
        </p:txBody>
      </p:sp>
    </p:spTree>
    <p:extLst>
      <p:ext uri="{BB962C8B-B14F-4D97-AF65-F5344CB8AC3E}">
        <p14:creationId xmlns:p14="http://schemas.microsoft.com/office/powerpoint/2010/main" val="326198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5353">
              <a:defRPr/>
            </a:pPr>
            <a:r>
              <a:rPr lang="en-US" altLang="en-US" dirty="0"/>
              <a:t>It's simple, easy, and profitable to work in the business market with our platform of solutions that serve the financial planning needs of business owners and their key employees. </a:t>
            </a:r>
          </a:p>
          <a:p>
            <a:pPr>
              <a:defRPr/>
            </a:pPr>
            <a:r>
              <a:rPr lang="en-US" dirty="0">
                <a:solidFill>
                  <a:srgbClr val="000000"/>
                </a:solidFill>
                <a:ea typeface="ＭＳ Ｐゴシック" charset="0"/>
              </a:rPr>
              <a:t>Approach clients based on your focus to meet</a:t>
            </a:r>
            <a:r>
              <a:rPr lang="en-US" baseline="0" dirty="0">
                <a:solidFill>
                  <a:srgbClr val="000000"/>
                </a:solidFill>
                <a:ea typeface="ＭＳ Ｐゴシック" charset="0"/>
              </a:rPr>
              <a:t> their various needs, deepen relationships, and uncover new sales opportunities.</a:t>
            </a:r>
            <a:endParaRPr lang="en-US" dirty="0">
              <a:solidFill>
                <a:srgbClr val="000000"/>
              </a:solidFill>
              <a:ea typeface="ＭＳ Ｐゴシック" charset="0"/>
            </a:endParaRPr>
          </a:p>
          <a:p>
            <a:pPr defTabSz="475353">
              <a:defRPr/>
            </a:pPr>
            <a:endParaRPr lang="en-US" altLang="en-US" dirty="0"/>
          </a:p>
          <a:p>
            <a:pPr defTabSz="475353">
              <a:defRPr/>
            </a:pPr>
            <a:r>
              <a:rPr lang="en-US" altLang="en-US" dirty="0"/>
              <a:t>Choose from a variety of options to start a conversation. Highlights of these approaches can be found in the Approaches Guide (BB12262).</a:t>
            </a:r>
          </a:p>
          <a:p>
            <a:pPr marL="302026" indent="-302026">
              <a:buFont typeface="Arial" panose="020B0604020202020204" pitchFamily="34" charset="0"/>
              <a:buChar char="•"/>
              <a:defRPr/>
            </a:pPr>
            <a:r>
              <a:rPr lang="en-US" dirty="0">
                <a:solidFill>
                  <a:srgbClr val="000000"/>
                </a:solidFill>
                <a:ea typeface="ＭＳ Ｐゴシック" charset="0"/>
              </a:rPr>
              <a:t>Informal</a:t>
            </a:r>
            <a:r>
              <a:rPr lang="en-US" baseline="0" dirty="0">
                <a:solidFill>
                  <a:srgbClr val="000000"/>
                </a:solidFill>
                <a:ea typeface="ＭＳ Ｐゴシック" charset="0"/>
              </a:rPr>
              <a:t> business valuation/buy-sell review</a:t>
            </a:r>
            <a:endParaRPr lang="en-US" dirty="0">
              <a:solidFill>
                <a:srgbClr val="000000"/>
              </a:solidFill>
              <a:ea typeface="ＭＳ Ｐゴシック" charset="0"/>
            </a:endParaRPr>
          </a:p>
          <a:p>
            <a:pPr marL="302026" indent="-302026">
              <a:buFont typeface="Arial" panose="020B0604020202020204" pitchFamily="34" charset="0"/>
              <a:buChar char="•"/>
              <a:defRPr/>
            </a:pPr>
            <a:r>
              <a:rPr lang="en-US" dirty="0">
                <a:solidFill>
                  <a:srgbClr val="000000"/>
                </a:solidFill>
                <a:ea typeface="ＭＳ Ｐゴシック" charset="0"/>
              </a:rPr>
              <a:t>Business needs analysis</a:t>
            </a:r>
          </a:p>
          <a:p>
            <a:pPr marL="302026" indent="-302026">
              <a:buFont typeface="Arial" panose="020B0604020202020204" pitchFamily="34" charset="0"/>
              <a:buChar char="•"/>
              <a:defRPr/>
            </a:pPr>
            <a:r>
              <a:rPr lang="en-US" dirty="0">
                <a:solidFill>
                  <a:srgbClr val="000000"/>
                </a:solidFill>
                <a:ea typeface="ＭＳ Ｐゴシック" charset="0"/>
              </a:rPr>
              <a:t>Family-owned business </a:t>
            </a:r>
          </a:p>
          <a:p>
            <a:pPr marL="302026" indent="-302026">
              <a:buFont typeface="Arial" panose="020B0604020202020204" pitchFamily="34" charset="0"/>
              <a:buChar char="•"/>
              <a:defRPr/>
            </a:pPr>
            <a:r>
              <a:rPr lang="en-US" dirty="0">
                <a:solidFill>
                  <a:srgbClr val="000000"/>
                </a:solidFill>
                <a:ea typeface="ＭＳ Ｐゴシック" charset="0"/>
              </a:rPr>
              <a:t>Agribusiness (farms/ranches)</a:t>
            </a:r>
          </a:p>
          <a:p>
            <a:pPr marL="302026" indent="-302026" defTabSz="475353">
              <a:buFont typeface="Arial" panose="020B0604020202020204" pitchFamily="34" charset="0"/>
              <a:buChar char="•"/>
              <a:defRPr/>
            </a:pPr>
            <a:r>
              <a:rPr lang="en-US" dirty="0">
                <a:solidFill>
                  <a:srgbClr val="000000"/>
                </a:solidFill>
                <a:ea typeface="ＭＳ Ｐゴシック" charset="0"/>
              </a:rPr>
              <a:t>Business owner retirement</a:t>
            </a:r>
          </a:p>
          <a:p>
            <a:pPr marL="302026" indent="-302026" defTabSz="475353">
              <a:buFont typeface="Arial" panose="020B0604020202020204" pitchFamily="34" charset="0"/>
              <a:buChar char="•"/>
              <a:defRPr/>
            </a:pPr>
            <a:r>
              <a:rPr lang="en-US" dirty="0">
                <a:solidFill>
                  <a:srgbClr val="000000"/>
                </a:solidFill>
                <a:ea typeface="ＭＳ Ｐゴシック" charset="0"/>
              </a:rPr>
              <a:t>Strategic alliances</a:t>
            </a:r>
            <a:endParaRPr lang="en-US" dirty="0"/>
          </a:p>
        </p:txBody>
      </p:sp>
      <p:sp>
        <p:nvSpPr>
          <p:cNvPr id="4" name="Slide Number Placeholder 3"/>
          <p:cNvSpPr>
            <a:spLocks noGrp="1"/>
          </p:cNvSpPr>
          <p:nvPr>
            <p:ph type="sldNum" sz="quarter" idx="5"/>
          </p:nvPr>
        </p:nvSpPr>
        <p:spPr/>
        <p:txBody>
          <a:bodyPr/>
          <a:lstStyle/>
          <a:p>
            <a:fld id="{E24C2B2C-38E7-6645-8EC2-7A497A515162}" type="slidenum">
              <a:rPr lang="en-US" smtClean="0"/>
              <a:t>2</a:t>
            </a:fld>
            <a:endParaRPr lang="en-US"/>
          </a:p>
        </p:txBody>
      </p:sp>
    </p:spTree>
    <p:extLst>
      <p:ext uri="{BB962C8B-B14F-4D97-AF65-F5344CB8AC3E}">
        <p14:creationId xmlns:p14="http://schemas.microsoft.com/office/powerpoint/2010/main" val="25721759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0413">
              <a:defRPr/>
            </a:pPr>
            <a:r>
              <a:rPr lang="en-US" b="0" i="0">
                <a:solidFill>
                  <a:schemeClr val="bg1"/>
                </a:solidFill>
                <a:effectLst/>
                <a:latin typeface="FS Elliot Web Regular"/>
              </a:rPr>
              <a:t>Read directly from slide.</a:t>
            </a:r>
            <a:endParaRPr lang="en-US" b="0" i="0">
              <a:solidFill>
                <a:srgbClr val="464646"/>
              </a:solidFill>
              <a:effectLst/>
              <a:latin typeface="FS Elliot Web Regular"/>
            </a:endParaRPr>
          </a:p>
        </p:txBody>
      </p:sp>
      <p:sp>
        <p:nvSpPr>
          <p:cNvPr id="4" name="Slide Number Placeholder 3"/>
          <p:cNvSpPr>
            <a:spLocks noGrp="1"/>
          </p:cNvSpPr>
          <p:nvPr>
            <p:ph type="sldNum" sz="quarter" idx="5"/>
          </p:nvPr>
        </p:nvSpPr>
        <p:spPr/>
        <p:txBody>
          <a:bodyPr/>
          <a:lstStyle/>
          <a:p>
            <a:fld id="{E24C2B2C-38E7-6645-8EC2-7A497A515162}" type="slidenum">
              <a:rPr lang="en-US" smtClean="0"/>
              <a:t>20</a:t>
            </a:fld>
            <a:endParaRPr lang="en-US"/>
          </a:p>
        </p:txBody>
      </p:sp>
    </p:spTree>
    <p:extLst>
      <p:ext uri="{BB962C8B-B14F-4D97-AF65-F5344CB8AC3E}">
        <p14:creationId xmlns:p14="http://schemas.microsoft.com/office/powerpoint/2010/main" val="6589786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5613" y="720725"/>
            <a:ext cx="6403975" cy="3602038"/>
          </a:xfrm>
        </p:spPr>
      </p:sp>
      <p:sp>
        <p:nvSpPr>
          <p:cNvPr id="75779" name="Notes Placeholder 2"/>
          <p:cNvSpPr>
            <a:spLocks noGrp="1"/>
          </p:cNvSpPr>
          <p:nvPr>
            <p:ph type="body" idx="1"/>
          </p:nvPr>
        </p:nvSpPr>
        <p:spPr>
          <a:noFill/>
        </p:spPr>
        <p:txBody>
          <a:bodyPr/>
          <a:lstStyle/>
          <a:p>
            <a:pPr defTabSz="470413">
              <a:defRPr/>
            </a:pPr>
            <a:r>
              <a:rPr lang="en-US" b="0" i="0">
                <a:solidFill>
                  <a:schemeClr val="bg1"/>
                </a:solidFill>
                <a:effectLst/>
                <a:latin typeface="FS Elliot Web Regular"/>
              </a:rPr>
              <a:t>Read directly from slide.</a:t>
            </a:r>
            <a:endParaRPr lang="en-US" b="0" i="0">
              <a:solidFill>
                <a:srgbClr val="464646"/>
              </a:solidFill>
              <a:effectLst/>
              <a:latin typeface="FS Elliot Web Regular"/>
            </a:endParaRPr>
          </a:p>
        </p:txBody>
      </p:sp>
      <p:sp>
        <p:nvSpPr>
          <p:cNvPr id="75780" name="Slide Number Placeholder 3"/>
          <p:cNvSpPr>
            <a:spLocks noGrp="1"/>
          </p:cNvSpPr>
          <p:nvPr>
            <p:ph type="sldNum" sz="quarter" idx="5"/>
          </p:nvPr>
        </p:nvSpPr>
        <p:spPr>
          <a:noFill/>
        </p:spPr>
        <p:txBody>
          <a:bodyPr/>
          <a:lstStyle>
            <a:lvl1pPr>
              <a:defRPr sz="2500">
                <a:solidFill>
                  <a:schemeClr val="tx1"/>
                </a:solidFill>
                <a:latin typeface="Arial" pitchFamily="34" charset="0"/>
                <a:ea typeface="MS PGothic" pitchFamily="34" charset="-128"/>
              </a:defRPr>
            </a:lvl1pPr>
            <a:lvl2pPr marL="783945" indent="-300376">
              <a:defRPr sz="2500">
                <a:solidFill>
                  <a:schemeClr val="tx1"/>
                </a:solidFill>
                <a:latin typeface="Arial" pitchFamily="34" charset="0"/>
                <a:ea typeface="MS PGothic" pitchFamily="34" charset="-128"/>
              </a:defRPr>
            </a:lvl2pPr>
            <a:lvl3pPr marL="1206450" indent="-240959">
              <a:defRPr sz="2500">
                <a:solidFill>
                  <a:schemeClr val="tx1"/>
                </a:solidFill>
                <a:latin typeface="Arial" pitchFamily="34" charset="0"/>
                <a:ea typeface="MS PGothic" pitchFamily="34" charset="-128"/>
              </a:defRPr>
            </a:lvl3pPr>
            <a:lvl4pPr marL="1690020" indent="-240959">
              <a:defRPr sz="2500">
                <a:solidFill>
                  <a:schemeClr val="tx1"/>
                </a:solidFill>
                <a:latin typeface="Arial" pitchFamily="34" charset="0"/>
                <a:ea typeface="MS PGothic" pitchFamily="34" charset="-128"/>
              </a:defRPr>
            </a:lvl4pPr>
            <a:lvl5pPr marL="2173590" indent="-240959">
              <a:defRPr sz="2500">
                <a:solidFill>
                  <a:schemeClr val="tx1"/>
                </a:solidFill>
                <a:latin typeface="Arial" pitchFamily="34" charset="0"/>
                <a:ea typeface="MS PGothic" pitchFamily="34" charset="-128"/>
              </a:defRPr>
            </a:lvl5pPr>
            <a:lvl6pPr marL="2648908" indent="-240959" algn="r" eaLnBrk="0" fontAlgn="base" hangingPunct="0">
              <a:spcBef>
                <a:spcPct val="0"/>
              </a:spcBef>
              <a:spcAft>
                <a:spcPct val="0"/>
              </a:spcAft>
              <a:defRPr sz="2500">
                <a:solidFill>
                  <a:schemeClr val="tx1"/>
                </a:solidFill>
                <a:latin typeface="Arial" pitchFamily="34" charset="0"/>
                <a:ea typeface="MS PGothic" pitchFamily="34" charset="-128"/>
              </a:defRPr>
            </a:lvl6pPr>
            <a:lvl7pPr marL="3124227" indent="-240959" algn="r" eaLnBrk="0" fontAlgn="base" hangingPunct="0">
              <a:spcBef>
                <a:spcPct val="0"/>
              </a:spcBef>
              <a:spcAft>
                <a:spcPct val="0"/>
              </a:spcAft>
              <a:defRPr sz="2500">
                <a:solidFill>
                  <a:schemeClr val="tx1"/>
                </a:solidFill>
                <a:latin typeface="Arial" pitchFamily="34" charset="0"/>
                <a:ea typeface="MS PGothic" pitchFamily="34" charset="-128"/>
              </a:defRPr>
            </a:lvl7pPr>
            <a:lvl8pPr marL="3599545" indent="-240959" algn="r" eaLnBrk="0" fontAlgn="base" hangingPunct="0">
              <a:spcBef>
                <a:spcPct val="0"/>
              </a:spcBef>
              <a:spcAft>
                <a:spcPct val="0"/>
              </a:spcAft>
              <a:defRPr sz="2500">
                <a:solidFill>
                  <a:schemeClr val="tx1"/>
                </a:solidFill>
                <a:latin typeface="Arial" pitchFamily="34" charset="0"/>
                <a:ea typeface="MS PGothic" pitchFamily="34" charset="-128"/>
              </a:defRPr>
            </a:lvl8pPr>
            <a:lvl9pPr marL="4074863" indent="-240959" algn="r" eaLnBrk="0" fontAlgn="base" hangingPunct="0">
              <a:spcBef>
                <a:spcPct val="0"/>
              </a:spcBef>
              <a:spcAft>
                <a:spcPct val="0"/>
              </a:spcAft>
              <a:defRPr sz="2500">
                <a:solidFill>
                  <a:schemeClr val="tx1"/>
                </a:solidFill>
                <a:latin typeface="Arial" pitchFamily="34" charset="0"/>
                <a:ea typeface="MS PGothic" pitchFamily="34" charset="-128"/>
              </a:defRPr>
            </a:lvl9pPr>
          </a:lstStyle>
          <a:p>
            <a:fld id="{93A565D8-EAB6-4784-8CB2-156D655566FD}" type="slidenum">
              <a:rPr lang="en-US" altLang="en-US" sz="1200"/>
              <a:pPr/>
              <a:t>21</a:t>
            </a:fld>
            <a:endParaRPr lang="en-US" altLang="en-US" sz="1200"/>
          </a:p>
        </p:txBody>
      </p:sp>
    </p:spTree>
    <p:extLst>
      <p:ext uri="{BB962C8B-B14F-4D97-AF65-F5344CB8AC3E}">
        <p14:creationId xmlns:p14="http://schemas.microsoft.com/office/powerpoint/2010/main" val="33742996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5613" y="720725"/>
            <a:ext cx="6403975" cy="3602038"/>
          </a:xfrm>
        </p:spPr>
      </p:sp>
      <p:sp>
        <p:nvSpPr>
          <p:cNvPr id="75779" name="Notes Placeholder 2"/>
          <p:cNvSpPr>
            <a:spLocks noGrp="1"/>
          </p:cNvSpPr>
          <p:nvPr>
            <p:ph type="body" idx="1"/>
          </p:nvPr>
        </p:nvSpPr>
        <p:spPr>
          <a:noFill/>
        </p:spPr>
        <p:txBody>
          <a:bodyPr/>
          <a:lstStyle/>
          <a:p>
            <a:pPr>
              <a:spcAft>
                <a:spcPts val="664"/>
              </a:spcAft>
            </a:pPr>
            <a:r>
              <a:rPr lang="en-US" altLang="en-US"/>
              <a:t>The client can choose to do one, two, or three assessments – right away, or they can come back later and complete them.</a:t>
            </a:r>
          </a:p>
        </p:txBody>
      </p:sp>
      <p:sp>
        <p:nvSpPr>
          <p:cNvPr id="75780" name="Slide Number Placeholder 3"/>
          <p:cNvSpPr>
            <a:spLocks noGrp="1"/>
          </p:cNvSpPr>
          <p:nvPr>
            <p:ph type="sldNum" sz="quarter" idx="5"/>
          </p:nvPr>
        </p:nvSpPr>
        <p:spPr>
          <a:noFill/>
        </p:spPr>
        <p:txBody>
          <a:bodyPr/>
          <a:lstStyle>
            <a:lvl1pPr>
              <a:defRPr sz="2500">
                <a:solidFill>
                  <a:schemeClr val="tx1"/>
                </a:solidFill>
                <a:latin typeface="Arial" pitchFamily="34" charset="0"/>
                <a:ea typeface="MS PGothic" pitchFamily="34" charset="-128"/>
              </a:defRPr>
            </a:lvl1pPr>
            <a:lvl2pPr marL="783945" indent="-300376">
              <a:defRPr sz="2500">
                <a:solidFill>
                  <a:schemeClr val="tx1"/>
                </a:solidFill>
                <a:latin typeface="Arial" pitchFamily="34" charset="0"/>
                <a:ea typeface="MS PGothic" pitchFamily="34" charset="-128"/>
              </a:defRPr>
            </a:lvl2pPr>
            <a:lvl3pPr marL="1206450" indent="-240959">
              <a:defRPr sz="2500">
                <a:solidFill>
                  <a:schemeClr val="tx1"/>
                </a:solidFill>
                <a:latin typeface="Arial" pitchFamily="34" charset="0"/>
                <a:ea typeface="MS PGothic" pitchFamily="34" charset="-128"/>
              </a:defRPr>
            </a:lvl3pPr>
            <a:lvl4pPr marL="1690020" indent="-240959">
              <a:defRPr sz="2500">
                <a:solidFill>
                  <a:schemeClr val="tx1"/>
                </a:solidFill>
                <a:latin typeface="Arial" pitchFamily="34" charset="0"/>
                <a:ea typeface="MS PGothic" pitchFamily="34" charset="-128"/>
              </a:defRPr>
            </a:lvl4pPr>
            <a:lvl5pPr marL="2173590" indent="-240959">
              <a:defRPr sz="2500">
                <a:solidFill>
                  <a:schemeClr val="tx1"/>
                </a:solidFill>
                <a:latin typeface="Arial" pitchFamily="34" charset="0"/>
                <a:ea typeface="MS PGothic" pitchFamily="34" charset="-128"/>
              </a:defRPr>
            </a:lvl5pPr>
            <a:lvl6pPr marL="2648908" indent="-240959" algn="r" eaLnBrk="0" fontAlgn="base" hangingPunct="0">
              <a:spcBef>
                <a:spcPct val="0"/>
              </a:spcBef>
              <a:spcAft>
                <a:spcPct val="0"/>
              </a:spcAft>
              <a:defRPr sz="2500">
                <a:solidFill>
                  <a:schemeClr val="tx1"/>
                </a:solidFill>
                <a:latin typeface="Arial" pitchFamily="34" charset="0"/>
                <a:ea typeface="MS PGothic" pitchFamily="34" charset="-128"/>
              </a:defRPr>
            </a:lvl6pPr>
            <a:lvl7pPr marL="3124227" indent="-240959" algn="r" eaLnBrk="0" fontAlgn="base" hangingPunct="0">
              <a:spcBef>
                <a:spcPct val="0"/>
              </a:spcBef>
              <a:spcAft>
                <a:spcPct val="0"/>
              </a:spcAft>
              <a:defRPr sz="2500">
                <a:solidFill>
                  <a:schemeClr val="tx1"/>
                </a:solidFill>
                <a:latin typeface="Arial" pitchFamily="34" charset="0"/>
                <a:ea typeface="MS PGothic" pitchFamily="34" charset="-128"/>
              </a:defRPr>
            </a:lvl7pPr>
            <a:lvl8pPr marL="3599545" indent="-240959" algn="r" eaLnBrk="0" fontAlgn="base" hangingPunct="0">
              <a:spcBef>
                <a:spcPct val="0"/>
              </a:spcBef>
              <a:spcAft>
                <a:spcPct val="0"/>
              </a:spcAft>
              <a:defRPr sz="2500">
                <a:solidFill>
                  <a:schemeClr val="tx1"/>
                </a:solidFill>
                <a:latin typeface="Arial" pitchFamily="34" charset="0"/>
                <a:ea typeface="MS PGothic" pitchFamily="34" charset="-128"/>
              </a:defRPr>
            </a:lvl8pPr>
            <a:lvl9pPr marL="4074863" indent="-240959" algn="r" eaLnBrk="0" fontAlgn="base" hangingPunct="0">
              <a:spcBef>
                <a:spcPct val="0"/>
              </a:spcBef>
              <a:spcAft>
                <a:spcPct val="0"/>
              </a:spcAft>
              <a:defRPr sz="2500">
                <a:solidFill>
                  <a:schemeClr val="tx1"/>
                </a:solidFill>
                <a:latin typeface="Arial" pitchFamily="34" charset="0"/>
                <a:ea typeface="MS PGothic" pitchFamily="34" charset="-128"/>
              </a:defRPr>
            </a:lvl9pPr>
          </a:lstStyle>
          <a:p>
            <a:fld id="{93A565D8-EAB6-4784-8CB2-156D655566FD}" type="slidenum">
              <a:rPr lang="en-US" altLang="en-US" sz="1200"/>
              <a:pPr/>
              <a:t>22</a:t>
            </a:fld>
            <a:endParaRPr lang="en-US" altLang="en-US" sz="1200"/>
          </a:p>
        </p:txBody>
      </p:sp>
    </p:spTree>
    <p:extLst>
      <p:ext uri="{BB962C8B-B14F-4D97-AF65-F5344CB8AC3E}">
        <p14:creationId xmlns:p14="http://schemas.microsoft.com/office/powerpoint/2010/main" val="5086372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5613" y="720725"/>
            <a:ext cx="6403975" cy="3602038"/>
          </a:xfrm>
        </p:spPr>
      </p:sp>
      <p:sp>
        <p:nvSpPr>
          <p:cNvPr id="75779" name="Notes Placeholder 2"/>
          <p:cNvSpPr>
            <a:spLocks noGrp="1"/>
          </p:cNvSpPr>
          <p:nvPr>
            <p:ph type="body" idx="1"/>
          </p:nvPr>
        </p:nvSpPr>
        <p:spPr>
          <a:noFill/>
        </p:spPr>
        <p:txBody>
          <a:bodyPr/>
          <a:lstStyle/>
          <a:p>
            <a:pPr>
              <a:spcAft>
                <a:spcPts val="664"/>
              </a:spcAft>
            </a:pPr>
            <a:r>
              <a:rPr lang="en-US" altLang="en-US"/>
              <a:t>The client gets personalized analysis showing where they’re doing well and where they need additional help.</a:t>
            </a:r>
          </a:p>
        </p:txBody>
      </p:sp>
      <p:sp>
        <p:nvSpPr>
          <p:cNvPr id="75780" name="Slide Number Placeholder 3"/>
          <p:cNvSpPr>
            <a:spLocks noGrp="1"/>
          </p:cNvSpPr>
          <p:nvPr>
            <p:ph type="sldNum" sz="quarter" idx="5"/>
          </p:nvPr>
        </p:nvSpPr>
        <p:spPr>
          <a:noFill/>
        </p:spPr>
        <p:txBody>
          <a:bodyPr/>
          <a:lstStyle>
            <a:lvl1pPr>
              <a:defRPr sz="2500">
                <a:solidFill>
                  <a:schemeClr val="tx1"/>
                </a:solidFill>
                <a:latin typeface="Arial" pitchFamily="34" charset="0"/>
                <a:ea typeface="MS PGothic" pitchFamily="34" charset="-128"/>
              </a:defRPr>
            </a:lvl1pPr>
            <a:lvl2pPr marL="783945" indent="-300376">
              <a:defRPr sz="2500">
                <a:solidFill>
                  <a:schemeClr val="tx1"/>
                </a:solidFill>
                <a:latin typeface="Arial" pitchFamily="34" charset="0"/>
                <a:ea typeface="MS PGothic" pitchFamily="34" charset="-128"/>
              </a:defRPr>
            </a:lvl2pPr>
            <a:lvl3pPr marL="1206450" indent="-240959">
              <a:defRPr sz="2500">
                <a:solidFill>
                  <a:schemeClr val="tx1"/>
                </a:solidFill>
                <a:latin typeface="Arial" pitchFamily="34" charset="0"/>
                <a:ea typeface="MS PGothic" pitchFamily="34" charset="-128"/>
              </a:defRPr>
            </a:lvl3pPr>
            <a:lvl4pPr marL="1690020" indent="-240959">
              <a:defRPr sz="2500">
                <a:solidFill>
                  <a:schemeClr val="tx1"/>
                </a:solidFill>
                <a:latin typeface="Arial" pitchFamily="34" charset="0"/>
                <a:ea typeface="MS PGothic" pitchFamily="34" charset="-128"/>
              </a:defRPr>
            </a:lvl4pPr>
            <a:lvl5pPr marL="2173590" indent="-240959">
              <a:defRPr sz="2500">
                <a:solidFill>
                  <a:schemeClr val="tx1"/>
                </a:solidFill>
                <a:latin typeface="Arial" pitchFamily="34" charset="0"/>
                <a:ea typeface="MS PGothic" pitchFamily="34" charset="-128"/>
              </a:defRPr>
            </a:lvl5pPr>
            <a:lvl6pPr marL="2648908" indent="-240959" algn="r" eaLnBrk="0" fontAlgn="base" hangingPunct="0">
              <a:spcBef>
                <a:spcPct val="0"/>
              </a:spcBef>
              <a:spcAft>
                <a:spcPct val="0"/>
              </a:spcAft>
              <a:defRPr sz="2500">
                <a:solidFill>
                  <a:schemeClr val="tx1"/>
                </a:solidFill>
                <a:latin typeface="Arial" pitchFamily="34" charset="0"/>
                <a:ea typeface="MS PGothic" pitchFamily="34" charset="-128"/>
              </a:defRPr>
            </a:lvl6pPr>
            <a:lvl7pPr marL="3124227" indent="-240959" algn="r" eaLnBrk="0" fontAlgn="base" hangingPunct="0">
              <a:spcBef>
                <a:spcPct val="0"/>
              </a:spcBef>
              <a:spcAft>
                <a:spcPct val="0"/>
              </a:spcAft>
              <a:defRPr sz="2500">
                <a:solidFill>
                  <a:schemeClr val="tx1"/>
                </a:solidFill>
                <a:latin typeface="Arial" pitchFamily="34" charset="0"/>
                <a:ea typeface="MS PGothic" pitchFamily="34" charset="-128"/>
              </a:defRPr>
            </a:lvl7pPr>
            <a:lvl8pPr marL="3599545" indent="-240959" algn="r" eaLnBrk="0" fontAlgn="base" hangingPunct="0">
              <a:spcBef>
                <a:spcPct val="0"/>
              </a:spcBef>
              <a:spcAft>
                <a:spcPct val="0"/>
              </a:spcAft>
              <a:defRPr sz="2500">
                <a:solidFill>
                  <a:schemeClr val="tx1"/>
                </a:solidFill>
                <a:latin typeface="Arial" pitchFamily="34" charset="0"/>
                <a:ea typeface="MS PGothic" pitchFamily="34" charset="-128"/>
              </a:defRPr>
            </a:lvl8pPr>
            <a:lvl9pPr marL="4074863" indent="-240959" algn="r" eaLnBrk="0" fontAlgn="base" hangingPunct="0">
              <a:spcBef>
                <a:spcPct val="0"/>
              </a:spcBef>
              <a:spcAft>
                <a:spcPct val="0"/>
              </a:spcAft>
              <a:defRPr sz="2500">
                <a:solidFill>
                  <a:schemeClr val="tx1"/>
                </a:solidFill>
                <a:latin typeface="Arial" pitchFamily="34" charset="0"/>
                <a:ea typeface="MS PGothic" pitchFamily="34" charset="-128"/>
              </a:defRPr>
            </a:lvl9pPr>
          </a:lstStyle>
          <a:p>
            <a:fld id="{93A565D8-EAB6-4784-8CB2-156D655566FD}" type="slidenum">
              <a:rPr lang="en-US" altLang="en-US" sz="1200"/>
              <a:pPr/>
              <a:t>23</a:t>
            </a:fld>
            <a:endParaRPr lang="en-US" altLang="en-US" sz="1200"/>
          </a:p>
        </p:txBody>
      </p:sp>
    </p:spTree>
    <p:extLst>
      <p:ext uri="{BB962C8B-B14F-4D97-AF65-F5344CB8AC3E}">
        <p14:creationId xmlns:p14="http://schemas.microsoft.com/office/powerpoint/2010/main" val="32868976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5613" y="720725"/>
            <a:ext cx="6403975" cy="3602038"/>
          </a:xfrm>
        </p:spPr>
      </p:sp>
      <p:sp>
        <p:nvSpPr>
          <p:cNvPr id="75779" name="Notes Placeholder 2"/>
          <p:cNvSpPr>
            <a:spLocks noGrp="1"/>
          </p:cNvSpPr>
          <p:nvPr>
            <p:ph type="body" idx="1"/>
          </p:nvPr>
        </p:nvSpPr>
        <p:spPr>
          <a:noFill/>
        </p:spPr>
        <p:txBody>
          <a:bodyPr/>
          <a:lstStyle/>
          <a:p>
            <a:pPr marL="178257" indent="-178257">
              <a:spcAft>
                <a:spcPts val="664"/>
              </a:spcAft>
              <a:buFont typeface="Arial" panose="020B0604020202020204" pitchFamily="34" charset="0"/>
              <a:buChar char="•"/>
            </a:pPr>
            <a:r>
              <a:rPr lang="en-US" altLang="en-US"/>
              <a:t>We’ve completed a seamless process to help you approach your clients and prospects. </a:t>
            </a:r>
          </a:p>
          <a:p>
            <a:pPr marL="178257" indent="-178257">
              <a:spcAft>
                <a:spcPts val="664"/>
              </a:spcAft>
              <a:buFont typeface="Arial" panose="020B0604020202020204" pitchFamily="34" charset="0"/>
              <a:buChar char="•"/>
            </a:pPr>
            <a:r>
              <a:rPr lang="en-US" altLang="en-US"/>
              <a:t>Choose from one of two paths – email assessment or guided assessment.</a:t>
            </a:r>
          </a:p>
          <a:p>
            <a:pPr marL="178257" indent="-178257">
              <a:spcAft>
                <a:spcPts val="664"/>
              </a:spcAft>
              <a:buFont typeface="Arial" panose="020B0604020202020204" pitchFamily="34" charset="0"/>
              <a:buChar char="•"/>
            </a:pPr>
            <a:r>
              <a:rPr lang="en-US" altLang="en-US"/>
              <a:t>Email assessment:</a:t>
            </a:r>
          </a:p>
          <a:p>
            <a:pPr marL="653610" lvl="1" indent="-178257">
              <a:spcAft>
                <a:spcPts val="664"/>
              </a:spcAft>
              <a:buFont typeface="Arial" panose="020B0604020202020204" pitchFamily="34" charset="0"/>
              <a:buChar char="•"/>
            </a:pPr>
            <a:r>
              <a:rPr lang="en-US" altLang="en-US"/>
              <a:t>Send an email to each client/prospect inviting them to complete the assessment.</a:t>
            </a:r>
          </a:p>
          <a:p>
            <a:pPr marL="653610" lvl="1" indent="-178257">
              <a:spcAft>
                <a:spcPts val="664"/>
              </a:spcAft>
              <a:buFont typeface="Arial" panose="020B0604020202020204" pitchFamily="34" charset="0"/>
              <a:buChar char="•"/>
            </a:pPr>
            <a:r>
              <a:rPr lang="en-US" altLang="en-US"/>
              <a:t>The email contains a link that uniquely identifies the recipient. This allows their assessment results to automatically be emailed back to you when complete.</a:t>
            </a:r>
          </a:p>
          <a:p>
            <a:pPr marL="653610" lvl="1" indent="-178257">
              <a:spcAft>
                <a:spcPts val="664"/>
              </a:spcAft>
              <a:buFont typeface="Arial" panose="020B0604020202020204" pitchFamily="34" charset="0"/>
              <a:buChar char="•"/>
            </a:pPr>
            <a:r>
              <a:rPr lang="en-US" altLang="en-US"/>
              <a:t>Because each email link is unique, it’s important that you send a separate email to each client/prospect you’re reaching out to. </a:t>
            </a:r>
          </a:p>
          <a:p>
            <a:pPr marL="178257" indent="-178257">
              <a:spcAft>
                <a:spcPts val="664"/>
              </a:spcAft>
              <a:buFont typeface="Arial" panose="020B0604020202020204" pitchFamily="34" charset="0"/>
              <a:buChar char="•"/>
            </a:pPr>
            <a:r>
              <a:rPr lang="en-US" altLang="en-US"/>
              <a:t>Guided assessment:</a:t>
            </a:r>
          </a:p>
          <a:p>
            <a:pPr marL="653610" lvl="1" indent="-178257">
              <a:spcAft>
                <a:spcPts val="664"/>
              </a:spcAft>
              <a:buFont typeface="Arial" panose="020B0604020202020204" pitchFamily="34" charset="0"/>
              <a:buChar char="•"/>
            </a:pPr>
            <a:r>
              <a:rPr lang="en-US" altLang="en-US"/>
              <a:t>Use a direct link to go through the assessments with your clients – either in person or virtually.</a:t>
            </a:r>
          </a:p>
          <a:p>
            <a:pPr marL="653610" lvl="1" indent="-178257">
              <a:spcAft>
                <a:spcPts val="664"/>
              </a:spcAft>
              <a:buFont typeface="Arial" panose="020B0604020202020204" pitchFamily="34" charset="0"/>
              <a:buChar char="•"/>
            </a:pPr>
            <a:r>
              <a:rPr lang="en-US" altLang="en-US" b="1"/>
              <a:t>Be sure before you end the session that you copy/paste the link into an email and email it to both you and your client/prospect... This does NOT automatically send completed assessments to the client nor you!</a:t>
            </a:r>
          </a:p>
          <a:p>
            <a:pPr marL="178257" indent="-178257">
              <a:spcAft>
                <a:spcPts val="664"/>
              </a:spcAft>
              <a:buFont typeface="Arial" panose="020B0604020202020204" pitchFamily="34" charset="0"/>
              <a:buChar char="•"/>
            </a:pPr>
            <a:r>
              <a:rPr lang="en-US" altLang="en-US"/>
              <a:t>With either method, you have access to a completed assessment or assessments for you to take the next steps in the planning process with your clients.</a:t>
            </a:r>
          </a:p>
          <a:p>
            <a:pPr marL="653610" lvl="1" indent="-178257">
              <a:spcAft>
                <a:spcPts val="664"/>
              </a:spcAft>
              <a:buFont typeface="Arial" panose="020B0604020202020204" pitchFamily="34" charset="0"/>
              <a:buChar char="•"/>
            </a:pPr>
            <a:endParaRPr lang="en-US" altLang="en-US"/>
          </a:p>
        </p:txBody>
      </p:sp>
      <p:sp>
        <p:nvSpPr>
          <p:cNvPr id="75780" name="Slide Number Placeholder 3"/>
          <p:cNvSpPr>
            <a:spLocks noGrp="1"/>
          </p:cNvSpPr>
          <p:nvPr>
            <p:ph type="sldNum" sz="quarter" idx="5"/>
          </p:nvPr>
        </p:nvSpPr>
        <p:spPr>
          <a:noFill/>
        </p:spPr>
        <p:txBody>
          <a:bodyPr/>
          <a:lstStyle>
            <a:lvl1pPr>
              <a:defRPr sz="2500">
                <a:solidFill>
                  <a:schemeClr val="tx1"/>
                </a:solidFill>
                <a:latin typeface="Arial" pitchFamily="34" charset="0"/>
                <a:ea typeface="MS PGothic" pitchFamily="34" charset="-128"/>
              </a:defRPr>
            </a:lvl1pPr>
            <a:lvl2pPr marL="783945" indent="-300376">
              <a:defRPr sz="2500">
                <a:solidFill>
                  <a:schemeClr val="tx1"/>
                </a:solidFill>
                <a:latin typeface="Arial" pitchFamily="34" charset="0"/>
                <a:ea typeface="MS PGothic" pitchFamily="34" charset="-128"/>
              </a:defRPr>
            </a:lvl2pPr>
            <a:lvl3pPr marL="1206450" indent="-240959">
              <a:defRPr sz="2500">
                <a:solidFill>
                  <a:schemeClr val="tx1"/>
                </a:solidFill>
                <a:latin typeface="Arial" pitchFamily="34" charset="0"/>
                <a:ea typeface="MS PGothic" pitchFamily="34" charset="-128"/>
              </a:defRPr>
            </a:lvl3pPr>
            <a:lvl4pPr marL="1690020" indent="-240959">
              <a:defRPr sz="2500">
                <a:solidFill>
                  <a:schemeClr val="tx1"/>
                </a:solidFill>
                <a:latin typeface="Arial" pitchFamily="34" charset="0"/>
                <a:ea typeface="MS PGothic" pitchFamily="34" charset="-128"/>
              </a:defRPr>
            </a:lvl4pPr>
            <a:lvl5pPr marL="2173590" indent="-240959">
              <a:defRPr sz="2500">
                <a:solidFill>
                  <a:schemeClr val="tx1"/>
                </a:solidFill>
                <a:latin typeface="Arial" pitchFamily="34" charset="0"/>
                <a:ea typeface="MS PGothic" pitchFamily="34" charset="-128"/>
              </a:defRPr>
            </a:lvl5pPr>
            <a:lvl6pPr marL="2648908" indent="-240959" algn="r" eaLnBrk="0" fontAlgn="base" hangingPunct="0">
              <a:spcBef>
                <a:spcPct val="0"/>
              </a:spcBef>
              <a:spcAft>
                <a:spcPct val="0"/>
              </a:spcAft>
              <a:defRPr sz="2500">
                <a:solidFill>
                  <a:schemeClr val="tx1"/>
                </a:solidFill>
                <a:latin typeface="Arial" pitchFamily="34" charset="0"/>
                <a:ea typeface="MS PGothic" pitchFamily="34" charset="-128"/>
              </a:defRPr>
            </a:lvl6pPr>
            <a:lvl7pPr marL="3124227" indent="-240959" algn="r" eaLnBrk="0" fontAlgn="base" hangingPunct="0">
              <a:spcBef>
                <a:spcPct val="0"/>
              </a:spcBef>
              <a:spcAft>
                <a:spcPct val="0"/>
              </a:spcAft>
              <a:defRPr sz="2500">
                <a:solidFill>
                  <a:schemeClr val="tx1"/>
                </a:solidFill>
                <a:latin typeface="Arial" pitchFamily="34" charset="0"/>
                <a:ea typeface="MS PGothic" pitchFamily="34" charset="-128"/>
              </a:defRPr>
            </a:lvl7pPr>
            <a:lvl8pPr marL="3599545" indent="-240959" algn="r" eaLnBrk="0" fontAlgn="base" hangingPunct="0">
              <a:spcBef>
                <a:spcPct val="0"/>
              </a:spcBef>
              <a:spcAft>
                <a:spcPct val="0"/>
              </a:spcAft>
              <a:defRPr sz="2500">
                <a:solidFill>
                  <a:schemeClr val="tx1"/>
                </a:solidFill>
                <a:latin typeface="Arial" pitchFamily="34" charset="0"/>
                <a:ea typeface="MS PGothic" pitchFamily="34" charset="-128"/>
              </a:defRPr>
            </a:lvl8pPr>
            <a:lvl9pPr marL="4074863" indent="-240959" algn="r" eaLnBrk="0" fontAlgn="base" hangingPunct="0">
              <a:spcBef>
                <a:spcPct val="0"/>
              </a:spcBef>
              <a:spcAft>
                <a:spcPct val="0"/>
              </a:spcAft>
              <a:defRPr sz="2500">
                <a:solidFill>
                  <a:schemeClr val="tx1"/>
                </a:solidFill>
                <a:latin typeface="Arial" pitchFamily="34" charset="0"/>
                <a:ea typeface="MS PGothic" pitchFamily="34" charset="-128"/>
              </a:defRPr>
            </a:lvl9pPr>
          </a:lstStyle>
          <a:p>
            <a:fld id="{93A565D8-EAB6-4784-8CB2-156D655566FD}" type="slidenum">
              <a:rPr lang="en-US" altLang="en-US" sz="1200"/>
              <a:pPr/>
              <a:t>24</a:t>
            </a:fld>
            <a:endParaRPr lang="en-US" altLang="en-US" sz="1200"/>
          </a:p>
        </p:txBody>
      </p:sp>
    </p:spTree>
    <p:extLst>
      <p:ext uri="{BB962C8B-B14F-4D97-AF65-F5344CB8AC3E}">
        <p14:creationId xmlns:p14="http://schemas.microsoft.com/office/powerpoint/2010/main" val="7962897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5613" y="720725"/>
            <a:ext cx="6403975" cy="3602038"/>
          </a:xfrm>
        </p:spPr>
      </p:sp>
      <p:sp>
        <p:nvSpPr>
          <p:cNvPr id="75779" name="Notes Placeholder 2"/>
          <p:cNvSpPr>
            <a:spLocks noGrp="1"/>
          </p:cNvSpPr>
          <p:nvPr>
            <p:ph type="body" idx="1"/>
          </p:nvPr>
        </p:nvSpPr>
        <p:spPr>
          <a:noFill/>
        </p:spPr>
        <p:txBody>
          <a:bodyPr/>
          <a:lstStyle/>
          <a:p>
            <a:pPr marL="178257" indent="-178257">
              <a:spcAft>
                <a:spcPts val="664"/>
              </a:spcAft>
              <a:buFont typeface="Arial" panose="020B0604020202020204" pitchFamily="34" charset="0"/>
              <a:buChar char="•"/>
            </a:pPr>
            <a:r>
              <a:rPr lang="en-US" altLang="en-US"/>
              <a:t>We have a dedicated web page on our website for financial professionals. </a:t>
            </a:r>
          </a:p>
          <a:p>
            <a:pPr marL="178257" indent="-178257">
              <a:spcAft>
                <a:spcPts val="664"/>
              </a:spcAft>
              <a:buFont typeface="Arial" panose="020B0604020202020204" pitchFamily="34" charset="0"/>
              <a:buChar char="•"/>
            </a:pPr>
            <a:r>
              <a:rPr lang="en-US" altLang="en-US"/>
              <a:t>You can get directly there by entering principal.com/</a:t>
            </a:r>
            <a:r>
              <a:rPr lang="en-US" altLang="en-US" err="1"/>
              <a:t>businessneedsassessmenttools</a:t>
            </a:r>
            <a:r>
              <a:rPr lang="en-US" altLang="en-US"/>
              <a:t>.</a:t>
            </a:r>
          </a:p>
          <a:p>
            <a:pPr marL="178257" indent="-178257">
              <a:spcAft>
                <a:spcPts val="664"/>
              </a:spcAft>
              <a:buFont typeface="Arial" panose="020B0604020202020204" pitchFamily="34" charset="0"/>
              <a:buChar char="•"/>
            </a:pPr>
            <a:r>
              <a:rPr lang="en-US" altLang="en-US"/>
              <a:t>It will provide useful materials, tips on who good prospects are, and walk you through both assessment processes.</a:t>
            </a:r>
          </a:p>
          <a:p>
            <a:pPr marL="653610" lvl="1" indent="-178257">
              <a:spcAft>
                <a:spcPts val="664"/>
              </a:spcAft>
              <a:buFont typeface="Arial" panose="020B0604020202020204" pitchFamily="34" charset="0"/>
              <a:buChar char="•"/>
            </a:pPr>
            <a:endParaRPr lang="en-US" altLang="en-US"/>
          </a:p>
        </p:txBody>
      </p:sp>
      <p:sp>
        <p:nvSpPr>
          <p:cNvPr id="75780" name="Slide Number Placeholder 3"/>
          <p:cNvSpPr>
            <a:spLocks noGrp="1"/>
          </p:cNvSpPr>
          <p:nvPr>
            <p:ph type="sldNum" sz="quarter" idx="5"/>
          </p:nvPr>
        </p:nvSpPr>
        <p:spPr>
          <a:noFill/>
        </p:spPr>
        <p:txBody>
          <a:bodyPr/>
          <a:lstStyle>
            <a:lvl1pPr>
              <a:defRPr sz="2500">
                <a:solidFill>
                  <a:schemeClr val="tx1"/>
                </a:solidFill>
                <a:latin typeface="Arial" pitchFamily="34" charset="0"/>
                <a:ea typeface="MS PGothic" pitchFamily="34" charset="-128"/>
              </a:defRPr>
            </a:lvl1pPr>
            <a:lvl2pPr marL="783945" indent="-300376">
              <a:defRPr sz="2500">
                <a:solidFill>
                  <a:schemeClr val="tx1"/>
                </a:solidFill>
                <a:latin typeface="Arial" pitchFamily="34" charset="0"/>
                <a:ea typeface="MS PGothic" pitchFamily="34" charset="-128"/>
              </a:defRPr>
            </a:lvl2pPr>
            <a:lvl3pPr marL="1206450" indent="-240959">
              <a:defRPr sz="2500">
                <a:solidFill>
                  <a:schemeClr val="tx1"/>
                </a:solidFill>
                <a:latin typeface="Arial" pitchFamily="34" charset="0"/>
                <a:ea typeface="MS PGothic" pitchFamily="34" charset="-128"/>
              </a:defRPr>
            </a:lvl3pPr>
            <a:lvl4pPr marL="1690020" indent="-240959">
              <a:defRPr sz="2500">
                <a:solidFill>
                  <a:schemeClr val="tx1"/>
                </a:solidFill>
                <a:latin typeface="Arial" pitchFamily="34" charset="0"/>
                <a:ea typeface="MS PGothic" pitchFamily="34" charset="-128"/>
              </a:defRPr>
            </a:lvl4pPr>
            <a:lvl5pPr marL="2173590" indent="-240959">
              <a:defRPr sz="2500">
                <a:solidFill>
                  <a:schemeClr val="tx1"/>
                </a:solidFill>
                <a:latin typeface="Arial" pitchFamily="34" charset="0"/>
                <a:ea typeface="MS PGothic" pitchFamily="34" charset="-128"/>
              </a:defRPr>
            </a:lvl5pPr>
            <a:lvl6pPr marL="2648908" indent="-240959" algn="r" eaLnBrk="0" fontAlgn="base" hangingPunct="0">
              <a:spcBef>
                <a:spcPct val="0"/>
              </a:spcBef>
              <a:spcAft>
                <a:spcPct val="0"/>
              </a:spcAft>
              <a:defRPr sz="2500">
                <a:solidFill>
                  <a:schemeClr val="tx1"/>
                </a:solidFill>
                <a:latin typeface="Arial" pitchFamily="34" charset="0"/>
                <a:ea typeface="MS PGothic" pitchFamily="34" charset="-128"/>
              </a:defRPr>
            </a:lvl6pPr>
            <a:lvl7pPr marL="3124227" indent="-240959" algn="r" eaLnBrk="0" fontAlgn="base" hangingPunct="0">
              <a:spcBef>
                <a:spcPct val="0"/>
              </a:spcBef>
              <a:spcAft>
                <a:spcPct val="0"/>
              </a:spcAft>
              <a:defRPr sz="2500">
                <a:solidFill>
                  <a:schemeClr val="tx1"/>
                </a:solidFill>
                <a:latin typeface="Arial" pitchFamily="34" charset="0"/>
                <a:ea typeface="MS PGothic" pitchFamily="34" charset="-128"/>
              </a:defRPr>
            </a:lvl7pPr>
            <a:lvl8pPr marL="3599545" indent="-240959" algn="r" eaLnBrk="0" fontAlgn="base" hangingPunct="0">
              <a:spcBef>
                <a:spcPct val="0"/>
              </a:spcBef>
              <a:spcAft>
                <a:spcPct val="0"/>
              </a:spcAft>
              <a:defRPr sz="2500">
                <a:solidFill>
                  <a:schemeClr val="tx1"/>
                </a:solidFill>
                <a:latin typeface="Arial" pitchFamily="34" charset="0"/>
                <a:ea typeface="MS PGothic" pitchFamily="34" charset="-128"/>
              </a:defRPr>
            </a:lvl8pPr>
            <a:lvl9pPr marL="4074863" indent="-240959" algn="r" eaLnBrk="0" fontAlgn="base" hangingPunct="0">
              <a:spcBef>
                <a:spcPct val="0"/>
              </a:spcBef>
              <a:spcAft>
                <a:spcPct val="0"/>
              </a:spcAft>
              <a:defRPr sz="2500">
                <a:solidFill>
                  <a:schemeClr val="tx1"/>
                </a:solidFill>
                <a:latin typeface="Arial" pitchFamily="34" charset="0"/>
                <a:ea typeface="MS PGothic" pitchFamily="34" charset="-128"/>
              </a:defRPr>
            </a:lvl9pPr>
          </a:lstStyle>
          <a:p>
            <a:fld id="{93A565D8-EAB6-4784-8CB2-156D655566FD}" type="slidenum">
              <a:rPr lang="en-US" altLang="en-US" sz="1200"/>
              <a:pPr/>
              <a:t>25</a:t>
            </a:fld>
            <a:endParaRPr lang="en-US" altLang="en-US" sz="1200"/>
          </a:p>
        </p:txBody>
      </p:sp>
    </p:spTree>
    <p:extLst>
      <p:ext uri="{BB962C8B-B14F-4D97-AF65-F5344CB8AC3E}">
        <p14:creationId xmlns:p14="http://schemas.microsoft.com/office/powerpoint/2010/main" val="34630119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Business owners often have numerous planning needs – some known and others unknown. So how do you determine which solutions are most important to them? Using a couple of basic needs analysis tools, you can walk them through it.</a:t>
            </a:r>
          </a:p>
          <a:p>
            <a:pPr>
              <a:defRPr/>
            </a:pPr>
            <a:endParaRPr lang="en-US"/>
          </a:p>
          <a:p>
            <a:pPr>
              <a:defRPr/>
            </a:pPr>
            <a:r>
              <a:rPr lang="en-US"/>
              <a:t>And it doesn’t matter whether it’s a nonprofit organization, a sole proprietorship, or a farm. These tools can be used with any business.</a:t>
            </a:r>
            <a:endParaRPr lang="en-US">
              <a:ea typeface="+mn-ea"/>
              <a:cs typeface="+mn-cs"/>
            </a:endParaRPr>
          </a:p>
          <a:p>
            <a:endParaRPr lang="en-US"/>
          </a:p>
        </p:txBody>
      </p:sp>
      <p:sp>
        <p:nvSpPr>
          <p:cNvPr id="4" name="Slide Number Placeholder 3"/>
          <p:cNvSpPr>
            <a:spLocks noGrp="1"/>
          </p:cNvSpPr>
          <p:nvPr>
            <p:ph type="sldNum" sz="quarter" idx="5"/>
          </p:nvPr>
        </p:nvSpPr>
        <p:spPr/>
        <p:txBody>
          <a:bodyPr/>
          <a:lstStyle/>
          <a:p>
            <a:fld id="{E24C2B2C-38E7-6645-8EC2-7A497A515162}" type="slidenum">
              <a:rPr lang="en-US" smtClean="0"/>
              <a:t>26</a:t>
            </a:fld>
            <a:endParaRPr lang="en-US"/>
          </a:p>
        </p:txBody>
      </p:sp>
    </p:spTree>
    <p:extLst>
      <p:ext uri="{BB962C8B-B14F-4D97-AF65-F5344CB8AC3E}">
        <p14:creationId xmlns:p14="http://schemas.microsoft.com/office/powerpoint/2010/main" val="8390752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0413">
              <a:defRPr/>
            </a:pPr>
            <a:r>
              <a:rPr lang="en-US" b="0" i="0">
                <a:solidFill>
                  <a:schemeClr val="bg1"/>
                </a:solidFill>
                <a:effectLst/>
                <a:latin typeface="FS Elliot Web Regular"/>
              </a:rPr>
              <a:t>Read directly from slide.</a:t>
            </a:r>
            <a:endParaRPr lang="en-US" b="0" i="0">
              <a:solidFill>
                <a:srgbClr val="464646"/>
              </a:solidFill>
              <a:effectLst/>
              <a:latin typeface="FS Elliot Web Regular"/>
            </a:endParaRPr>
          </a:p>
        </p:txBody>
      </p:sp>
      <p:sp>
        <p:nvSpPr>
          <p:cNvPr id="4" name="Slide Number Placeholder 3"/>
          <p:cNvSpPr>
            <a:spLocks noGrp="1"/>
          </p:cNvSpPr>
          <p:nvPr>
            <p:ph type="sldNum" sz="quarter" idx="5"/>
          </p:nvPr>
        </p:nvSpPr>
        <p:spPr/>
        <p:txBody>
          <a:bodyPr/>
          <a:lstStyle/>
          <a:p>
            <a:fld id="{883D98F7-5D96-8644-BBA6-72A94972AAFF}" type="slidenum">
              <a:rPr lang="en-US" smtClean="0"/>
              <a:t>27</a:t>
            </a:fld>
            <a:endParaRPr lang="en-US"/>
          </a:p>
        </p:txBody>
      </p:sp>
    </p:spTree>
    <p:extLst>
      <p:ext uri="{BB962C8B-B14F-4D97-AF65-F5344CB8AC3E}">
        <p14:creationId xmlns:p14="http://schemas.microsoft.com/office/powerpoint/2010/main" val="3556901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a short priorities checklist (BB9557) to ask some basic questions that will help your clients prioritize their top planning needs. </a:t>
            </a:r>
          </a:p>
          <a:p>
            <a:endParaRPr lang="en-US"/>
          </a:p>
          <a:p>
            <a:r>
              <a:rPr lang="en-US"/>
              <a:t>Or, if you prefer something more in-depth, a comprehensive fact finder</a:t>
            </a:r>
            <a:r>
              <a:rPr lang="en-US" b="1"/>
              <a:t> </a:t>
            </a:r>
            <a:r>
              <a:rPr lang="en-US"/>
              <a:t>(BB8718C) can also be used to identify areas of need.</a:t>
            </a:r>
          </a:p>
          <a:p>
            <a:endParaRPr lang="en-US"/>
          </a:p>
          <a:p>
            <a:r>
              <a:rPr lang="en-US"/>
              <a:t>You can customize either of these pieces to print your contact information at the end. </a:t>
            </a:r>
          </a:p>
          <a:p>
            <a:endParaRPr lang="en-US"/>
          </a:p>
          <a:p>
            <a:r>
              <a:rPr lang="en-US"/>
              <a:t>These and other tools will help you identify solutions to protect: The business, its employees , and the personal lifestyle of the owner(s).</a:t>
            </a:r>
          </a:p>
        </p:txBody>
      </p:sp>
      <p:sp>
        <p:nvSpPr>
          <p:cNvPr id="4" name="Slide Number Placeholder 3"/>
          <p:cNvSpPr>
            <a:spLocks noGrp="1"/>
          </p:cNvSpPr>
          <p:nvPr>
            <p:ph type="sldNum" sz="quarter" idx="5"/>
          </p:nvPr>
        </p:nvSpPr>
        <p:spPr/>
        <p:txBody>
          <a:bodyPr/>
          <a:lstStyle/>
          <a:p>
            <a:fld id="{883D98F7-5D96-8644-BBA6-72A94972AAFF}" type="slidenum">
              <a:rPr lang="en-US" smtClean="0"/>
              <a:t>28</a:t>
            </a:fld>
            <a:endParaRPr lang="en-US"/>
          </a:p>
        </p:txBody>
      </p:sp>
    </p:spTree>
    <p:extLst>
      <p:ext uri="{BB962C8B-B14F-4D97-AF65-F5344CB8AC3E}">
        <p14:creationId xmlns:p14="http://schemas.microsoft.com/office/powerpoint/2010/main" val="41083474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2500" dirty="0">
                <a:latin typeface="FSElliotPro"/>
              </a:rPr>
              <a:t>Every stage has different needs. We offer solutions for all of them.</a:t>
            </a:r>
          </a:p>
          <a:p>
            <a:pPr algn="l"/>
            <a:endParaRPr lang="en-US" dirty="0">
              <a:latin typeface="FSElliotPro"/>
            </a:endParaRPr>
          </a:p>
          <a:p>
            <a:pPr algn="l"/>
            <a:r>
              <a:rPr lang="en-US" dirty="0">
                <a:latin typeface="FSElliotPro"/>
              </a:rPr>
              <a:t>Business solutions from Principal</a:t>
            </a:r>
            <a:r>
              <a:rPr lang="en-US" sz="800" dirty="0">
                <a:latin typeface="FSElliotPro"/>
              </a:rPr>
              <a:t> </a:t>
            </a:r>
            <a:r>
              <a:rPr lang="en-US" dirty="0">
                <a:latin typeface="FSElliotPro"/>
              </a:rPr>
              <a:t>help support the needs of your business clients through every phase. It’s just a matter of determining what’s a planning priority for them today. We’ll work with you to help your client figure out their most pressing needs. Then we’ll give you options that prepare your client and their business for the future. Along the way we provide complete support to you and your client  from planning and implementation to administrative experience and more.</a:t>
            </a:r>
            <a:endParaRPr lang="en-US" dirty="0"/>
          </a:p>
          <a:p>
            <a:endParaRPr lang="en-US" dirty="0"/>
          </a:p>
          <a:p>
            <a:r>
              <a:rPr lang="en-US" dirty="0"/>
              <a:t>Use this brochure (BB11226C) in tandem with either the checklist or fact finder in conversations with</a:t>
            </a:r>
            <a:r>
              <a:rPr lang="en-US" baseline="0" dirty="0"/>
              <a:t> your client. It helps t</a:t>
            </a:r>
            <a:r>
              <a:rPr lang="en-US" dirty="0"/>
              <a:t>o point out planning considerations based on where the business is in its life cycle.</a:t>
            </a:r>
          </a:p>
        </p:txBody>
      </p:sp>
      <p:sp>
        <p:nvSpPr>
          <p:cNvPr id="4" name="Slide Number Placeholder 3"/>
          <p:cNvSpPr>
            <a:spLocks noGrp="1"/>
          </p:cNvSpPr>
          <p:nvPr>
            <p:ph type="sldNum" sz="quarter" idx="10"/>
          </p:nvPr>
        </p:nvSpPr>
        <p:spPr/>
        <p:txBody>
          <a:bodyPr/>
          <a:lstStyle/>
          <a:p>
            <a:fld id="{E24C2B2C-38E7-6645-8EC2-7A497A515162}" type="slidenum">
              <a:rPr lang="en-US" smtClean="0"/>
              <a:t>29</a:t>
            </a:fld>
            <a:endParaRPr lang="en-US"/>
          </a:p>
        </p:txBody>
      </p:sp>
    </p:spTree>
    <p:extLst>
      <p:ext uri="{BB962C8B-B14F-4D97-AF65-F5344CB8AC3E}">
        <p14:creationId xmlns:p14="http://schemas.microsoft.com/office/powerpoint/2010/main" val="2548156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0" y="730250"/>
            <a:ext cx="6499225" cy="3656013"/>
          </a:xfrm>
        </p:spPr>
      </p:sp>
      <p:sp>
        <p:nvSpPr>
          <p:cNvPr id="154627" name="Notes Placeholder 2"/>
          <p:cNvSpPr>
            <a:spLocks noGrp="1"/>
          </p:cNvSpPr>
          <p:nvPr>
            <p:ph type="body" idx="1"/>
          </p:nvPr>
        </p:nvSpPr>
        <p:spPr>
          <a:noFill/>
        </p:spPr>
        <p:txBody>
          <a:bodyPr/>
          <a:lstStyle/>
          <a:p>
            <a:r>
              <a:rPr lang="en-US" altLang="en-US"/>
              <a:t>Handout:</a:t>
            </a:r>
            <a:r>
              <a:rPr lang="en-US" altLang="en-US" baseline="0"/>
              <a:t> </a:t>
            </a:r>
            <a:r>
              <a:rPr lang="en-US" altLang="en-US"/>
              <a:t>BB11233</a:t>
            </a:r>
          </a:p>
          <a:p>
            <a:r>
              <a:rPr lang="en-US" altLang="en-US"/>
              <a:t>Knowing</a:t>
            </a:r>
            <a:r>
              <a:rPr lang="en-US" altLang="en-US" baseline="0"/>
              <a:t> who to talk to doesn’t have to be a mystery. In reviewing the business cases we have at Principal</a:t>
            </a:r>
            <a:r>
              <a:rPr lang="en-US" altLang="en-US" baseline="30000"/>
              <a:t>®</a:t>
            </a:r>
            <a:r>
              <a:rPr lang="en-US" altLang="en-US" baseline="0"/>
              <a:t>, it helps to identify potential prospects for the business solutions we offer.</a:t>
            </a:r>
          </a:p>
          <a:p>
            <a:endParaRPr lang="en-US" altLang="en-US" baseline="0"/>
          </a:p>
          <a:p>
            <a:r>
              <a:rPr lang="en-US" altLang="en-US" baseline="0"/>
              <a:t>[Review the Business Solutions profiles flyer (BB11233).]</a:t>
            </a:r>
          </a:p>
          <a:p>
            <a:endParaRPr lang="en-US" altLang="en-US"/>
          </a:p>
        </p:txBody>
      </p:sp>
      <p:sp>
        <p:nvSpPr>
          <p:cNvPr id="154628" name="Slide Number Placeholder 3"/>
          <p:cNvSpPr>
            <a:spLocks noGrp="1"/>
          </p:cNvSpPr>
          <p:nvPr>
            <p:ph type="sldNum" sz="quarter" idx="5"/>
          </p:nvPr>
        </p:nvSpPr>
        <p:spPr>
          <a:noFill/>
        </p:spPr>
        <p:txBody>
          <a:bodyPr/>
          <a:lstStyle>
            <a:lvl1pPr>
              <a:defRPr sz="2500">
                <a:solidFill>
                  <a:schemeClr val="tx1"/>
                </a:solidFill>
                <a:latin typeface="Arial" pitchFamily="34" charset="0"/>
                <a:ea typeface="MS PGothic" pitchFamily="34" charset="-128"/>
              </a:defRPr>
            </a:lvl1pPr>
            <a:lvl2pPr marL="783343" indent="-301286">
              <a:defRPr sz="2500">
                <a:solidFill>
                  <a:schemeClr val="tx1"/>
                </a:solidFill>
                <a:latin typeface="Arial" pitchFamily="34" charset="0"/>
                <a:ea typeface="MS PGothic" pitchFamily="34" charset="-128"/>
              </a:defRPr>
            </a:lvl2pPr>
            <a:lvl3pPr marL="1205142" indent="-241027">
              <a:defRPr sz="2500">
                <a:solidFill>
                  <a:schemeClr val="tx1"/>
                </a:solidFill>
                <a:latin typeface="Arial" pitchFamily="34" charset="0"/>
                <a:ea typeface="MS PGothic" pitchFamily="34" charset="-128"/>
              </a:defRPr>
            </a:lvl3pPr>
            <a:lvl4pPr marL="1687198" indent="-241027">
              <a:defRPr sz="2500">
                <a:solidFill>
                  <a:schemeClr val="tx1"/>
                </a:solidFill>
                <a:latin typeface="Arial" pitchFamily="34" charset="0"/>
                <a:ea typeface="MS PGothic" pitchFamily="34" charset="-128"/>
              </a:defRPr>
            </a:lvl4pPr>
            <a:lvl5pPr marL="2169257" indent="-241027">
              <a:defRPr sz="2500">
                <a:solidFill>
                  <a:schemeClr val="tx1"/>
                </a:solidFill>
                <a:latin typeface="Arial" pitchFamily="34" charset="0"/>
                <a:ea typeface="MS PGothic" pitchFamily="34" charset="-128"/>
              </a:defRPr>
            </a:lvl5pPr>
            <a:lvl6pPr marL="2651313" indent="-241027" algn="r" eaLnBrk="0" fontAlgn="base" hangingPunct="0">
              <a:spcBef>
                <a:spcPct val="0"/>
              </a:spcBef>
              <a:spcAft>
                <a:spcPct val="0"/>
              </a:spcAft>
              <a:defRPr sz="2500">
                <a:solidFill>
                  <a:schemeClr val="tx1"/>
                </a:solidFill>
                <a:latin typeface="Arial" pitchFamily="34" charset="0"/>
                <a:ea typeface="MS PGothic" pitchFamily="34" charset="-128"/>
              </a:defRPr>
            </a:lvl6pPr>
            <a:lvl7pPr marL="3133369" indent="-241027" algn="r" eaLnBrk="0" fontAlgn="base" hangingPunct="0">
              <a:spcBef>
                <a:spcPct val="0"/>
              </a:spcBef>
              <a:spcAft>
                <a:spcPct val="0"/>
              </a:spcAft>
              <a:defRPr sz="2500">
                <a:solidFill>
                  <a:schemeClr val="tx1"/>
                </a:solidFill>
                <a:latin typeface="Arial" pitchFamily="34" charset="0"/>
                <a:ea typeface="MS PGothic" pitchFamily="34" charset="-128"/>
              </a:defRPr>
            </a:lvl7pPr>
            <a:lvl8pPr marL="3615427" indent="-241027" algn="r" eaLnBrk="0" fontAlgn="base" hangingPunct="0">
              <a:spcBef>
                <a:spcPct val="0"/>
              </a:spcBef>
              <a:spcAft>
                <a:spcPct val="0"/>
              </a:spcAft>
              <a:defRPr sz="2500">
                <a:solidFill>
                  <a:schemeClr val="tx1"/>
                </a:solidFill>
                <a:latin typeface="Arial" pitchFamily="34" charset="0"/>
                <a:ea typeface="MS PGothic" pitchFamily="34" charset="-128"/>
              </a:defRPr>
            </a:lvl8pPr>
            <a:lvl9pPr marL="4097484" indent="-241027" algn="r" eaLnBrk="0" fontAlgn="base" hangingPunct="0">
              <a:spcBef>
                <a:spcPct val="0"/>
              </a:spcBef>
              <a:spcAft>
                <a:spcPct val="0"/>
              </a:spcAft>
              <a:defRPr sz="2500">
                <a:solidFill>
                  <a:schemeClr val="tx1"/>
                </a:solidFill>
                <a:latin typeface="Arial" pitchFamily="34" charset="0"/>
                <a:ea typeface="MS PGothic" pitchFamily="34" charset="-128"/>
              </a:defRPr>
            </a:lvl9pPr>
          </a:lstStyle>
          <a:p>
            <a:fld id="{8FE702F2-5CC6-47FD-A7A6-417A97AE39B9}" type="slidenum">
              <a:rPr lang="en-US" altLang="en-US" sz="1200"/>
              <a:pPr/>
              <a:t>3</a:t>
            </a:fld>
            <a:endParaRPr lang="en-US" altLang="en-US" sz="1200"/>
          </a:p>
        </p:txBody>
      </p:sp>
    </p:spTree>
    <p:extLst>
      <p:ext uri="{BB962C8B-B14F-4D97-AF65-F5344CB8AC3E}">
        <p14:creationId xmlns:p14="http://schemas.microsoft.com/office/powerpoint/2010/main" val="19372150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0413">
              <a:defRPr/>
            </a:pPr>
            <a:r>
              <a:rPr lang="en-US" sz="2800" b="0" i="0">
                <a:solidFill>
                  <a:schemeClr val="bg1"/>
                </a:solidFill>
                <a:effectLst/>
                <a:latin typeface="FS Elliot Web Regular"/>
              </a:rPr>
              <a:t>Read directly from slide.</a:t>
            </a:r>
            <a:endParaRPr lang="en-US" sz="2800" b="0" i="0">
              <a:solidFill>
                <a:srgbClr val="464646"/>
              </a:solidFill>
              <a:effectLst/>
              <a:latin typeface="FS Elliot Web Regular"/>
            </a:endParaRPr>
          </a:p>
        </p:txBody>
      </p:sp>
      <p:sp>
        <p:nvSpPr>
          <p:cNvPr id="4" name="Slide Number Placeholder 3"/>
          <p:cNvSpPr>
            <a:spLocks noGrp="1"/>
          </p:cNvSpPr>
          <p:nvPr>
            <p:ph type="sldNum" sz="quarter" idx="10"/>
          </p:nvPr>
        </p:nvSpPr>
        <p:spPr/>
        <p:txBody>
          <a:bodyPr/>
          <a:lstStyle/>
          <a:p>
            <a:fld id="{E24C2B2C-38E7-6645-8EC2-7A497A515162}" type="slidenum">
              <a:rPr lang="en-US" smtClean="0"/>
              <a:t>30</a:t>
            </a:fld>
            <a:endParaRPr lang="en-US"/>
          </a:p>
        </p:txBody>
      </p:sp>
    </p:spTree>
    <p:extLst>
      <p:ext uri="{BB962C8B-B14F-4D97-AF65-F5344CB8AC3E}">
        <p14:creationId xmlns:p14="http://schemas.microsoft.com/office/powerpoint/2010/main" val="20186818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500">
                <a:highlight>
                  <a:srgbClr val="FFFF00"/>
                </a:highlight>
              </a:rPr>
              <a:t>BB10262 Business succession decision grid</a:t>
            </a:r>
          </a:p>
          <a:p>
            <a:r>
              <a:rPr lang="en-US" sz="2500">
                <a:highlight>
                  <a:srgbClr val="FFFF00"/>
                </a:highlight>
              </a:rPr>
              <a:t>BB11378 Buy-sell agreement &amp; retirement infographic</a:t>
            </a:r>
          </a:p>
          <a:p>
            <a:r>
              <a:rPr lang="en-US" sz="2500">
                <a:highlight>
                  <a:srgbClr val="FFFF00"/>
                </a:highlight>
              </a:rPr>
              <a:t>BB11420 Buy-sell agreement funding infographic</a:t>
            </a:r>
          </a:p>
          <a:p>
            <a:r>
              <a:rPr lang="en-US" sz="2500">
                <a:highlight>
                  <a:srgbClr val="FFFF00"/>
                </a:highlight>
              </a:rPr>
              <a:t>BB11581 Buy-sell agreement &amp; business valuation infographic </a:t>
            </a:r>
          </a:p>
        </p:txBody>
      </p:sp>
      <p:sp>
        <p:nvSpPr>
          <p:cNvPr id="4" name="Slide Number Placeholder 3"/>
          <p:cNvSpPr>
            <a:spLocks noGrp="1"/>
          </p:cNvSpPr>
          <p:nvPr>
            <p:ph type="sldNum" sz="quarter" idx="10"/>
          </p:nvPr>
        </p:nvSpPr>
        <p:spPr/>
        <p:txBody>
          <a:bodyPr/>
          <a:lstStyle/>
          <a:p>
            <a:fld id="{E24C2B2C-38E7-6645-8EC2-7A497A515162}" type="slidenum">
              <a:rPr lang="en-US" smtClean="0"/>
              <a:t>31</a:t>
            </a:fld>
            <a:endParaRPr lang="en-US"/>
          </a:p>
        </p:txBody>
      </p:sp>
    </p:spTree>
    <p:extLst>
      <p:ext uri="{BB962C8B-B14F-4D97-AF65-F5344CB8AC3E}">
        <p14:creationId xmlns:p14="http://schemas.microsoft.com/office/powerpoint/2010/main" val="7168538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5353">
              <a:defRPr/>
            </a:pPr>
            <a:r>
              <a:rPr lang="en-US" sz="2500">
                <a:cs typeface="Arial" panose="020B0604020202020204" pitchFamily="34" charset="0"/>
              </a:rPr>
              <a:t>BB12064 Key employee benefits capabilities brochure</a:t>
            </a:r>
          </a:p>
          <a:p>
            <a:pPr defTabSz="475353">
              <a:defRPr/>
            </a:pPr>
            <a:r>
              <a:rPr lang="en-US" sz="2500">
                <a:cs typeface="Arial" panose="020B0604020202020204" pitchFamily="34" charset="0"/>
              </a:rPr>
              <a:t>Key employee retention/retirement decision grids:</a:t>
            </a:r>
          </a:p>
          <a:p>
            <a:pPr defTabSz="475353">
              <a:defRPr/>
            </a:pPr>
            <a:r>
              <a:rPr lang="en-US" sz="2500">
                <a:cs typeface="Arial" panose="020B0604020202020204" pitchFamily="34" charset="0"/>
              </a:rPr>
              <a:t>BB11383 for S corporations/LLCs</a:t>
            </a:r>
          </a:p>
          <a:p>
            <a:pPr defTabSz="475353">
              <a:defRPr/>
            </a:pPr>
            <a:r>
              <a:rPr lang="en-US" sz="2500">
                <a:cs typeface="Arial" panose="020B0604020202020204" pitchFamily="34" charset="0"/>
              </a:rPr>
              <a:t>BB11384 for C corporations</a:t>
            </a:r>
          </a:p>
          <a:p>
            <a:pPr defTabSz="475353">
              <a:defRPr/>
            </a:pPr>
            <a:r>
              <a:rPr lang="en-US" sz="2500">
                <a:cs typeface="Arial" panose="020B0604020202020204" pitchFamily="34" charset="0"/>
              </a:rPr>
              <a:t>BB11385 for tax-exempt entities</a:t>
            </a:r>
          </a:p>
        </p:txBody>
      </p:sp>
      <p:sp>
        <p:nvSpPr>
          <p:cNvPr id="4" name="Slide Number Placeholder 3"/>
          <p:cNvSpPr>
            <a:spLocks noGrp="1"/>
          </p:cNvSpPr>
          <p:nvPr>
            <p:ph type="sldNum" sz="quarter" idx="10"/>
          </p:nvPr>
        </p:nvSpPr>
        <p:spPr/>
        <p:txBody>
          <a:bodyPr/>
          <a:lstStyle/>
          <a:p>
            <a:fld id="{E24C2B2C-38E7-6645-8EC2-7A497A515162}" type="slidenum">
              <a:rPr lang="en-US" smtClean="0"/>
              <a:t>32</a:t>
            </a:fld>
            <a:endParaRPr lang="en-US"/>
          </a:p>
        </p:txBody>
      </p:sp>
    </p:spTree>
    <p:extLst>
      <p:ext uri="{BB962C8B-B14F-4D97-AF65-F5344CB8AC3E}">
        <p14:creationId xmlns:p14="http://schemas.microsoft.com/office/powerpoint/2010/main" val="26162455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5613" y="720725"/>
            <a:ext cx="6403975" cy="3602038"/>
          </a:xfrm>
        </p:spPr>
      </p:sp>
      <p:sp>
        <p:nvSpPr>
          <p:cNvPr id="61443" name="Notes Placeholder 2"/>
          <p:cNvSpPr>
            <a:spLocks noGrp="1"/>
          </p:cNvSpPr>
          <p:nvPr>
            <p:ph type="body" idx="1"/>
          </p:nvPr>
        </p:nvSpPr>
        <p:spPr>
          <a:noFill/>
        </p:spPr>
        <p:txBody>
          <a:bodyPr/>
          <a:lstStyle/>
          <a:p>
            <a:r>
              <a:rPr lang="en-US" dirty="0"/>
              <a:t>Read directly from slide</a:t>
            </a:r>
          </a:p>
          <a:p>
            <a:endParaRPr lang="en-US" dirty="0"/>
          </a:p>
          <a:p>
            <a:endParaRPr lang="en-US" altLang="en-US" dirty="0"/>
          </a:p>
        </p:txBody>
      </p:sp>
      <p:sp>
        <p:nvSpPr>
          <p:cNvPr id="61444" name="Slide Number Placeholder 3"/>
          <p:cNvSpPr>
            <a:spLocks noGrp="1"/>
          </p:cNvSpPr>
          <p:nvPr>
            <p:ph type="sldNum" sz="quarter" idx="5"/>
          </p:nvPr>
        </p:nvSpPr>
        <p:spPr>
          <a:noFill/>
        </p:spPr>
        <p:txBody>
          <a:bodyPr/>
          <a:lstStyle>
            <a:lvl1pPr>
              <a:defRPr sz="2500">
                <a:solidFill>
                  <a:schemeClr val="tx1"/>
                </a:solidFill>
                <a:latin typeface="Arial" pitchFamily="34" charset="0"/>
                <a:ea typeface="MS PGothic" pitchFamily="34" charset="-128"/>
              </a:defRPr>
            </a:lvl1pPr>
            <a:lvl2pPr marL="783945" indent="-300376">
              <a:defRPr sz="2500">
                <a:solidFill>
                  <a:schemeClr val="tx1"/>
                </a:solidFill>
                <a:latin typeface="Arial" pitchFamily="34" charset="0"/>
                <a:ea typeface="MS PGothic" pitchFamily="34" charset="-128"/>
              </a:defRPr>
            </a:lvl2pPr>
            <a:lvl3pPr marL="1206450" indent="-240959">
              <a:defRPr sz="2500">
                <a:solidFill>
                  <a:schemeClr val="tx1"/>
                </a:solidFill>
                <a:latin typeface="Arial" pitchFamily="34" charset="0"/>
                <a:ea typeface="MS PGothic" pitchFamily="34" charset="-128"/>
              </a:defRPr>
            </a:lvl3pPr>
            <a:lvl4pPr marL="1690020" indent="-240959">
              <a:defRPr sz="2500">
                <a:solidFill>
                  <a:schemeClr val="tx1"/>
                </a:solidFill>
                <a:latin typeface="Arial" pitchFamily="34" charset="0"/>
                <a:ea typeface="MS PGothic" pitchFamily="34" charset="-128"/>
              </a:defRPr>
            </a:lvl4pPr>
            <a:lvl5pPr marL="2173590" indent="-240959">
              <a:defRPr sz="2500">
                <a:solidFill>
                  <a:schemeClr val="tx1"/>
                </a:solidFill>
                <a:latin typeface="Arial" pitchFamily="34" charset="0"/>
                <a:ea typeface="MS PGothic" pitchFamily="34" charset="-128"/>
              </a:defRPr>
            </a:lvl5pPr>
            <a:lvl6pPr marL="2648908" indent="-240959" algn="r" eaLnBrk="0" fontAlgn="base" hangingPunct="0">
              <a:spcBef>
                <a:spcPct val="0"/>
              </a:spcBef>
              <a:spcAft>
                <a:spcPct val="0"/>
              </a:spcAft>
              <a:defRPr sz="2500">
                <a:solidFill>
                  <a:schemeClr val="tx1"/>
                </a:solidFill>
                <a:latin typeface="Arial" pitchFamily="34" charset="0"/>
                <a:ea typeface="MS PGothic" pitchFamily="34" charset="-128"/>
              </a:defRPr>
            </a:lvl6pPr>
            <a:lvl7pPr marL="3124227" indent="-240959" algn="r" eaLnBrk="0" fontAlgn="base" hangingPunct="0">
              <a:spcBef>
                <a:spcPct val="0"/>
              </a:spcBef>
              <a:spcAft>
                <a:spcPct val="0"/>
              </a:spcAft>
              <a:defRPr sz="2500">
                <a:solidFill>
                  <a:schemeClr val="tx1"/>
                </a:solidFill>
                <a:latin typeface="Arial" pitchFamily="34" charset="0"/>
                <a:ea typeface="MS PGothic" pitchFamily="34" charset="-128"/>
              </a:defRPr>
            </a:lvl7pPr>
            <a:lvl8pPr marL="3599545" indent="-240959" algn="r" eaLnBrk="0" fontAlgn="base" hangingPunct="0">
              <a:spcBef>
                <a:spcPct val="0"/>
              </a:spcBef>
              <a:spcAft>
                <a:spcPct val="0"/>
              </a:spcAft>
              <a:defRPr sz="2500">
                <a:solidFill>
                  <a:schemeClr val="tx1"/>
                </a:solidFill>
                <a:latin typeface="Arial" pitchFamily="34" charset="0"/>
                <a:ea typeface="MS PGothic" pitchFamily="34" charset="-128"/>
              </a:defRPr>
            </a:lvl8pPr>
            <a:lvl9pPr marL="4074863" indent="-240959" algn="r" eaLnBrk="0" fontAlgn="base" hangingPunct="0">
              <a:spcBef>
                <a:spcPct val="0"/>
              </a:spcBef>
              <a:spcAft>
                <a:spcPct val="0"/>
              </a:spcAft>
              <a:defRPr sz="2500">
                <a:solidFill>
                  <a:schemeClr val="tx1"/>
                </a:solidFill>
                <a:latin typeface="Arial" pitchFamily="34" charset="0"/>
                <a:ea typeface="MS PGothic" pitchFamily="34" charset="-128"/>
              </a:defRPr>
            </a:lvl9pPr>
          </a:lstStyle>
          <a:p>
            <a:fld id="{E699F7BA-304F-4B3F-BB0C-9A27342AA0B0}" type="slidenum">
              <a:rPr lang="en-US" altLang="en-US" sz="1200"/>
              <a:pPr/>
              <a:t>33</a:t>
            </a:fld>
            <a:endParaRPr lang="en-US" altLang="en-US" sz="1200"/>
          </a:p>
        </p:txBody>
      </p:sp>
    </p:spTree>
    <p:extLst>
      <p:ext uri="{BB962C8B-B14F-4D97-AF65-F5344CB8AC3E}">
        <p14:creationId xmlns:p14="http://schemas.microsoft.com/office/powerpoint/2010/main" val="24955571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5613" y="720725"/>
            <a:ext cx="6403975" cy="3602038"/>
          </a:xfrm>
        </p:spPr>
      </p:sp>
      <p:sp>
        <p:nvSpPr>
          <p:cNvPr id="61443" name="Notes Placeholder 2"/>
          <p:cNvSpPr>
            <a:spLocks noGrp="1"/>
          </p:cNvSpPr>
          <p:nvPr>
            <p:ph type="body" idx="1"/>
          </p:nvPr>
        </p:nvSpPr>
        <p:spPr>
          <a:noFill/>
        </p:spPr>
        <p:txBody>
          <a:bodyPr/>
          <a:lstStyle/>
          <a:p>
            <a:r>
              <a:rPr lang="en-US" b="0"/>
              <a:t>Depending on the type of business you’re working with, these comprehensive proposals can help you dive into specific business owner needs – based on where they are in their business and lifecycle, and/or the type of business they have.  </a:t>
            </a:r>
          </a:p>
          <a:p>
            <a:endParaRPr lang="en-US" b="0"/>
          </a:p>
          <a:p>
            <a:r>
              <a:rPr lang="en-US" b="0"/>
              <a:t>Business owner retirement analysis (BB11876)  &amp; Request for Proposal (BB11879)</a:t>
            </a:r>
          </a:p>
          <a:p>
            <a:endParaRPr lang="en-US" b="0"/>
          </a:p>
          <a:p>
            <a:r>
              <a:rPr lang="en-US" b="0"/>
              <a:t> Family business planning proposal (BB12043)</a:t>
            </a:r>
          </a:p>
          <a:p>
            <a:endParaRPr lang="en-US" b="0"/>
          </a:p>
          <a:p>
            <a:r>
              <a:rPr lang="en-US" b="0"/>
              <a:t>Agribusiness solutions proposal (BB11824)</a:t>
            </a:r>
          </a:p>
          <a:p>
            <a:endParaRPr lang="en-US" b="0" u="none"/>
          </a:p>
          <a:p>
            <a:r>
              <a:rPr lang="en-US" b="0" u="none"/>
              <a:t>Estate tax calculator</a:t>
            </a:r>
            <a:r>
              <a:rPr lang="en-US" b="0" u="none" baseline="0"/>
              <a:t> (BB10045)</a:t>
            </a:r>
          </a:p>
          <a:p>
            <a:endParaRPr lang="en-US" b="0" u="none" baseline="0"/>
          </a:p>
          <a:p>
            <a:r>
              <a:rPr lang="en-US" b="0" u="none" baseline="0"/>
              <a:t>Life insurance calculator: www.principal.com/lifecalc</a:t>
            </a:r>
          </a:p>
          <a:p>
            <a:endParaRPr lang="en-US" b="0" u="none" baseline="0"/>
          </a:p>
          <a:p>
            <a:r>
              <a:rPr lang="en-US" b="0" u="none" baseline="0"/>
              <a:t>Disability insurance calculator: www.principal.com/dicalc</a:t>
            </a:r>
            <a:endParaRPr lang="en-US" b="0" u="none"/>
          </a:p>
        </p:txBody>
      </p:sp>
      <p:sp>
        <p:nvSpPr>
          <p:cNvPr id="61444" name="Slide Number Placeholder 3"/>
          <p:cNvSpPr>
            <a:spLocks noGrp="1"/>
          </p:cNvSpPr>
          <p:nvPr>
            <p:ph type="sldNum" sz="quarter" idx="5"/>
          </p:nvPr>
        </p:nvSpPr>
        <p:spPr>
          <a:noFill/>
        </p:spPr>
        <p:txBody>
          <a:bodyPr/>
          <a:lstStyle>
            <a:lvl1pPr>
              <a:defRPr sz="2500">
                <a:solidFill>
                  <a:schemeClr val="tx1"/>
                </a:solidFill>
                <a:latin typeface="Arial" pitchFamily="34" charset="0"/>
                <a:ea typeface="MS PGothic" pitchFamily="34" charset="-128"/>
              </a:defRPr>
            </a:lvl1pPr>
            <a:lvl2pPr marL="783945" indent="-300376">
              <a:defRPr sz="2500">
                <a:solidFill>
                  <a:schemeClr val="tx1"/>
                </a:solidFill>
                <a:latin typeface="Arial" pitchFamily="34" charset="0"/>
                <a:ea typeface="MS PGothic" pitchFamily="34" charset="-128"/>
              </a:defRPr>
            </a:lvl2pPr>
            <a:lvl3pPr marL="1206450" indent="-240959">
              <a:defRPr sz="2500">
                <a:solidFill>
                  <a:schemeClr val="tx1"/>
                </a:solidFill>
                <a:latin typeface="Arial" pitchFamily="34" charset="0"/>
                <a:ea typeface="MS PGothic" pitchFamily="34" charset="-128"/>
              </a:defRPr>
            </a:lvl3pPr>
            <a:lvl4pPr marL="1690020" indent="-240959">
              <a:defRPr sz="2500">
                <a:solidFill>
                  <a:schemeClr val="tx1"/>
                </a:solidFill>
                <a:latin typeface="Arial" pitchFamily="34" charset="0"/>
                <a:ea typeface="MS PGothic" pitchFamily="34" charset="-128"/>
              </a:defRPr>
            </a:lvl4pPr>
            <a:lvl5pPr marL="2173590" indent="-240959">
              <a:defRPr sz="2500">
                <a:solidFill>
                  <a:schemeClr val="tx1"/>
                </a:solidFill>
                <a:latin typeface="Arial" pitchFamily="34" charset="0"/>
                <a:ea typeface="MS PGothic" pitchFamily="34" charset="-128"/>
              </a:defRPr>
            </a:lvl5pPr>
            <a:lvl6pPr marL="2648908" indent="-240959" algn="r" eaLnBrk="0" fontAlgn="base" hangingPunct="0">
              <a:spcBef>
                <a:spcPct val="0"/>
              </a:spcBef>
              <a:spcAft>
                <a:spcPct val="0"/>
              </a:spcAft>
              <a:defRPr sz="2500">
                <a:solidFill>
                  <a:schemeClr val="tx1"/>
                </a:solidFill>
                <a:latin typeface="Arial" pitchFamily="34" charset="0"/>
                <a:ea typeface="MS PGothic" pitchFamily="34" charset="-128"/>
              </a:defRPr>
            </a:lvl6pPr>
            <a:lvl7pPr marL="3124227" indent="-240959" algn="r" eaLnBrk="0" fontAlgn="base" hangingPunct="0">
              <a:spcBef>
                <a:spcPct val="0"/>
              </a:spcBef>
              <a:spcAft>
                <a:spcPct val="0"/>
              </a:spcAft>
              <a:defRPr sz="2500">
                <a:solidFill>
                  <a:schemeClr val="tx1"/>
                </a:solidFill>
                <a:latin typeface="Arial" pitchFamily="34" charset="0"/>
                <a:ea typeface="MS PGothic" pitchFamily="34" charset="-128"/>
              </a:defRPr>
            </a:lvl7pPr>
            <a:lvl8pPr marL="3599545" indent="-240959" algn="r" eaLnBrk="0" fontAlgn="base" hangingPunct="0">
              <a:spcBef>
                <a:spcPct val="0"/>
              </a:spcBef>
              <a:spcAft>
                <a:spcPct val="0"/>
              </a:spcAft>
              <a:defRPr sz="2500">
                <a:solidFill>
                  <a:schemeClr val="tx1"/>
                </a:solidFill>
                <a:latin typeface="Arial" pitchFamily="34" charset="0"/>
                <a:ea typeface="MS PGothic" pitchFamily="34" charset="-128"/>
              </a:defRPr>
            </a:lvl8pPr>
            <a:lvl9pPr marL="4074863" indent="-240959" algn="r" eaLnBrk="0" fontAlgn="base" hangingPunct="0">
              <a:spcBef>
                <a:spcPct val="0"/>
              </a:spcBef>
              <a:spcAft>
                <a:spcPct val="0"/>
              </a:spcAft>
              <a:defRPr sz="2500">
                <a:solidFill>
                  <a:schemeClr val="tx1"/>
                </a:solidFill>
                <a:latin typeface="Arial" pitchFamily="34" charset="0"/>
                <a:ea typeface="MS PGothic" pitchFamily="34" charset="-128"/>
              </a:defRPr>
            </a:lvl9pPr>
          </a:lstStyle>
          <a:p>
            <a:fld id="{E699F7BA-304F-4B3F-BB0C-9A27342AA0B0}" type="slidenum">
              <a:rPr lang="en-US" altLang="en-US" sz="1200"/>
              <a:pPr/>
              <a:t>34</a:t>
            </a:fld>
            <a:endParaRPr lang="en-US" altLang="en-US" sz="1200"/>
          </a:p>
        </p:txBody>
      </p:sp>
    </p:spTree>
    <p:extLst>
      <p:ext uri="{BB962C8B-B14F-4D97-AF65-F5344CB8AC3E}">
        <p14:creationId xmlns:p14="http://schemas.microsoft.com/office/powerpoint/2010/main" val="32331864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5353">
              <a:defRPr/>
            </a:pPr>
            <a:r>
              <a:rPr lang="en-US">
                <a:ea typeface="+mn-ea"/>
                <a:cs typeface="+mn-cs"/>
              </a:rPr>
              <a:t>Now let’s touch base on some specific </a:t>
            </a:r>
            <a:r>
              <a:rPr lang="en-US" baseline="0">
                <a:ea typeface="+mn-ea"/>
                <a:cs typeface="+mn-cs"/>
              </a:rPr>
              <a:t>approaches based on who you are targeting.  </a:t>
            </a:r>
            <a:endParaRPr lang="en-US">
              <a:ea typeface="+mn-ea"/>
              <a:cs typeface="+mn-cs"/>
            </a:endParaRPr>
          </a:p>
          <a:p>
            <a:endParaRPr lang="en-US"/>
          </a:p>
        </p:txBody>
      </p:sp>
      <p:sp>
        <p:nvSpPr>
          <p:cNvPr id="4" name="Slide Number Placeholder 3"/>
          <p:cNvSpPr>
            <a:spLocks noGrp="1"/>
          </p:cNvSpPr>
          <p:nvPr>
            <p:ph type="sldNum" sz="quarter" idx="5"/>
          </p:nvPr>
        </p:nvSpPr>
        <p:spPr/>
        <p:txBody>
          <a:bodyPr/>
          <a:lstStyle/>
          <a:p>
            <a:fld id="{E24C2B2C-38E7-6645-8EC2-7A497A515162}" type="slidenum">
              <a:rPr lang="en-US" smtClean="0"/>
              <a:t>35</a:t>
            </a:fld>
            <a:endParaRPr lang="en-US"/>
          </a:p>
        </p:txBody>
      </p:sp>
    </p:spTree>
    <p:extLst>
      <p:ext uri="{BB962C8B-B14F-4D97-AF65-F5344CB8AC3E}">
        <p14:creationId xmlns:p14="http://schemas.microsoft.com/office/powerpoint/2010/main" val="12727304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Family-owned businesses account for a significant portion of small- to medium-sized businesses in the U.S. </a:t>
            </a:r>
          </a:p>
          <a:p>
            <a:endParaRPr lang="en-US" dirty="0"/>
          </a:p>
          <a:p>
            <a:r>
              <a:rPr lang="en-US" dirty="0"/>
              <a:t>In our 2024 Principal Business Owner Research study, 6 in 10 of the business owners surveyed indicated their business is family-owned. </a:t>
            </a:r>
          </a:p>
          <a:p>
            <a:endParaRPr lang="en-US" dirty="0"/>
          </a:p>
          <a:p>
            <a:r>
              <a:rPr lang="en-US" dirty="0"/>
              <a:t>This represented a noticeable increase over the previous two surveys.</a:t>
            </a:r>
          </a:p>
          <a:p>
            <a:endParaRPr lang="en-US" dirty="0"/>
          </a:p>
          <a:p>
            <a:r>
              <a:rPr lang="en-US" dirty="0"/>
              <a:t>And many of these businesses need planning help. </a:t>
            </a:r>
          </a:p>
          <a:p>
            <a:pPr>
              <a:defRPr/>
            </a:pPr>
            <a:endParaRPr lang="en-US" dirty="0"/>
          </a:p>
        </p:txBody>
      </p:sp>
      <p:sp>
        <p:nvSpPr>
          <p:cNvPr id="4" name="Slide Number Placeholder 3"/>
          <p:cNvSpPr>
            <a:spLocks noGrp="1"/>
          </p:cNvSpPr>
          <p:nvPr>
            <p:ph type="sldNum" sz="quarter" idx="5"/>
          </p:nvPr>
        </p:nvSpPr>
        <p:spPr/>
        <p:txBody>
          <a:bodyPr/>
          <a:lstStyle/>
          <a:p>
            <a:fld id="{883D98F7-5D96-8644-BBA6-72A94972AAFF}" type="slidenum">
              <a:rPr lang="en-US" smtClean="0"/>
              <a:t>36</a:t>
            </a:fld>
            <a:endParaRPr lang="en-US"/>
          </a:p>
        </p:txBody>
      </p:sp>
    </p:spTree>
    <p:extLst>
      <p:ext uri="{BB962C8B-B14F-4D97-AF65-F5344CB8AC3E}">
        <p14:creationId xmlns:p14="http://schemas.microsoft.com/office/powerpoint/2010/main" val="7949398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FS Elliot Pro" panose="02000503040000020004" pitchFamily="50" charset="0"/>
              </a:rPr>
              <a:t>The most challenging part of an owner exiting his or her family business is balancing the needs of all parties, including how to:</a:t>
            </a:r>
          </a:p>
          <a:p>
            <a:pPr marL="178257" indent="-178257">
              <a:buFont typeface="Arial" panose="020B0604020202020204" pitchFamily="34" charset="0"/>
              <a:buChar char="•"/>
            </a:pPr>
            <a:r>
              <a:rPr lang="en-US"/>
              <a:t>provide sufficient retirement income for </a:t>
            </a:r>
            <a:r>
              <a:rPr lang="en-US">
                <a:solidFill>
                  <a:srgbClr val="FF0000"/>
                </a:solidFill>
              </a:rPr>
              <a:t>exiting</a:t>
            </a:r>
            <a:r>
              <a:rPr lang="en-US"/>
              <a:t> owner,</a:t>
            </a:r>
          </a:p>
          <a:p>
            <a:pPr marL="178257" indent="-178257">
              <a:buFont typeface="Arial" panose="020B0604020202020204" pitchFamily="34" charset="0"/>
              <a:buChar char="•"/>
            </a:pPr>
            <a:r>
              <a:rPr lang="en-US"/>
              <a:t>leave a healthy business to support itself and your successor, and</a:t>
            </a:r>
          </a:p>
          <a:p>
            <a:pPr marL="178257" indent="-178257">
              <a:buFont typeface="Arial" panose="020B0604020202020204" pitchFamily="34" charset="0"/>
              <a:buChar char="•"/>
            </a:pPr>
            <a:r>
              <a:rPr lang="en-US"/>
              <a:t>assure other family members of an equitable inheritance. </a:t>
            </a:r>
          </a:p>
          <a:p>
            <a:endParaRPr lang="en-US">
              <a:latin typeface="FS Elliot Pro" panose="02000503040000020004" pitchFamily="50" charset="0"/>
            </a:endParaRPr>
          </a:p>
          <a:p>
            <a:r>
              <a:rPr lang="en-US" baseline="0">
                <a:latin typeface="FS Elliot Pro" panose="02000503040000020004" pitchFamily="50" charset="0"/>
              </a:rPr>
              <a:t>You can help your business owner clients plan for these events to help ensure a smooth transition out of the business.   </a:t>
            </a:r>
          </a:p>
          <a:p>
            <a:pPr>
              <a:defRPr/>
            </a:pPr>
            <a:endParaRPr lang="en-US"/>
          </a:p>
        </p:txBody>
      </p:sp>
      <p:sp>
        <p:nvSpPr>
          <p:cNvPr id="4" name="Slide Number Placeholder 3"/>
          <p:cNvSpPr>
            <a:spLocks noGrp="1"/>
          </p:cNvSpPr>
          <p:nvPr>
            <p:ph type="sldNum" sz="quarter" idx="5"/>
          </p:nvPr>
        </p:nvSpPr>
        <p:spPr/>
        <p:txBody>
          <a:bodyPr/>
          <a:lstStyle/>
          <a:p>
            <a:fld id="{883D98F7-5D96-8644-BBA6-72A94972AAFF}" type="slidenum">
              <a:rPr lang="en-US" smtClean="0"/>
              <a:t>37</a:t>
            </a:fld>
            <a:endParaRPr lang="en-US"/>
          </a:p>
        </p:txBody>
      </p:sp>
    </p:spTree>
    <p:extLst>
      <p:ext uri="{BB962C8B-B14F-4D97-AF65-F5344CB8AC3E}">
        <p14:creationId xmlns:p14="http://schemas.microsoft.com/office/powerpoint/2010/main" val="2216894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5613" y="720725"/>
            <a:ext cx="6403975" cy="3602038"/>
          </a:xfrm>
        </p:spPr>
      </p:sp>
      <p:sp>
        <p:nvSpPr>
          <p:cNvPr id="62467" name="Notes Placeholder 2"/>
          <p:cNvSpPr>
            <a:spLocks noGrp="1"/>
          </p:cNvSpPr>
          <p:nvPr>
            <p:ph type="body" idx="1"/>
          </p:nvPr>
        </p:nvSpPr>
        <p:spPr>
          <a:noFill/>
        </p:spPr>
        <p:txBody>
          <a:bodyPr/>
          <a:lstStyle/>
          <a:p>
            <a:r>
              <a:rPr lang="en-US" altLang="en-US"/>
              <a:t>We offer</a:t>
            </a:r>
            <a:r>
              <a:rPr lang="en-US" altLang="en-US" baseline="0"/>
              <a:t> an </a:t>
            </a:r>
            <a:r>
              <a:rPr lang="en-US" altLang="en-US"/>
              <a:t>approach package for use with family business owner clients and prospects. It</a:t>
            </a:r>
            <a:r>
              <a:rPr lang="en-US" altLang="en-US" baseline="0"/>
              <a:t> includes an approach brochure and materials you can use with the client to start a planning conversation.</a:t>
            </a:r>
          </a:p>
          <a:p>
            <a:endParaRPr lang="en-US" altLang="en-US" baseline="0"/>
          </a:p>
          <a:p>
            <a:r>
              <a:rPr lang="en-US" altLang="en-US" baseline="0"/>
              <a:t>BB12032 Approach brochure</a:t>
            </a:r>
          </a:p>
          <a:p>
            <a:r>
              <a:rPr lang="en-US" altLang="en-US"/>
              <a:t>BB12639 Conflict flyer </a:t>
            </a:r>
          </a:p>
          <a:p>
            <a:r>
              <a:rPr lang="en-US" altLang="en-US" b="0"/>
              <a:t>BB12033C RFP</a:t>
            </a:r>
          </a:p>
        </p:txBody>
      </p:sp>
      <p:sp>
        <p:nvSpPr>
          <p:cNvPr id="62468" name="Slide Number Placeholder 3"/>
          <p:cNvSpPr>
            <a:spLocks noGrp="1"/>
          </p:cNvSpPr>
          <p:nvPr>
            <p:ph type="sldNum" sz="quarter" idx="5"/>
          </p:nvPr>
        </p:nvSpPr>
        <p:spPr>
          <a:noFill/>
        </p:spPr>
        <p:txBody>
          <a:bodyPr/>
          <a:lstStyle>
            <a:lvl1pPr>
              <a:defRPr sz="2500">
                <a:solidFill>
                  <a:schemeClr val="tx1"/>
                </a:solidFill>
                <a:latin typeface="Arial" pitchFamily="34" charset="0"/>
                <a:ea typeface="MS PGothic" pitchFamily="34" charset="-128"/>
              </a:defRPr>
            </a:lvl1pPr>
            <a:lvl2pPr marL="783945" indent="-300376">
              <a:defRPr sz="2500">
                <a:solidFill>
                  <a:schemeClr val="tx1"/>
                </a:solidFill>
                <a:latin typeface="Arial" pitchFamily="34" charset="0"/>
                <a:ea typeface="MS PGothic" pitchFamily="34" charset="-128"/>
              </a:defRPr>
            </a:lvl2pPr>
            <a:lvl3pPr marL="1206450" indent="-240959">
              <a:defRPr sz="2500">
                <a:solidFill>
                  <a:schemeClr val="tx1"/>
                </a:solidFill>
                <a:latin typeface="Arial" pitchFamily="34" charset="0"/>
                <a:ea typeface="MS PGothic" pitchFamily="34" charset="-128"/>
              </a:defRPr>
            </a:lvl3pPr>
            <a:lvl4pPr marL="1690020" indent="-240959">
              <a:defRPr sz="2500">
                <a:solidFill>
                  <a:schemeClr val="tx1"/>
                </a:solidFill>
                <a:latin typeface="Arial" pitchFamily="34" charset="0"/>
                <a:ea typeface="MS PGothic" pitchFamily="34" charset="-128"/>
              </a:defRPr>
            </a:lvl4pPr>
            <a:lvl5pPr marL="2173590" indent="-240959">
              <a:defRPr sz="2500">
                <a:solidFill>
                  <a:schemeClr val="tx1"/>
                </a:solidFill>
                <a:latin typeface="Arial" pitchFamily="34" charset="0"/>
                <a:ea typeface="MS PGothic" pitchFamily="34" charset="-128"/>
              </a:defRPr>
            </a:lvl5pPr>
            <a:lvl6pPr marL="2648908" indent="-240959" algn="r" eaLnBrk="0" fontAlgn="base" hangingPunct="0">
              <a:spcBef>
                <a:spcPct val="0"/>
              </a:spcBef>
              <a:spcAft>
                <a:spcPct val="0"/>
              </a:spcAft>
              <a:defRPr sz="2500">
                <a:solidFill>
                  <a:schemeClr val="tx1"/>
                </a:solidFill>
                <a:latin typeface="Arial" pitchFamily="34" charset="0"/>
                <a:ea typeface="MS PGothic" pitchFamily="34" charset="-128"/>
              </a:defRPr>
            </a:lvl6pPr>
            <a:lvl7pPr marL="3124227" indent="-240959" algn="r" eaLnBrk="0" fontAlgn="base" hangingPunct="0">
              <a:spcBef>
                <a:spcPct val="0"/>
              </a:spcBef>
              <a:spcAft>
                <a:spcPct val="0"/>
              </a:spcAft>
              <a:defRPr sz="2500">
                <a:solidFill>
                  <a:schemeClr val="tx1"/>
                </a:solidFill>
                <a:latin typeface="Arial" pitchFamily="34" charset="0"/>
                <a:ea typeface="MS PGothic" pitchFamily="34" charset="-128"/>
              </a:defRPr>
            </a:lvl7pPr>
            <a:lvl8pPr marL="3599545" indent="-240959" algn="r" eaLnBrk="0" fontAlgn="base" hangingPunct="0">
              <a:spcBef>
                <a:spcPct val="0"/>
              </a:spcBef>
              <a:spcAft>
                <a:spcPct val="0"/>
              </a:spcAft>
              <a:defRPr sz="2500">
                <a:solidFill>
                  <a:schemeClr val="tx1"/>
                </a:solidFill>
                <a:latin typeface="Arial" pitchFamily="34" charset="0"/>
                <a:ea typeface="MS PGothic" pitchFamily="34" charset="-128"/>
              </a:defRPr>
            </a:lvl8pPr>
            <a:lvl9pPr marL="4074863" indent="-240959" algn="r" eaLnBrk="0" fontAlgn="base" hangingPunct="0">
              <a:spcBef>
                <a:spcPct val="0"/>
              </a:spcBef>
              <a:spcAft>
                <a:spcPct val="0"/>
              </a:spcAft>
              <a:defRPr sz="2500">
                <a:solidFill>
                  <a:schemeClr val="tx1"/>
                </a:solidFill>
                <a:latin typeface="Arial" pitchFamily="34" charset="0"/>
                <a:ea typeface="MS PGothic" pitchFamily="34" charset="-128"/>
              </a:defRPr>
            </a:lvl9pPr>
          </a:lstStyle>
          <a:p>
            <a:fld id="{765EBBBF-B38E-4C03-9D20-0C9FCFA8633D}" type="slidenum">
              <a:rPr lang="en-US" altLang="en-US" sz="1200"/>
              <a:pPr/>
              <a:t>38</a:t>
            </a:fld>
            <a:endParaRPr lang="en-US" altLang="en-US" sz="1200"/>
          </a:p>
        </p:txBody>
      </p:sp>
    </p:spTree>
    <p:extLst>
      <p:ext uri="{BB962C8B-B14F-4D97-AF65-F5344CB8AC3E}">
        <p14:creationId xmlns:p14="http://schemas.microsoft.com/office/powerpoint/2010/main" val="611464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FS Elliot Pro" panose="02000503040000020004" pitchFamily="50" charset="0"/>
              </a:rPr>
              <a:t>When working with family</a:t>
            </a:r>
            <a:r>
              <a:rPr lang="en-US" baseline="0">
                <a:latin typeface="FS Elliot Pro" panose="02000503040000020004" pitchFamily="50" charset="0"/>
              </a:rPr>
              <a:t> businesses there are several strategies that will likely be discussed. Here are some of the most common. </a:t>
            </a:r>
          </a:p>
          <a:p>
            <a:endParaRPr lang="en-US" baseline="0">
              <a:latin typeface="FS Elliot Pro" panose="02000503040000020004" pitchFamily="50" charset="0"/>
            </a:endParaRPr>
          </a:p>
          <a:p>
            <a:r>
              <a:rPr lang="en-US" baseline="0">
                <a:latin typeface="FS Elliot Pro" panose="02000503040000020004" pitchFamily="50" charset="0"/>
              </a:rPr>
              <a:t>Review slide.</a:t>
            </a:r>
            <a:endParaRPr lang="en-US">
              <a:latin typeface="FS Elliot Pro" panose="02000503040000020004" pitchFamily="50" charset="0"/>
            </a:endParaRPr>
          </a:p>
          <a:p>
            <a:pPr marL="302026" indent="-302026" defTabSz="475353">
              <a:buFont typeface="Arial" panose="020B0604020202020204" pitchFamily="34" charset="0"/>
              <a:buChar char="•"/>
              <a:defRPr/>
            </a:pPr>
            <a:endParaRPr lang="en-US"/>
          </a:p>
        </p:txBody>
      </p:sp>
      <p:sp>
        <p:nvSpPr>
          <p:cNvPr id="4" name="Slide Number Placeholder 3"/>
          <p:cNvSpPr>
            <a:spLocks noGrp="1"/>
          </p:cNvSpPr>
          <p:nvPr>
            <p:ph type="sldNum" sz="quarter" idx="5"/>
          </p:nvPr>
        </p:nvSpPr>
        <p:spPr/>
        <p:txBody>
          <a:bodyPr/>
          <a:lstStyle/>
          <a:p>
            <a:fld id="{E24C2B2C-38E7-6645-8EC2-7A497A515162}" type="slidenum">
              <a:rPr lang="en-US" smtClean="0"/>
              <a:t>39</a:t>
            </a:fld>
            <a:endParaRPr lang="en-US"/>
          </a:p>
        </p:txBody>
      </p:sp>
    </p:spTree>
    <p:extLst>
      <p:ext uri="{BB962C8B-B14F-4D97-AF65-F5344CB8AC3E}">
        <p14:creationId xmlns:p14="http://schemas.microsoft.com/office/powerpoint/2010/main" val="736725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Uncovering business owner needs and starting the planning conversation is easy when you use our complimentary business planning services – informal business valuation, buy-sell review, and business continuation. The reports serve as a great door-opener that can lead to life and disability insurance sales and help business owners:</a:t>
            </a:r>
          </a:p>
          <a:p>
            <a:pPr marL="181216" indent="-181216">
              <a:buFont typeface="Arial" panose="020B0604020202020204" pitchFamily="34" charset="0"/>
              <a:buChar char="•"/>
            </a:pPr>
            <a:r>
              <a:rPr lang="en-US"/>
              <a:t>Determine a current value for their business they can use for planning purposes.</a:t>
            </a:r>
          </a:p>
          <a:p>
            <a:pPr marL="181216" indent="-181216">
              <a:buFont typeface="Arial" panose="020B0604020202020204" pitchFamily="34" charset="0"/>
              <a:buChar char="•"/>
            </a:pPr>
            <a:r>
              <a:rPr lang="en-US"/>
              <a:t>Make decisions about retirement income planning, business succession planning, business protection, and estate planning.</a:t>
            </a:r>
          </a:p>
        </p:txBody>
      </p:sp>
      <p:sp>
        <p:nvSpPr>
          <p:cNvPr id="4" name="Slide Number Placeholder 3"/>
          <p:cNvSpPr>
            <a:spLocks noGrp="1"/>
          </p:cNvSpPr>
          <p:nvPr>
            <p:ph type="sldNum" sz="quarter" idx="5"/>
          </p:nvPr>
        </p:nvSpPr>
        <p:spPr/>
        <p:txBody>
          <a:bodyPr/>
          <a:lstStyle/>
          <a:p>
            <a:fld id="{E24C2B2C-38E7-6645-8EC2-7A497A515162}" type="slidenum">
              <a:rPr lang="en-US" smtClean="0"/>
              <a:t>4</a:t>
            </a:fld>
            <a:endParaRPr lang="en-US"/>
          </a:p>
        </p:txBody>
      </p:sp>
    </p:spTree>
    <p:extLst>
      <p:ext uri="{BB962C8B-B14F-4D97-AF65-F5344CB8AC3E}">
        <p14:creationId xmlns:p14="http://schemas.microsoft.com/office/powerpoint/2010/main" val="20930442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5353">
              <a:defRPr/>
            </a:pPr>
            <a:r>
              <a:rPr lang="en-US">
                <a:ea typeface="+mn-ea"/>
                <a:cs typeface="+mn-cs"/>
              </a:rPr>
              <a:t>Now let’s touch base on some specific </a:t>
            </a:r>
            <a:r>
              <a:rPr lang="en-US" baseline="0">
                <a:ea typeface="+mn-ea"/>
                <a:cs typeface="+mn-cs"/>
              </a:rPr>
              <a:t>approaches based on who you are targeting.  </a:t>
            </a:r>
            <a:endParaRPr lang="en-US">
              <a:ea typeface="+mn-ea"/>
              <a:cs typeface="+mn-cs"/>
            </a:endParaRPr>
          </a:p>
          <a:p>
            <a:endParaRPr lang="en-US"/>
          </a:p>
        </p:txBody>
      </p:sp>
      <p:sp>
        <p:nvSpPr>
          <p:cNvPr id="4" name="Slide Number Placeholder 3"/>
          <p:cNvSpPr>
            <a:spLocks noGrp="1"/>
          </p:cNvSpPr>
          <p:nvPr>
            <p:ph type="sldNum" sz="quarter" idx="5"/>
          </p:nvPr>
        </p:nvSpPr>
        <p:spPr/>
        <p:txBody>
          <a:bodyPr/>
          <a:lstStyle/>
          <a:p>
            <a:fld id="{E24C2B2C-38E7-6645-8EC2-7A497A515162}" type="slidenum">
              <a:rPr lang="en-US" smtClean="0"/>
              <a:t>40</a:t>
            </a:fld>
            <a:endParaRPr lang="en-US"/>
          </a:p>
        </p:txBody>
      </p:sp>
    </p:spTree>
    <p:extLst>
      <p:ext uri="{BB962C8B-B14F-4D97-AF65-F5344CB8AC3E}">
        <p14:creationId xmlns:p14="http://schemas.microsoft.com/office/powerpoint/2010/main" val="25046964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5613" y="720725"/>
            <a:ext cx="6403975" cy="3602038"/>
          </a:xfrm>
        </p:spPr>
      </p:sp>
      <p:sp>
        <p:nvSpPr>
          <p:cNvPr id="62467" name="Notes Placeholder 2"/>
          <p:cNvSpPr>
            <a:spLocks noGrp="1"/>
          </p:cNvSpPr>
          <p:nvPr>
            <p:ph type="body" idx="1"/>
          </p:nvPr>
        </p:nvSpPr>
        <p:spPr>
          <a:noFill/>
        </p:spPr>
        <p:txBody>
          <a:bodyPr/>
          <a:lstStyle/>
          <a:p>
            <a:r>
              <a:rPr lang="en-US" altLang="en-US"/>
              <a:t>We offer</a:t>
            </a:r>
            <a:r>
              <a:rPr lang="en-US" altLang="en-US" baseline="0"/>
              <a:t> an </a:t>
            </a:r>
            <a:r>
              <a:rPr lang="en-US" altLang="en-US"/>
              <a:t>approach package for use with agribusiness clients and prospects. It</a:t>
            </a:r>
            <a:r>
              <a:rPr lang="en-US" altLang="en-US" baseline="0"/>
              <a:t> includes a marketing guide and materials you can use with the client to start a planning conversation.</a:t>
            </a:r>
          </a:p>
          <a:p>
            <a:endParaRPr lang="en-US" altLang="en-US" baseline="0"/>
          </a:p>
          <a:p>
            <a:r>
              <a:rPr lang="en-US" altLang="en-US" baseline="0"/>
              <a:t>BB11775 Agribusiness marketing guide</a:t>
            </a:r>
          </a:p>
          <a:p>
            <a:r>
              <a:rPr lang="en-US" altLang="en-US"/>
              <a:t>BB11777 Agribusiness approach brochure </a:t>
            </a:r>
          </a:p>
          <a:p>
            <a:r>
              <a:rPr lang="en-US" altLang="en-US" b="0"/>
              <a:t>BB11573 Conflict flyer</a:t>
            </a:r>
          </a:p>
        </p:txBody>
      </p:sp>
      <p:sp>
        <p:nvSpPr>
          <p:cNvPr id="62468" name="Slide Number Placeholder 3"/>
          <p:cNvSpPr>
            <a:spLocks noGrp="1"/>
          </p:cNvSpPr>
          <p:nvPr>
            <p:ph type="sldNum" sz="quarter" idx="5"/>
          </p:nvPr>
        </p:nvSpPr>
        <p:spPr>
          <a:noFill/>
        </p:spPr>
        <p:txBody>
          <a:bodyPr/>
          <a:lstStyle>
            <a:lvl1pPr>
              <a:defRPr sz="2500">
                <a:solidFill>
                  <a:schemeClr val="tx1"/>
                </a:solidFill>
                <a:latin typeface="Arial" pitchFamily="34" charset="0"/>
                <a:ea typeface="MS PGothic" pitchFamily="34" charset="-128"/>
              </a:defRPr>
            </a:lvl1pPr>
            <a:lvl2pPr marL="783945" indent="-300376">
              <a:defRPr sz="2500">
                <a:solidFill>
                  <a:schemeClr val="tx1"/>
                </a:solidFill>
                <a:latin typeface="Arial" pitchFamily="34" charset="0"/>
                <a:ea typeface="MS PGothic" pitchFamily="34" charset="-128"/>
              </a:defRPr>
            </a:lvl2pPr>
            <a:lvl3pPr marL="1206450" indent="-240959">
              <a:defRPr sz="2500">
                <a:solidFill>
                  <a:schemeClr val="tx1"/>
                </a:solidFill>
                <a:latin typeface="Arial" pitchFamily="34" charset="0"/>
                <a:ea typeface="MS PGothic" pitchFamily="34" charset="-128"/>
              </a:defRPr>
            </a:lvl3pPr>
            <a:lvl4pPr marL="1690020" indent="-240959">
              <a:defRPr sz="2500">
                <a:solidFill>
                  <a:schemeClr val="tx1"/>
                </a:solidFill>
                <a:latin typeface="Arial" pitchFamily="34" charset="0"/>
                <a:ea typeface="MS PGothic" pitchFamily="34" charset="-128"/>
              </a:defRPr>
            </a:lvl4pPr>
            <a:lvl5pPr marL="2173590" indent="-240959">
              <a:defRPr sz="2500">
                <a:solidFill>
                  <a:schemeClr val="tx1"/>
                </a:solidFill>
                <a:latin typeface="Arial" pitchFamily="34" charset="0"/>
                <a:ea typeface="MS PGothic" pitchFamily="34" charset="-128"/>
              </a:defRPr>
            </a:lvl5pPr>
            <a:lvl6pPr marL="2648908" indent="-240959" algn="r" eaLnBrk="0" fontAlgn="base" hangingPunct="0">
              <a:spcBef>
                <a:spcPct val="0"/>
              </a:spcBef>
              <a:spcAft>
                <a:spcPct val="0"/>
              </a:spcAft>
              <a:defRPr sz="2500">
                <a:solidFill>
                  <a:schemeClr val="tx1"/>
                </a:solidFill>
                <a:latin typeface="Arial" pitchFamily="34" charset="0"/>
                <a:ea typeface="MS PGothic" pitchFamily="34" charset="-128"/>
              </a:defRPr>
            </a:lvl6pPr>
            <a:lvl7pPr marL="3124227" indent="-240959" algn="r" eaLnBrk="0" fontAlgn="base" hangingPunct="0">
              <a:spcBef>
                <a:spcPct val="0"/>
              </a:spcBef>
              <a:spcAft>
                <a:spcPct val="0"/>
              </a:spcAft>
              <a:defRPr sz="2500">
                <a:solidFill>
                  <a:schemeClr val="tx1"/>
                </a:solidFill>
                <a:latin typeface="Arial" pitchFamily="34" charset="0"/>
                <a:ea typeface="MS PGothic" pitchFamily="34" charset="-128"/>
              </a:defRPr>
            </a:lvl7pPr>
            <a:lvl8pPr marL="3599545" indent="-240959" algn="r" eaLnBrk="0" fontAlgn="base" hangingPunct="0">
              <a:spcBef>
                <a:spcPct val="0"/>
              </a:spcBef>
              <a:spcAft>
                <a:spcPct val="0"/>
              </a:spcAft>
              <a:defRPr sz="2500">
                <a:solidFill>
                  <a:schemeClr val="tx1"/>
                </a:solidFill>
                <a:latin typeface="Arial" pitchFamily="34" charset="0"/>
                <a:ea typeface="MS PGothic" pitchFamily="34" charset="-128"/>
              </a:defRPr>
            </a:lvl8pPr>
            <a:lvl9pPr marL="4074863" indent="-240959" algn="r" eaLnBrk="0" fontAlgn="base" hangingPunct="0">
              <a:spcBef>
                <a:spcPct val="0"/>
              </a:spcBef>
              <a:spcAft>
                <a:spcPct val="0"/>
              </a:spcAft>
              <a:defRPr sz="2500">
                <a:solidFill>
                  <a:schemeClr val="tx1"/>
                </a:solidFill>
                <a:latin typeface="Arial" pitchFamily="34" charset="0"/>
                <a:ea typeface="MS PGothic" pitchFamily="34" charset="-128"/>
              </a:defRPr>
            </a:lvl9pPr>
          </a:lstStyle>
          <a:p>
            <a:fld id="{765EBBBF-B38E-4C03-9D20-0C9FCFA8633D}" type="slidenum">
              <a:rPr lang="en-US" altLang="en-US" sz="1200"/>
              <a:pPr/>
              <a:t>41</a:t>
            </a:fld>
            <a:endParaRPr lang="en-US" altLang="en-US"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5D8F43-288C-280E-2257-531EAB0577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48ED38-C986-6A41-CA9C-A47BE2A593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7B89A5-590C-CFF2-5E7C-A81B5BB9EF13}"/>
              </a:ext>
            </a:extLst>
          </p:cNvPr>
          <p:cNvSpPr>
            <a:spLocks noGrp="1"/>
          </p:cNvSpPr>
          <p:nvPr>
            <p:ph type="body" idx="1"/>
          </p:nvPr>
        </p:nvSpPr>
        <p:spPr/>
        <p:txBody>
          <a:bodyPr/>
          <a:lstStyle/>
          <a:p>
            <a:r>
              <a:rPr lang="en-US" dirty="0"/>
              <a:t>The opportunity</a:t>
            </a:r>
            <a:r>
              <a:rPr lang="en-US" baseline="0" dirty="0"/>
              <a:t> in the Ag market is significant:</a:t>
            </a:r>
          </a:p>
          <a:p>
            <a:endParaRPr lang="en-US" dirty="0"/>
          </a:p>
          <a:p>
            <a:pPr marL="181216" indent="-181216">
              <a:buFont typeface="Arial" panose="020B0604020202020204" pitchFamily="34" charset="0"/>
              <a:buChar char="•"/>
            </a:pPr>
            <a:r>
              <a:rPr lang="en-US" dirty="0"/>
              <a:t>According to the USDA National Agricultural Statistics Service, the U.S. had just over 1.9 million farms, accounting for 880.1 million acres of farmland (or about 2 out of ever 5 acres of land in the U.S.) in 2022.</a:t>
            </a:r>
            <a:r>
              <a:rPr lang="en-US" b="0" baseline="30000" dirty="0"/>
              <a:t>1</a:t>
            </a:r>
          </a:p>
          <a:p>
            <a:pPr marL="181216" indent="-181216">
              <a:buFont typeface="Arial" panose="020B0604020202020204" pitchFamily="34" charset="0"/>
              <a:buChar char="•"/>
            </a:pPr>
            <a:endParaRPr lang="en-US" b="0" baseline="30000" dirty="0">
              <a:solidFill>
                <a:srgbClr val="FF0000"/>
              </a:solidFill>
            </a:endParaRPr>
          </a:p>
          <a:p>
            <a:pPr marL="0" indent="0" defTabSz="966487">
              <a:buFont typeface="Arial" panose="020B0604020202020204" pitchFamily="34" charset="0"/>
              <a:buNone/>
              <a:defRPr/>
            </a:pPr>
            <a:endParaRPr lang="en-US" b="0" baseline="30000" dirty="0">
              <a:solidFill>
                <a:srgbClr val="FF0000"/>
              </a:solidFill>
            </a:endParaRPr>
          </a:p>
          <a:p>
            <a:r>
              <a:rPr lang="en-US" baseline="30000" dirty="0"/>
              <a:t>1</a:t>
            </a:r>
            <a:r>
              <a:rPr lang="en-US" dirty="0"/>
              <a:t> 2022 Census of Agriculture Highlights, USDA NASS, 2022 Census of Agriculture</a:t>
            </a:r>
          </a:p>
          <a:p>
            <a:endParaRPr lang="en-US" dirty="0"/>
          </a:p>
        </p:txBody>
      </p:sp>
      <p:sp>
        <p:nvSpPr>
          <p:cNvPr id="4" name="Slide Number Placeholder 3">
            <a:extLst>
              <a:ext uri="{FF2B5EF4-FFF2-40B4-BE49-F238E27FC236}">
                <a16:creationId xmlns:a16="http://schemas.microsoft.com/office/drawing/2014/main" id="{AD30DEDC-64D8-9332-CC79-EBC5E3B02691}"/>
              </a:ext>
            </a:extLst>
          </p:cNvPr>
          <p:cNvSpPr>
            <a:spLocks noGrp="1"/>
          </p:cNvSpPr>
          <p:nvPr>
            <p:ph type="sldNum" sz="quarter" idx="10"/>
          </p:nvPr>
        </p:nvSpPr>
        <p:spPr/>
        <p:txBody>
          <a:bodyPr/>
          <a:lstStyle/>
          <a:p>
            <a:fld id="{0AF7225A-83F8-4E19-AF88-9B47763532DB}" type="slidenum">
              <a:rPr lang="en-US" smtClean="0"/>
              <a:t>42</a:t>
            </a:fld>
            <a:endParaRPr lang="en-US"/>
          </a:p>
        </p:txBody>
      </p:sp>
    </p:spTree>
    <p:extLst>
      <p:ext uri="{BB962C8B-B14F-4D97-AF65-F5344CB8AC3E}">
        <p14:creationId xmlns:p14="http://schemas.microsoft.com/office/powerpoint/2010/main" val="6640037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Often</a:t>
            </a:r>
            <a:r>
              <a:rPr lang="en-US" baseline="0"/>
              <a:t> times, the big question owners have may seem be too big, too complex or have too many moving parts.  But they have resolved to do something about it, despite these doubts and fears. Once they’ve made up their mind, the question changes to, “Where do I start?” As with any problem happening on their farm/ranch, start by breaking the big questions into smaller, more manageable ones. It’s like breaking down an engine into its “nuts and bolts.”</a:t>
            </a:r>
          </a:p>
        </p:txBody>
      </p:sp>
      <p:sp>
        <p:nvSpPr>
          <p:cNvPr id="4" name="Slide Number Placeholder 3"/>
          <p:cNvSpPr>
            <a:spLocks noGrp="1"/>
          </p:cNvSpPr>
          <p:nvPr>
            <p:ph type="sldNum" sz="quarter" idx="5"/>
          </p:nvPr>
        </p:nvSpPr>
        <p:spPr/>
        <p:txBody>
          <a:bodyPr/>
          <a:lstStyle/>
          <a:p>
            <a:fld id="{883D98F7-5D96-8644-BBA6-72A94972AAFF}" type="slidenum">
              <a:rPr lang="en-US" smtClean="0"/>
              <a:t>43</a:t>
            </a:fld>
            <a:endParaRPr lang="en-US"/>
          </a:p>
        </p:txBody>
      </p:sp>
    </p:spTree>
    <p:extLst>
      <p:ext uri="{BB962C8B-B14F-4D97-AF65-F5344CB8AC3E}">
        <p14:creationId xmlns:p14="http://schemas.microsoft.com/office/powerpoint/2010/main" val="5315717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5613" y="720725"/>
            <a:ext cx="6403975" cy="3602038"/>
          </a:xfrm>
        </p:spPr>
      </p:sp>
      <p:sp>
        <p:nvSpPr>
          <p:cNvPr id="75779" name="Notes Placeholder 2"/>
          <p:cNvSpPr>
            <a:spLocks noGrp="1"/>
          </p:cNvSpPr>
          <p:nvPr>
            <p:ph type="body" idx="1"/>
          </p:nvPr>
        </p:nvSpPr>
        <p:spPr>
          <a:noFill/>
        </p:spPr>
        <p:txBody>
          <a:bodyPr/>
          <a:lstStyle/>
          <a:p>
            <a:r>
              <a:rPr lang="en-US"/>
              <a:t>Farmers, ranchers, and other agricultural professionals have worked to build financial security through their operations. But without proper planning, their hopes for transitioning their land and their legacy could be derailed. We offer tools and solutions to provide your farm and ranch clients with the help they need for a seamless, successful transition.</a:t>
            </a:r>
          </a:p>
          <a:p>
            <a:endParaRPr lang="en-US"/>
          </a:p>
          <a:p>
            <a:r>
              <a:rPr lang="en-US"/>
              <a:t>At Principal, we start</a:t>
            </a:r>
            <a:r>
              <a:rPr lang="en-US" baseline="0"/>
              <a:t> by breaking the big questions down into four key areas: business organizations, succession strategies, legacy and estate planning, and retirement income.</a:t>
            </a:r>
          </a:p>
          <a:p>
            <a:r>
              <a:rPr lang="en-US" baseline="0"/>
              <a:t>From there, we approach each key area as a building block for the next – one piece at a time. </a:t>
            </a:r>
          </a:p>
          <a:p>
            <a:endParaRPr lang="en-US" baseline="0"/>
          </a:p>
          <a:p>
            <a:r>
              <a:rPr lang="en-US" baseline="0"/>
              <a:t>Within each building block of the Ag Planning Report, the information and solutions are customized to focus in on specific conditions and goals. By tackling them “one piece at a time,” clients can make steady, tangible and coordinated progress. </a:t>
            </a:r>
            <a:endParaRPr lang="en-US"/>
          </a:p>
          <a:p>
            <a:endParaRPr lang="en-US"/>
          </a:p>
          <a:p>
            <a:r>
              <a:rPr lang="en-US" b="0"/>
              <a:t>Whether they farm row crops, raise livestock, run a dairy, own an orchard or another form of agribusiness, the questions remain the same:</a:t>
            </a:r>
          </a:p>
          <a:p>
            <a:pPr marL="181216" indent="-181216">
              <a:buFont typeface="Arial" panose="020B0604020202020204" pitchFamily="34" charset="0"/>
              <a:buChar char="•"/>
            </a:pPr>
            <a:r>
              <a:rPr lang="en-US"/>
              <a:t>How will the agribusiness owners protect their legacy while providing for their family?</a:t>
            </a:r>
          </a:p>
          <a:p>
            <a:pPr marL="181216" indent="-181216">
              <a:buFont typeface="Arial" panose="020B0604020202020204" pitchFamily="34" charset="0"/>
              <a:buChar char="•"/>
            </a:pPr>
            <a:r>
              <a:rPr lang="en-US"/>
              <a:t>What does their agribusiness operation look like now, and what will it look like when they are gone?</a:t>
            </a:r>
          </a:p>
          <a:p>
            <a:pPr marL="181216" indent="-181216">
              <a:buFont typeface="Arial" panose="020B0604020202020204" pitchFamily="34" charset="0"/>
              <a:buChar char="•"/>
            </a:pPr>
            <a:r>
              <a:rPr lang="en-US"/>
              <a:t>How will the agribusiness owners protect their assets while alive, reward their successor’s efforts, yet still be fair to their other heirs?</a:t>
            </a:r>
          </a:p>
          <a:p>
            <a:pPr marL="181216" indent="-181216">
              <a:buFont typeface="Arial" panose="020B0604020202020204" pitchFamily="34" charset="0"/>
              <a:buChar char="•"/>
            </a:pPr>
            <a:r>
              <a:rPr lang="en-US"/>
              <a:t>How will the owners pass the agribusiness to the next generation while minimizing taxes?</a:t>
            </a:r>
          </a:p>
        </p:txBody>
      </p:sp>
      <p:sp>
        <p:nvSpPr>
          <p:cNvPr id="75780" name="Slide Number Placeholder 3"/>
          <p:cNvSpPr>
            <a:spLocks noGrp="1"/>
          </p:cNvSpPr>
          <p:nvPr>
            <p:ph type="sldNum" sz="quarter" idx="5"/>
          </p:nvPr>
        </p:nvSpPr>
        <p:spPr>
          <a:noFill/>
        </p:spPr>
        <p:txBody>
          <a:bodyPr/>
          <a:lstStyle>
            <a:lvl1pPr>
              <a:defRPr sz="2500">
                <a:solidFill>
                  <a:schemeClr val="tx1"/>
                </a:solidFill>
                <a:latin typeface="Arial" pitchFamily="34" charset="0"/>
                <a:ea typeface="MS PGothic" pitchFamily="34" charset="-128"/>
              </a:defRPr>
            </a:lvl1pPr>
            <a:lvl2pPr marL="783945" indent="-300376">
              <a:defRPr sz="2500">
                <a:solidFill>
                  <a:schemeClr val="tx1"/>
                </a:solidFill>
                <a:latin typeface="Arial" pitchFamily="34" charset="0"/>
                <a:ea typeface="MS PGothic" pitchFamily="34" charset="-128"/>
              </a:defRPr>
            </a:lvl2pPr>
            <a:lvl3pPr marL="1206450" indent="-240959">
              <a:defRPr sz="2500">
                <a:solidFill>
                  <a:schemeClr val="tx1"/>
                </a:solidFill>
                <a:latin typeface="Arial" pitchFamily="34" charset="0"/>
                <a:ea typeface="MS PGothic" pitchFamily="34" charset="-128"/>
              </a:defRPr>
            </a:lvl3pPr>
            <a:lvl4pPr marL="1690020" indent="-240959">
              <a:defRPr sz="2500">
                <a:solidFill>
                  <a:schemeClr val="tx1"/>
                </a:solidFill>
                <a:latin typeface="Arial" pitchFamily="34" charset="0"/>
                <a:ea typeface="MS PGothic" pitchFamily="34" charset="-128"/>
              </a:defRPr>
            </a:lvl4pPr>
            <a:lvl5pPr marL="2173590" indent="-240959">
              <a:defRPr sz="2500">
                <a:solidFill>
                  <a:schemeClr val="tx1"/>
                </a:solidFill>
                <a:latin typeface="Arial" pitchFamily="34" charset="0"/>
                <a:ea typeface="MS PGothic" pitchFamily="34" charset="-128"/>
              </a:defRPr>
            </a:lvl5pPr>
            <a:lvl6pPr marL="2648908" indent="-240959" algn="r" eaLnBrk="0" fontAlgn="base" hangingPunct="0">
              <a:spcBef>
                <a:spcPct val="0"/>
              </a:spcBef>
              <a:spcAft>
                <a:spcPct val="0"/>
              </a:spcAft>
              <a:defRPr sz="2500">
                <a:solidFill>
                  <a:schemeClr val="tx1"/>
                </a:solidFill>
                <a:latin typeface="Arial" pitchFamily="34" charset="0"/>
                <a:ea typeface="MS PGothic" pitchFamily="34" charset="-128"/>
              </a:defRPr>
            </a:lvl6pPr>
            <a:lvl7pPr marL="3124227" indent="-240959" algn="r" eaLnBrk="0" fontAlgn="base" hangingPunct="0">
              <a:spcBef>
                <a:spcPct val="0"/>
              </a:spcBef>
              <a:spcAft>
                <a:spcPct val="0"/>
              </a:spcAft>
              <a:defRPr sz="2500">
                <a:solidFill>
                  <a:schemeClr val="tx1"/>
                </a:solidFill>
                <a:latin typeface="Arial" pitchFamily="34" charset="0"/>
                <a:ea typeface="MS PGothic" pitchFamily="34" charset="-128"/>
              </a:defRPr>
            </a:lvl7pPr>
            <a:lvl8pPr marL="3599545" indent="-240959" algn="r" eaLnBrk="0" fontAlgn="base" hangingPunct="0">
              <a:spcBef>
                <a:spcPct val="0"/>
              </a:spcBef>
              <a:spcAft>
                <a:spcPct val="0"/>
              </a:spcAft>
              <a:defRPr sz="2500">
                <a:solidFill>
                  <a:schemeClr val="tx1"/>
                </a:solidFill>
                <a:latin typeface="Arial" pitchFamily="34" charset="0"/>
                <a:ea typeface="MS PGothic" pitchFamily="34" charset="-128"/>
              </a:defRPr>
            </a:lvl8pPr>
            <a:lvl9pPr marL="4074863" indent="-240959" algn="r" eaLnBrk="0" fontAlgn="base" hangingPunct="0">
              <a:spcBef>
                <a:spcPct val="0"/>
              </a:spcBef>
              <a:spcAft>
                <a:spcPct val="0"/>
              </a:spcAft>
              <a:defRPr sz="2500">
                <a:solidFill>
                  <a:schemeClr val="tx1"/>
                </a:solidFill>
                <a:latin typeface="Arial" pitchFamily="34" charset="0"/>
                <a:ea typeface="MS PGothic" pitchFamily="34" charset="-128"/>
              </a:defRPr>
            </a:lvl9pPr>
          </a:lstStyle>
          <a:p>
            <a:fld id="{93A565D8-EAB6-4784-8CB2-156D655566FD}" type="slidenum">
              <a:rPr lang="en-US" altLang="en-US" sz="1200"/>
              <a:pPr/>
              <a:t>44</a:t>
            </a:fld>
            <a:endParaRPr lang="en-US" altLang="en-US" sz="1200"/>
          </a:p>
        </p:txBody>
      </p:sp>
    </p:spTree>
    <p:extLst>
      <p:ext uri="{BB962C8B-B14F-4D97-AF65-F5344CB8AC3E}">
        <p14:creationId xmlns:p14="http://schemas.microsoft.com/office/powerpoint/2010/main" val="18797324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5353">
              <a:defRPr/>
            </a:pPr>
            <a:r>
              <a:rPr lang="en-US"/>
              <a:t>Once you’ve determined where they want to focus, you</a:t>
            </a:r>
            <a:r>
              <a:rPr lang="en-US" baseline="0"/>
              <a:t> can complete the agriculture planning questionnaire, submit it to Business and Advanced Solutions, and then review the report with your prospects/clients. </a:t>
            </a:r>
          </a:p>
          <a:p>
            <a:pPr>
              <a:defRPr/>
            </a:pPr>
            <a:endParaRPr lang="en-US"/>
          </a:p>
        </p:txBody>
      </p:sp>
      <p:sp>
        <p:nvSpPr>
          <p:cNvPr id="4" name="Slide Number Placeholder 3"/>
          <p:cNvSpPr>
            <a:spLocks noGrp="1"/>
          </p:cNvSpPr>
          <p:nvPr>
            <p:ph type="sldNum" sz="quarter" idx="5"/>
          </p:nvPr>
        </p:nvSpPr>
        <p:spPr/>
        <p:txBody>
          <a:bodyPr/>
          <a:lstStyle/>
          <a:p>
            <a:fld id="{883D98F7-5D96-8644-BBA6-72A94972AAFF}" type="slidenum">
              <a:rPr lang="en-US" smtClean="0"/>
              <a:t>45</a:t>
            </a:fld>
            <a:endParaRPr lang="en-US"/>
          </a:p>
        </p:txBody>
      </p:sp>
    </p:spTree>
    <p:extLst>
      <p:ext uri="{BB962C8B-B14F-4D97-AF65-F5344CB8AC3E}">
        <p14:creationId xmlns:p14="http://schemas.microsoft.com/office/powerpoint/2010/main" val="1163531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487">
              <a:defRPr/>
            </a:pPr>
            <a:r>
              <a:rPr lang="en-US" sz="2500"/>
              <a:t>BB11776C Agribusiness Solutions Fact Finder </a:t>
            </a:r>
          </a:p>
        </p:txBody>
      </p:sp>
      <p:sp>
        <p:nvSpPr>
          <p:cNvPr id="4" name="Slide Number Placeholder 3"/>
          <p:cNvSpPr>
            <a:spLocks noGrp="1"/>
          </p:cNvSpPr>
          <p:nvPr>
            <p:ph type="sldNum" sz="quarter" idx="10"/>
          </p:nvPr>
        </p:nvSpPr>
        <p:spPr/>
        <p:txBody>
          <a:bodyPr/>
          <a:lstStyle/>
          <a:p>
            <a:fld id="{E24C2B2C-38E7-6645-8EC2-7A497A515162}" type="slidenum">
              <a:rPr lang="en-US" smtClean="0"/>
              <a:t>46</a:t>
            </a:fld>
            <a:endParaRPr lang="en-US"/>
          </a:p>
        </p:txBody>
      </p:sp>
    </p:spTree>
    <p:extLst>
      <p:ext uri="{BB962C8B-B14F-4D97-AF65-F5344CB8AC3E}">
        <p14:creationId xmlns:p14="http://schemas.microsoft.com/office/powerpoint/2010/main" val="39725568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487">
              <a:defRPr/>
            </a:pPr>
            <a:r>
              <a:rPr lang="en-US" sz="2500" dirty="0"/>
              <a:t>Read directly from the slide.</a:t>
            </a:r>
          </a:p>
        </p:txBody>
      </p:sp>
      <p:sp>
        <p:nvSpPr>
          <p:cNvPr id="4" name="Slide Number Placeholder 3"/>
          <p:cNvSpPr>
            <a:spLocks noGrp="1"/>
          </p:cNvSpPr>
          <p:nvPr>
            <p:ph type="sldNum" sz="quarter" idx="10"/>
          </p:nvPr>
        </p:nvSpPr>
        <p:spPr/>
        <p:txBody>
          <a:bodyPr/>
          <a:lstStyle/>
          <a:p>
            <a:fld id="{E24C2B2C-38E7-6645-8EC2-7A497A515162}" type="slidenum">
              <a:rPr lang="en-US" smtClean="0"/>
              <a:t>47</a:t>
            </a:fld>
            <a:endParaRPr lang="en-US"/>
          </a:p>
        </p:txBody>
      </p:sp>
    </p:spTree>
    <p:extLst>
      <p:ext uri="{BB962C8B-B14F-4D97-AF65-F5344CB8AC3E}">
        <p14:creationId xmlns:p14="http://schemas.microsoft.com/office/powerpoint/2010/main" val="18709032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500"/>
              <a:t>For those who would prefer to hold financial workshops to prospect in this market, we also offer a client presentation specific to the needs of these clients (BB10368).</a:t>
            </a:r>
          </a:p>
        </p:txBody>
      </p:sp>
      <p:sp>
        <p:nvSpPr>
          <p:cNvPr id="4" name="Slide Number Placeholder 3"/>
          <p:cNvSpPr>
            <a:spLocks noGrp="1"/>
          </p:cNvSpPr>
          <p:nvPr>
            <p:ph type="sldNum" sz="quarter" idx="10"/>
          </p:nvPr>
        </p:nvSpPr>
        <p:spPr/>
        <p:txBody>
          <a:bodyPr/>
          <a:lstStyle/>
          <a:p>
            <a:fld id="{E24C2B2C-38E7-6645-8EC2-7A497A515162}" type="slidenum">
              <a:rPr lang="en-US" smtClean="0"/>
              <a:t>48</a:t>
            </a:fld>
            <a:endParaRPr lang="en-US"/>
          </a:p>
        </p:txBody>
      </p:sp>
    </p:spTree>
    <p:extLst>
      <p:ext uri="{BB962C8B-B14F-4D97-AF65-F5344CB8AC3E}">
        <p14:creationId xmlns:p14="http://schemas.microsoft.com/office/powerpoint/2010/main" val="37300023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5353">
              <a:defRPr/>
            </a:pPr>
            <a:r>
              <a:rPr lang="en-US">
                <a:ea typeface="+mn-ea"/>
                <a:cs typeface="+mn-cs"/>
              </a:rPr>
              <a:t>Sometimes, it may make sense to approach a</a:t>
            </a:r>
            <a:r>
              <a:rPr lang="en-US" baseline="0">
                <a:ea typeface="+mn-ea"/>
                <a:cs typeface="+mn-cs"/>
              </a:rPr>
              <a:t> business owner about retirement since it’s often a topic people want to talk about.</a:t>
            </a:r>
            <a:endParaRPr lang="en-US">
              <a:ea typeface="+mn-ea"/>
              <a:cs typeface="+mn-cs"/>
            </a:endParaRPr>
          </a:p>
          <a:p>
            <a:endParaRPr lang="en-US"/>
          </a:p>
        </p:txBody>
      </p:sp>
      <p:sp>
        <p:nvSpPr>
          <p:cNvPr id="4" name="Slide Number Placeholder 3"/>
          <p:cNvSpPr>
            <a:spLocks noGrp="1"/>
          </p:cNvSpPr>
          <p:nvPr>
            <p:ph type="sldNum" sz="quarter" idx="5"/>
          </p:nvPr>
        </p:nvSpPr>
        <p:spPr/>
        <p:txBody>
          <a:bodyPr/>
          <a:lstStyle/>
          <a:p>
            <a:fld id="{E24C2B2C-38E7-6645-8EC2-7A497A515162}" type="slidenum">
              <a:rPr lang="en-US" smtClean="0"/>
              <a:t>49</a:t>
            </a:fld>
            <a:endParaRPr lang="en-US"/>
          </a:p>
        </p:txBody>
      </p:sp>
    </p:spTree>
    <p:extLst>
      <p:ext uri="{BB962C8B-B14F-4D97-AF65-F5344CB8AC3E}">
        <p14:creationId xmlns:p14="http://schemas.microsoft.com/office/powerpoint/2010/main" val="3112495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64"/>
              </a:spcAft>
            </a:pPr>
            <a:r>
              <a:rPr lang="en-US" altLang="en-US" b="0"/>
              <a:t>The business is generally a business owner</a:t>
            </a:r>
            <a:r>
              <a:rPr lang="ja-JP" altLang="en-US" b="0"/>
              <a:t>’</a:t>
            </a:r>
            <a:r>
              <a:rPr lang="en-US" altLang="ja-JP" b="0"/>
              <a:t>s largest asset. However, many business owners don</a:t>
            </a:r>
            <a:r>
              <a:rPr lang="ja-JP" altLang="en-US" b="0"/>
              <a:t>’</a:t>
            </a:r>
            <a:r>
              <a:rPr lang="en-US" altLang="ja-JP" b="0"/>
              <a:t>t know the value.</a:t>
            </a:r>
            <a:r>
              <a:rPr lang="en-US" altLang="en-US" b="0"/>
              <a:t> Principal offers complimentary informal business valuations. </a:t>
            </a:r>
            <a:r>
              <a:rPr lang="en-US" altLang="ja-JP" b="0"/>
              <a:t>These informal valuations aren’t intended to determine “fair market value” but rather provide a valuation range that gives the business owner an idea of the value they need to protect, </a:t>
            </a:r>
            <a:r>
              <a:rPr lang="en-US" altLang="ja-JP" b="0" strike="noStrike"/>
              <a:t>as well as </a:t>
            </a:r>
            <a:r>
              <a:rPr lang="en-US" altLang="ja-JP" b="0"/>
              <a:t>help start the planning process and open multiple sales opportunities for you.</a:t>
            </a:r>
          </a:p>
          <a:p>
            <a:pPr>
              <a:spcAft>
                <a:spcPts val="664"/>
              </a:spcAft>
            </a:pPr>
            <a:endParaRPr lang="en-US" altLang="en-US" b="0"/>
          </a:p>
          <a:p>
            <a:pPr>
              <a:spcAft>
                <a:spcPts val="664"/>
              </a:spcAft>
            </a:pPr>
            <a:r>
              <a:rPr lang="en-US" b="0"/>
              <a:t>As I mentioned, our informal business valuation service is not intended to provide the fair market value for purposes of selling a business. Long before a sale occurs, it’s important for business owners to know the value of their business for risk protection purposes. This means understanding and protecting the value at risk—for both planned and unplanned events. </a:t>
            </a:r>
          </a:p>
          <a:p>
            <a:pPr>
              <a:spcAft>
                <a:spcPts val="664"/>
              </a:spcAft>
            </a:pPr>
            <a:endParaRPr lang="en-US" altLang="en-US" b="0"/>
          </a:p>
          <a:p>
            <a:pPr>
              <a:spcAft>
                <a:spcPts val="664"/>
              </a:spcAft>
            </a:pPr>
            <a:r>
              <a:rPr lang="en-US" b="0"/>
              <a:t>Our complimentary Buy-Sell Review is not intended to replace a business owner’s valued legal counsel either. This service provides a timely review of key provisions in the buy-sell document(s) in order to provide best practices feedback and ensure everything is current and in line with the business owner’s expectations. Our goal is to provide suggestions that will help facilitate a discussion between the business owner and their legal counsel. </a:t>
            </a:r>
            <a:endParaRPr lang="en-US" altLang="en-US" b="0"/>
          </a:p>
          <a:p>
            <a:pPr>
              <a:defRPr/>
            </a:pPr>
            <a:endParaRPr lang="en-US"/>
          </a:p>
        </p:txBody>
      </p:sp>
      <p:sp>
        <p:nvSpPr>
          <p:cNvPr id="4" name="Slide Number Placeholder 3"/>
          <p:cNvSpPr>
            <a:spLocks noGrp="1"/>
          </p:cNvSpPr>
          <p:nvPr>
            <p:ph type="sldNum" sz="quarter" idx="5"/>
          </p:nvPr>
        </p:nvSpPr>
        <p:spPr/>
        <p:txBody>
          <a:bodyPr/>
          <a:lstStyle/>
          <a:p>
            <a:fld id="{883D98F7-5D96-8644-BBA6-72A94972AAFF}" type="slidenum">
              <a:rPr lang="en-US" smtClean="0"/>
              <a:t>5</a:t>
            </a:fld>
            <a:endParaRPr lang="en-US"/>
          </a:p>
        </p:txBody>
      </p:sp>
    </p:spTree>
    <p:extLst>
      <p:ext uri="{BB962C8B-B14F-4D97-AF65-F5344CB8AC3E}">
        <p14:creationId xmlns:p14="http://schemas.microsoft.com/office/powerpoint/2010/main" val="16238287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0413">
              <a:defRPr/>
            </a:pPr>
            <a:r>
              <a:rPr lang="en-US" b="0" i="0" dirty="0">
                <a:solidFill>
                  <a:schemeClr val="bg1"/>
                </a:solidFill>
                <a:effectLst/>
                <a:latin typeface="FS Elliot Web Regular"/>
              </a:rPr>
              <a:t>Read directly from slide.</a:t>
            </a:r>
            <a:endParaRPr lang="en-US" b="0" i="0" dirty="0">
              <a:solidFill>
                <a:srgbClr val="464646"/>
              </a:solidFill>
              <a:effectLst/>
              <a:latin typeface="FS Elliot Web Regular"/>
            </a:endParaRPr>
          </a:p>
        </p:txBody>
      </p:sp>
      <p:sp>
        <p:nvSpPr>
          <p:cNvPr id="4" name="Slide Number Placeholder 3"/>
          <p:cNvSpPr>
            <a:spLocks noGrp="1"/>
          </p:cNvSpPr>
          <p:nvPr>
            <p:ph type="sldNum" sz="quarter" idx="5"/>
          </p:nvPr>
        </p:nvSpPr>
        <p:spPr/>
        <p:txBody>
          <a:bodyPr/>
          <a:lstStyle/>
          <a:p>
            <a:fld id="{883D98F7-5D96-8644-BBA6-72A94972AAFF}" type="slidenum">
              <a:rPr lang="en-US" smtClean="0"/>
              <a:t>50</a:t>
            </a:fld>
            <a:endParaRPr lang="en-US"/>
          </a:p>
        </p:txBody>
      </p:sp>
    </p:spTree>
    <p:extLst>
      <p:ext uri="{BB962C8B-B14F-4D97-AF65-F5344CB8AC3E}">
        <p14:creationId xmlns:p14="http://schemas.microsoft.com/office/powerpoint/2010/main" val="18162935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Core to this approach is a free, personalized Business Owner Retirement</a:t>
            </a:r>
            <a:r>
              <a:rPr lang="en-US" baseline="0" dirty="0"/>
              <a:t> Analysis (BB11876).</a:t>
            </a:r>
            <a:endParaRPr lang="en-US" dirty="0"/>
          </a:p>
          <a:p>
            <a:endParaRPr lang="en-US" dirty="0"/>
          </a:p>
          <a:p>
            <a:r>
              <a:rPr lang="en-US" dirty="0"/>
              <a:t>This proposal takes into consideration the factors affecting your client’s ability to retire when and how they want, including:</a:t>
            </a:r>
          </a:p>
          <a:p>
            <a:pPr marL="181216" indent="-181216">
              <a:buFont typeface="Arial" panose="020B0604020202020204" pitchFamily="34" charset="0"/>
              <a:buChar char="•"/>
            </a:pPr>
            <a:r>
              <a:rPr lang="en-US" dirty="0"/>
              <a:t>The value of their business</a:t>
            </a:r>
          </a:p>
          <a:p>
            <a:pPr marL="181216" indent="-181216">
              <a:buFont typeface="Arial" panose="020B0604020202020204" pitchFamily="34" charset="0"/>
              <a:buChar char="•"/>
            </a:pPr>
            <a:r>
              <a:rPr lang="en-US" dirty="0"/>
              <a:t>Their business transition plans</a:t>
            </a:r>
          </a:p>
          <a:p>
            <a:pPr marL="181216" indent="-181216">
              <a:buFont typeface="Arial" panose="020B0604020202020204" pitchFamily="34" charset="0"/>
              <a:buChar char="•"/>
            </a:pPr>
            <a:r>
              <a:rPr lang="en-US" dirty="0"/>
              <a:t>Their current personal savings and investments</a:t>
            </a:r>
          </a:p>
          <a:p>
            <a:pPr marL="181216" indent="-181216">
              <a:buFont typeface="Arial" panose="020B0604020202020204" pitchFamily="34" charset="0"/>
              <a:buChar char="•"/>
            </a:pPr>
            <a:r>
              <a:rPr lang="en-US" dirty="0"/>
              <a:t>Any gaps or problems identified </a:t>
            </a:r>
          </a:p>
          <a:p>
            <a:pPr marL="181216" indent="-181216">
              <a:buFont typeface="Arial" panose="020B0604020202020204" pitchFamily="34" charset="0"/>
              <a:buChar char="•"/>
            </a:pPr>
            <a:r>
              <a:rPr lang="en-US" dirty="0"/>
              <a:t>As well as recommended solutions</a:t>
            </a:r>
          </a:p>
          <a:p>
            <a:endParaRPr lang="en-US" dirty="0"/>
          </a:p>
          <a:p>
            <a:r>
              <a:rPr lang="en-US" dirty="0"/>
              <a:t>This puts you in a good position to bring value to your clients and drive your sales.</a:t>
            </a:r>
          </a:p>
          <a:p>
            <a:pPr marL="302026" indent="-302026" defTabSz="475353">
              <a:buFont typeface="Arial" panose="020B0604020202020204" pitchFamily="34" charset="0"/>
              <a:buChar char="•"/>
              <a:defRPr/>
            </a:pPr>
            <a:endParaRPr lang="en-US" dirty="0"/>
          </a:p>
        </p:txBody>
      </p:sp>
      <p:sp>
        <p:nvSpPr>
          <p:cNvPr id="4" name="Slide Number Placeholder 3"/>
          <p:cNvSpPr>
            <a:spLocks noGrp="1"/>
          </p:cNvSpPr>
          <p:nvPr>
            <p:ph type="sldNum" sz="quarter" idx="5"/>
          </p:nvPr>
        </p:nvSpPr>
        <p:spPr/>
        <p:txBody>
          <a:bodyPr/>
          <a:lstStyle/>
          <a:p>
            <a:fld id="{E24C2B2C-38E7-6645-8EC2-7A497A515162}" type="slidenum">
              <a:rPr lang="en-US" smtClean="0"/>
              <a:t>51</a:t>
            </a:fld>
            <a:endParaRPr lang="en-US"/>
          </a:p>
        </p:txBody>
      </p:sp>
    </p:spTree>
    <p:extLst>
      <p:ext uri="{BB962C8B-B14F-4D97-AF65-F5344CB8AC3E}">
        <p14:creationId xmlns:p14="http://schemas.microsoft.com/office/powerpoint/2010/main" val="2123173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the retirement income potential with proceeds from the sale of our sample business along with the business owner’s other assets. Based on the information the prospect provides, we put together the following analysis.</a:t>
            </a:r>
          </a:p>
          <a:p>
            <a:endParaRPr lang="en-US" dirty="0"/>
          </a:p>
          <a:p>
            <a:r>
              <a:rPr lang="en-US" dirty="0"/>
              <a:t>ASSUMPTIONS:</a:t>
            </a:r>
          </a:p>
          <a:p>
            <a:pPr marL="171450" indent="-171450">
              <a:buFont typeface="Arial" panose="020B0604020202020204" pitchFamily="34" charset="0"/>
              <a:buChar char="•"/>
            </a:pPr>
            <a:r>
              <a:rPr lang="en-US" dirty="0"/>
              <a:t>Desired annual income is $300,000 AFTER-TAX, inflating at 3% over time. </a:t>
            </a:r>
          </a:p>
          <a:p>
            <a:endParaRPr lang="en-US" dirty="0"/>
          </a:p>
          <a:p>
            <a:r>
              <a:rPr lang="en-US" dirty="0"/>
              <a:t>REVIEW THE ASSETS, AND CORRESPONDING COLORS:</a:t>
            </a:r>
          </a:p>
          <a:p>
            <a:r>
              <a:rPr lang="en-US" dirty="0"/>
              <a:t>-Sale of Business (PURPLE)</a:t>
            </a:r>
          </a:p>
          <a:p>
            <a:r>
              <a:rPr lang="en-US" dirty="0"/>
              <a:t>-Social Security (BLUE)</a:t>
            </a:r>
          </a:p>
          <a:p>
            <a:r>
              <a:rPr lang="en-US" dirty="0"/>
              <a:t>-Rental Income (LIGHT GREY)</a:t>
            </a:r>
          </a:p>
          <a:p>
            <a:r>
              <a:rPr lang="en-US" dirty="0"/>
              <a:t>-Investment Income (DARK BLUE)</a:t>
            </a:r>
          </a:p>
          <a:p>
            <a:r>
              <a:rPr lang="en-US" dirty="0"/>
              <a:t>-Qualified Plans &amp; IRAs (TEAL)</a:t>
            </a:r>
          </a:p>
          <a:p>
            <a:r>
              <a:rPr lang="en-US" dirty="0"/>
              <a:t>-Gap (ORANGE)</a:t>
            </a:r>
          </a:p>
          <a:p>
            <a:endParaRPr lang="en-US" dirty="0"/>
          </a:p>
          <a:p>
            <a:r>
              <a:rPr lang="en-US" dirty="0"/>
              <a:t>This calculation OF THE GAP is based on distributing the available assets in the most tax-efficient manner possible. Now, let’s look at the Appendix for a year-by-year analysis of those distributions, by asset type.</a:t>
            </a:r>
          </a:p>
        </p:txBody>
      </p:sp>
      <p:sp>
        <p:nvSpPr>
          <p:cNvPr id="4" name="Slide Number Placeholder 3"/>
          <p:cNvSpPr>
            <a:spLocks noGrp="1"/>
          </p:cNvSpPr>
          <p:nvPr>
            <p:ph type="sldNum" sz="quarter" idx="5"/>
          </p:nvPr>
        </p:nvSpPr>
        <p:spPr/>
        <p:txBody>
          <a:bodyPr/>
          <a:lstStyle/>
          <a:p>
            <a:fld id="{E24C2B2C-38E7-6645-8EC2-7A497A515162}" type="slidenum">
              <a:rPr lang="en-US" smtClean="0"/>
              <a:t>52</a:t>
            </a:fld>
            <a:endParaRPr lang="en-US"/>
          </a:p>
        </p:txBody>
      </p:sp>
    </p:spTree>
    <p:extLst>
      <p:ext uri="{BB962C8B-B14F-4D97-AF65-F5344CB8AC3E}">
        <p14:creationId xmlns:p14="http://schemas.microsoft.com/office/powerpoint/2010/main" val="18117341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dirty="0"/>
              <a:t>The client’s CURRENT retirement income sources on a year-by-year AND by asset type (DOES NOT INCLUDE LIFE INSURANCE POLICY YET – Notice the retirement income GAP identified in the last column.  All income sources are assumed to be ‘after-tax’.  </a:t>
            </a:r>
          </a:p>
          <a:p>
            <a:pPr eaLnBrk="1" hangingPunct="1"/>
            <a:endParaRPr lang="en-US" altLang="en-US" sz="1200" dirty="0"/>
          </a:p>
          <a:p>
            <a:pPr marL="0" marR="0">
              <a:spcBef>
                <a:spcPts val="0"/>
              </a:spcBef>
              <a:spcAft>
                <a:spcPts val="0"/>
              </a:spcAft>
            </a:pPr>
            <a:r>
              <a:rPr lang="en-US" sz="1800" b="1" dirty="0">
                <a:effectLst/>
                <a:latin typeface="Calibri" panose="020F0502020204030204" pitchFamily="34" charset="0"/>
                <a:ea typeface="Calibri" panose="020F0502020204030204" pitchFamily="34" charset="0"/>
              </a:rPr>
              <a:t>On the prior slide, the “Gap” (of $1,118,745) represents how much extra you will need at retirement age to meet your retirement goals through your retirement years.  These numbers in the “Gap” column is the present value of the future estimated retirement deficits, each year.    </a:t>
            </a:r>
          </a:p>
          <a:p>
            <a:pPr marL="0" marR="0">
              <a:spcBef>
                <a:spcPts val="0"/>
              </a:spcBef>
              <a:spcAft>
                <a:spcPts val="0"/>
              </a:spcAft>
            </a:pPr>
            <a:r>
              <a:rPr lang="en-US" sz="1800" b="1"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b="1" dirty="0">
                <a:effectLst/>
                <a:latin typeface="Calibri" panose="020F0502020204030204" pitchFamily="34" charset="0"/>
                <a:ea typeface="Calibri" panose="020F0502020204030204" pitchFamily="34" charset="0"/>
              </a:rPr>
              <a:t>In this example, the sum of the Gap column at ages 86+ exceeds $5MM. </a:t>
            </a:r>
            <a:r>
              <a:rPr lang="en-US" sz="1800" dirty="0">
                <a:effectLst/>
                <a:latin typeface="Calibri" panose="020F0502020204030204" pitchFamily="34" charset="0"/>
                <a:ea typeface="Calibri" panose="020F0502020204030204" pitchFamily="34" charset="0"/>
              </a:rPr>
              <a:t> </a:t>
            </a:r>
            <a:r>
              <a:rPr lang="en-US" sz="1800" b="1" dirty="0">
                <a:effectLst/>
                <a:latin typeface="Calibri" panose="020F0502020204030204" pitchFamily="34" charset="0"/>
                <a:ea typeface="Calibri" panose="020F0502020204030204" pitchFamily="34" charset="0"/>
              </a:rPr>
              <a:t>On a present value basis, this is approximately $1,118,745 when the client retires at age 67.</a:t>
            </a:r>
          </a:p>
          <a:p>
            <a:pPr eaLnBrk="1" hangingPunct="1"/>
            <a:endParaRPr lang="en-US" altLang="en-US" sz="1200" b="1" dirty="0">
              <a:solidFill>
                <a:srgbClr val="FF0000"/>
              </a:solidFill>
            </a:endParaRPr>
          </a:p>
          <a:p>
            <a:r>
              <a:rPr lang="en-US" dirty="0"/>
              <a:t>Remember, this calculation is based on distributing their available assets in the most tax-efficient manner possible.</a:t>
            </a:r>
          </a:p>
        </p:txBody>
      </p:sp>
      <p:sp>
        <p:nvSpPr>
          <p:cNvPr id="4" name="Slide Number Placeholder 3"/>
          <p:cNvSpPr>
            <a:spLocks noGrp="1"/>
          </p:cNvSpPr>
          <p:nvPr>
            <p:ph type="sldNum" sz="quarter" idx="5"/>
          </p:nvPr>
        </p:nvSpPr>
        <p:spPr/>
        <p:txBody>
          <a:bodyPr/>
          <a:lstStyle/>
          <a:p>
            <a:fld id="{E24C2B2C-38E7-6645-8EC2-7A497A515162}" type="slidenum">
              <a:rPr lang="en-US" smtClean="0"/>
              <a:t>53</a:t>
            </a:fld>
            <a:endParaRPr lang="en-US"/>
          </a:p>
        </p:txBody>
      </p:sp>
    </p:spTree>
    <p:extLst>
      <p:ext uri="{BB962C8B-B14F-4D97-AF65-F5344CB8AC3E}">
        <p14:creationId xmlns:p14="http://schemas.microsoft.com/office/powerpoint/2010/main" val="25502605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are the options you can employ to address the GAP that was identified?  Well, there are always multiple options to consider:</a:t>
            </a:r>
          </a:p>
          <a:p>
            <a:endParaRPr lang="en-US" dirty="0"/>
          </a:p>
          <a:p>
            <a:pPr marL="171450" indent="-171450">
              <a:buFont typeface="Arial" panose="020B0604020202020204" pitchFamily="34" charset="0"/>
              <a:buChar char="•"/>
            </a:pPr>
            <a:r>
              <a:rPr lang="en-US" dirty="0"/>
              <a:t>Work longer: </a:t>
            </a:r>
          </a:p>
          <a:p>
            <a:pPr marL="628650" lvl="1" indent="-171450">
              <a:buFont typeface="Arial" panose="020B0604020202020204" pitchFamily="34" charset="0"/>
              <a:buChar char="•"/>
            </a:pPr>
            <a:r>
              <a:rPr lang="en-US" dirty="0"/>
              <a:t>This isn’t an ideal option, but one many at least consider, nonetheless.</a:t>
            </a:r>
          </a:p>
          <a:p>
            <a:pPr marL="171450" lvl="0" indent="-171450">
              <a:buFont typeface="Arial" panose="020B0604020202020204" pitchFamily="34" charset="0"/>
              <a:buChar char="•"/>
            </a:pPr>
            <a:r>
              <a:rPr lang="en-US" dirty="0"/>
              <a:t>Increase the market value of the business: </a:t>
            </a:r>
          </a:p>
          <a:p>
            <a:pPr marL="628650" lvl="1" indent="-171450">
              <a:buFont typeface="Arial" panose="020B0604020202020204" pitchFamily="34" charset="0"/>
              <a:buChar char="•"/>
            </a:pPr>
            <a:r>
              <a:rPr lang="en-US" dirty="0"/>
              <a:t>Consider activities that can help make the business worth more to cover the gap amount (net of capital gains), such as reducing discretionary expenditures, and/or increasing revenues. </a:t>
            </a:r>
          </a:p>
          <a:p>
            <a:pPr marL="171450" indent="-171450">
              <a:buFont typeface="Arial" panose="020B0604020202020204" pitchFamily="34" charset="0"/>
              <a:buChar char="•"/>
            </a:pPr>
            <a:r>
              <a:rPr lang="en-US" dirty="0"/>
              <a:t>Save more:</a:t>
            </a:r>
          </a:p>
          <a:p>
            <a:pPr marL="628650" lvl="1" indent="-171450">
              <a:buFont typeface="Arial" panose="020B0604020202020204" pitchFamily="34" charset="0"/>
              <a:buChar char="•"/>
            </a:pPr>
            <a:r>
              <a:rPr lang="en-US" dirty="0"/>
              <a:t>Implementing a nonqualified supplemental retirement plan may be a tax-efficient way to create additional retirement income. Contributing to an additional retirement plan may help the business owner meet their goals.</a:t>
            </a:r>
          </a:p>
          <a:p>
            <a:pPr marL="171450" indent="-171450">
              <a:buFont typeface="Arial" panose="020B0604020202020204" pitchFamily="34" charset="0"/>
              <a:buChar char="•"/>
            </a:pPr>
            <a:r>
              <a:rPr lang="en-US" dirty="0"/>
              <a:t>Bridge the gap:</a:t>
            </a:r>
          </a:p>
          <a:p>
            <a:pPr marL="628650" lvl="1" indent="-171450">
              <a:buFont typeface="Arial" panose="020B0604020202020204" pitchFamily="34" charset="0"/>
              <a:buChar char="•"/>
            </a:pPr>
            <a:r>
              <a:rPr lang="en-US" dirty="0"/>
              <a:t>Now that we have identified that there is a gap between what the business owner has in place for retirement, and what they will likely need, let’s take a closer look at this possible solution.</a:t>
            </a:r>
          </a:p>
        </p:txBody>
      </p:sp>
      <p:sp>
        <p:nvSpPr>
          <p:cNvPr id="4" name="Slide Number Placeholder 3"/>
          <p:cNvSpPr>
            <a:spLocks noGrp="1"/>
          </p:cNvSpPr>
          <p:nvPr>
            <p:ph type="sldNum" sz="quarter" idx="5"/>
          </p:nvPr>
        </p:nvSpPr>
        <p:spPr/>
        <p:txBody>
          <a:bodyPr/>
          <a:lstStyle/>
          <a:p>
            <a:fld id="{E24C2B2C-38E7-6645-8EC2-7A497A515162}" type="slidenum">
              <a:rPr lang="en-US" smtClean="0"/>
              <a:t>54</a:t>
            </a:fld>
            <a:endParaRPr lang="en-US"/>
          </a:p>
        </p:txBody>
      </p:sp>
    </p:spTree>
    <p:extLst>
      <p:ext uri="{BB962C8B-B14F-4D97-AF65-F5344CB8AC3E}">
        <p14:creationId xmlns:p14="http://schemas.microsoft.com/office/powerpoint/2010/main" val="19149235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directly </a:t>
            </a:r>
            <a:r>
              <a:rPr lang="en-US"/>
              <a:t>from slide</a:t>
            </a:r>
            <a:endParaRPr lang="en-US" dirty="0"/>
          </a:p>
        </p:txBody>
      </p:sp>
      <p:sp>
        <p:nvSpPr>
          <p:cNvPr id="4" name="Slide Number Placeholder 3"/>
          <p:cNvSpPr>
            <a:spLocks noGrp="1"/>
          </p:cNvSpPr>
          <p:nvPr>
            <p:ph type="sldNum" sz="quarter" idx="5"/>
          </p:nvPr>
        </p:nvSpPr>
        <p:spPr/>
        <p:txBody>
          <a:bodyPr/>
          <a:lstStyle/>
          <a:p>
            <a:fld id="{E24C2B2C-38E7-6645-8EC2-7A497A515162}" type="slidenum">
              <a:rPr lang="en-US" smtClean="0"/>
              <a:t>55</a:t>
            </a:fld>
            <a:endParaRPr lang="en-US"/>
          </a:p>
        </p:txBody>
      </p:sp>
    </p:spTree>
    <p:extLst>
      <p:ext uri="{BB962C8B-B14F-4D97-AF65-F5344CB8AC3E}">
        <p14:creationId xmlns:p14="http://schemas.microsoft.com/office/powerpoint/2010/main" val="23111727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look at their retirement income potential with the proceeds from the sale of the same client’s business, supplemented with a nonqualified retirement plan to address their retirement gap. Based on the information they provided, we've put together the following analysis.</a:t>
            </a:r>
          </a:p>
          <a:p>
            <a:endParaRPr lang="en-US" dirty="0"/>
          </a:p>
          <a:p>
            <a:r>
              <a:rPr lang="en-US" dirty="0"/>
              <a:t>- Note that none of the assumptions changed, other than we added a new supplemental retirement plan funded with a life insurance policy.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 The annual desired income is still $300,000 AFTER-TAX, inflating at 3% over time.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So, now let’s look at what is different: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The nonqualified supplemental retirement plan details</a:t>
            </a:r>
            <a:r>
              <a:rPr lang="en-US" dirty="0"/>
              <a:t>:</a:t>
            </a:r>
          </a:p>
          <a:p>
            <a:r>
              <a:rPr lang="en-US" dirty="0"/>
              <a:t>- In this example, the client will begin paying life insurance premiums at current age (52) and continue paying premiums for 15 years to age (67) for a total of 15 annual premium payments of $50,000.</a:t>
            </a:r>
          </a:p>
          <a:p>
            <a:r>
              <a:rPr lang="en-US" dirty="0"/>
              <a:t>- There will also be an initial death benefit of $585,000 which can be payable to the client’s personal beneficiaries.</a:t>
            </a:r>
          </a:p>
          <a:p>
            <a:r>
              <a:rPr lang="en-US" dirty="0"/>
              <a:t>- Once distributions start at retirement age (age 67) for this sample client, they may be able to withdrawal an annual amount of $96,000, to help satisfy their estimated retirement income gap. </a:t>
            </a:r>
          </a:p>
          <a:p>
            <a:endParaRPr lang="en-US" dirty="0"/>
          </a:p>
          <a:p>
            <a:r>
              <a:rPr lang="en-US" dirty="0"/>
              <a:t>AGAIN, REMEMBER TO EXPLAIN COLORS</a:t>
            </a:r>
          </a:p>
          <a:p>
            <a:r>
              <a:rPr lang="en-US" dirty="0"/>
              <a:t>-Sale of Business (PURPLE)</a:t>
            </a:r>
          </a:p>
          <a:p>
            <a:r>
              <a:rPr lang="en-US" dirty="0"/>
              <a:t>-Social Security (BLUE)</a:t>
            </a:r>
          </a:p>
          <a:p>
            <a:r>
              <a:rPr lang="en-US" dirty="0"/>
              <a:t>-Rental Income (LIGHT GREY)</a:t>
            </a:r>
          </a:p>
          <a:p>
            <a:r>
              <a:rPr lang="en-US" dirty="0"/>
              <a:t>-Investment Income (DARK BLUE)</a:t>
            </a:r>
          </a:p>
          <a:p>
            <a:r>
              <a:rPr lang="en-US" dirty="0"/>
              <a:t>-Qualified Plans &amp; IRAs (TEAL)</a:t>
            </a:r>
          </a:p>
          <a:p>
            <a:r>
              <a:rPr lang="en-US" dirty="0"/>
              <a:t>- HIGHLIGHTING THE NEW SUPPLEMENTAL RETIRMENT PLAN DISTRIBUTIONS (YELLOW)</a:t>
            </a:r>
          </a:p>
        </p:txBody>
      </p:sp>
      <p:sp>
        <p:nvSpPr>
          <p:cNvPr id="4" name="Slide Number Placeholder 3"/>
          <p:cNvSpPr>
            <a:spLocks noGrp="1"/>
          </p:cNvSpPr>
          <p:nvPr>
            <p:ph type="sldNum" sz="quarter" idx="5"/>
          </p:nvPr>
        </p:nvSpPr>
        <p:spPr/>
        <p:txBody>
          <a:bodyPr/>
          <a:lstStyle/>
          <a:p>
            <a:fld id="{E24C2B2C-38E7-6645-8EC2-7A497A515162}" type="slidenum">
              <a:rPr lang="en-US" smtClean="0"/>
              <a:t>56</a:t>
            </a:fld>
            <a:endParaRPr lang="en-US"/>
          </a:p>
        </p:txBody>
      </p:sp>
    </p:spTree>
    <p:extLst>
      <p:ext uri="{BB962C8B-B14F-4D97-AF65-F5344CB8AC3E}">
        <p14:creationId xmlns:p14="http://schemas.microsoft.com/office/powerpoint/2010/main" val="42146447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dirty="0"/>
              <a:t>This time, we’re showing the client’s retirement income sources, on a year-by-year analysis by asset type  - with the distributions from the new supplemental retirement plan distributions, highlighted on this slide.</a:t>
            </a:r>
          </a:p>
          <a:p>
            <a:pPr eaLnBrk="1" hangingPunct="1"/>
            <a:endParaRPr lang="en-US" altLang="en-US" sz="1200" dirty="0"/>
          </a:p>
          <a:p>
            <a:pPr eaLnBrk="1" hangingPunct="1"/>
            <a:r>
              <a:rPr lang="en-US" altLang="en-US" sz="1200" dirty="0"/>
              <a:t>As you can see, the GAP is now $0, because of this additional income source.</a:t>
            </a:r>
          </a:p>
          <a:p>
            <a:pPr eaLnBrk="1" hangingPunct="1"/>
            <a:endParaRPr lang="en-US" altLang="en-US" sz="1200" dirty="0"/>
          </a:p>
          <a:p>
            <a:pPr eaLnBrk="1" hangingPunct="1"/>
            <a:r>
              <a:rPr lang="en-US" altLang="en-US" sz="1200" dirty="0"/>
              <a:t>Remember that all income sources are after-tax, and that this calculation</a:t>
            </a:r>
            <a:r>
              <a:rPr lang="en-US" dirty="0"/>
              <a:t> is based on distributing the client’s available assets in the most tax-efficient manner possible.</a:t>
            </a:r>
          </a:p>
        </p:txBody>
      </p:sp>
      <p:sp>
        <p:nvSpPr>
          <p:cNvPr id="4" name="Slide Number Placeholder 3"/>
          <p:cNvSpPr>
            <a:spLocks noGrp="1"/>
          </p:cNvSpPr>
          <p:nvPr>
            <p:ph type="sldNum" sz="quarter" idx="5"/>
          </p:nvPr>
        </p:nvSpPr>
        <p:spPr/>
        <p:txBody>
          <a:bodyPr/>
          <a:lstStyle/>
          <a:p>
            <a:fld id="{E24C2B2C-38E7-6645-8EC2-7A497A515162}" type="slidenum">
              <a:rPr lang="en-US" smtClean="0"/>
              <a:t>57</a:t>
            </a:fld>
            <a:endParaRPr lang="en-US"/>
          </a:p>
        </p:txBody>
      </p:sp>
    </p:spTree>
    <p:extLst>
      <p:ext uri="{BB962C8B-B14F-4D97-AF65-F5344CB8AC3E}">
        <p14:creationId xmlns:p14="http://schemas.microsoft.com/office/powerpoint/2010/main" val="13107812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sample illustration shows the client (age 52) purchasing a Principal Executive Variable Universal Life III policy with a face amount of $585,000 to use for death benefit protection and supplement retirement income. In this example, the client pays an annual premium of $50,000 to retirement (age 67).</a:t>
            </a:r>
          </a:p>
        </p:txBody>
      </p:sp>
      <p:sp>
        <p:nvSpPr>
          <p:cNvPr id="4" name="Slide Number Placeholder 3"/>
          <p:cNvSpPr>
            <a:spLocks noGrp="1"/>
          </p:cNvSpPr>
          <p:nvPr>
            <p:ph type="sldNum" sz="quarter" idx="5"/>
          </p:nvPr>
        </p:nvSpPr>
        <p:spPr/>
        <p:txBody>
          <a:bodyPr/>
          <a:lstStyle/>
          <a:p>
            <a:fld id="{E24C2B2C-38E7-6645-8EC2-7A497A515162}" type="slidenum">
              <a:rPr lang="en-US" smtClean="0"/>
              <a:t>58</a:t>
            </a:fld>
            <a:endParaRPr lang="en-US"/>
          </a:p>
        </p:txBody>
      </p:sp>
    </p:spTree>
    <p:extLst>
      <p:ext uri="{BB962C8B-B14F-4D97-AF65-F5344CB8AC3E}">
        <p14:creationId xmlns:p14="http://schemas.microsoft.com/office/powerpoint/2010/main" val="42392543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part of the illustration shows annual distributions of $96,000 from the policy to supplement other retirement income sources. With Principal, your clients benefit from our innovative automated income platform that automatically switches the death benefit option from increasing to level when distributions begin, takes distributions as withdrawals until cost basis has been removed and then automatically switches to policy loans, and converts the policy to a reduced paid-up status when distributions have completed to prevent the policy from lapsing and creating a taxable event. </a:t>
            </a:r>
          </a:p>
        </p:txBody>
      </p:sp>
      <p:sp>
        <p:nvSpPr>
          <p:cNvPr id="4" name="Slide Number Placeholder 3"/>
          <p:cNvSpPr>
            <a:spLocks noGrp="1"/>
          </p:cNvSpPr>
          <p:nvPr>
            <p:ph type="sldNum" sz="quarter" idx="5"/>
          </p:nvPr>
        </p:nvSpPr>
        <p:spPr/>
        <p:txBody>
          <a:bodyPr/>
          <a:lstStyle/>
          <a:p>
            <a:fld id="{E24C2B2C-38E7-6645-8EC2-7A497A515162}" type="slidenum">
              <a:rPr lang="en-US" smtClean="0"/>
              <a:t>59</a:t>
            </a:fld>
            <a:endParaRPr lang="en-US"/>
          </a:p>
        </p:txBody>
      </p:sp>
    </p:spTree>
    <p:extLst>
      <p:ext uri="{BB962C8B-B14F-4D97-AF65-F5344CB8AC3E}">
        <p14:creationId xmlns:p14="http://schemas.microsoft.com/office/powerpoint/2010/main" val="2280977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0"/>
              <a:t>Depending on what your client has in place, you can request and receive an informal business valuation, business continuation proposal, and/or a buy-sell review</a:t>
            </a:r>
            <a:r>
              <a:rPr lang="en-US" altLang="en-US" b="1"/>
              <a:t>. </a:t>
            </a:r>
            <a:r>
              <a:rPr lang="en-US" altLang="en-US"/>
              <a:t>These services</a:t>
            </a:r>
            <a:r>
              <a:rPr lang="en-US" altLang="en-US" baseline="0"/>
              <a:t> can help facilitate planning discussions and can lead</a:t>
            </a:r>
            <a:r>
              <a:rPr lang="en-US" altLang="en-US"/>
              <a:t> to multiple business insurance opportunities that include: </a:t>
            </a:r>
          </a:p>
          <a:p>
            <a:pPr marL="181216" indent="-181216">
              <a:buFont typeface="Arial" panose="020B0604020202020204" pitchFamily="34" charset="0"/>
              <a:buChar char="•"/>
            </a:pPr>
            <a:r>
              <a:rPr lang="en-US" altLang="en-US"/>
              <a:t>Key employee retention &amp; retirement plans </a:t>
            </a:r>
          </a:p>
          <a:p>
            <a:pPr marL="181216" indent="-181216">
              <a:buFont typeface="Arial" panose="020B0604020202020204" pitchFamily="34" charset="0"/>
              <a:buChar char="•"/>
            </a:pPr>
            <a:r>
              <a:rPr lang="en-US" altLang="en-US"/>
              <a:t>Business succession planning and buy-sell agreement funding</a:t>
            </a:r>
          </a:p>
          <a:p>
            <a:pPr marL="181216" indent="-181216">
              <a:buFont typeface="Arial" panose="020B0604020202020204" pitchFamily="34" charset="0"/>
              <a:buChar char="•"/>
            </a:pPr>
            <a:r>
              <a:rPr lang="en-US" altLang="en-US"/>
              <a:t>Key person life and disability insurance</a:t>
            </a:r>
          </a:p>
          <a:p>
            <a:pPr marL="181216" indent="-181216">
              <a:buFont typeface="Arial" panose="020B0604020202020204" pitchFamily="34" charset="0"/>
              <a:buChar char="•"/>
            </a:pPr>
            <a:r>
              <a:rPr lang="en-US" altLang="en-US"/>
              <a:t>Estate &amp; legacy planning</a:t>
            </a:r>
          </a:p>
          <a:p>
            <a:pPr marL="181216" indent="-181216">
              <a:buFont typeface="Arial" panose="020B0604020202020204" pitchFamily="34" charset="0"/>
              <a:buChar char="•"/>
            </a:pPr>
            <a:r>
              <a:rPr lang="en-US" altLang="en-US"/>
              <a:t>Disability insurance solutions</a:t>
            </a:r>
          </a:p>
          <a:p>
            <a:pPr marL="302026" indent="-302026" defTabSz="475353">
              <a:buFont typeface="Arial" panose="020B0604020202020204" pitchFamily="34" charset="0"/>
              <a:buChar char="•"/>
              <a:defRPr/>
            </a:pPr>
            <a:endParaRPr lang="en-US"/>
          </a:p>
        </p:txBody>
      </p:sp>
      <p:sp>
        <p:nvSpPr>
          <p:cNvPr id="4" name="Slide Number Placeholder 3"/>
          <p:cNvSpPr>
            <a:spLocks noGrp="1"/>
          </p:cNvSpPr>
          <p:nvPr>
            <p:ph type="sldNum" sz="quarter" idx="5"/>
          </p:nvPr>
        </p:nvSpPr>
        <p:spPr/>
        <p:txBody>
          <a:bodyPr/>
          <a:lstStyle/>
          <a:p>
            <a:fld id="{E24C2B2C-38E7-6645-8EC2-7A497A515162}" type="slidenum">
              <a:rPr lang="en-US" smtClean="0"/>
              <a:t>6</a:t>
            </a:fld>
            <a:endParaRPr lang="en-US"/>
          </a:p>
        </p:txBody>
      </p:sp>
    </p:spTree>
    <p:extLst>
      <p:ext uri="{BB962C8B-B14F-4D97-AF65-F5344CB8AC3E}">
        <p14:creationId xmlns:p14="http://schemas.microsoft.com/office/powerpoint/2010/main" val="20747861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0413">
              <a:defRPr/>
            </a:pPr>
            <a:r>
              <a:rPr lang="en-US" b="0" i="0" dirty="0">
                <a:solidFill>
                  <a:schemeClr val="bg1"/>
                </a:solidFill>
                <a:effectLst/>
                <a:latin typeface="FS Elliot Web Regular"/>
              </a:rPr>
              <a:t>So, now that we’ve shared the concept and proposal with you, let’s talk about who might be a good prospect to approach with this solution.  Review slide.</a:t>
            </a:r>
            <a:endParaRPr lang="en-US" b="0" i="0" dirty="0">
              <a:solidFill>
                <a:srgbClr val="464646"/>
              </a:solidFill>
              <a:effectLst/>
              <a:latin typeface="FS Elliot Web Regular"/>
            </a:endParaRPr>
          </a:p>
        </p:txBody>
      </p:sp>
      <p:sp>
        <p:nvSpPr>
          <p:cNvPr id="4" name="Slide Number Placeholder 3"/>
          <p:cNvSpPr>
            <a:spLocks noGrp="1"/>
          </p:cNvSpPr>
          <p:nvPr>
            <p:ph type="sldNum" sz="quarter" idx="5"/>
          </p:nvPr>
        </p:nvSpPr>
        <p:spPr/>
        <p:txBody>
          <a:bodyPr/>
          <a:lstStyle/>
          <a:p>
            <a:fld id="{883D98F7-5D96-8644-BBA6-72A94972AAFF}" type="slidenum">
              <a:rPr lang="en-US" smtClean="0"/>
              <a:t>60</a:t>
            </a:fld>
            <a:endParaRPr lang="en-US"/>
          </a:p>
        </p:txBody>
      </p:sp>
    </p:spTree>
    <p:extLst>
      <p:ext uri="{BB962C8B-B14F-4D97-AF65-F5344CB8AC3E}">
        <p14:creationId xmlns:p14="http://schemas.microsoft.com/office/powerpoint/2010/main" val="354395632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approaching these business owners, you can use the approach</a:t>
            </a:r>
            <a:r>
              <a:rPr lang="en-US" baseline="0" dirty="0"/>
              <a:t> brochure to o</a:t>
            </a:r>
            <a:r>
              <a:rPr lang="en-US" dirty="0"/>
              <a:t>utline factors for business owners to consider when planning for retirement. It promotes personalized planning tools such as the Business Owner Retirement Analysis, the Informal Business Valuation and Planning Report and Buy-Sell Review.</a:t>
            </a:r>
          </a:p>
          <a:p>
            <a:endParaRPr lang="en-US" dirty="0"/>
          </a:p>
          <a:p>
            <a:r>
              <a:rPr lang="en-US" dirty="0"/>
              <a:t>Then download the Request for Proposal,</a:t>
            </a:r>
            <a:r>
              <a:rPr lang="en-US" baseline="0" dirty="0"/>
              <a:t> complete and submit to Business and Advanced Solutions by sending it to:  newRFPs@principal.com to </a:t>
            </a:r>
            <a:r>
              <a:rPr lang="en-US" baseline="0"/>
              <a:t>receive this </a:t>
            </a:r>
            <a:r>
              <a:rPr lang="en-US" baseline="0" dirty="0"/>
              <a:t>comprehensive Business Owner Retirement </a:t>
            </a:r>
            <a:r>
              <a:rPr lang="en-US" baseline="0"/>
              <a:t>Analysis report, customized </a:t>
            </a:r>
            <a:r>
              <a:rPr lang="en-US" baseline="0" dirty="0"/>
              <a:t>for your client.</a:t>
            </a:r>
            <a:endParaRPr lang="en-US" dirty="0"/>
          </a:p>
        </p:txBody>
      </p:sp>
      <p:sp>
        <p:nvSpPr>
          <p:cNvPr id="4" name="Slide Number Placeholder 3"/>
          <p:cNvSpPr>
            <a:spLocks noGrp="1"/>
          </p:cNvSpPr>
          <p:nvPr>
            <p:ph type="sldNum" sz="quarter" idx="5"/>
          </p:nvPr>
        </p:nvSpPr>
        <p:spPr/>
        <p:txBody>
          <a:bodyPr/>
          <a:lstStyle/>
          <a:p>
            <a:fld id="{883D98F7-5D96-8644-BBA6-72A94972AAFF}" type="slidenum">
              <a:rPr lang="en-US" smtClean="0"/>
              <a:t>61</a:t>
            </a:fld>
            <a:endParaRPr lang="en-US"/>
          </a:p>
        </p:txBody>
      </p:sp>
    </p:spTree>
    <p:extLst>
      <p:ext uri="{BB962C8B-B14F-4D97-AF65-F5344CB8AC3E}">
        <p14:creationId xmlns:p14="http://schemas.microsoft.com/office/powerpoint/2010/main" val="29007419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2500" dirty="0"/>
              <a:t>Once you identify a prospective client – a common question we receive is how does the typical case flow.  Every case is different, but this will give you an idea of the steps we normally see.</a:t>
            </a:r>
          </a:p>
          <a:p>
            <a:pPr eaLnBrk="1" hangingPunct="1"/>
            <a:endParaRPr lang="en-US" altLang="en-US" sz="2500" dirty="0"/>
          </a:p>
          <a:p>
            <a:pPr marL="181216" indent="-181216">
              <a:buFont typeface="Arial" panose="020B0604020202020204" pitchFamily="34" charset="0"/>
              <a:buChar char="•"/>
            </a:pPr>
            <a:r>
              <a:rPr lang="en-US" altLang="en-US" sz="2500" dirty="0"/>
              <a:t>Approach, Informal Business Valuation, or other approach package – Many times, the initial discussion leads to an informal business valuation or buy-sell review, which helps show the business owner where to start.  </a:t>
            </a:r>
          </a:p>
          <a:p>
            <a:pPr marL="181216" indent="-181216">
              <a:buFont typeface="Arial" panose="020B0604020202020204" pitchFamily="34" charset="0"/>
              <a:buChar char="•"/>
            </a:pPr>
            <a:r>
              <a:rPr lang="en-US" altLang="en-US" sz="2500" dirty="0"/>
              <a:t>Principal provides the complimentary valuation when you send in a request for proposal and 3 years of financial statements (income statements and balance sheets).</a:t>
            </a:r>
          </a:p>
          <a:p>
            <a:pPr marL="181216" indent="-181216">
              <a:buFont typeface="Arial" panose="020B0604020202020204" pitchFamily="34" charset="0"/>
              <a:buChar char="•"/>
            </a:pPr>
            <a:r>
              <a:rPr lang="en-US" altLang="en-US" sz="2500" dirty="0"/>
              <a:t>Discuss potential needs and sales opportunities with BGA/Principal resources – The resources at Principal are glad to work with us to help identify some areas of planning from the informal business valuation.  They can provide some key questions that might get the business owner to recognize the need and move through the process.  </a:t>
            </a:r>
          </a:p>
          <a:p>
            <a:pPr marL="181216" indent="-181216">
              <a:buFont typeface="Arial" panose="020B0604020202020204" pitchFamily="34" charset="0"/>
              <a:buChar char="•"/>
            </a:pPr>
            <a:r>
              <a:rPr lang="en-US" altLang="en-US" sz="2500" dirty="0"/>
              <a:t>Discuss with client to uncover most important needs – You would meet with the client to present the informal business valuation and find out what their No. 1 need is and where they want to start. </a:t>
            </a:r>
          </a:p>
          <a:p>
            <a:pPr marL="181216" indent="-181216">
              <a:buFont typeface="Arial" panose="020B0604020202020204" pitchFamily="34" charset="0"/>
              <a:buChar char="•"/>
            </a:pPr>
            <a:r>
              <a:rPr lang="en-US" altLang="en-US" sz="2500" dirty="0"/>
              <a:t>Develop solution with BGA/Principal resources – By working with the resources at Principal, we can put together a customized proposal for the solutions that meets their needs. Their proposals objectively show multiple financing options.</a:t>
            </a:r>
          </a:p>
          <a:p>
            <a:pPr marL="181216" indent="-181216">
              <a:buFont typeface="Arial" panose="020B0604020202020204" pitchFamily="34" charset="0"/>
              <a:buChar char="•"/>
            </a:pPr>
            <a:r>
              <a:rPr lang="en-US" altLang="en-US" sz="2500" dirty="0"/>
              <a:t>Present solution – The solution is presented to the business by you on your own (with tips from Principal) or with Principal resources (on phone or in person).</a:t>
            </a:r>
          </a:p>
          <a:p>
            <a:pPr marL="181216" indent="-181216">
              <a:buFont typeface="Arial" panose="020B0604020202020204" pitchFamily="34" charset="0"/>
              <a:buChar char="•"/>
            </a:pPr>
            <a:r>
              <a:rPr lang="en-US" altLang="en-US" sz="2500" dirty="0"/>
              <a:t>Make sales!</a:t>
            </a:r>
          </a:p>
        </p:txBody>
      </p:sp>
      <p:sp>
        <p:nvSpPr>
          <p:cNvPr id="4" name="Slide Number Placeholder 3"/>
          <p:cNvSpPr>
            <a:spLocks noGrp="1"/>
          </p:cNvSpPr>
          <p:nvPr>
            <p:ph type="sldNum" sz="quarter" idx="10"/>
          </p:nvPr>
        </p:nvSpPr>
        <p:spPr/>
        <p:txBody>
          <a:bodyPr/>
          <a:lstStyle/>
          <a:p>
            <a:fld id="{E24C2B2C-38E7-6645-8EC2-7A497A515162}" type="slidenum">
              <a:rPr lang="en-US" smtClean="0"/>
              <a:t>62</a:t>
            </a:fld>
            <a:endParaRPr lang="en-US"/>
          </a:p>
        </p:txBody>
      </p:sp>
    </p:spTree>
    <p:extLst>
      <p:ext uri="{BB962C8B-B14F-4D97-AF65-F5344CB8AC3E}">
        <p14:creationId xmlns:p14="http://schemas.microsoft.com/office/powerpoint/2010/main" val="208444085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t>We can provide a platform of tools, solutions and resources that are designed to enable you to meet your clients</a:t>
            </a:r>
            <a:r>
              <a:rPr lang="ja-JP" altLang="en-US" dirty="0"/>
              <a:t>’</a:t>
            </a:r>
            <a:r>
              <a:rPr lang="en-US" altLang="ja-JP" dirty="0"/>
              <a:t> needs through Principal. You can rest assured the solution we help you deliver will be well thought out and fully supported by Principal. </a:t>
            </a:r>
          </a:p>
          <a:p>
            <a:pPr eaLnBrk="1" hangingPunct="1"/>
            <a:endParaRPr lang="en-US" altLang="en-US" dirty="0"/>
          </a:p>
          <a:p>
            <a:pPr eaLnBrk="1" hangingPunct="1"/>
            <a:r>
              <a:rPr lang="en-US" altLang="en-US" dirty="0"/>
              <a:t>Everything you</a:t>
            </a:r>
            <a:r>
              <a:rPr lang="en-US" altLang="en-US" baseline="0" dirty="0"/>
              <a:t> need is in </a:t>
            </a:r>
            <a:r>
              <a:rPr lang="en-US" altLang="en-US" dirty="0"/>
              <a:t>one place to help you identify needs, implement solutions and manage results for your business owner clients.</a:t>
            </a:r>
          </a:p>
          <a:p>
            <a:pPr eaLnBrk="1" hangingPunct="1"/>
            <a:endParaRPr lang="en-US" altLang="en-US" dirty="0"/>
          </a:p>
          <a:p>
            <a:endParaRPr lang="en-US" dirty="0"/>
          </a:p>
        </p:txBody>
      </p:sp>
      <p:sp>
        <p:nvSpPr>
          <p:cNvPr id="4" name="Slide Number Placeholder 3"/>
          <p:cNvSpPr>
            <a:spLocks noGrp="1"/>
          </p:cNvSpPr>
          <p:nvPr>
            <p:ph type="sldNum" sz="quarter" idx="5"/>
          </p:nvPr>
        </p:nvSpPr>
        <p:spPr/>
        <p:txBody>
          <a:bodyPr/>
          <a:lstStyle/>
          <a:p>
            <a:fld id="{E24C2B2C-38E7-6645-8EC2-7A497A515162}" type="slidenum">
              <a:rPr lang="en-US" smtClean="0"/>
              <a:t>63</a:t>
            </a:fld>
            <a:endParaRPr lang="en-US"/>
          </a:p>
        </p:txBody>
      </p:sp>
    </p:spTree>
    <p:extLst>
      <p:ext uri="{BB962C8B-B14F-4D97-AF65-F5344CB8AC3E}">
        <p14:creationId xmlns:p14="http://schemas.microsoft.com/office/powerpoint/2010/main" val="87831318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ea typeface="+mn-ea"/>
                <a:cs typeface="+mn-cs"/>
              </a:rPr>
              <a:t>Up next is a quick</a:t>
            </a:r>
            <a:r>
              <a:rPr lang="en-US" baseline="0">
                <a:ea typeface="+mn-ea"/>
                <a:cs typeface="+mn-cs"/>
              </a:rPr>
              <a:t> overview of our property and casualty approach.</a:t>
            </a:r>
            <a:endParaRPr lang="en-US">
              <a:ea typeface="+mn-ea"/>
              <a:cs typeface="+mn-cs"/>
            </a:endParaRPr>
          </a:p>
          <a:p>
            <a:endParaRPr lang="en-US"/>
          </a:p>
        </p:txBody>
      </p:sp>
      <p:sp>
        <p:nvSpPr>
          <p:cNvPr id="4" name="Slide Number Placeholder 3"/>
          <p:cNvSpPr>
            <a:spLocks noGrp="1"/>
          </p:cNvSpPr>
          <p:nvPr>
            <p:ph type="sldNum" sz="quarter" idx="5"/>
          </p:nvPr>
        </p:nvSpPr>
        <p:spPr/>
        <p:txBody>
          <a:bodyPr/>
          <a:lstStyle/>
          <a:p>
            <a:fld id="{E24C2B2C-38E7-6645-8EC2-7A497A515162}" type="slidenum">
              <a:rPr lang="en-US" smtClean="0"/>
              <a:t>64</a:t>
            </a:fld>
            <a:endParaRPr lang="en-US"/>
          </a:p>
        </p:txBody>
      </p:sp>
    </p:spTree>
    <p:extLst>
      <p:ext uri="{BB962C8B-B14F-4D97-AF65-F5344CB8AC3E}">
        <p14:creationId xmlns:p14="http://schemas.microsoft.com/office/powerpoint/2010/main" val="12242597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strategic alliance brand provides</a:t>
            </a:r>
            <a:r>
              <a:rPr lang="en-US" baseline="0" dirty="0"/>
              <a:t> a good opportunity for you to help them extend their risk protection offering. By offering additional product lines, you can help the strategic alliance enhance the persistency of their core business and increase their image in the marketplace. You can also help increase their profitability, and as a result, the value of their firm. Offering additional product lines can also help them with </a:t>
            </a:r>
            <a:r>
              <a:rPr lang="en-US" b="0" baseline="0" dirty="0"/>
              <a:t>retaining clients as well as staff retention and recruiting goals.  Bottom line, it creates an additional profit center for them and helps diversify their revenue to create more stability.</a:t>
            </a:r>
            <a:endParaRPr lang="en-US" b="0" dirty="0"/>
          </a:p>
          <a:p>
            <a:pPr>
              <a:defRPr/>
            </a:pPr>
            <a:endParaRPr lang="en-US" dirty="0"/>
          </a:p>
        </p:txBody>
      </p:sp>
      <p:sp>
        <p:nvSpPr>
          <p:cNvPr id="4" name="Slide Number Placeholder 3"/>
          <p:cNvSpPr>
            <a:spLocks noGrp="1"/>
          </p:cNvSpPr>
          <p:nvPr>
            <p:ph type="sldNum" sz="quarter" idx="5"/>
          </p:nvPr>
        </p:nvSpPr>
        <p:spPr/>
        <p:txBody>
          <a:bodyPr/>
          <a:lstStyle/>
          <a:p>
            <a:fld id="{883D98F7-5D96-8644-BBA6-72A94972AAFF}" type="slidenum">
              <a:rPr lang="en-US" smtClean="0"/>
              <a:t>65</a:t>
            </a:fld>
            <a:endParaRPr lang="en-US"/>
          </a:p>
        </p:txBody>
      </p:sp>
    </p:spTree>
    <p:extLst>
      <p:ext uri="{BB962C8B-B14F-4D97-AF65-F5344CB8AC3E}">
        <p14:creationId xmlns:p14="http://schemas.microsoft.com/office/powerpoint/2010/main" val="170712156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7095" indent="-297095">
              <a:buFont typeface="Arial" panose="020B0604020202020204" pitchFamily="34" charset="0"/>
              <a:buChar char="•"/>
            </a:pPr>
            <a:r>
              <a:rPr lang="en-US" sz="1600">
                <a:solidFill>
                  <a:srgbClr val="FF0000"/>
                </a:solidFill>
              </a:rPr>
              <a:t>Get </a:t>
            </a:r>
            <a:r>
              <a:rPr lang="en-US" sz="1600">
                <a:solidFill>
                  <a:srgbClr val="191D3F"/>
                </a:solidFill>
              </a:rPr>
              <a:t>commitment –  </a:t>
            </a:r>
            <a:r>
              <a:rPr lang="en-US" sz="1600">
                <a:solidFill>
                  <a:srgbClr val="FF0000"/>
                </a:solidFill>
              </a:rPr>
              <a:t>from the </a:t>
            </a:r>
            <a:r>
              <a:rPr lang="en-US" sz="1600">
                <a:solidFill>
                  <a:srgbClr val="191D3F"/>
                </a:solidFill>
              </a:rPr>
              <a:t>top</a:t>
            </a:r>
            <a:r>
              <a:rPr lang="en-US" sz="1600">
                <a:solidFill>
                  <a:srgbClr val="FF0000"/>
                </a:solidFill>
              </a:rPr>
              <a:t>,</a:t>
            </a:r>
            <a:r>
              <a:rPr lang="en-US" sz="1600">
                <a:solidFill>
                  <a:srgbClr val="191D3F"/>
                </a:solidFill>
              </a:rPr>
              <a:t> down!  Getting commitment from the principals of the firm is the best strategy. They will help ‘enforce’ the process.</a:t>
            </a:r>
          </a:p>
          <a:p>
            <a:pPr marL="297095" indent="-297095">
              <a:buFont typeface="Arial" panose="020B0604020202020204" pitchFamily="34" charset="0"/>
              <a:buChar char="•"/>
            </a:pPr>
            <a:r>
              <a:rPr lang="en-US" sz="1600">
                <a:solidFill>
                  <a:srgbClr val="191D3F"/>
                </a:solidFill>
              </a:rPr>
              <a:t>Business plan (overcome fear of “cherry picking”)  This helps the principals and financial professionals to have a clear picture of the value you will bring to the relationship. That you’ve put a plan and process around your relationship – that you’re not just there to ‘cherry pick’ a few good and/or high-end cases!</a:t>
            </a:r>
          </a:p>
          <a:p>
            <a:pPr marL="297095" indent="-297095">
              <a:buFont typeface="Arial" panose="020B0604020202020204" pitchFamily="34" charset="0"/>
              <a:buChar char="•"/>
            </a:pPr>
            <a:r>
              <a:rPr lang="en-US" sz="1600">
                <a:solidFill>
                  <a:srgbClr val="191D3F"/>
                </a:solidFill>
              </a:rPr>
              <a:t>Define the potential – for P&amp;C agencies, use the revenue opportunity calculator</a:t>
            </a:r>
          </a:p>
          <a:p>
            <a:pPr marL="297095" indent="-297095">
              <a:buFont typeface="Arial" panose="020B0604020202020204" pitchFamily="34" charset="0"/>
              <a:buChar char="•"/>
            </a:pPr>
            <a:r>
              <a:rPr lang="en-US" sz="1600">
                <a:solidFill>
                  <a:srgbClr val="191D3F"/>
                </a:solidFill>
              </a:rPr>
              <a:t>Education </a:t>
            </a:r>
            <a:r>
              <a:rPr lang="en-US" sz="1600">
                <a:solidFill>
                  <a:srgbClr val="FF0000"/>
                </a:solidFill>
              </a:rPr>
              <a:t>– to open opportunities, not to sell additional products</a:t>
            </a:r>
            <a:endParaRPr lang="en-US" sz="1600">
              <a:solidFill>
                <a:srgbClr val="191D3F"/>
              </a:solidFill>
            </a:endParaRPr>
          </a:p>
          <a:p>
            <a:pPr marL="297095" indent="-297095">
              <a:buFont typeface="Arial" panose="020B0604020202020204" pitchFamily="34" charset="0"/>
              <a:buChar char="•"/>
            </a:pPr>
            <a:r>
              <a:rPr lang="en-US" sz="1600">
                <a:solidFill>
                  <a:srgbClr val="FF0000"/>
                </a:solidFill>
              </a:rPr>
              <a:t>Use t</a:t>
            </a:r>
            <a:r>
              <a:rPr lang="en-US" sz="1600">
                <a:solidFill>
                  <a:srgbClr val="191D3F"/>
                </a:solidFill>
              </a:rPr>
              <a:t>echnology when available – accelerated underwriting, online applications, etc.</a:t>
            </a:r>
          </a:p>
          <a:p>
            <a:pPr marL="297095" indent="-297095">
              <a:buFont typeface="Arial" panose="020B0604020202020204" pitchFamily="34" charset="0"/>
              <a:buChar char="•"/>
            </a:pPr>
            <a:r>
              <a:rPr lang="en-US" sz="1600">
                <a:solidFill>
                  <a:srgbClr val="191D3F"/>
                </a:solidFill>
              </a:rPr>
              <a:t>Make it easy!</a:t>
            </a:r>
          </a:p>
          <a:p>
            <a:pPr marL="772448" lvl="1" indent="-297095">
              <a:buFont typeface="Arial" panose="020B0604020202020204" pitchFamily="34" charset="0"/>
              <a:buChar char="•"/>
            </a:pPr>
            <a:r>
              <a:rPr lang="en-US" sz="1600">
                <a:solidFill>
                  <a:srgbClr val="191D3F"/>
                </a:solidFill>
              </a:rPr>
              <a:t>Process</a:t>
            </a:r>
          </a:p>
          <a:p>
            <a:pPr marL="772448" lvl="1" indent="-297095">
              <a:buFont typeface="Arial" panose="020B0604020202020204" pitchFamily="34" charset="0"/>
              <a:buChar char="•"/>
            </a:pPr>
            <a:r>
              <a:rPr lang="en-US" sz="1600">
                <a:solidFill>
                  <a:srgbClr val="191D3F"/>
                </a:solidFill>
              </a:rPr>
              <a:t>Tools</a:t>
            </a:r>
          </a:p>
          <a:p>
            <a:pPr marL="772448" lvl="1" indent="-297095">
              <a:buFont typeface="Arial" panose="020B0604020202020204" pitchFamily="34" charset="0"/>
              <a:buChar char="•"/>
            </a:pPr>
            <a:r>
              <a:rPr lang="en-US" sz="1600">
                <a:solidFill>
                  <a:srgbClr val="191D3F"/>
                </a:solidFill>
              </a:rPr>
              <a:t>Resources</a:t>
            </a:r>
          </a:p>
        </p:txBody>
      </p:sp>
      <p:sp>
        <p:nvSpPr>
          <p:cNvPr id="4" name="Slide Number Placeholder 3"/>
          <p:cNvSpPr>
            <a:spLocks noGrp="1"/>
          </p:cNvSpPr>
          <p:nvPr>
            <p:ph type="sldNum" sz="quarter" idx="5"/>
          </p:nvPr>
        </p:nvSpPr>
        <p:spPr/>
        <p:txBody>
          <a:bodyPr/>
          <a:lstStyle/>
          <a:p>
            <a:fld id="{883D98F7-5D96-8644-BBA6-72A94972AAFF}" type="slidenum">
              <a:rPr lang="en-US" smtClean="0"/>
              <a:t>66</a:t>
            </a:fld>
            <a:endParaRPr lang="en-US"/>
          </a:p>
        </p:txBody>
      </p:sp>
    </p:spTree>
    <p:extLst>
      <p:ext uri="{BB962C8B-B14F-4D97-AF65-F5344CB8AC3E}">
        <p14:creationId xmlns:p14="http://schemas.microsoft.com/office/powerpoint/2010/main" val="367494686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4207">
              <a:defRPr/>
            </a:pPr>
            <a:r>
              <a:rPr lang="en-US" baseline="0"/>
              <a:t>We’ve been in this market for several years, and over time, we’ve engaged in research, focus groups and working with financial professionals who’ve had success in this marketplace. As a result, we continue to develop new tools and tweak existing tools and resources to help financial professionals have success in this market.  </a:t>
            </a:r>
          </a:p>
          <a:p>
            <a:pPr defTabSz="474207">
              <a:defRPr/>
            </a:pPr>
            <a:endParaRPr lang="en-US" baseline="0"/>
          </a:p>
          <a:p>
            <a:pPr defTabSz="474207">
              <a:defRPr/>
            </a:pPr>
            <a:r>
              <a:rPr lang="en-US" baseline="0"/>
              <a:t>Our intention is to offer financial professionals the “Principal difference” as we do with our other approach platforms. We offer those of you who work with or want to work with P&amp;C firms and other strategic alliances, value-added solutions, service and support throughout the sales process – not just product!	</a:t>
            </a:r>
          </a:p>
          <a:p>
            <a:pPr defTabSz="474207">
              <a:defRPr/>
            </a:pPr>
            <a:endParaRPr lang="en-US" baseline="0"/>
          </a:p>
          <a:p>
            <a:pPr defTabSz="474207">
              <a:defRPr/>
            </a:pPr>
            <a:r>
              <a:rPr lang="en-US" baseline="0"/>
              <a:t>Our hope is that together, we can help your trusted relationships:</a:t>
            </a:r>
          </a:p>
          <a:p>
            <a:pPr marL="177828" indent="-177828">
              <a:buFont typeface="Arial" panose="020B0604020202020204" pitchFamily="34" charset="0"/>
              <a:buChar char="•"/>
              <a:defRPr/>
            </a:pPr>
            <a:r>
              <a:rPr lang="en-US" altLang="en-US"/>
              <a:t>Identify and uncover the opportunities</a:t>
            </a:r>
          </a:p>
          <a:p>
            <a:pPr marL="177828" indent="-177828">
              <a:buFont typeface="Arial" panose="020B0604020202020204" pitchFamily="34" charset="0"/>
              <a:buChar char="•"/>
              <a:defRPr/>
            </a:pPr>
            <a:r>
              <a:rPr lang="en-US" altLang="en-US"/>
              <a:t>Offer value-added Business Planning Services and personal risk</a:t>
            </a:r>
            <a:r>
              <a:rPr lang="en-US" altLang="en-US" baseline="0"/>
              <a:t> protection solutions</a:t>
            </a:r>
            <a:endParaRPr lang="en-US" altLang="en-US"/>
          </a:p>
          <a:p>
            <a:pPr marL="177828" indent="-177828">
              <a:buFont typeface="Arial" panose="020B0604020202020204" pitchFamily="34" charset="0"/>
              <a:buChar char="•"/>
              <a:defRPr/>
            </a:pPr>
            <a:r>
              <a:rPr lang="en-US" altLang="en-US"/>
              <a:t>The opportunity to leverage our time-saving underwriting and new business tools</a:t>
            </a:r>
          </a:p>
          <a:p>
            <a:pPr marL="177828" indent="-177828">
              <a:buFont typeface="Arial" panose="020B0604020202020204" pitchFamily="34" charset="0"/>
              <a:buChar char="•"/>
              <a:defRPr/>
            </a:pPr>
            <a:r>
              <a:rPr lang="en-US" altLang="en-US"/>
              <a:t>Help them strengthen their client relationships leading to increased retention and value for the firm</a:t>
            </a:r>
          </a:p>
          <a:p>
            <a:pPr marL="177828" indent="-177828">
              <a:buFont typeface="Arial" panose="020B0604020202020204" pitchFamily="34" charset="0"/>
              <a:buChar char="•"/>
              <a:defRPr/>
            </a:pPr>
            <a:r>
              <a:rPr lang="en-US" altLang="en-US"/>
              <a:t>Guide their support teams through the process of easily integrating life insurance to their business</a:t>
            </a:r>
          </a:p>
          <a:p>
            <a:pPr marL="177828" indent="-177828">
              <a:buFont typeface="Arial" panose="020B0604020202020204" pitchFamily="34" charset="0"/>
              <a:buChar char="•"/>
              <a:defRPr/>
            </a:pPr>
            <a:endParaRPr lang="en-US" altLang="en-US"/>
          </a:p>
          <a:p>
            <a:pPr>
              <a:defRPr/>
            </a:pPr>
            <a:r>
              <a:rPr lang="en-US" altLang="en-US"/>
              <a:t>And</a:t>
            </a:r>
            <a:r>
              <a:rPr lang="en-US" altLang="en-US" baseline="0"/>
              <a:t> should you decide to implement this strategy for your business, the good news is you can lean on us whenever you need help throughout the entire process!</a:t>
            </a:r>
            <a:endParaRPr lang="en-US" altLang="en-US"/>
          </a:p>
        </p:txBody>
      </p:sp>
      <p:sp>
        <p:nvSpPr>
          <p:cNvPr id="4" name="Slide Number Placeholder 3"/>
          <p:cNvSpPr>
            <a:spLocks noGrp="1"/>
          </p:cNvSpPr>
          <p:nvPr>
            <p:ph type="sldNum" sz="quarter" idx="5"/>
          </p:nvPr>
        </p:nvSpPr>
        <p:spPr/>
        <p:txBody>
          <a:bodyPr/>
          <a:lstStyle/>
          <a:p>
            <a:fld id="{E24C2B2C-38E7-6645-8EC2-7A497A515162}" type="slidenum">
              <a:rPr lang="en-US" smtClean="0"/>
              <a:t>67</a:t>
            </a:fld>
            <a:endParaRPr lang="en-US"/>
          </a:p>
        </p:txBody>
      </p:sp>
    </p:spTree>
    <p:extLst>
      <p:ext uri="{BB962C8B-B14F-4D97-AF65-F5344CB8AC3E}">
        <p14:creationId xmlns:p14="http://schemas.microsoft.com/office/powerpoint/2010/main" val="291341691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a:t>We’ve identified seven key steps  to having success in this market. We’re making  tools available on our platform that help you through these steps to building and implementing a successful relationship. </a:t>
            </a:r>
          </a:p>
          <a:p>
            <a:endParaRPr lang="en-US" sz="1600"/>
          </a:p>
          <a:p>
            <a:r>
              <a:rPr lang="en-US" sz="1600"/>
              <a:t>The seven key steps include the following:</a:t>
            </a:r>
          </a:p>
          <a:p>
            <a:pPr lvl="0">
              <a:buFont typeface="+mj-lt"/>
              <a:buAutoNum type="arabicPeriod"/>
            </a:pPr>
            <a:r>
              <a:rPr lang="en-US" sz="1600"/>
              <a:t>  </a:t>
            </a:r>
            <a:r>
              <a:rPr lang="en-US" sz="1600" b="1"/>
              <a:t>Identify and research</a:t>
            </a:r>
            <a:r>
              <a:rPr lang="en-US" sz="1600"/>
              <a:t> which P&amp;C firms you’ll approach – In our new producer opportunity guide, you’ll find suggestions on the types of firms to approach and ideas on how to identify and research those in your area. </a:t>
            </a:r>
          </a:p>
          <a:p>
            <a:pPr lvl="0">
              <a:buFont typeface="+mj-lt"/>
              <a:buAutoNum type="arabicPeriod"/>
            </a:pPr>
            <a:r>
              <a:rPr lang="en-US" sz="1600"/>
              <a:t>  </a:t>
            </a:r>
            <a:r>
              <a:rPr lang="en-US" sz="1600" b="1"/>
              <a:t>Initiate contact and build trust at decision maker level </a:t>
            </a:r>
            <a:r>
              <a:rPr lang="en-US" sz="1600"/>
              <a:t>– In the opportunity guide, we provide suggestions on defining your value proposition and approach to the firms.  Learn from ideas other producers have used and found beneficial.</a:t>
            </a:r>
          </a:p>
          <a:p>
            <a:pPr lvl="0">
              <a:buFont typeface="+mj-lt"/>
              <a:buAutoNum type="arabicPeriod"/>
            </a:pPr>
            <a:r>
              <a:rPr lang="en-US" sz="1600"/>
              <a:t>  </a:t>
            </a:r>
            <a:r>
              <a:rPr lang="en-US" sz="1600" b="1"/>
              <a:t>Expose the potentia</a:t>
            </a:r>
            <a:r>
              <a:rPr lang="en-US" sz="1600"/>
              <a:t>l </a:t>
            </a:r>
            <a:r>
              <a:rPr lang="en-US" sz="1600" b="1"/>
              <a:t>with the revenue opportunity calculator </a:t>
            </a:r>
            <a:r>
              <a:rPr lang="en-US" sz="1600"/>
              <a:t>– We’re updating the data behind our revenue opportunity calculator so you can show P&amp;C principals just what integrating additional risk protection solutions into their business could mean for their bottom line.</a:t>
            </a:r>
          </a:p>
          <a:p>
            <a:pPr lvl="0">
              <a:buFont typeface="+mj-lt"/>
              <a:buAutoNum type="arabicPeriod"/>
            </a:pPr>
            <a:r>
              <a:rPr lang="en-US" sz="1600"/>
              <a:t>  </a:t>
            </a:r>
            <a:r>
              <a:rPr lang="en-US" sz="1600" b="1"/>
              <a:t>Develop a plan </a:t>
            </a:r>
            <a:r>
              <a:rPr lang="en-US" sz="1600"/>
              <a:t>– We offer a sample business plan template complete with suggested ideas and activities you can implement.</a:t>
            </a:r>
          </a:p>
          <a:p>
            <a:pPr lvl="0">
              <a:buFont typeface="+mj-lt"/>
              <a:buAutoNum type="arabicPeriod"/>
            </a:pPr>
            <a:r>
              <a:rPr lang="en-US" sz="1600"/>
              <a:t>  </a:t>
            </a:r>
            <a:r>
              <a:rPr lang="en-US" sz="1600" b="1"/>
              <a:t>Establish goals </a:t>
            </a:r>
            <a:r>
              <a:rPr lang="en-US" sz="1600"/>
              <a:t>– Be sure to establish goals and expectations of each party. We all know the “referral trading” process doesn’t work.  This has to be a real working relationship where both parties are committed to the others’ success as well as their own.</a:t>
            </a:r>
          </a:p>
          <a:p>
            <a:pPr lvl="0">
              <a:buFont typeface="+mj-lt"/>
              <a:buAutoNum type="arabicPeriod"/>
            </a:pPr>
            <a:r>
              <a:rPr lang="en-US" sz="1600"/>
              <a:t>  </a:t>
            </a:r>
            <a:r>
              <a:rPr lang="en-US" sz="1600" b="1"/>
              <a:t>Commit and implement </a:t>
            </a:r>
            <a:r>
              <a:rPr lang="en-US" sz="1600"/>
              <a:t>– Whether you have a formal business plan that you agree to, or you just discuss the expectations of both parties, compensation and process, all parties need to commit to the working relationship and implement a strategy that keeps you engaged and in touch. </a:t>
            </a:r>
          </a:p>
          <a:p>
            <a:pPr lvl="0">
              <a:buFont typeface="+mj-lt"/>
              <a:buAutoNum type="arabicPeriod"/>
            </a:pPr>
            <a:r>
              <a:rPr lang="en-US" sz="1600"/>
              <a:t>  </a:t>
            </a:r>
            <a:r>
              <a:rPr lang="en-US" sz="1600" b="1"/>
              <a:t>Analyze metrics to define success </a:t>
            </a:r>
            <a:r>
              <a:rPr lang="en-US" sz="1600"/>
              <a:t>–</a:t>
            </a:r>
            <a:r>
              <a:rPr lang="en-US" sz="1600" b="1"/>
              <a:t> </a:t>
            </a:r>
            <a:r>
              <a:rPr lang="en-US" sz="1600"/>
              <a:t>Once you’re engaged in the process, meet on a recurring basis to discuss metrics, define success and share it as often as possible.</a:t>
            </a:r>
            <a:endParaRPr lang="en-US" sz="1600" b="1"/>
          </a:p>
          <a:p>
            <a:pPr>
              <a:defRPr/>
            </a:pPr>
            <a:endParaRPr lang="en-US"/>
          </a:p>
        </p:txBody>
      </p:sp>
      <p:sp>
        <p:nvSpPr>
          <p:cNvPr id="4" name="Slide Number Placeholder 3"/>
          <p:cNvSpPr>
            <a:spLocks noGrp="1"/>
          </p:cNvSpPr>
          <p:nvPr>
            <p:ph type="sldNum" sz="quarter" idx="5"/>
          </p:nvPr>
        </p:nvSpPr>
        <p:spPr/>
        <p:txBody>
          <a:bodyPr/>
          <a:lstStyle/>
          <a:p>
            <a:fld id="{883D98F7-5D96-8644-BBA6-72A94972AAFF}" type="slidenum">
              <a:rPr lang="en-US" smtClean="0"/>
              <a:t>68</a:t>
            </a:fld>
            <a:endParaRPr lang="en-US"/>
          </a:p>
        </p:txBody>
      </p:sp>
    </p:spTree>
    <p:extLst>
      <p:ext uri="{BB962C8B-B14F-4D97-AF65-F5344CB8AC3E}">
        <p14:creationId xmlns:p14="http://schemas.microsoft.com/office/powerpoint/2010/main" val="136914139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latin typeface="FS Elliot Pro" pitchFamily="50" charset="0"/>
              </a:rPr>
              <a:t>Guide your strategic alliance relationships to integrate life insurance into their practice. </a:t>
            </a:r>
          </a:p>
          <a:p>
            <a:pPr marL="177828" indent="-177828">
              <a:buFont typeface="Arial" panose="020B0604020202020204" pitchFamily="34" charset="0"/>
              <a:buChar char="•"/>
            </a:pPr>
            <a:r>
              <a:rPr lang="en-US">
                <a:solidFill>
                  <a:srgbClr val="000000"/>
                </a:solidFill>
                <a:latin typeface="FS Elliot Pro" pitchFamily="50" charset="0"/>
              </a:rPr>
              <a:t>We offer</a:t>
            </a:r>
            <a:r>
              <a:rPr lang="en-US" baseline="0">
                <a:solidFill>
                  <a:srgbClr val="000000"/>
                </a:solidFill>
                <a:latin typeface="FS Elliot Pro" pitchFamily="50" charset="0"/>
              </a:rPr>
              <a:t> an o</a:t>
            </a:r>
            <a:r>
              <a:rPr lang="en-US">
                <a:solidFill>
                  <a:srgbClr val="000000"/>
                </a:solidFill>
                <a:latin typeface="FS Elliot Pro" pitchFamily="50" charset="0"/>
              </a:rPr>
              <a:t>pportunity guide with:</a:t>
            </a:r>
          </a:p>
          <a:p>
            <a:pPr marL="1126241" lvl="1" indent="-355656">
              <a:buClr>
                <a:srgbClr val="8C8D8E"/>
              </a:buClr>
              <a:buFont typeface="Arial" panose="020B0604020202020204" pitchFamily="34" charset="0"/>
              <a:buChar char="•"/>
            </a:pPr>
            <a:r>
              <a:rPr lang="en-US"/>
              <a:t>Suggestions on identifying and approaching applicable firms</a:t>
            </a:r>
          </a:p>
          <a:p>
            <a:pPr marL="1126241" lvl="1" indent="-355656">
              <a:buClr>
                <a:srgbClr val="8C8D8E"/>
              </a:buClr>
              <a:buFont typeface="Arial" panose="020B0604020202020204" pitchFamily="34" charset="0"/>
              <a:buChar char="•"/>
            </a:pPr>
            <a:r>
              <a:rPr lang="en-US"/>
              <a:t>Sample business plan template</a:t>
            </a:r>
          </a:p>
          <a:p>
            <a:pPr marL="1126241" lvl="1" indent="-355656">
              <a:buClr>
                <a:srgbClr val="8C8D8E"/>
              </a:buClr>
              <a:buFont typeface="Arial" panose="020B0604020202020204" pitchFamily="34" charset="0"/>
              <a:buChar char="•"/>
            </a:pPr>
            <a:r>
              <a:rPr lang="en-US"/>
              <a:t>Implementation strategies</a:t>
            </a:r>
          </a:p>
          <a:p>
            <a:pPr marL="1126241" lvl="1" indent="-355656">
              <a:buClr>
                <a:srgbClr val="8C8D8E"/>
              </a:buClr>
              <a:buFont typeface="Arial" panose="020B0604020202020204" pitchFamily="34" charset="0"/>
              <a:buChar char="•"/>
            </a:pPr>
            <a:r>
              <a:rPr lang="en-US"/>
              <a:t>Discussion topics/talking points</a:t>
            </a:r>
          </a:p>
          <a:p>
            <a:pPr marL="355656" indent="-355656">
              <a:buClr>
                <a:srgbClr val="8C8D8E"/>
              </a:buClr>
              <a:buFont typeface="Arial" panose="020B0604020202020204" pitchFamily="34" charset="0"/>
              <a:buChar char="•"/>
            </a:pPr>
            <a:r>
              <a:rPr lang="en-US"/>
              <a:t>Approach tools that include an approach brochure, emails &amp; letters   </a:t>
            </a:r>
          </a:p>
          <a:p>
            <a:pPr marL="355656" indent="-355656">
              <a:buClr>
                <a:srgbClr val="8C8D8E"/>
              </a:buClr>
              <a:buFont typeface="Arial" panose="020B0604020202020204" pitchFamily="34" charset="0"/>
              <a:buChar char="•"/>
            </a:pPr>
            <a:r>
              <a:rPr lang="en-US"/>
              <a:t>Value-added client approach services and resources:</a:t>
            </a:r>
          </a:p>
          <a:p>
            <a:pPr marL="1126241" lvl="1" indent="-355656">
              <a:buClr>
                <a:srgbClr val="8C8D8E"/>
              </a:buClr>
              <a:buFont typeface="Arial" panose="020B0604020202020204" pitchFamily="34" charset="0"/>
              <a:buChar char="•"/>
            </a:pPr>
            <a:r>
              <a:rPr lang="en-US"/>
              <a:t>Informal business valuation/buy-sell review</a:t>
            </a:r>
          </a:p>
          <a:p>
            <a:pPr marL="1126241" lvl="1" indent="-355656">
              <a:buClr>
                <a:srgbClr val="8C8D8E"/>
              </a:buClr>
              <a:buFont typeface="Arial" panose="020B0604020202020204" pitchFamily="34" charset="0"/>
              <a:buChar char="•"/>
            </a:pPr>
            <a:r>
              <a:rPr lang="en-US"/>
              <a:t>Key person calculator (life and disability insurance)</a:t>
            </a:r>
          </a:p>
          <a:p>
            <a:pPr marL="1126241" lvl="1" indent="-355656">
              <a:buClr>
                <a:srgbClr val="8C8D8E"/>
              </a:buClr>
              <a:buFont typeface="Arial" panose="020B0604020202020204" pitchFamily="34" charset="0"/>
              <a:buChar char="•"/>
            </a:pPr>
            <a:r>
              <a:rPr lang="en-US"/>
              <a:t>Streamlined underwriting programs (life and disability insurance)</a:t>
            </a:r>
          </a:p>
          <a:p>
            <a:pPr marL="355656" indent="-355656">
              <a:buClr>
                <a:srgbClr val="8C8D8E"/>
              </a:buClr>
              <a:buFont typeface="Arial" panose="020B0604020202020204" pitchFamily="34" charset="0"/>
              <a:buChar char="•"/>
            </a:pPr>
            <a:r>
              <a:rPr lang="en-US"/>
              <a:t>Marketing campaigns </a:t>
            </a:r>
          </a:p>
        </p:txBody>
      </p:sp>
      <p:sp>
        <p:nvSpPr>
          <p:cNvPr id="4" name="Slide Number Placeholder 3"/>
          <p:cNvSpPr>
            <a:spLocks noGrp="1"/>
          </p:cNvSpPr>
          <p:nvPr>
            <p:ph type="sldNum" sz="quarter" idx="5"/>
          </p:nvPr>
        </p:nvSpPr>
        <p:spPr/>
        <p:txBody>
          <a:bodyPr/>
          <a:lstStyle/>
          <a:p>
            <a:fld id="{E24C2B2C-38E7-6645-8EC2-7A497A515162}" type="slidenum">
              <a:rPr lang="en-US" smtClean="0"/>
              <a:t>69</a:t>
            </a:fld>
            <a:endParaRPr lang="en-US"/>
          </a:p>
        </p:txBody>
      </p:sp>
    </p:spTree>
    <p:extLst>
      <p:ext uri="{BB962C8B-B14F-4D97-AF65-F5344CB8AC3E}">
        <p14:creationId xmlns:p14="http://schemas.microsoft.com/office/powerpoint/2010/main" val="3417505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0" y="730250"/>
            <a:ext cx="6499225" cy="3656013"/>
          </a:xfrm>
        </p:spPr>
      </p:sp>
      <p:sp>
        <p:nvSpPr>
          <p:cNvPr id="154627" name="Notes Placeholder 2"/>
          <p:cNvSpPr>
            <a:spLocks noGrp="1"/>
          </p:cNvSpPr>
          <p:nvPr>
            <p:ph type="body" idx="1"/>
          </p:nvPr>
        </p:nvSpPr>
        <p:spPr>
          <a:noFill/>
        </p:spPr>
        <p:txBody>
          <a:bodyPr/>
          <a:lstStyle/>
          <a:p>
            <a:r>
              <a:rPr lang="en-US"/>
              <a:t>Here’s an example of what we provide to you when we complete an informal business valuation. There are also some things to take into consideration as you review it. </a:t>
            </a:r>
          </a:p>
          <a:p>
            <a:endParaRPr lang="en-US"/>
          </a:p>
          <a:p>
            <a:r>
              <a:rPr lang="en-US"/>
              <a:t>Sample discussions the valuation can bring up with your client: </a:t>
            </a:r>
          </a:p>
          <a:p>
            <a:pPr marL="178257" indent="-178257">
              <a:buFont typeface="Arial" panose="020B0604020202020204" pitchFamily="34" charset="0"/>
              <a:buChar char="•"/>
            </a:pPr>
            <a:r>
              <a:rPr lang="en-US">
                <a:solidFill>
                  <a:schemeClr val="accent5"/>
                </a:solidFill>
              </a:rPr>
              <a:t>What value will my heirs be taxed on?</a:t>
            </a:r>
          </a:p>
          <a:p>
            <a:pPr marL="178257" indent="-178257">
              <a:buFont typeface="Arial" panose="020B0604020202020204" pitchFamily="34" charset="0"/>
              <a:buChar char="•"/>
            </a:pPr>
            <a:r>
              <a:rPr lang="en-US">
                <a:solidFill>
                  <a:schemeClr val="accent5"/>
                </a:solidFill>
              </a:rPr>
              <a:t>What does my buy-sell agreement say the value is?</a:t>
            </a:r>
          </a:p>
          <a:p>
            <a:pPr marL="178257" indent="-178257">
              <a:buFont typeface="Arial" panose="020B0604020202020204" pitchFamily="34" charset="0"/>
              <a:buChar char="•"/>
            </a:pPr>
            <a:r>
              <a:rPr lang="en-US">
                <a:solidFill>
                  <a:schemeClr val="accent5"/>
                </a:solidFill>
              </a:rPr>
              <a:t>Will the value hold if a key employee leaves? </a:t>
            </a:r>
          </a:p>
          <a:p>
            <a:pPr marL="178257" indent="-178257">
              <a:buFont typeface="Arial" panose="020B0604020202020204" pitchFamily="34" charset="0"/>
              <a:buChar char="•"/>
            </a:pPr>
            <a:r>
              <a:rPr lang="en-US">
                <a:solidFill>
                  <a:schemeClr val="accent5"/>
                </a:solidFill>
              </a:rPr>
              <a:t>Is there a buyer who will pay the value I’m planning on?</a:t>
            </a:r>
          </a:p>
        </p:txBody>
      </p:sp>
      <p:sp>
        <p:nvSpPr>
          <p:cNvPr id="154628" name="Slide Number Placeholder 3"/>
          <p:cNvSpPr>
            <a:spLocks noGrp="1"/>
          </p:cNvSpPr>
          <p:nvPr>
            <p:ph type="sldNum" sz="quarter" idx="5"/>
          </p:nvPr>
        </p:nvSpPr>
        <p:spPr>
          <a:noFill/>
        </p:spPr>
        <p:txBody>
          <a:bodyPr/>
          <a:lstStyle>
            <a:lvl1pPr>
              <a:defRPr sz="2500">
                <a:solidFill>
                  <a:schemeClr val="tx1"/>
                </a:solidFill>
                <a:latin typeface="Arial" pitchFamily="34" charset="0"/>
                <a:ea typeface="MS PGothic" pitchFamily="34" charset="-128"/>
              </a:defRPr>
            </a:lvl1pPr>
            <a:lvl2pPr marL="783343" indent="-301286">
              <a:defRPr sz="2500">
                <a:solidFill>
                  <a:schemeClr val="tx1"/>
                </a:solidFill>
                <a:latin typeface="Arial" pitchFamily="34" charset="0"/>
                <a:ea typeface="MS PGothic" pitchFamily="34" charset="-128"/>
              </a:defRPr>
            </a:lvl2pPr>
            <a:lvl3pPr marL="1205142" indent="-241027">
              <a:defRPr sz="2500">
                <a:solidFill>
                  <a:schemeClr val="tx1"/>
                </a:solidFill>
                <a:latin typeface="Arial" pitchFamily="34" charset="0"/>
                <a:ea typeface="MS PGothic" pitchFamily="34" charset="-128"/>
              </a:defRPr>
            </a:lvl3pPr>
            <a:lvl4pPr marL="1687198" indent="-241027">
              <a:defRPr sz="2500">
                <a:solidFill>
                  <a:schemeClr val="tx1"/>
                </a:solidFill>
                <a:latin typeface="Arial" pitchFamily="34" charset="0"/>
                <a:ea typeface="MS PGothic" pitchFamily="34" charset="-128"/>
              </a:defRPr>
            </a:lvl4pPr>
            <a:lvl5pPr marL="2169257" indent="-241027">
              <a:defRPr sz="2500">
                <a:solidFill>
                  <a:schemeClr val="tx1"/>
                </a:solidFill>
                <a:latin typeface="Arial" pitchFamily="34" charset="0"/>
                <a:ea typeface="MS PGothic" pitchFamily="34" charset="-128"/>
              </a:defRPr>
            </a:lvl5pPr>
            <a:lvl6pPr marL="2651313" indent="-241027" algn="r" eaLnBrk="0" fontAlgn="base" hangingPunct="0">
              <a:spcBef>
                <a:spcPct val="0"/>
              </a:spcBef>
              <a:spcAft>
                <a:spcPct val="0"/>
              </a:spcAft>
              <a:defRPr sz="2500">
                <a:solidFill>
                  <a:schemeClr val="tx1"/>
                </a:solidFill>
                <a:latin typeface="Arial" pitchFamily="34" charset="0"/>
                <a:ea typeface="MS PGothic" pitchFamily="34" charset="-128"/>
              </a:defRPr>
            </a:lvl6pPr>
            <a:lvl7pPr marL="3133369" indent="-241027" algn="r" eaLnBrk="0" fontAlgn="base" hangingPunct="0">
              <a:spcBef>
                <a:spcPct val="0"/>
              </a:spcBef>
              <a:spcAft>
                <a:spcPct val="0"/>
              </a:spcAft>
              <a:defRPr sz="2500">
                <a:solidFill>
                  <a:schemeClr val="tx1"/>
                </a:solidFill>
                <a:latin typeface="Arial" pitchFamily="34" charset="0"/>
                <a:ea typeface="MS PGothic" pitchFamily="34" charset="-128"/>
              </a:defRPr>
            </a:lvl7pPr>
            <a:lvl8pPr marL="3615427" indent="-241027" algn="r" eaLnBrk="0" fontAlgn="base" hangingPunct="0">
              <a:spcBef>
                <a:spcPct val="0"/>
              </a:spcBef>
              <a:spcAft>
                <a:spcPct val="0"/>
              </a:spcAft>
              <a:defRPr sz="2500">
                <a:solidFill>
                  <a:schemeClr val="tx1"/>
                </a:solidFill>
                <a:latin typeface="Arial" pitchFamily="34" charset="0"/>
                <a:ea typeface="MS PGothic" pitchFamily="34" charset="-128"/>
              </a:defRPr>
            </a:lvl8pPr>
            <a:lvl9pPr marL="4097484" indent="-241027" algn="r" eaLnBrk="0" fontAlgn="base" hangingPunct="0">
              <a:spcBef>
                <a:spcPct val="0"/>
              </a:spcBef>
              <a:spcAft>
                <a:spcPct val="0"/>
              </a:spcAft>
              <a:defRPr sz="2500">
                <a:solidFill>
                  <a:schemeClr val="tx1"/>
                </a:solidFill>
                <a:latin typeface="Arial" pitchFamily="34" charset="0"/>
                <a:ea typeface="MS PGothic" pitchFamily="34" charset="-128"/>
              </a:defRPr>
            </a:lvl9pPr>
          </a:lstStyle>
          <a:p>
            <a:fld id="{8FE702F2-5CC6-47FD-A7A6-417A97AE39B9}" type="slidenum">
              <a:rPr lang="en-US" altLang="en-US" sz="1200"/>
              <a:pPr/>
              <a:t>7</a:t>
            </a:fld>
            <a:endParaRPr lang="en-US" altLang="en-US" sz="1200"/>
          </a:p>
        </p:txBody>
      </p:sp>
    </p:spTree>
    <p:extLst>
      <p:ext uri="{BB962C8B-B14F-4D97-AF65-F5344CB8AC3E}">
        <p14:creationId xmlns:p14="http://schemas.microsoft.com/office/powerpoint/2010/main" val="354264041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5353">
              <a:defRPr/>
            </a:pPr>
            <a:r>
              <a:rPr lang="en-US"/>
              <a:t>Read directly from slide.</a:t>
            </a:r>
          </a:p>
        </p:txBody>
      </p:sp>
      <p:sp>
        <p:nvSpPr>
          <p:cNvPr id="4" name="Slide Number Placeholder 3"/>
          <p:cNvSpPr>
            <a:spLocks noGrp="1"/>
          </p:cNvSpPr>
          <p:nvPr>
            <p:ph type="sldNum" sz="quarter" idx="5"/>
          </p:nvPr>
        </p:nvSpPr>
        <p:spPr/>
        <p:txBody>
          <a:bodyPr/>
          <a:lstStyle/>
          <a:p>
            <a:fld id="{E24C2B2C-38E7-6645-8EC2-7A497A515162}" type="slidenum">
              <a:rPr lang="en-US" smtClean="0"/>
              <a:t>70</a:t>
            </a:fld>
            <a:endParaRPr lang="en-US"/>
          </a:p>
        </p:txBody>
      </p:sp>
    </p:spTree>
    <p:extLst>
      <p:ext uri="{BB962C8B-B14F-4D97-AF65-F5344CB8AC3E}">
        <p14:creationId xmlns:p14="http://schemas.microsoft.com/office/powerpoint/2010/main" val="851631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charset="0"/>
              </a:rPr>
              <a:t>[Optional: If time allows, you can offer Q&amp;A at the end of the session.]</a:t>
            </a:r>
          </a:p>
          <a:p>
            <a:endParaRPr lang="en-US">
              <a:latin typeface="Arial" charset="0"/>
            </a:endParaRPr>
          </a:p>
          <a:p>
            <a:r>
              <a:rPr lang="en-US">
                <a:latin typeface="Arial" charset="0"/>
              </a:rPr>
              <a:t>Are there any questions I can address for you before we go?</a:t>
            </a:r>
            <a:endParaRPr lang="en-US" baseline="0">
              <a:latin typeface="Arial" charset="0"/>
            </a:endParaRPr>
          </a:p>
        </p:txBody>
      </p:sp>
      <p:sp>
        <p:nvSpPr>
          <p:cNvPr id="4" name="Slide Number Placeholder 3"/>
          <p:cNvSpPr>
            <a:spLocks noGrp="1"/>
          </p:cNvSpPr>
          <p:nvPr>
            <p:ph type="sldNum" sz="quarter" idx="5"/>
          </p:nvPr>
        </p:nvSpPr>
        <p:spPr/>
        <p:txBody>
          <a:bodyPr/>
          <a:lstStyle/>
          <a:p>
            <a:fld id="{E24C2B2C-38E7-6645-8EC2-7A497A515162}" type="slidenum">
              <a:rPr lang="en-US" smtClean="0"/>
              <a:t>71</a:t>
            </a:fld>
            <a:endParaRPr lang="en-US"/>
          </a:p>
        </p:txBody>
      </p:sp>
    </p:spTree>
    <p:extLst>
      <p:ext uri="{BB962C8B-B14F-4D97-AF65-F5344CB8AC3E}">
        <p14:creationId xmlns:p14="http://schemas.microsoft.com/office/powerpoint/2010/main" val="352290866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Read directly from slide.</a:t>
            </a:r>
          </a:p>
          <a:p>
            <a:endParaRPr lang="en-US"/>
          </a:p>
        </p:txBody>
      </p:sp>
      <p:sp>
        <p:nvSpPr>
          <p:cNvPr id="4" name="Slide Number Placeholder 3"/>
          <p:cNvSpPr>
            <a:spLocks noGrp="1"/>
          </p:cNvSpPr>
          <p:nvPr>
            <p:ph type="sldNum" sz="quarter" idx="5"/>
          </p:nvPr>
        </p:nvSpPr>
        <p:spPr/>
        <p:txBody>
          <a:bodyPr/>
          <a:lstStyle/>
          <a:p>
            <a:fld id="{E24C2B2C-38E7-6645-8EC2-7A497A515162}" type="slidenum">
              <a:rPr lang="en-US" smtClean="0"/>
              <a:t>72</a:t>
            </a:fld>
            <a:endParaRPr lang="en-US"/>
          </a:p>
        </p:txBody>
      </p:sp>
    </p:spTree>
    <p:extLst>
      <p:ext uri="{BB962C8B-B14F-4D97-AF65-F5344CB8AC3E}">
        <p14:creationId xmlns:p14="http://schemas.microsoft.com/office/powerpoint/2010/main" val="70563136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5353">
              <a:defRPr/>
            </a:pPr>
            <a:r>
              <a:rPr lang="en-US" b="0" dirty="0"/>
              <a:t>[</a:t>
            </a:r>
            <a:r>
              <a:rPr lang="en-US" b="0" baseline="0" dirty="0"/>
              <a:t>Leave on screen long enough for people to read.]</a:t>
            </a:r>
            <a:endParaRPr lang="en-US" b="0" dirty="0"/>
          </a:p>
          <a:p>
            <a:endParaRPr lang="en-US" dirty="0"/>
          </a:p>
        </p:txBody>
      </p:sp>
      <p:sp>
        <p:nvSpPr>
          <p:cNvPr id="4" name="Slide Number Placeholder 3"/>
          <p:cNvSpPr>
            <a:spLocks noGrp="1"/>
          </p:cNvSpPr>
          <p:nvPr>
            <p:ph type="sldNum" sz="quarter" idx="5"/>
          </p:nvPr>
        </p:nvSpPr>
        <p:spPr/>
        <p:txBody>
          <a:bodyPr/>
          <a:lstStyle/>
          <a:p>
            <a:fld id="{883D98F7-5D96-8644-BBA6-72A94972AAFF}" type="slidenum">
              <a:rPr lang="en-US" smtClean="0"/>
              <a:t>73</a:t>
            </a:fld>
            <a:endParaRPr lang="en-US"/>
          </a:p>
        </p:txBody>
      </p:sp>
    </p:spTree>
    <p:extLst>
      <p:ext uri="{BB962C8B-B14F-4D97-AF65-F5344CB8AC3E}">
        <p14:creationId xmlns:p14="http://schemas.microsoft.com/office/powerpoint/2010/main" val="34775266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0" y="730250"/>
            <a:ext cx="6499225" cy="3656013"/>
          </a:xfrm>
        </p:spPr>
      </p:sp>
      <p:sp>
        <p:nvSpPr>
          <p:cNvPr id="154627" name="Notes Placeholder 2"/>
          <p:cNvSpPr>
            <a:spLocks noGrp="1"/>
          </p:cNvSpPr>
          <p:nvPr>
            <p:ph type="body" idx="1"/>
          </p:nvPr>
        </p:nvSpPr>
        <p:spPr>
          <a:noFill/>
        </p:spPr>
        <p:txBody>
          <a:bodyPr/>
          <a:lstStyle/>
          <a:p>
            <a:pPr eaLnBrk="1" hangingPunct="1">
              <a:lnSpc>
                <a:spcPct val="90000"/>
              </a:lnSpc>
            </a:pPr>
            <a:r>
              <a:rPr lang="en-US" altLang="en-US"/>
              <a:t>What is a Buy-Sell Review?  - It’s another way to open a case with a business owner. You</a:t>
            </a:r>
            <a:r>
              <a:rPr lang="ja-JP" altLang="en-US"/>
              <a:t>’</a:t>
            </a:r>
            <a:r>
              <a:rPr lang="en-US" altLang="ja-JP"/>
              <a:t>re talking with business owners about a key issue for many of them. </a:t>
            </a:r>
          </a:p>
          <a:p>
            <a:pPr eaLnBrk="1" hangingPunct="1">
              <a:lnSpc>
                <a:spcPct val="90000"/>
              </a:lnSpc>
            </a:pPr>
            <a:endParaRPr lang="en-US" altLang="en-US"/>
          </a:p>
          <a:p>
            <a:pPr eaLnBrk="1" hangingPunct="1">
              <a:lnSpc>
                <a:spcPct val="90000"/>
              </a:lnSpc>
            </a:pPr>
            <a:r>
              <a:rPr lang="en-US" altLang="en-US"/>
              <a:t>We generate a customized report based on the information provided to us. </a:t>
            </a:r>
            <a:r>
              <a:rPr lang="en-US" sz="1000"/>
              <a:t>Sample Buy-Sell Review Summary Report (BB9868)</a:t>
            </a:r>
          </a:p>
          <a:p>
            <a:pPr eaLnBrk="1" hangingPunct="1">
              <a:lnSpc>
                <a:spcPct val="90000"/>
              </a:lnSpc>
            </a:pPr>
            <a:r>
              <a:rPr lang="en-US" altLang="en-US"/>
              <a:t>The report includes:</a:t>
            </a:r>
          </a:p>
          <a:p>
            <a:pPr marL="181216" indent="-181216">
              <a:buFont typeface="Arial" panose="020B0604020202020204" pitchFamily="34" charset="0"/>
              <a:buChar char="•"/>
            </a:pPr>
            <a:r>
              <a:rPr lang="en-US" altLang="en-US"/>
              <a:t>Highlights of the existing buy-sell agreement.</a:t>
            </a:r>
          </a:p>
          <a:p>
            <a:pPr marL="181216" indent="-181216">
              <a:buFont typeface="Arial" panose="020B0604020202020204" pitchFamily="34" charset="0"/>
              <a:buChar char="•"/>
            </a:pPr>
            <a:r>
              <a:rPr lang="en-US" altLang="en-US"/>
              <a:t>Recommendations based on business needs.</a:t>
            </a:r>
          </a:p>
          <a:p>
            <a:pPr marL="181216" indent="-181216">
              <a:buFont typeface="Arial" panose="020B0604020202020204" pitchFamily="34" charset="0"/>
              <a:buChar char="•"/>
            </a:pPr>
            <a:r>
              <a:rPr lang="en-US" altLang="en-US"/>
              <a:t>A summary of the current funding and options to help meet business needs.</a:t>
            </a:r>
          </a:p>
          <a:p>
            <a:endParaRPr lang="en-US" altLang="en-US"/>
          </a:p>
        </p:txBody>
      </p:sp>
      <p:sp>
        <p:nvSpPr>
          <p:cNvPr id="154628" name="Slide Number Placeholder 3"/>
          <p:cNvSpPr>
            <a:spLocks noGrp="1"/>
          </p:cNvSpPr>
          <p:nvPr>
            <p:ph type="sldNum" sz="quarter" idx="5"/>
          </p:nvPr>
        </p:nvSpPr>
        <p:spPr>
          <a:noFill/>
        </p:spPr>
        <p:txBody>
          <a:bodyPr/>
          <a:lstStyle>
            <a:lvl1pPr>
              <a:defRPr sz="2500">
                <a:solidFill>
                  <a:schemeClr val="tx1"/>
                </a:solidFill>
                <a:latin typeface="Arial" pitchFamily="34" charset="0"/>
                <a:ea typeface="MS PGothic" pitchFamily="34" charset="-128"/>
              </a:defRPr>
            </a:lvl1pPr>
            <a:lvl2pPr marL="783343" indent="-301286">
              <a:defRPr sz="2500">
                <a:solidFill>
                  <a:schemeClr val="tx1"/>
                </a:solidFill>
                <a:latin typeface="Arial" pitchFamily="34" charset="0"/>
                <a:ea typeface="MS PGothic" pitchFamily="34" charset="-128"/>
              </a:defRPr>
            </a:lvl2pPr>
            <a:lvl3pPr marL="1205142" indent="-241027">
              <a:defRPr sz="2500">
                <a:solidFill>
                  <a:schemeClr val="tx1"/>
                </a:solidFill>
                <a:latin typeface="Arial" pitchFamily="34" charset="0"/>
                <a:ea typeface="MS PGothic" pitchFamily="34" charset="-128"/>
              </a:defRPr>
            </a:lvl3pPr>
            <a:lvl4pPr marL="1687198" indent="-241027">
              <a:defRPr sz="2500">
                <a:solidFill>
                  <a:schemeClr val="tx1"/>
                </a:solidFill>
                <a:latin typeface="Arial" pitchFamily="34" charset="0"/>
                <a:ea typeface="MS PGothic" pitchFamily="34" charset="-128"/>
              </a:defRPr>
            </a:lvl4pPr>
            <a:lvl5pPr marL="2169257" indent="-241027">
              <a:defRPr sz="2500">
                <a:solidFill>
                  <a:schemeClr val="tx1"/>
                </a:solidFill>
                <a:latin typeface="Arial" pitchFamily="34" charset="0"/>
                <a:ea typeface="MS PGothic" pitchFamily="34" charset="-128"/>
              </a:defRPr>
            </a:lvl5pPr>
            <a:lvl6pPr marL="2651313" indent="-241027" algn="r" eaLnBrk="0" fontAlgn="base" hangingPunct="0">
              <a:spcBef>
                <a:spcPct val="0"/>
              </a:spcBef>
              <a:spcAft>
                <a:spcPct val="0"/>
              </a:spcAft>
              <a:defRPr sz="2500">
                <a:solidFill>
                  <a:schemeClr val="tx1"/>
                </a:solidFill>
                <a:latin typeface="Arial" pitchFamily="34" charset="0"/>
                <a:ea typeface="MS PGothic" pitchFamily="34" charset="-128"/>
              </a:defRPr>
            </a:lvl6pPr>
            <a:lvl7pPr marL="3133369" indent="-241027" algn="r" eaLnBrk="0" fontAlgn="base" hangingPunct="0">
              <a:spcBef>
                <a:spcPct val="0"/>
              </a:spcBef>
              <a:spcAft>
                <a:spcPct val="0"/>
              </a:spcAft>
              <a:defRPr sz="2500">
                <a:solidFill>
                  <a:schemeClr val="tx1"/>
                </a:solidFill>
                <a:latin typeface="Arial" pitchFamily="34" charset="0"/>
                <a:ea typeface="MS PGothic" pitchFamily="34" charset="-128"/>
              </a:defRPr>
            </a:lvl7pPr>
            <a:lvl8pPr marL="3615427" indent="-241027" algn="r" eaLnBrk="0" fontAlgn="base" hangingPunct="0">
              <a:spcBef>
                <a:spcPct val="0"/>
              </a:spcBef>
              <a:spcAft>
                <a:spcPct val="0"/>
              </a:spcAft>
              <a:defRPr sz="2500">
                <a:solidFill>
                  <a:schemeClr val="tx1"/>
                </a:solidFill>
                <a:latin typeface="Arial" pitchFamily="34" charset="0"/>
                <a:ea typeface="MS PGothic" pitchFamily="34" charset="-128"/>
              </a:defRPr>
            </a:lvl8pPr>
            <a:lvl9pPr marL="4097484" indent="-241027" algn="r" eaLnBrk="0" fontAlgn="base" hangingPunct="0">
              <a:spcBef>
                <a:spcPct val="0"/>
              </a:spcBef>
              <a:spcAft>
                <a:spcPct val="0"/>
              </a:spcAft>
              <a:defRPr sz="2500">
                <a:solidFill>
                  <a:schemeClr val="tx1"/>
                </a:solidFill>
                <a:latin typeface="Arial" pitchFamily="34" charset="0"/>
                <a:ea typeface="MS PGothic" pitchFamily="34" charset="-128"/>
              </a:defRPr>
            </a:lvl9pPr>
          </a:lstStyle>
          <a:p>
            <a:fld id="{8FE702F2-5CC6-47FD-A7A6-417A97AE39B9}" type="slidenum">
              <a:rPr lang="en-US" altLang="en-US" sz="1200"/>
              <a:pPr/>
              <a:t>8</a:t>
            </a:fld>
            <a:endParaRPr lang="en-US" altLang="en-US" sz="1200"/>
          </a:p>
        </p:txBody>
      </p:sp>
    </p:spTree>
    <p:extLst>
      <p:ext uri="{BB962C8B-B14F-4D97-AF65-F5344CB8AC3E}">
        <p14:creationId xmlns:p14="http://schemas.microsoft.com/office/powerpoint/2010/main" val="3541341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a:t>In reviewing a buy-sell agreement, there are five key areas that we focus on. [Read</a:t>
            </a:r>
            <a:r>
              <a:rPr lang="en-US" altLang="en-US" baseline="0"/>
              <a:t> through the items on slide.]</a:t>
            </a:r>
            <a:endParaRPr lang="en-US" altLang="en-US"/>
          </a:p>
          <a:p>
            <a:pPr>
              <a:defRPr/>
            </a:pPr>
            <a:endParaRPr lang="en-US"/>
          </a:p>
        </p:txBody>
      </p:sp>
      <p:sp>
        <p:nvSpPr>
          <p:cNvPr id="4" name="Slide Number Placeholder 3"/>
          <p:cNvSpPr>
            <a:spLocks noGrp="1"/>
          </p:cNvSpPr>
          <p:nvPr>
            <p:ph type="sldNum" sz="quarter" idx="5"/>
          </p:nvPr>
        </p:nvSpPr>
        <p:spPr/>
        <p:txBody>
          <a:bodyPr/>
          <a:lstStyle/>
          <a:p>
            <a:fld id="{883D98F7-5D96-8644-BBA6-72A94972AAFF}" type="slidenum">
              <a:rPr lang="en-US" smtClean="0"/>
              <a:t>9</a:t>
            </a:fld>
            <a:endParaRPr lang="en-US"/>
          </a:p>
        </p:txBody>
      </p:sp>
    </p:spTree>
    <p:extLst>
      <p:ext uri="{BB962C8B-B14F-4D97-AF65-F5344CB8AC3E}">
        <p14:creationId xmlns:p14="http://schemas.microsoft.com/office/powerpoint/2010/main" val="10701650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Rectangle 5"/>
          <p:cNvSpPr/>
          <p:nvPr userDrawn="1"/>
        </p:nvSpPr>
        <p:spPr>
          <a:xfrm>
            <a:off x="0" y="0"/>
            <a:ext cx="9144000" cy="5143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p:cNvSpPr>
            <a:spLocks noGrp="1"/>
          </p:cNvSpPr>
          <p:nvPr>
            <p:ph type="ctrTitle" hasCustomPrompt="1"/>
          </p:nvPr>
        </p:nvSpPr>
        <p:spPr>
          <a:xfrm>
            <a:off x="673698" y="998846"/>
            <a:ext cx="5238266" cy="1399282"/>
          </a:xfrm>
        </p:spPr>
        <p:txBody>
          <a:bodyPr anchor="t">
            <a:noAutofit/>
          </a:bodyPr>
          <a:lstStyle>
            <a:lvl1pPr algn="l">
              <a:lnSpc>
                <a:spcPct val="80000"/>
              </a:lnSpc>
              <a:defRPr sz="4600" b="0" i="0">
                <a:solidFill>
                  <a:srgbClr val="FFFFFF"/>
                </a:solidFill>
                <a:latin typeface="FS Elliot Pro Light"/>
                <a:cs typeface="FS Elliot Pro Light"/>
              </a:defRPr>
            </a:lvl1pPr>
          </a:lstStyle>
          <a:p>
            <a:r>
              <a:rPr lang="en-US"/>
              <a:t>Title that is only two lines long</a:t>
            </a:r>
          </a:p>
        </p:txBody>
      </p:sp>
      <p:sp>
        <p:nvSpPr>
          <p:cNvPr id="15" name="Subtitle 2"/>
          <p:cNvSpPr>
            <a:spLocks noGrp="1"/>
          </p:cNvSpPr>
          <p:nvPr>
            <p:ph type="subTitle" idx="1" hasCustomPrompt="1"/>
          </p:nvPr>
        </p:nvSpPr>
        <p:spPr>
          <a:xfrm>
            <a:off x="737682" y="3164195"/>
            <a:ext cx="4158766" cy="339725"/>
          </a:xfrm>
          <a:prstGeom prst="rect">
            <a:avLst/>
          </a:prstGeom>
        </p:spPr>
        <p:txBody>
          <a:bodyPr>
            <a:normAutofit/>
          </a:bodyPr>
          <a:lstStyle>
            <a:lvl1pPr marL="0" indent="0" algn="l">
              <a:lnSpc>
                <a:spcPct val="80000"/>
              </a:lnSpc>
              <a:buNone/>
              <a:defRPr sz="2000" b="0" i="0">
                <a:solidFill>
                  <a:srgbClr val="FFFFFF"/>
                </a:solidFill>
                <a:latin typeface="FS Elliot Pro"/>
                <a:cs typeface="FS Elliot Pro"/>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Presenter’s name</a:t>
            </a:r>
          </a:p>
        </p:txBody>
      </p:sp>
      <p:sp>
        <p:nvSpPr>
          <p:cNvPr id="16" name="Text Placeholder 10"/>
          <p:cNvSpPr>
            <a:spLocks noGrp="1"/>
          </p:cNvSpPr>
          <p:nvPr>
            <p:ph type="body" sz="quarter" idx="10" hasCustomPrompt="1"/>
          </p:nvPr>
        </p:nvSpPr>
        <p:spPr>
          <a:xfrm>
            <a:off x="737198" y="3533796"/>
            <a:ext cx="4159250" cy="224124"/>
          </a:xfrm>
          <a:prstGeom prst="rect">
            <a:avLst/>
          </a:prstGeom>
        </p:spPr>
        <p:txBody>
          <a:bodyPr>
            <a:normAutofit/>
          </a:bodyPr>
          <a:lstStyle>
            <a:lvl1pPr marL="0" indent="0">
              <a:lnSpc>
                <a:spcPct val="50000"/>
              </a:lnSpc>
              <a:buNone/>
              <a:defRPr sz="1400" baseline="0">
                <a:solidFill>
                  <a:srgbClr val="FFFFFF"/>
                </a:solidFill>
              </a:defRPr>
            </a:lvl1pPr>
          </a:lstStyle>
          <a:p>
            <a:pPr lvl="0"/>
            <a:r>
              <a:rPr lang="en-US"/>
              <a:t>The presenter’s title goes on this line.</a:t>
            </a:r>
          </a:p>
        </p:txBody>
      </p:sp>
      <p:sp>
        <p:nvSpPr>
          <p:cNvPr id="17" name="Text Placeholder 8"/>
          <p:cNvSpPr>
            <a:spLocks noGrp="1"/>
          </p:cNvSpPr>
          <p:nvPr>
            <p:ph type="body" sz="quarter" idx="11" hasCustomPrompt="1"/>
          </p:nvPr>
        </p:nvSpPr>
        <p:spPr>
          <a:xfrm>
            <a:off x="717778" y="2200008"/>
            <a:ext cx="7016522" cy="533400"/>
          </a:xfrm>
        </p:spPr>
        <p:txBody>
          <a:bodyPr>
            <a:noAutofit/>
          </a:bodyPr>
          <a:lstStyle>
            <a:lvl1pPr marL="0" indent="0" algn="l">
              <a:buNone/>
              <a:defRPr sz="2400" b="0" i="0" baseline="0">
                <a:solidFill>
                  <a:srgbClr val="FFFFFF"/>
                </a:solidFill>
                <a:latin typeface="FS Elliot Pro Light"/>
                <a:cs typeface="FS Elliot Pro Light"/>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en-US"/>
              <a:t>Sub-title, should only be one line.</a:t>
            </a:r>
          </a:p>
        </p:txBody>
      </p:sp>
      <p:sp>
        <p:nvSpPr>
          <p:cNvPr id="11" name="Oval 4"/>
          <p:cNvSpPr>
            <a:spLocks noChangeAspect="1"/>
          </p:cNvSpPr>
          <p:nvPr userDrawn="1"/>
        </p:nvSpPr>
        <p:spPr>
          <a:xfrm>
            <a:off x="8524700" y="1105971"/>
            <a:ext cx="619300" cy="2936978"/>
          </a:xfrm>
          <a:custGeom>
            <a:avLst/>
            <a:gdLst/>
            <a:ahLst/>
            <a:cxnLst/>
            <a:rect l="l" t="t" r="r" b="b"/>
            <a:pathLst>
              <a:path w="619300" h="2936978">
                <a:moveTo>
                  <a:pt x="619300" y="0"/>
                </a:moveTo>
                <a:lnTo>
                  <a:pt x="619300" y="2936978"/>
                </a:lnTo>
                <a:lnTo>
                  <a:pt x="601608" y="2920899"/>
                </a:lnTo>
                <a:cubicBezTo>
                  <a:pt x="229904" y="2549194"/>
                  <a:pt x="0" y="2035690"/>
                  <a:pt x="0" y="1468489"/>
                </a:cubicBezTo>
                <a:cubicBezTo>
                  <a:pt x="0" y="901288"/>
                  <a:pt x="229904" y="387784"/>
                  <a:pt x="601608" y="16080"/>
                </a:cubicBezTo>
                <a:close/>
              </a:path>
            </a:pathLst>
          </a:custGeom>
          <a:solidFill>
            <a:schemeClr val="accent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en-US">
              <a:solidFill>
                <a:schemeClr val="tx1"/>
              </a:solidFill>
            </a:endParaRPr>
          </a:p>
        </p:txBody>
      </p:sp>
      <p:pic>
        <p:nvPicPr>
          <p:cNvPr id="2" name="Picture 1" descr="Principal_sm_white_151.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52371" y="4277277"/>
            <a:ext cx="1383792" cy="390144"/>
          </a:xfrm>
          <a:prstGeom prst="rect">
            <a:avLst/>
          </a:prstGeom>
        </p:spPr>
      </p:pic>
    </p:spTree>
    <p:extLst>
      <p:ext uri="{BB962C8B-B14F-4D97-AF65-F5344CB8AC3E}">
        <p14:creationId xmlns:p14="http://schemas.microsoft.com/office/powerpoint/2010/main" val="1479502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Light Text">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rgbClr val="464E7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sz="quarter" idx="10"/>
          </p:nvPr>
        </p:nvSpPr>
        <p:spPr>
          <a:xfrm>
            <a:off x="0" y="0"/>
            <a:ext cx="9144000" cy="5143500"/>
          </a:xfrm>
          <a:prstGeom prst="rect">
            <a:avLst/>
          </a:prstGeom>
          <a:solidFill>
            <a:srgbClr val="464E7E"/>
          </a:solidFill>
        </p:spPr>
        <p:txBody>
          <a:bodyPr vert="horz"/>
          <a:lstStyle>
            <a:lvl1pPr marL="0" indent="0">
              <a:buNone/>
              <a:defRPr sz="1200">
                <a:solidFill>
                  <a:srgbClr val="7F7F7F"/>
                </a:solidFill>
              </a:defRPr>
            </a:lvl1pPr>
          </a:lstStyle>
          <a:p>
            <a:endParaRPr lang="en-US"/>
          </a:p>
        </p:txBody>
      </p:sp>
      <p:sp>
        <p:nvSpPr>
          <p:cNvPr id="14" name="Text Placeholder 10"/>
          <p:cNvSpPr>
            <a:spLocks noGrp="1"/>
          </p:cNvSpPr>
          <p:nvPr>
            <p:ph type="body" sz="quarter" idx="11" hasCustomPrompt="1"/>
          </p:nvPr>
        </p:nvSpPr>
        <p:spPr>
          <a:xfrm>
            <a:off x="685649" y="893654"/>
            <a:ext cx="4450866" cy="1183327"/>
          </a:xfrm>
          <a:prstGeom prst="rect">
            <a:avLst/>
          </a:prstGeom>
        </p:spPr>
        <p:txBody>
          <a:bodyPr vert="horz">
            <a:normAutofit/>
          </a:bodyPr>
          <a:lstStyle>
            <a:lvl1pPr marL="0" indent="0">
              <a:buNone/>
              <a:defRPr sz="2800" b="0" i="0" baseline="0">
                <a:solidFill>
                  <a:srgbClr val="FFFFFF"/>
                </a:solidFill>
                <a:latin typeface="FS Elliot Pro"/>
                <a:cs typeface="FS Elliot Pro"/>
              </a:defRPr>
            </a:lvl1pPr>
          </a:lstStyle>
          <a:p>
            <a:pPr lvl="0"/>
            <a:r>
              <a:rPr lang="en-US"/>
              <a:t>This slide is for images with dark backgrounds</a:t>
            </a:r>
          </a:p>
        </p:txBody>
      </p:sp>
    </p:spTree>
    <p:extLst>
      <p:ext uri="{BB962C8B-B14F-4D97-AF65-F5344CB8AC3E}">
        <p14:creationId xmlns:p14="http://schemas.microsoft.com/office/powerpoint/2010/main" val="1641805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Dark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a:lstStyle>
            <a:lvl1pPr marL="0" indent="0">
              <a:buNone/>
              <a:defRPr sz="1200">
                <a:solidFill>
                  <a:srgbClr val="7F7F7F"/>
                </a:solidFill>
              </a:defRPr>
            </a:lvl1pPr>
          </a:lstStyle>
          <a:p>
            <a:endParaRPr lang="en-US"/>
          </a:p>
        </p:txBody>
      </p:sp>
      <p:sp>
        <p:nvSpPr>
          <p:cNvPr id="14" name="Text Placeholder 10"/>
          <p:cNvSpPr>
            <a:spLocks noGrp="1"/>
          </p:cNvSpPr>
          <p:nvPr>
            <p:ph type="body" sz="quarter" idx="11" hasCustomPrompt="1"/>
          </p:nvPr>
        </p:nvSpPr>
        <p:spPr>
          <a:xfrm>
            <a:off x="618974" y="969854"/>
            <a:ext cx="3903866" cy="1183327"/>
          </a:xfrm>
          <a:prstGeom prst="rect">
            <a:avLst/>
          </a:prstGeom>
        </p:spPr>
        <p:txBody>
          <a:bodyPr vert="horz">
            <a:normAutofit/>
          </a:bodyPr>
          <a:lstStyle>
            <a:lvl1pPr marL="0" indent="0">
              <a:buNone/>
              <a:defRPr sz="2800" b="0" i="0" baseline="0">
                <a:solidFill>
                  <a:srgbClr val="13294B"/>
                </a:solidFill>
                <a:latin typeface="FS Elliot Pro"/>
                <a:cs typeface="FS Elliot Pro"/>
              </a:defRPr>
            </a:lvl1pPr>
          </a:lstStyle>
          <a:p>
            <a:pPr lvl="0"/>
            <a:r>
              <a:rPr lang="en-US"/>
              <a:t>Use for images with light backgrounds</a:t>
            </a:r>
          </a:p>
        </p:txBody>
      </p:sp>
    </p:spTree>
    <p:extLst>
      <p:ext uri="{BB962C8B-B14F-4D97-AF65-F5344CB8AC3E}">
        <p14:creationId xmlns:p14="http://schemas.microsoft.com/office/powerpoint/2010/main" val="1756503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Circles">
    <p:spTree>
      <p:nvGrpSpPr>
        <p:cNvPr id="1" name=""/>
        <p:cNvGrpSpPr/>
        <p:nvPr/>
      </p:nvGrpSpPr>
      <p:grpSpPr>
        <a:xfrm>
          <a:off x="0" y="0"/>
          <a:ext cx="0" cy="0"/>
          <a:chOff x="0" y="0"/>
          <a:chExt cx="0" cy="0"/>
        </a:xfrm>
      </p:grpSpPr>
      <p:pic>
        <p:nvPicPr>
          <p:cNvPr id="10" name="Picture 9" descr="Principal_sm_rgb_151.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31100" y="4551076"/>
            <a:ext cx="1383792" cy="390144"/>
          </a:xfrm>
          <a:prstGeom prst="rect">
            <a:avLst/>
          </a:prstGeom>
        </p:spPr>
      </p:pic>
      <p:sp>
        <p:nvSpPr>
          <p:cNvPr id="13" name="Footer Placeholder 4"/>
          <p:cNvSpPr>
            <a:spLocks noGrp="1"/>
          </p:cNvSpPr>
          <p:nvPr>
            <p:ph type="ftr" sz="quarter" idx="3"/>
          </p:nvPr>
        </p:nvSpPr>
        <p:spPr>
          <a:xfrm>
            <a:off x="781534" y="4767263"/>
            <a:ext cx="2895600" cy="273844"/>
          </a:xfrm>
          <a:prstGeom prst="rect">
            <a:avLst/>
          </a:prstGeom>
        </p:spPr>
        <p:txBody>
          <a:bodyPr vert="horz" lIns="91440" tIns="45720" rIns="91440" bIns="45720" rtlCol="0" anchor="ctr"/>
          <a:lstStyle>
            <a:lvl1pPr algn="l">
              <a:defRPr sz="1200">
                <a:solidFill>
                  <a:srgbClr val="4D4E53"/>
                </a:solidFill>
              </a:defRPr>
            </a:lvl1pPr>
          </a:lstStyle>
          <a:p>
            <a:r>
              <a:rPr lang="en-US"/>
              <a:t>Footnotes</a:t>
            </a:r>
          </a:p>
        </p:txBody>
      </p:sp>
      <p:sp>
        <p:nvSpPr>
          <p:cNvPr id="18" name="Slide Number Placeholder 5"/>
          <p:cNvSpPr>
            <a:spLocks noGrp="1"/>
          </p:cNvSpPr>
          <p:nvPr>
            <p:ph type="sldNum" sz="quarter" idx="4"/>
          </p:nvPr>
        </p:nvSpPr>
        <p:spPr>
          <a:xfrm>
            <a:off x="152400" y="4767263"/>
            <a:ext cx="381000" cy="273844"/>
          </a:xfrm>
          <a:prstGeom prst="rect">
            <a:avLst/>
          </a:prstGeom>
        </p:spPr>
        <p:txBody>
          <a:bodyPr vert="horz" lIns="91440" tIns="45720" rIns="91440" bIns="45720" rtlCol="0" anchor="ctr"/>
          <a:lstStyle>
            <a:lvl1pPr algn="l">
              <a:defRPr sz="1200">
                <a:solidFill>
                  <a:srgbClr val="4D4E53"/>
                </a:solidFill>
              </a:defRPr>
            </a:lvl1pPr>
          </a:lstStyle>
          <a:p>
            <a:fld id="{61445BA3-2CB5-7C4E-ABD2-87FA1F6BEAE1}" type="slidenum">
              <a:rPr lang="en-US" smtClean="0"/>
              <a:pPr/>
              <a:t>‹#›</a:t>
            </a:fld>
            <a:endParaRPr lang="en-US"/>
          </a:p>
        </p:txBody>
      </p:sp>
      <p:sp>
        <p:nvSpPr>
          <p:cNvPr id="19" name="Title 1"/>
          <p:cNvSpPr>
            <a:spLocks noGrp="1"/>
          </p:cNvSpPr>
          <p:nvPr>
            <p:ph type="title" hasCustomPrompt="1"/>
          </p:nvPr>
        </p:nvSpPr>
        <p:spPr>
          <a:xfrm>
            <a:off x="781534" y="790563"/>
            <a:ext cx="6470650" cy="497587"/>
          </a:xfrm>
        </p:spPr>
        <p:txBody>
          <a:bodyPr anchor="t">
            <a:noAutofit/>
          </a:bodyPr>
          <a:lstStyle>
            <a:lvl1pPr algn="l">
              <a:lnSpc>
                <a:spcPct val="80000"/>
              </a:lnSpc>
              <a:defRPr sz="3400" b="0" i="0">
                <a:solidFill>
                  <a:srgbClr val="0091DA"/>
                </a:solidFill>
                <a:latin typeface="FS Elliot Pro"/>
                <a:cs typeface="FS Elliot Pro"/>
              </a:defRPr>
            </a:lvl1pPr>
          </a:lstStyle>
          <a:p>
            <a:r>
              <a:rPr lang="en-US"/>
              <a:t>Slide title goes here</a:t>
            </a:r>
          </a:p>
        </p:txBody>
      </p:sp>
    </p:spTree>
    <p:extLst>
      <p:ext uri="{BB962C8B-B14F-4D97-AF65-F5344CB8AC3E}">
        <p14:creationId xmlns:p14="http://schemas.microsoft.com/office/powerpoint/2010/main" val="40080345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Circles">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a:stretch>
            <a:fillRect/>
          </a:stretch>
        </p:blipFill>
        <p:spPr>
          <a:xfrm>
            <a:off x="7546834" y="4551076"/>
            <a:ext cx="1352323" cy="390144"/>
          </a:xfrm>
          <a:prstGeom prst="rect">
            <a:avLst/>
          </a:prstGeom>
        </p:spPr>
      </p:pic>
      <p:sp>
        <p:nvSpPr>
          <p:cNvPr id="19" name="Footer Placeholder 4"/>
          <p:cNvSpPr>
            <a:spLocks noGrp="1"/>
          </p:cNvSpPr>
          <p:nvPr>
            <p:ph type="ftr" sz="quarter" idx="3"/>
          </p:nvPr>
        </p:nvSpPr>
        <p:spPr>
          <a:xfrm>
            <a:off x="781534" y="4767263"/>
            <a:ext cx="2895600" cy="273844"/>
          </a:xfrm>
          <a:prstGeom prst="rect">
            <a:avLst/>
          </a:prstGeom>
        </p:spPr>
        <p:txBody>
          <a:bodyPr vert="horz" lIns="91440" tIns="45720" rIns="91440" bIns="45720" rtlCol="0" anchor="ctr"/>
          <a:lstStyle>
            <a:lvl1pPr algn="l">
              <a:defRPr sz="1200">
                <a:solidFill>
                  <a:srgbClr val="4D4E53"/>
                </a:solidFill>
              </a:defRPr>
            </a:lvl1pPr>
          </a:lstStyle>
          <a:p>
            <a:r>
              <a:rPr lang="en-US"/>
              <a:t>Footnotes</a:t>
            </a:r>
          </a:p>
        </p:txBody>
      </p:sp>
      <p:sp>
        <p:nvSpPr>
          <p:cNvPr id="20" name="Slide Number Placeholder 5"/>
          <p:cNvSpPr>
            <a:spLocks noGrp="1"/>
          </p:cNvSpPr>
          <p:nvPr>
            <p:ph type="sldNum" sz="quarter" idx="4"/>
          </p:nvPr>
        </p:nvSpPr>
        <p:spPr>
          <a:xfrm>
            <a:off x="152400" y="4767263"/>
            <a:ext cx="381000" cy="273844"/>
          </a:xfrm>
          <a:prstGeom prst="rect">
            <a:avLst/>
          </a:prstGeom>
        </p:spPr>
        <p:txBody>
          <a:bodyPr vert="horz" lIns="91440" tIns="45720" rIns="91440" bIns="45720" rtlCol="0" anchor="ctr"/>
          <a:lstStyle>
            <a:lvl1pPr algn="l">
              <a:defRPr sz="1200">
                <a:solidFill>
                  <a:srgbClr val="4D4E53"/>
                </a:solidFill>
              </a:defRPr>
            </a:lvl1pPr>
          </a:lstStyle>
          <a:p>
            <a:fld id="{61445BA3-2CB5-7C4E-ABD2-87FA1F6BEAE1}" type="slidenum">
              <a:rPr lang="en-US" smtClean="0"/>
              <a:pPr/>
              <a:t>‹#›</a:t>
            </a:fld>
            <a:endParaRPr lang="en-US"/>
          </a:p>
        </p:txBody>
      </p:sp>
      <p:sp>
        <p:nvSpPr>
          <p:cNvPr id="22" name="Title 1"/>
          <p:cNvSpPr>
            <a:spLocks noGrp="1"/>
          </p:cNvSpPr>
          <p:nvPr>
            <p:ph type="title" hasCustomPrompt="1"/>
          </p:nvPr>
        </p:nvSpPr>
        <p:spPr>
          <a:xfrm>
            <a:off x="781534" y="790563"/>
            <a:ext cx="6470650" cy="497587"/>
          </a:xfrm>
        </p:spPr>
        <p:txBody>
          <a:bodyPr anchor="t">
            <a:noAutofit/>
          </a:bodyPr>
          <a:lstStyle>
            <a:lvl1pPr algn="l">
              <a:lnSpc>
                <a:spcPct val="80000"/>
              </a:lnSpc>
              <a:defRPr sz="3400" b="0" i="0">
                <a:solidFill>
                  <a:srgbClr val="0091DA"/>
                </a:solidFill>
                <a:latin typeface="FS Elliot Pro"/>
                <a:cs typeface="FS Elliot Pro"/>
              </a:defRPr>
            </a:lvl1pPr>
          </a:lstStyle>
          <a:p>
            <a:r>
              <a:rPr lang="en-US"/>
              <a:t>Slide title goes here</a:t>
            </a:r>
          </a:p>
        </p:txBody>
      </p:sp>
    </p:spTree>
    <p:extLst>
      <p:ext uri="{BB962C8B-B14F-4D97-AF65-F5344CB8AC3E}">
        <p14:creationId xmlns:p14="http://schemas.microsoft.com/office/powerpoint/2010/main" val="1572327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con Template">
    <p:spTree>
      <p:nvGrpSpPr>
        <p:cNvPr id="1" name=""/>
        <p:cNvGrpSpPr/>
        <p:nvPr/>
      </p:nvGrpSpPr>
      <p:grpSpPr>
        <a:xfrm>
          <a:off x="0" y="0"/>
          <a:ext cx="0" cy="0"/>
          <a:chOff x="0" y="0"/>
          <a:chExt cx="0" cy="0"/>
        </a:xfrm>
      </p:grpSpPr>
      <p:sp>
        <p:nvSpPr>
          <p:cNvPr id="16" name="Picture Placeholder 15"/>
          <p:cNvSpPr>
            <a:spLocks noGrp="1"/>
          </p:cNvSpPr>
          <p:nvPr>
            <p:ph type="pic" sz="quarter" idx="12"/>
          </p:nvPr>
        </p:nvSpPr>
        <p:spPr>
          <a:xfrm>
            <a:off x="1155700" y="1828588"/>
            <a:ext cx="1320800" cy="1320800"/>
          </a:xfrm>
          <a:prstGeom prst="rect">
            <a:avLst/>
          </a:prstGeom>
        </p:spPr>
        <p:txBody>
          <a:bodyPr vert="horz"/>
          <a:lstStyle>
            <a:lvl1pPr marL="0" indent="0">
              <a:buNone/>
              <a:defRPr sz="1200">
                <a:solidFill>
                  <a:schemeClr val="bg1">
                    <a:lumMod val="50000"/>
                  </a:schemeClr>
                </a:solidFill>
              </a:defRPr>
            </a:lvl1pPr>
          </a:lstStyle>
          <a:p>
            <a:endParaRPr lang="en-US"/>
          </a:p>
        </p:txBody>
      </p:sp>
      <p:sp>
        <p:nvSpPr>
          <p:cNvPr id="20" name="Picture Placeholder 15"/>
          <p:cNvSpPr>
            <a:spLocks noGrp="1"/>
          </p:cNvSpPr>
          <p:nvPr>
            <p:ph type="pic" sz="quarter" idx="13"/>
          </p:nvPr>
        </p:nvSpPr>
        <p:spPr>
          <a:xfrm>
            <a:off x="3822700" y="1828588"/>
            <a:ext cx="1320800" cy="1320800"/>
          </a:xfrm>
          <a:prstGeom prst="rect">
            <a:avLst/>
          </a:prstGeom>
        </p:spPr>
        <p:txBody>
          <a:bodyPr vert="horz"/>
          <a:lstStyle>
            <a:lvl1pPr marL="0" indent="0">
              <a:buNone/>
              <a:defRPr sz="1200">
                <a:solidFill>
                  <a:schemeClr val="bg1">
                    <a:lumMod val="50000"/>
                  </a:schemeClr>
                </a:solidFill>
              </a:defRPr>
            </a:lvl1pPr>
          </a:lstStyle>
          <a:p>
            <a:endParaRPr lang="en-US"/>
          </a:p>
        </p:txBody>
      </p:sp>
      <p:sp>
        <p:nvSpPr>
          <p:cNvPr id="21" name="Picture Placeholder 15"/>
          <p:cNvSpPr>
            <a:spLocks noGrp="1"/>
          </p:cNvSpPr>
          <p:nvPr>
            <p:ph type="pic" sz="quarter" idx="14"/>
          </p:nvPr>
        </p:nvSpPr>
        <p:spPr>
          <a:xfrm>
            <a:off x="6565900" y="1828588"/>
            <a:ext cx="1320800" cy="1320800"/>
          </a:xfrm>
          <a:prstGeom prst="rect">
            <a:avLst/>
          </a:prstGeom>
        </p:spPr>
        <p:txBody>
          <a:bodyPr vert="horz"/>
          <a:lstStyle>
            <a:lvl1pPr marL="0" indent="0">
              <a:buNone/>
              <a:defRPr sz="1200">
                <a:solidFill>
                  <a:schemeClr val="bg1">
                    <a:lumMod val="50000"/>
                  </a:schemeClr>
                </a:solidFill>
              </a:defRPr>
            </a:lvl1pPr>
          </a:lstStyle>
          <a:p>
            <a:endParaRPr lang="en-US"/>
          </a:p>
        </p:txBody>
      </p:sp>
      <p:sp>
        <p:nvSpPr>
          <p:cNvPr id="25" name="Text Placeholder 24"/>
          <p:cNvSpPr>
            <a:spLocks noGrp="1"/>
          </p:cNvSpPr>
          <p:nvPr>
            <p:ph type="body" sz="quarter" idx="16" hasCustomPrompt="1"/>
          </p:nvPr>
        </p:nvSpPr>
        <p:spPr>
          <a:xfrm>
            <a:off x="755650" y="3212888"/>
            <a:ext cx="2076449" cy="508000"/>
          </a:xfrm>
          <a:prstGeom prst="rect">
            <a:avLst/>
          </a:prstGeom>
        </p:spPr>
        <p:txBody>
          <a:bodyPr vert="horz"/>
          <a:lstStyle>
            <a:lvl1pPr marL="0" indent="0" algn="ctr">
              <a:buNone/>
              <a:defRPr sz="2400" b="1">
                <a:solidFill>
                  <a:srgbClr val="0091DA"/>
                </a:solidFill>
              </a:defRPr>
            </a:lvl1pPr>
          </a:lstStyle>
          <a:p>
            <a:pPr lvl="0"/>
            <a:r>
              <a:rPr lang="en-US"/>
              <a:t>Title here</a:t>
            </a:r>
          </a:p>
        </p:txBody>
      </p:sp>
      <p:sp>
        <p:nvSpPr>
          <p:cNvPr id="26" name="Text Placeholder 24"/>
          <p:cNvSpPr>
            <a:spLocks noGrp="1"/>
          </p:cNvSpPr>
          <p:nvPr>
            <p:ph type="body" sz="quarter" idx="17" hasCustomPrompt="1"/>
          </p:nvPr>
        </p:nvSpPr>
        <p:spPr>
          <a:xfrm>
            <a:off x="3460750" y="3212888"/>
            <a:ext cx="2076449" cy="508000"/>
          </a:xfrm>
          <a:prstGeom prst="rect">
            <a:avLst/>
          </a:prstGeom>
        </p:spPr>
        <p:txBody>
          <a:bodyPr vert="horz"/>
          <a:lstStyle>
            <a:lvl1pPr marL="0" indent="0" algn="ctr">
              <a:buNone/>
              <a:defRPr sz="2400" b="1">
                <a:solidFill>
                  <a:schemeClr val="bg2"/>
                </a:solidFill>
              </a:defRPr>
            </a:lvl1pPr>
          </a:lstStyle>
          <a:p>
            <a:pPr lvl="0"/>
            <a:r>
              <a:rPr lang="en-US"/>
              <a:t>Title here</a:t>
            </a:r>
          </a:p>
        </p:txBody>
      </p:sp>
      <p:sp>
        <p:nvSpPr>
          <p:cNvPr id="27" name="Text Placeholder 24"/>
          <p:cNvSpPr>
            <a:spLocks noGrp="1"/>
          </p:cNvSpPr>
          <p:nvPr>
            <p:ph type="body" sz="quarter" idx="18" hasCustomPrompt="1"/>
          </p:nvPr>
        </p:nvSpPr>
        <p:spPr>
          <a:xfrm>
            <a:off x="6207609" y="3212888"/>
            <a:ext cx="2076449" cy="508000"/>
          </a:xfrm>
          <a:prstGeom prst="rect">
            <a:avLst/>
          </a:prstGeom>
        </p:spPr>
        <p:txBody>
          <a:bodyPr vert="horz"/>
          <a:lstStyle>
            <a:lvl1pPr marL="0" indent="0" algn="ctr">
              <a:buNone/>
              <a:defRPr sz="2400" b="1">
                <a:solidFill>
                  <a:schemeClr val="bg2"/>
                </a:solidFill>
              </a:defRPr>
            </a:lvl1pPr>
          </a:lstStyle>
          <a:p>
            <a:pPr lvl="0"/>
            <a:r>
              <a:rPr lang="en-US"/>
              <a:t>Title here</a:t>
            </a:r>
          </a:p>
        </p:txBody>
      </p:sp>
      <p:pic>
        <p:nvPicPr>
          <p:cNvPr id="10" name="Picture 9" descr="Principal_sm_rgb_151.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31100" y="4551076"/>
            <a:ext cx="1383792" cy="390144"/>
          </a:xfrm>
          <a:prstGeom prst="rect">
            <a:avLst/>
          </a:prstGeom>
        </p:spPr>
      </p:pic>
      <p:sp>
        <p:nvSpPr>
          <p:cNvPr id="13" name="Footer Placeholder 4"/>
          <p:cNvSpPr>
            <a:spLocks noGrp="1"/>
          </p:cNvSpPr>
          <p:nvPr>
            <p:ph type="ftr" sz="quarter" idx="3"/>
          </p:nvPr>
        </p:nvSpPr>
        <p:spPr>
          <a:xfrm>
            <a:off x="781534" y="4767263"/>
            <a:ext cx="2895600" cy="273844"/>
          </a:xfrm>
          <a:prstGeom prst="rect">
            <a:avLst/>
          </a:prstGeom>
        </p:spPr>
        <p:txBody>
          <a:bodyPr vert="horz" lIns="91440" tIns="45720" rIns="91440" bIns="45720" rtlCol="0" anchor="ctr"/>
          <a:lstStyle>
            <a:lvl1pPr algn="l">
              <a:defRPr sz="1200">
                <a:solidFill>
                  <a:srgbClr val="4D4E53"/>
                </a:solidFill>
              </a:defRPr>
            </a:lvl1pPr>
          </a:lstStyle>
          <a:p>
            <a:r>
              <a:rPr lang="en-US"/>
              <a:t>Footnotes</a:t>
            </a:r>
          </a:p>
        </p:txBody>
      </p:sp>
      <p:sp>
        <p:nvSpPr>
          <p:cNvPr id="14" name="Slide Number Placeholder 5"/>
          <p:cNvSpPr>
            <a:spLocks noGrp="1"/>
          </p:cNvSpPr>
          <p:nvPr>
            <p:ph type="sldNum" sz="quarter" idx="4"/>
          </p:nvPr>
        </p:nvSpPr>
        <p:spPr>
          <a:xfrm>
            <a:off x="152400" y="4767263"/>
            <a:ext cx="381000" cy="273844"/>
          </a:xfrm>
          <a:prstGeom prst="rect">
            <a:avLst/>
          </a:prstGeom>
        </p:spPr>
        <p:txBody>
          <a:bodyPr vert="horz" lIns="91440" tIns="45720" rIns="91440" bIns="45720" rtlCol="0" anchor="ctr"/>
          <a:lstStyle>
            <a:lvl1pPr algn="l">
              <a:defRPr sz="1200">
                <a:solidFill>
                  <a:srgbClr val="4D4E53"/>
                </a:solidFill>
              </a:defRPr>
            </a:lvl1pPr>
          </a:lstStyle>
          <a:p>
            <a:fld id="{61445BA3-2CB5-7C4E-ABD2-87FA1F6BEAE1}" type="slidenum">
              <a:rPr lang="en-US" smtClean="0"/>
              <a:pPr/>
              <a:t>‹#›</a:t>
            </a:fld>
            <a:endParaRPr lang="en-US"/>
          </a:p>
        </p:txBody>
      </p:sp>
      <p:sp>
        <p:nvSpPr>
          <p:cNvPr id="15" name="Title 1"/>
          <p:cNvSpPr>
            <a:spLocks noGrp="1"/>
          </p:cNvSpPr>
          <p:nvPr>
            <p:ph type="title" hasCustomPrompt="1"/>
          </p:nvPr>
        </p:nvSpPr>
        <p:spPr>
          <a:xfrm>
            <a:off x="781534" y="790563"/>
            <a:ext cx="6470650" cy="497587"/>
          </a:xfrm>
        </p:spPr>
        <p:txBody>
          <a:bodyPr anchor="t">
            <a:noAutofit/>
          </a:bodyPr>
          <a:lstStyle>
            <a:lvl1pPr algn="l">
              <a:lnSpc>
                <a:spcPct val="80000"/>
              </a:lnSpc>
              <a:defRPr sz="3400" b="0" i="0">
                <a:solidFill>
                  <a:srgbClr val="0091DA"/>
                </a:solidFill>
                <a:latin typeface="FS Elliot Pro"/>
                <a:cs typeface="FS Elliot Pro"/>
              </a:defRPr>
            </a:lvl1pPr>
          </a:lstStyle>
          <a:p>
            <a:r>
              <a:rPr lang="en-US"/>
              <a:t>Slide title goes here</a:t>
            </a:r>
          </a:p>
        </p:txBody>
      </p:sp>
    </p:spTree>
    <p:extLst>
      <p:ext uri="{BB962C8B-B14F-4D97-AF65-F5344CB8AC3E}">
        <p14:creationId xmlns:p14="http://schemas.microsoft.com/office/powerpoint/2010/main" val="42489188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amp; Graph Template with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2791111" y="1270601"/>
            <a:ext cx="5524500" cy="2719824"/>
          </a:xfrm>
          <a:prstGeom prst="rect">
            <a:avLst/>
          </a:prstGeom>
        </p:spPr>
        <p:txBody>
          <a:bodyPr>
            <a:normAutofit/>
          </a:bodyPr>
          <a:lstStyle>
            <a:lvl1pPr marL="0" indent="0">
              <a:buClr>
                <a:srgbClr val="EA5424"/>
              </a:buClr>
              <a:buNone/>
              <a:defRPr sz="1600" baseline="0">
                <a:solidFill>
                  <a:schemeClr val="bg1">
                    <a:lumMod val="50000"/>
                  </a:schemeClr>
                </a:solidFill>
              </a:defRPr>
            </a:lvl1pPr>
          </a:lstStyle>
          <a:p>
            <a:pPr lvl="0"/>
            <a:endParaRPr lang="en-US"/>
          </a:p>
        </p:txBody>
      </p:sp>
      <p:sp>
        <p:nvSpPr>
          <p:cNvPr id="5" name="Text Placeholder 4"/>
          <p:cNvSpPr>
            <a:spLocks noGrp="1"/>
          </p:cNvSpPr>
          <p:nvPr>
            <p:ph type="body" sz="quarter" idx="12" hasCustomPrompt="1"/>
          </p:nvPr>
        </p:nvSpPr>
        <p:spPr>
          <a:xfrm>
            <a:off x="781534" y="1607812"/>
            <a:ext cx="1747480" cy="444500"/>
          </a:xfrm>
          <a:prstGeom prst="rect">
            <a:avLst/>
          </a:prstGeom>
        </p:spPr>
        <p:txBody>
          <a:bodyPr vert="horz"/>
          <a:lstStyle>
            <a:lvl1pPr marL="0" indent="0">
              <a:buNone/>
              <a:defRPr sz="2000" b="1">
                <a:solidFill>
                  <a:schemeClr val="accent5"/>
                </a:solidFill>
              </a:defRPr>
            </a:lvl1pPr>
          </a:lstStyle>
          <a:p>
            <a:pPr lvl="0"/>
            <a:r>
              <a:rPr lang="en-US"/>
              <a:t>Chart title</a:t>
            </a:r>
          </a:p>
        </p:txBody>
      </p:sp>
      <p:sp>
        <p:nvSpPr>
          <p:cNvPr id="9" name="Text Placeholder 8"/>
          <p:cNvSpPr>
            <a:spLocks noGrp="1"/>
          </p:cNvSpPr>
          <p:nvPr>
            <p:ph type="body" sz="quarter" idx="13" hasCustomPrompt="1"/>
          </p:nvPr>
        </p:nvSpPr>
        <p:spPr>
          <a:xfrm>
            <a:off x="781534" y="1960267"/>
            <a:ext cx="1860550" cy="1384300"/>
          </a:xfrm>
          <a:prstGeom prst="rect">
            <a:avLst/>
          </a:prstGeom>
        </p:spPr>
        <p:txBody>
          <a:bodyPr vert="horz">
            <a:normAutofit/>
          </a:bodyPr>
          <a:lstStyle>
            <a:lvl1pPr marL="0" indent="0">
              <a:buNone/>
              <a:defRPr sz="1600">
                <a:solidFill>
                  <a:srgbClr val="4D4E53"/>
                </a:solidFill>
              </a:defRPr>
            </a:lvl1pPr>
          </a:lstStyle>
          <a:p>
            <a:pPr lvl="0"/>
            <a:r>
              <a:rPr lang="en-US"/>
              <a:t>Descriptive text goes here and it’s always this color.</a:t>
            </a:r>
          </a:p>
        </p:txBody>
      </p:sp>
      <p:pic>
        <p:nvPicPr>
          <p:cNvPr id="7" name="Picture 6"/>
          <p:cNvPicPr>
            <a:picLocks noChangeAspect="1"/>
          </p:cNvPicPr>
          <p:nvPr userDrawn="1"/>
        </p:nvPicPr>
        <p:blipFill>
          <a:blip r:embed="rId2"/>
          <a:stretch>
            <a:fillRect/>
          </a:stretch>
        </p:blipFill>
        <p:spPr>
          <a:xfrm>
            <a:off x="7546834" y="4551076"/>
            <a:ext cx="1352323" cy="390144"/>
          </a:xfrm>
          <a:prstGeom prst="rect">
            <a:avLst/>
          </a:prstGeom>
        </p:spPr>
      </p:pic>
      <p:sp>
        <p:nvSpPr>
          <p:cNvPr id="11" name="Footer Placeholder 4"/>
          <p:cNvSpPr>
            <a:spLocks noGrp="1"/>
          </p:cNvSpPr>
          <p:nvPr>
            <p:ph type="ftr" sz="quarter" idx="3"/>
          </p:nvPr>
        </p:nvSpPr>
        <p:spPr>
          <a:xfrm>
            <a:off x="781534" y="4767263"/>
            <a:ext cx="2895600" cy="273844"/>
          </a:xfrm>
          <a:prstGeom prst="rect">
            <a:avLst/>
          </a:prstGeom>
        </p:spPr>
        <p:txBody>
          <a:bodyPr vert="horz" lIns="91440" tIns="45720" rIns="91440" bIns="45720" rtlCol="0" anchor="ctr"/>
          <a:lstStyle>
            <a:lvl1pPr algn="l">
              <a:defRPr sz="1200">
                <a:solidFill>
                  <a:srgbClr val="4D4E53"/>
                </a:solidFill>
              </a:defRPr>
            </a:lvl1pPr>
          </a:lstStyle>
          <a:p>
            <a:r>
              <a:rPr lang="en-US"/>
              <a:t>Footnotes</a:t>
            </a:r>
          </a:p>
        </p:txBody>
      </p:sp>
      <p:sp>
        <p:nvSpPr>
          <p:cNvPr id="12" name="Slide Number Placeholder 5"/>
          <p:cNvSpPr>
            <a:spLocks noGrp="1"/>
          </p:cNvSpPr>
          <p:nvPr>
            <p:ph type="sldNum" sz="quarter" idx="4"/>
          </p:nvPr>
        </p:nvSpPr>
        <p:spPr>
          <a:xfrm>
            <a:off x="152400" y="4767263"/>
            <a:ext cx="381000" cy="273844"/>
          </a:xfrm>
          <a:prstGeom prst="rect">
            <a:avLst/>
          </a:prstGeom>
        </p:spPr>
        <p:txBody>
          <a:bodyPr vert="horz" lIns="91440" tIns="45720" rIns="91440" bIns="45720" rtlCol="0" anchor="ctr"/>
          <a:lstStyle>
            <a:lvl1pPr algn="l">
              <a:defRPr sz="1200">
                <a:solidFill>
                  <a:srgbClr val="4D4E53"/>
                </a:solidFill>
              </a:defRPr>
            </a:lvl1pPr>
          </a:lstStyle>
          <a:p>
            <a:fld id="{61445BA3-2CB5-7C4E-ABD2-87FA1F6BEAE1}" type="slidenum">
              <a:rPr lang="en-US" smtClean="0"/>
              <a:pPr/>
              <a:t>‹#›</a:t>
            </a:fld>
            <a:endParaRPr lang="en-US"/>
          </a:p>
        </p:txBody>
      </p:sp>
      <p:sp>
        <p:nvSpPr>
          <p:cNvPr id="14" name="Title 1"/>
          <p:cNvSpPr>
            <a:spLocks noGrp="1"/>
          </p:cNvSpPr>
          <p:nvPr>
            <p:ph type="title" hasCustomPrompt="1"/>
          </p:nvPr>
        </p:nvSpPr>
        <p:spPr>
          <a:xfrm>
            <a:off x="781534" y="790563"/>
            <a:ext cx="6470650" cy="497587"/>
          </a:xfrm>
        </p:spPr>
        <p:txBody>
          <a:bodyPr anchor="t">
            <a:noAutofit/>
          </a:bodyPr>
          <a:lstStyle>
            <a:lvl1pPr algn="l">
              <a:lnSpc>
                <a:spcPct val="80000"/>
              </a:lnSpc>
              <a:defRPr sz="3400" b="0" i="0">
                <a:solidFill>
                  <a:srgbClr val="0091DA"/>
                </a:solidFill>
                <a:latin typeface="FS Elliot Pro"/>
                <a:cs typeface="FS Elliot Pro"/>
              </a:defRPr>
            </a:lvl1pPr>
          </a:lstStyle>
          <a:p>
            <a:r>
              <a:rPr lang="en-US"/>
              <a:t>Slide title goes here</a:t>
            </a:r>
          </a:p>
        </p:txBody>
      </p:sp>
    </p:spTree>
    <p:extLst>
      <p:ext uri="{BB962C8B-B14F-4D97-AF65-F5344CB8AC3E}">
        <p14:creationId xmlns:p14="http://schemas.microsoft.com/office/powerpoint/2010/main" val="27882957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amp; Graph Template">
    <p:spTree>
      <p:nvGrpSpPr>
        <p:cNvPr id="1" name=""/>
        <p:cNvGrpSpPr/>
        <p:nvPr/>
      </p:nvGrpSpPr>
      <p:grpSpPr>
        <a:xfrm>
          <a:off x="0" y="0"/>
          <a:ext cx="0" cy="0"/>
          <a:chOff x="0" y="0"/>
          <a:chExt cx="0" cy="0"/>
        </a:xfrm>
      </p:grpSpPr>
      <p:sp>
        <p:nvSpPr>
          <p:cNvPr id="3" name="Content Placeholder 2"/>
          <p:cNvSpPr>
            <a:spLocks noGrp="1"/>
          </p:cNvSpPr>
          <p:nvPr>
            <p:ph idx="1"/>
          </p:nvPr>
        </p:nvSpPr>
        <p:spPr>
          <a:xfrm>
            <a:off x="781535" y="1485899"/>
            <a:ext cx="7562366" cy="2504525"/>
          </a:xfrm>
          <a:prstGeom prst="rect">
            <a:avLst/>
          </a:prstGeom>
        </p:spPr>
        <p:txBody>
          <a:bodyPr>
            <a:normAutofit/>
          </a:bodyPr>
          <a:lstStyle>
            <a:lvl1pPr marL="0" indent="0">
              <a:buClr>
                <a:srgbClr val="EA5424"/>
              </a:buClr>
              <a:buNone/>
              <a:defRPr sz="1600" baseline="0">
                <a:solidFill>
                  <a:schemeClr val="bg1">
                    <a:lumMod val="50000"/>
                  </a:schemeClr>
                </a:solidFill>
              </a:defRPr>
            </a:lvl1pPr>
          </a:lstStyle>
          <a:p>
            <a:pPr lvl="0"/>
            <a:endParaRPr lang="en-US"/>
          </a:p>
        </p:txBody>
      </p:sp>
      <p:pic>
        <p:nvPicPr>
          <p:cNvPr id="5" name="Picture 4" descr="Principal_sm_rgb_151.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31100" y="4551076"/>
            <a:ext cx="1383792" cy="390144"/>
          </a:xfrm>
          <a:prstGeom prst="rect">
            <a:avLst/>
          </a:prstGeom>
        </p:spPr>
      </p:pic>
      <p:sp>
        <p:nvSpPr>
          <p:cNvPr id="6" name="Footer Placeholder 4"/>
          <p:cNvSpPr>
            <a:spLocks noGrp="1"/>
          </p:cNvSpPr>
          <p:nvPr>
            <p:ph type="ftr" sz="quarter" idx="3"/>
          </p:nvPr>
        </p:nvSpPr>
        <p:spPr>
          <a:xfrm>
            <a:off x="781534" y="4767263"/>
            <a:ext cx="2895600" cy="273844"/>
          </a:xfrm>
          <a:prstGeom prst="rect">
            <a:avLst/>
          </a:prstGeom>
        </p:spPr>
        <p:txBody>
          <a:bodyPr vert="horz" lIns="91440" tIns="45720" rIns="91440" bIns="45720" rtlCol="0" anchor="ctr"/>
          <a:lstStyle>
            <a:lvl1pPr algn="l">
              <a:defRPr sz="1200">
                <a:solidFill>
                  <a:srgbClr val="4D4E53"/>
                </a:solidFill>
              </a:defRPr>
            </a:lvl1pPr>
          </a:lstStyle>
          <a:p>
            <a:r>
              <a:rPr lang="en-US"/>
              <a:t>Footnotes</a:t>
            </a:r>
          </a:p>
        </p:txBody>
      </p:sp>
      <p:sp>
        <p:nvSpPr>
          <p:cNvPr id="7" name="Slide Number Placeholder 5"/>
          <p:cNvSpPr>
            <a:spLocks noGrp="1"/>
          </p:cNvSpPr>
          <p:nvPr>
            <p:ph type="sldNum" sz="quarter" idx="4"/>
          </p:nvPr>
        </p:nvSpPr>
        <p:spPr>
          <a:xfrm>
            <a:off x="152400" y="4767263"/>
            <a:ext cx="381000" cy="273844"/>
          </a:xfrm>
          <a:prstGeom prst="rect">
            <a:avLst/>
          </a:prstGeom>
        </p:spPr>
        <p:txBody>
          <a:bodyPr vert="horz" lIns="91440" tIns="45720" rIns="91440" bIns="45720" rtlCol="0" anchor="ctr"/>
          <a:lstStyle>
            <a:lvl1pPr algn="l">
              <a:defRPr sz="1200">
                <a:solidFill>
                  <a:srgbClr val="4D4E53"/>
                </a:solidFill>
              </a:defRPr>
            </a:lvl1pPr>
          </a:lstStyle>
          <a:p>
            <a:fld id="{61445BA3-2CB5-7C4E-ABD2-87FA1F6BEAE1}" type="slidenum">
              <a:rPr lang="en-US" smtClean="0"/>
              <a:pPr/>
              <a:t>‹#›</a:t>
            </a:fld>
            <a:endParaRPr lang="en-US"/>
          </a:p>
        </p:txBody>
      </p:sp>
      <p:sp>
        <p:nvSpPr>
          <p:cNvPr id="8" name="Title 1"/>
          <p:cNvSpPr>
            <a:spLocks noGrp="1"/>
          </p:cNvSpPr>
          <p:nvPr>
            <p:ph type="title" hasCustomPrompt="1"/>
          </p:nvPr>
        </p:nvSpPr>
        <p:spPr>
          <a:xfrm>
            <a:off x="781534" y="790563"/>
            <a:ext cx="6470650" cy="497587"/>
          </a:xfrm>
        </p:spPr>
        <p:txBody>
          <a:bodyPr anchor="t">
            <a:noAutofit/>
          </a:bodyPr>
          <a:lstStyle>
            <a:lvl1pPr algn="l">
              <a:lnSpc>
                <a:spcPct val="80000"/>
              </a:lnSpc>
              <a:defRPr sz="3400" b="0" i="0">
                <a:solidFill>
                  <a:srgbClr val="0091DA"/>
                </a:solidFill>
                <a:latin typeface="FS Elliot Pro"/>
                <a:cs typeface="FS Elliot Pro"/>
              </a:defRPr>
            </a:lvl1pPr>
          </a:lstStyle>
          <a:p>
            <a:r>
              <a:rPr lang="en-US"/>
              <a:t>Slide title goes here</a:t>
            </a:r>
          </a:p>
        </p:txBody>
      </p:sp>
    </p:spTree>
    <p:extLst>
      <p:ext uri="{BB962C8B-B14F-4D97-AF65-F5344CB8AC3E}">
        <p14:creationId xmlns:p14="http://schemas.microsoft.com/office/powerpoint/2010/main" val="27393730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nding slide">
    <p:spTree>
      <p:nvGrpSpPr>
        <p:cNvPr id="1" name=""/>
        <p:cNvGrpSpPr/>
        <p:nvPr/>
      </p:nvGrpSpPr>
      <p:grpSpPr>
        <a:xfrm>
          <a:off x="0" y="0"/>
          <a:ext cx="0" cy="0"/>
          <a:chOff x="0" y="0"/>
          <a:chExt cx="0" cy="0"/>
        </a:xfrm>
      </p:grpSpPr>
      <p:sp>
        <p:nvSpPr>
          <p:cNvPr id="6" name="Rectangle 5"/>
          <p:cNvSpPr/>
          <p:nvPr userDrawn="1"/>
        </p:nvSpPr>
        <p:spPr>
          <a:xfrm>
            <a:off x="0" y="0"/>
            <a:ext cx="9144000" cy="5143500"/>
          </a:xfrm>
          <a:prstGeom prst="rect">
            <a:avLst/>
          </a:prstGeom>
          <a:solidFill>
            <a:srgbClr val="0091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p:cNvSpPr>
            <a:spLocks noGrp="1"/>
          </p:cNvSpPr>
          <p:nvPr>
            <p:ph type="ctrTitle" hasCustomPrompt="1"/>
          </p:nvPr>
        </p:nvSpPr>
        <p:spPr>
          <a:xfrm>
            <a:off x="673698" y="1354446"/>
            <a:ext cx="5238266" cy="1399282"/>
          </a:xfrm>
        </p:spPr>
        <p:txBody>
          <a:bodyPr anchor="t">
            <a:noAutofit/>
          </a:bodyPr>
          <a:lstStyle>
            <a:lvl1pPr algn="l">
              <a:lnSpc>
                <a:spcPct val="80000"/>
              </a:lnSpc>
              <a:defRPr sz="5400" b="0" i="0" baseline="0">
                <a:solidFill>
                  <a:srgbClr val="FFFFFF"/>
                </a:solidFill>
                <a:latin typeface="FS Elliot Pro"/>
                <a:cs typeface="FS Elliot Pro"/>
              </a:defRPr>
            </a:lvl1pPr>
          </a:lstStyle>
          <a:p>
            <a:r>
              <a:rPr lang="en-US"/>
              <a:t>End slide</a:t>
            </a:r>
          </a:p>
        </p:txBody>
      </p:sp>
      <p:pic>
        <p:nvPicPr>
          <p:cNvPr id="7" name="Picture 6"/>
          <p:cNvPicPr>
            <a:picLocks noChangeAspect="1"/>
          </p:cNvPicPr>
          <p:nvPr userDrawn="1"/>
        </p:nvPicPr>
        <p:blipFill>
          <a:blip r:embed="rId2"/>
          <a:stretch>
            <a:fillRect/>
          </a:stretch>
        </p:blipFill>
        <p:spPr>
          <a:xfrm>
            <a:off x="868105" y="4277277"/>
            <a:ext cx="1352323" cy="390144"/>
          </a:xfrm>
          <a:prstGeom prst="rect">
            <a:avLst/>
          </a:prstGeom>
        </p:spPr>
      </p:pic>
    </p:spTree>
    <p:extLst>
      <p:ext uri="{BB962C8B-B14F-4D97-AF65-F5344CB8AC3E}">
        <p14:creationId xmlns:p14="http://schemas.microsoft.com/office/powerpoint/2010/main" val="38222239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39493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A526EF-B177-1B47-8111-B573BE11668B}"/>
              </a:ext>
            </a:extLst>
          </p:cNvPr>
          <p:cNvSpPr/>
          <p:nvPr userDrawn="1"/>
        </p:nvSpPr>
        <p:spPr>
          <a:xfrm>
            <a:off x="0" y="0"/>
            <a:ext cx="9144000" cy="5143500"/>
          </a:xfrm>
          <a:prstGeom prst="rect">
            <a:avLst/>
          </a:prstGeom>
          <a:gradFill flip="none" rotWithShape="1">
            <a:gsLst>
              <a:gs pos="25000">
                <a:srgbClr val="004C97"/>
              </a:gs>
              <a:gs pos="99000">
                <a:srgbClr val="0091DA"/>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Footer Placeholder 2">
            <a:extLst>
              <a:ext uri="{FF2B5EF4-FFF2-40B4-BE49-F238E27FC236}">
                <a16:creationId xmlns:a16="http://schemas.microsoft.com/office/drawing/2014/main" id="{A6450C0A-F745-3249-8CEE-356A5ED51F4D}"/>
              </a:ext>
            </a:extLst>
          </p:cNvPr>
          <p:cNvSpPr>
            <a:spLocks noGrp="1"/>
          </p:cNvSpPr>
          <p:nvPr>
            <p:ph type="ftr" sz="quarter" idx="10"/>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B06BEFE7-4103-024C-A098-4B43A75369AE}"/>
              </a:ext>
            </a:extLst>
          </p:cNvPr>
          <p:cNvSpPr>
            <a:spLocks noGrp="1"/>
          </p:cNvSpPr>
          <p:nvPr>
            <p:ph type="sldNum" sz="quarter" idx="11"/>
          </p:nvPr>
        </p:nvSpPr>
        <p:spPr/>
        <p:txBody>
          <a:bodyPr/>
          <a:lstStyle>
            <a:lvl1pPr>
              <a:defRPr>
                <a:solidFill>
                  <a:schemeClr val="bg1"/>
                </a:solidFill>
              </a:defRPr>
            </a:lvl1pPr>
          </a:lstStyle>
          <a:p>
            <a:fld id="{13CF28CE-A392-6E4E-B8A8-233A7BF58CFD}" type="slidenum">
              <a:rPr lang="en-US" smtClean="0"/>
              <a:pPr/>
              <a:t>‹#›</a:t>
            </a:fld>
            <a:endParaRPr lang="en-US"/>
          </a:p>
        </p:txBody>
      </p:sp>
      <p:pic>
        <p:nvPicPr>
          <p:cNvPr id="7" name="Picture 6">
            <a:extLst>
              <a:ext uri="{FF2B5EF4-FFF2-40B4-BE49-F238E27FC236}">
                <a16:creationId xmlns:a16="http://schemas.microsoft.com/office/drawing/2014/main" id="{16FDC1F5-4F5C-4049-A1CE-1C593BAC517F}"/>
              </a:ext>
            </a:extLst>
          </p:cNvPr>
          <p:cNvPicPr>
            <a:picLocks noChangeAspect="1"/>
          </p:cNvPicPr>
          <p:nvPr userDrawn="1"/>
        </p:nvPicPr>
        <p:blipFill>
          <a:blip r:embed="rId2"/>
          <a:stretch>
            <a:fillRect/>
          </a:stretch>
        </p:blipFill>
        <p:spPr>
          <a:xfrm>
            <a:off x="7924991" y="4721941"/>
            <a:ext cx="1033272" cy="301032"/>
          </a:xfrm>
          <a:prstGeom prst="rect">
            <a:avLst/>
          </a:prstGeom>
        </p:spPr>
      </p:pic>
    </p:spTree>
    <p:extLst>
      <p:ext uri="{BB962C8B-B14F-4D97-AF65-F5344CB8AC3E}">
        <p14:creationId xmlns:p14="http://schemas.microsoft.com/office/powerpoint/2010/main" val="563670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 Intro">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81534" y="2580382"/>
            <a:ext cx="7422666" cy="1392436"/>
          </a:xfrm>
          <a:prstGeom prst="rect">
            <a:avLst/>
          </a:prstGeom>
        </p:spPr>
        <p:txBody>
          <a:bodyPr>
            <a:normAutofit/>
          </a:bodyPr>
          <a:lstStyle>
            <a:lvl1pPr marL="192024" indent="-192024">
              <a:buClr>
                <a:srgbClr val="787878"/>
              </a:buClr>
              <a:defRPr sz="1800" baseline="0">
                <a:solidFill>
                  <a:srgbClr val="4D4E53"/>
                </a:solidFill>
              </a:defRPr>
            </a:lvl1pPr>
          </a:lstStyle>
          <a:p>
            <a:pPr lvl="0"/>
            <a:r>
              <a:rPr lang="en-US"/>
              <a:t>These are bullet points. Try to use no more than 3 bullet points.</a:t>
            </a:r>
          </a:p>
          <a:p>
            <a:pPr lvl="0"/>
            <a:r>
              <a:rPr lang="en-US"/>
              <a:t>The bullets are always round.</a:t>
            </a:r>
          </a:p>
          <a:p>
            <a:pPr lvl="0"/>
            <a:r>
              <a:rPr lang="en-US"/>
              <a:t>The text is always gray, FS Elliot font.</a:t>
            </a:r>
          </a:p>
        </p:txBody>
      </p:sp>
      <p:sp>
        <p:nvSpPr>
          <p:cNvPr id="5" name="Text Placeholder 4"/>
          <p:cNvSpPr>
            <a:spLocks noGrp="1"/>
          </p:cNvSpPr>
          <p:nvPr>
            <p:ph type="body" sz="quarter" idx="12" hasCustomPrompt="1"/>
          </p:nvPr>
        </p:nvSpPr>
        <p:spPr>
          <a:xfrm>
            <a:off x="781050" y="1556360"/>
            <a:ext cx="6470650" cy="769938"/>
          </a:xfrm>
        </p:spPr>
        <p:txBody>
          <a:bodyPr>
            <a:noAutofit/>
          </a:bodyPr>
          <a:lstStyle>
            <a:lvl1pPr marL="0" indent="0">
              <a:buNone/>
              <a:defRPr sz="1800">
                <a:solidFill>
                  <a:schemeClr val="accent5"/>
                </a:solidFill>
              </a:defRPr>
            </a:lvl1pPr>
          </a:lstStyle>
          <a:p>
            <a:pPr lvl="0"/>
            <a:r>
              <a:rPr lang="en-US"/>
              <a:t>Text can go here, if you need it. Definitions, body copy, that sort of thing. Text can go here, if you need it. Definitions, body copy, that sort of thing.</a:t>
            </a:r>
          </a:p>
        </p:txBody>
      </p:sp>
      <p:sp>
        <p:nvSpPr>
          <p:cNvPr id="7" name="Text Placeholder 12"/>
          <p:cNvSpPr>
            <a:spLocks noGrp="1"/>
          </p:cNvSpPr>
          <p:nvPr>
            <p:ph type="body" sz="quarter" idx="11" hasCustomPrompt="1"/>
          </p:nvPr>
        </p:nvSpPr>
        <p:spPr>
          <a:xfrm>
            <a:off x="781534" y="484437"/>
            <a:ext cx="4120666" cy="398005"/>
          </a:xfrm>
          <a:prstGeom prst="rect">
            <a:avLst/>
          </a:prstGeom>
        </p:spPr>
        <p:txBody>
          <a:bodyPr>
            <a:normAutofit/>
          </a:bodyPr>
          <a:lstStyle>
            <a:lvl1pPr marL="0" indent="0">
              <a:buNone/>
              <a:defRPr sz="1800" baseline="0">
                <a:solidFill>
                  <a:srgbClr val="13294B"/>
                </a:solidFill>
              </a:defRPr>
            </a:lvl1pPr>
          </a:lstStyle>
          <a:p>
            <a:pPr lvl="0"/>
            <a:r>
              <a:rPr lang="en-US"/>
              <a:t>Section name (optional)</a:t>
            </a:r>
          </a:p>
        </p:txBody>
      </p:sp>
      <p:pic>
        <p:nvPicPr>
          <p:cNvPr id="2" name="Picture 1"/>
          <p:cNvPicPr>
            <a:picLocks noChangeAspect="1"/>
          </p:cNvPicPr>
          <p:nvPr userDrawn="1"/>
        </p:nvPicPr>
        <p:blipFill>
          <a:blip r:embed="rId2"/>
          <a:stretch>
            <a:fillRect/>
          </a:stretch>
        </p:blipFill>
        <p:spPr>
          <a:xfrm>
            <a:off x="7546834" y="4557607"/>
            <a:ext cx="1352323" cy="390144"/>
          </a:xfrm>
          <a:prstGeom prst="rect">
            <a:avLst/>
          </a:prstGeom>
        </p:spPr>
      </p:pic>
      <p:sp>
        <p:nvSpPr>
          <p:cNvPr id="10" name="Footer Placeholder 4"/>
          <p:cNvSpPr>
            <a:spLocks noGrp="1"/>
          </p:cNvSpPr>
          <p:nvPr>
            <p:ph type="ftr" sz="quarter" idx="3"/>
          </p:nvPr>
        </p:nvSpPr>
        <p:spPr>
          <a:xfrm>
            <a:off x="781534" y="4767263"/>
            <a:ext cx="2895600" cy="273844"/>
          </a:xfrm>
          <a:prstGeom prst="rect">
            <a:avLst/>
          </a:prstGeom>
        </p:spPr>
        <p:txBody>
          <a:bodyPr vert="horz" lIns="91440" tIns="45720" rIns="91440" bIns="45720" rtlCol="0" anchor="ctr"/>
          <a:lstStyle>
            <a:lvl1pPr algn="l">
              <a:defRPr sz="1200">
                <a:solidFill>
                  <a:srgbClr val="4D4E53"/>
                </a:solidFill>
              </a:defRPr>
            </a:lvl1pPr>
          </a:lstStyle>
          <a:p>
            <a:r>
              <a:rPr lang="en-US"/>
              <a:t>Footnotes</a:t>
            </a:r>
          </a:p>
        </p:txBody>
      </p:sp>
      <p:sp>
        <p:nvSpPr>
          <p:cNvPr id="12" name="Slide Number Placeholder 5"/>
          <p:cNvSpPr>
            <a:spLocks noGrp="1"/>
          </p:cNvSpPr>
          <p:nvPr>
            <p:ph type="sldNum" sz="quarter" idx="4"/>
          </p:nvPr>
        </p:nvSpPr>
        <p:spPr>
          <a:xfrm>
            <a:off x="152400" y="4767263"/>
            <a:ext cx="381000" cy="273844"/>
          </a:xfrm>
          <a:prstGeom prst="rect">
            <a:avLst/>
          </a:prstGeom>
        </p:spPr>
        <p:txBody>
          <a:bodyPr vert="horz" lIns="91440" tIns="45720" rIns="91440" bIns="45720" rtlCol="0" anchor="ctr"/>
          <a:lstStyle>
            <a:lvl1pPr algn="l">
              <a:defRPr sz="1200">
                <a:solidFill>
                  <a:srgbClr val="4D4E53"/>
                </a:solidFill>
              </a:defRPr>
            </a:lvl1pPr>
          </a:lstStyle>
          <a:p>
            <a:fld id="{61445BA3-2CB5-7C4E-ABD2-87FA1F6BEAE1}" type="slidenum">
              <a:rPr lang="en-US" smtClean="0"/>
              <a:pPr/>
              <a:t>‹#›</a:t>
            </a:fld>
            <a:endParaRPr lang="en-US"/>
          </a:p>
        </p:txBody>
      </p:sp>
      <p:sp>
        <p:nvSpPr>
          <p:cNvPr id="13" name="Title 1"/>
          <p:cNvSpPr>
            <a:spLocks noGrp="1"/>
          </p:cNvSpPr>
          <p:nvPr>
            <p:ph type="title" hasCustomPrompt="1"/>
          </p:nvPr>
        </p:nvSpPr>
        <p:spPr>
          <a:xfrm>
            <a:off x="781534" y="1073668"/>
            <a:ext cx="6470650" cy="497587"/>
          </a:xfrm>
        </p:spPr>
        <p:txBody>
          <a:bodyPr anchor="t">
            <a:noAutofit/>
          </a:bodyPr>
          <a:lstStyle>
            <a:lvl1pPr algn="l">
              <a:lnSpc>
                <a:spcPct val="80000"/>
              </a:lnSpc>
              <a:defRPr sz="3400" b="0" i="0">
                <a:solidFill>
                  <a:srgbClr val="0091DA"/>
                </a:solidFill>
                <a:latin typeface="FS Elliot Pro"/>
                <a:cs typeface="FS Elliot Pro"/>
              </a:defRPr>
            </a:lvl1pPr>
          </a:lstStyle>
          <a:p>
            <a:r>
              <a:rPr lang="en-US"/>
              <a:t>Slide title goes here</a:t>
            </a:r>
          </a:p>
        </p:txBody>
      </p:sp>
    </p:spTree>
    <p:extLst>
      <p:ext uri="{BB962C8B-B14F-4D97-AF65-F5344CB8AC3E}">
        <p14:creationId xmlns:p14="http://schemas.microsoft.com/office/powerpoint/2010/main" val="33773629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ec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9E8B5FB-6590-E14F-846A-4A8FBA953F2D}"/>
              </a:ext>
            </a:extLst>
          </p:cNvPr>
          <p:cNvSpPr/>
          <p:nvPr userDrawn="1"/>
        </p:nvSpPr>
        <p:spPr>
          <a:xfrm>
            <a:off x="0" y="0"/>
            <a:ext cx="9144000" cy="5143500"/>
          </a:xfrm>
          <a:prstGeom prst="rect">
            <a:avLst/>
          </a:prstGeom>
          <a:gradFill flip="none" rotWithShape="1">
            <a:gsLst>
              <a:gs pos="25000">
                <a:srgbClr val="004C97"/>
              </a:gs>
              <a:gs pos="99000">
                <a:srgbClr val="0091DA"/>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a:xfrm>
            <a:off x="428625" y="576263"/>
            <a:ext cx="8229600" cy="2139553"/>
          </a:xfrm>
        </p:spPr>
        <p:txBody>
          <a:bodyPr anchor="b">
            <a:noAutofit/>
          </a:bodyPr>
          <a:lstStyle>
            <a:lvl1pPr>
              <a:lnSpc>
                <a:spcPct val="100000"/>
              </a:lnSpc>
              <a:defRPr sz="4500">
                <a:solidFill>
                  <a:schemeClr val="bg1"/>
                </a:solidFill>
              </a:defRPr>
            </a:lvl1pPr>
          </a:lstStyle>
          <a:p>
            <a:r>
              <a:rPr lang="en-US"/>
              <a:t>Click to edit section title</a:t>
            </a:r>
          </a:p>
        </p:txBody>
      </p:sp>
      <p:sp>
        <p:nvSpPr>
          <p:cNvPr id="3" name="Text Placeholder 2"/>
          <p:cNvSpPr>
            <a:spLocks noGrp="1"/>
          </p:cNvSpPr>
          <p:nvPr>
            <p:ph type="body" idx="1" hasCustomPrompt="1"/>
          </p:nvPr>
        </p:nvSpPr>
        <p:spPr>
          <a:xfrm>
            <a:off x="428625" y="2729508"/>
            <a:ext cx="8229600" cy="1125140"/>
          </a:xfrm>
        </p:spPr>
        <p:txBody>
          <a:bodyPr>
            <a:noAutofit/>
          </a:bodyPr>
          <a:lstStyle>
            <a:lvl1pPr marL="0" indent="0">
              <a:lnSpc>
                <a:spcPct val="100000"/>
              </a:lnSpc>
              <a:buNone/>
              <a:defRPr sz="21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sub-header</a:t>
            </a:r>
          </a:p>
        </p:txBody>
      </p:sp>
      <p:pic>
        <p:nvPicPr>
          <p:cNvPr id="7" name="Picture 6">
            <a:extLst>
              <a:ext uri="{FF2B5EF4-FFF2-40B4-BE49-F238E27FC236}">
                <a16:creationId xmlns:a16="http://schemas.microsoft.com/office/drawing/2014/main" id="{A9EA11BA-C213-1041-BCA5-D7B3BD79CCEE}"/>
              </a:ext>
            </a:extLst>
          </p:cNvPr>
          <p:cNvPicPr>
            <a:picLocks noChangeAspect="1"/>
          </p:cNvPicPr>
          <p:nvPr userDrawn="1"/>
        </p:nvPicPr>
        <p:blipFill>
          <a:blip r:embed="rId2"/>
          <a:stretch>
            <a:fillRect/>
          </a:stretch>
        </p:blipFill>
        <p:spPr>
          <a:xfrm>
            <a:off x="8217388" y="4807885"/>
            <a:ext cx="774954" cy="225774"/>
          </a:xfrm>
          <a:prstGeom prst="rect">
            <a:avLst/>
          </a:prstGeom>
        </p:spPr>
      </p:pic>
    </p:spTree>
    <p:extLst>
      <p:ext uri="{BB962C8B-B14F-4D97-AF65-F5344CB8AC3E}">
        <p14:creationId xmlns:p14="http://schemas.microsoft.com/office/powerpoint/2010/main" val="22205260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8" name="Footer Placeholder 4"/>
          <p:cNvSpPr>
            <a:spLocks noGrp="1"/>
          </p:cNvSpPr>
          <p:nvPr>
            <p:ph type="ftr" sz="quarter" idx="3"/>
          </p:nvPr>
        </p:nvSpPr>
        <p:spPr>
          <a:xfrm>
            <a:off x="781534" y="4767263"/>
            <a:ext cx="2895600" cy="273844"/>
          </a:xfrm>
          <a:prstGeom prst="rect">
            <a:avLst/>
          </a:prstGeom>
        </p:spPr>
        <p:txBody>
          <a:bodyPr vert="horz" lIns="91440" tIns="45720" rIns="91440" bIns="45720" rtlCol="0" anchor="ctr"/>
          <a:lstStyle>
            <a:lvl1pPr algn="l">
              <a:defRPr sz="1200">
                <a:solidFill>
                  <a:srgbClr val="4D4E53"/>
                </a:solidFill>
              </a:defRPr>
            </a:lvl1pPr>
          </a:lstStyle>
          <a:p>
            <a:r>
              <a:rPr lang="en-US"/>
              <a:t>Footnotes</a:t>
            </a:r>
          </a:p>
        </p:txBody>
      </p:sp>
      <p:sp>
        <p:nvSpPr>
          <p:cNvPr id="9" name="Slide Number Placeholder 5"/>
          <p:cNvSpPr>
            <a:spLocks noGrp="1"/>
          </p:cNvSpPr>
          <p:nvPr>
            <p:ph type="sldNum" sz="quarter" idx="4"/>
          </p:nvPr>
        </p:nvSpPr>
        <p:spPr>
          <a:xfrm>
            <a:off x="152400" y="4767263"/>
            <a:ext cx="381000" cy="273844"/>
          </a:xfrm>
          <a:prstGeom prst="rect">
            <a:avLst/>
          </a:prstGeom>
        </p:spPr>
        <p:txBody>
          <a:bodyPr vert="horz" lIns="91440" tIns="45720" rIns="91440" bIns="45720" rtlCol="0" anchor="ctr"/>
          <a:lstStyle>
            <a:lvl1pPr algn="l">
              <a:defRPr sz="1200">
                <a:solidFill>
                  <a:srgbClr val="4D4E53"/>
                </a:solidFill>
              </a:defRPr>
            </a:lvl1pPr>
          </a:lstStyle>
          <a:p>
            <a:fld id="{61445BA3-2CB5-7C4E-ABD2-87FA1F6BEAE1}" type="slidenum">
              <a:rPr lang="en-US" smtClean="0"/>
              <a:pPr/>
              <a:t>‹#›</a:t>
            </a:fld>
            <a:endParaRPr lang="en-US"/>
          </a:p>
        </p:txBody>
      </p:sp>
      <p:sp>
        <p:nvSpPr>
          <p:cNvPr id="10" name="Title 1"/>
          <p:cNvSpPr>
            <a:spLocks noGrp="1"/>
          </p:cNvSpPr>
          <p:nvPr>
            <p:ph type="title" hasCustomPrompt="1"/>
          </p:nvPr>
        </p:nvSpPr>
        <p:spPr>
          <a:xfrm>
            <a:off x="781534" y="1073668"/>
            <a:ext cx="6470650" cy="497587"/>
          </a:xfrm>
        </p:spPr>
        <p:txBody>
          <a:bodyPr anchor="t">
            <a:noAutofit/>
          </a:bodyPr>
          <a:lstStyle>
            <a:lvl1pPr algn="l">
              <a:lnSpc>
                <a:spcPct val="80000"/>
              </a:lnSpc>
              <a:defRPr sz="3400" b="0" i="0">
                <a:solidFill>
                  <a:srgbClr val="0091DA"/>
                </a:solidFill>
                <a:latin typeface="FS Elliot Pro"/>
                <a:cs typeface="FS Elliot Pro"/>
              </a:defRPr>
            </a:lvl1pPr>
          </a:lstStyle>
          <a:p>
            <a:r>
              <a:rPr lang="en-US"/>
              <a:t>Slide title goes here</a:t>
            </a:r>
          </a:p>
        </p:txBody>
      </p:sp>
      <p:pic>
        <p:nvPicPr>
          <p:cNvPr id="7" name="Picture 6" descr="Logo&#10;&#10;Description automatically generated">
            <a:extLst>
              <a:ext uri="{FF2B5EF4-FFF2-40B4-BE49-F238E27FC236}">
                <a16:creationId xmlns:a16="http://schemas.microsoft.com/office/drawing/2014/main" id="{9A18247B-01A7-40DC-8745-3AB26B7EA578}"/>
              </a:ext>
            </a:extLst>
          </p:cNvPr>
          <p:cNvPicPr>
            <a:picLocks noChangeAspect="1"/>
          </p:cNvPicPr>
          <p:nvPr userDrawn="1"/>
        </p:nvPicPr>
        <p:blipFill>
          <a:blip r:embed="rId2"/>
          <a:stretch>
            <a:fillRect/>
          </a:stretch>
        </p:blipFill>
        <p:spPr>
          <a:xfrm>
            <a:off x="7899400" y="4736307"/>
            <a:ext cx="1092200" cy="304800"/>
          </a:xfrm>
          <a:prstGeom prst="rect">
            <a:avLst/>
          </a:prstGeom>
        </p:spPr>
      </p:pic>
    </p:spTree>
    <p:extLst>
      <p:ext uri="{BB962C8B-B14F-4D97-AF65-F5344CB8AC3E}">
        <p14:creationId xmlns:p14="http://schemas.microsoft.com/office/powerpoint/2010/main" val="3700691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9792A1F-A590-EF48-83AB-D87AD62ADC69}"/>
              </a:ext>
            </a:extLst>
          </p:cNvPr>
          <p:cNvSpPr/>
          <p:nvPr userDrawn="1"/>
        </p:nvSpPr>
        <p:spPr>
          <a:xfrm>
            <a:off x="0" y="0"/>
            <a:ext cx="3044536" cy="5143500"/>
          </a:xfrm>
          <a:prstGeom prst="rect">
            <a:avLst/>
          </a:prstGeom>
          <a:gradFill flip="none" rotWithShape="1">
            <a:gsLst>
              <a:gs pos="25000">
                <a:srgbClr val="004C97"/>
              </a:gs>
              <a:gs pos="99000">
                <a:srgbClr val="0091DA"/>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Footer Placeholder 2">
            <a:extLst>
              <a:ext uri="{FF2B5EF4-FFF2-40B4-BE49-F238E27FC236}">
                <a16:creationId xmlns:a16="http://schemas.microsoft.com/office/drawing/2014/main" id="{3F8909EC-2FF6-E840-96B7-2817EDD960E4}"/>
              </a:ext>
            </a:extLst>
          </p:cNvPr>
          <p:cNvSpPr>
            <a:spLocks noGrp="1"/>
          </p:cNvSpPr>
          <p:nvPr>
            <p:ph type="ftr" sz="quarter" idx="10"/>
          </p:nvPr>
        </p:nvSpPr>
        <p:spPr>
          <a:xfrm>
            <a:off x="461598" y="4717647"/>
            <a:ext cx="2115349" cy="273844"/>
          </a:xfrm>
        </p:spPr>
        <p:txBody>
          <a:bodyPr/>
          <a:lstStyle>
            <a:lvl1pPr>
              <a:defRPr>
                <a:solidFill>
                  <a:schemeClr val="bg1"/>
                </a:solidFill>
              </a:defRPr>
            </a:lvl1pPr>
          </a:lstStyle>
          <a:p>
            <a:endParaRPr lang="en-US"/>
          </a:p>
        </p:txBody>
      </p:sp>
      <p:sp>
        <p:nvSpPr>
          <p:cNvPr id="8" name="Slide Number Placeholder 3">
            <a:extLst>
              <a:ext uri="{FF2B5EF4-FFF2-40B4-BE49-F238E27FC236}">
                <a16:creationId xmlns:a16="http://schemas.microsoft.com/office/drawing/2014/main" id="{2ED722F9-6A6B-1742-9630-04E14C434038}"/>
              </a:ext>
            </a:extLst>
          </p:cNvPr>
          <p:cNvSpPr>
            <a:spLocks noGrp="1"/>
          </p:cNvSpPr>
          <p:nvPr>
            <p:ph type="sldNum" sz="quarter" idx="11"/>
          </p:nvPr>
        </p:nvSpPr>
        <p:spPr>
          <a:xfrm>
            <a:off x="143918" y="4717648"/>
            <a:ext cx="313283" cy="283369"/>
          </a:xfrm>
        </p:spPr>
        <p:txBody>
          <a:bodyPr/>
          <a:lstStyle>
            <a:lvl1pPr>
              <a:defRPr>
                <a:solidFill>
                  <a:schemeClr val="bg1"/>
                </a:solidFill>
              </a:defRPr>
            </a:lvl1pPr>
          </a:lstStyle>
          <a:p>
            <a:fld id="{13CF28CE-A392-6E4E-B8A8-233A7BF58CFD}" type="slidenum">
              <a:rPr lang="en-US" smtClean="0"/>
              <a:pPr/>
              <a:t>‹#›</a:t>
            </a:fld>
            <a:endParaRPr lang="en-US"/>
          </a:p>
        </p:txBody>
      </p:sp>
      <p:sp>
        <p:nvSpPr>
          <p:cNvPr id="14" name="Title 1">
            <a:extLst>
              <a:ext uri="{FF2B5EF4-FFF2-40B4-BE49-F238E27FC236}">
                <a16:creationId xmlns:a16="http://schemas.microsoft.com/office/drawing/2014/main" id="{121205F6-42E3-1E4A-87F9-E422C9C5F40B}"/>
              </a:ext>
            </a:extLst>
          </p:cNvPr>
          <p:cNvSpPr>
            <a:spLocks noGrp="1"/>
          </p:cNvSpPr>
          <p:nvPr>
            <p:ph type="title" hasCustomPrompt="1"/>
          </p:nvPr>
        </p:nvSpPr>
        <p:spPr>
          <a:xfrm>
            <a:off x="457201" y="463240"/>
            <a:ext cx="2130137" cy="342900"/>
          </a:xfrm>
        </p:spPr>
        <p:txBody>
          <a:bodyPr anchor="t">
            <a:noAutofit/>
          </a:bodyPr>
          <a:lstStyle>
            <a:lvl1pPr>
              <a:lnSpc>
                <a:spcPct val="100000"/>
              </a:lnSpc>
              <a:defRPr>
                <a:solidFill>
                  <a:schemeClr val="bg1"/>
                </a:solidFill>
              </a:defRPr>
            </a:lvl1pPr>
          </a:lstStyle>
          <a:p>
            <a:r>
              <a:rPr lang="en-US"/>
              <a:t>Click to edit header</a:t>
            </a:r>
          </a:p>
        </p:txBody>
      </p:sp>
      <p:sp>
        <p:nvSpPr>
          <p:cNvPr id="15" name="Content Placeholder 2">
            <a:extLst>
              <a:ext uri="{FF2B5EF4-FFF2-40B4-BE49-F238E27FC236}">
                <a16:creationId xmlns:a16="http://schemas.microsoft.com/office/drawing/2014/main" id="{93D6777C-71E3-7C4F-BAF0-8804B54995C4}"/>
              </a:ext>
            </a:extLst>
          </p:cNvPr>
          <p:cNvSpPr>
            <a:spLocks noGrp="1"/>
          </p:cNvSpPr>
          <p:nvPr>
            <p:ph idx="1" hasCustomPrompt="1"/>
          </p:nvPr>
        </p:nvSpPr>
        <p:spPr>
          <a:xfrm>
            <a:off x="457201" y="2186113"/>
            <a:ext cx="2130137" cy="3102920"/>
          </a:xfrm>
        </p:spPr>
        <p:txBody>
          <a:bodyPr>
            <a:noAutofit/>
          </a:bodyPr>
          <a:lstStyle>
            <a:lvl1pPr marL="137156" indent="-137156">
              <a:lnSpc>
                <a:spcPct val="90000"/>
              </a:lnSpc>
              <a:spcBef>
                <a:spcPts val="0"/>
              </a:spcBef>
              <a:spcAft>
                <a:spcPts val="450"/>
              </a:spcAft>
              <a:defRPr sz="1350">
                <a:solidFill>
                  <a:schemeClr val="bg1"/>
                </a:solidFill>
              </a:defRPr>
            </a:lvl1pPr>
            <a:lvl2pPr marL="480048" indent="-137156">
              <a:lnSpc>
                <a:spcPct val="90000"/>
              </a:lnSpc>
              <a:spcBef>
                <a:spcPts val="0"/>
              </a:spcBef>
              <a:spcAft>
                <a:spcPts val="450"/>
              </a:spcAft>
              <a:buFont typeface="STIXGeneral-Regular" pitchFamily="2" charset="2"/>
              <a:buChar char="⎯"/>
              <a:defRPr sz="1200">
                <a:solidFill>
                  <a:schemeClr val="bg1"/>
                </a:solidFill>
              </a:defRPr>
            </a:lvl2pPr>
            <a:lvl3pPr marL="822940" indent="-137156">
              <a:lnSpc>
                <a:spcPct val="90000"/>
              </a:lnSpc>
              <a:spcBef>
                <a:spcPts val="0"/>
              </a:spcBef>
              <a:spcAft>
                <a:spcPts val="450"/>
              </a:spcAft>
              <a:buFont typeface=".PingFang SC Regular"/>
              <a:buChar char="・"/>
              <a:defRPr sz="1050">
                <a:solidFill>
                  <a:schemeClr val="bg1"/>
                </a:solidFill>
              </a:defRPr>
            </a:lvl3pPr>
            <a:lvl4pPr>
              <a:defRPr sz="1050"/>
            </a:lvl4pPr>
            <a:lvl5pPr>
              <a:defRPr sz="900"/>
            </a:lvl5pPr>
          </a:lstStyle>
          <a:p>
            <a:pPr lvl="0"/>
            <a:r>
              <a:rPr lang="en-US"/>
              <a:t>Click to edit bullet</a:t>
            </a:r>
          </a:p>
          <a:p>
            <a:pPr lvl="1"/>
            <a:r>
              <a:rPr lang="en-US"/>
              <a:t>Second level</a:t>
            </a:r>
          </a:p>
          <a:p>
            <a:pPr lvl="2"/>
            <a:r>
              <a:rPr lang="en-US"/>
              <a:t>Third level</a:t>
            </a:r>
          </a:p>
        </p:txBody>
      </p:sp>
      <p:sp>
        <p:nvSpPr>
          <p:cNvPr id="16" name="Text Placeholder 8">
            <a:extLst>
              <a:ext uri="{FF2B5EF4-FFF2-40B4-BE49-F238E27FC236}">
                <a16:creationId xmlns:a16="http://schemas.microsoft.com/office/drawing/2014/main" id="{0E7A64E0-A6B6-9C40-A442-C73CAE340C78}"/>
              </a:ext>
            </a:extLst>
          </p:cNvPr>
          <p:cNvSpPr>
            <a:spLocks noGrp="1"/>
          </p:cNvSpPr>
          <p:nvPr>
            <p:ph type="body" sz="quarter" idx="13" hasCustomPrompt="1"/>
          </p:nvPr>
        </p:nvSpPr>
        <p:spPr>
          <a:xfrm>
            <a:off x="457202" y="1256910"/>
            <a:ext cx="2130137" cy="205740"/>
          </a:xfrm>
        </p:spPr>
        <p:txBody>
          <a:bodyPr anchor="t"/>
          <a:lstStyle>
            <a:lvl1pPr marL="0" indent="0">
              <a:lnSpc>
                <a:spcPct val="100000"/>
              </a:lnSpc>
              <a:buNone/>
              <a:defRPr sz="1500">
                <a:solidFill>
                  <a:schemeClr val="bg1"/>
                </a:solidFill>
              </a:defRPr>
            </a:lvl1pPr>
            <a:lvl2pPr marL="342892" indent="0">
              <a:buNone/>
              <a:defRPr/>
            </a:lvl2pPr>
          </a:lstStyle>
          <a:p>
            <a:pPr lvl="0"/>
            <a:r>
              <a:rPr lang="en-US"/>
              <a:t>Click to edit sub-header</a:t>
            </a:r>
          </a:p>
        </p:txBody>
      </p:sp>
      <p:sp>
        <p:nvSpPr>
          <p:cNvPr id="17" name="Text Placeholder 2">
            <a:extLst>
              <a:ext uri="{FF2B5EF4-FFF2-40B4-BE49-F238E27FC236}">
                <a16:creationId xmlns:a16="http://schemas.microsoft.com/office/drawing/2014/main" id="{02D7C14E-06C5-5F4C-AD42-BDE854FC4306}"/>
              </a:ext>
            </a:extLst>
          </p:cNvPr>
          <p:cNvSpPr>
            <a:spLocks noGrp="1"/>
          </p:cNvSpPr>
          <p:nvPr>
            <p:ph type="body" idx="14" hasCustomPrompt="1"/>
          </p:nvPr>
        </p:nvSpPr>
        <p:spPr>
          <a:xfrm>
            <a:off x="457201" y="1739247"/>
            <a:ext cx="2130137" cy="389162"/>
          </a:xfrm>
        </p:spPr>
        <p:txBody>
          <a:bodyPr anchor="b">
            <a:noAutofit/>
          </a:bodyPr>
          <a:lstStyle>
            <a:lvl1pPr marL="0" indent="0">
              <a:lnSpc>
                <a:spcPct val="100000"/>
              </a:lnSpc>
              <a:spcBef>
                <a:spcPts val="0"/>
              </a:spcBef>
              <a:spcAft>
                <a:spcPts val="0"/>
              </a:spcAft>
              <a:buNone/>
              <a:defRPr sz="1350" b="1" i="0">
                <a:solidFill>
                  <a:srgbClr val="55FFF5"/>
                </a:solidFill>
                <a:latin typeface="FS Elliot Pro" panose="02000503040000020004" pitchFamily="2" charset="0"/>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text </a:t>
            </a:r>
            <a:br>
              <a:rPr lang="en-US"/>
            </a:br>
            <a:r>
              <a:rPr lang="en-US"/>
              <a:t>sub-header</a:t>
            </a:r>
          </a:p>
        </p:txBody>
      </p:sp>
      <p:pic>
        <p:nvPicPr>
          <p:cNvPr id="11" name="Picture 10" descr="Logo&#10;&#10;Description automatically generated">
            <a:extLst>
              <a:ext uri="{FF2B5EF4-FFF2-40B4-BE49-F238E27FC236}">
                <a16:creationId xmlns:a16="http://schemas.microsoft.com/office/drawing/2014/main" id="{29E29774-27D5-F542-B442-3DB8070A36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9644" y="4655802"/>
            <a:ext cx="1133856" cy="316425"/>
          </a:xfrm>
          <a:prstGeom prst="rect">
            <a:avLst/>
          </a:prstGeom>
        </p:spPr>
      </p:pic>
    </p:spTree>
    <p:extLst>
      <p:ext uri="{BB962C8B-B14F-4D97-AF65-F5344CB8AC3E}">
        <p14:creationId xmlns:p14="http://schemas.microsoft.com/office/powerpoint/2010/main" val="3904230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only -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6766CBA-FF80-0341-99F5-F6469D239AAD}"/>
              </a:ext>
            </a:extLst>
          </p:cNvPr>
          <p:cNvSpPr/>
          <p:nvPr userDrawn="1"/>
        </p:nvSpPr>
        <p:spPr>
          <a:xfrm>
            <a:off x="0" y="0"/>
            <a:ext cx="9144000" cy="5143500"/>
          </a:xfrm>
          <a:prstGeom prst="rect">
            <a:avLst/>
          </a:prstGeom>
          <a:gradFill flip="none" rotWithShape="1">
            <a:gsLst>
              <a:gs pos="25000">
                <a:srgbClr val="004C97"/>
              </a:gs>
              <a:gs pos="99000">
                <a:srgbClr val="0091DA"/>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Footer Placeholder 2">
            <a:extLst>
              <a:ext uri="{FF2B5EF4-FFF2-40B4-BE49-F238E27FC236}">
                <a16:creationId xmlns:a16="http://schemas.microsoft.com/office/drawing/2014/main" id="{0F7680F3-2CC8-8B48-9D13-06B5FDE792FA}"/>
              </a:ext>
            </a:extLst>
          </p:cNvPr>
          <p:cNvSpPr>
            <a:spLocks noGrp="1"/>
          </p:cNvSpPr>
          <p:nvPr>
            <p:ph type="ftr" sz="quarter" idx="10"/>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FB6B1C5C-5053-D645-9BE5-0486EB502A8F}"/>
              </a:ext>
            </a:extLst>
          </p:cNvPr>
          <p:cNvSpPr>
            <a:spLocks noGrp="1"/>
          </p:cNvSpPr>
          <p:nvPr>
            <p:ph type="sldNum" sz="quarter" idx="11"/>
          </p:nvPr>
        </p:nvSpPr>
        <p:spPr/>
        <p:txBody>
          <a:bodyPr/>
          <a:lstStyle>
            <a:lvl1pPr>
              <a:defRPr>
                <a:solidFill>
                  <a:schemeClr val="bg1"/>
                </a:solidFill>
              </a:defRPr>
            </a:lvl1pPr>
          </a:lstStyle>
          <a:p>
            <a:fld id="{13CF28CE-A392-6E4E-B8A8-233A7BF58CFD}" type="slidenum">
              <a:rPr lang="en-US" smtClean="0"/>
              <a:pPr/>
              <a:t>‹#›</a:t>
            </a:fld>
            <a:endParaRPr lang="en-US"/>
          </a:p>
        </p:txBody>
      </p:sp>
      <p:sp>
        <p:nvSpPr>
          <p:cNvPr id="8" name="Title 1">
            <a:extLst>
              <a:ext uri="{FF2B5EF4-FFF2-40B4-BE49-F238E27FC236}">
                <a16:creationId xmlns:a16="http://schemas.microsoft.com/office/drawing/2014/main" id="{DE3EFEB4-E2A0-FE4F-BEF6-964364892179}"/>
              </a:ext>
            </a:extLst>
          </p:cNvPr>
          <p:cNvSpPr>
            <a:spLocks noGrp="1"/>
          </p:cNvSpPr>
          <p:nvPr>
            <p:ph type="title" hasCustomPrompt="1"/>
          </p:nvPr>
        </p:nvSpPr>
        <p:spPr>
          <a:xfrm>
            <a:off x="456010" y="463240"/>
            <a:ext cx="8229600" cy="342900"/>
          </a:xfrm>
        </p:spPr>
        <p:txBody>
          <a:bodyPr anchor="t">
            <a:noAutofit/>
          </a:bodyPr>
          <a:lstStyle>
            <a:lvl1pPr>
              <a:lnSpc>
                <a:spcPct val="100000"/>
              </a:lnSpc>
              <a:defRPr>
                <a:solidFill>
                  <a:schemeClr val="bg1"/>
                </a:solidFill>
              </a:defRPr>
            </a:lvl1pPr>
          </a:lstStyle>
          <a:p>
            <a:r>
              <a:rPr lang="en-US"/>
              <a:t>Click to edit header</a:t>
            </a:r>
          </a:p>
        </p:txBody>
      </p:sp>
      <p:pic>
        <p:nvPicPr>
          <p:cNvPr id="9" name="Picture 8">
            <a:extLst>
              <a:ext uri="{FF2B5EF4-FFF2-40B4-BE49-F238E27FC236}">
                <a16:creationId xmlns:a16="http://schemas.microsoft.com/office/drawing/2014/main" id="{F981AD6D-B19C-8F4E-8C27-5332A06CE7AA}"/>
              </a:ext>
            </a:extLst>
          </p:cNvPr>
          <p:cNvPicPr>
            <a:picLocks noChangeAspect="1"/>
          </p:cNvPicPr>
          <p:nvPr userDrawn="1"/>
        </p:nvPicPr>
        <p:blipFill>
          <a:blip r:embed="rId2"/>
          <a:stretch>
            <a:fillRect/>
          </a:stretch>
        </p:blipFill>
        <p:spPr>
          <a:xfrm>
            <a:off x="7924991" y="4721941"/>
            <a:ext cx="1033272" cy="301032"/>
          </a:xfrm>
          <a:prstGeom prst="rect">
            <a:avLst/>
          </a:prstGeom>
        </p:spPr>
      </p:pic>
    </p:spTree>
    <p:extLst>
      <p:ext uri="{BB962C8B-B14F-4D97-AF65-F5344CB8AC3E}">
        <p14:creationId xmlns:p14="http://schemas.microsoft.com/office/powerpoint/2010/main" val="10198856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4 Right Blu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3CF19ED-DEA6-DB41-B4DD-0E8A6B818A55}"/>
              </a:ext>
            </a:extLst>
          </p:cNvPr>
          <p:cNvSpPr>
            <a:spLocks noGrp="1"/>
          </p:cNvSpPr>
          <p:nvPr>
            <p:ph type="ftr" sz="quarter" idx="10"/>
          </p:nvPr>
        </p:nvSpPr>
        <p:spPr>
          <a:xfrm>
            <a:off x="461597" y="4717647"/>
            <a:ext cx="5388485" cy="273844"/>
          </a:xfrm>
        </p:spPr>
        <p:txBody>
          <a:bodyPr/>
          <a:lstStyle/>
          <a:p>
            <a:endParaRPr lang="en-US"/>
          </a:p>
        </p:txBody>
      </p:sp>
      <p:sp>
        <p:nvSpPr>
          <p:cNvPr id="4" name="Slide Number Placeholder 3">
            <a:extLst>
              <a:ext uri="{FF2B5EF4-FFF2-40B4-BE49-F238E27FC236}">
                <a16:creationId xmlns:a16="http://schemas.microsoft.com/office/drawing/2014/main" id="{625CFF2C-AE00-F343-A5A6-EE1A3CCD7399}"/>
              </a:ext>
            </a:extLst>
          </p:cNvPr>
          <p:cNvSpPr>
            <a:spLocks noGrp="1"/>
          </p:cNvSpPr>
          <p:nvPr>
            <p:ph type="sldNum" sz="quarter" idx="11"/>
          </p:nvPr>
        </p:nvSpPr>
        <p:spPr/>
        <p:txBody>
          <a:bodyPr/>
          <a:lstStyle/>
          <a:p>
            <a:fld id="{13CF28CE-A392-6E4E-B8A8-233A7BF58CFD}" type="slidenum">
              <a:rPr lang="en-US" smtClean="0"/>
              <a:pPr/>
              <a:t>‹#›</a:t>
            </a:fld>
            <a:endParaRPr lang="en-US"/>
          </a:p>
        </p:txBody>
      </p:sp>
      <p:sp>
        <p:nvSpPr>
          <p:cNvPr id="5" name="Rectangle 4">
            <a:extLst>
              <a:ext uri="{FF2B5EF4-FFF2-40B4-BE49-F238E27FC236}">
                <a16:creationId xmlns:a16="http://schemas.microsoft.com/office/drawing/2014/main" id="{224A4B61-A71A-1E49-BE8C-D948913FF42C}"/>
              </a:ext>
            </a:extLst>
          </p:cNvPr>
          <p:cNvSpPr/>
          <p:nvPr userDrawn="1"/>
        </p:nvSpPr>
        <p:spPr>
          <a:xfrm>
            <a:off x="6099464" y="0"/>
            <a:ext cx="3044536" cy="5143500"/>
          </a:xfrm>
          <a:prstGeom prst="rect">
            <a:avLst/>
          </a:prstGeom>
          <a:gradFill flip="none" rotWithShape="1">
            <a:gsLst>
              <a:gs pos="25000">
                <a:srgbClr val="004C97"/>
              </a:gs>
              <a:gs pos="99000">
                <a:srgbClr val="0091DA"/>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itle 1">
            <a:extLst>
              <a:ext uri="{FF2B5EF4-FFF2-40B4-BE49-F238E27FC236}">
                <a16:creationId xmlns:a16="http://schemas.microsoft.com/office/drawing/2014/main" id="{9341CA3C-AC0F-2549-A44A-028F20AEB871}"/>
              </a:ext>
            </a:extLst>
          </p:cNvPr>
          <p:cNvSpPr>
            <a:spLocks noGrp="1"/>
          </p:cNvSpPr>
          <p:nvPr>
            <p:ph type="title" hasCustomPrompt="1"/>
          </p:nvPr>
        </p:nvSpPr>
        <p:spPr>
          <a:xfrm>
            <a:off x="457199" y="463240"/>
            <a:ext cx="5314950" cy="342900"/>
          </a:xfrm>
        </p:spPr>
        <p:txBody>
          <a:bodyPr anchor="t">
            <a:noAutofit/>
          </a:bodyPr>
          <a:lstStyle>
            <a:lvl1pPr>
              <a:lnSpc>
                <a:spcPct val="100000"/>
              </a:lnSpc>
              <a:defRPr/>
            </a:lvl1pPr>
          </a:lstStyle>
          <a:p>
            <a:r>
              <a:rPr lang="en-US"/>
              <a:t>Click to edit header</a:t>
            </a:r>
          </a:p>
        </p:txBody>
      </p:sp>
      <p:sp>
        <p:nvSpPr>
          <p:cNvPr id="12" name="Content Placeholder 2">
            <a:extLst>
              <a:ext uri="{FF2B5EF4-FFF2-40B4-BE49-F238E27FC236}">
                <a16:creationId xmlns:a16="http://schemas.microsoft.com/office/drawing/2014/main" id="{432FD718-B5F6-BF43-9FF7-85E89625FDAA}"/>
              </a:ext>
            </a:extLst>
          </p:cNvPr>
          <p:cNvSpPr>
            <a:spLocks noGrp="1"/>
          </p:cNvSpPr>
          <p:nvPr>
            <p:ph idx="1" hasCustomPrompt="1"/>
          </p:nvPr>
        </p:nvSpPr>
        <p:spPr>
          <a:xfrm>
            <a:off x="457199" y="1585654"/>
            <a:ext cx="5314950" cy="3102920"/>
          </a:xfrm>
        </p:spPr>
        <p:txBody>
          <a:bodyPr>
            <a:noAutofit/>
          </a:bodyPr>
          <a:lstStyle>
            <a:lvl1pPr marL="137160" indent="-137160">
              <a:lnSpc>
                <a:spcPct val="90000"/>
              </a:lnSpc>
              <a:spcBef>
                <a:spcPts val="0"/>
              </a:spcBef>
              <a:spcAft>
                <a:spcPts val="450"/>
              </a:spcAft>
              <a:defRPr sz="1350"/>
            </a:lvl1pPr>
            <a:lvl2pPr marL="480060" indent="-137160">
              <a:lnSpc>
                <a:spcPct val="90000"/>
              </a:lnSpc>
              <a:spcBef>
                <a:spcPts val="0"/>
              </a:spcBef>
              <a:spcAft>
                <a:spcPts val="450"/>
              </a:spcAft>
              <a:buFont typeface="STIXGeneral-Regular" pitchFamily="2" charset="2"/>
              <a:buChar char="⎯"/>
              <a:defRPr sz="1200"/>
            </a:lvl2pPr>
            <a:lvl3pPr marL="822960" indent="-137160">
              <a:lnSpc>
                <a:spcPct val="90000"/>
              </a:lnSpc>
              <a:spcBef>
                <a:spcPts val="0"/>
              </a:spcBef>
              <a:spcAft>
                <a:spcPts val="450"/>
              </a:spcAft>
              <a:buFont typeface=".PingFang SC Regular"/>
              <a:buChar char="・"/>
              <a:defRPr sz="1050"/>
            </a:lvl3pPr>
            <a:lvl4pPr>
              <a:defRPr sz="1050"/>
            </a:lvl4pPr>
            <a:lvl5pPr>
              <a:defRPr sz="900"/>
            </a:lvl5pPr>
          </a:lstStyle>
          <a:p>
            <a:pPr lvl="0"/>
            <a:r>
              <a:rPr lang="en-US"/>
              <a:t>Click to edit bullet</a:t>
            </a:r>
          </a:p>
          <a:p>
            <a:pPr lvl="1"/>
            <a:r>
              <a:rPr lang="en-US"/>
              <a:t>Second level</a:t>
            </a:r>
          </a:p>
          <a:p>
            <a:pPr lvl="2"/>
            <a:r>
              <a:rPr lang="en-US"/>
              <a:t>Third level</a:t>
            </a:r>
          </a:p>
        </p:txBody>
      </p:sp>
      <p:sp>
        <p:nvSpPr>
          <p:cNvPr id="13" name="Text Placeholder 8">
            <a:extLst>
              <a:ext uri="{FF2B5EF4-FFF2-40B4-BE49-F238E27FC236}">
                <a16:creationId xmlns:a16="http://schemas.microsoft.com/office/drawing/2014/main" id="{30CD7664-F0C1-CF42-B61D-50E2A9A76521}"/>
              </a:ext>
            </a:extLst>
          </p:cNvPr>
          <p:cNvSpPr>
            <a:spLocks noGrp="1"/>
          </p:cNvSpPr>
          <p:nvPr>
            <p:ph type="body" sz="quarter" idx="13" hasCustomPrompt="1"/>
          </p:nvPr>
        </p:nvSpPr>
        <p:spPr>
          <a:xfrm>
            <a:off x="457200" y="867100"/>
            <a:ext cx="5314950" cy="205740"/>
          </a:xfrm>
        </p:spPr>
        <p:txBody>
          <a:bodyPr anchor="t"/>
          <a:lstStyle>
            <a:lvl1pPr marL="0" indent="0">
              <a:lnSpc>
                <a:spcPct val="100000"/>
              </a:lnSpc>
              <a:buNone/>
              <a:defRPr sz="1500"/>
            </a:lvl1pPr>
            <a:lvl2pPr marL="342900" indent="0">
              <a:buNone/>
              <a:defRPr/>
            </a:lvl2pPr>
          </a:lstStyle>
          <a:p>
            <a:pPr lvl="0"/>
            <a:r>
              <a:rPr lang="en-US"/>
              <a:t>Click to edit sub-header</a:t>
            </a:r>
          </a:p>
        </p:txBody>
      </p:sp>
      <p:sp>
        <p:nvSpPr>
          <p:cNvPr id="14" name="Text Placeholder 2">
            <a:extLst>
              <a:ext uri="{FF2B5EF4-FFF2-40B4-BE49-F238E27FC236}">
                <a16:creationId xmlns:a16="http://schemas.microsoft.com/office/drawing/2014/main" id="{9A439408-1FC6-E248-9C83-E21969C9C00F}"/>
              </a:ext>
            </a:extLst>
          </p:cNvPr>
          <p:cNvSpPr>
            <a:spLocks noGrp="1"/>
          </p:cNvSpPr>
          <p:nvPr>
            <p:ph type="body" idx="14" hasCustomPrompt="1"/>
          </p:nvPr>
        </p:nvSpPr>
        <p:spPr>
          <a:xfrm>
            <a:off x="457199" y="1138789"/>
            <a:ext cx="5314950" cy="389162"/>
          </a:xfrm>
        </p:spPr>
        <p:txBody>
          <a:bodyPr anchor="b">
            <a:noAutofit/>
          </a:bodyPr>
          <a:lstStyle>
            <a:lvl1pPr marL="0" indent="0">
              <a:lnSpc>
                <a:spcPct val="100000"/>
              </a:lnSpc>
              <a:spcBef>
                <a:spcPts val="0"/>
              </a:spcBef>
              <a:spcAft>
                <a:spcPts val="0"/>
              </a:spcAft>
              <a:buNone/>
              <a:defRPr sz="1350" b="1" i="0">
                <a:solidFill>
                  <a:srgbClr val="0076CF"/>
                </a:solidFill>
                <a:latin typeface="FS Elliot Pro" panose="02000503040000020004"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text sub-header</a:t>
            </a:r>
          </a:p>
        </p:txBody>
      </p:sp>
      <p:pic>
        <p:nvPicPr>
          <p:cNvPr id="16" name="Picture 15">
            <a:extLst>
              <a:ext uri="{FF2B5EF4-FFF2-40B4-BE49-F238E27FC236}">
                <a16:creationId xmlns:a16="http://schemas.microsoft.com/office/drawing/2014/main" id="{07A400F4-5C9F-D443-9893-8811824FC4AA}"/>
              </a:ext>
            </a:extLst>
          </p:cNvPr>
          <p:cNvPicPr>
            <a:picLocks noChangeAspect="1"/>
          </p:cNvPicPr>
          <p:nvPr userDrawn="1"/>
        </p:nvPicPr>
        <p:blipFill>
          <a:blip r:embed="rId2"/>
          <a:stretch>
            <a:fillRect/>
          </a:stretch>
        </p:blipFill>
        <p:spPr>
          <a:xfrm>
            <a:off x="7924991" y="4721941"/>
            <a:ext cx="1033272" cy="301032"/>
          </a:xfrm>
          <a:prstGeom prst="rect">
            <a:avLst/>
          </a:prstGeom>
        </p:spPr>
      </p:pic>
    </p:spTree>
    <p:extLst>
      <p:ext uri="{BB962C8B-B14F-4D97-AF65-F5344CB8AC3E}">
        <p14:creationId xmlns:p14="http://schemas.microsoft.com/office/powerpoint/2010/main" val="34562695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B002232-2BA3-C349-AFD1-802FA144F459}"/>
              </a:ext>
            </a:extLst>
          </p:cNvPr>
          <p:cNvSpPr/>
          <p:nvPr userDrawn="1"/>
        </p:nvSpPr>
        <p:spPr>
          <a:xfrm>
            <a:off x="0" y="0"/>
            <a:ext cx="9144000" cy="5143500"/>
          </a:xfrm>
          <a:prstGeom prst="rect">
            <a:avLst/>
          </a:prstGeom>
          <a:gradFill flip="none" rotWithShape="1">
            <a:gsLst>
              <a:gs pos="25000">
                <a:srgbClr val="004C97"/>
              </a:gs>
              <a:gs pos="98000">
                <a:srgbClr val="0091DA"/>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7" name="Graphic 16">
            <a:extLst>
              <a:ext uri="{FF2B5EF4-FFF2-40B4-BE49-F238E27FC236}">
                <a16:creationId xmlns:a16="http://schemas.microsoft.com/office/drawing/2014/main" id="{8C19767B-59C7-9542-B619-00C2DC51AE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0714" y="374414"/>
            <a:ext cx="1200150" cy="344724"/>
          </a:xfrm>
          <a:prstGeom prst="rect">
            <a:avLst/>
          </a:prstGeom>
        </p:spPr>
      </p:pic>
      <p:sp>
        <p:nvSpPr>
          <p:cNvPr id="4" name="Footer Placeholder 4">
            <a:extLst>
              <a:ext uri="{FF2B5EF4-FFF2-40B4-BE49-F238E27FC236}">
                <a16:creationId xmlns:a16="http://schemas.microsoft.com/office/drawing/2014/main" id="{D59DEA42-F1B3-4D8E-821E-811E65CD65CF}"/>
              </a:ext>
            </a:extLst>
          </p:cNvPr>
          <p:cNvSpPr txBox="1">
            <a:spLocks/>
          </p:cNvSpPr>
          <p:nvPr userDrawn="1"/>
        </p:nvSpPr>
        <p:spPr>
          <a:xfrm>
            <a:off x="1143000" y="4651375"/>
            <a:ext cx="7096125" cy="365125"/>
          </a:xfrm>
          <a:prstGeom prst="rect">
            <a:avLst/>
          </a:prstGeom>
        </p:spPr>
        <p:txBody>
          <a:bodyPr anchor="ctr"/>
          <a:lstStyle>
            <a:defPPr>
              <a:defRPr lang="en-US"/>
            </a:defPPr>
            <a:lvl1pPr marL="0" algn="ctr" defTabSz="457200" rtl="0" eaLnBrk="1" latinLnBrk="0" hangingPunct="1">
              <a:defRPr sz="1400" kern="1200" baseline="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800">
                <a:ln w="0" cmpd="sng">
                  <a:noFill/>
                </a:ln>
                <a:solidFill>
                  <a:schemeClr val="bg1"/>
                </a:solidFill>
                <a:effectLst>
                  <a:outerShdw blurRad="50800" dist="50800" dir="5400000" sx="1000" sy="1000" algn="ctr" rotWithShape="0">
                    <a:srgbClr val="000000">
                      <a:alpha val="43137"/>
                    </a:srgbClr>
                  </a:outerShdw>
                </a:effectLst>
                <a:latin typeface="FS Elliot Pro" pitchFamily="50" charset="0"/>
              </a:rPr>
              <a:t>For financial professional use only. Not for distribution to the public</a:t>
            </a:r>
            <a:r>
              <a:rPr lang="en-US" sz="1200">
                <a:ln w="0" cmpd="sng">
                  <a:noFill/>
                </a:ln>
                <a:solidFill>
                  <a:schemeClr val="bg1"/>
                </a:solidFill>
                <a:effectLst>
                  <a:outerShdw blurRad="50800" dist="50800" dir="5400000" sx="1000" sy="1000" algn="ctr" rotWithShape="0">
                    <a:srgbClr val="000000">
                      <a:alpha val="43137"/>
                    </a:srgbClr>
                  </a:outerShdw>
                </a:effectLst>
                <a:latin typeface="FS Elliot Pro" pitchFamily="50" charset="0"/>
              </a:rPr>
              <a:t>.</a:t>
            </a:r>
          </a:p>
          <a:p>
            <a:pPr fontAlgn="auto">
              <a:spcBef>
                <a:spcPts val="0"/>
              </a:spcBef>
              <a:spcAft>
                <a:spcPts val="0"/>
              </a:spcAft>
              <a:defRPr/>
            </a:pPr>
            <a:endParaRPr lang="en-US" sz="1200" spc="100">
              <a:ln w="0" cmpd="sng">
                <a:noFill/>
              </a:ln>
              <a:solidFill>
                <a:schemeClr val="bg1"/>
              </a:solidFill>
              <a:effectLst>
                <a:outerShdw blurRad="50800" dist="50800" dir="5400000" sx="1000" sy="1000" algn="ctr" rotWithShape="0">
                  <a:srgbClr val="000000">
                    <a:alpha val="43137"/>
                  </a:srgbClr>
                </a:outerShdw>
              </a:effectLst>
              <a:latin typeface="FS Elliot Pro" pitchFamily="50" charset="0"/>
              <a:cs typeface="Arial" panose="020B0604020202020204" pitchFamily="34" charset="0"/>
            </a:endParaRPr>
          </a:p>
        </p:txBody>
      </p:sp>
    </p:spTree>
    <p:extLst>
      <p:ext uri="{BB962C8B-B14F-4D97-AF65-F5344CB8AC3E}">
        <p14:creationId xmlns:p14="http://schemas.microsoft.com/office/powerpoint/2010/main" val="17084667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03/26/2024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63994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781534" y="1073668"/>
            <a:ext cx="6470650" cy="497587"/>
          </a:xfrm>
        </p:spPr>
        <p:txBody>
          <a:bodyPr anchor="t">
            <a:noAutofit/>
          </a:bodyPr>
          <a:lstStyle>
            <a:lvl1pPr algn="l">
              <a:lnSpc>
                <a:spcPct val="80000"/>
              </a:lnSpc>
              <a:defRPr sz="3400" b="0" i="0">
                <a:solidFill>
                  <a:srgbClr val="0091DA"/>
                </a:solidFill>
                <a:latin typeface="FS Elliot Pro"/>
                <a:cs typeface="FS Elliot Pro"/>
              </a:defRPr>
            </a:lvl1pPr>
          </a:lstStyle>
          <a:p>
            <a:r>
              <a:rPr lang="en-US"/>
              <a:t>Slide title goes here</a:t>
            </a:r>
          </a:p>
        </p:txBody>
      </p:sp>
      <p:sp>
        <p:nvSpPr>
          <p:cNvPr id="7" name="Text Placeholder 12"/>
          <p:cNvSpPr>
            <a:spLocks noGrp="1"/>
          </p:cNvSpPr>
          <p:nvPr>
            <p:ph type="body" sz="quarter" idx="11" hasCustomPrompt="1"/>
          </p:nvPr>
        </p:nvSpPr>
        <p:spPr>
          <a:xfrm>
            <a:off x="781534" y="484437"/>
            <a:ext cx="4120666" cy="398005"/>
          </a:xfrm>
          <a:prstGeom prst="rect">
            <a:avLst/>
          </a:prstGeom>
        </p:spPr>
        <p:txBody>
          <a:bodyPr>
            <a:normAutofit/>
          </a:bodyPr>
          <a:lstStyle>
            <a:lvl1pPr marL="0" indent="0">
              <a:buNone/>
              <a:defRPr sz="1800" baseline="0">
                <a:solidFill>
                  <a:srgbClr val="13294B"/>
                </a:solidFill>
              </a:defRPr>
            </a:lvl1pPr>
          </a:lstStyle>
          <a:p>
            <a:pPr lvl="0"/>
            <a:r>
              <a:rPr lang="en-US"/>
              <a:t>Section name (optional)</a:t>
            </a:r>
          </a:p>
        </p:txBody>
      </p:sp>
      <p:pic>
        <p:nvPicPr>
          <p:cNvPr id="9" name="Picture 8"/>
          <p:cNvPicPr>
            <a:picLocks noChangeAspect="1"/>
          </p:cNvPicPr>
          <p:nvPr userDrawn="1"/>
        </p:nvPicPr>
        <p:blipFill>
          <a:blip r:embed="rId2"/>
          <a:stretch>
            <a:fillRect/>
          </a:stretch>
        </p:blipFill>
        <p:spPr>
          <a:xfrm>
            <a:off x="7546834" y="4557607"/>
            <a:ext cx="1352323" cy="390144"/>
          </a:xfrm>
          <a:prstGeom prst="rect">
            <a:avLst/>
          </a:prstGeom>
        </p:spPr>
      </p:pic>
      <p:sp>
        <p:nvSpPr>
          <p:cNvPr id="11" name="Footer Placeholder 4"/>
          <p:cNvSpPr>
            <a:spLocks noGrp="1"/>
          </p:cNvSpPr>
          <p:nvPr>
            <p:ph type="ftr" sz="quarter" idx="3"/>
          </p:nvPr>
        </p:nvSpPr>
        <p:spPr>
          <a:xfrm>
            <a:off x="781534" y="4767263"/>
            <a:ext cx="2895600" cy="273844"/>
          </a:xfrm>
          <a:prstGeom prst="rect">
            <a:avLst/>
          </a:prstGeom>
        </p:spPr>
        <p:txBody>
          <a:bodyPr vert="horz" lIns="91440" tIns="45720" rIns="91440" bIns="45720" rtlCol="0" anchor="ctr"/>
          <a:lstStyle>
            <a:lvl1pPr algn="l">
              <a:defRPr sz="1200">
                <a:solidFill>
                  <a:srgbClr val="4D4E53"/>
                </a:solidFill>
              </a:defRPr>
            </a:lvl1pPr>
          </a:lstStyle>
          <a:p>
            <a:r>
              <a:rPr lang="en-US"/>
              <a:t>Footnotes</a:t>
            </a:r>
          </a:p>
        </p:txBody>
      </p:sp>
      <p:sp>
        <p:nvSpPr>
          <p:cNvPr id="12" name="Slide Number Placeholder 5"/>
          <p:cNvSpPr>
            <a:spLocks noGrp="1"/>
          </p:cNvSpPr>
          <p:nvPr>
            <p:ph type="sldNum" sz="quarter" idx="4"/>
          </p:nvPr>
        </p:nvSpPr>
        <p:spPr>
          <a:xfrm>
            <a:off x="152400" y="4767263"/>
            <a:ext cx="381000" cy="273844"/>
          </a:xfrm>
          <a:prstGeom prst="rect">
            <a:avLst/>
          </a:prstGeom>
        </p:spPr>
        <p:txBody>
          <a:bodyPr vert="horz" lIns="91440" tIns="45720" rIns="91440" bIns="45720" rtlCol="0" anchor="ctr"/>
          <a:lstStyle>
            <a:lvl1pPr algn="l">
              <a:defRPr sz="1200">
                <a:solidFill>
                  <a:srgbClr val="4D4E53"/>
                </a:solidFill>
              </a:defRPr>
            </a:lvl1pPr>
          </a:lstStyle>
          <a:p>
            <a:fld id="{61445BA3-2CB5-7C4E-ABD2-87FA1F6BEAE1}" type="slidenum">
              <a:rPr lang="en-US" smtClean="0"/>
              <a:pPr/>
              <a:t>‹#›</a:t>
            </a:fld>
            <a:endParaRPr lang="en-US"/>
          </a:p>
        </p:txBody>
      </p:sp>
      <p:sp>
        <p:nvSpPr>
          <p:cNvPr id="13" name="Content Placeholder 2"/>
          <p:cNvSpPr>
            <a:spLocks noGrp="1"/>
          </p:cNvSpPr>
          <p:nvPr>
            <p:ph idx="12" hasCustomPrompt="1"/>
          </p:nvPr>
        </p:nvSpPr>
        <p:spPr>
          <a:xfrm>
            <a:off x="781534" y="1629100"/>
            <a:ext cx="7422666" cy="2668263"/>
          </a:xfrm>
          <a:prstGeom prst="rect">
            <a:avLst/>
          </a:prstGeom>
        </p:spPr>
        <p:txBody>
          <a:bodyPr>
            <a:normAutofit/>
          </a:bodyPr>
          <a:lstStyle>
            <a:lvl1pPr marL="192024" marR="0" indent="-192024" algn="l" defTabSz="457200" rtl="0" eaLnBrk="1" fontAlgn="auto" latinLnBrk="0" hangingPunct="1">
              <a:lnSpc>
                <a:spcPct val="100000"/>
              </a:lnSpc>
              <a:spcBef>
                <a:spcPct val="20000"/>
              </a:spcBef>
              <a:spcAft>
                <a:spcPts val="0"/>
              </a:spcAft>
              <a:buClr>
                <a:srgbClr val="787878"/>
              </a:buClr>
              <a:buSzTx/>
              <a:buFont typeface="Arial"/>
              <a:buChar char="•"/>
              <a:tabLst/>
              <a:defRPr sz="1800" baseline="0">
                <a:solidFill>
                  <a:srgbClr val="4D4E53"/>
                </a:solidFill>
              </a:defRPr>
            </a:lvl1pPr>
          </a:lstStyle>
          <a:p>
            <a:pPr lvl="0"/>
            <a:r>
              <a:rPr lang="en-US"/>
              <a:t>These are bullet points. Try to use no more than 5 bullet points.</a:t>
            </a:r>
          </a:p>
          <a:p>
            <a:pPr lvl="0"/>
            <a:r>
              <a:rPr lang="en-US"/>
              <a:t>The bullets are always round.</a:t>
            </a:r>
          </a:p>
          <a:p>
            <a:pPr lvl="0"/>
            <a:r>
              <a:rPr lang="en-US"/>
              <a:t>The text is always gray, FS Elliot Pro font.</a:t>
            </a:r>
          </a:p>
          <a:p>
            <a:pPr marL="192024" marR="0" lvl="0" indent="-192024" algn="l" defTabSz="457200" rtl="0" eaLnBrk="1" fontAlgn="auto" latinLnBrk="0" hangingPunct="1">
              <a:lnSpc>
                <a:spcPct val="100000"/>
              </a:lnSpc>
              <a:spcBef>
                <a:spcPct val="20000"/>
              </a:spcBef>
              <a:spcAft>
                <a:spcPts val="0"/>
              </a:spcAft>
              <a:buClr>
                <a:srgbClr val="787878"/>
              </a:buClr>
              <a:buSzTx/>
              <a:buFont typeface="Arial"/>
              <a:buChar char="•"/>
              <a:tabLst/>
              <a:defRPr/>
            </a:pPr>
            <a:r>
              <a:rPr lang="en-US"/>
              <a:t>The text is always gray, FS Elliot Pro font.</a:t>
            </a:r>
          </a:p>
          <a:p>
            <a:pPr marL="192024" marR="0" lvl="0" indent="-192024" algn="l" defTabSz="457200" rtl="0" eaLnBrk="1" fontAlgn="auto" latinLnBrk="0" hangingPunct="1">
              <a:lnSpc>
                <a:spcPct val="100000"/>
              </a:lnSpc>
              <a:spcBef>
                <a:spcPct val="20000"/>
              </a:spcBef>
              <a:spcAft>
                <a:spcPts val="0"/>
              </a:spcAft>
              <a:buClr>
                <a:srgbClr val="787878"/>
              </a:buClr>
              <a:buSzTx/>
              <a:buFont typeface="Arial"/>
              <a:buChar char="•"/>
              <a:tabLst/>
              <a:defRPr/>
            </a:pPr>
            <a:r>
              <a:rPr lang="en-US"/>
              <a:t>The text is always gray, FS Elliot Pro font.</a:t>
            </a:r>
          </a:p>
          <a:p>
            <a:pPr lvl="0"/>
            <a:endParaRPr lang="en-US"/>
          </a:p>
        </p:txBody>
      </p:sp>
    </p:spTree>
    <p:extLst>
      <p:ext uri="{BB962C8B-B14F-4D97-AF65-F5344CB8AC3E}">
        <p14:creationId xmlns:p14="http://schemas.microsoft.com/office/powerpoint/2010/main" val="357616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Two Column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81534" y="2053321"/>
            <a:ext cx="3474339" cy="2075968"/>
          </a:xfrm>
          <a:prstGeom prst="rect">
            <a:avLst/>
          </a:prstGeom>
        </p:spPr>
        <p:txBody>
          <a:bodyPr>
            <a:normAutofit/>
          </a:bodyPr>
          <a:lstStyle>
            <a:lvl1pPr marL="0" indent="0">
              <a:buClr>
                <a:srgbClr val="EA5424"/>
              </a:buClr>
              <a:buNone/>
              <a:defRPr sz="2200" baseline="0">
                <a:solidFill>
                  <a:srgbClr val="4D4E53"/>
                </a:solidFill>
              </a:defRPr>
            </a:lvl1pPr>
          </a:lstStyle>
          <a:p>
            <a:pPr lvl="0"/>
            <a:r>
              <a:rPr lang="en-US"/>
              <a:t>This area is for paragraph content. It could be used as a way to display two different thoughts. </a:t>
            </a:r>
          </a:p>
        </p:txBody>
      </p:sp>
      <p:sp>
        <p:nvSpPr>
          <p:cNvPr id="9" name="Content Placeholder 2"/>
          <p:cNvSpPr>
            <a:spLocks noGrp="1"/>
          </p:cNvSpPr>
          <p:nvPr>
            <p:ph idx="12" hasCustomPrompt="1"/>
          </p:nvPr>
        </p:nvSpPr>
        <p:spPr>
          <a:xfrm>
            <a:off x="4721884" y="2053321"/>
            <a:ext cx="3474339" cy="2075968"/>
          </a:xfrm>
          <a:prstGeom prst="rect">
            <a:avLst/>
          </a:prstGeom>
        </p:spPr>
        <p:txBody>
          <a:bodyPr>
            <a:normAutofit/>
          </a:bodyPr>
          <a:lstStyle>
            <a:lvl1pPr marL="0" indent="0">
              <a:buClr>
                <a:srgbClr val="EA5424"/>
              </a:buClr>
              <a:buNone/>
              <a:defRPr sz="2200" baseline="0">
                <a:solidFill>
                  <a:srgbClr val="4D4E53"/>
                </a:solidFill>
              </a:defRPr>
            </a:lvl1pPr>
          </a:lstStyle>
          <a:p>
            <a:pPr lvl="0"/>
            <a:r>
              <a:rPr lang="en-US"/>
              <a:t>This area is for paragraph content. It could be used as a way to display two different thoughts. </a:t>
            </a:r>
          </a:p>
        </p:txBody>
      </p:sp>
      <p:sp>
        <p:nvSpPr>
          <p:cNvPr id="5" name="Text Placeholder 4"/>
          <p:cNvSpPr>
            <a:spLocks noGrp="1"/>
          </p:cNvSpPr>
          <p:nvPr>
            <p:ph type="body" sz="quarter" idx="13" hasCustomPrompt="1"/>
          </p:nvPr>
        </p:nvSpPr>
        <p:spPr>
          <a:xfrm>
            <a:off x="781050" y="1720851"/>
            <a:ext cx="3475038" cy="300018"/>
          </a:xfrm>
        </p:spPr>
        <p:txBody>
          <a:bodyPr>
            <a:noAutofit/>
          </a:bodyPr>
          <a:lstStyle>
            <a:lvl1pPr marL="0" indent="0">
              <a:lnSpc>
                <a:spcPct val="80000"/>
              </a:lnSpc>
              <a:buNone/>
              <a:defRPr sz="2200" b="0" i="0">
                <a:solidFill>
                  <a:schemeClr val="bg2"/>
                </a:solidFill>
                <a:latin typeface="FS Elliot Pro"/>
                <a:cs typeface="FS Elliot Pro"/>
              </a:defRPr>
            </a:lvl1pPr>
          </a:lstStyle>
          <a:p>
            <a:pPr lvl="0"/>
            <a:r>
              <a:rPr lang="en-US"/>
              <a:t>Title here</a:t>
            </a:r>
          </a:p>
        </p:txBody>
      </p:sp>
      <p:sp>
        <p:nvSpPr>
          <p:cNvPr id="10" name="Text Placeholder 4"/>
          <p:cNvSpPr>
            <a:spLocks noGrp="1"/>
          </p:cNvSpPr>
          <p:nvPr>
            <p:ph type="body" sz="quarter" idx="14" hasCustomPrompt="1"/>
          </p:nvPr>
        </p:nvSpPr>
        <p:spPr>
          <a:xfrm>
            <a:off x="4721884" y="1720851"/>
            <a:ext cx="3475038" cy="300018"/>
          </a:xfrm>
        </p:spPr>
        <p:txBody>
          <a:bodyPr>
            <a:noAutofit/>
          </a:bodyPr>
          <a:lstStyle>
            <a:lvl1pPr marL="0" indent="0">
              <a:lnSpc>
                <a:spcPct val="80000"/>
              </a:lnSpc>
              <a:buNone/>
              <a:defRPr sz="2200" b="0" i="0">
                <a:solidFill>
                  <a:srgbClr val="0091DA"/>
                </a:solidFill>
                <a:latin typeface="FS Elliot Pro"/>
                <a:cs typeface="FS Elliot Pro"/>
              </a:defRPr>
            </a:lvl1pPr>
          </a:lstStyle>
          <a:p>
            <a:pPr lvl="0"/>
            <a:r>
              <a:rPr lang="en-US"/>
              <a:t>Title here</a:t>
            </a:r>
          </a:p>
        </p:txBody>
      </p:sp>
      <p:sp>
        <p:nvSpPr>
          <p:cNvPr id="12" name="Text Placeholder 12"/>
          <p:cNvSpPr>
            <a:spLocks noGrp="1"/>
          </p:cNvSpPr>
          <p:nvPr>
            <p:ph type="body" sz="quarter" idx="11" hasCustomPrompt="1"/>
          </p:nvPr>
        </p:nvSpPr>
        <p:spPr>
          <a:xfrm>
            <a:off x="781534" y="484437"/>
            <a:ext cx="4120666" cy="398005"/>
          </a:xfrm>
          <a:prstGeom prst="rect">
            <a:avLst/>
          </a:prstGeo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baseline="0">
                <a:solidFill>
                  <a:schemeClr val="accent5"/>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Section name (optional)</a:t>
            </a:r>
          </a:p>
        </p:txBody>
      </p:sp>
      <p:pic>
        <p:nvPicPr>
          <p:cNvPr id="11" name="Picture 10"/>
          <p:cNvPicPr>
            <a:picLocks noChangeAspect="1"/>
          </p:cNvPicPr>
          <p:nvPr userDrawn="1"/>
        </p:nvPicPr>
        <p:blipFill>
          <a:blip r:embed="rId2"/>
          <a:stretch>
            <a:fillRect/>
          </a:stretch>
        </p:blipFill>
        <p:spPr>
          <a:xfrm>
            <a:off x="7546834" y="4551076"/>
            <a:ext cx="1352323" cy="390144"/>
          </a:xfrm>
          <a:prstGeom prst="rect">
            <a:avLst/>
          </a:prstGeom>
        </p:spPr>
      </p:pic>
      <p:sp>
        <p:nvSpPr>
          <p:cNvPr id="18" name="Footer Placeholder 4"/>
          <p:cNvSpPr>
            <a:spLocks noGrp="1"/>
          </p:cNvSpPr>
          <p:nvPr>
            <p:ph type="ftr" sz="quarter" idx="3"/>
          </p:nvPr>
        </p:nvSpPr>
        <p:spPr>
          <a:xfrm>
            <a:off x="781534" y="4767263"/>
            <a:ext cx="2895600" cy="273844"/>
          </a:xfrm>
          <a:prstGeom prst="rect">
            <a:avLst/>
          </a:prstGeom>
        </p:spPr>
        <p:txBody>
          <a:bodyPr vert="horz" lIns="91440" tIns="45720" rIns="91440" bIns="45720" rtlCol="0" anchor="ctr"/>
          <a:lstStyle>
            <a:lvl1pPr algn="l">
              <a:defRPr sz="1200">
                <a:solidFill>
                  <a:srgbClr val="4D4E53"/>
                </a:solidFill>
              </a:defRPr>
            </a:lvl1pPr>
          </a:lstStyle>
          <a:p>
            <a:r>
              <a:rPr lang="en-US"/>
              <a:t>Footnotes</a:t>
            </a:r>
          </a:p>
        </p:txBody>
      </p:sp>
      <p:sp>
        <p:nvSpPr>
          <p:cNvPr id="19" name="Slide Number Placeholder 5"/>
          <p:cNvSpPr>
            <a:spLocks noGrp="1"/>
          </p:cNvSpPr>
          <p:nvPr>
            <p:ph type="sldNum" sz="quarter" idx="4"/>
          </p:nvPr>
        </p:nvSpPr>
        <p:spPr>
          <a:xfrm>
            <a:off x="152400" y="4767263"/>
            <a:ext cx="381000" cy="273844"/>
          </a:xfrm>
          <a:prstGeom prst="rect">
            <a:avLst/>
          </a:prstGeom>
        </p:spPr>
        <p:txBody>
          <a:bodyPr vert="horz" lIns="91440" tIns="45720" rIns="91440" bIns="45720" rtlCol="0" anchor="ctr"/>
          <a:lstStyle>
            <a:lvl1pPr algn="l">
              <a:defRPr sz="1200">
                <a:solidFill>
                  <a:srgbClr val="4D4E53"/>
                </a:solidFill>
              </a:defRPr>
            </a:lvl1pPr>
          </a:lstStyle>
          <a:p>
            <a:fld id="{61445BA3-2CB5-7C4E-ABD2-87FA1F6BEAE1}" type="slidenum">
              <a:rPr lang="en-US" smtClean="0"/>
              <a:pPr/>
              <a:t>‹#›</a:t>
            </a:fld>
            <a:endParaRPr lang="en-US"/>
          </a:p>
        </p:txBody>
      </p:sp>
      <p:sp>
        <p:nvSpPr>
          <p:cNvPr id="20" name="Title 1"/>
          <p:cNvSpPr>
            <a:spLocks noGrp="1"/>
          </p:cNvSpPr>
          <p:nvPr>
            <p:ph type="title" hasCustomPrompt="1"/>
          </p:nvPr>
        </p:nvSpPr>
        <p:spPr>
          <a:xfrm>
            <a:off x="781534" y="1073668"/>
            <a:ext cx="6470650" cy="497587"/>
          </a:xfrm>
        </p:spPr>
        <p:txBody>
          <a:bodyPr anchor="t">
            <a:noAutofit/>
          </a:bodyPr>
          <a:lstStyle>
            <a:lvl1pPr algn="l">
              <a:lnSpc>
                <a:spcPct val="80000"/>
              </a:lnSpc>
              <a:defRPr sz="3400" b="0" i="0">
                <a:solidFill>
                  <a:srgbClr val="0091DA"/>
                </a:solidFill>
                <a:latin typeface="FS Elliot Pro"/>
                <a:cs typeface="FS Elliot Pro"/>
              </a:defRPr>
            </a:lvl1pPr>
          </a:lstStyle>
          <a:p>
            <a:r>
              <a:rPr lang="en-US"/>
              <a:t>Slide title goes here</a:t>
            </a:r>
          </a:p>
        </p:txBody>
      </p:sp>
    </p:spTree>
    <p:extLst>
      <p:ext uri="{BB962C8B-B14F-4D97-AF65-F5344CB8AC3E}">
        <p14:creationId xmlns:p14="http://schemas.microsoft.com/office/powerpoint/2010/main" val="3509936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7546834" y="4551076"/>
            <a:ext cx="1352323" cy="390144"/>
          </a:xfrm>
          <a:prstGeom prst="rect">
            <a:avLst/>
          </a:prstGeom>
        </p:spPr>
      </p:pic>
      <p:sp>
        <p:nvSpPr>
          <p:cNvPr id="8" name="Footer Placeholder 4"/>
          <p:cNvSpPr>
            <a:spLocks noGrp="1"/>
          </p:cNvSpPr>
          <p:nvPr>
            <p:ph type="ftr" sz="quarter" idx="3"/>
          </p:nvPr>
        </p:nvSpPr>
        <p:spPr>
          <a:xfrm>
            <a:off x="781534" y="4767263"/>
            <a:ext cx="2895600" cy="273844"/>
          </a:xfrm>
          <a:prstGeom prst="rect">
            <a:avLst/>
          </a:prstGeom>
        </p:spPr>
        <p:txBody>
          <a:bodyPr vert="horz" lIns="91440" tIns="45720" rIns="91440" bIns="45720" rtlCol="0" anchor="ctr"/>
          <a:lstStyle>
            <a:lvl1pPr algn="l">
              <a:defRPr sz="1200">
                <a:solidFill>
                  <a:srgbClr val="4D4E53"/>
                </a:solidFill>
              </a:defRPr>
            </a:lvl1pPr>
          </a:lstStyle>
          <a:p>
            <a:r>
              <a:rPr lang="en-US"/>
              <a:t>Footnotes</a:t>
            </a:r>
          </a:p>
        </p:txBody>
      </p:sp>
      <p:sp>
        <p:nvSpPr>
          <p:cNvPr id="9" name="Slide Number Placeholder 5"/>
          <p:cNvSpPr>
            <a:spLocks noGrp="1"/>
          </p:cNvSpPr>
          <p:nvPr>
            <p:ph type="sldNum" sz="quarter" idx="4"/>
          </p:nvPr>
        </p:nvSpPr>
        <p:spPr>
          <a:xfrm>
            <a:off x="152400" y="4767263"/>
            <a:ext cx="381000" cy="273844"/>
          </a:xfrm>
          <a:prstGeom prst="rect">
            <a:avLst/>
          </a:prstGeom>
        </p:spPr>
        <p:txBody>
          <a:bodyPr vert="horz" lIns="91440" tIns="45720" rIns="91440" bIns="45720" rtlCol="0" anchor="ctr"/>
          <a:lstStyle>
            <a:lvl1pPr algn="l">
              <a:defRPr sz="1200">
                <a:solidFill>
                  <a:srgbClr val="4D4E53"/>
                </a:solidFill>
              </a:defRPr>
            </a:lvl1pPr>
          </a:lstStyle>
          <a:p>
            <a:fld id="{61445BA3-2CB5-7C4E-ABD2-87FA1F6BEAE1}" type="slidenum">
              <a:rPr lang="en-US" smtClean="0"/>
              <a:pPr/>
              <a:t>‹#›</a:t>
            </a:fld>
            <a:endParaRPr lang="en-US"/>
          </a:p>
        </p:txBody>
      </p:sp>
      <p:sp>
        <p:nvSpPr>
          <p:cNvPr id="10" name="Title 1"/>
          <p:cNvSpPr>
            <a:spLocks noGrp="1"/>
          </p:cNvSpPr>
          <p:nvPr>
            <p:ph type="title" hasCustomPrompt="1"/>
          </p:nvPr>
        </p:nvSpPr>
        <p:spPr>
          <a:xfrm>
            <a:off x="781534" y="1073668"/>
            <a:ext cx="6470650" cy="497587"/>
          </a:xfrm>
        </p:spPr>
        <p:txBody>
          <a:bodyPr anchor="t">
            <a:noAutofit/>
          </a:bodyPr>
          <a:lstStyle>
            <a:lvl1pPr algn="l">
              <a:lnSpc>
                <a:spcPct val="80000"/>
              </a:lnSpc>
              <a:defRPr sz="3400" b="0" i="0">
                <a:solidFill>
                  <a:srgbClr val="0091DA"/>
                </a:solidFill>
                <a:latin typeface="FS Elliot Pro"/>
                <a:cs typeface="FS Elliot Pro"/>
              </a:defRPr>
            </a:lvl1pPr>
          </a:lstStyle>
          <a:p>
            <a:r>
              <a:rPr lang="en-US"/>
              <a:t>Slide title goes here</a:t>
            </a:r>
          </a:p>
        </p:txBody>
      </p:sp>
    </p:spTree>
    <p:extLst>
      <p:ext uri="{BB962C8B-B14F-4D97-AF65-F5344CB8AC3E}">
        <p14:creationId xmlns:p14="http://schemas.microsoft.com/office/powerpoint/2010/main" val="399975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tement Slide Whit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81535" y="1154384"/>
            <a:ext cx="6226174" cy="2989378"/>
          </a:xfrm>
          <a:prstGeom prst="rect">
            <a:avLst/>
          </a:prstGeom>
        </p:spPr>
        <p:txBody>
          <a:bodyPr>
            <a:noAutofit/>
          </a:bodyPr>
          <a:lstStyle>
            <a:lvl1pPr marL="0" indent="0">
              <a:buClr>
                <a:srgbClr val="EA5424"/>
              </a:buClr>
              <a:buNone/>
              <a:defRPr sz="2800" b="0" baseline="0">
                <a:solidFill>
                  <a:srgbClr val="0091DA"/>
                </a:solidFill>
              </a:defRPr>
            </a:lvl1pPr>
          </a:lstStyle>
          <a:p>
            <a:pPr lvl="0"/>
            <a:r>
              <a:rPr lang="en-US"/>
              <a:t>When you have a statement you need to make, you can use this blue for paragraph content. Use this master slide sparingly. No one likes to read a lot of content on a slide.</a:t>
            </a:r>
          </a:p>
        </p:txBody>
      </p:sp>
      <p:sp>
        <p:nvSpPr>
          <p:cNvPr id="8" name="Text Placeholder 12"/>
          <p:cNvSpPr>
            <a:spLocks noGrp="1"/>
          </p:cNvSpPr>
          <p:nvPr>
            <p:ph type="body" sz="quarter" idx="11" hasCustomPrompt="1"/>
          </p:nvPr>
        </p:nvSpPr>
        <p:spPr>
          <a:xfrm>
            <a:off x="781534" y="484437"/>
            <a:ext cx="4120666" cy="398005"/>
          </a:xfrm>
          <a:prstGeom prst="rect">
            <a:avLst/>
          </a:prstGeom>
        </p:spPr>
        <p:txBody>
          <a:bodyPr>
            <a:normAutofit/>
          </a:bodyPr>
          <a:lstStyle>
            <a:lvl1pPr marL="0" indent="0">
              <a:buNone/>
              <a:defRPr sz="1800" baseline="0">
                <a:solidFill>
                  <a:srgbClr val="13294B"/>
                </a:solidFill>
              </a:defRPr>
            </a:lvl1pPr>
          </a:lstStyle>
          <a:p>
            <a:pPr lvl="0"/>
            <a:r>
              <a:rPr lang="en-US"/>
              <a:t>Section name (optional)</a:t>
            </a:r>
          </a:p>
        </p:txBody>
      </p:sp>
      <p:pic>
        <p:nvPicPr>
          <p:cNvPr id="5" name="Picture 4"/>
          <p:cNvPicPr>
            <a:picLocks noChangeAspect="1"/>
          </p:cNvPicPr>
          <p:nvPr userDrawn="1"/>
        </p:nvPicPr>
        <p:blipFill>
          <a:blip r:embed="rId2"/>
          <a:stretch>
            <a:fillRect/>
          </a:stretch>
        </p:blipFill>
        <p:spPr>
          <a:xfrm>
            <a:off x="7546834" y="4551076"/>
            <a:ext cx="1352323" cy="390144"/>
          </a:xfrm>
          <a:prstGeom prst="rect">
            <a:avLst/>
          </a:prstGeom>
        </p:spPr>
      </p:pic>
      <p:sp>
        <p:nvSpPr>
          <p:cNvPr id="9" name="Footer Placeholder 4"/>
          <p:cNvSpPr>
            <a:spLocks noGrp="1"/>
          </p:cNvSpPr>
          <p:nvPr>
            <p:ph type="ftr" sz="quarter" idx="3"/>
          </p:nvPr>
        </p:nvSpPr>
        <p:spPr>
          <a:xfrm>
            <a:off x="781534" y="4767263"/>
            <a:ext cx="2895600" cy="273844"/>
          </a:xfrm>
          <a:prstGeom prst="rect">
            <a:avLst/>
          </a:prstGeom>
        </p:spPr>
        <p:txBody>
          <a:bodyPr vert="horz" lIns="91440" tIns="45720" rIns="91440" bIns="45720" rtlCol="0" anchor="ctr"/>
          <a:lstStyle>
            <a:lvl1pPr algn="l">
              <a:defRPr sz="1200">
                <a:solidFill>
                  <a:srgbClr val="4D4E53"/>
                </a:solidFill>
              </a:defRPr>
            </a:lvl1pPr>
          </a:lstStyle>
          <a:p>
            <a:r>
              <a:rPr lang="en-US"/>
              <a:t>Footnotes</a:t>
            </a:r>
          </a:p>
        </p:txBody>
      </p:sp>
      <p:sp>
        <p:nvSpPr>
          <p:cNvPr id="10" name="Slide Number Placeholder 5"/>
          <p:cNvSpPr>
            <a:spLocks noGrp="1"/>
          </p:cNvSpPr>
          <p:nvPr>
            <p:ph type="sldNum" sz="quarter" idx="4"/>
          </p:nvPr>
        </p:nvSpPr>
        <p:spPr>
          <a:xfrm>
            <a:off x="152400" y="4767263"/>
            <a:ext cx="381000" cy="273844"/>
          </a:xfrm>
          <a:prstGeom prst="rect">
            <a:avLst/>
          </a:prstGeom>
        </p:spPr>
        <p:txBody>
          <a:bodyPr vert="horz" lIns="91440" tIns="45720" rIns="91440" bIns="45720" rtlCol="0" anchor="ctr"/>
          <a:lstStyle>
            <a:lvl1pPr algn="l">
              <a:defRPr sz="1200">
                <a:solidFill>
                  <a:srgbClr val="4D4E53"/>
                </a:solidFill>
              </a:defRPr>
            </a:lvl1pPr>
          </a:lstStyle>
          <a:p>
            <a:fld id="{61445BA3-2CB5-7C4E-ABD2-87FA1F6BEAE1}" type="slidenum">
              <a:rPr lang="en-US" smtClean="0"/>
              <a:pPr/>
              <a:t>‹#›</a:t>
            </a:fld>
            <a:endParaRPr lang="en-US"/>
          </a:p>
        </p:txBody>
      </p:sp>
    </p:spTree>
    <p:extLst>
      <p:ext uri="{BB962C8B-B14F-4D97-AF65-F5344CB8AC3E}">
        <p14:creationId xmlns:p14="http://schemas.microsoft.com/office/powerpoint/2010/main" val="1629305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tement Slide Cyan">
    <p:spTree>
      <p:nvGrpSpPr>
        <p:cNvPr id="1" name=""/>
        <p:cNvGrpSpPr/>
        <p:nvPr/>
      </p:nvGrpSpPr>
      <p:grpSpPr>
        <a:xfrm>
          <a:off x="0" y="0"/>
          <a:ext cx="0" cy="0"/>
          <a:chOff x="0" y="0"/>
          <a:chExt cx="0" cy="0"/>
        </a:xfrm>
      </p:grpSpPr>
      <p:sp>
        <p:nvSpPr>
          <p:cNvPr id="10" name="Rectangle 9"/>
          <p:cNvSpPr/>
          <p:nvPr userDrawn="1"/>
        </p:nvSpPr>
        <p:spPr>
          <a:xfrm>
            <a:off x="0" y="0"/>
            <a:ext cx="9144000" cy="51435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a:spLocks noChangeAspect="1"/>
          </p:cNvSpPr>
          <p:nvPr userDrawn="1"/>
        </p:nvSpPr>
        <p:spPr>
          <a:xfrm>
            <a:off x="8524700" y="1105971"/>
            <a:ext cx="619300" cy="2936978"/>
          </a:xfrm>
          <a:custGeom>
            <a:avLst/>
            <a:gdLst/>
            <a:ahLst/>
            <a:cxnLst/>
            <a:rect l="l" t="t" r="r" b="b"/>
            <a:pathLst>
              <a:path w="619300" h="2936978">
                <a:moveTo>
                  <a:pt x="619300" y="0"/>
                </a:moveTo>
                <a:lnTo>
                  <a:pt x="619300" y="2936978"/>
                </a:lnTo>
                <a:lnTo>
                  <a:pt x="601608" y="2920899"/>
                </a:lnTo>
                <a:cubicBezTo>
                  <a:pt x="229904" y="2549194"/>
                  <a:pt x="0" y="2035690"/>
                  <a:pt x="0" y="1468489"/>
                </a:cubicBezTo>
                <a:cubicBezTo>
                  <a:pt x="0" y="901288"/>
                  <a:pt x="229904" y="387784"/>
                  <a:pt x="601608" y="16080"/>
                </a:cubicBezTo>
                <a:close/>
              </a:path>
            </a:pathLst>
          </a:custGeom>
          <a:solidFill>
            <a:srgbClr val="464E7E"/>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en-US">
              <a:solidFill>
                <a:schemeClr val="tx1"/>
              </a:solidFill>
            </a:endParaRPr>
          </a:p>
        </p:txBody>
      </p:sp>
      <p:sp>
        <p:nvSpPr>
          <p:cNvPr id="6" name="Content Placeholder 2"/>
          <p:cNvSpPr>
            <a:spLocks noGrp="1"/>
          </p:cNvSpPr>
          <p:nvPr>
            <p:ph idx="1" hasCustomPrompt="1"/>
          </p:nvPr>
        </p:nvSpPr>
        <p:spPr>
          <a:xfrm>
            <a:off x="781535" y="1154384"/>
            <a:ext cx="6226174" cy="2989378"/>
          </a:xfrm>
          <a:prstGeom prst="rect">
            <a:avLst/>
          </a:prstGeom>
        </p:spPr>
        <p:txBody>
          <a:bodyPr>
            <a:noAutofit/>
          </a:bodyPr>
          <a:lstStyle>
            <a:lvl1pPr marL="0" indent="0">
              <a:buClr>
                <a:srgbClr val="EA5424"/>
              </a:buClr>
              <a:buNone/>
              <a:defRPr sz="2800" b="0" baseline="0">
                <a:solidFill>
                  <a:schemeClr val="bg1"/>
                </a:solidFill>
              </a:defRPr>
            </a:lvl1pPr>
          </a:lstStyle>
          <a:p>
            <a:pPr lvl="0"/>
            <a:r>
              <a:rPr lang="en-US"/>
              <a:t>When you have a statement you need to make, you can use this blue for paragraph content. Use this master slide sparingly. No one likes to read a lot of content on a slide.</a:t>
            </a:r>
          </a:p>
        </p:txBody>
      </p:sp>
    </p:spTree>
    <p:extLst>
      <p:ext uri="{BB962C8B-B14F-4D97-AF65-F5344CB8AC3E}">
        <p14:creationId xmlns:p14="http://schemas.microsoft.com/office/powerpoint/2010/main" val="275374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Slide Blue">
    <p:spTree>
      <p:nvGrpSpPr>
        <p:cNvPr id="1" name=""/>
        <p:cNvGrpSpPr/>
        <p:nvPr/>
      </p:nvGrpSpPr>
      <p:grpSpPr>
        <a:xfrm>
          <a:off x="0" y="0"/>
          <a:ext cx="0" cy="0"/>
          <a:chOff x="0" y="0"/>
          <a:chExt cx="0" cy="0"/>
        </a:xfrm>
      </p:grpSpPr>
      <p:sp>
        <p:nvSpPr>
          <p:cNvPr id="13" name="Rectangle 12"/>
          <p:cNvSpPr/>
          <p:nvPr userDrawn="1"/>
        </p:nvSpPr>
        <p:spPr>
          <a:xfrm>
            <a:off x="0" y="2710"/>
            <a:ext cx="9144000" cy="5143500"/>
          </a:xfrm>
          <a:prstGeom prst="rect">
            <a:avLst/>
          </a:prstGeom>
          <a:solidFill>
            <a:srgbClr val="0091D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p:cNvSpPr>
            <a:spLocks noGrp="1"/>
          </p:cNvSpPr>
          <p:nvPr>
            <p:ph type="ctrTitle" hasCustomPrompt="1"/>
          </p:nvPr>
        </p:nvSpPr>
        <p:spPr>
          <a:xfrm>
            <a:off x="781534" y="1265449"/>
            <a:ext cx="5238266" cy="1399282"/>
          </a:xfrm>
        </p:spPr>
        <p:txBody>
          <a:bodyPr anchor="t">
            <a:noAutofit/>
          </a:bodyPr>
          <a:lstStyle>
            <a:lvl1pPr algn="l">
              <a:lnSpc>
                <a:spcPct val="80000"/>
              </a:lnSpc>
              <a:defRPr sz="4400" b="0" i="0" baseline="0">
                <a:solidFill>
                  <a:srgbClr val="FFFFFF"/>
                </a:solidFill>
                <a:latin typeface="FS Elliot Pro"/>
                <a:cs typeface="FS Elliot Pro"/>
              </a:defRPr>
            </a:lvl1pPr>
          </a:lstStyle>
          <a:p>
            <a:r>
              <a:rPr lang="en-US"/>
              <a:t>Section title slide with two lines</a:t>
            </a:r>
          </a:p>
        </p:txBody>
      </p:sp>
      <p:sp>
        <p:nvSpPr>
          <p:cNvPr id="6" name="Oval 4"/>
          <p:cNvSpPr>
            <a:spLocks noChangeAspect="1"/>
          </p:cNvSpPr>
          <p:nvPr userDrawn="1"/>
        </p:nvSpPr>
        <p:spPr>
          <a:xfrm>
            <a:off x="8524700" y="1105971"/>
            <a:ext cx="619300" cy="2936978"/>
          </a:xfrm>
          <a:custGeom>
            <a:avLst/>
            <a:gdLst/>
            <a:ahLst/>
            <a:cxnLst/>
            <a:rect l="l" t="t" r="r" b="b"/>
            <a:pathLst>
              <a:path w="619300" h="2936978">
                <a:moveTo>
                  <a:pt x="619300" y="0"/>
                </a:moveTo>
                <a:lnTo>
                  <a:pt x="619300" y="2936978"/>
                </a:lnTo>
                <a:lnTo>
                  <a:pt x="601608" y="2920899"/>
                </a:lnTo>
                <a:cubicBezTo>
                  <a:pt x="229904" y="2549194"/>
                  <a:pt x="0" y="2035690"/>
                  <a:pt x="0" y="1468489"/>
                </a:cubicBezTo>
                <a:cubicBezTo>
                  <a:pt x="0" y="901288"/>
                  <a:pt x="229904" y="387784"/>
                  <a:pt x="601608" y="16080"/>
                </a:cubicBezTo>
                <a:close/>
              </a:path>
            </a:pathLst>
          </a:custGeom>
          <a:solidFill>
            <a:srgbClr val="00C1D5"/>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en-US">
              <a:solidFill>
                <a:schemeClr val="tx1"/>
              </a:solidFill>
            </a:endParaRPr>
          </a:p>
        </p:txBody>
      </p:sp>
      <p:sp>
        <p:nvSpPr>
          <p:cNvPr id="7" name="Text Placeholder 12"/>
          <p:cNvSpPr>
            <a:spLocks noGrp="1"/>
          </p:cNvSpPr>
          <p:nvPr>
            <p:ph type="body" sz="quarter" idx="11" hasCustomPrompt="1"/>
          </p:nvPr>
        </p:nvSpPr>
        <p:spPr>
          <a:xfrm>
            <a:off x="781534" y="484437"/>
            <a:ext cx="4120666" cy="398005"/>
          </a:xfrm>
          <a:prstGeom prst="rect">
            <a:avLst/>
          </a:prstGeom>
        </p:spPr>
        <p:txBody>
          <a:bodyPr>
            <a:normAutofit/>
          </a:bodyPr>
          <a:lstStyle>
            <a:lvl1pPr marL="0" indent="0">
              <a:buNone/>
              <a:defRPr sz="1800" baseline="0">
                <a:solidFill>
                  <a:srgbClr val="FFFFFF"/>
                </a:solidFill>
              </a:defRPr>
            </a:lvl1pPr>
          </a:lstStyle>
          <a:p>
            <a:pPr lvl="0"/>
            <a:r>
              <a:rPr lang="en-US"/>
              <a:t>Section name (optional)</a:t>
            </a:r>
          </a:p>
        </p:txBody>
      </p:sp>
      <p:sp>
        <p:nvSpPr>
          <p:cNvPr id="8" name="Text Placeholder 2"/>
          <p:cNvSpPr>
            <a:spLocks noGrp="1"/>
          </p:cNvSpPr>
          <p:nvPr>
            <p:ph type="body" sz="quarter" idx="12" hasCustomPrompt="1"/>
          </p:nvPr>
        </p:nvSpPr>
        <p:spPr>
          <a:xfrm>
            <a:off x="781050" y="2551113"/>
            <a:ext cx="5238750" cy="723900"/>
          </a:xfrm>
        </p:spPr>
        <p:txBody>
          <a:bodyPr/>
          <a:lstStyle>
            <a:lvl1pPr marL="0" indent="0">
              <a:buNone/>
              <a:defRPr b="0" i="0">
                <a:solidFill>
                  <a:schemeClr val="bg1"/>
                </a:solidFill>
                <a:latin typeface="FS Elliot Pro"/>
                <a:cs typeface="FS Elliot Pro"/>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Subtitle here. Keep to one line please.</a:t>
            </a:r>
          </a:p>
        </p:txBody>
      </p:sp>
    </p:spTree>
    <p:extLst>
      <p:ext uri="{BB962C8B-B14F-4D97-AF65-F5344CB8AC3E}">
        <p14:creationId xmlns:p14="http://schemas.microsoft.com/office/powerpoint/2010/main" val="2618308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Slide Midnight">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p:cNvSpPr>
            <a:spLocks noGrp="1"/>
          </p:cNvSpPr>
          <p:nvPr>
            <p:ph type="ctrTitle" hasCustomPrompt="1"/>
          </p:nvPr>
        </p:nvSpPr>
        <p:spPr>
          <a:xfrm>
            <a:off x="781534" y="1265449"/>
            <a:ext cx="5238266" cy="1185163"/>
          </a:xfrm>
        </p:spPr>
        <p:txBody>
          <a:bodyPr anchor="t">
            <a:noAutofit/>
          </a:bodyPr>
          <a:lstStyle>
            <a:lvl1pPr algn="l">
              <a:lnSpc>
                <a:spcPct val="80000"/>
              </a:lnSpc>
              <a:defRPr sz="4400" b="0" i="0" baseline="0">
                <a:solidFill>
                  <a:srgbClr val="FFFFFF"/>
                </a:solidFill>
                <a:latin typeface="FS Elliot Pro"/>
                <a:cs typeface="FS Elliot Pro"/>
              </a:defRPr>
            </a:lvl1pPr>
          </a:lstStyle>
          <a:p>
            <a:r>
              <a:rPr lang="en-US"/>
              <a:t>Section title slide with two lines</a:t>
            </a:r>
          </a:p>
        </p:txBody>
      </p:sp>
      <p:sp>
        <p:nvSpPr>
          <p:cNvPr id="3" name="Text Placeholder 2"/>
          <p:cNvSpPr>
            <a:spLocks noGrp="1"/>
          </p:cNvSpPr>
          <p:nvPr>
            <p:ph type="body" sz="quarter" idx="12" hasCustomPrompt="1"/>
          </p:nvPr>
        </p:nvSpPr>
        <p:spPr>
          <a:xfrm>
            <a:off x="781050" y="2551113"/>
            <a:ext cx="5238750" cy="723900"/>
          </a:xfrm>
        </p:spPr>
        <p:txBody>
          <a:bodyPr/>
          <a:lstStyle>
            <a:lvl1pPr marL="0" indent="0">
              <a:buNone/>
              <a:defRPr b="0" i="0">
                <a:solidFill>
                  <a:schemeClr val="bg1"/>
                </a:solidFill>
                <a:latin typeface="FS Elliot Pro"/>
                <a:cs typeface="FS Elliot Pro"/>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Subtitle here. Keep to one line please.</a:t>
            </a:r>
          </a:p>
        </p:txBody>
      </p:sp>
      <p:sp>
        <p:nvSpPr>
          <p:cNvPr id="8" name="Text Placeholder 12"/>
          <p:cNvSpPr>
            <a:spLocks noGrp="1"/>
          </p:cNvSpPr>
          <p:nvPr>
            <p:ph type="body" sz="quarter" idx="13" hasCustomPrompt="1"/>
          </p:nvPr>
        </p:nvSpPr>
        <p:spPr>
          <a:xfrm>
            <a:off x="781534" y="484437"/>
            <a:ext cx="4120666" cy="398005"/>
          </a:xfrm>
          <a:prstGeom prst="rect">
            <a:avLst/>
          </a:prstGeom>
        </p:spPr>
        <p:txBody>
          <a:bodyPr>
            <a:normAutofit/>
          </a:bodyPr>
          <a:lstStyle>
            <a:lvl1pPr marL="0" indent="0">
              <a:buNone/>
              <a:defRPr sz="1800" baseline="0">
                <a:solidFill>
                  <a:srgbClr val="FFFFFF"/>
                </a:solidFill>
              </a:defRPr>
            </a:lvl1pPr>
          </a:lstStyle>
          <a:p>
            <a:pPr lvl="0"/>
            <a:r>
              <a:rPr lang="en-US"/>
              <a:t>Section name goes here</a:t>
            </a:r>
          </a:p>
        </p:txBody>
      </p:sp>
      <p:sp>
        <p:nvSpPr>
          <p:cNvPr id="9" name="Oval 4"/>
          <p:cNvSpPr>
            <a:spLocks noChangeAspect="1"/>
          </p:cNvSpPr>
          <p:nvPr userDrawn="1"/>
        </p:nvSpPr>
        <p:spPr>
          <a:xfrm>
            <a:off x="8524700" y="1105971"/>
            <a:ext cx="619300" cy="2936978"/>
          </a:xfrm>
          <a:custGeom>
            <a:avLst/>
            <a:gdLst/>
            <a:ahLst/>
            <a:cxnLst/>
            <a:rect l="l" t="t" r="r" b="b"/>
            <a:pathLst>
              <a:path w="619300" h="2936978">
                <a:moveTo>
                  <a:pt x="619300" y="0"/>
                </a:moveTo>
                <a:lnTo>
                  <a:pt x="619300" y="2936978"/>
                </a:lnTo>
                <a:lnTo>
                  <a:pt x="601608" y="2920899"/>
                </a:lnTo>
                <a:cubicBezTo>
                  <a:pt x="229904" y="2549194"/>
                  <a:pt x="0" y="2035690"/>
                  <a:pt x="0" y="1468489"/>
                </a:cubicBezTo>
                <a:cubicBezTo>
                  <a:pt x="0" y="901288"/>
                  <a:pt x="229904" y="387784"/>
                  <a:pt x="601608" y="16080"/>
                </a:cubicBezTo>
                <a:close/>
              </a:path>
            </a:pathLst>
          </a:custGeom>
          <a:solidFill>
            <a:schemeClr val="accent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en-US">
              <a:solidFill>
                <a:schemeClr val="tx1"/>
              </a:solidFill>
            </a:endParaRPr>
          </a:p>
        </p:txBody>
      </p:sp>
    </p:spTree>
    <p:extLst>
      <p:ext uri="{BB962C8B-B14F-4D97-AF65-F5344CB8AC3E}">
        <p14:creationId xmlns:p14="http://schemas.microsoft.com/office/powerpoint/2010/main" val="145588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1534" y="949030"/>
            <a:ext cx="7575066" cy="463435"/>
          </a:xfrm>
          <a:prstGeom prst="rect">
            <a:avLst/>
          </a:prstGeom>
        </p:spPr>
        <p:txBody>
          <a:bodyPr vert="horz" lIns="91440" tIns="45720" rIns="91440" bIns="45720" rtlCol="0" anchor="t">
            <a:noAutofit/>
          </a:bodyPr>
          <a:lstStyle/>
          <a:p>
            <a:r>
              <a:rPr lang="en-US"/>
              <a:t>Slide title goes here.</a:t>
            </a:r>
          </a:p>
        </p:txBody>
      </p:sp>
      <p:sp>
        <p:nvSpPr>
          <p:cNvPr id="3" name="Text Placeholder 2"/>
          <p:cNvSpPr>
            <a:spLocks noGrp="1"/>
          </p:cNvSpPr>
          <p:nvPr>
            <p:ph type="body" idx="1"/>
          </p:nvPr>
        </p:nvSpPr>
        <p:spPr>
          <a:xfrm>
            <a:off x="781534" y="1507729"/>
            <a:ext cx="7575066" cy="291187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
        <p:nvSpPr>
          <p:cNvPr id="5" name="Footer Placeholder 4"/>
          <p:cNvSpPr>
            <a:spLocks noGrp="1"/>
          </p:cNvSpPr>
          <p:nvPr>
            <p:ph type="ftr" sz="quarter" idx="3"/>
          </p:nvPr>
        </p:nvSpPr>
        <p:spPr>
          <a:xfrm>
            <a:off x="781534" y="4767263"/>
            <a:ext cx="2895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Footnotes</a:t>
            </a:r>
          </a:p>
        </p:txBody>
      </p:sp>
      <p:sp>
        <p:nvSpPr>
          <p:cNvPr id="6" name="Slide Number Placeholder 5"/>
          <p:cNvSpPr>
            <a:spLocks noGrp="1"/>
          </p:cNvSpPr>
          <p:nvPr>
            <p:ph type="sldNum" sz="quarter" idx="4"/>
          </p:nvPr>
        </p:nvSpPr>
        <p:spPr>
          <a:xfrm>
            <a:off x="152400" y="4767263"/>
            <a:ext cx="3810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1445BA3-2CB5-7C4E-ABD2-87FA1F6BEAE1}" type="slidenum">
              <a:rPr lang="en-US" smtClean="0"/>
              <a:pPr/>
              <a:t>‹#›</a:t>
            </a:fld>
            <a:endParaRPr lang="en-US"/>
          </a:p>
        </p:txBody>
      </p:sp>
    </p:spTree>
    <p:extLst>
      <p:ext uri="{BB962C8B-B14F-4D97-AF65-F5344CB8AC3E}">
        <p14:creationId xmlns:p14="http://schemas.microsoft.com/office/powerpoint/2010/main" val="4171204224"/>
      </p:ext>
    </p:extLst>
  </p:cSld>
  <p:clrMap bg1="lt1" tx1="dk1" bg2="lt2" tx2="dk2" accent1="accent1" accent2="accent2" accent3="accent3" accent4="accent4" accent5="accent5" accent6="accent6" hlink="hlink" folHlink="folHlink"/>
  <p:sldLayoutIdLst>
    <p:sldLayoutId id="2147483669" r:id="rId1"/>
    <p:sldLayoutId id="2147483650" r:id="rId2"/>
    <p:sldLayoutId id="2147483659" r:id="rId3"/>
    <p:sldLayoutId id="2147483672" r:id="rId4"/>
    <p:sldLayoutId id="2147483671" r:id="rId5"/>
    <p:sldLayoutId id="2147483673" r:id="rId6"/>
    <p:sldLayoutId id="2147483654" r:id="rId7"/>
    <p:sldLayoutId id="2147483658" r:id="rId8"/>
    <p:sldLayoutId id="2147483675" r:id="rId9"/>
    <p:sldLayoutId id="2147484125" r:id="rId10"/>
    <p:sldLayoutId id="2147483676" r:id="rId11"/>
    <p:sldLayoutId id="2147483678" r:id="rId12"/>
    <p:sldLayoutId id="2147484123" r:id="rId13"/>
    <p:sldLayoutId id="2147483677" r:id="rId14"/>
    <p:sldLayoutId id="2147484120" r:id="rId15"/>
    <p:sldLayoutId id="2147483679" r:id="rId16"/>
    <p:sldLayoutId id="2147483680" r:id="rId17"/>
    <p:sldLayoutId id="2147483681" r:id="rId18"/>
  </p:sldLayoutIdLst>
  <p:hf hdr="0" dt="0"/>
  <p:txStyles>
    <p:titleStyle>
      <a:lvl1pPr algn="l" defTabSz="457200" rtl="0" eaLnBrk="1" latinLnBrk="0" hangingPunct="1">
        <a:lnSpc>
          <a:spcPct val="80000"/>
        </a:lnSpc>
        <a:spcBef>
          <a:spcPct val="0"/>
        </a:spcBef>
        <a:buNone/>
        <a:defRPr sz="3400" b="0" i="0" kern="1200" baseline="0">
          <a:solidFill>
            <a:schemeClr val="bg2"/>
          </a:solidFill>
          <a:latin typeface="FS Elliot Pro"/>
          <a:ea typeface="+mj-ea"/>
          <a:cs typeface="FS Elliot Pro"/>
        </a:defRPr>
      </a:lvl1pPr>
    </p:titleStyle>
    <p:bodyStyle>
      <a:lvl1pPr marL="342900" indent="-342900" algn="l" defTabSz="457200" rtl="0" eaLnBrk="1" latinLnBrk="0" hangingPunct="1">
        <a:spcBef>
          <a:spcPct val="20000"/>
        </a:spcBef>
        <a:buFont typeface="Arial"/>
        <a:buChar char="•"/>
        <a:defRPr sz="2200" kern="1200">
          <a:solidFill>
            <a:srgbClr val="4D4E53"/>
          </a:solidFill>
          <a:latin typeface="FS Elliot Pro"/>
          <a:ea typeface="+mn-ea"/>
          <a:cs typeface="FS Elliot Pro"/>
        </a:defRPr>
      </a:lvl1pPr>
      <a:lvl2pPr marL="742950" indent="-285750" algn="l" defTabSz="457200" rtl="0" eaLnBrk="1" latinLnBrk="0" hangingPunct="1">
        <a:spcBef>
          <a:spcPct val="20000"/>
        </a:spcBef>
        <a:buFont typeface="Arial"/>
        <a:buChar char="–"/>
        <a:defRPr sz="1800" kern="1200">
          <a:solidFill>
            <a:srgbClr val="4D4E53"/>
          </a:solidFill>
          <a:latin typeface="FS Elliot Pro"/>
          <a:ea typeface="+mn-ea"/>
          <a:cs typeface="FS Elliot Pro"/>
        </a:defRPr>
      </a:lvl2pPr>
      <a:lvl3pPr marL="1143000" indent="-228600" algn="l" defTabSz="457200" rtl="0" eaLnBrk="1" latinLnBrk="0" hangingPunct="1">
        <a:spcBef>
          <a:spcPct val="20000"/>
        </a:spcBef>
        <a:buFont typeface="Arial"/>
        <a:buChar char="•"/>
        <a:defRPr sz="2400" kern="1200">
          <a:solidFill>
            <a:srgbClr val="7F7F7F"/>
          </a:solidFill>
          <a:latin typeface="FS Elliot Pro"/>
          <a:ea typeface="+mn-ea"/>
          <a:cs typeface="FS Elliot Pro"/>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Slide Number Placeholder 3">
            <a:extLst>
              <a:ext uri="{FF2B5EF4-FFF2-40B4-BE49-F238E27FC236}">
                <a16:creationId xmlns:a16="http://schemas.microsoft.com/office/drawing/2014/main" id="{27932541-F3AB-4037-AC37-44D296FCC206}"/>
              </a:ext>
            </a:extLst>
          </p:cNvPr>
          <p:cNvSpPr>
            <a:spLocks noGrp="1"/>
          </p:cNvSpPr>
          <p:nvPr>
            <p:ph type="sldNum" sz="quarter" idx="4"/>
          </p:nvPr>
        </p:nvSpPr>
        <p:spPr>
          <a:xfrm>
            <a:off x="190500" y="4664058"/>
            <a:ext cx="266700" cy="274637"/>
          </a:xfrm>
          <a:prstGeom prst="rect">
            <a:avLst/>
          </a:prstGeom>
        </p:spPr>
        <p:txBody>
          <a:bodyPr vert="horz" lIns="0" tIns="0" rIns="0" bIns="0" rtlCol="0" anchor="b"/>
          <a:lstStyle>
            <a:lvl1pPr algn="l">
              <a:defRPr sz="900">
                <a:solidFill>
                  <a:schemeClr val="accent2">
                    <a:lumMod val="50000"/>
                  </a:schemeClr>
                </a:solidFill>
              </a:defRPr>
            </a:lvl1pPr>
          </a:lstStyle>
          <a:p>
            <a:fld id="{FE894C8D-A86E-C448-9CBF-AD01FEF18A38}" type="slidenum">
              <a:rPr lang="en-US" smtClean="0"/>
              <a:pPr/>
              <a:t>‹#›</a:t>
            </a:fld>
            <a:endParaRPr lang="en-US"/>
          </a:p>
        </p:txBody>
      </p:sp>
      <p:sp>
        <p:nvSpPr>
          <p:cNvPr id="5" name="Footer Placeholder 4">
            <a:extLst>
              <a:ext uri="{FF2B5EF4-FFF2-40B4-BE49-F238E27FC236}">
                <a16:creationId xmlns:a16="http://schemas.microsoft.com/office/drawing/2014/main" id="{98F0F213-EEF0-44A6-B0B1-8A447E54C5CF}"/>
              </a:ext>
            </a:extLst>
          </p:cNvPr>
          <p:cNvSpPr>
            <a:spLocks noGrp="1"/>
          </p:cNvSpPr>
          <p:nvPr>
            <p:ph type="ftr" sz="quarter" idx="3"/>
          </p:nvPr>
        </p:nvSpPr>
        <p:spPr>
          <a:xfrm>
            <a:off x="457200" y="4664057"/>
            <a:ext cx="3086100" cy="274637"/>
          </a:xfrm>
          <a:prstGeom prst="rect">
            <a:avLst/>
          </a:prstGeom>
        </p:spPr>
        <p:txBody>
          <a:bodyPr vert="horz" lIns="0" tIns="0" rIns="0" bIns="0" rtlCol="0" anchor="b"/>
          <a:lstStyle>
            <a:lvl1pPr algn="l">
              <a:defRPr sz="800">
                <a:solidFill>
                  <a:schemeClr val="accent2">
                    <a:lumMod val="50000"/>
                  </a:schemeClr>
                </a:solidFill>
              </a:defRPr>
            </a:lvl1pPr>
          </a:lstStyle>
          <a:p>
            <a:endParaRPr lang="en-US"/>
          </a:p>
        </p:txBody>
      </p:sp>
      <p:sp>
        <p:nvSpPr>
          <p:cNvPr id="6" name="Title Placeholder 5">
            <a:extLst>
              <a:ext uri="{FF2B5EF4-FFF2-40B4-BE49-F238E27FC236}">
                <a16:creationId xmlns:a16="http://schemas.microsoft.com/office/drawing/2014/main" id="{53DAA00C-B517-432B-AC5E-072890756629}"/>
              </a:ext>
            </a:extLst>
          </p:cNvPr>
          <p:cNvSpPr>
            <a:spLocks noGrp="1"/>
          </p:cNvSpPr>
          <p:nvPr>
            <p:ph type="title"/>
          </p:nvPr>
        </p:nvSpPr>
        <p:spPr>
          <a:xfrm>
            <a:off x="457200" y="400051"/>
            <a:ext cx="8229600" cy="533400"/>
          </a:xfrm>
          <a:prstGeom prst="rect">
            <a:avLst/>
          </a:prstGeom>
        </p:spPr>
        <p:txBody>
          <a:bodyPr vert="horz" lIns="0" tIns="0" rIns="0" bIns="0" rtlCol="0" anchor="t" anchorCtr="0">
            <a:noAutofit/>
          </a:bodyPr>
          <a:lstStyle/>
          <a:p>
            <a:r>
              <a:rPr lang="en-US"/>
              <a:t>Click to edit Master title style</a:t>
            </a:r>
          </a:p>
        </p:txBody>
      </p:sp>
      <p:sp>
        <p:nvSpPr>
          <p:cNvPr id="7" name="Text Placeholder 6">
            <a:extLst>
              <a:ext uri="{FF2B5EF4-FFF2-40B4-BE49-F238E27FC236}">
                <a16:creationId xmlns:a16="http://schemas.microsoft.com/office/drawing/2014/main" id="{65D7DBA6-4701-4BBC-9A8B-BC4898F38342}"/>
              </a:ext>
            </a:extLst>
          </p:cNvPr>
          <p:cNvSpPr>
            <a:spLocks noGrp="1"/>
          </p:cNvSpPr>
          <p:nvPr>
            <p:ph type="body" idx="1"/>
          </p:nvPr>
        </p:nvSpPr>
        <p:spPr>
          <a:xfrm>
            <a:off x="457200" y="1263651"/>
            <a:ext cx="8229600" cy="3368674"/>
          </a:xfrm>
          <a:prstGeom prst="rect">
            <a:avLst/>
          </a:prstGeom>
        </p:spPr>
        <p:txBody>
          <a:bodyPr vert="horz" lIns="0" tIns="0" rIns="0" bIns="0" rtlCol="0" anchor="t" anchorCtr="0">
            <a:noAutofit/>
          </a:bodyPr>
          <a:lstStyle/>
          <a:p>
            <a:pPr lvl="0"/>
            <a:r>
              <a:rPr lang="en-US"/>
              <a:t>Edit Master text styles</a:t>
            </a:r>
          </a:p>
          <a:p>
            <a:pPr lvl="1"/>
            <a:r>
              <a:rPr lang="en-US"/>
              <a:t>Second level</a:t>
            </a:r>
          </a:p>
        </p:txBody>
      </p:sp>
    </p:spTree>
    <p:extLst>
      <p:ext uri="{BB962C8B-B14F-4D97-AF65-F5344CB8AC3E}">
        <p14:creationId xmlns:p14="http://schemas.microsoft.com/office/powerpoint/2010/main" val="417120422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07" r:id="rId3"/>
    <p:sldLayoutId id="2147483706" r:id="rId4"/>
    <p:sldLayoutId id="2147483708" r:id="rId5"/>
    <p:sldLayoutId id="2147483709" r:id="rId6"/>
    <p:sldLayoutId id="2147483705" r:id="rId7"/>
  </p:sldLayoutIdLst>
  <p:hf hdr="0" dt="0"/>
  <p:txStyles>
    <p:titleStyle>
      <a:lvl1pPr algn="l" defTabSz="457200" rtl="0" eaLnBrk="1" latinLnBrk="0" hangingPunct="1">
        <a:lnSpc>
          <a:spcPct val="80000"/>
        </a:lnSpc>
        <a:spcBef>
          <a:spcPct val="0"/>
        </a:spcBef>
        <a:buNone/>
        <a:defRPr sz="3000" b="0" i="0" kern="1200" baseline="0">
          <a:solidFill>
            <a:schemeClr val="bg2"/>
          </a:solidFill>
          <a:latin typeface="FS Elliot Pro"/>
          <a:ea typeface="+mj-ea"/>
          <a:cs typeface="FS Elliot Pro"/>
        </a:defRPr>
      </a:lvl1pPr>
    </p:titleStyle>
    <p:bodyStyle>
      <a:lvl1pPr marL="342900" indent="-227013" algn="l" defTabSz="457200" rtl="0" eaLnBrk="1" latinLnBrk="0" hangingPunct="1">
        <a:spcBef>
          <a:spcPct val="20000"/>
        </a:spcBef>
        <a:buClr>
          <a:schemeClr val="accent2">
            <a:lumMod val="50000"/>
          </a:schemeClr>
        </a:buClr>
        <a:buFont typeface="Arial"/>
        <a:buChar char="•"/>
        <a:defRPr sz="1800" kern="1200">
          <a:solidFill>
            <a:schemeClr val="accent2">
              <a:lumMod val="50000"/>
            </a:schemeClr>
          </a:solidFill>
          <a:latin typeface="FS Elliot Pro"/>
          <a:ea typeface="+mn-ea"/>
          <a:cs typeface="FS Elliot Pro"/>
        </a:defRPr>
      </a:lvl1pPr>
      <a:lvl2pPr marL="688975" indent="-231775" algn="l" defTabSz="457200" rtl="0" eaLnBrk="1" latinLnBrk="0" hangingPunct="1">
        <a:spcBef>
          <a:spcPct val="20000"/>
        </a:spcBef>
        <a:buClr>
          <a:schemeClr val="accent2">
            <a:lumMod val="50000"/>
          </a:schemeClr>
        </a:buClr>
        <a:buFont typeface="Arial"/>
        <a:buChar char="–"/>
        <a:defRPr sz="1600" kern="1200">
          <a:solidFill>
            <a:schemeClr val="accent2">
              <a:lumMod val="50000"/>
            </a:schemeClr>
          </a:solidFill>
          <a:latin typeface="FS Elliot Pro"/>
          <a:ea typeface="+mn-ea"/>
          <a:cs typeface="FS Elliot Pro"/>
        </a:defRPr>
      </a:lvl2pPr>
      <a:lvl3pPr marL="1143000" indent="-228600" algn="l" defTabSz="457200" rtl="0" eaLnBrk="1" latinLnBrk="0" hangingPunct="1">
        <a:spcBef>
          <a:spcPct val="20000"/>
        </a:spcBef>
        <a:buFont typeface="Arial"/>
        <a:buChar char="•"/>
        <a:defRPr sz="1400" kern="1200">
          <a:solidFill>
            <a:srgbClr val="162B48"/>
          </a:solidFill>
          <a:latin typeface="FS Elliot Pro"/>
          <a:ea typeface="+mn-ea"/>
          <a:cs typeface="FS Elliot Pro"/>
        </a:defRPr>
      </a:lvl3pPr>
      <a:lvl4pPr marL="1600200" indent="-228600" algn="l" defTabSz="457200" rtl="0" eaLnBrk="1" latinLnBrk="0" hangingPunct="1">
        <a:spcBef>
          <a:spcPct val="20000"/>
        </a:spcBef>
        <a:buFont typeface="Arial"/>
        <a:buChar char="–"/>
        <a:defRPr sz="1200" kern="1200">
          <a:solidFill>
            <a:srgbClr val="162B48"/>
          </a:solidFill>
          <a:latin typeface="+mn-lt"/>
          <a:ea typeface="+mn-ea"/>
          <a:cs typeface="+mn-cs"/>
        </a:defRPr>
      </a:lvl4pPr>
      <a:lvl5pPr marL="2057400" indent="-228600" algn="l" defTabSz="457200" rtl="0" eaLnBrk="1" latinLnBrk="0" hangingPunct="1">
        <a:spcBef>
          <a:spcPct val="20000"/>
        </a:spcBef>
        <a:buFont typeface="Arial"/>
        <a:buChar char="»"/>
        <a:defRPr sz="1000" kern="1200">
          <a:solidFill>
            <a:srgbClr val="162B4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84">
          <p15:clr>
            <a:srgbClr val="F26B43"/>
          </p15:clr>
        </p15:guide>
        <p15:guide id="2" pos="2880">
          <p15:clr>
            <a:srgbClr val="F26B43"/>
          </p15:clr>
        </p15:guide>
        <p15:guide id="3" pos="288">
          <p15:clr>
            <a:srgbClr val="F26B43"/>
          </p15:clr>
        </p15:guide>
        <p15:guide id="5" pos="120">
          <p15:clr>
            <a:srgbClr val="F26B43"/>
          </p15:clr>
        </p15:guide>
        <p15:guide id="6" pos="5643">
          <p15:clr>
            <a:srgbClr val="F26B43"/>
          </p15:clr>
        </p15:guide>
        <p15:guide id="7" pos="5472">
          <p15:clr>
            <a:srgbClr val="F26B43"/>
          </p15:clr>
        </p15:guide>
        <p15:guide id="8" orient="horz" pos="796">
          <p15:clr>
            <a:srgbClr val="F26B43"/>
          </p15:clr>
        </p15:guide>
        <p15:guide id="9" orient="horz" pos="588">
          <p15:clr>
            <a:srgbClr val="F26B43"/>
          </p15:clr>
        </p15:guide>
        <p15:guide id="11" orient="horz" pos="25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43311" y="426211"/>
            <a:ext cx="8257379" cy="939800"/>
          </a:xfrm>
          <a:prstGeom prst="rect">
            <a:avLst/>
          </a:prstGeom>
        </p:spPr>
        <p:txBody>
          <a:bodyPr wrap="square" lIns="0" tIns="0" rIns="0" bIns="0">
            <a:spAutoFit/>
          </a:bodyPr>
          <a:lstStyle>
            <a:lvl1pPr>
              <a:defRPr sz="3000" b="0" i="0">
                <a:solidFill>
                  <a:schemeClr val="bg1"/>
                </a:solidFill>
                <a:latin typeface="FS Elliot Pro"/>
                <a:cs typeface="FS Elliot Pro"/>
              </a:defRPr>
            </a:lvl1pPr>
          </a:lstStyle>
          <a:p>
            <a:endParaRPr/>
          </a:p>
        </p:txBody>
      </p:sp>
      <p:sp>
        <p:nvSpPr>
          <p:cNvPr id="3" name="Holder 3"/>
          <p:cNvSpPr>
            <a:spLocks noGrp="1"/>
          </p:cNvSpPr>
          <p:nvPr>
            <p:ph type="body" idx="1"/>
          </p:nvPr>
        </p:nvSpPr>
        <p:spPr>
          <a:xfrm>
            <a:off x="465442" y="1484465"/>
            <a:ext cx="8229600" cy="195897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08960" y="4783456"/>
            <a:ext cx="2926080" cy="25717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6"/>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03/26/2024</a:t>
            </a:fld>
            <a:endParaRPr lang="en-US"/>
          </a:p>
        </p:txBody>
      </p:sp>
      <p:sp>
        <p:nvSpPr>
          <p:cNvPr id="6" name="Holder 6"/>
          <p:cNvSpPr>
            <a:spLocks noGrp="1"/>
          </p:cNvSpPr>
          <p:nvPr>
            <p:ph type="sldNum" sz="quarter" idx="7"/>
          </p:nvPr>
        </p:nvSpPr>
        <p:spPr>
          <a:xfrm>
            <a:off x="152401" y="4776317"/>
            <a:ext cx="206375" cy="138500"/>
          </a:xfrm>
          <a:prstGeom prst="rect">
            <a:avLst/>
          </a:prstGeom>
        </p:spPr>
        <p:txBody>
          <a:bodyPr wrap="square" lIns="0" tIns="0" rIns="0" bIns="0">
            <a:spAutoFit/>
          </a:bodyPr>
          <a:lstStyle>
            <a:lvl1pPr>
              <a:defRPr sz="900" b="0" i="0">
                <a:solidFill>
                  <a:srgbClr val="23273F"/>
                </a:solidFill>
                <a:latin typeface="FS Elliot Pro"/>
                <a:cs typeface="FS Elliot Pro"/>
              </a:defRPr>
            </a:lvl1pPr>
          </a:lstStyle>
          <a:p>
            <a:pPr marL="38099">
              <a:lnSpc>
                <a:spcPct val="100000"/>
              </a:lnSpc>
              <a:spcBef>
                <a:spcPts val="105"/>
              </a:spcBef>
            </a:pPr>
            <a:fld id="{81D60167-4931-47E6-BA6A-407CBD079E47}" type="slidenum">
              <a:rPr dirty="0">
                <a:solidFill>
                  <a:srgbClr val="FFFFFF"/>
                </a:solidFill>
              </a:rPr>
              <a:pPr marL="38099">
                <a:lnSpc>
                  <a:spcPct val="100000"/>
                </a:lnSpc>
                <a:spcBef>
                  <a:spcPts val="105"/>
                </a:spcBef>
              </a:pPr>
              <a:t>‹#›</a:t>
            </a:fld>
            <a:endParaRPr>
              <a:solidFill>
                <a:srgbClr val="FFFFFF"/>
              </a:solidFill>
            </a:endParaRPr>
          </a:p>
        </p:txBody>
      </p:sp>
    </p:spTree>
  </p:cSld>
  <p:clrMap bg1="lt1" tx1="dk1" bg2="lt2" tx2="dk2" accent1="accent1" accent2="accent2" accent3="accent3" accent4="accent4" accent5="accent5" accent6="accent6" hlink="hlink" folHlink="folHlink"/>
  <p:sldLayoutIdLst>
    <p:sldLayoutId id="2147484124"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8.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3.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http://www.principal.com/keyperson" TargetMode="External"/><Relationship Id="rId2" Type="http://schemas.openxmlformats.org/officeDocument/2006/relationships/notesSlide" Target="../notesSlides/notesSlide30.xml"/><Relationship Id="rId1" Type="http://schemas.openxmlformats.org/officeDocument/2006/relationships/slideLayout" Target="../slideLayouts/slideLayout18.xml"/><Relationship Id="rId5" Type="http://schemas.openxmlformats.org/officeDocument/2006/relationships/image" Target="../media/image38.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1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18.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18.xml"/><Relationship Id="rId5" Type="http://schemas.openxmlformats.org/officeDocument/2006/relationships/hyperlink" Target="http://www.principal.com/dicalc" TargetMode="External"/><Relationship Id="rId4" Type="http://schemas.openxmlformats.org/officeDocument/2006/relationships/hyperlink" Target="http://www.principal.com/lifecalc"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18.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18.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18.xml"/><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18.xml"/><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18.xml"/><Relationship Id="rId5" Type="http://schemas.microsoft.com/office/2007/relationships/hdphoto" Target="../media/hdphoto3.wdp"/><Relationship Id="rId4" Type="http://schemas.openxmlformats.org/officeDocument/2006/relationships/image" Target="../media/image59.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18.xml"/><Relationship Id="rId4" Type="http://schemas.openxmlformats.org/officeDocument/2006/relationships/image" Target="../media/image60.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1.xm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2.png"/><Relationship Id="rId7" Type="http://schemas.openxmlformats.org/officeDocument/2006/relationships/image" Target="../media/image65.png"/><Relationship Id="rId2" Type="http://schemas.openxmlformats.org/officeDocument/2006/relationships/notesSlide" Target="../notesSlides/notesSlide52.xml"/><Relationship Id="rId1" Type="http://schemas.openxmlformats.org/officeDocument/2006/relationships/slideLayout" Target="../slideLayouts/slideLayout2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22.xml"/><Relationship Id="rId4" Type="http://schemas.openxmlformats.org/officeDocument/2006/relationships/image" Target="../media/image67.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5.png"/><Relationship Id="rId2" Type="http://schemas.openxmlformats.org/officeDocument/2006/relationships/notesSlide" Target="../notesSlides/notesSlide56.xml"/><Relationship Id="rId1" Type="http://schemas.openxmlformats.org/officeDocument/2006/relationships/slideLayout" Target="../slideLayouts/slideLayout2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22.xml"/><Relationship Id="rId4" Type="http://schemas.openxmlformats.org/officeDocument/2006/relationships/image" Target="../media/image71.png"/></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8.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9.xml"/><Relationship Id="rId1" Type="http://schemas.openxmlformats.org/officeDocument/2006/relationships/slideLayout" Target="../slideLayouts/slideLayout15.xml"/><Relationship Id="rId5" Type="http://schemas.openxmlformats.org/officeDocument/2006/relationships/image" Target="../media/image75.png"/><Relationship Id="rId4" Type="http://schemas.openxmlformats.org/officeDocument/2006/relationships/image" Target="../media/image74.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1.xml"/><Relationship Id="rId1" Type="http://schemas.openxmlformats.org/officeDocument/2006/relationships/slideLayout" Target="../slideLayouts/slideLayout23.xml"/><Relationship Id="rId4" Type="http://schemas.openxmlformats.org/officeDocument/2006/relationships/image" Target="../media/image77.png"/></Relationships>
</file>

<file path=ppt/slides/_rels/slide6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62.xml"/><Relationship Id="rId1" Type="http://schemas.openxmlformats.org/officeDocument/2006/relationships/slideLayout" Target="../slideLayouts/slideLayout1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0.xml"/><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6.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FE86B9E-5CB0-1B4D-92CB-1A46478AB89D}"/>
              </a:ext>
            </a:extLst>
          </p:cNvPr>
          <p:cNvSpPr txBox="1">
            <a:spLocks/>
          </p:cNvSpPr>
          <p:nvPr/>
        </p:nvSpPr>
        <p:spPr>
          <a:xfrm>
            <a:off x="457200" y="1093551"/>
            <a:ext cx="8229601" cy="2200903"/>
          </a:xfrm>
          <a:prstGeom prst="rect">
            <a:avLst/>
          </a:prstGeom>
        </p:spPr>
        <p:txBody>
          <a:bodyPr lIns="0" tIns="0" rIns="0" bIns="0" anchor="b">
            <a:noAutofit/>
          </a:bodyPr>
          <a:lstStyle>
            <a:lvl1pPr algn="l" defTabSz="914400" rtl="0" eaLnBrk="1" latinLnBrk="0" hangingPunct="1">
              <a:lnSpc>
                <a:spcPct val="100000"/>
              </a:lnSpc>
              <a:spcBef>
                <a:spcPct val="0"/>
              </a:spcBef>
              <a:buNone/>
              <a:defRPr sz="6000" b="0" i="0" kern="1200">
                <a:solidFill>
                  <a:schemeClr val="bg1"/>
                </a:solidFill>
                <a:latin typeface="FS Elliot Pro Light" panose="02000503040000020004" pitchFamily="2" charset="0"/>
                <a:ea typeface="+mj-ea"/>
                <a:cs typeface="+mj-cs"/>
              </a:defRPr>
            </a:lvl1pPr>
          </a:lstStyle>
          <a:p>
            <a:r>
              <a:rPr lang="en-US" sz="4500">
                <a:latin typeface="FS Elliot Pro" panose="02000503040000020004" pitchFamily="50" charset="0"/>
              </a:rPr>
              <a:t>Business market approaches</a:t>
            </a:r>
          </a:p>
          <a:p>
            <a:r>
              <a:rPr lang="en-US" sz="3200"/>
              <a:t>Find options to help you connect with your clients</a:t>
            </a:r>
          </a:p>
        </p:txBody>
      </p:sp>
      <p:sp>
        <p:nvSpPr>
          <p:cNvPr id="7" name="Subtitle 2">
            <a:extLst>
              <a:ext uri="{FF2B5EF4-FFF2-40B4-BE49-F238E27FC236}">
                <a16:creationId xmlns:a16="http://schemas.microsoft.com/office/drawing/2014/main" id="{2A086F33-5603-8240-92F0-7BB619E8B824}"/>
              </a:ext>
            </a:extLst>
          </p:cNvPr>
          <p:cNvSpPr txBox="1">
            <a:spLocks/>
          </p:cNvSpPr>
          <p:nvPr/>
        </p:nvSpPr>
        <p:spPr>
          <a:xfrm>
            <a:off x="457200" y="4158854"/>
            <a:ext cx="8229601" cy="476250"/>
          </a:xfrm>
          <a:prstGeom prst="rect">
            <a:avLst/>
          </a:prstGeom>
        </p:spPr>
        <p:txBody>
          <a:bodyPr lIns="0" tIns="0" rIns="0" bIns="0">
            <a:no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1800" b="0" i="0" kern="1200">
                <a:solidFill>
                  <a:schemeClr val="bg1"/>
                </a:solidFill>
                <a:latin typeface="FS Elliot Pro Light" panose="02000503040000020004" pitchFamily="2" charset="0"/>
                <a:ea typeface="+mn-ea"/>
                <a:cs typeface="+mn-cs"/>
              </a:defRPr>
            </a:lvl1pPr>
            <a:lvl2pPr marL="457200" indent="0" algn="ctr" defTabSz="914400" rtl="0" eaLnBrk="1" latinLnBrk="0" hangingPunct="1">
              <a:lnSpc>
                <a:spcPct val="90000"/>
              </a:lnSpc>
              <a:spcBef>
                <a:spcPts val="500"/>
              </a:spcBef>
              <a:spcAft>
                <a:spcPts val="600"/>
              </a:spcAft>
              <a:buFont typeface="Monaco" pitchFamily="2" charset="77"/>
              <a:buNone/>
              <a:defRPr lang="en-US" sz="2000" b="0" i="0" kern="1200">
                <a:solidFill>
                  <a:schemeClr val="tx1"/>
                </a:solidFill>
                <a:latin typeface="FS Elliot Pro Light" panose="02000503040000020004" pitchFamily="2" charset="0"/>
                <a:ea typeface="+mn-ea"/>
                <a:cs typeface="+mn-cs"/>
              </a:defRPr>
            </a:lvl2pPr>
            <a:lvl3pPr marL="914400" indent="0" algn="ctr" defTabSz="914400" rtl="0" eaLnBrk="1" latinLnBrk="0" hangingPunct="1">
              <a:lnSpc>
                <a:spcPct val="90000"/>
              </a:lnSpc>
              <a:spcBef>
                <a:spcPts val="500"/>
              </a:spcBef>
              <a:spcAft>
                <a:spcPts val="600"/>
              </a:spcAft>
              <a:buFont typeface=".PingFang SC Regular"/>
              <a:buNone/>
              <a:defRPr sz="1800" b="0" i="0" kern="1200">
                <a:solidFill>
                  <a:schemeClr val="tx1"/>
                </a:solidFill>
                <a:latin typeface="FS Elliot Pro Light" panose="02000503040000020004" pitchFamily="2" charset="0"/>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FS Elliot Pro Light" panose="02000503040000020004" pitchFamily="2" charset="0"/>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FS Elliot Pro Light" panose="0200050304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350"/>
              <a:t>Title</a:t>
            </a:r>
          </a:p>
        </p:txBody>
      </p:sp>
      <p:cxnSp>
        <p:nvCxnSpPr>
          <p:cNvPr id="8" name="Straight Connector 7">
            <a:extLst>
              <a:ext uri="{FF2B5EF4-FFF2-40B4-BE49-F238E27FC236}">
                <a16:creationId xmlns:a16="http://schemas.microsoft.com/office/drawing/2014/main" id="{EC3AF7CD-AD7E-1344-82D1-68E336091591}"/>
              </a:ext>
            </a:extLst>
          </p:cNvPr>
          <p:cNvCxnSpPr/>
          <p:nvPr/>
        </p:nvCxnSpPr>
        <p:spPr>
          <a:xfrm>
            <a:off x="457199" y="3592287"/>
            <a:ext cx="514350" cy="0"/>
          </a:xfrm>
          <a:prstGeom prst="line">
            <a:avLst/>
          </a:prstGeom>
          <a:ln w="63500">
            <a:solidFill>
              <a:srgbClr val="00C4D9"/>
            </a:solidFill>
          </a:ln>
        </p:spPr>
        <p:style>
          <a:lnRef idx="1">
            <a:schemeClr val="accent1"/>
          </a:lnRef>
          <a:fillRef idx="0">
            <a:schemeClr val="accent1"/>
          </a:fillRef>
          <a:effectRef idx="0">
            <a:schemeClr val="accent1"/>
          </a:effectRef>
          <a:fontRef idx="minor">
            <a:schemeClr val="tx1"/>
          </a:fontRef>
        </p:style>
      </p:cxnSp>
      <p:sp>
        <p:nvSpPr>
          <p:cNvPr id="9" name="Text Placeholder 14">
            <a:extLst>
              <a:ext uri="{FF2B5EF4-FFF2-40B4-BE49-F238E27FC236}">
                <a16:creationId xmlns:a16="http://schemas.microsoft.com/office/drawing/2014/main" id="{B4357CA9-2976-214F-A317-147CA5036E4F}"/>
              </a:ext>
            </a:extLst>
          </p:cNvPr>
          <p:cNvSpPr txBox="1">
            <a:spLocks/>
          </p:cNvSpPr>
          <p:nvPr/>
        </p:nvSpPr>
        <p:spPr>
          <a:xfrm>
            <a:off x="398417" y="3885928"/>
            <a:ext cx="8229600" cy="247648"/>
          </a:xfrm>
          <a:prstGeom prst="rect">
            <a:avLst/>
          </a:prstGeom>
        </p:spPr>
        <p:txBody>
          <a:bodyPr>
            <a:no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1800" b="1" i="0" kern="1200" spc="300" baseline="0">
                <a:solidFill>
                  <a:schemeClr val="bg1"/>
                </a:solidFill>
                <a:latin typeface="FS Elliot Pro" panose="02000503040000020004" pitchFamily="2" charset="0"/>
                <a:ea typeface="+mn-ea"/>
                <a:cs typeface="+mn-cs"/>
              </a:defRPr>
            </a:lvl1pPr>
            <a:lvl2pPr marL="457200" indent="0" algn="l" defTabSz="914400" rtl="0" eaLnBrk="1" latinLnBrk="0" hangingPunct="1">
              <a:lnSpc>
                <a:spcPct val="90000"/>
              </a:lnSpc>
              <a:spcBef>
                <a:spcPts val="500"/>
              </a:spcBef>
              <a:spcAft>
                <a:spcPts val="600"/>
              </a:spcAft>
              <a:buFont typeface="Monaco" pitchFamily="2" charset="77"/>
              <a:buNone/>
              <a:defRPr lang="en-US" sz="2400" b="0" i="0" kern="1200">
                <a:solidFill>
                  <a:schemeClr val="bg1"/>
                </a:solidFill>
                <a:latin typeface="FS Elliot Pro Light" panose="02000503040000020004" pitchFamily="2" charset="0"/>
                <a:ea typeface="+mn-ea"/>
                <a:cs typeface="+mn-cs"/>
              </a:defRPr>
            </a:lvl2pPr>
            <a:lvl3pPr marL="914400" indent="0" algn="l" defTabSz="914400" rtl="0" eaLnBrk="1" latinLnBrk="0" hangingPunct="1">
              <a:lnSpc>
                <a:spcPct val="90000"/>
              </a:lnSpc>
              <a:spcBef>
                <a:spcPts val="500"/>
              </a:spcBef>
              <a:spcAft>
                <a:spcPts val="600"/>
              </a:spcAft>
              <a:buFont typeface=".PingFang SC Regular"/>
              <a:buNone/>
              <a:defRPr sz="2000" b="0" i="0" kern="1200">
                <a:solidFill>
                  <a:schemeClr val="bg1"/>
                </a:solidFill>
                <a:latin typeface="FS Elliot Pro Light" panose="02000503040000020004" pitchFamily="2" charset="0"/>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800" b="0" i="0" kern="1200">
                <a:solidFill>
                  <a:schemeClr val="bg1"/>
                </a:solidFill>
                <a:latin typeface="FS Elliot Pro Light" panose="02000503040000020004" pitchFamily="2" charset="0"/>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b="0" i="0" kern="1200">
                <a:solidFill>
                  <a:schemeClr val="bg1"/>
                </a:solidFill>
                <a:latin typeface="FS Elliot Pro Ligh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350"/>
              <a:t>PRESENTER NAME (ALL CAPS)</a:t>
            </a:r>
          </a:p>
        </p:txBody>
      </p:sp>
    </p:spTree>
    <p:extLst>
      <p:ext uri="{BB962C8B-B14F-4D97-AF65-F5344CB8AC3E}">
        <p14:creationId xmlns:p14="http://schemas.microsoft.com/office/powerpoint/2010/main" val="1764456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txBox="1">
            <a:spLocks/>
          </p:cNvSpPr>
          <p:nvPr/>
        </p:nvSpPr>
        <p:spPr>
          <a:xfrm>
            <a:off x="0" y="4798874"/>
            <a:ext cx="3861062" cy="365125"/>
          </a:xfrm>
          <a:prstGeom prst="rect">
            <a:avLst/>
          </a:prstGeom>
        </p:spPr>
        <p:txBody>
          <a:bodyPr vert="horz" lIns="91440" tIns="45720" rIns="91440" bIns="45720" rtlCol="0" anchor="ctr"/>
          <a:lstStyle>
            <a:defPPr>
              <a:defRPr lang="en-US"/>
            </a:defPPr>
            <a:lvl1pPr marL="0" algn="ctr" defTabSz="457200" rtl="0" eaLnBrk="1" latinLnBrk="0" hangingPunct="1">
              <a:defRPr sz="1400" kern="1200" baseline="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a:ln w="0" cmpd="sng">
                  <a:noFill/>
                </a:ln>
                <a:solidFill>
                  <a:srgbClr val="23273F"/>
                </a:solidFill>
                <a:effectLst>
                  <a:outerShdw blurRad="50800" dist="50800" dir="5400000" sx="1000" sy="1000" algn="ctr" rotWithShape="0">
                    <a:srgbClr val="000000">
                      <a:alpha val="43137"/>
                    </a:srgbClr>
                  </a:outerShdw>
                </a:effectLst>
                <a:latin typeface="FS Elliot Pro" pitchFamily="50" charset="0"/>
              </a:rPr>
              <a:t>For financial professional use only. Not for distribution to the public</a:t>
            </a:r>
            <a:r>
              <a:rPr lang="en-US" sz="788">
                <a:ln w="0" cmpd="sng">
                  <a:noFill/>
                </a:ln>
                <a:solidFill>
                  <a:srgbClr val="23273F"/>
                </a:solidFill>
                <a:effectLst>
                  <a:outerShdw blurRad="50800" dist="50800" dir="5400000" sx="1000" sy="1000" algn="ctr" rotWithShape="0">
                    <a:srgbClr val="000000">
                      <a:alpha val="43137"/>
                    </a:srgbClr>
                  </a:outerShdw>
                </a:effectLst>
                <a:latin typeface="FS Elliot Pro" pitchFamily="50" charset="0"/>
              </a:rPr>
              <a:t>.</a:t>
            </a:r>
          </a:p>
          <a:p>
            <a:endParaRPr lang="en-US" sz="1200" spc="100">
              <a:ln w="0" cmpd="sng">
                <a:noFill/>
              </a:ln>
              <a:solidFill>
                <a:schemeClr val="tx1">
                  <a:lumMod val="75000"/>
                </a:schemeClr>
              </a:solidFill>
              <a:effectLst>
                <a:outerShdw blurRad="50800" dist="50800" dir="5400000" sx="1000" sy="1000" algn="ctr" rotWithShape="0">
                  <a:srgbClr val="000000">
                    <a:alpha val="43137"/>
                  </a:srgbClr>
                </a:outerShdw>
              </a:effectLst>
              <a:latin typeface="FS Elliot Pro" pitchFamily="50" charset="0"/>
              <a:cs typeface="Arial" panose="020B0604020202020204" pitchFamily="34" charset="0"/>
            </a:endParaRPr>
          </a:p>
        </p:txBody>
      </p:sp>
      <p:sp>
        <p:nvSpPr>
          <p:cNvPr id="5" name="Title 1">
            <a:extLst>
              <a:ext uri="{FF2B5EF4-FFF2-40B4-BE49-F238E27FC236}">
                <a16:creationId xmlns:a16="http://schemas.microsoft.com/office/drawing/2014/main" id="{0885EC1F-BA8D-E09E-7869-BA29236F4767}"/>
              </a:ext>
            </a:extLst>
          </p:cNvPr>
          <p:cNvSpPr>
            <a:spLocks noGrp="1" noChangeArrowheads="1"/>
          </p:cNvSpPr>
          <p:nvPr>
            <p:ph type="title"/>
          </p:nvPr>
        </p:nvSpPr>
        <p:spPr>
          <a:xfrm>
            <a:off x="291354" y="681789"/>
            <a:ext cx="1737972" cy="795319"/>
          </a:xfrm>
        </p:spPr>
        <p:txBody>
          <a:bodyPr/>
          <a:lstStyle/>
          <a:p>
            <a:pPr>
              <a:spcBef>
                <a:spcPts val="1200"/>
              </a:spcBef>
              <a:spcAft>
                <a:spcPts val="1200"/>
              </a:spcAft>
            </a:pPr>
            <a:r>
              <a:rPr lang="en-US" sz="1400">
                <a:solidFill>
                  <a:srgbClr val="0067CF"/>
                </a:solidFill>
                <a:latin typeface="FSElliotPro" panose="02000503040000020004" pitchFamily="50" charset="0"/>
              </a:rPr>
              <a:t>Business continuation proposal</a:t>
            </a:r>
            <a:br>
              <a:rPr lang="en-US" sz="1400">
                <a:solidFill>
                  <a:srgbClr val="0067CF"/>
                </a:solidFill>
                <a:latin typeface="FSElliotPro" panose="02000503040000020004" pitchFamily="50" charset="0"/>
              </a:rPr>
            </a:br>
            <a:br>
              <a:rPr lang="en-US">
                <a:solidFill>
                  <a:srgbClr val="0067CF"/>
                </a:solidFill>
                <a:latin typeface="+mj-lt"/>
              </a:rPr>
            </a:br>
            <a:r>
              <a:rPr lang="en-US" sz="2400">
                <a:solidFill>
                  <a:srgbClr val="0067CF"/>
                </a:solidFill>
                <a:latin typeface="FSElliotPro" panose="02000503040000020004" pitchFamily="50" charset="0"/>
              </a:rPr>
              <a:t>Proposing a buy-sell agreement</a:t>
            </a:r>
            <a:endParaRPr lang="en-US" altLang="en-US" sz="2400">
              <a:solidFill>
                <a:srgbClr val="0067CF"/>
              </a:solidFill>
              <a:latin typeface="FSElliotPro" panose="02000503040000020004" pitchFamily="50" charset="0"/>
            </a:endParaRPr>
          </a:p>
        </p:txBody>
      </p:sp>
      <p:sp>
        <p:nvSpPr>
          <p:cNvPr id="11" name="TextBox 10">
            <a:extLst>
              <a:ext uri="{FF2B5EF4-FFF2-40B4-BE49-F238E27FC236}">
                <a16:creationId xmlns:a16="http://schemas.microsoft.com/office/drawing/2014/main" id="{A5750FBA-4CE7-4E06-1E41-57E1FC300259}"/>
              </a:ext>
            </a:extLst>
          </p:cNvPr>
          <p:cNvSpPr txBox="1"/>
          <p:nvPr/>
        </p:nvSpPr>
        <p:spPr>
          <a:xfrm>
            <a:off x="3647454" y="4061916"/>
            <a:ext cx="3164385" cy="523220"/>
          </a:xfrm>
          <a:prstGeom prst="rect">
            <a:avLst/>
          </a:prstGeom>
          <a:noFill/>
        </p:spPr>
        <p:txBody>
          <a:bodyPr wrap="square" rtlCol="0">
            <a:spAutoFit/>
          </a:bodyPr>
          <a:lstStyle/>
          <a:p>
            <a:r>
              <a:rPr lang="en-US" sz="1400">
                <a:solidFill>
                  <a:srgbClr val="23273F"/>
                </a:solidFill>
                <a:latin typeface="FS Elliot Pro" panose="02000503040000020004" pitchFamily="50" charset="0"/>
              </a:rPr>
              <a:t>Sample Business Continuation Proposal (BB10880)</a:t>
            </a:r>
          </a:p>
        </p:txBody>
      </p:sp>
      <p:pic>
        <p:nvPicPr>
          <p:cNvPr id="2" name="Picture 1">
            <a:extLst>
              <a:ext uri="{FF2B5EF4-FFF2-40B4-BE49-F238E27FC236}">
                <a16:creationId xmlns:a16="http://schemas.microsoft.com/office/drawing/2014/main" id="{84765FE9-E9C5-2948-05E6-80619660134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418868" y="327380"/>
            <a:ext cx="2761220" cy="3582353"/>
          </a:xfrm>
          <a:prstGeom prst="rect">
            <a:avLst/>
          </a:prstGeom>
          <a:ln>
            <a:solidFill>
              <a:schemeClr val="tx1">
                <a:lumMod val="40000"/>
                <a:lumOff val="60000"/>
              </a:schemeClr>
            </a:solidFill>
          </a:ln>
        </p:spPr>
      </p:pic>
      <p:pic>
        <p:nvPicPr>
          <p:cNvPr id="7" name="Picture 6">
            <a:extLst>
              <a:ext uri="{FF2B5EF4-FFF2-40B4-BE49-F238E27FC236}">
                <a16:creationId xmlns:a16="http://schemas.microsoft.com/office/drawing/2014/main" id="{C4BD77BB-8557-DE7F-2926-2C99D8DEF57D}"/>
              </a:ext>
            </a:extLst>
          </p:cNvPr>
          <p:cNvPicPr>
            <a:picLocks noChangeAspect="1"/>
          </p:cNvPicPr>
          <p:nvPr/>
        </p:nvPicPr>
        <p:blipFill>
          <a:blip r:embed="rId5"/>
          <a:stretch>
            <a:fillRect/>
          </a:stretch>
        </p:blipFill>
        <p:spPr>
          <a:xfrm>
            <a:off x="5569630" y="274776"/>
            <a:ext cx="2904344" cy="3787140"/>
          </a:xfrm>
          <a:prstGeom prst="rect">
            <a:avLst/>
          </a:prstGeom>
        </p:spPr>
      </p:pic>
    </p:spTree>
    <p:extLst>
      <p:ext uri="{BB962C8B-B14F-4D97-AF65-F5344CB8AC3E}">
        <p14:creationId xmlns:p14="http://schemas.microsoft.com/office/powerpoint/2010/main" val="49522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CE996F1-89CE-1B48-A920-40FBD75EE938}"/>
              </a:ext>
            </a:extLst>
          </p:cNvPr>
          <p:cNvSpPr>
            <a:spLocks noGrp="1"/>
          </p:cNvSpPr>
          <p:nvPr>
            <p:ph type="title"/>
          </p:nvPr>
        </p:nvSpPr>
        <p:spPr>
          <a:xfrm>
            <a:off x="456605" y="219268"/>
            <a:ext cx="8230790" cy="774975"/>
          </a:xfrm>
        </p:spPr>
        <p:txBody>
          <a:bodyPr/>
          <a:lstStyle/>
          <a:p>
            <a:pPr>
              <a:spcBef>
                <a:spcPts val="1200"/>
              </a:spcBef>
            </a:pPr>
            <a:r>
              <a:rPr lang="en-US" sz="1400">
                <a:latin typeface="FS Elliot Pro Light" panose="02000503040000020004" pitchFamily="50" charset="0"/>
              </a:rPr>
              <a:t>Business Valuation/Buy Sell-Review/Business Continuation</a:t>
            </a:r>
            <a:br>
              <a:rPr lang="en-US"/>
            </a:br>
            <a:br>
              <a:rPr lang="en-US" sz="800"/>
            </a:br>
            <a:r>
              <a:rPr lang="en-US"/>
              <a:t>Uncover more opportunities</a:t>
            </a:r>
            <a:endParaRPr lang="en-US">
              <a:solidFill>
                <a:srgbClr val="0067CF"/>
              </a:solidFill>
              <a:latin typeface="FS Elliot Pro Light" panose="02000503040000020004" pitchFamily="2" charset="0"/>
            </a:endParaRPr>
          </a:p>
        </p:txBody>
      </p:sp>
      <p:sp>
        <p:nvSpPr>
          <p:cNvPr id="11" name="TextBox 10">
            <a:extLst>
              <a:ext uri="{FF2B5EF4-FFF2-40B4-BE49-F238E27FC236}">
                <a16:creationId xmlns:a16="http://schemas.microsoft.com/office/drawing/2014/main" id="{941108D0-BF3E-7B48-AE63-1CFC120DCAB6}"/>
              </a:ext>
            </a:extLst>
          </p:cNvPr>
          <p:cNvSpPr txBox="1"/>
          <p:nvPr/>
        </p:nvSpPr>
        <p:spPr>
          <a:xfrm>
            <a:off x="6923315" y="5943600"/>
            <a:ext cx="184731" cy="300082"/>
          </a:xfrm>
          <a:prstGeom prst="rect">
            <a:avLst/>
          </a:prstGeom>
          <a:noFill/>
        </p:spPr>
        <p:txBody>
          <a:bodyPr wrap="none" rtlCol="0">
            <a:spAutoFit/>
          </a:bodyPr>
          <a:lstStyle/>
          <a:p>
            <a:endParaRPr lang="en-US" sz="1350"/>
          </a:p>
        </p:txBody>
      </p:sp>
      <p:sp>
        <p:nvSpPr>
          <p:cNvPr id="2" name="TextBox 1">
            <a:extLst>
              <a:ext uri="{FF2B5EF4-FFF2-40B4-BE49-F238E27FC236}">
                <a16:creationId xmlns:a16="http://schemas.microsoft.com/office/drawing/2014/main" id="{FBC3EB19-365B-F441-BF78-E6784BBA6302}"/>
              </a:ext>
            </a:extLst>
          </p:cNvPr>
          <p:cNvSpPr txBox="1"/>
          <p:nvPr/>
        </p:nvSpPr>
        <p:spPr>
          <a:xfrm>
            <a:off x="-245097" y="1065229"/>
            <a:ext cx="0" cy="0"/>
          </a:xfrm>
          <a:prstGeom prst="rect">
            <a:avLst/>
          </a:prstGeom>
        </p:spPr>
        <p:txBody>
          <a:bodyPr vert="horz" wrap="none" lIns="91440" tIns="45720" rIns="91440" bIns="45720" rtlCol="0">
            <a:noAutofit/>
          </a:bodyPr>
          <a:lstStyle/>
          <a:p>
            <a:pPr>
              <a:lnSpc>
                <a:spcPct val="90000"/>
              </a:lnSpc>
              <a:spcBef>
                <a:spcPts val="0"/>
              </a:spcBef>
            </a:pPr>
            <a:endParaRPr lang="en-US" sz="3000" spc="-70">
              <a:solidFill>
                <a:srgbClr val="0091DA"/>
              </a:solidFill>
              <a:latin typeface="+mj-lt"/>
              <a:cs typeface="FS Elliot Pro Light"/>
            </a:endParaRPr>
          </a:p>
        </p:txBody>
      </p:sp>
      <p:sp>
        <p:nvSpPr>
          <p:cNvPr id="15" name="Rectangle 14">
            <a:extLst>
              <a:ext uri="{FF2B5EF4-FFF2-40B4-BE49-F238E27FC236}">
                <a16:creationId xmlns:a16="http://schemas.microsoft.com/office/drawing/2014/main" id="{74364F78-7030-8447-818F-F4424B1550CD}"/>
              </a:ext>
            </a:extLst>
          </p:cNvPr>
          <p:cNvSpPr/>
          <p:nvPr/>
        </p:nvSpPr>
        <p:spPr>
          <a:xfrm>
            <a:off x="0" y="1233997"/>
            <a:ext cx="9144000" cy="3388506"/>
          </a:xfrm>
          <a:prstGeom prst="rect">
            <a:avLst/>
          </a:prstGeom>
          <a:solidFill>
            <a:schemeClr val="bg1"/>
          </a:solidFill>
          <a:ln w="12700" cap="rnd">
            <a:noFill/>
            <a:prstDash val="sysDot"/>
            <a:rou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Footer Placeholder 4">
            <a:extLst>
              <a:ext uri="{FF2B5EF4-FFF2-40B4-BE49-F238E27FC236}">
                <a16:creationId xmlns:a16="http://schemas.microsoft.com/office/drawing/2014/main" id="{A073A719-BFF3-4515-9B01-49CD3BBC3E32}"/>
              </a:ext>
            </a:extLst>
          </p:cNvPr>
          <p:cNvSpPr txBox="1">
            <a:spLocks/>
          </p:cNvSpPr>
          <p:nvPr/>
        </p:nvSpPr>
        <p:spPr>
          <a:xfrm>
            <a:off x="-465283" y="4869656"/>
            <a:ext cx="5322185" cy="273844"/>
          </a:xfrm>
          <a:prstGeom prst="rect">
            <a:avLst/>
          </a:prstGeom>
        </p:spPr>
        <p:txBody>
          <a:bodyPr vert="horz" lIns="68580" tIns="34290" rIns="68580" bIns="34290" rtlCol="0" anchor="ctr"/>
          <a:lstStyle>
            <a:defPPr>
              <a:defRPr lang="en-US"/>
            </a:defPPr>
            <a:lvl1pPr marL="0" algn="ctr" defTabSz="457200" rtl="0" eaLnBrk="1" latinLnBrk="0" hangingPunct="1">
              <a:defRPr sz="1400" kern="1200" baseline="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25">
                <a:ln w="0" cmpd="sng">
                  <a:noFill/>
                </a:ln>
                <a:solidFill>
                  <a:schemeClr val="bg1"/>
                </a:solidFill>
                <a:effectLst>
                  <a:outerShdw blurRad="50800" dist="50800" dir="5400000" sx="1000" sy="1000" algn="ctr" rotWithShape="0">
                    <a:srgbClr val="000000">
                      <a:alpha val="43137"/>
                    </a:srgbClr>
                  </a:outerShdw>
                </a:effectLst>
                <a:latin typeface="FS Elliot Pro" pitchFamily="50" charset="0"/>
              </a:rPr>
              <a:t>For financial professional use only. Not for distribution to the public.</a:t>
            </a:r>
          </a:p>
          <a:p>
            <a:endParaRPr lang="en-US" sz="900" spc="75">
              <a:ln w="0" cmpd="sng">
                <a:noFill/>
              </a:ln>
              <a:solidFill>
                <a:schemeClr val="bg1"/>
              </a:solidFill>
              <a:effectLst>
                <a:outerShdw blurRad="50800" dist="50800" dir="5400000" sx="1000" sy="1000" algn="ctr" rotWithShape="0">
                  <a:srgbClr val="000000">
                    <a:alpha val="43137"/>
                  </a:srgbClr>
                </a:outerShdw>
              </a:effectLst>
              <a:latin typeface="FS Elliot Pro" pitchFamily="50" charset="0"/>
              <a:cs typeface="Arial" panose="020B0604020202020204" pitchFamily="34" charset="0"/>
            </a:endParaRPr>
          </a:p>
        </p:txBody>
      </p:sp>
      <p:sp>
        <p:nvSpPr>
          <p:cNvPr id="3" name="Rectangle 3">
            <a:extLst>
              <a:ext uri="{FF2B5EF4-FFF2-40B4-BE49-F238E27FC236}">
                <a16:creationId xmlns:a16="http://schemas.microsoft.com/office/drawing/2014/main" id="{D3534C87-CFEC-6908-1D50-FC4C031BBC8A}"/>
              </a:ext>
            </a:extLst>
          </p:cNvPr>
          <p:cNvSpPr txBox="1">
            <a:spLocks noChangeArrowheads="1"/>
          </p:cNvSpPr>
          <p:nvPr/>
        </p:nvSpPr>
        <p:spPr bwMode="auto">
          <a:xfrm>
            <a:off x="529400" y="1580208"/>
            <a:ext cx="7248525"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7338" indent="-230188" algn="l">
              <a:spcBef>
                <a:spcPct val="20000"/>
              </a:spcBef>
              <a:buClr>
                <a:schemeClr val="bg2"/>
              </a:buClr>
              <a:buChar char="•"/>
              <a:defRPr sz="2400">
                <a:solidFill>
                  <a:schemeClr val="tx1"/>
                </a:solidFill>
                <a:latin typeface="Arial" pitchFamily="34" charset="0"/>
                <a:ea typeface="MS PGothic" pitchFamily="34" charset="-128"/>
              </a:defRPr>
            </a:lvl1pPr>
            <a:lvl2pPr marL="742950" indent="-285750" algn="l">
              <a:spcBef>
                <a:spcPct val="20000"/>
              </a:spcBef>
              <a:buClr>
                <a:schemeClr val="bg2"/>
              </a:buClr>
              <a:buChar char="–"/>
              <a:defRPr sz="2400">
                <a:solidFill>
                  <a:schemeClr val="tx1"/>
                </a:solidFill>
                <a:latin typeface="Arial" pitchFamily="34" charset="0"/>
                <a:ea typeface="MS PGothic" pitchFamily="34" charset="-128"/>
              </a:defRPr>
            </a:lvl2pPr>
            <a:lvl3pPr marL="1143000" indent="-228600" algn="l">
              <a:spcBef>
                <a:spcPct val="20000"/>
              </a:spcBef>
              <a:buClr>
                <a:schemeClr val="bg2"/>
              </a:buClr>
              <a:buChar char="•"/>
              <a:defRPr sz="2400">
                <a:solidFill>
                  <a:schemeClr val="tx1"/>
                </a:solidFill>
                <a:latin typeface="Arial" pitchFamily="34" charset="0"/>
                <a:ea typeface="MS PGothic" pitchFamily="34" charset="-128"/>
              </a:defRPr>
            </a:lvl3pPr>
            <a:lvl4pPr marL="1600200" indent="-228600" algn="l">
              <a:spcBef>
                <a:spcPct val="20000"/>
              </a:spcBef>
              <a:buClr>
                <a:schemeClr val="bg2"/>
              </a:buClr>
              <a:buChar char="–"/>
              <a:defRPr sz="2400">
                <a:solidFill>
                  <a:schemeClr val="tx1"/>
                </a:solidFill>
                <a:latin typeface="Arial" pitchFamily="34" charset="0"/>
                <a:ea typeface="MS PGothic" pitchFamily="34" charset="-128"/>
              </a:defRPr>
            </a:lvl4pPr>
            <a:lvl5pPr marL="2057400" indent="-228600" algn="l">
              <a:spcBef>
                <a:spcPct val="20000"/>
              </a:spcBef>
              <a:buClr>
                <a:schemeClr val="bg2"/>
              </a:buClr>
              <a:buChar char="»"/>
              <a:defRPr sz="24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bg2"/>
              </a:buClr>
              <a:buChar char="»"/>
              <a:defRPr sz="24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bg2"/>
              </a:buClr>
              <a:buChar char="»"/>
              <a:defRPr sz="24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bg2"/>
              </a:buClr>
              <a:buChar char="»"/>
              <a:defRPr sz="24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bg2"/>
              </a:buClr>
              <a:buChar char="»"/>
              <a:defRPr sz="2400">
                <a:solidFill>
                  <a:schemeClr val="tx1"/>
                </a:solidFill>
                <a:latin typeface="Arial" pitchFamily="34" charset="0"/>
                <a:ea typeface="MS PGothic" pitchFamily="34" charset="-128"/>
              </a:defRPr>
            </a:lvl9pPr>
          </a:lstStyle>
          <a:p>
            <a:pPr marL="344488" indent="-344488">
              <a:spcBef>
                <a:spcPct val="0"/>
              </a:spcBef>
              <a:spcAft>
                <a:spcPts val="1200"/>
              </a:spcAft>
              <a:buClr>
                <a:srgbClr val="4D4E53"/>
              </a:buClr>
            </a:pPr>
            <a:r>
              <a:rPr lang="en-US" altLang="en-US" sz="2000">
                <a:solidFill>
                  <a:srgbClr val="23273F"/>
                </a:solidFill>
                <a:latin typeface="FS Elliot Pro" pitchFamily="50" charset="0"/>
                <a:cs typeface="Arial" pitchFamily="34" charset="0"/>
              </a:rPr>
              <a:t>Match up agreement, valuation, and funding</a:t>
            </a:r>
          </a:p>
          <a:p>
            <a:pPr marL="344488" indent="-344488">
              <a:spcBef>
                <a:spcPct val="0"/>
              </a:spcBef>
              <a:spcAft>
                <a:spcPts val="1200"/>
              </a:spcAft>
              <a:buClr>
                <a:srgbClr val="4D4E53"/>
              </a:buClr>
            </a:pPr>
            <a:r>
              <a:rPr lang="en-US" altLang="en-US" sz="2000">
                <a:solidFill>
                  <a:srgbClr val="23273F"/>
                </a:solidFill>
                <a:latin typeface="FS Elliot Pro" pitchFamily="50" charset="0"/>
                <a:cs typeface="Arial" pitchFamily="34" charset="0"/>
              </a:rPr>
              <a:t>Identify unmet financial needs—for lifetime, death, and disability triggers</a:t>
            </a:r>
          </a:p>
          <a:p>
            <a:pPr marL="344488" indent="-344488">
              <a:spcBef>
                <a:spcPct val="0"/>
              </a:spcBef>
              <a:spcAft>
                <a:spcPts val="1200"/>
              </a:spcAft>
              <a:buClr>
                <a:srgbClr val="4D4E53"/>
              </a:buClr>
            </a:pPr>
            <a:r>
              <a:rPr lang="en-US" altLang="en-US" sz="2000">
                <a:solidFill>
                  <a:srgbClr val="23273F"/>
                </a:solidFill>
                <a:latin typeface="FS Elliot Pro" pitchFamily="50" charset="0"/>
                <a:cs typeface="Arial" pitchFamily="34" charset="0"/>
              </a:rPr>
              <a:t>Align life insurance ownership with the ownership outlined in the buy-sell agreement</a:t>
            </a:r>
          </a:p>
          <a:p>
            <a:pPr marL="344488" indent="-344488">
              <a:spcBef>
                <a:spcPct val="0"/>
              </a:spcBef>
              <a:spcAft>
                <a:spcPts val="1200"/>
              </a:spcAft>
              <a:buClr>
                <a:srgbClr val="4D4E53"/>
              </a:buClr>
            </a:pPr>
            <a:r>
              <a:rPr lang="en-US" altLang="en-US" sz="2000">
                <a:solidFill>
                  <a:srgbClr val="23273F"/>
                </a:solidFill>
                <a:latin typeface="FS Elliot Pro" pitchFamily="50" charset="0"/>
                <a:cs typeface="Arial" pitchFamily="34" charset="0"/>
              </a:rPr>
              <a:t>Align definition of “disability” in the buy-sell agreement with definition in the disability product</a:t>
            </a:r>
          </a:p>
        </p:txBody>
      </p:sp>
    </p:spTree>
    <p:extLst>
      <p:ext uri="{BB962C8B-B14F-4D97-AF65-F5344CB8AC3E}">
        <p14:creationId xmlns:p14="http://schemas.microsoft.com/office/powerpoint/2010/main" val="16605781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878503-2DF9-B646-AA49-62DAE027F4F1}"/>
              </a:ext>
            </a:extLst>
          </p:cNvPr>
          <p:cNvSpPr>
            <a:spLocks noGrp="1"/>
          </p:cNvSpPr>
          <p:nvPr>
            <p:ph type="title"/>
          </p:nvPr>
        </p:nvSpPr>
        <p:spPr>
          <a:xfrm>
            <a:off x="187304" y="472056"/>
            <a:ext cx="2782233" cy="3106399"/>
          </a:xfrm>
        </p:spPr>
        <p:txBody>
          <a:bodyPr/>
          <a:lstStyle/>
          <a:p>
            <a:r>
              <a:rPr lang="en-US" sz="1400">
                <a:latin typeface="FS Elliot Pro Light" panose="02000503040000020004" pitchFamily="2" charset="0"/>
                <a:cs typeface="Arial" panose="020B0604020202020204" pitchFamily="34" charset="0"/>
              </a:rPr>
              <a:t>Business valuation/buy-Sell review/business continuation</a:t>
            </a:r>
            <a:br>
              <a:rPr lang="en-US" sz="1600">
                <a:latin typeface="FS Elliot Pro Light" panose="02000503040000020004" pitchFamily="2" charset="0"/>
                <a:cs typeface="Arial" panose="020B0604020202020204" pitchFamily="34" charset="0"/>
              </a:rPr>
            </a:br>
            <a:br>
              <a:rPr lang="en-US" sz="2000">
                <a:latin typeface="FS Elliot Pro Light" panose="02000503040000020004" pitchFamily="2" charset="0"/>
                <a:cs typeface="Arial" panose="020B0604020202020204" pitchFamily="34" charset="0"/>
              </a:rPr>
            </a:br>
            <a:r>
              <a:rPr lang="en-US">
                <a:latin typeface="FS Elliot Pro" panose="02000503040000020004" pitchFamily="50" charset="0"/>
                <a:cs typeface="Arial" panose="020B0604020202020204" pitchFamily="34" charset="0"/>
              </a:rPr>
              <a:t>Resources for you</a:t>
            </a:r>
            <a:br>
              <a:rPr lang="en-US">
                <a:latin typeface="FS Elliot Pro" panose="02000503040000020004" pitchFamily="50" charset="0"/>
                <a:cs typeface="Arial" panose="020B0604020202020204" pitchFamily="34" charset="0"/>
              </a:rPr>
            </a:br>
            <a:br>
              <a:rPr lang="en-US">
                <a:latin typeface="FS Elliot Pro" panose="02000503040000020004" pitchFamily="50" charset="0"/>
                <a:cs typeface="Arial" panose="020B0604020202020204" pitchFamily="34" charset="0"/>
              </a:rPr>
            </a:br>
            <a:r>
              <a:rPr lang="en-US" sz="1800">
                <a:latin typeface="FS Elliot Pro Light" panose="02000503040000020004" pitchFamily="50" charset="0"/>
              </a:rPr>
              <a:t>Find everything you need to start the conversation with clients at: </a:t>
            </a:r>
            <a:r>
              <a:rPr lang="en-US" sz="1800" b="1">
                <a:latin typeface="FS Elliot Pro Light" panose="02000503040000020004" pitchFamily="50" charset="0"/>
              </a:rPr>
              <a:t>principal.com/business planning</a:t>
            </a:r>
            <a:r>
              <a:rPr lang="en-US" sz="1800">
                <a:latin typeface="FS Elliot Pro Light" panose="02000503040000020004" pitchFamily="50" charset="0"/>
              </a:rPr>
              <a:t>. </a:t>
            </a:r>
            <a:br>
              <a:rPr lang="en-US" sz="1800" baseline="30000">
                <a:latin typeface="FS Elliot Pro Light" panose="02000503040000020004" pitchFamily="50" charset="0"/>
              </a:rPr>
            </a:br>
            <a:br>
              <a:rPr lang="en-US" sz="1800">
                <a:latin typeface="FS Elliot Pro Light" panose="02000503040000020004" pitchFamily="50" charset="0"/>
                <a:cs typeface="Arial" panose="020B0604020202020204" pitchFamily="34" charset="0"/>
              </a:rPr>
            </a:br>
            <a:endParaRPr lang="en-US" sz="1800">
              <a:latin typeface="FS Elliot Pro Light" panose="02000503040000020004" pitchFamily="50" charset="0"/>
            </a:endParaRPr>
          </a:p>
        </p:txBody>
      </p:sp>
      <p:sp>
        <p:nvSpPr>
          <p:cNvPr id="33" name="Footer Placeholder 8">
            <a:extLst>
              <a:ext uri="{FF2B5EF4-FFF2-40B4-BE49-F238E27FC236}">
                <a16:creationId xmlns:a16="http://schemas.microsoft.com/office/drawing/2014/main" id="{609201E9-F358-2C4B-A822-FD5E24382249}"/>
              </a:ext>
            </a:extLst>
          </p:cNvPr>
          <p:cNvSpPr txBox="1">
            <a:spLocks/>
          </p:cNvSpPr>
          <p:nvPr/>
        </p:nvSpPr>
        <p:spPr>
          <a:xfrm>
            <a:off x="187304" y="4671444"/>
            <a:ext cx="2378096" cy="274637"/>
          </a:xfrm>
          <a:prstGeom prst="rect">
            <a:avLst/>
          </a:prstGeom>
        </p:spPr>
        <p:txBody>
          <a:bodyPr vert="horz" lIns="0" tIns="0" rIns="0" bIns="0" rtlCol="0" anchor="b"/>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atin typeface="FSElliotPro" panose="02000503040000020004" pitchFamily="50" charset="0"/>
                <a:cs typeface="Arial" panose="020B0604020202020204" pitchFamily="34" charset="0"/>
              </a:rPr>
              <a:t>For financial professional use only. Not for distribution to the public.</a:t>
            </a:r>
            <a:endParaRPr lang="en-US">
              <a:latin typeface="FSElliotPro" panose="02000503040000020004" pitchFamily="50" charset="0"/>
            </a:endParaRPr>
          </a:p>
        </p:txBody>
      </p:sp>
      <p:pic>
        <p:nvPicPr>
          <p:cNvPr id="5" name="Picture 4">
            <a:extLst>
              <a:ext uri="{FF2B5EF4-FFF2-40B4-BE49-F238E27FC236}">
                <a16:creationId xmlns:a16="http://schemas.microsoft.com/office/drawing/2014/main" id="{1785D7B2-95FB-08DA-5EEC-73D758811736}"/>
              </a:ext>
            </a:extLst>
          </p:cNvPr>
          <p:cNvPicPr>
            <a:picLocks noChangeAspect="1"/>
          </p:cNvPicPr>
          <p:nvPr/>
        </p:nvPicPr>
        <p:blipFill>
          <a:blip r:embed="rId3"/>
          <a:stretch>
            <a:fillRect/>
          </a:stretch>
        </p:blipFill>
        <p:spPr>
          <a:xfrm>
            <a:off x="3656852" y="197092"/>
            <a:ext cx="3826852" cy="4347217"/>
          </a:xfrm>
          <a:prstGeom prst="rect">
            <a:avLst/>
          </a:prstGeom>
        </p:spPr>
      </p:pic>
    </p:spTree>
    <p:extLst>
      <p:ext uri="{BB962C8B-B14F-4D97-AF65-F5344CB8AC3E}">
        <p14:creationId xmlns:p14="http://schemas.microsoft.com/office/powerpoint/2010/main" val="39026854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Footer Placeholder 2">
            <a:extLst>
              <a:ext uri="{FF2B5EF4-FFF2-40B4-BE49-F238E27FC236}">
                <a16:creationId xmlns:a16="http://schemas.microsoft.com/office/drawing/2014/main" id="{AA421BF6-682D-4ED7-8AB0-8D1474CBB293}"/>
              </a:ext>
            </a:extLst>
          </p:cNvPr>
          <p:cNvSpPr>
            <a:spLocks noGrp="1" noChangeArrowheads="1"/>
          </p:cNvSpPr>
          <p:nvPr>
            <p:ph type="ftr" sz="quarter" idx="10"/>
          </p:nvPr>
        </p:nvSpPr>
        <p:spPr bwMode="auto">
          <a:xfrm>
            <a:off x="461597" y="4358956"/>
            <a:ext cx="5388485" cy="62782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b" anchorCtr="0" compatLnSpc="1">
            <a:prstTxWarp prst="textNoShape">
              <a:avLst/>
            </a:prstTxWarp>
          </a:bodyPr>
          <a:lstStyle>
            <a:defPPr>
              <a:defRPr lang="en-US"/>
            </a:defPPr>
            <a:lvl1pPr marL="0" algn="l" defTabSz="457200" rtl="0" eaLnBrk="1" fontAlgn="auto" latinLnBrk="0" hangingPunct="1">
              <a:spcBef>
                <a:spcPts val="0"/>
              </a:spcBef>
              <a:spcAft>
                <a:spcPts val="0"/>
              </a:spcAft>
              <a:defRPr sz="800" kern="1200">
                <a:solidFill>
                  <a:schemeClr val="accent2">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lang="en-US">
              <a:latin typeface="+mj-lt"/>
            </a:endParaRPr>
          </a:p>
          <a:p>
            <a:pPr>
              <a:defRPr/>
            </a:pPr>
            <a:endParaRPr lang="en-US">
              <a:solidFill>
                <a:srgbClr val="23273F"/>
              </a:solidFill>
              <a:latin typeface="+mj-lt"/>
              <a:cs typeface="Arial" panose="020B0604020202020204" pitchFamily="34" charset="0"/>
            </a:endParaRPr>
          </a:p>
          <a:p>
            <a:pPr>
              <a:defRPr/>
            </a:pPr>
            <a:r>
              <a:rPr lang="en-US">
                <a:solidFill>
                  <a:srgbClr val="23273F"/>
                </a:solidFill>
                <a:latin typeface="+mj-lt"/>
                <a:cs typeface="Arial" panose="020B0604020202020204" pitchFamily="34" charset="0"/>
              </a:rPr>
              <a:t>For </a:t>
            </a:r>
            <a:r>
              <a:rPr lang="en-US">
                <a:solidFill>
                  <a:srgbClr val="4D4E53"/>
                </a:solidFill>
                <a:latin typeface="+mj-lt"/>
              </a:rPr>
              <a:t>financial professional</a:t>
            </a:r>
            <a:r>
              <a:rPr lang="en-US">
                <a:solidFill>
                  <a:srgbClr val="23273F"/>
                </a:solidFill>
                <a:latin typeface="+mj-lt"/>
                <a:cs typeface="Arial" panose="020B0604020202020204" pitchFamily="34" charset="0"/>
              </a:rPr>
              <a:t> use only. Not for distribution to the public.</a:t>
            </a:r>
          </a:p>
        </p:txBody>
      </p:sp>
      <p:sp>
        <p:nvSpPr>
          <p:cNvPr id="27650" name="Title 1">
            <a:extLst>
              <a:ext uri="{FF2B5EF4-FFF2-40B4-BE49-F238E27FC236}">
                <a16:creationId xmlns:a16="http://schemas.microsoft.com/office/drawing/2014/main" id="{E0F91E23-1694-4C1C-8340-83394F0B5988}"/>
              </a:ext>
            </a:extLst>
          </p:cNvPr>
          <p:cNvSpPr>
            <a:spLocks noGrp="1" noChangeArrowheads="1"/>
          </p:cNvSpPr>
          <p:nvPr>
            <p:ph type="title"/>
          </p:nvPr>
        </p:nvSpPr>
        <p:spPr>
          <a:xfrm>
            <a:off x="437920" y="385010"/>
            <a:ext cx="5314950" cy="376990"/>
          </a:xfrm>
        </p:spPr>
        <p:txBody>
          <a:bodyPr/>
          <a:lstStyle/>
          <a:p>
            <a:pPr>
              <a:spcBef>
                <a:spcPts val="1200"/>
              </a:spcBef>
              <a:spcAft>
                <a:spcPts val="1200"/>
              </a:spcAft>
            </a:pPr>
            <a:r>
              <a:rPr lang="en-US" sz="1400">
                <a:solidFill>
                  <a:srgbClr val="0067CF"/>
                </a:solidFill>
                <a:latin typeface="+mj-lt"/>
              </a:rPr>
              <a:t>Business Valuation/Buy-Sell Review/Business Continuation</a:t>
            </a:r>
            <a:br>
              <a:rPr lang="en-US">
                <a:solidFill>
                  <a:srgbClr val="0067CF"/>
                </a:solidFill>
                <a:latin typeface="+mj-lt"/>
              </a:rPr>
            </a:br>
            <a:endParaRPr lang="en-US" altLang="en-US" sz="2400">
              <a:solidFill>
                <a:srgbClr val="0067CF"/>
              </a:solidFill>
              <a:latin typeface="+mj-lt"/>
            </a:endParaRPr>
          </a:p>
        </p:txBody>
      </p:sp>
      <p:sp>
        <p:nvSpPr>
          <p:cNvPr id="5" name="Rectangle 4">
            <a:extLst>
              <a:ext uri="{FF2B5EF4-FFF2-40B4-BE49-F238E27FC236}">
                <a16:creationId xmlns:a16="http://schemas.microsoft.com/office/drawing/2014/main" id="{E2F368AB-99F2-94E7-88B4-677877C8696D}"/>
              </a:ext>
            </a:extLst>
          </p:cNvPr>
          <p:cNvSpPr/>
          <p:nvPr/>
        </p:nvSpPr>
        <p:spPr>
          <a:xfrm>
            <a:off x="6791439" y="3916006"/>
            <a:ext cx="1890964" cy="461665"/>
          </a:xfrm>
          <a:prstGeom prst="rect">
            <a:avLst/>
          </a:prstGeom>
        </p:spPr>
        <p:txBody>
          <a:bodyPr wrap="square">
            <a:spAutoFit/>
          </a:bodyPr>
          <a:lstStyle/>
          <a:p>
            <a:r>
              <a:rPr lang="en-US" sz="1200">
                <a:solidFill>
                  <a:schemeClr val="bg1"/>
                </a:solidFill>
                <a:latin typeface="FS Elliot Pro" panose="02000503040000020004" pitchFamily="50" charset="0"/>
              </a:rPr>
              <a:t>Sales opportunity brochure (BB10350)</a:t>
            </a:r>
          </a:p>
        </p:txBody>
      </p:sp>
      <p:sp>
        <p:nvSpPr>
          <p:cNvPr id="4" name="Content Placeholder 2">
            <a:extLst>
              <a:ext uri="{FF2B5EF4-FFF2-40B4-BE49-F238E27FC236}">
                <a16:creationId xmlns:a16="http://schemas.microsoft.com/office/drawing/2014/main" id="{0C9272DE-5DCE-D9B5-2922-9EA5E2552688}"/>
              </a:ext>
            </a:extLst>
          </p:cNvPr>
          <p:cNvSpPr>
            <a:spLocks noGrp="1"/>
          </p:cNvSpPr>
          <p:nvPr>
            <p:ph idx="1"/>
          </p:nvPr>
        </p:nvSpPr>
        <p:spPr>
          <a:xfrm>
            <a:off x="461597" y="1493008"/>
            <a:ext cx="3999082" cy="2340370"/>
          </a:xfrm>
        </p:spPr>
        <p:txBody>
          <a:bodyPr>
            <a:normAutofit/>
          </a:bodyPr>
          <a:lstStyle/>
          <a:p>
            <a:pPr marL="0" indent="0">
              <a:buNone/>
            </a:pPr>
            <a:r>
              <a:rPr lang="en-US" sz="2000">
                <a:solidFill>
                  <a:srgbClr val="23273F"/>
                </a:solidFill>
              </a:rPr>
              <a:t>The key with this approach—as with all approaches—is to know </a:t>
            </a:r>
            <a:r>
              <a:rPr lang="en-US" sz="2000" b="1">
                <a:solidFill>
                  <a:srgbClr val="23273F"/>
                </a:solidFill>
              </a:rPr>
              <a:t>who’s a good prospect </a:t>
            </a:r>
            <a:r>
              <a:rPr lang="en-US" sz="2000">
                <a:solidFill>
                  <a:srgbClr val="23273F"/>
                </a:solidFill>
              </a:rPr>
              <a:t>and who may not be.</a:t>
            </a:r>
          </a:p>
        </p:txBody>
      </p:sp>
      <p:pic>
        <p:nvPicPr>
          <p:cNvPr id="8" name="Picture 7">
            <a:extLst>
              <a:ext uri="{FF2B5EF4-FFF2-40B4-BE49-F238E27FC236}">
                <a16:creationId xmlns:a16="http://schemas.microsoft.com/office/drawing/2014/main" id="{993BA791-0AEE-65AC-10FF-D4892CDC34F1}"/>
              </a:ext>
            </a:extLst>
          </p:cNvPr>
          <p:cNvPicPr>
            <a:picLocks noChangeAspect="1"/>
          </p:cNvPicPr>
          <p:nvPr/>
        </p:nvPicPr>
        <p:blipFill rotWithShape="1">
          <a:blip r:embed="rId3"/>
          <a:srcRect l="1862" t="1776" r="3735" b="2984"/>
          <a:stretch/>
        </p:blipFill>
        <p:spPr>
          <a:xfrm>
            <a:off x="6249725" y="262393"/>
            <a:ext cx="2773429" cy="3479542"/>
          </a:xfrm>
          <a:prstGeom prst="rect">
            <a:avLst/>
          </a:prstGeom>
        </p:spPr>
      </p:pic>
      <p:sp>
        <p:nvSpPr>
          <p:cNvPr id="10" name="TextBox 9">
            <a:extLst>
              <a:ext uri="{FF2B5EF4-FFF2-40B4-BE49-F238E27FC236}">
                <a16:creationId xmlns:a16="http://schemas.microsoft.com/office/drawing/2014/main" id="{9A6C7CAB-282D-5C33-2259-8421807C7D3C}"/>
              </a:ext>
            </a:extLst>
          </p:cNvPr>
          <p:cNvSpPr txBox="1"/>
          <p:nvPr/>
        </p:nvSpPr>
        <p:spPr>
          <a:xfrm>
            <a:off x="708660" y="1424624"/>
            <a:ext cx="3939540" cy="206056"/>
          </a:xfrm>
          <a:prstGeom prst="rect">
            <a:avLst/>
          </a:prstGeom>
        </p:spPr>
        <p:txBody>
          <a:bodyPr vert="horz" wrap="square" lIns="91440" tIns="45720" rIns="91440" bIns="45720" rtlCol="0">
            <a:noAutofit/>
          </a:bodyPr>
          <a:lstStyle/>
          <a:p>
            <a:pPr>
              <a:lnSpc>
                <a:spcPct val="90000"/>
              </a:lnSpc>
              <a:spcBef>
                <a:spcPts val="0"/>
              </a:spcBef>
            </a:pPr>
            <a:endParaRPr lang="en-US" sz="3000" spc="-70">
              <a:solidFill>
                <a:srgbClr val="0091DA"/>
              </a:solidFill>
              <a:latin typeface="+mj-lt"/>
              <a:cs typeface="FS Elliot Pro Light"/>
            </a:endParaRPr>
          </a:p>
        </p:txBody>
      </p:sp>
      <p:sp>
        <p:nvSpPr>
          <p:cNvPr id="12" name="TextBox 11">
            <a:extLst>
              <a:ext uri="{FF2B5EF4-FFF2-40B4-BE49-F238E27FC236}">
                <a16:creationId xmlns:a16="http://schemas.microsoft.com/office/drawing/2014/main" id="{CBAFCAC5-326D-A387-956B-51C018A96045}"/>
              </a:ext>
            </a:extLst>
          </p:cNvPr>
          <p:cNvSpPr txBox="1"/>
          <p:nvPr/>
        </p:nvSpPr>
        <p:spPr>
          <a:xfrm>
            <a:off x="312420" y="745057"/>
            <a:ext cx="4651529" cy="553998"/>
          </a:xfrm>
          <a:prstGeom prst="rect">
            <a:avLst/>
          </a:prstGeom>
          <a:noFill/>
        </p:spPr>
        <p:txBody>
          <a:bodyPr wrap="square">
            <a:spAutoFit/>
          </a:bodyPr>
          <a:lstStyle/>
          <a:p>
            <a:r>
              <a:rPr lang="en-US" sz="3000">
                <a:solidFill>
                  <a:srgbClr val="0067CF"/>
                </a:solidFill>
                <a:latin typeface="+mj-lt"/>
              </a:rPr>
              <a:t>The sales opportunity</a:t>
            </a:r>
            <a:endParaRPr lang="en-US" sz="3000"/>
          </a:p>
        </p:txBody>
      </p:sp>
    </p:spTree>
    <p:extLst>
      <p:ext uri="{BB962C8B-B14F-4D97-AF65-F5344CB8AC3E}">
        <p14:creationId xmlns:p14="http://schemas.microsoft.com/office/powerpoint/2010/main" val="5372864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572000" y="0"/>
            <a:ext cx="4572000" cy="5143500"/>
            <a:chOff x="6096000" y="0"/>
            <a:chExt cx="6096000" cy="6858000"/>
          </a:xfrm>
        </p:grpSpPr>
        <p:pic>
          <p:nvPicPr>
            <p:cNvPr id="3" name="object 3"/>
            <p:cNvPicPr/>
            <p:nvPr/>
          </p:nvPicPr>
          <p:blipFill>
            <a:blip r:embed="rId3" cstate="print"/>
            <a:stretch>
              <a:fillRect/>
            </a:stretch>
          </p:blipFill>
          <p:spPr>
            <a:xfrm>
              <a:off x="6096000" y="0"/>
              <a:ext cx="6096000" cy="6858000"/>
            </a:xfrm>
            <a:prstGeom prst="rect">
              <a:avLst/>
            </a:prstGeom>
          </p:spPr>
        </p:pic>
        <p:pic>
          <p:nvPicPr>
            <p:cNvPr id="4" name="object 4"/>
            <p:cNvPicPr/>
            <p:nvPr/>
          </p:nvPicPr>
          <p:blipFill>
            <a:blip r:embed="rId4" cstate="print"/>
            <a:stretch>
              <a:fillRect/>
            </a:stretch>
          </p:blipFill>
          <p:spPr>
            <a:xfrm>
              <a:off x="10956035" y="6409944"/>
              <a:ext cx="1033272" cy="301752"/>
            </a:xfrm>
            <a:prstGeom prst="rect">
              <a:avLst/>
            </a:prstGeom>
          </p:spPr>
        </p:pic>
      </p:grpSp>
      <p:sp>
        <p:nvSpPr>
          <p:cNvPr id="22" name="TextBox 21">
            <a:extLst>
              <a:ext uri="{FF2B5EF4-FFF2-40B4-BE49-F238E27FC236}">
                <a16:creationId xmlns:a16="http://schemas.microsoft.com/office/drawing/2014/main" id="{EA77D01F-E971-4720-A491-29B77214AE7E}"/>
              </a:ext>
            </a:extLst>
          </p:cNvPr>
          <p:cNvSpPr txBox="1"/>
          <p:nvPr/>
        </p:nvSpPr>
        <p:spPr>
          <a:xfrm>
            <a:off x="328041" y="654328"/>
            <a:ext cx="1861706" cy="1631216"/>
          </a:xfrm>
          <a:prstGeom prst="rect">
            <a:avLst/>
          </a:prstGeom>
          <a:noFill/>
        </p:spPr>
        <p:txBody>
          <a:bodyPr wrap="square" rtlCol="0">
            <a:sp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en-US" sz="2000">
                <a:solidFill>
                  <a:srgbClr val="0076CF"/>
                </a:solidFill>
                <a:latin typeface="FS Elliot Pro" panose="02000503040000020004" pitchFamily="50" charset="0"/>
              </a:rPr>
              <a:t>Informal Business Valuation/ Buy-Sell Review RFP</a:t>
            </a:r>
          </a:p>
        </p:txBody>
      </p:sp>
      <p:sp>
        <p:nvSpPr>
          <p:cNvPr id="26" name="object 4">
            <a:extLst>
              <a:ext uri="{FF2B5EF4-FFF2-40B4-BE49-F238E27FC236}">
                <a16:creationId xmlns:a16="http://schemas.microsoft.com/office/drawing/2014/main" id="{1661E7A2-1FDD-44D9-B6F9-92FA0FCAB58D}"/>
              </a:ext>
            </a:extLst>
          </p:cNvPr>
          <p:cNvSpPr txBox="1"/>
          <p:nvPr/>
        </p:nvSpPr>
        <p:spPr>
          <a:xfrm>
            <a:off x="328040" y="4606037"/>
            <a:ext cx="6461380" cy="350481"/>
          </a:xfrm>
          <a:prstGeom prst="rect">
            <a:avLst/>
          </a:prstGeom>
        </p:spPr>
        <p:txBody>
          <a:bodyPr vert="horz" wrap="square" lIns="0" tIns="9525" rIns="0" bIns="0" rtlCol="0">
            <a:sp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12700" marR="5080">
              <a:lnSpc>
                <a:spcPct val="102499"/>
              </a:lnSpc>
              <a:spcBef>
                <a:spcPts val="75"/>
              </a:spcBef>
            </a:pPr>
            <a:endParaRPr lang="en-US" sz="675" spc="-5">
              <a:latin typeface="FS Elliot Pro Light" panose="02000503040000020004" pitchFamily="50" charset="0"/>
              <a:cs typeface="FS Elliot Pro"/>
            </a:endParaRPr>
          </a:p>
          <a:p>
            <a:pPr marL="12700" marR="5080">
              <a:lnSpc>
                <a:spcPct val="102499"/>
              </a:lnSpc>
              <a:spcBef>
                <a:spcPts val="75"/>
              </a:spcBef>
            </a:pPr>
            <a:endParaRPr lang="en-US" sz="675" spc="-5">
              <a:latin typeface="FS Elliot Pro"/>
              <a:cs typeface="FS Elliot Pro"/>
            </a:endParaRPr>
          </a:p>
          <a:p>
            <a:pPr marL="12700" marR="5080">
              <a:lnSpc>
                <a:spcPct val="102499"/>
              </a:lnSpc>
              <a:spcBef>
                <a:spcPts val="75"/>
              </a:spcBef>
            </a:pPr>
            <a:r>
              <a:rPr sz="675" spc="-5">
                <a:latin typeface="FS Elliot Pro"/>
                <a:cs typeface="FS Elliot Pro"/>
              </a:rPr>
              <a:t>For financial professional use only. Not for use with consumers or the</a:t>
            </a:r>
            <a:r>
              <a:rPr sz="675" spc="-10">
                <a:latin typeface="FS Elliot Pro"/>
                <a:cs typeface="FS Elliot Pro"/>
              </a:rPr>
              <a:t> public.</a:t>
            </a:r>
            <a:endParaRPr sz="675">
              <a:latin typeface="FS Elliot Pro"/>
              <a:cs typeface="FS Elliot Pro"/>
            </a:endParaRPr>
          </a:p>
        </p:txBody>
      </p:sp>
      <p:pic>
        <p:nvPicPr>
          <p:cNvPr id="12" name="Picture 11">
            <a:extLst>
              <a:ext uri="{FF2B5EF4-FFF2-40B4-BE49-F238E27FC236}">
                <a16:creationId xmlns:a16="http://schemas.microsoft.com/office/drawing/2014/main" id="{C72347DC-F216-651C-371F-7EE9E397BF5F}"/>
              </a:ext>
            </a:extLst>
          </p:cNvPr>
          <p:cNvPicPr>
            <a:picLocks noChangeAspect="1"/>
          </p:cNvPicPr>
          <p:nvPr/>
        </p:nvPicPr>
        <p:blipFill>
          <a:blip r:embed="rId5"/>
          <a:stretch>
            <a:fillRect/>
          </a:stretch>
        </p:blipFill>
        <p:spPr>
          <a:xfrm>
            <a:off x="2678172" y="81240"/>
            <a:ext cx="4789757" cy="3824882"/>
          </a:xfrm>
          <a:prstGeom prst="rect">
            <a:avLst/>
          </a:prstGeom>
        </p:spPr>
      </p:pic>
      <p:pic>
        <p:nvPicPr>
          <p:cNvPr id="14" name="Picture 13">
            <a:extLst>
              <a:ext uri="{FF2B5EF4-FFF2-40B4-BE49-F238E27FC236}">
                <a16:creationId xmlns:a16="http://schemas.microsoft.com/office/drawing/2014/main" id="{B4AE0FAD-23DF-625D-3B1B-A43BC0848EBC}"/>
              </a:ext>
            </a:extLst>
          </p:cNvPr>
          <p:cNvPicPr>
            <a:picLocks noChangeAspect="1"/>
          </p:cNvPicPr>
          <p:nvPr/>
        </p:nvPicPr>
        <p:blipFill>
          <a:blip r:embed="rId6"/>
          <a:stretch>
            <a:fillRect/>
          </a:stretch>
        </p:blipFill>
        <p:spPr>
          <a:xfrm>
            <a:off x="5574100" y="1399832"/>
            <a:ext cx="3527871" cy="3264140"/>
          </a:xfrm>
          <a:prstGeom prst="rect">
            <a:avLst/>
          </a:prstGeom>
        </p:spPr>
      </p:pic>
      <p:sp>
        <p:nvSpPr>
          <p:cNvPr id="5" name="Rectangle 4">
            <a:extLst>
              <a:ext uri="{FF2B5EF4-FFF2-40B4-BE49-F238E27FC236}">
                <a16:creationId xmlns:a16="http://schemas.microsoft.com/office/drawing/2014/main" id="{E0D8DC88-9F45-CD68-0DE5-E70A57281DB8}"/>
              </a:ext>
            </a:extLst>
          </p:cNvPr>
          <p:cNvSpPr/>
          <p:nvPr/>
        </p:nvSpPr>
        <p:spPr>
          <a:xfrm>
            <a:off x="113002" y="3984548"/>
            <a:ext cx="3445727"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gn="ctr"/>
            <a:r>
              <a:rPr lang="en-US" sz="2100">
                <a:solidFill>
                  <a:srgbClr val="0076CF"/>
                </a:solidFill>
                <a:latin typeface="FS Elliot Pro" panose="02000503040000020004" pitchFamily="50" charset="0"/>
              </a:rPr>
              <a:t>principal.com/</a:t>
            </a:r>
            <a:r>
              <a:rPr lang="en-US" sz="2100" err="1">
                <a:solidFill>
                  <a:srgbClr val="0076CF"/>
                </a:solidFill>
                <a:latin typeface="FS Elliot Pro" panose="02000503040000020004" pitchFamily="50" charset="0"/>
              </a:rPr>
              <a:t>ibv-bsr-rfp</a:t>
            </a:r>
            <a:endParaRPr lang="en-US" sz="2100">
              <a:solidFill>
                <a:srgbClr val="0076CF"/>
              </a:solidFill>
              <a:latin typeface="FS Elliot Pro" panose="02000503040000020004" pitchFamily="50" charset="0"/>
            </a:endParaRPr>
          </a:p>
        </p:txBody>
      </p:sp>
    </p:spTree>
    <p:extLst>
      <p:ext uri="{BB962C8B-B14F-4D97-AF65-F5344CB8AC3E}">
        <p14:creationId xmlns:p14="http://schemas.microsoft.com/office/powerpoint/2010/main" val="4742844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572000" y="0"/>
            <a:ext cx="4572000" cy="5143500"/>
            <a:chOff x="6096000" y="0"/>
            <a:chExt cx="6096000" cy="6858000"/>
          </a:xfrm>
        </p:grpSpPr>
        <p:pic>
          <p:nvPicPr>
            <p:cNvPr id="3" name="object 3"/>
            <p:cNvPicPr/>
            <p:nvPr/>
          </p:nvPicPr>
          <p:blipFill>
            <a:blip r:embed="rId3" cstate="print"/>
            <a:stretch>
              <a:fillRect/>
            </a:stretch>
          </p:blipFill>
          <p:spPr>
            <a:xfrm>
              <a:off x="6096000" y="0"/>
              <a:ext cx="6096000" cy="6858000"/>
            </a:xfrm>
            <a:prstGeom prst="rect">
              <a:avLst/>
            </a:prstGeom>
          </p:spPr>
        </p:pic>
        <p:pic>
          <p:nvPicPr>
            <p:cNvPr id="4" name="object 4"/>
            <p:cNvPicPr/>
            <p:nvPr/>
          </p:nvPicPr>
          <p:blipFill>
            <a:blip r:embed="rId4" cstate="print"/>
            <a:stretch>
              <a:fillRect/>
            </a:stretch>
          </p:blipFill>
          <p:spPr>
            <a:xfrm>
              <a:off x="10956035" y="6409944"/>
              <a:ext cx="1033272" cy="301752"/>
            </a:xfrm>
            <a:prstGeom prst="rect">
              <a:avLst/>
            </a:prstGeom>
          </p:spPr>
        </p:pic>
      </p:grpSp>
      <p:sp>
        <p:nvSpPr>
          <p:cNvPr id="26" name="object 4">
            <a:extLst>
              <a:ext uri="{FF2B5EF4-FFF2-40B4-BE49-F238E27FC236}">
                <a16:creationId xmlns:a16="http://schemas.microsoft.com/office/drawing/2014/main" id="{1661E7A2-1FDD-44D9-B6F9-92FA0FCAB58D}"/>
              </a:ext>
            </a:extLst>
          </p:cNvPr>
          <p:cNvSpPr txBox="1"/>
          <p:nvPr/>
        </p:nvSpPr>
        <p:spPr>
          <a:xfrm>
            <a:off x="328040" y="4606037"/>
            <a:ext cx="6461380" cy="350481"/>
          </a:xfrm>
          <a:prstGeom prst="rect">
            <a:avLst/>
          </a:prstGeom>
        </p:spPr>
        <p:txBody>
          <a:bodyPr vert="horz" wrap="square" lIns="0" tIns="9525" rIns="0" bIns="0" rtlCol="0">
            <a:sp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12700" marR="5080">
              <a:lnSpc>
                <a:spcPct val="102499"/>
              </a:lnSpc>
              <a:spcBef>
                <a:spcPts val="75"/>
              </a:spcBef>
            </a:pPr>
            <a:endParaRPr lang="en-US" sz="675" spc="-5">
              <a:latin typeface="FS Elliot Pro Light" panose="02000503040000020004" pitchFamily="50" charset="0"/>
              <a:cs typeface="FS Elliot Pro"/>
            </a:endParaRPr>
          </a:p>
          <a:p>
            <a:pPr marL="12700" marR="5080">
              <a:lnSpc>
                <a:spcPct val="102499"/>
              </a:lnSpc>
              <a:spcBef>
                <a:spcPts val="75"/>
              </a:spcBef>
            </a:pPr>
            <a:endParaRPr lang="en-US" sz="675" spc="-5">
              <a:latin typeface="FS Elliot Pro"/>
              <a:cs typeface="FS Elliot Pro"/>
            </a:endParaRPr>
          </a:p>
          <a:p>
            <a:pPr marL="12700" marR="5080">
              <a:lnSpc>
                <a:spcPct val="102499"/>
              </a:lnSpc>
              <a:spcBef>
                <a:spcPts val="75"/>
              </a:spcBef>
            </a:pPr>
            <a:r>
              <a:rPr sz="675" spc="-5">
                <a:latin typeface="FS Elliot Pro"/>
                <a:cs typeface="FS Elliot Pro"/>
              </a:rPr>
              <a:t>For financial professional use only. Not for use with</a:t>
            </a:r>
            <a:r>
              <a:rPr lang="en-US" sz="675" spc="-5">
                <a:latin typeface="FS Elliot Pro"/>
                <a:cs typeface="FS Elliot Pro"/>
              </a:rPr>
              <a:t> </a:t>
            </a:r>
            <a:r>
              <a:rPr sz="675" spc="-5">
                <a:latin typeface="FS Elliot Pro"/>
                <a:cs typeface="FS Elliot Pro"/>
              </a:rPr>
              <a:t>consumers or the</a:t>
            </a:r>
            <a:r>
              <a:rPr sz="675" spc="-10">
                <a:latin typeface="FS Elliot Pro"/>
                <a:cs typeface="FS Elliot Pro"/>
              </a:rPr>
              <a:t> public.</a:t>
            </a:r>
            <a:endParaRPr sz="675">
              <a:latin typeface="FS Elliot Pro"/>
              <a:cs typeface="FS Elliot Pro"/>
            </a:endParaRPr>
          </a:p>
        </p:txBody>
      </p:sp>
      <p:pic>
        <p:nvPicPr>
          <p:cNvPr id="6" name="Picture 5">
            <a:extLst>
              <a:ext uri="{FF2B5EF4-FFF2-40B4-BE49-F238E27FC236}">
                <a16:creationId xmlns:a16="http://schemas.microsoft.com/office/drawing/2014/main" id="{91AB27FA-51EB-9186-69D8-A3B140A26AC2}"/>
              </a:ext>
            </a:extLst>
          </p:cNvPr>
          <p:cNvPicPr>
            <a:picLocks noChangeAspect="1"/>
          </p:cNvPicPr>
          <p:nvPr/>
        </p:nvPicPr>
        <p:blipFill>
          <a:blip r:embed="rId5"/>
          <a:stretch>
            <a:fillRect/>
          </a:stretch>
        </p:blipFill>
        <p:spPr>
          <a:xfrm>
            <a:off x="3357689" y="101392"/>
            <a:ext cx="2732333" cy="3515379"/>
          </a:xfrm>
          <a:prstGeom prst="rect">
            <a:avLst/>
          </a:prstGeom>
        </p:spPr>
      </p:pic>
      <p:pic>
        <p:nvPicPr>
          <p:cNvPr id="7" name="Picture 6">
            <a:extLst>
              <a:ext uri="{FF2B5EF4-FFF2-40B4-BE49-F238E27FC236}">
                <a16:creationId xmlns:a16="http://schemas.microsoft.com/office/drawing/2014/main" id="{1B61C7B8-6C02-9733-D30D-402D64758BF2}"/>
              </a:ext>
            </a:extLst>
          </p:cNvPr>
          <p:cNvPicPr>
            <a:picLocks noChangeAspect="1"/>
          </p:cNvPicPr>
          <p:nvPr/>
        </p:nvPicPr>
        <p:blipFill>
          <a:blip r:embed="rId6"/>
          <a:stretch>
            <a:fillRect/>
          </a:stretch>
        </p:blipFill>
        <p:spPr>
          <a:xfrm>
            <a:off x="5889319" y="797962"/>
            <a:ext cx="2715184" cy="3547576"/>
          </a:xfrm>
          <a:prstGeom prst="rect">
            <a:avLst/>
          </a:prstGeom>
        </p:spPr>
      </p:pic>
      <p:sp>
        <p:nvSpPr>
          <p:cNvPr id="8" name="TextBox 7">
            <a:extLst>
              <a:ext uri="{FF2B5EF4-FFF2-40B4-BE49-F238E27FC236}">
                <a16:creationId xmlns:a16="http://schemas.microsoft.com/office/drawing/2014/main" id="{361021F0-673B-1A51-EB87-2D93F47CAC2C}"/>
              </a:ext>
            </a:extLst>
          </p:cNvPr>
          <p:cNvSpPr txBox="1"/>
          <p:nvPr/>
        </p:nvSpPr>
        <p:spPr>
          <a:xfrm>
            <a:off x="328041" y="654328"/>
            <a:ext cx="2113010" cy="1323439"/>
          </a:xfrm>
          <a:prstGeom prst="rect">
            <a:avLst/>
          </a:prstGeom>
          <a:noFill/>
        </p:spPr>
        <p:txBody>
          <a:bodyPr wrap="square" rtlCol="0">
            <a:sp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en-US" sz="2000">
                <a:solidFill>
                  <a:srgbClr val="0076CF"/>
                </a:solidFill>
                <a:latin typeface="FS Elliot Pro" panose="02000503040000020004" pitchFamily="50" charset="0"/>
              </a:rPr>
              <a:t>Business Continuation Proposal and RFP (BB8720)</a:t>
            </a:r>
          </a:p>
        </p:txBody>
      </p:sp>
      <p:sp>
        <p:nvSpPr>
          <p:cNvPr id="9" name="TextBox 8">
            <a:extLst>
              <a:ext uri="{FF2B5EF4-FFF2-40B4-BE49-F238E27FC236}">
                <a16:creationId xmlns:a16="http://schemas.microsoft.com/office/drawing/2014/main" id="{6CD2E8DD-012D-224C-3219-D99931792310}"/>
              </a:ext>
            </a:extLst>
          </p:cNvPr>
          <p:cNvSpPr txBox="1"/>
          <p:nvPr/>
        </p:nvSpPr>
        <p:spPr>
          <a:xfrm>
            <a:off x="328040" y="2162251"/>
            <a:ext cx="2390148" cy="1754326"/>
          </a:xfrm>
          <a:prstGeom prst="rect">
            <a:avLst/>
          </a:prstGeom>
          <a:noFill/>
        </p:spPr>
        <p:txBody>
          <a:bodyPr wrap="square">
            <a:spAutoFit/>
          </a:bodyPr>
          <a:lstStyle/>
          <a:p>
            <a:r>
              <a:rPr lang="en-US">
                <a:solidFill>
                  <a:srgbClr val="000000"/>
                </a:solidFill>
              </a:rPr>
              <a:t>If you’re not sure which type of agreement is most appropriate, we can provide options.  </a:t>
            </a:r>
            <a:r>
              <a:rPr lang="en-US" b="0" i="0">
                <a:solidFill>
                  <a:srgbClr val="000000"/>
                </a:solidFill>
                <a:effectLst/>
                <a:latin typeface="FS Elliot Web Regular"/>
              </a:rPr>
              <a:t>Request a </a:t>
            </a:r>
            <a:r>
              <a:rPr lang="en-US" b="0" i="0">
                <a:solidFill>
                  <a:srgbClr val="000000"/>
                </a:solidFill>
                <a:effectLst/>
                <a:latin typeface="FS Elliot Web Bold"/>
              </a:rPr>
              <a:t>Business Continuation proposal.</a:t>
            </a:r>
            <a:endParaRPr lang="en-US">
              <a:solidFill>
                <a:srgbClr val="000000"/>
              </a:solidFill>
            </a:endParaRPr>
          </a:p>
        </p:txBody>
      </p:sp>
    </p:spTree>
    <p:extLst>
      <p:ext uri="{BB962C8B-B14F-4D97-AF65-F5344CB8AC3E}">
        <p14:creationId xmlns:p14="http://schemas.microsoft.com/office/powerpoint/2010/main" val="28528532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D285DD0-91DE-A141-B1E5-87C4AF0712A3}"/>
              </a:ext>
            </a:extLst>
          </p:cNvPr>
          <p:cNvSpPr/>
          <p:nvPr/>
        </p:nvSpPr>
        <p:spPr>
          <a:xfrm>
            <a:off x="0" y="0"/>
            <a:ext cx="9144000" cy="4495800"/>
          </a:xfrm>
          <a:prstGeom prst="rect">
            <a:avLst/>
          </a:prstGeom>
          <a:gradFill flip="none" rotWithShape="1">
            <a:gsLst>
              <a:gs pos="25000">
                <a:srgbClr val="004C97"/>
              </a:gs>
              <a:gs pos="98000">
                <a:srgbClr val="0091DA"/>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a:extLst>
              <a:ext uri="{FF2B5EF4-FFF2-40B4-BE49-F238E27FC236}">
                <a16:creationId xmlns:a16="http://schemas.microsoft.com/office/drawing/2014/main" id="{E5B95586-F10E-0843-8D4D-089305992F6A}"/>
              </a:ext>
            </a:extLst>
          </p:cNvPr>
          <p:cNvSpPr/>
          <p:nvPr/>
        </p:nvSpPr>
        <p:spPr>
          <a:xfrm>
            <a:off x="302151" y="990988"/>
            <a:ext cx="2870708" cy="26895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74320" tIns="411480" rIns="274320" bIns="274320" rtlCol="0" anchor="t"/>
          <a:lstStyle/>
          <a:p>
            <a:pPr>
              <a:lnSpc>
                <a:spcPct val="90000"/>
              </a:lnSpc>
              <a:spcAft>
                <a:spcPts val="600"/>
              </a:spcAft>
            </a:pPr>
            <a:r>
              <a:rPr lang="en-US">
                <a:solidFill>
                  <a:schemeClr val="bg1"/>
                </a:solidFill>
                <a:latin typeface="FS Elliot Pro Light" panose="02000503040000020004" pitchFamily="2" charset="0"/>
              </a:rPr>
              <a:t>Informal Business Valuation</a:t>
            </a:r>
          </a:p>
          <a:p>
            <a:pPr marL="285750" indent="-285750">
              <a:lnSpc>
                <a:spcPct val="90000"/>
              </a:lnSpc>
              <a:spcAft>
                <a:spcPts val="600"/>
              </a:spcAft>
              <a:buFont typeface="Arial" panose="020B0604020202020204" pitchFamily="34" charset="0"/>
              <a:buChar char="•"/>
            </a:pPr>
            <a:r>
              <a:rPr lang="en-US" sz="1600">
                <a:solidFill>
                  <a:schemeClr val="bg1"/>
                </a:solidFill>
                <a:latin typeface="FS Elliot Pro" panose="02000503040000020004" pitchFamily="2" charset="0"/>
              </a:rPr>
              <a:t>Completed RFP</a:t>
            </a:r>
          </a:p>
          <a:p>
            <a:pPr marL="285750" indent="-285750">
              <a:lnSpc>
                <a:spcPct val="90000"/>
              </a:lnSpc>
              <a:spcAft>
                <a:spcPts val="600"/>
              </a:spcAft>
              <a:buFont typeface="Arial" panose="020B0604020202020204" pitchFamily="34" charset="0"/>
              <a:buChar char="•"/>
            </a:pPr>
            <a:r>
              <a:rPr lang="en-US" sz="1600">
                <a:solidFill>
                  <a:schemeClr val="bg1"/>
                </a:solidFill>
                <a:latin typeface="FS Elliot Pro" panose="02000503040000020004" pitchFamily="2" charset="0"/>
              </a:rPr>
              <a:t>Three most recent years’ financials (income statements and balance sheets or business tax returns</a:t>
            </a:r>
          </a:p>
          <a:p>
            <a:pPr marL="285750" indent="-285750">
              <a:lnSpc>
                <a:spcPct val="90000"/>
              </a:lnSpc>
              <a:spcAft>
                <a:spcPts val="600"/>
              </a:spcAft>
              <a:buFont typeface="Arial" panose="020B0604020202020204" pitchFamily="34" charset="0"/>
              <a:buChar char="•"/>
            </a:pPr>
            <a:r>
              <a:rPr lang="en-US" sz="1600">
                <a:solidFill>
                  <a:schemeClr val="bg1"/>
                </a:solidFill>
                <a:latin typeface="FS Elliot Pro" panose="02000503040000020004" pitchFamily="2" charset="0"/>
              </a:rPr>
              <a:t>Expect 5 business day turnaround</a:t>
            </a:r>
          </a:p>
          <a:p>
            <a:pPr marL="285750" indent="-285750">
              <a:lnSpc>
                <a:spcPct val="90000"/>
              </a:lnSpc>
              <a:spcAft>
                <a:spcPts val="600"/>
              </a:spcAft>
              <a:buFont typeface="Arial" panose="020B0604020202020204" pitchFamily="34" charset="0"/>
              <a:buChar char="•"/>
            </a:pPr>
            <a:endParaRPr lang="en-US">
              <a:solidFill>
                <a:schemeClr val="bg1"/>
              </a:solidFill>
              <a:latin typeface="FS Elliot Pro" panose="02000503040000020004" pitchFamily="2" charset="0"/>
            </a:endParaRPr>
          </a:p>
        </p:txBody>
      </p:sp>
      <p:grpSp>
        <p:nvGrpSpPr>
          <p:cNvPr id="10" name="Group 9">
            <a:extLst>
              <a:ext uri="{FF2B5EF4-FFF2-40B4-BE49-F238E27FC236}">
                <a16:creationId xmlns:a16="http://schemas.microsoft.com/office/drawing/2014/main" id="{21750FC7-9AAF-B248-9080-0B970B8EE30C}"/>
              </a:ext>
            </a:extLst>
          </p:cNvPr>
          <p:cNvGrpSpPr/>
          <p:nvPr/>
        </p:nvGrpSpPr>
        <p:grpSpPr>
          <a:xfrm>
            <a:off x="3346648" y="1318741"/>
            <a:ext cx="2811781" cy="2709332"/>
            <a:chOff x="4234462" y="661058"/>
            <a:chExt cx="3749041" cy="4756620"/>
          </a:xfrm>
        </p:grpSpPr>
        <p:cxnSp>
          <p:nvCxnSpPr>
            <p:cNvPr id="8" name="Straight Connector 7">
              <a:extLst>
                <a:ext uri="{FF2B5EF4-FFF2-40B4-BE49-F238E27FC236}">
                  <a16:creationId xmlns:a16="http://schemas.microsoft.com/office/drawing/2014/main" id="{0EEF6CCD-99F2-6146-A0BD-33D3B856EE11}"/>
                </a:ext>
              </a:extLst>
            </p:cNvPr>
            <p:cNvCxnSpPr>
              <a:cxnSpLocks/>
            </p:cNvCxnSpPr>
            <p:nvPr/>
          </p:nvCxnSpPr>
          <p:spPr>
            <a:xfrm>
              <a:off x="4234462" y="744692"/>
              <a:ext cx="0" cy="4672986"/>
            </a:xfrm>
            <a:prstGeom prst="line">
              <a:avLst/>
            </a:prstGeom>
            <a:ln w="9525">
              <a:solidFill>
                <a:srgbClr val="00C4D9"/>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3BC2AE7-8D2E-4B4E-8E14-711D5156DE4B}"/>
                </a:ext>
              </a:extLst>
            </p:cNvPr>
            <p:cNvCxnSpPr>
              <a:cxnSpLocks/>
            </p:cNvCxnSpPr>
            <p:nvPr/>
          </p:nvCxnSpPr>
          <p:spPr>
            <a:xfrm>
              <a:off x="7983503" y="661058"/>
              <a:ext cx="0" cy="4756620"/>
            </a:xfrm>
            <a:prstGeom prst="line">
              <a:avLst/>
            </a:prstGeom>
            <a:ln w="9525">
              <a:solidFill>
                <a:srgbClr val="00C4D9"/>
              </a:solidFill>
            </a:ln>
          </p:spPr>
          <p:style>
            <a:lnRef idx="1">
              <a:schemeClr val="accent1"/>
            </a:lnRef>
            <a:fillRef idx="0">
              <a:schemeClr val="accent1"/>
            </a:fillRef>
            <a:effectRef idx="0">
              <a:schemeClr val="accent1"/>
            </a:effectRef>
            <a:fontRef idx="minor">
              <a:schemeClr val="tx1"/>
            </a:fontRef>
          </p:style>
        </p:cxnSp>
      </p:grpSp>
      <p:sp>
        <p:nvSpPr>
          <p:cNvPr id="16" name="Title 4">
            <a:extLst>
              <a:ext uri="{FF2B5EF4-FFF2-40B4-BE49-F238E27FC236}">
                <a16:creationId xmlns:a16="http://schemas.microsoft.com/office/drawing/2014/main" id="{A4BEE06F-3BD9-421A-81D7-3E758605BD21}"/>
              </a:ext>
            </a:extLst>
          </p:cNvPr>
          <p:cNvSpPr>
            <a:spLocks noGrp="1"/>
          </p:cNvSpPr>
          <p:nvPr>
            <p:ph type="title"/>
          </p:nvPr>
        </p:nvSpPr>
        <p:spPr>
          <a:xfrm>
            <a:off x="456010" y="409989"/>
            <a:ext cx="8230790" cy="774975"/>
          </a:xfrm>
        </p:spPr>
        <p:txBody>
          <a:bodyPr/>
          <a:lstStyle/>
          <a:p>
            <a:pPr>
              <a:spcBef>
                <a:spcPts val="1200"/>
              </a:spcBef>
            </a:pPr>
            <a:r>
              <a:rPr lang="en-US" sz="1400">
                <a:solidFill>
                  <a:schemeClr val="bg1"/>
                </a:solidFill>
                <a:latin typeface="FS Elliot Pro Light" panose="02000503040000020004" pitchFamily="50" charset="0"/>
              </a:rPr>
              <a:t>Business Valuation/Buy-Sell Review/Business Continuation</a:t>
            </a:r>
            <a:br>
              <a:rPr lang="en-US">
                <a:solidFill>
                  <a:schemeClr val="bg1"/>
                </a:solidFill>
              </a:rPr>
            </a:br>
            <a:br>
              <a:rPr lang="en-US" sz="800">
                <a:solidFill>
                  <a:schemeClr val="bg1"/>
                </a:solidFill>
              </a:rPr>
            </a:br>
            <a:r>
              <a:rPr lang="en-US">
                <a:solidFill>
                  <a:schemeClr val="bg1"/>
                </a:solidFill>
              </a:rPr>
              <a:t>What’s needed to get a proposal?</a:t>
            </a:r>
            <a:endParaRPr lang="en-US">
              <a:solidFill>
                <a:schemeClr val="bg1"/>
              </a:solidFill>
              <a:latin typeface="FS Elliot Pro Light" panose="02000503040000020004" pitchFamily="2" charset="0"/>
            </a:endParaRPr>
          </a:p>
        </p:txBody>
      </p:sp>
      <p:sp>
        <p:nvSpPr>
          <p:cNvPr id="17" name="Footer Placeholder 4">
            <a:extLst>
              <a:ext uri="{FF2B5EF4-FFF2-40B4-BE49-F238E27FC236}">
                <a16:creationId xmlns:a16="http://schemas.microsoft.com/office/drawing/2014/main" id="{D3CF54A9-BF07-4F81-B075-1E4FFF7250B3}"/>
              </a:ext>
            </a:extLst>
          </p:cNvPr>
          <p:cNvSpPr txBox="1">
            <a:spLocks/>
          </p:cNvSpPr>
          <p:nvPr/>
        </p:nvSpPr>
        <p:spPr>
          <a:xfrm>
            <a:off x="-465283" y="4869656"/>
            <a:ext cx="5322185" cy="273844"/>
          </a:xfrm>
          <a:prstGeom prst="rect">
            <a:avLst/>
          </a:prstGeom>
        </p:spPr>
        <p:txBody>
          <a:bodyPr vert="horz" lIns="68580" tIns="34290" rIns="68580" bIns="34290" rtlCol="0" anchor="ctr"/>
          <a:lstStyle>
            <a:defPPr>
              <a:defRPr lang="en-US"/>
            </a:defPPr>
            <a:lvl1pPr marL="0" algn="ctr" defTabSz="457200" rtl="0" eaLnBrk="1" latinLnBrk="0" hangingPunct="1">
              <a:defRPr sz="1400" kern="1200" baseline="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25">
                <a:ln w="0" cmpd="sng">
                  <a:noFill/>
                </a:ln>
                <a:solidFill>
                  <a:srgbClr val="333333"/>
                </a:solidFill>
                <a:effectLst>
                  <a:outerShdw blurRad="50800" dist="50800" dir="5400000" sx="1000" sy="1000" algn="ctr" rotWithShape="0">
                    <a:srgbClr val="000000">
                      <a:alpha val="43137"/>
                    </a:srgbClr>
                  </a:outerShdw>
                </a:effectLst>
                <a:latin typeface="FS Elliot Pro" pitchFamily="50" charset="0"/>
              </a:rPr>
              <a:t>For financial professional use only. Not for distribution to the public.</a:t>
            </a:r>
          </a:p>
          <a:p>
            <a:endParaRPr lang="en-US" sz="900" spc="75">
              <a:ln w="0" cmpd="sng">
                <a:noFill/>
              </a:ln>
              <a:solidFill>
                <a:srgbClr val="333333"/>
              </a:solidFill>
              <a:effectLst>
                <a:outerShdw blurRad="50800" dist="50800" dir="5400000" sx="1000" sy="1000" algn="ctr" rotWithShape="0">
                  <a:srgbClr val="000000">
                    <a:alpha val="43137"/>
                  </a:srgbClr>
                </a:outerShdw>
              </a:effectLst>
              <a:latin typeface="FS Elliot Pro" pitchFamily="50" charset="0"/>
              <a:cs typeface="Arial" panose="020B0604020202020204" pitchFamily="34" charset="0"/>
            </a:endParaRPr>
          </a:p>
        </p:txBody>
      </p:sp>
      <p:sp>
        <p:nvSpPr>
          <p:cNvPr id="11" name="Rectangle 10">
            <a:extLst>
              <a:ext uri="{FF2B5EF4-FFF2-40B4-BE49-F238E27FC236}">
                <a16:creationId xmlns:a16="http://schemas.microsoft.com/office/drawing/2014/main" id="{D1B426DA-21AD-FD21-D0BC-AFE19975379D}"/>
              </a:ext>
            </a:extLst>
          </p:cNvPr>
          <p:cNvSpPr/>
          <p:nvPr/>
        </p:nvSpPr>
        <p:spPr>
          <a:xfrm>
            <a:off x="3458069" y="970243"/>
            <a:ext cx="2700359" cy="26895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74320" tIns="411480" rIns="274320" bIns="274320" rtlCol="0" anchor="t"/>
          <a:lstStyle/>
          <a:p>
            <a:pPr>
              <a:lnSpc>
                <a:spcPct val="90000"/>
              </a:lnSpc>
              <a:spcAft>
                <a:spcPts val="600"/>
              </a:spcAft>
            </a:pPr>
            <a:r>
              <a:rPr lang="en-US">
                <a:solidFill>
                  <a:schemeClr val="bg1"/>
                </a:solidFill>
                <a:latin typeface="FS Elliot Pro Light" panose="02000503040000020004" pitchFamily="2" charset="0"/>
              </a:rPr>
              <a:t>Buy-Sell Review</a:t>
            </a:r>
          </a:p>
          <a:p>
            <a:pPr marL="285750" indent="-285750">
              <a:lnSpc>
                <a:spcPct val="90000"/>
              </a:lnSpc>
              <a:spcAft>
                <a:spcPts val="600"/>
              </a:spcAft>
              <a:buFont typeface="Arial" panose="020B0604020202020204" pitchFamily="34" charset="0"/>
              <a:buChar char="•"/>
            </a:pPr>
            <a:r>
              <a:rPr lang="en-US" sz="1600">
                <a:solidFill>
                  <a:schemeClr val="bg1"/>
                </a:solidFill>
                <a:latin typeface="FS Elliot Pro" panose="02000503040000020004" pitchFamily="2" charset="0"/>
              </a:rPr>
              <a:t>Completed RFP</a:t>
            </a:r>
          </a:p>
          <a:p>
            <a:pPr marL="285750" indent="-285750">
              <a:lnSpc>
                <a:spcPct val="90000"/>
              </a:lnSpc>
              <a:spcAft>
                <a:spcPts val="600"/>
              </a:spcAft>
              <a:buFont typeface="Arial" panose="020B0604020202020204" pitchFamily="34" charset="0"/>
              <a:buChar char="•"/>
            </a:pPr>
            <a:r>
              <a:rPr lang="en-US" sz="1600">
                <a:solidFill>
                  <a:schemeClr val="bg1"/>
                </a:solidFill>
                <a:latin typeface="FS Elliot Pro" panose="02000503040000020004" pitchFamily="2" charset="0"/>
              </a:rPr>
              <a:t>Current buy-sell agreement and any amendments</a:t>
            </a:r>
          </a:p>
          <a:p>
            <a:pPr marL="285750" indent="-285750">
              <a:lnSpc>
                <a:spcPct val="90000"/>
              </a:lnSpc>
              <a:spcAft>
                <a:spcPts val="600"/>
              </a:spcAft>
              <a:buFont typeface="Arial" panose="020B0604020202020204" pitchFamily="34" charset="0"/>
              <a:buChar char="•"/>
            </a:pPr>
            <a:r>
              <a:rPr lang="en-US" sz="1600">
                <a:solidFill>
                  <a:schemeClr val="bg1"/>
                </a:solidFill>
                <a:latin typeface="FS Elliot Pro" panose="02000503040000020004" pitchFamily="2" charset="0"/>
              </a:rPr>
              <a:t>Information on any insurance in place to fund the agreement</a:t>
            </a:r>
          </a:p>
          <a:p>
            <a:pPr marL="285750" indent="-285750">
              <a:lnSpc>
                <a:spcPct val="90000"/>
              </a:lnSpc>
              <a:spcAft>
                <a:spcPts val="600"/>
              </a:spcAft>
              <a:buFont typeface="Arial" panose="020B0604020202020204" pitchFamily="34" charset="0"/>
              <a:buChar char="•"/>
            </a:pPr>
            <a:r>
              <a:rPr lang="en-US" sz="1600">
                <a:solidFill>
                  <a:schemeClr val="bg1"/>
                </a:solidFill>
                <a:latin typeface="FS Elliot Pro" panose="02000503040000020004" pitchFamily="2" charset="0"/>
              </a:rPr>
              <a:t>Expect 15 business day turnaround</a:t>
            </a:r>
          </a:p>
          <a:p>
            <a:pPr marL="285750" indent="-285750">
              <a:lnSpc>
                <a:spcPct val="90000"/>
              </a:lnSpc>
              <a:spcAft>
                <a:spcPts val="600"/>
              </a:spcAft>
              <a:buFont typeface="Arial" panose="020B0604020202020204" pitchFamily="34" charset="0"/>
              <a:buChar char="•"/>
            </a:pPr>
            <a:endParaRPr lang="en-US">
              <a:solidFill>
                <a:schemeClr val="bg1"/>
              </a:solidFill>
              <a:latin typeface="FS Elliot Pro" panose="02000503040000020004" pitchFamily="2" charset="0"/>
            </a:endParaRPr>
          </a:p>
        </p:txBody>
      </p:sp>
      <p:sp>
        <p:nvSpPr>
          <p:cNvPr id="15" name="Rectangle 14">
            <a:extLst>
              <a:ext uri="{FF2B5EF4-FFF2-40B4-BE49-F238E27FC236}">
                <a16:creationId xmlns:a16="http://schemas.microsoft.com/office/drawing/2014/main" id="{BAAD31DC-5A85-5C44-8DD9-8CB9E399FB23}"/>
              </a:ext>
            </a:extLst>
          </p:cNvPr>
          <p:cNvSpPr/>
          <p:nvPr/>
        </p:nvSpPr>
        <p:spPr>
          <a:xfrm>
            <a:off x="6332215" y="985056"/>
            <a:ext cx="2448905" cy="26895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74320" tIns="411480" rIns="274320" bIns="274320" rtlCol="0" anchor="t"/>
          <a:lstStyle/>
          <a:p>
            <a:pPr>
              <a:lnSpc>
                <a:spcPct val="90000"/>
              </a:lnSpc>
              <a:spcAft>
                <a:spcPts val="600"/>
              </a:spcAft>
            </a:pPr>
            <a:r>
              <a:rPr lang="en-US">
                <a:solidFill>
                  <a:schemeClr val="bg1"/>
                </a:solidFill>
                <a:latin typeface="FS Elliot Pro Light" panose="02000503040000020004" pitchFamily="2" charset="0"/>
              </a:rPr>
              <a:t>Business Continuation</a:t>
            </a:r>
          </a:p>
          <a:p>
            <a:pPr marL="285750" indent="-285750">
              <a:lnSpc>
                <a:spcPct val="90000"/>
              </a:lnSpc>
              <a:spcAft>
                <a:spcPts val="600"/>
              </a:spcAft>
              <a:buFont typeface="Arial" panose="020B0604020202020204" pitchFamily="34" charset="0"/>
              <a:buChar char="•"/>
            </a:pPr>
            <a:r>
              <a:rPr lang="en-US" sz="1600">
                <a:solidFill>
                  <a:schemeClr val="bg1"/>
                </a:solidFill>
                <a:latin typeface="FS Elliot Pro" panose="02000503040000020004" pitchFamily="2" charset="0"/>
              </a:rPr>
              <a:t>Completed RFP</a:t>
            </a:r>
          </a:p>
          <a:p>
            <a:pPr marL="285750" indent="-285750">
              <a:lnSpc>
                <a:spcPct val="90000"/>
              </a:lnSpc>
              <a:spcAft>
                <a:spcPts val="600"/>
              </a:spcAft>
              <a:buFont typeface="Arial" panose="020B0604020202020204" pitchFamily="34" charset="0"/>
              <a:buChar char="•"/>
            </a:pPr>
            <a:r>
              <a:rPr lang="en-US" sz="1600">
                <a:solidFill>
                  <a:schemeClr val="bg1"/>
                </a:solidFill>
                <a:latin typeface="FS Elliot Pro" panose="02000503040000020004" pitchFamily="2" charset="0"/>
              </a:rPr>
              <a:t>Information on any insurance in place to fund the agreement</a:t>
            </a:r>
          </a:p>
          <a:p>
            <a:pPr marL="285750" indent="-285750">
              <a:lnSpc>
                <a:spcPct val="90000"/>
              </a:lnSpc>
              <a:spcAft>
                <a:spcPts val="600"/>
              </a:spcAft>
              <a:buFont typeface="Arial" panose="020B0604020202020204" pitchFamily="34" charset="0"/>
              <a:buChar char="•"/>
            </a:pPr>
            <a:r>
              <a:rPr lang="en-US" sz="1600">
                <a:solidFill>
                  <a:schemeClr val="bg1"/>
                </a:solidFill>
                <a:latin typeface="FS Elliot Pro" panose="02000503040000020004" pitchFamily="2" charset="0"/>
              </a:rPr>
              <a:t>Expect 3 business day turnaround</a:t>
            </a:r>
          </a:p>
          <a:p>
            <a:pPr marL="285750" indent="-285750">
              <a:lnSpc>
                <a:spcPct val="90000"/>
              </a:lnSpc>
              <a:spcAft>
                <a:spcPts val="600"/>
              </a:spcAft>
              <a:buFont typeface="Arial" panose="020B0604020202020204" pitchFamily="34" charset="0"/>
              <a:buChar char="•"/>
            </a:pPr>
            <a:endParaRPr lang="en-US">
              <a:solidFill>
                <a:schemeClr val="bg1"/>
              </a:solidFill>
              <a:latin typeface="FS Elliot Pro" panose="02000503040000020004" pitchFamily="2" charset="0"/>
            </a:endParaRPr>
          </a:p>
        </p:txBody>
      </p:sp>
    </p:spTree>
    <p:extLst>
      <p:ext uri="{BB962C8B-B14F-4D97-AF65-F5344CB8AC3E}">
        <p14:creationId xmlns:p14="http://schemas.microsoft.com/office/powerpoint/2010/main" val="1364614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FE86B9E-5CB0-1B4D-92CB-1A46478AB89D}"/>
              </a:ext>
            </a:extLst>
          </p:cNvPr>
          <p:cNvSpPr txBox="1">
            <a:spLocks/>
          </p:cNvSpPr>
          <p:nvPr/>
        </p:nvSpPr>
        <p:spPr>
          <a:xfrm>
            <a:off x="457200" y="1093551"/>
            <a:ext cx="8229601" cy="2200903"/>
          </a:xfrm>
          <a:prstGeom prst="rect">
            <a:avLst/>
          </a:prstGeom>
        </p:spPr>
        <p:txBody>
          <a:bodyPr lIns="0" tIns="0" rIns="0" bIns="0" anchor="b">
            <a:noAutofit/>
          </a:bodyPr>
          <a:lstStyle>
            <a:lvl1pPr algn="l" defTabSz="914400" rtl="0" eaLnBrk="1" latinLnBrk="0" hangingPunct="1">
              <a:lnSpc>
                <a:spcPct val="100000"/>
              </a:lnSpc>
              <a:spcBef>
                <a:spcPct val="0"/>
              </a:spcBef>
              <a:buNone/>
              <a:defRPr sz="6000" b="0" i="0" kern="1200">
                <a:solidFill>
                  <a:schemeClr val="bg1"/>
                </a:solidFill>
                <a:latin typeface="FS Elliot Pro Light" panose="02000503040000020004" pitchFamily="2" charset="0"/>
                <a:ea typeface="+mj-ea"/>
                <a:cs typeface="+mj-cs"/>
              </a:defRPr>
            </a:lvl1pPr>
          </a:lstStyle>
          <a:p>
            <a:r>
              <a:rPr lang="en-US" sz="4500">
                <a:latin typeface="FS Elliot Pro" panose="02000503040000020004" pitchFamily="50" charset="0"/>
              </a:rPr>
              <a:t>Business Needs Assessment </a:t>
            </a:r>
          </a:p>
        </p:txBody>
      </p:sp>
      <p:cxnSp>
        <p:nvCxnSpPr>
          <p:cNvPr id="8" name="Straight Connector 7">
            <a:extLst>
              <a:ext uri="{FF2B5EF4-FFF2-40B4-BE49-F238E27FC236}">
                <a16:creationId xmlns:a16="http://schemas.microsoft.com/office/drawing/2014/main" id="{EC3AF7CD-AD7E-1344-82D1-68E336091591}"/>
              </a:ext>
            </a:extLst>
          </p:cNvPr>
          <p:cNvCxnSpPr/>
          <p:nvPr/>
        </p:nvCxnSpPr>
        <p:spPr>
          <a:xfrm>
            <a:off x="457199" y="3592287"/>
            <a:ext cx="514350" cy="0"/>
          </a:xfrm>
          <a:prstGeom prst="line">
            <a:avLst/>
          </a:prstGeom>
          <a:ln w="63500">
            <a:solidFill>
              <a:srgbClr val="00C4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30597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CE996F1-89CE-1B48-A920-40FBD75EE938}"/>
              </a:ext>
            </a:extLst>
          </p:cNvPr>
          <p:cNvSpPr>
            <a:spLocks noGrp="1"/>
          </p:cNvSpPr>
          <p:nvPr>
            <p:ph type="title"/>
          </p:nvPr>
        </p:nvSpPr>
        <p:spPr>
          <a:xfrm>
            <a:off x="456605" y="219268"/>
            <a:ext cx="8230790" cy="774975"/>
          </a:xfrm>
        </p:spPr>
        <p:txBody>
          <a:bodyPr/>
          <a:lstStyle/>
          <a:p>
            <a:pPr>
              <a:spcBef>
                <a:spcPts val="1200"/>
              </a:spcBef>
            </a:pPr>
            <a:r>
              <a:rPr lang="en-US" sz="1400">
                <a:latin typeface="FS Elliot Pro Light" panose="02000503040000020004" pitchFamily="50" charset="0"/>
              </a:rPr>
              <a:t>Business Needs Assessment</a:t>
            </a:r>
            <a:br>
              <a:rPr lang="en-US"/>
            </a:br>
            <a:br>
              <a:rPr lang="en-US" sz="800"/>
            </a:br>
            <a:r>
              <a:rPr lang="en-US"/>
              <a:t>Why does this approach work?</a:t>
            </a:r>
            <a:endParaRPr lang="en-US">
              <a:solidFill>
                <a:srgbClr val="0067CF"/>
              </a:solidFill>
              <a:latin typeface="FS Elliot Pro Light" panose="02000503040000020004" pitchFamily="2" charset="0"/>
            </a:endParaRPr>
          </a:p>
        </p:txBody>
      </p:sp>
      <p:sp>
        <p:nvSpPr>
          <p:cNvPr id="11" name="TextBox 10">
            <a:extLst>
              <a:ext uri="{FF2B5EF4-FFF2-40B4-BE49-F238E27FC236}">
                <a16:creationId xmlns:a16="http://schemas.microsoft.com/office/drawing/2014/main" id="{941108D0-BF3E-7B48-AE63-1CFC120DCAB6}"/>
              </a:ext>
            </a:extLst>
          </p:cNvPr>
          <p:cNvSpPr txBox="1"/>
          <p:nvPr/>
        </p:nvSpPr>
        <p:spPr>
          <a:xfrm>
            <a:off x="6923315" y="5943600"/>
            <a:ext cx="184731" cy="300082"/>
          </a:xfrm>
          <a:prstGeom prst="rect">
            <a:avLst/>
          </a:prstGeom>
          <a:noFill/>
        </p:spPr>
        <p:txBody>
          <a:bodyPr wrap="none" rtlCol="0">
            <a:spAutoFit/>
          </a:bodyPr>
          <a:lstStyle/>
          <a:p>
            <a:endParaRPr lang="en-US" sz="1350"/>
          </a:p>
        </p:txBody>
      </p:sp>
      <p:sp>
        <p:nvSpPr>
          <p:cNvPr id="2" name="TextBox 1">
            <a:extLst>
              <a:ext uri="{FF2B5EF4-FFF2-40B4-BE49-F238E27FC236}">
                <a16:creationId xmlns:a16="http://schemas.microsoft.com/office/drawing/2014/main" id="{FBC3EB19-365B-F441-BF78-E6784BBA6302}"/>
              </a:ext>
            </a:extLst>
          </p:cNvPr>
          <p:cNvSpPr txBox="1"/>
          <p:nvPr/>
        </p:nvSpPr>
        <p:spPr>
          <a:xfrm>
            <a:off x="-245097" y="1065229"/>
            <a:ext cx="0" cy="0"/>
          </a:xfrm>
          <a:prstGeom prst="rect">
            <a:avLst/>
          </a:prstGeom>
        </p:spPr>
        <p:txBody>
          <a:bodyPr vert="horz" wrap="none" lIns="91440" tIns="45720" rIns="91440" bIns="45720" rtlCol="0">
            <a:noAutofit/>
          </a:bodyPr>
          <a:lstStyle/>
          <a:p>
            <a:pPr>
              <a:lnSpc>
                <a:spcPct val="90000"/>
              </a:lnSpc>
              <a:spcBef>
                <a:spcPts val="0"/>
              </a:spcBef>
            </a:pPr>
            <a:endParaRPr lang="en-US" sz="3000" spc="-70">
              <a:solidFill>
                <a:srgbClr val="0091DA"/>
              </a:solidFill>
              <a:latin typeface="+mj-lt"/>
              <a:cs typeface="FS Elliot Pro Light"/>
            </a:endParaRPr>
          </a:p>
        </p:txBody>
      </p:sp>
      <p:sp>
        <p:nvSpPr>
          <p:cNvPr id="15" name="Rectangle 14">
            <a:extLst>
              <a:ext uri="{FF2B5EF4-FFF2-40B4-BE49-F238E27FC236}">
                <a16:creationId xmlns:a16="http://schemas.microsoft.com/office/drawing/2014/main" id="{74364F78-7030-8447-818F-F4424B1550CD}"/>
              </a:ext>
            </a:extLst>
          </p:cNvPr>
          <p:cNvSpPr/>
          <p:nvPr/>
        </p:nvSpPr>
        <p:spPr>
          <a:xfrm>
            <a:off x="0" y="1233997"/>
            <a:ext cx="9144000" cy="3388506"/>
          </a:xfrm>
          <a:prstGeom prst="rect">
            <a:avLst/>
          </a:prstGeom>
          <a:solidFill>
            <a:schemeClr val="bg1"/>
          </a:solidFill>
          <a:ln w="12700" cap="rnd">
            <a:noFill/>
            <a:prstDash val="sysDot"/>
            <a:rou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Footer Placeholder 4">
            <a:extLst>
              <a:ext uri="{FF2B5EF4-FFF2-40B4-BE49-F238E27FC236}">
                <a16:creationId xmlns:a16="http://schemas.microsoft.com/office/drawing/2014/main" id="{A073A719-BFF3-4515-9B01-49CD3BBC3E32}"/>
              </a:ext>
            </a:extLst>
          </p:cNvPr>
          <p:cNvSpPr txBox="1">
            <a:spLocks/>
          </p:cNvSpPr>
          <p:nvPr/>
        </p:nvSpPr>
        <p:spPr>
          <a:xfrm>
            <a:off x="-465283" y="4869656"/>
            <a:ext cx="5322185" cy="273844"/>
          </a:xfrm>
          <a:prstGeom prst="rect">
            <a:avLst/>
          </a:prstGeom>
        </p:spPr>
        <p:txBody>
          <a:bodyPr vert="horz" lIns="68580" tIns="34290" rIns="68580" bIns="34290" rtlCol="0" anchor="ctr"/>
          <a:lstStyle>
            <a:defPPr>
              <a:defRPr lang="en-US"/>
            </a:defPPr>
            <a:lvl1pPr marL="0" algn="ctr" defTabSz="457200" rtl="0" eaLnBrk="1" latinLnBrk="0" hangingPunct="1">
              <a:defRPr sz="1400" kern="1200" baseline="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25">
                <a:ln w="0" cmpd="sng">
                  <a:noFill/>
                </a:ln>
                <a:solidFill>
                  <a:schemeClr val="bg1"/>
                </a:solidFill>
                <a:effectLst>
                  <a:outerShdw blurRad="50800" dist="50800" dir="5400000" sx="1000" sy="1000" algn="ctr" rotWithShape="0">
                    <a:srgbClr val="000000">
                      <a:alpha val="43137"/>
                    </a:srgbClr>
                  </a:outerShdw>
                </a:effectLst>
                <a:latin typeface="FS Elliot Pro" pitchFamily="50" charset="0"/>
              </a:rPr>
              <a:t>For financial professional use only. Not for distribution to the public.</a:t>
            </a:r>
          </a:p>
          <a:p>
            <a:endParaRPr lang="en-US" sz="900" spc="75">
              <a:ln w="0" cmpd="sng">
                <a:noFill/>
              </a:ln>
              <a:solidFill>
                <a:schemeClr val="bg1"/>
              </a:solidFill>
              <a:effectLst>
                <a:outerShdw blurRad="50800" dist="50800" dir="5400000" sx="1000" sy="1000" algn="ctr" rotWithShape="0">
                  <a:srgbClr val="000000">
                    <a:alpha val="43137"/>
                  </a:srgbClr>
                </a:outerShdw>
              </a:effectLst>
              <a:latin typeface="FS Elliot Pro" pitchFamily="50" charset="0"/>
              <a:cs typeface="Arial" panose="020B0604020202020204" pitchFamily="34" charset="0"/>
            </a:endParaRPr>
          </a:p>
        </p:txBody>
      </p:sp>
      <p:sp>
        <p:nvSpPr>
          <p:cNvPr id="4" name="Content Placeholder 2">
            <a:extLst>
              <a:ext uri="{FF2B5EF4-FFF2-40B4-BE49-F238E27FC236}">
                <a16:creationId xmlns:a16="http://schemas.microsoft.com/office/drawing/2014/main" id="{48B84D2C-B923-5C4D-8CBC-5939D2139B5D}"/>
              </a:ext>
            </a:extLst>
          </p:cNvPr>
          <p:cNvSpPr txBox="1">
            <a:spLocks/>
          </p:cNvSpPr>
          <p:nvPr/>
        </p:nvSpPr>
        <p:spPr>
          <a:xfrm>
            <a:off x="649157" y="1432483"/>
            <a:ext cx="7391400" cy="3355451"/>
          </a:xfrm>
          <a:prstGeom prst="rect">
            <a:avLst/>
          </a:prstGeom>
        </p:spPr>
        <p:txBody>
          <a:bodyPr>
            <a:normAutofit/>
          </a:bodyPr>
          <a:lstStyle>
            <a:lvl1pPr marL="342900" indent="-227013" algn="l" defTabSz="457200" rtl="0" eaLnBrk="1" latinLnBrk="0" hangingPunct="1">
              <a:spcBef>
                <a:spcPct val="20000"/>
              </a:spcBef>
              <a:buClr>
                <a:schemeClr val="accent2">
                  <a:lumMod val="50000"/>
                </a:schemeClr>
              </a:buClr>
              <a:buFont typeface="Arial"/>
              <a:buChar char="•"/>
              <a:defRPr sz="1800" kern="1200">
                <a:solidFill>
                  <a:schemeClr val="accent2">
                    <a:lumMod val="50000"/>
                  </a:schemeClr>
                </a:solidFill>
                <a:latin typeface="FS Elliot Pro"/>
                <a:ea typeface="+mn-ea"/>
                <a:cs typeface="FS Elliot Pro"/>
              </a:defRPr>
            </a:lvl1pPr>
            <a:lvl2pPr marL="688975" indent="-231775" algn="l" defTabSz="457200" rtl="0" eaLnBrk="1" latinLnBrk="0" hangingPunct="1">
              <a:spcBef>
                <a:spcPct val="20000"/>
              </a:spcBef>
              <a:buClr>
                <a:schemeClr val="accent2">
                  <a:lumMod val="50000"/>
                </a:schemeClr>
              </a:buClr>
              <a:buFont typeface="Arial"/>
              <a:buChar char="–"/>
              <a:defRPr sz="1600" kern="1200">
                <a:solidFill>
                  <a:schemeClr val="accent2">
                    <a:lumMod val="50000"/>
                  </a:schemeClr>
                </a:solidFill>
                <a:latin typeface="FS Elliot Pro"/>
                <a:ea typeface="+mn-ea"/>
                <a:cs typeface="FS Elliot Pro"/>
              </a:defRPr>
            </a:lvl2pPr>
            <a:lvl3pPr marL="1143000" indent="-228600" algn="l" defTabSz="457200" rtl="0" eaLnBrk="1" latinLnBrk="0" hangingPunct="1">
              <a:spcBef>
                <a:spcPct val="20000"/>
              </a:spcBef>
              <a:buFont typeface="Arial"/>
              <a:buChar char="•"/>
              <a:defRPr sz="1400" kern="1200">
                <a:solidFill>
                  <a:srgbClr val="162B48"/>
                </a:solidFill>
                <a:latin typeface="FS Elliot Pro"/>
                <a:ea typeface="+mn-ea"/>
                <a:cs typeface="FS Elliot Pro"/>
              </a:defRPr>
            </a:lvl3pPr>
            <a:lvl4pPr marL="1600200" indent="-228600" algn="l" defTabSz="457200" rtl="0" eaLnBrk="1" latinLnBrk="0" hangingPunct="1">
              <a:spcBef>
                <a:spcPct val="20000"/>
              </a:spcBef>
              <a:buFont typeface="Arial"/>
              <a:buChar char="–"/>
              <a:defRPr sz="1200" kern="1200">
                <a:solidFill>
                  <a:srgbClr val="162B48"/>
                </a:solidFill>
                <a:latin typeface="+mn-lt"/>
                <a:ea typeface="+mn-ea"/>
                <a:cs typeface="+mn-cs"/>
              </a:defRPr>
            </a:lvl4pPr>
            <a:lvl5pPr marL="2057400" indent="-228600" algn="l" defTabSz="457200" rtl="0" eaLnBrk="1" latinLnBrk="0" hangingPunct="1">
              <a:spcBef>
                <a:spcPct val="20000"/>
              </a:spcBef>
              <a:buFont typeface="Arial"/>
              <a:buChar char="»"/>
              <a:defRPr sz="1000" kern="1200">
                <a:solidFill>
                  <a:srgbClr val="162B4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indent="-228600">
              <a:spcBef>
                <a:spcPct val="0"/>
              </a:spcBef>
              <a:spcAft>
                <a:spcPts val="600"/>
              </a:spcAft>
              <a:defRPr/>
            </a:pPr>
            <a:r>
              <a:rPr lang="en-US" sz="2000">
                <a:solidFill>
                  <a:srgbClr val="23273F"/>
                </a:solidFill>
              </a:rPr>
              <a:t>Proper planning can help business owners take control of their business and their future</a:t>
            </a:r>
          </a:p>
          <a:p>
            <a:pPr marL="228600" indent="-228600">
              <a:spcBef>
                <a:spcPct val="0"/>
              </a:spcBef>
              <a:spcAft>
                <a:spcPts val="600"/>
              </a:spcAft>
              <a:defRPr/>
            </a:pPr>
            <a:r>
              <a:rPr lang="en-US" sz="2000">
                <a:solidFill>
                  <a:srgbClr val="23273F"/>
                </a:solidFill>
                <a:cs typeface="Arial" pitchFamily="34" charset="0"/>
              </a:rPr>
              <a:t>This approach offers 3 assessments:</a:t>
            </a:r>
          </a:p>
          <a:p>
            <a:pPr marL="628650" lvl="1" indent="-228600">
              <a:spcBef>
                <a:spcPct val="0"/>
              </a:spcBef>
              <a:spcAft>
                <a:spcPts val="600"/>
              </a:spcAft>
              <a:defRPr/>
            </a:pPr>
            <a:r>
              <a:rPr lang="en-US" sz="2000">
                <a:solidFill>
                  <a:srgbClr val="23273F"/>
                </a:solidFill>
                <a:cs typeface="Arial" pitchFamily="34" charset="0"/>
              </a:rPr>
              <a:t>Protecting their business</a:t>
            </a:r>
          </a:p>
          <a:p>
            <a:pPr marL="628650" lvl="1" indent="-228600">
              <a:spcBef>
                <a:spcPct val="0"/>
              </a:spcBef>
              <a:spcAft>
                <a:spcPts val="600"/>
              </a:spcAft>
              <a:defRPr/>
            </a:pPr>
            <a:r>
              <a:rPr lang="en-US" sz="2000">
                <a:solidFill>
                  <a:srgbClr val="23273F"/>
                </a:solidFill>
                <a:cs typeface="Arial" pitchFamily="34" charset="0"/>
              </a:rPr>
              <a:t>Protecting their employees</a:t>
            </a:r>
          </a:p>
          <a:p>
            <a:pPr marL="628650" lvl="1" indent="-228600">
              <a:spcBef>
                <a:spcPct val="0"/>
              </a:spcBef>
              <a:spcAft>
                <a:spcPts val="600"/>
              </a:spcAft>
              <a:defRPr/>
            </a:pPr>
            <a:r>
              <a:rPr lang="en-US" sz="2000">
                <a:solidFill>
                  <a:srgbClr val="23273F"/>
                </a:solidFill>
                <a:cs typeface="Arial" pitchFamily="34" charset="0"/>
              </a:rPr>
              <a:t>Protecting their lifestyle</a:t>
            </a:r>
            <a:endParaRPr lang="en-US" sz="2000">
              <a:solidFill>
                <a:srgbClr val="FF0000"/>
              </a:solidFill>
              <a:cs typeface="Arial" pitchFamily="34" charset="0"/>
            </a:endParaRPr>
          </a:p>
          <a:p>
            <a:pPr marL="228600" indent="-228600">
              <a:spcBef>
                <a:spcPct val="0"/>
              </a:spcBef>
              <a:spcAft>
                <a:spcPts val="600"/>
              </a:spcAft>
              <a:defRPr/>
            </a:pPr>
            <a:r>
              <a:rPr lang="en-US" sz="2000">
                <a:solidFill>
                  <a:srgbClr val="23273F"/>
                </a:solidFill>
                <a:cs typeface="Arial" pitchFamily="34" charset="0"/>
              </a:rPr>
              <a:t>You can choose from two different approaches to use this digital tool with your clients and prospects</a:t>
            </a:r>
            <a:endParaRPr lang="en-US" sz="2000">
              <a:solidFill>
                <a:srgbClr val="FF0000"/>
              </a:solidFill>
              <a:cs typeface="Arial" pitchFamily="34" charset="0"/>
            </a:endParaRPr>
          </a:p>
          <a:p>
            <a:pPr marL="628650" lvl="1" indent="-228600">
              <a:spcBef>
                <a:spcPct val="0"/>
              </a:spcBef>
              <a:spcAft>
                <a:spcPts val="600"/>
              </a:spcAft>
              <a:defRPr/>
            </a:pPr>
            <a:endParaRPr lang="en-US">
              <a:solidFill>
                <a:srgbClr val="FF0000"/>
              </a:solidFill>
              <a:cs typeface="Arial" pitchFamily="34" charset="0"/>
            </a:endParaRPr>
          </a:p>
        </p:txBody>
      </p:sp>
    </p:spTree>
    <p:extLst>
      <p:ext uri="{BB962C8B-B14F-4D97-AF65-F5344CB8AC3E}">
        <p14:creationId xmlns:p14="http://schemas.microsoft.com/office/powerpoint/2010/main" val="11272709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7546834" y="4551076"/>
            <a:ext cx="1352323" cy="390144"/>
          </a:xfrm>
          <a:prstGeom prst="rect">
            <a:avLst/>
          </a:prstGeom>
        </p:spPr>
      </p:pic>
      <p:sp>
        <p:nvSpPr>
          <p:cNvPr id="8" name="Footer Placeholder 4"/>
          <p:cNvSpPr txBox="1">
            <a:spLocks/>
          </p:cNvSpPr>
          <p:nvPr/>
        </p:nvSpPr>
        <p:spPr>
          <a:xfrm>
            <a:off x="0" y="4820836"/>
            <a:ext cx="4287862" cy="365125"/>
          </a:xfrm>
          <a:prstGeom prst="rect">
            <a:avLst/>
          </a:prstGeom>
        </p:spPr>
        <p:txBody>
          <a:bodyPr vert="horz" lIns="91440" tIns="45720" rIns="91440" bIns="45720" rtlCol="0" anchor="ctr"/>
          <a:lstStyle>
            <a:defPPr>
              <a:defRPr lang="en-US"/>
            </a:defPPr>
            <a:lvl1pPr marL="0" algn="ctr" defTabSz="457200" rtl="0" eaLnBrk="1" latinLnBrk="0" hangingPunct="1">
              <a:defRPr sz="1400" kern="1200" baseline="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a:ln w="0" cmpd="sng">
                  <a:noFill/>
                </a:ln>
                <a:solidFill>
                  <a:srgbClr val="23273F"/>
                </a:solidFill>
                <a:effectLst>
                  <a:outerShdw blurRad="50800" dist="50800" dir="5400000" sx="1000" sy="1000" algn="ctr" rotWithShape="0">
                    <a:srgbClr val="000000">
                      <a:alpha val="43137"/>
                    </a:srgbClr>
                  </a:outerShdw>
                </a:effectLst>
                <a:latin typeface="FS Elliot Pro" pitchFamily="50" charset="0"/>
              </a:rPr>
              <a:t>For financial professional use only. Not for distribution to the public</a:t>
            </a:r>
            <a:r>
              <a:rPr lang="en-US" sz="1200">
                <a:ln w="0" cmpd="sng">
                  <a:noFill/>
                </a:ln>
                <a:solidFill>
                  <a:srgbClr val="23273F"/>
                </a:solidFill>
                <a:effectLst>
                  <a:outerShdw blurRad="50800" dist="50800" dir="5400000" sx="1000" sy="1000" algn="ctr" rotWithShape="0">
                    <a:srgbClr val="000000">
                      <a:alpha val="43137"/>
                    </a:srgbClr>
                  </a:outerShdw>
                </a:effectLst>
                <a:latin typeface="FS Elliot Pro" pitchFamily="50" charset="0"/>
              </a:rPr>
              <a:t>.</a:t>
            </a:r>
          </a:p>
          <a:p>
            <a:endParaRPr lang="en-US" sz="1200" spc="100">
              <a:ln w="0" cmpd="sng">
                <a:noFill/>
              </a:ln>
              <a:solidFill>
                <a:srgbClr val="23273F"/>
              </a:solidFill>
              <a:effectLst>
                <a:outerShdw blurRad="50800" dist="50800" dir="5400000" sx="1000" sy="1000" algn="ctr" rotWithShape="0">
                  <a:srgbClr val="000000">
                    <a:alpha val="43137"/>
                  </a:srgbClr>
                </a:outerShdw>
              </a:effectLst>
              <a:latin typeface="FS Elliot Pro" pitchFamily="50" charset="0"/>
              <a:cs typeface="Arial" panose="020B0604020202020204" pitchFamily="34" charset="0"/>
            </a:endParaRPr>
          </a:p>
        </p:txBody>
      </p:sp>
      <p:sp>
        <p:nvSpPr>
          <p:cNvPr id="12" name="TextBox 11">
            <a:extLst>
              <a:ext uri="{FF2B5EF4-FFF2-40B4-BE49-F238E27FC236}">
                <a16:creationId xmlns:a16="http://schemas.microsoft.com/office/drawing/2014/main" id="{B274F3D3-9114-4E13-A0A3-F6018856E739}"/>
              </a:ext>
            </a:extLst>
          </p:cNvPr>
          <p:cNvSpPr txBox="1"/>
          <p:nvPr/>
        </p:nvSpPr>
        <p:spPr>
          <a:xfrm>
            <a:off x="535717" y="1379542"/>
            <a:ext cx="6592518" cy="3200876"/>
          </a:xfrm>
          <a:prstGeom prst="rect">
            <a:avLst/>
          </a:prstGeom>
          <a:noFill/>
        </p:spPr>
        <p:txBody>
          <a:bodyPr wrap="square" rtlCol="0">
            <a:spAutoFit/>
          </a:bodyPr>
          <a:lstStyle/>
          <a:p>
            <a:r>
              <a:rPr lang="en-US" sz="2000">
                <a:solidFill>
                  <a:srgbClr val="23273F"/>
                </a:solidFill>
                <a:latin typeface="FS Elliot Pro" panose="02000503040000020004" pitchFamily="50" charset="0"/>
                <a:cs typeface="Arial" pitchFamily="34" charset="0"/>
              </a:rPr>
              <a:t>Who’s it for?</a:t>
            </a:r>
          </a:p>
          <a:p>
            <a:pPr marL="285750" indent="-285750">
              <a:buFont typeface="Arial" panose="020B0604020202020204" pitchFamily="34" charset="0"/>
              <a:buChar char="•"/>
            </a:pPr>
            <a:r>
              <a:rPr lang="en-US">
                <a:solidFill>
                  <a:srgbClr val="23273F"/>
                </a:solidFill>
                <a:latin typeface="FS Elliot Pro" panose="02000503040000020004" pitchFamily="50" charset="0"/>
                <a:cs typeface="Arial" pitchFamily="34" charset="0"/>
              </a:rPr>
              <a:t>Privately held and publicly traded businesses</a:t>
            </a:r>
          </a:p>
          <a:p>
            <a:pPr marL="285750" indent="-285750">
              <a:buFont typeface="Arial" panose="020B0604020202020204" pitchFamily="34" charset="0"/>
              <a:buChar char="•"/>
            </a:pPr>
            <a:r>
              <a:rPr lang="en-US">
                <a:solidFill>
                  <a:srgbClr val="23273F"/>
                </a:solidFill>
                <a:latin typeface="FS Elliot Pro" panose="02000503040000020004" pitchFamily="50" charset="0"/>
                <a:cs typeface="Arial" pitchFamily="34" charset="0"/>
              </a:rPr>
              <a:t>For-profit and nonprofit organizations</a:t>
            </a:r>
          </a:p>
          <a:p>
            <a:pPr marL="285750" indent="-285750">
              <a:buFont typeface="Arial" panose="020B0604020202020204" pitchFamily="34" charset="0"/>
              <a:buChar char="•"/>
            </a:pPr>
            <a:r>
              <a:rPr lang="en-US">
                <a:solidFill>
                  <a:srgbClr val="23273F"/>
                </a:solidFill>
                <a:latin typeface="FS Elliot Pro" panose="02000503040000020004" pitchFamily="50" charset="0"/>
                <a:cs typeface="Arial" pitchFamily="34" charset="0"/>
              </a:rPr>
              <a:t>Businesses with any number of employees</a:t>
            </a:r>
          </a:p>
          <a:p>
            <a:pPr marL="285750" indent="-285750">
              <a:buFont typeface="Arial" panose="020B0604020202020204" pitchFamily="34" charset="0"/>
              <a:buChar char="•"/>
            </a:pPr>
            <a:r>
              <a:rPr lang="en-US">
                <a:solidFill>
                  <a:srgbClr val="23273F"/>
                </a:solidFill>
                <a:latin typeface="FS Elliot Pro" panose="02000503040000020004" pitchFamily="50" charset="0"/>
                <a:cs typeface="Arial" pitchFamily="34" charset="0"/>
              </a:rPr>
              <a:t>All industries</a:t>
            </a:r>
            <a:endParaRPr lang="en-US"/>
          </a:p>
          <a:p>
            <a:endParaRPr lang="en-US"/>
          </a:p>
          <a:p>
            <a:r>
              <a:rPr lang="en-US" sz="2000">
                <a:solidFill>
                  <a:srgbClr val="23273F"/>
                </a:solidFill>
                <a:latin typeface="FS Elliot Pro" panose="02000503040000020004" pitchFamily="50" charset="0"/>
                <a:cs typeface="Arial" pitchFamily="34" charset="0"/>
              </a:rPr>
              <a:t>What do they get?</a:t>
            </a:r>
          </a:p>
          <a:p>
            <a:pPr marL="285750" indent="-285750">
              <a:buFont typeface="Arial" panose="020B0604020202020204" pitchFamily="34" charset="0"/>
              <a:buChar char="•"/>
            </a:pPr>
            <a:r>
              <a:rPr lang="en-US">
                <a:solidFill>
                  <a:srgbClr val="23273F"/>
                </a:solidFill>
                <a:latin typeface="FS Elliot Pro" panose="02000503040000020004" pitchFamily="50" charset="0"/>
                <a:cs typeface="Arial" pitchFamily="34" charset="0"/>
              </a:rPr>
              <a:t>A personalized report with an analysis of how they’re doing</a:t>
            </a:r>
          </a:p>
          <a:p>
            <a:pPr marL="285750" indent="-285750">
              <a:buFont typeface="Arial" panose="020B0604020202020204" pitchFamily="34" charset="0"/>
              <a:buChar char="•"/>
            </a:pPr>
            <a:r>
              <a:rPr lang="en-US">
                <a:solidFill>
                  <a:srgbClr val="23273F"/>
                </a:solidFill>
                <a:latin typeface="FS Elliot Pro" panose="02000503040000020004" pitchFamily="50" charset="0"/>
                <a:cs typeface="Arial" pitchFamily="34" charset="0"/>
              </a:rPr>
              <a:t>Next steps in planning process</a:t>
            </a:r>
          </a:p>
          <a:p>
            <a:pPr marL="285750" indent="-285750">
              <a:buFont typeface="Arial" panose="020B0604020202020204" pitchFamily="34" charset="0"/>
              <a:buChar char="•"/>
            </a:pPr>
            <a:r>
              <a:rPr lang="en-US">
                <a:solidFill>
                  <a:srgbClr val="23273F"/>
                </a:solidFill>
                <a:latin typeface="FS Elliot Pro" panose="02000503040000020004" pitchFamily="50" charset="0"/>
                <a:cs typeface="Arial" pitchFamily="34" charset="0"/>
              </a:rPr>
              <a:t>Information on topics relevant to helping protect their business, their employees, and their lifestyle</a:t>
            </a:r>
            <a:r>
              <a:rPr lang="en-US">
                <a:latin typeface="FS Elliot Pro" panose="02000503040000020004" pitchFamily="50" charset="0"/>
              </a:rPr>
              <a:t> </a:t>
            </a:r>
            <a:endParaRPr lang="en-US"/>
          </a:p>
        </p:txBody>
      </p:sp>
      <p:pic>
        <p:nvPicPr>
          <p:cNvPr id="3" name="Picture 2">
            <a:extLst>
              <a:ext uri="{FF2B5EF4-FFF2-40B4-BE49-F238E27FC236}">
                <a16:creationId xmlns:a16="http://schemas.microsoft.com/office/drawing/2014/main" id="{3D491C02-5649-48FF-A074-A92F727C7863}"/>
              </a:ext>
            </a:extLst>
          </p:cNvPr>
          <p:cNvPicPr>
            <a:picLocks noChangeAspect="1"/>
          </p:cNvPicPr>
          <p:nvPr/>
        </p:nvPicPr>
        <p:blipFill>
          <a:blip r:embed="rId4"/>
          <a:stretch>
            <a:fillRect/>
          </a:stretch>
        </p:blipFill>
        <p:spPr>
          <a:xfrm>
            <a:off x="5542775" y="1033040"/>
            <a:ext cx="3356382" cy="1946940"/>
          </a:xfrm>
          <a:prstGeom prst="rect">
            <a:avLst/>
          </a:prstGeom>
        </p:spPr>
      </p:pic>
      <p:sp>
        <p:nvSpPr>
          <p:cNvPr id="4" name="Title 1">
            <a:extLst>
              <a:ext uri="{FF2B5EF4-FFF2-40B4-BE49-F238E27FC236}">
                <a16:creationId xmlns:a16="http://schemas.microsoft.com/office/drawing/2014/main" id="{2C428739-0EB6-0F24-186C-4D6D6E9E567D}"/>
              </a:ext>
            </a:extLst>
          </p:cNvPr>
          <p:cNvSpPr txBox="1">
            <a:spLocks noChangeArrowheads="1"/>
          </p:cNvSpPr>
          <p:nvPr/>
        </p:nvSpPr>
        <p:spPr>
          <a:xfrm>
            <a:off x="535717" y="485361"/>
            <a:ext cx="5314950" cy="328993"/>
          </a:xfrm>
          <a:prstGeom prst="rect">
            <a:avLst/>
          </a:prstGeom>
        </p:spPr>
        <p:txBody>
          <a:bodyPr vert="horz" lIns="91440" tIns="45720" rIns="91440" bIns="45720" rtlCol="0" anchor="t">
            <a:noAutofit/>
          </a:bodyPr>
          <a:lstStyle>
            <a:lvl1pPr algn="l" defTabSz="457200" rtl="0" eaLnBrk="1" latinLnBrk="0" hangingPunct="1">
              <a:lnSpc>
                <a:spcPct val="80000"/>
              </a:lnSpc>
              <a:spcBef>
                <a:spcPct val="0"/>
              </a:spcBef>
              <a:buNone/>
              <a:defRPr sz="3400" b="0" i="0" kern="1200" baseline="0">
                <a:solidFill>
                  <a:schemeClr val="bg2"/>
                </a:solidFill>
                <a:latin typeface="FS Elliot Pro"/>
                <a:ea typeface="+mj-ea"/>
                <a:cs typeface="FS Elliot Pro"/>
              </a:defRPr>
            </a:lvl1pPr>
          </a:lstStyle>
          <a:p>
            <a:pPr>
              <a:spcBef>
                <a:spcPts val="1200"/>
              </a:spcBef>
              <a:spcAft>
                <a:spcPts val="1200"/>
              </a:spcAft>
            </a:pPr>
            <a:r>
              <a:rPr lang="en-US" sz="1400">
                <a:solidFill>
                  <a:srgbClr val="0067CF"/>
                </a:solidFill>
                <a:latin typeface="FSElliotPro" panose="02000503040000020004" pitchFamily="50" charset="0"/>
              </a:rPr>
              <a:t>Business Needs Assessment</a:t>
            </a:r>
            <a:br>
              <a:rPr lang="en-US">
                <a:solidFill>
                  <a:srgbClr val="0067CF"/>
                </a:solidFill>
                <a:latin typeface="+mj-lt"/>
              </a:rPr>
            </a:br>
            <a:endParaRPr lang="en-US" altLang="en-US" sz="2400">
              <a:solidFill>
                <a:srgbClr val="0067CF"/>
              </a:solidFill>
              <a:latin typeface="FSElliotPro" panose="02000503040000020004" pitchFamily="50" charset="0"/>
            </a:endParaRPr>
          </a:p>
        </p:txBody>
      </p:sp>
      <p:sp>
        <p:nvSpPr>
          <p:cNvPr id="9" name="TextBox 8">
            <a:extLst>
              <a:ext uri="{FF2B5EF4-FFF2-40B4-BE49-F238E27FC236}">
                <a16:creationId xmlns:a16="http://schemas.microsoft.com/office/drawing/2014/main" id="{C976ACEE-5496-0E91-911E-FB6F1FF868AF}"/>
              </a:ext>
            </a:extLst>
          </p:cNvPr>
          <p:cNvSpPr txBox="1"/>
          <p:nvPr/>
        </p:nvSpPr>
        <p:spPr>
          <a:xfrm>
            <a:off x="537098" y="751494"/>
            <a:ext cx="4663440" cy="553998"/>
          </a:xfrm>
          <a:prstGeom prst="rect">
            <a:avLst/>
          </a:prstGeom>
          <a:noFill/>
        </p:spPr>
        <p:txBody>
          <a:bodyPr wrap="square" rtlCol="0">
            <a:spAutoFit/>
          </a:bodyPr>
          <a:lstStyle/>
          <a:p>
            <a:r>
              <a:rPr lang="en-US" sz="3000">
                <a:solidFill>
                  <a:srgbClr val="0067CF"/>
                </a:solidFill>
                <a:latin typeface="FSElliotPro" panose="02000503040000020004" pitchFamily="50" charset="0"/>
              </a:rPr>
              <a:t>Who can benefit?</a:t>
            </a:r>
            <a:endParaRPr lang="en-US" sz="3000"/>
          </a:p>
        </p:txBody>
      </p:sp>
    </p:spTree>
    <p:extLst>
      <p:ext uri="{BB962C8B-B14F-4D97-AF65-F5344CB8AC3E}">
        <p14:creationId xmlns:p14="http://schemas.microsoft.com/office/powerpoint/2010/main" val="9345300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Footer Placeholder 2">
            <a:extLst>
              <a:ext uri="{FF2B5EF4-FFF2-40B4-BE49-F238E27FC236}">
                <a16:creationId xmlns:a16="http://schemas.microsoft.com/office/drawing/2014/main" id="{AA421BF6-682D-4ED7-8AB0-8D1474CBB293}"/>
              </a:ext>
            </a:extLst>
          </p:cNvPr>
          <p:cNvSpPr>
            <a:spLocks noGrp="1" noChangeArrowheads="1"/>
          </p:cNvSpPr>
          <p:nvPr>
            <p:ph type="ftr" sz="quarter" idx="10"/>
          </p:nvPr>
        </p:nvSpPr>
        <p:spPr bwMode="auto">
          <a:xfrm>
            <a:off x="461597" y="4358956"/>
            <a:ext cx="5388485" cy="62782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b" anchorCtr="0" compatLnSpc="1">
            <a:prstTxWarp prst="textNoShape">
              <a:avLst/>
            </a:prstTxWarp>
          </a:bodyPr>
          <a:lstStyle>
            <a:defPPr>
              <a:defRPr lang="en-US"/>
            </a:defPPr>
            <a:lvl1pPr marL="0" algn="l" defTabSz="457200" rtl="0" eaLnBrk="1" fontAlgn="auto" latinLnBrk="0" hangingPunct="1">
              <a:spcBef>
                <a:spcPts val="0"/>
              </a:spcBef>
              <a:spcAft>
                <a:spcPts val="0"/>
              </a:spcAft>
              <a:defRPr sz="800" kern="1200">
                <a:solidFill>
                  <a:schemeClr val="accent2">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lang="en-US">
              <a:latin typeface="+mj-lt"/>
            </a:endParaRPr>
          </a:p>
          <a:p>
            <a:pPr>
              <a:defRPr/>
            </a:pPr>
            <a:endParaRPr lang="en-US">
              <a:solidFill>
                <a:srgbClr val="23273F"/>
              </a:solidFill>
              <a:latin typeface="+mj-lt"/>
              <a:cs typeface="Arial" panose="020B0604020202020204" pitchFamily="34" charset="0"/>
            </a:endParaRPr>
          </a:p>
          <a:p>
            <a:pPr>
              <a:defRPr/>
            </a:pPr>
            <a:r>
              <a:rPr lang="en-US">
                <a:solidFill>
                  <a:srgbClr val="23273F"/>
                </a:solidFill>
                <a:latin typeface="+mj-lt"/>
                <a:cs typeface="Arial" panose="020B0604020202020204" pitchFamily="34" charset="0"/>
              </a:rPr>
              <a:t>For </a:t>
            </a:r>
            <a:r>
              <a:rPr lang="en-US">
                <a:solidFill>
                  <a:srgbClr val="4D4E53"/>
                </a:solidFill>
                <a:latin typeface="+mj-lt"/>
              </a:rPr>
              <a:t>financial professional</a:t>
            </a:r>
            <a:r>
              <a:rPr lang="en-US">
                <a:solidFill>
                  <a:srgbClr val="23273F"/>
                </a:solidFill>
                <a:latin typeface="+mj-lt"/>
                <a:cs typeface="Arial" panose="020B0604020202020204" pitchFamily="34" charset="0"/>
              </a:rPr>
              <a:t> use only. Not for distribution to the public.</a:t>
            </a:r>
          </a:p>
        </p:txBody>
      </p:sp>
      <p:sp>
        <p:nvSpPr>
          <p:cNvPr id="27650" name="Title 1">
            <a:extLst>
              <a:ext uri="{FF2B5EF4-FFF2-40B4-BE49-F238E27FC236}">
                <a16:creationId xmlns:a16="http://schemas.microsoft.com/office/drawing/2014/main" id="{E0F91E23-1694-4C1C-8340-83394F0B5988}"/>
              </a:ext>
            </a:extLst>
          </p:cNvPr>
          <p:cNvSpPr>
            <a:spLocks noGrp="1" noChangeArrowheads="1"/>
          </p:cNvSpPr>
          <p:nvPr>
            <p:ph type="title"/>
          </p:nvPr>
        </p:nvSpPr>
        <p:spPr>
          <a:xfrm>
            <a:off x="461597" y="239684"/>
            <a:ext cx="5314950" cy="837240"/>
          </a:xfrm>
        </p:spPr>
        <p:txBody>
          <a:bodyPr/>
          <a:lstStyle/>
          <a:p>
            <a:pPr>
              <a:spcBef>
                <a:spcPts val="1200"/>
              </a:spcBef>
              <a:spcAft>
                <a:spcPts val="1200"/>
              </a:spcAft>
            </a:pPr>
            <a:r>
              <a:rPr lang="en-US" sz="1400">
                <a:solidFill>
                  <a:srgbClr val="0067CF"/>
                </a:solidFill>
                <a:latin typeface="+mj-lt"/>
              </a:rPr>
              <a:t>Business market approaches</a:t>
            </a:r>
            <a:br>
              <a:rPr lang="en-US" sz="1400">
                <a:solidFill>
                  <a:srgbClr val="0067CF"/>
                </a:solidFill>
                <a:latin typeface="+mj-lt"/>
              </a:rPr>
            </a:br>
            <a:endParaRPr lang="en-US" altLang="en-US" sz="2400">
              <a:solidFill>
                <a:srgbClr val="0067CF"/>
              </a:solidFill>
              <a:latin typeface="+mj-lt"/>
            </a:endParaRPr>
          </a:p>
        </p:txBody>
      </p:sp>
      <p:pic>
        <p:nvPicPr>
          <p:cNvPr id="3" name="Picture 2">
            <a:extLst>
              <a:ext uri="{FF2B5EF4-FFF2-40B4-BE49-F238E27FC236}">
                <a16:creationId xmlns:a16="http://schemas.microsoft.com/office/drawing/2014/main" id="{A2F3EAF4-8CD2-2E0B-45C9-E70E2BEC4F0B}"/>
              </a:ext>
            </a:extLst>
          </p:cNvPr>
          <p:cNvPicPr>
            <a:picLocks noChangeAspect="1"/>
          </p:cNvPicPr>
          <p:nvPr/>
        </p:nvPicPr>
        <p:blipFill>
          <a:blip r:embed="rId3"/>
          <a:stretch>
            <a:fillRect/>
          </a:stretch>
        </p:blipFill>
        <p:spPr>
          <a:xfrm>
            <a:off x="6279859" y="385010"/>
            <a:ext cx="2629096" cy="3416968"/>
          </a:xfrm>
          <a:prstGeom prst="rect">
            <a:avLst/>
          </a:prstGeom>
        </p:spPr>
      </p:pic>
      <p:sp>
        <p:nvSpPr>
          <p:cNvPr id="4" name="Content Placeholder 2">
            <a:extLst>
              <a:ext uri="{FF2B5EF4-FFF2-40B4-BE49-F238E27FC236}">
                <a16:creationId xmlns:a16="http://schemas.microsoft.com/office/drawing/2014/main" id="{C2F13BCC-EF7B-7D0F-E8AF-AEA4D6193421}"/>
              </a:ext>
            </a:extLst>
          </p:cNvPr>
          <p:cNvSpPr>
            <a:spLocks noGrp="1"/>
          </p:cNvSpPr>
          <p:nvPr>
            <p:ph idx="1"/>
          </p:nvPr>
        </p:nvSpPr>
        <p:spPr>
          <a:xfrm>
            <a:off x="378066" y="2027583"/>
            <a:ext cx="4972151" cy="2586752"/>
          </a:xfrm>
        </p:spPr>
        <p:txBody>
          <a:bodyPr>
            <a:normAutofit lnSpcReduction="10000"/>
          </a:bodyPr>
          <a:lstStyle/>
          <a:p>
            <a:pPr marL="228600" indent="-228600" eaLnBrk="1" hangingPunct="1">
              <a:spcBef>
                <a:spcPct val="0"/>
              </a:spcBef>
              <a:spcAft>
                <a:spcPts val="600"/>
              </a:spcAft>
              <a:defRPr/>
            </a:pPr>
            <a:r>
              <a:rPr lang="en-US" sz="2000">
                <a:solidFill>
                  <a:srgbClr val="23273F"/>
                </a:solidFill>
                <a:cs typeface="Arial" pitchFamily="34" charset="0"/>
              </a:rPr>
              <a:t>Informal business valuation and/or buy-sell review/business continuation</a:t>
            </a:r>
            <a:endParaRPr lang="en-US" sz="2000">
              <a:solidFill>
                <a:srgbClr val="FF0000"/>
              </a:solidFill>
              <a:cs typeface="Arial" pitchFamily="34" charset="0"/>
            </a:endParaRPr>
          </a:p>
          <a:p>
            <a:pPr marL="228600" indent="-228600" eaLnBrk="1" hangingPunct="1">
              <a:spcBef>
                <a:spcPct val="0"/>
              </a:spcBef>
              <a:spcAft>
                <a:spcPts val="600"/>
              </a:spcAft>
              <a:defRPr/>
            </a:pPr>
            <a:r>
              <a:rPr lang="en-US" sz="2000">
                <a:solidFill>
                  <a:srgbClr val="23273F"/>
                </a:solidFill>
                <a:cs typeface="Arial" pitchFamily="34" charset="0"/>
              </a:rPr>
              <a:t>Business needs analysis</a:t>
            </a:r>
          </a:p>
          <a:p>
            <a:pPr marL="228600" indent="-228600">
              <a:spcBef>
                <a:spcPct val="0"/>
              </a:spcBef>
              <a:spcAft>
                <a:spcPts val="600"/>
              </a:spcAft>
              <a:defRPr/>
            </a:pPr>
            <a:r>
              <a:rPr lang="en-US" sz="2000">
                <a:solidFill>
                  <a:srgbClr val="23273F"/>
                </a:solidFill>
                <a:cs typeface="Arial" pitchFamily="34" charset="0"/>
              </a:rPr>
              <a:t>Business needs assessment </a:t>
            </a:r>
          </a:p>
          <a:p>
            <a:pPr marL="228600" indent="-228600">
              <a:spcBef>
                <a:spcPct val="0"/>
              </a:spcBef>
              <a:spcAft>
                <a:spcPts val="600"/>
              </a:spcAft>
              <a:defRPr/>
            </a:pPr>
            <a:r>
              <a:rPr lang="en-US" sz="2000">
                <a:solidFill>
                  <a:srgbClr val="23273F"/>
                </a:solidFill>
                <a:cs typeface="Arial" pitchFamily="34" charset="0"/>
              </a:rPr>
              <a:t>Family-owned business</a:t>
            </a:r>
          </a:p>
          <a:p>
            <a:pPr marL="228600" indent="-228600">
              <a:spcBef>
                <a:spcPct val="0"/>
              </a:spcBef>
              <a:spcAft>
                <a:spcPts val="600"/>
              </a:spcAft>
              <a:defRPr/>
            </a:pPr>
            <a:r>
              <a:rPr lang="en-US" sz="2000">
                <a:solidFill>
                  <a:srgbClr val="23273F"/>
                </a:solidFill>
                <a:cs typeface="Arial" pitchFamily="34" charset="0"/>
              </a:rPr>
              <a:t>Agribusiness</a:t>
            </a:r>
          </a:p>
          <a:p>
            <a:pPr marL="228600" indent="-228600">
              <a:spcBef>
                <a:spcPct val="0"/>
              </a:spcBef>
              <a:spcAft>
                <a:spcPts val="600"/>
              </a:spcAft>
              <a:defRPr/>
            </a:pPr>
            <a:r>
              <a:rPr lang="en-US" sz="2000">
                <a:solidFill>
                  <a:srgbClr val="23273F"/>
                </a:solidFill>
                <a:cs typeface="Arial" pitchFamily="34" charset="0"/>
              </a:rPr>
              <a:t>Business owner retirement</a:t>
            </a:r>
          </a:p>
          <a:p>
            <a:pPr marL="228600" indent="-228600">
              <a:spcBef>
                <a:spcPct val="0"/>
              </a:spcBef>
              <a:spcAft>
                <a:spcPts val="600"/>
              </a:spcAft>
              <a:defRPr/>
            </a:pPr>
            <a:r>
              <a:rPr lang="en-US" sz="2000">
                <a:solidFill>
                  <a:srgbClr val="23273F"/>
                </a:solidFill>
                <a:cs typeface="Arial" pitchFamily="34" charset="0"/>
              </a:rPr>
              <a:t>Strategic alliances</a:t>
            </a:r>
          </a:p>
          <a:p>
            <a:pPr marL="228600" indent="-228600" eaLnBrk="1" hangingPunct="1">
              <a:spcBef>
                <a:spcPct val="0"/>
              </a:spcBef>
              <a:spcAft>
                <a:spcPts val="600"/>
              </a:spcAft>
              <a:defRPr/>
            </a:pPr>
            <a:endParaRPr lang="en-US" sz="2000">
              <a:solidFill>
                <a:srgbClr val="666666"/>
              </a:solidFill>
              <a:cs typeface="Arial" pitchFamily="34" charset="0"/>
            </a:endParaRPr>
          </a:p>
          <a:p>
            <a:pPr marL="0" indent="0" eaLnBrk="1" hangingPunct="1">
              <a:spcBef>
                <a:spcPct val="0"/>
              </a:spcBef>
              <a:spcAft>
                <a:spcPts val="600"/>
              </a:spcAft>
              <a:buNone/>
              <a:defRPr/>
            </a:pPr>
            <a:endParaRPr lang="en-US">
              <a:solidFill>
                <a:srgbClr val="666666"/>
              </a:solidFill>
              <a:cs typeface="Arial" pitchFamily="34" charset="0"/>
            </a:endParaRPr>
          </a:p>
        </p:txBody>
      </p:sp>
      <p:sp>
        <p:nvSpPr>
          <p:cNvPr id="5" name="Rectangle 4">
            <a:extLst>
              <a:ext uri="{FF2B5EF4-FFF2-40B4-BE49-F238E27FC236}">
                <a16:creationId xmlns:a16="http://schemas.microsoft.com/office/drawing/2014/main" id="{E2F368AB-99F2-94E7-88B4-677877C8696D}"/>
              </a:ext>
            </a:extLst>
          </p:cNvPr>
          <p:cNvSpPr/>
          <p:nvPr/>
        </p:nvSpPr>
        <p:spPr>
          <a:xfrm>
            <a:off x="6346587" y="4051179"/>
            <a:ext cx="2562368" cy="307777"/>
          </a:xfrm>
          <a:prstGeom prst="rect">
            <a:avLst/>
          </a:prstGeom>
        </p:spPr>
        <p:txBody>
          <a:bodyPr wrap="none">
            <a:spAutoFit/>
          </a:bodyPr>
          <a:lstStyle/>
          <a:p>
            <a:r>
              <a:rPr lang="en-US" sz="1400">
                <a:solidFill>
                  <a:schemeClr val="bg1"/>
                </a:solidFill>
                <a:latin typeface="FS Elliot Pro" panose="02000503040000020004" pitchFamily="50" charset="0"/>
              </a:rPr>
              <a:t>Approaches guide (BB12262)</a:t>
            </a:r>
          </a:p>
        </p:txBody>
      </p:sp>
      <p:sp>
        <p:nvSpPr>
          <p:cNvPr id="6" name="TextBox 5">
            <a:extLst>
              <a:ext uri="{FF2B5EF4-FFF2-40B4-BE49-F238E27FC236}">
                <a16:creationId xmlns:a16="http://schemas.microsoft.com/office/drawing/2014/main" id="{34A66087-BADB-B294-3140-7CDEBF9787CC}"/>
              </a:ext>
            </a:extLst>
          </p:cNvPr>
          <p:cNvSpPr txBox="1"/>
          <p:nvPr/>
        </p:nvSpPr>
        <p:spPr>
          <a:xfrm>
            <a:off x="550312" y="1431869"/>
            <a:ext cx="4627659" cy="349857"/>
          </a:xfrm>
          <a:prstGeom prst="rect">
            <a:avLst/>
          </a:prstGeom>
        </p:spPr>
        <p:txBody>
          <a:bodyPr vert="horz" wrap="square" lIns="91440" tIns="45720" rIns="91440" bIns="45720" rtlCol="0">
            <a:noAutofit/>
          </a:bodyPr>
          <a:lstStyle/>
          <a:p>
            <a:pPr>
              <a:lnSpc>
                <a:spcPct val="90000"/>
              </a:lnSpc>
              <a:spcBef>
                <a:spcPts val="0"/>
              </a:spcBef>
            </a:pPr>
            <a:endParaRPr lang="en-US" sz="3000" spc="-70">
              <a:solidFill>
                <a:srgbClr val="0091DA"/>
              </a:solidFill>
              <a:latin typeface="+mj-lt"/>
              <a:cs typeface="FS Elliot Pro Light"/>
            </a:endParaRPr>
          </a:p>
        </p:txBody>
      </p:sp>
      <p:sp>
        <p:nvSpPr>
          <p:cNvPr id="8" name="TextBox 7">
            <a:extLst>
              <a:ext uri="{FF2B5EF4-FFF2-40B4-BE49-F238E27FC236}">
                <a16:creationId xmlns:a16="http://schemas.microsoft.com/office/drawing/2014/main" id="{713C1F2F-D5B8-6B58-7616-29F13A8714E5}"/>
              </a:ext>
            </a:extLst>
          </p:cNvPr>
          <p:cNvSpPr txBox="1"/>
          <p:nvPr/>
        </p:nvSpPr>
        <p:spPr>
          <a:xfrm>
            <a:off x="339148" y="529165"/>
            <a:ext cx="4572000" cy="1015663"/>
          </a:xfrm>
          <a:prstGeom prst="rect">
            <a:avLst/>
          </a:prstGeom>
          <a:noFill/>
        </p:spPr>
        <p:txBody>
          <a:bodyPr wrap="square">
            <a:spAutoFit/>
          </a:bodyPr>
          <a:lstStyle/>
          <a:p>
            <a:r>
              <a:rPr lang="en-US" sz="3000">
                <a:solidFill>
                  <a:srgbClr val="0067CF"/>
                </a:solidFill>
                <a:latin typeface="+mj-lt"/>
              </a:rPr>
              <a:t>Tailor the conversation to clients’ needs</a:t>
            </a:r>
            <a:endParaRPr lang="en-US" sz="3000"/>
          </a:p>
        </p:txBody>
      </p:sp>
    </p:spTree>
    <p:extLst>
      <p:ext uri="{BB962C8B-B14F-4D97-AF65-F5344CB8AC3E}">
        <p14:creationId xmlns:p14="http://schemas.microsoft.com/office/powerpoint/2010/main" val="7409540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D285DD0-91DE-A141-B1E5-87C4AF0712A3}"/>
              </a:ext>
            </a:extLst>
          </p:cNvPr>
          <p:cNvSpPr/>
          <p:nvPr/>
        </p:nvSpPr>
        <p:spPr>
          <a:xfrm>
            <a:off x="0" y="-95250"/>
            <a:ext cx="9144000" cy="4495800"/>
          </a:xfrm>
          <a:prstGeom prst="rect">
            <a:avLst/>
          </a:prstGeom>
          <a:gradFill flip="none" rotWithShape="1">
            <a:gsLst>
              <a:gs pos="25000">
                <a:srgbClr val="004C97"/>
              </a:gs>
              <a:gs pos="98000">
                <a:srgbClr val="0091DA"/>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a:extLst>
              <a:ext uri="{FF2B5EF4-FFF2-40B4-BE49-F238E27FC236}">
                <a16:creationId xmlns:a16="http://schemas.microsoft.com/office/drawing/2014/main" id="{E5B95586-F10E-0843-8D4D-089305992F6A}"/>
              </a:ext>
            </a:extLst>
          </p:cNvPr>
          <p:cNvSpPr/>
          <p:nvPr/>
        </p:nvSpPr>
        <p:spPr>
          <a:xfrm>
            <a:off x="302151" y="990988"/>
            <a:ext cx="2698715" cy="26895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74320" tIns="411480" rIns="274320" bIns="274320" rtlCol="0" anchor="t"/>
          <a:lstStyle/>
          <a:p>
            <a:pPr>
              <a:lnSpc>
                <a:spcPct val="90000"/>
              </a:lnSpc>
              <a:spcAft>
                <a:spcPts val="600"/>
              </a:spcAft>
            </a:pPr>
            <a:r>
              <a:rPr lang="en-US">
                <a:solidFill>
                  <a:schemeClr val="bg1"/>
                </a:solidFill>
                <a:latin typeface="FS Elliot Pro Light" panose="02000503040000020004" pitchFamily="2" charset="0"/>
              </a:rPr>
              <a:t>Protect their business</a:t>
            </a:r>
          </a:p>
          <a:p>
            <a:pPr marL="285750" indent="-285750">
              <a:lnSpc>
                <a:spcPct val="90000"/>
              </a:lnSpc>
              <a:spcAft>
                <a:spcPts val="600"/>
              </a:spcAft>
              <a:buFont typeface="Arial" panose="020B0604020202020204" pitchFamily="34" charset="0"/>
              <a:buChar char="•"/>
            </a:pPr>
            <a:r>
              <a:rPr lang="en-US" sz="1600">
                <a:solidFill>
                  <a:schemeClr val="bg1"/>
                </a:solidFill>
                <a:latin typeface="FS Elliot Pro" panose="02000503040000020004" pitchFamily="2" charset="0"/>
              </a:rPr>
              <a:t>Buy-sell and business transfer strategies</a:t>
            </a:r>
          </a:p>
          <a:p>
            <a:pPr marL="285750" indent="-285750">
              <a:lnSpc>
                <a:spcPct val="90000"/>
              </a:lnSpc>
              <a:spcAft>
                <a:spcPts val="600"/>
              </a:spcAft>
              <a:buFont typeface="Arial" panose="020B0604020202020204" pitchFamily="34" charset="0"/>
              <a:buChar char="•"/>
            </a:pPr>
            <a:r>
              <a:rPr lang="en-US" sz="1600">
                <a:solidFill>
                  <a:schemeClr val="bg1"/>
                </a:solidFill>
                <a:latin typeface="FS Elliot Pro" panose="02000503040000020004" pitchFamily="2" charset="0"/>
              </a:rPr>
              <a:t>Key employee retention benefits</a:t>
            </a:r>
          </a:p>
          <a:p>
            <a:pPr marL="285750" indent="-285750">
              <a:lnSpc>
                <a:spcPct val="90000"/>
              </a:lnSpc>
              <a:spcAft>
                <a:spcPts val="600"/>
              </a:spcAft>
              <a:buFont typeface="Arial" panose="020B0604020202020204" pitchFamily="34" charset="0"/>
              <a:buChar char="•"/>
            </a:pPr>
            <a:r>
              <a:rPr lang="en-US" sz="1600">
                <a:solidFill>
                  <a:schemeClr val="bg1"/>
                </a:solidFill>
                <a:latin typeface="FS Elliot Pro" panose="02000503040000020004" pitchFamily="2" charset="0"/>
              </a:rPr>
              <a:t>Key person protection</a:t>
            </a:r>
          </a:p>
          <a:p>
            <a:pPr marL="285750" indent="-285750">
              <a:lnSpc>
                <a:spcPct val="90000"/>
              </a:lnSpc>
              <a:spcAft>
                <a:spcPts val="600"/>
              </a:spcAft>
              <a:buFont typeface="Arial" panose="020B0604020202020204" pitchFamily="34" charset="0"/>
              <a:buChar char="•"/>
            </a:pPr>
            <a:endParaRPr lang="en-US">
              <a:solidFill>
                <a:schemeClr val="bg1"/>
              </a:solidFill>
              <a:latin typeface="FS Elliot Pro" panose="02000503040000020004" pitchFamily="2" charset="0"/>
            </a:endParaRPr>
          </a:p>
        </p:txBody>
      </p:sp>
      <p:grpSp>
        <p:nvGrpSpPr>
          <p:cNvPr id="10" name="Group 9">
            <a:extLst>
              <a:ext uri="{FF2B5EF4-FFF2-40B4-BE49-F238E27FC236}">
                <a16:creationId xmlns:a16="http://schemas.microsoft.com/office/drawing/2014/main" id="{21750FC7-9AAF-B248-9080-0B970B8EE30C}"/>
              </a:ext>
            </a:extLst>
          </p:cNvPr>
          <p:cNvGrpSpPr/>
          <p:nvPr/>
        </p:nvGrpSpPr>
        <p:grpSpPr>
          <a:xfrm>
            <a:off x="3204943" y="1324303"/>
            <a:ext cx="2811781" cy="2709332"/>
            <a:chOff x="4234462" y="661058"/>
            <a:chExt cx="3749041" cy="4756620"/>
          </a:xfrm>
        </p:grpSpPr>
        <p:cxnSp>
          <p:nvCxnSpPr>
            <p:cNvPr id="8" name="Straight Connector 7">
              <a:extLst>
                <a:ext uri="{FF2B5EF4-FFF2-40B4-BE49-F238E27FC236}">
                  <a16:creationId xmlns:a16="http://schemas.microsoft.com/office/drawing/2014/main" id="{0EEF6CCD-99F2-6146-A0BD-33D3B856EE11}"/>
                </a:ext>
              </a:extLst>
            </p:cNvPr>
            <p:cNvCxnSpPr>
              <a:cxnSpLocks/>
            </p:cNvCxnSpPr>
            <p:nvPr/>
          </p:nvCxnSpPr>
          <p:spPr>
            <a:xfrm>
              <a:off x="4234462" y="744692"/>
              <a:ext cx="0" cy="4672986"/>
            </a:xfrm>
            <a:prstGeom prst="line">
              <a:avLst/>
            </a:prstGeom>
            <a:ln w="9525">
              <a:solidFill>
                <a:srgbClr val="00C4D9"/>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3BC2AE7-8D2E-4B4E-8E14-711D5156DE4B}"/>
                </a:ext>
              </a:extLst>
            </p:cNvPr>
            <p:cNvCxnSpPr>
              <a:cxnSpLocks/>
            </p:cNvCxnSpPr>
            <p:nvPr/>
          </p:nvCxnSpPr>
          <p:spPr>
            <a:xfrm>
              <a:off x="7983503" y="661058"/>
              <a:ext cx="0" cy="4756620"/>
            </a:xfrm>
            <a:prstGeom prst="line">
              <a:avLst/>
            </a:prstGeom>
            <a:ln w="9525">
              <a:solidFill>
                <a:srgbClr val="00C4D9"/>
              </a:solidFill>
            </a:ln>
          </p:spPr>
          <p:style>
            <a:lnRef idx="1">
              <a:schemeClr val="accent1"/>
            </a:lnRef>
            <a:fillRef idx="0">
              <a:schemeClr val="accent1"/>
            </a:fillRef>
            <a:effectRef idx="0">
              <a:schemeClr val="accent1"/>
            </a:effectRef>
            <a:fontRef idx="minor">
              <a:schemeClr val="tx1"/>
            </a:fontRef>
          </p:style>
        </p:cxnSp>
      </p:grpSp>
      <p:sp>
        <p:nvSpPr>
          <p:cNvPr id="16" name="Title 4">
            <a:extLst>
              <a:ext uri="{FF2B5EF4-FFF2-40B4-BE49-F238E27FC236}">
                <a16:creationId xmlns:a16="http://schemas.microsoft.com/office/drawing/2014/main" id="{A4BEE06F-3BD9-421A-81D7-3E758605BD21}"/>
              </a:ext>
            </a:extLst>
          </p:cNvPr>
          <p:cNvSpPr>
            <a:spLocks noGrp="1"/>
          </p:cNvSpPr>
          <p:nvPr>
            <p:ph type="title"/>
          </p:nvPr>
        </p:nvSpPr>
        <p:spPr>
          <a:xfrm>
            <a:off x="456010" y="409989"/>
            <a:ext cx="8230790" cy="774975"/>
          </a:xfrm>
        </p:spPr>
        <p:txBody>
          <a:bodyPr/>
          <a:lstStyle/>
          <a:p>
            <a:pPr>
              <a:spcBef>
                <a:spcPts val="1200"/>
              </a:spcBef>
            </a:pPr>
            <a:r>
              <a:rPr lang="en-US" sz="1400">
                <a:solidFill>
                  <a:schemeClr val="bg1"/>
                </a:solidFill>
                <a:latin typeface="FS Elliot Pro Light" panose="02000503040000020004" pitchFamily="50" charset="0"/>
              </a:rPr>
              <a:t>Business Needs Assessment</a:t>
            </a:r>
            <a:br>
              <a:rPr lang="en-US">
                <a:solidFill>
                  <a:schemeClr val="bg1"/>
                </a:solidFill>
              </a:rPr>
            </a:br>
            <a:br>
              <a:rPr lang="en-US" sz="800">
                <a:solidFill>
                  <a:schemeClr val="bg1"/>
                </a:solidFill>
              </a:rPr>
            </a:br>
            <a:r>
              <a:rPr lang="en-US">
                <a:solidFill>
                  <a:schemeClr val="bg1"/>
                </a:solidFill>
              </a:rPr>
              <a:t>A holistic view of business planning needs</a:t>
            </a:r>
            <a:endParaRPr lang="en-US">
              <a:solidFill>
                <a:schemeClr val="bg1"/>
              </a:solidFill>
              <a:latin typeface="FS Elliot Pro Light" panose="02000503040000020004" pitchFamily="2" charset="0"/>
            </a:endParaRPr>
          </a:p>
        </p:txBody>
      </p:sp>
      <p:sp>
        <p:nvSpPr>
          <p:cNvPr id="17" name="Footer Placeholder 4">
            <a:extLst>
              <a:ext uri="{FF2B5EF4-FFF2-40B4-BE49-F238E27FC236}">
                <a16:creationId xmlns:a16="http://schemas.microsoft.com/office/drawing/2014/main" id="{D3CF54A9-BF07-4F81-B075-1E4FFF7250B3}"/>
              </a:ext>
            </a:extLst>
          </p:cNvPr>
          <p:cNvSpPr txBox="1">
            <a:spLocks/>
          </p:cNvSpPr>
          <p:nvPr/>
        </p:nvSpPr>
        <p:spPr>
          <a:xfrm>
            <a:off x="-465283" y="4869656"/>
            <a:ext cx="5322185" cy="273844"/>
          </a:xfrm>
          <a:prstGeom prst="rect">
            <a:avLst/>
          </a:prstGeom>
        </p:spPr>
        <p:txBody>
          <a:bodyPr vert="horz" lIns="68580" tIns="34290" rIns="68580" bIns="34290" rtlCol="0" anchor="ctr"/>
          <a:lstStyle>
            <a:defPPr>
              <a:defRPr lang="en-US"/>
            </a:defPPr>
            <a:lvl1pPr marL="0" algn="ctr" defTabSz="457200" rtl="0" eaLnBrk="1" latinLnBrk="0" hangingPunct="1">
              <a:defRPr sz="1400" kern="1200" baseline="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25">
                <a:ln w="0" cmpd="sng">
                  <a:noFill/>
                </a:ln>
                <a:solidFill>
                  <a:srgbClr val="333333"/>
                </a:solidFill>
                <a:effectLst>
                  <a:outerShdw blurRad="50800" dist="50800" dir="5400000" sx="1000" sy="1000" algn="ctr" rotWithShape="0">
                    <a:srgbClr val="000000">
                      <a:alpha val="43137"/>
                    </a:srgbClr>
                  </a:outerShdw>
                </a:effectLst>
                <a:latin typeface="FS Elliot Pro" pitchFamily="50" charset="0"/>
              </a:rPr>
              <a:t>For financial professional use only. Not for distribution to the public.</a:t>
            </a:r>
          </a:p>
          <a:p>
            <a:endParaRPr lang="en-US" sz="900" spc="75">
              <a:ln w="0" cmpd="sng">
                <a:noFill/>
              </a:ln>
              <a:solidFill>
                <a:srgbClr val="333333"/>
              </a:solidFill>
              <a:effectLst>
                <a:outerShdw blurRad="50800" dist="50800" dir="5400000" sx="1000" sy="1000" algn="ctr" rotWithShape="0">
                  <a:srgbClr val="000000">
                    <a:alpha val="43137"/>
                  </a:srgbClr>
                </a:outerShdw>
              </a:effectLst>
              <a:latin typeface="FS Elliot Pro" pitchFamily="50" charset="0"/>
              <a:cs typeface="Arial" panose="020B0604020202020204" pitchFamily="34" charset="0"/>
            </a:endParaRPr>
          </a:p>
        </p:txBody>
      </p:sp>
      <p:sp>
        <p:nvSpPr>
          <p:cNvPr id="11" name="Rectangle 10">
            <a:extLst>
              <a:ext uri="{FF2B5EF4-FFF2-40B4-BE49-F238E27FC236}">
                <a16:creationId xmlns:a16="http://schemas.microsoft.com/office/drawing/2014/main" id="{D1B426DA-21AD-FD21-D0BC-AFE19975379D}"/>
              </a:ext>
            </a:extLst>
          </p:cNvPr>
          <p:cNvSpPr/>
          <p:nvPr/>
        </p:nvSpPr>
        <p:spPr>
          <a:xfrm>
            <a:off x="3358804" y="970243"/>
            <a:ext cx="2516212" cy="26895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74320" tIns="411480" rIns="274320" bIns="274320" rtlCol="0" anchor="t"/>
          <a:lstStyle/>
          <a:p>
            <a:pPr>
              <a:lnSpc>
                <a:spcPct val="90000"/>
              </a:lnSpc>
              <a:spcAft>
                <a:spcPts val="600"/>
              </a:spcAft>
            </a:pPr>
            <a:r>
              <a:rPr lang="en-US">
                <a:solidFill>
                  <a:schemeClr val="bg1"/>
                </a:solidFill>
                <a:latin typeface="FS Elliot Pro Light" panose="02000503040000020004" pitchFamily="2" charset="0"/>
              </a:rPr>
              <a:t>Protect their employees</a:t>
            </a:r>
          </a:p>
          <a:p>
            <a:pPr marL="285750" indent="-285750">
              <a:lnSpc>
                <a:spcPct val="90000"/>
              </a:lnSpc>
              <a:spcAft>
                <a:spcPts val="600"/>
              </a:spcAft>
              <a:buFont typeface="Arial" panose="020B0604020202020204" pitchFamily="34" charset="0"/>
              <a:buChar char="•"/>
            </a:pPr>
            <a:r>
              <a:rPr lang="en-US" sz="1600">
                <a:solidFill>
                  <a:schemeClr val="bg1"/>
                </a:solidFill>
                <a:latin typeface="FS Elliot Pro" panose="02000503040000020004" pitchFamily="2" charset="0"/>
              </a:rPr>
              <a:t>Qualified retirement plans</a:t>
            </a:r>
          </a:p>
          <a:p>
            <a:pPr marL="285750" indent="-285750">
              <a:lnSpc>
                <a:spcPct val="90000"/>
              </a:lnSpc>
              <a:spcAft>
                <a:spcPts val="600"/>
              </a:spcAft>
              <a:buFont typeface="Arial" panose="020B0604020202020204" pitchFamily="34" charset="0"/>
              <a:buChar char="•"/>
            </a:pPr>
            <a:r>
              <a:rPr lang="en-US" sz="1600">
                <a:solidFill>
                  <a:schemeClr val="bg1"/>
                </a:solidFill>
                <a:latin typeface="FS Elliot Pro" panose="02000503040000020004" pitchFamily="2" charset="0"/>
              </a:rPr>
              <a:t>Group benefits</a:t>
            </a:r>
          </a:p>
          <a:p>
            <a:pPr marL="285750" indent="-285750">
              <a:lnSpc>
                <a:spcPct val="90000"/>
              </a:lnSpc>
              <a:spcAft>
                <a:spcPts val="600"/>
              </a:spcAft>
              <a:buFont typeface="Arial" panose="020B0604020202020204" pitchFamily="34" charset="0"/>
              <a:buChar char="•"/>
            </a:pPr>
            <a:r>
              <a:rPr lang="en-US" sz="1600">
                <a:solidFill>
                  <a:schemeClr val="bg1"/>
                </a:solidFill>
                <a:latin typeface="FS Elliot Pro" panose="02000503040000020004" pitchFamily="2" charset="0"/>
              </a:rPr>
              <a:t>Key employee retirement benefits</a:t>
            </a:r>
          </a:p>
          <a:p>
            <a:pPr>
              <a:lnSpc>
                <a:spcPct val="90000"/>
              </a:lnSpc>
              <a:spcAft>
                <a:spcPts val="600"/>
              </a:spcAft>
            </a:pPr>
            <a:endParaRPr lang="en-US" sz="1600">
              <a:solidFill>
                <a:schemeClr val="bg1"/>
              </a:solidFill>
              <a:latin typeface="FS Elliot Pro" panose="02000503040000020004" pitchFamily="2" charset="0"/>
            </a:endParaRPr>
          </a:p>
          <a:p>
            <a:pPr marL="285750" indent="-285750">
              <a:lnSpc>
                <a:spcPct val="90000"/>
              </a:lnSpc>
              <a:spcAft>
                <a:spcPts val="600"/>
              </a:spcAft>
              <a:buFont typeface="Arial" panose="020B0604020202020204" pitchFamily="34" charset="0"/>
              <a:buChar char="•"/>
            </a:pPr>
            <a:endParaRPr lang="en-US">
              <a:solidFill>
                <a:schemeClr val="bg1"/>
              </a:solidFill>
              <a:latin typeface="FS Elliot Pro" panose="02000503040000020004" pitchFamily="2" charset="0"/>
            </a:endParaRPr>
          </a:p>
        </p:txBody>
      </p:sp>
      <p:sp>
        <p:nvSpPr>
          <p:cNvPr id="15" name="Rectangle 14">
            <a:extLst>
              <a:ext uri="{FF2B5EF4-FFF2-40B4-BE49-F238E27FC236}">
                <a16:creationId xmlns:a16="http://schemas.microsoft.com/office/drawing/2014/main" id="{BAAD31DC-5A85-5C44-8DD9-8CB9E399FB23}"/>
              </a:ext>
            </a:extLst>
          </p:cNvPr>
          <p:cNvSpPr/>
          <p:nvPr/>
        </p:nvSpPr>
        <p:spPr>
          <a:xfrm>
            <a:off x="6264909" y="985056"/>
            <a:ext cx="2516212" cy="26895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74320" tIns="411480" rIns="274320" bIns="274320" rtlCol="0" anchor="t"/>
          <a:lstStyle/>
          <a:p>
            <a:pPr>
              <a:lnSpc>
                <a:spcPct val="90000"/>
              </a:lnSpc>
              <a:spcAft>
                <a:spcPts val="600"/>
              </a:spcAft>
            </a:pPr>
            <a:r>
              <a:rPr lang="en-US">
                <a:solidFill>
                  <a:schemeClr val="bg1"/>
                </a:solidFill>
                <a:latin typeface="FS Elliot Pro Light" panose="02000503040000020004" pitchFamily="2" charset="0"/>
              </a:rPr>
              <a:t>Protect their lifestyle</a:t>
            </a:r>
          </a:p>
          <a:p>
            <a:pPr marL="285750" indent="-285750">
              <a:lnSpc>
                <a:spcPct val="90000"/>
              </a:lnSpc>
              <a:spcAft>
                <a:spcPts val="600"/>
              </a:spcAft>
              <a:buFont typeface="Arial" panose="020B0604020202020204" pitchFamily="34" charset="0"/>
              <a:buChar char="•"/>
            </a:pPr>
            <a:r>
              <a:rPr lang="en-US" sz="1600">
                <a:solidFill>
                  <a:schemeClr val="bg1"/>
                </a:solidFill>
                <a:latin typeface="FS Elliot Pro" panose="02000503040000020004" pitchFamily="2" charset="0"/>
              </a:rPr>
              <a:t>Business owner strategies</a:t>
            </a:r>
          </a:p>
          <a:p>
            <a:pPr marL="285750" indent="-285750">
              <a:lnSpc>
                <a:spcPct val="90000"/>
              </a:lnSpc>
              <a:spcAft>
                <a:spcPts val="600"/>
              </a:spcAft>
              <a:buFont typeface="Arial" panose="020B0604020202020204" pitchFamily="34" charset="0"/>
              <a:buChar char="•"/>
            </a:pPr>
            <a:r>
              <a:rPr lang="en-US" sz="1600">
                <a:solidFill>
                  <a:schemeClr val="bg1"/>
                </a:solidFill>
                <a:latin typeface="FS Elliot Pro" panose="02000503040000020004" pitchFamily="2" charset="0"/>
              </a:rPr>
              <a:t>Life and disability insurance</a:t>
            </a:r>
          </a:p>
          <a:p>
            <a:pPr marL="285750" indent="-285750">
              <a:lnSpc>
                <a:spcPct val="90000"/>
              </a:lnSpc>
              <a:spcAft>
                <a:spcPts val="600"/>
              </a:spcAft>
              <a:buFont typeface="Arial" panose="020B0604020202020204" pitchFamily="34" charset="0"/>
              <a:buChar char="•"/>
            </a:pPr>
            <a:r>
              <a:rPr lang="en-US" sz="1600">
                <a:solidFill>
                  <a:schemeClr val="bg1"/>
                </a:solidFill>
                <a:latin typeface="FS Elliot Pro" panose="02000503040000020004" pitchFamily="2" charset="0"/>
              </a:rPr>
              <a:t>Legacy and estate planning</a:t>
            </a:r>
          </a:p>
          <a:p>
            <a:pPr marL="285750" indent="-285750">
              <a:lnSpc>
                <a:spcPct val="90000"/>
              </a:lnSpc>
              <a:spcAft>
                <a:spcPts val="600"/>
              </a:spcAft>
              <a:buFont typeface="Arial" panose="020B0604020202020204" pitchFamily="34" charset="0"/>
              <a:buChar char="•"/>
            </a:pPr>
            <a:endParaRPr lang="en-US">
              <a:solidFill>
                <a:schemeClr val="bg1"/>
              </a:solidFill>
              <a:latin typeface="FS Elliot Pro" panose="02000503040000020004" pitchFamily="2" charset="0"/>
            </a:endParaRPr>
          </a:p>
        </p:txBody>
      </p:sp>
    </p:spTree>
    <p:extLst>
      <p:ext uri="{BB962C8B-B14F-4D97-AF65-F5344CB8AC3E}">
        <p14:creationId xmlns:p14="http://schemas.microsoft.com/office/powerpoint/2010/main" val="32386749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918" y="1115921"/>
            <a:ext cx="2226384" cy="463435"/>
          </a:xfrm>
        </p:spPr>
        <p:txBody>
          <a:bodyPr/>
          <a:lstStyle/>
          <a:p>
            <a:pPr>
              <a:defRPr/>
            </a:pPr>
            <a:r>
              <a:rPr lang="en-US" sz="3000">
                <a:ea typeface="ＭＳ Ｐゴシック" charset="0"/>
                <a:cs typeface="Arial" charset="0"/>
              </a:rPr>
              <a:t>The business owner indicates what’s important to them</a:t>
            </a:r>
            <a:endParaRPr lang="en-US" sz="3000">
              <a:ea typeface="ＭＳ Ｐゴシック" charset="0"/>
            </a:endParaRPr>
          </a:p>
        </p:txBody>
      </p:sp>
      <p:pic>
        <p:nvPicPr>
          <p:cNvPr id="4" name="Picture 3"/>
          <p:cNvPicPr>
            <a:picLocks noChangeAspect="1"/>
          </p:cNvPicPr>
          <p:nvPr/>
        </p:nvPicPr>
        <p:blipFill>
          <a:blip r:embed="rId3"/>
          <a:stretch>
            <a:fillRect/>
          </a:stretch>
        </p:blipFill>
        <p:spPr>
          <a:xfrm>
            <a:off x="7546834" y="4551076"/>
            <a:ext cx="1352323" cy="390144"/>
          </a:xfrm>
          <a:prstGeom prst="rect">
            <a:avLst/>
          </a:prstGeom>
        </p:spPr>
      </p:pic>
      <p:sp>
        <p:nvSpPr>
          <p:cNvPr id="5" name="Footer Placeholder 4"/>
          <p:cNvSpPr txBox="1">
            <a:spLocks/>
          </p:cNvSpPr>
          <p:nvPr/>
        </p:nvSpPr>
        <p:spPr>
          <a:xfrm>
            <a:off x="80198" y="4674947"/>
            <a:ext cx="4000621" cy="365125"/>
          </a:xfrm>
          <a:prstGeom prst="rect">
            <a:avLst/>
          </a:prstGeom>
        </p:spPr>
        <p:txBody>
          <a:bodyPr vert="horz" lIns="91440" tIns="45720" rIns="91440" bIns="45720" rtlCol="0" anchor="ctr"/>
          <a:lstStyle>
            <a:defPPr>
              <a:defRPr lang="en-US"/>
            </a:defPPr>
            <a:lvl1pPr marL="0" algn="ctr" defTabSz="457200" rtl="0" eaLnBrk="1" latinLnBrk="0" hangingPunct="1">
              <a:defRPr sz="1400" kern="1200" baseline="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a:ln w="0" cmpd="sng">
                  <a:noFill/>
                </a:ln>
                <a:solidFill>
                  <a:srgbClr val="23273F"/>
                </a:solidFill>
                <a:effectLst>
                  <a:outerShdw blurRad="50800" dist="50800" dir="5400000" sx="1000" sy="1000" algn="ctr" rotWithShape="0">
                    <a:srgbClr val="000000">
                      <a:alpha val="43137"/>
                    </a:srgbClr>
                  </a:outerShdw>
                </a:effectLst>
                <a:latin typeface="FS Elliot Pro" pitchFamily="50" charset="0"/>
              </a:rPr>
              <a:t>For financial professional use only. Not for distribution to the public</a:t>
            </a:r>
            <a:r>
              <a:rPr lang="en-US" sz="1200">
                <a:ln w="0" cmpd="sng">
                  <a:noFill/>
                </a:ln>
                <a:solidFill>
                  <a:srgbClr val="23273F"/>
                </a:solidFill>
                <a:effectLst>
                  <a:outerShdw blurRad="50800" dist="50800" dir="5400000" sx="1000" sy="1000" algn="ctr" rotWithShape="0">
                    <a:srgbClr val="000000">
                      <a:alpha val="43137"/>
                    </a:srgbClr>
                  </a:outerShdw>
                </a:effectLst>
                <a:latin typeface="FS Elliot Pro" pitchFamily="50" charset="0"/>
              </a:rPr>
              <a:t>.</a:t>
            </a:r>
          </a:p>
          <a:p>
            <a:endParaRPr lang="en-US" sz="1200" spc="100">
              <a:ln w="0" cmpd="sng">
                <a:noFill/>
              </a:ln>
              <a:solidFill>
                <a:srgbClr val="23273F"/>
              </a:solidFill>
              <a:effectLst>
                <a:outerShdw blurRad="50800" dist="50800" dir="5400000" sx="1000" sy="1000" algn="ctr" rotWithShape="0">
                  <a:srgbClr val="000000">
                    <a:alpha val="43137"/>
                  </a:srgbClr>
                </a:outerShdw>
              </a:effectLst>
              <a:latin typeface="FS Elliot Pro" pitchFamily="50" charset="0"/>
              <a:cs typeface="Arial" panose="020B0604020202020204" pitchFamily="34" charset="0"/>
            </a:endParaRPr>
          </a:p>
        </p:txBody>
      </p:sp>
      <p:sp>
        <p:nvSpPr>
          <p:cNvPr id="8" name="Rectangle 7"/>
          <p:cNvSpPr/>
          <p:nvPr/>
        </p:nvSpPr>
        <p:spPr>
          <a:xfrm>
            <a:off x="572918" y="299021"/>
            <a:ext cx="4570582" cy="42025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a:solidFill>
                  <a:srgbClr val="0070C0"/>
                </a:solidFill>
                <a:latin typeface="FS Elliot Pro" pitchFamily="50" charset="0"/>
              </a:rPr>
              <a:t>Business Needs Assessment</a:t>
            </a:r>
          </a:p>
        </p:txBody>
      </p:sp>
      <p:pic>
        <p:nvPicPr>
          <p:cNvPr id="7" name="Picture 6">
            <a:extLst>
              <a:ext uri="{FF2B5EF4-FFF2-40B4-BE49-F238E27FC236}">
                <a16:creationId xmlns:a16="http://schemas.microsoft.com/office/drawing/2014/main" id="{9DC2C94D-0F54-4264-8258-A0B333386983}"/>
              </a:ext>
            </a:extLst>
          </p:cNvPr>
          <p:cNvPicPr>
            <a:picLocks noChangeAspect="1"/>
          </p:cNvPicPr>
          <p:nvPr/>
        </p:nvPicPr>
        <p:blipFill rotWithShape="1">
          <a:blip r:embed="rId4"/>
          <a:srcRect l="1309" r="8611"/>
          <a:stretch/>
        </p:blipFill>
        <p:spPr>
          <a:xfrm>
            <a:off x="2664061" y="883847"/>
            <a:ext cx="5907021" cy="3559026"/>
          </a:xfrm>
          <a:prstGeom prst="rect">
            <a:avLst/>
          </a:prstGeom>
        </p:spPr>
      </p:pic>
    </p:spTree>
    <p:extLst>
      <p:ext uri="{BB962C8B-B14F-4D97-AF65-F5344CB8AC3E}">
        <p14:creationId xmlns:p14="http://schemas.microsoft.com/office/powerpoint/2010/main" val="38128952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918" y="1394270"/>
            <a:ext cx="2532747" cy="2137796"/>
          </a:xfrm>
        </p:spPr>
        <p:txBody>
          <a:bodyPr/>
          <a:lstStyle/>
          <a:p>
            <a:pPr>
              <a:defRPr/>
            </a:pPr>
            <a:r>
              <a:rPr lang="en-US" sz="3000">
                <a:ea typeface="ＭＳ Ｐゴシック" charset="0"/>
                <a:cs typeface="Arial" charset="0"/>
              </a:rPr>
              <a:t>Then, decides which of the assessments they want to complete</a:t>
            </a:r>
            <a:endParaRPr lang="en-US" sz="3000">
              <a:ea typeface="ＭＳ Ｐゴシック" charset="0"/>
            </a:endParaRPr>
          </a:p>
        </p:txBody>
      </p:sp>
      <p:pic>
        <p:nvPicPr>
          <p:cNvPr id="4" name="Picture 3"/>
          <p:cNvPicPr>
            <a:picLocks noChangeAspect="1"/>
          </p:cNvPicPr>
          <p:nvPr/>
        </p:nvPicPr>
        <p:blipFill>
          <a:blip r:embed="rId3"/>
          <a:stretch>
            <a:fillRect/>
          </a:stretch>
        </p:blipFill>
        <p:spPr>
          <a:xfrm>
            <a:off x="7546834" y="4551076"/>
            <a:ext cx="1352323" cy="390144"/>
          </a:xfrm>
          <a:prstGeom prst="rect">
            <a:avLst/>
          </a:prstGeom>
        </p:spPr>
      </p:pic>
      <p:sp>
        <p:nvSpPr>
          <p:cNvPr id="5" name="Footer Placeholder 4"/>
          <p:cNvSpPr txBox="1">
            <a:spLocks/>
          </p:cNvSpPr>
          <p:nvPr/>
        </p:nvSpPr>
        <p:spPr>
          <a:xfrm>
            <a:off x="244843" y="4661916"/>
            <a:ext cx="3750397" cy="365125"/>
          </a:xfrm>
          <a:prstGeom prst="rect">
            <a:avLst/>
          </a:prstGeom>
        </p:spPr>
        <p:txBody>
          <a:bodyPr vert="horz" lIns="91440" tIns="45720" rIns="91440" bIns="45720" rtlCol="0" anchor="ctr"/>
          <a:lstStyle>
            <a:defPPr>
              <a:defRPr lang="en-US"/>
            </a:defPPr>
            <a:lvl1pPr marL="0" algn="ctr" defTabSz="457200" rtl="0" eaLnBrk="1" latinLnBrk="0" hangingPunct="1">
              <a:defRPr sz="1400" kern="1200" baseline="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a:ln w="0" cmpd="sng">
                  <a:noFill/>
                </a:ln>
                <a:solidFill>
                  <a:srgbClr val="23273F"/>
                </a:solidFill>
                <a:effectLst>
                  <a:outerShdw blurRad="50800" dist="50800" dir="5400000" sx="1000" sy="1000" algn="ctr" rotWithShape="0">
                    <a:srgbClr val="000000">
                      <a:alpha val="43137"/>
                    </a:srgbClr>
                  </a:outerShdw>
                </a:effectLst>
                <a:latin typeface="FS Elliot Pro" pitchFamily="50" charset="0"/>
              </a:rPr>
              <a:t>For financial professional use only. Not for distribution to the public</a:t>
            </a:r>
            <a:r>
              <a:rPr lang="en-US" sz="1200">
                <a:ln w="0" cmpd="sng">
                  <a:noFill/>
                </a:ln>
                <a:solidFill>
                  <a:srgbClr val="23273F"/>
                </a:solidFill>
                <a:effectLst>
                  <a:outerShdw blurRad="50800" dist="50800" dir="5400000" sx="1000" sy="1000" algn="ctr" rotWithShape="0">
                    <a:srgbClr val="000000">
                      <a:alpha val="43137"/>
                    </a:srgbClr>
                  </a:outerShdw>
                </a:effectLst>
                <a:latin typeface="FS Elliot Pro" pitchFamily="50" charset="0"/>
              </a:rPr>
              <a:t>.</a:t>
            </a:r>
          </a:p>
          <a:p>
            <a:endParaRPr lang="en-US" sz="1200" spc="100">
              <a:ln w="0" cmpd="sng">
                <a:noFill/>
              </a:ln>
              <a:solidFill>
                <a:srgbClr val="23273F"/>
              </a:solidFill>
              <a:effectLst>
                <a:outerShdw blurRad="50800" dist="50800" dir="5400000" sx="1000" sy="1000" algn="ctr" rotWithShape="0">
                  <a:srgbClr val="000000">
                    <a:alpha val="43137"/>
                  </a:srgbClr>
                </a:outerShdw>
              </a:effectLst>
              <a:latin typeface="FS Elliot Pro" pitchFamily="50" charset="0"/>
              <a:cs typeface="Arial" panose="020B0604020202020204" pitchFamily="34" charset="0"/>
            </a:endParaRPr>
          </a:p>
        </p:txBody>
      </p:sp>
      <p:sp>
        <p:nvSpPr>
          <p:cNvPr id="8" name="Rectangle 7"/>
          <p:cNvSpPr/>
          <p:nvPr/>
        </p:nvSpPr>
        <p:spPr>
          <a:xfrm>
            <a:off x="572918" y="299021"/>
            <a:ext cx="4570582" cy="42025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a:solidFill>
                  <a:srgbClr val="0070C0"/>
                </a:solidFill>
                <a:latin typeface="FS Elliot Pro" pitchFamily="50" charset="0"/>
              </a:rPr>
              <a:t>Business Needs Assessment</a:t>
            </a:r>
          </a:p>
        </p:txBody>
      </p:sp>
      <p:pic>
        <p:nvPicPr>
          <p:cNvPr id="12" name="Content Placeholder 11">
            <a:extLst>
              <a:ext uri="{FF2B5EF4-FFF2-40B4-BE49-F238E27FC236}">
                <a16:creationId xmlns:a16="http://schemas.microsoft.com/office/drawing/2014/main" id="{54CA489A-054E-4356-9135-DE11E513A9C5}"/>
              </a:ext>
            </a:extLst>
          </p:cNvPr>
          <p:cNvPicPr>
            <a:picLocks noGrp="1" noChangeAspect="1"/>
          </p:cNvPicPr>
          <p:nvPr>
            <p:ph idx="1"/>
          </p:nvPr>
        </p:nvPicPr>
        <p:blipFill>
          <a:blip r:embed="rId4"/>
          <a:stretch>
            <a:fillRect/>
          </a:stretch>
        </p:blipFill>
        <p:spPr>
          <a:xfrm>
            <a:off x="3294962" y="719277"/>
            <a:ext cx="4980132" cy="3753063"/>
          </a:xfrm>
          <a:prstGeom prst="rect">
            <a:avLst/>
          </a:prstGeom>
        </p:spPr>
      </p:pic>
    </p:spTree>
    <p:extLst>
      <p:ext uri="{BB962C8B-B14F-4D97-AF65-F5344CB8AC3E}">
        <p14:creationId xmlns:p14="http://schemas.microsoft.com/office/powerpoint/2010/main" val="17735560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918" y="1407509"/>
            <a:ext cx="2451446" cy="1239438"/>
          </a:xfrm>
        </p:spPr>
        <p:txBody>
          <a:bodyPr/>
          <a:lstStyle/>
          <a:p>
            <a:pPr>
              <a:defRPr/>
            </a:pPr>
            <a:r>
              <a:rPr lang="en-US" sz="3000">
                <a:ea typeface="ＭＳ Ｐゴシック" charset="0"/>
                <a:cs typeface="Arial" charset="0"/>
              </a:rPr>
              <a:t>Personalized assessments are provided</a:t>
            </a:r>
            <a:endParaRPr lang="en-US" sz="3000">
              <a:ea typeface="ＭＳ Ｐゴシック" charset="0"/>
            </a:endParaRPr>
          </a:p>
        </p:txBody>
      </p:sp>
      <p:pic>
        <p:nvPicPr>
          <p:cNvPr id="4" name="Picture 3"/>
          <p:cNvPicPr>
            <a:picLocks noChangeAspect="1"/>
          </p:cNvPicPr>
          <p:nvPr/>
        </p:nvPicPr>
        <p:blipFill>
          <a:blip r:embed="rId3"/>
          <a:stretch>
            <a:fillRect/>
          </a:stretch>
        </p:blipFill>
        <p:spPr>
          <a:xfrm>
            <a:off x="7546834" y="4551076"/>
            <a:ext cx="1352323" cy="390144"/>
          </a:xfrm>
          <a:prstGeom prst="rect">
            <a:avLst/>
          </a:prstGeom>
        </p:spPr>
      </p:pic>
      <p:sp>
        <p:nvSpPr>
          <p:cNvPr id="5" name="Footer Placeholder 4"/>
          <p:cNvSpPr txBox="1">
            <a:spLocks/>
          </p:cNvSpPr>
          <p:nvPr/>
        </p:nvSpPr>
        <p:spPr>
          <a:xfrm>
            <a:off x="88436" y="4661916"/>
            <a:ext cx="3857489" cy="365125"/>
          </a:xfrm>
          <a:prstGeom prst="rect">
            <a:avLst/>
          </a:prstGeom>
        </p:spPr>
        <p:txBody>
          <a:bodyPr vert="horz" lIns="91440" tIns="45720" rIns="91440" bIns="45720" rtlCol="0" anchor="ctr"/>
          <a:lstStyle>
            <a:defPPr>
              <a:defRPr lang="en-US"/>
            </a:defPPr>
            <a:lvl1pPr marL="0" algn="ctr" defTabSz="457200" rtl="0" eaLnBrk="1" latinLnBrk="0" hangingPunct="1">
              <a:defRPr sz="1400" kern="1200" baseline="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a:ln w="0" cmpd="sng">
                  <a:noFill/>
                </a:ln>
                <a:solidFill>
                  <a:srgbClr val="23273F"/>
                </a:solidFill>
                <a:effectLst>
                  <a:outerShdw blurRad="50800" dist="50800" dir="5400000" sx="1000" sy="1000" algn="ctr" rotWithShape="0">
                    <a:srgbClr val="000000">
                      <a:alpha val="43137"/>
                    </a:srgbClr>
                  </a:outerShdw>
                </a:effectLst>
                <a:latin typeface="FS Elliot Pro" pitchFamily="50" charset="0"/>
              </a:rPr>
              <a:t>For financial professional use only. Not for distribution to the public</a:t>
            </a:r>
            <a:r>
              <a:rPr lang="en-US" sz="1200">
                <a:ln w="0" cmpd="sng">
                  <a:noFill/>
                </a:ln>
                <a:solidFill>
                  <a:srgbClr val="23273F"/>
                </a:solidFill>
                <a:effectLst>
                  <a:outerShdw blurRad="50800" dist="50800" dir="5400000" sx="1000" sy="1000" algn="ctr" rotWithShape="0">
                    <a:srgbClr val="000000">
                      <a:alpha val="43137"/>
                    </a:srgbClr>
                  </a:outerShdw>
                </a:effectLst>
                <a:latin typeface="FS Elliot Pro" pitchFamily="50" charset="0"/>
              </a:rPr>
              <a:t>.</a:t>
            </a:r>
          </a:p>
          <a:p>
            <a:endParaRPr lang="en-US" sz="1200" spc="100">
              <a:ln w="0" cmpd="sng">
                <a:noFill/>
              </a:ln>
              <a:solidFill>
                <a:srgbClr val="23273F"/>
              </a:solidFill>
              <a:effectLst>
                <a:outerShdw blurRad="50800" dist="50800" dir="5400000" sx="1000" sy="1000" algn="ctr" rotWithShape="0">
                  <a:srgbClr val="000000">
                    <a:alpha val="43137"/>
                  </a:srgbClr>
                </a:outerShdw>
              </a:effectLst>
              <a:latin typeface="FS Elliot Pro" pitchFamily="50" charset="0"/>
              <a:cs typeface="Arial" panose="020B0604020202020204" pitchFamily="34" charset="0"/>
            </a:endParaRPr>
          </a:p>
        </p:txBody>
      </p:sp>
      <p:sp>
        <p:nvSpPr>
          <p:cNvPr id="8" name="Rectangle 7"/>
          <p:cNvSpPr/>
          <p:nvPr/>
        </p:nvSpPr>
        <p:spPr>
          <a:xfrm>
            <a:off x="572918" y="299021"/>
            <a:ext cx="4570582" cy="42025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a:solidFill>
                  <a:srgbClr val="0070C0"/>
                </a:solidFill>
                <a:latin typeface="FS Elliot Pro" pitchFamily="50" charset="0"/>
              </a:rPr>
              <a:t>Business Needs Assessment</a:t>
            </a:r>
          </a:p>
        </p:txBody>
      </p:sp>
      <p:pic>
        <p:nvPicPr>
          <p:cNvPr id="9" name="Picture 8">
            <a:extLst>
              <a:ext uri="{FF2B5EF4-FFF2-40B4-BE49-F238E27FC236}">
                <a16:creationId xmlns:a16="http://schemas.microsoft.com/office/drawing/2014/main" id="{F743560B-E90A-4680-8534-BE839E6CA0D5}"/>
              </a:ext>
            </a:extLst>
          </p:cNvPr>
          <p:cNvPicPr>
            <a:picLocks noChangeAspect="1"/>
          </p:cNvPicPr>
          <p:nvPr/>
        </p:nvPicPr>
        <p:blipFill>
          <a:blip r:embed="rId4"/>
          <a:stretch>
            <a:fillRect/>
          </a:stretch>
        </p:blipFill>
        <p:spPr>
          <a:xfrm>
            <a:off x="3144781" y="650491"/>
            <a:ext cx="2985084" cy="3092615"/>
          </a:xfrm>
          <a:prstGeom prst="rect">
            <a:avLst/>
          </a:prstGeom>
        </p:spPr>
      </p:pic>
      <p:pic>
        <p:nvPicPr>
          <p:cNvPr id="3" name="Picture 2">
            <a:extLst>
              <a:ext uri="{FF2B5EF4-FFF2-40B4-BE49-F238E27FC236}">
                <a16:creationId xmlns:a16="http://schemas.microsoft.com/office/drawing/2014/main" id="{05BD3C9B-22B2-4851-A082-605382BE01AD}"/>
              </a:ext>
            </a:extLst>
          </p:cNvPr>
          <p:cNvPicPr>
            <a:picLocks noChangeAspect="1"/>
          </p:cNvPicPr>
          <p:nvPr/>
        </p:nvPicPr>
        <p:blipFill>
          <a:blip r:embed="rId5"/>
          <a:stretch>
            <a:fillRect/>
          </a:stretch>
        </p:blipFill>
        <p:spPr>
          <a:xfrm>
            <a:off x="4506678" y="1407509"/>
            <a:ext cx="2985084" cy="1872162"/>
          </a:xfrm>
          <a:prstGeom prst="rect">
            <a:avLst/>
          </a:prstGeom>
        </p:spPr>
      </p:pic>
      <p:pic>
        <p:nvPicPr>
          <p:cNvPr id="6" name="Picture 5">
            <a:extLst>
              <a:ext uri="{FF2B5EF4-FFF2-40B4-BE49-F238E27FC236}">
                <a16:creationId xmlns:a16="http://schemas.microsoft.com/office/drawing/2014/main" id="{B09ACF9C-438D-4EEB-8882-BCB4F3899EB4}"/>
              </a:ext>
            </a:extLst>
          </p:cNvPr>
          <p:cNvPicPr>
            <a:picLocks noChangeAspect="1"/>
          </p:cNvPicPr>
          <p:nvPr/>
        </p:nvPicPr>
        <p:blipFill>
          <a:blip r:embed="rId6"/>
          <a:stretch>
            <a:fillRect/>
          </a:stretch>
        </p:blipFill>
        <p:spPr>
          <a:xfrm>
            <a:off x="6129865" y="1870944"/>
            <a:ext cx="2631688" cy="2501124"/>
          </a:xfrm>
          <a:prstGeom prst="rect">
            <a:avLst/>
          </a:prstGeom>
        </p:spPr>
      </p:pic>
    </p:spTree>
    <p:extLst>
      <p:ext uri="{BB962C8B-B14F-4D97-AF65-F5344CB8AC3E}">
        <p14:creationId xmlns:p14="http://schemas.microsoft.com/office/powerpoint/2010/main" val="20227031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918" y="830117"/>
            <a:ext cx="2392703" cy="1040828"/>
          </a:xfrm>
        </p:spPr>
        <p:txBody>
          <a:bodyPr/>
          <a:lstStyle/>
          <a:p>
            <a:pPr>
              <a:defRPr/>
            </a:pPr>
            <a:r>
              <a:rPr lang="en-US" sz="3000">
                <a:ea typeface="ＭＳ Ｐゴシック" charset="0"/>
                <a:cs typeface="Arial" charset="0"/>
              </a:rPr>
              <a:t>Two options to use to approach your clients/  prospects</a:t>
            </a:r>
            <a:br>
              <a:rPr lang="en-US" sz="3000">
                <a:ea typeface="ＭＳ Ｐゴシック" charset="0"/>
                <a:cs typeface="Arial" charset="0"/>
              </a:rPr>
            </a:br>
            <a:br>
              <a:rPr lang="en-US" sz="3000">
                <a:ea typeface="ＭＳ Ｐゴシック" charset="0"/>
                <a:cs typeface="Arial" charset="0"/>
              </a:rPr>
            </a:br>
            <a:endParaRPr lang="en-US" sz="3000">
              <a:ea typeface="ＭＳ Ｐゴシック" charset="0"/>
            </a:endParaRPr>
          </a:p>
        </p:txBody>
      </p:sp>
      <p:pic>
        <p:nvPicPr>
          <p:cNvPr id="4" name="Picture 3"/>
          <p:cNvPicPr>
            <a:picLocks noChangeAspect="1"/>
          </p:cNvPicPr>
          <p:nvPr/>
        </p:nvPicPr>
        <p:blipFill>
          <a:blip r:embed="rId3"/>
          <a:stretch>
            <a:fillRect/>
          </a:stretch>
        </p:blipFill>
        <p:spPr>
          <a:xfrm>
            <a:off x="7546834" y="4551076"/>
            <a:ext cx="1352323" cy="390144"/>
          </a:xfrm>
          <a:prstGeom prst="rect">
            <a:avLst/>
          </a:prstGeom>
        </p:spPr>
      </p:pic>
      <p:sp>
        <p:nvSpPr>
          <p:cNvPr id="5" name="Footer Placeholder 4"/>
          <p:cNvSpPr txBox="1">
            <a:spLocks/>
          </p:cNvSpPr>
          <p:nvPr/>
        </p:nvSpPr>
        <p:spPr>
          <a:xfrm>
            <a:off x="244843" y="4745142"/>
            <a:ext cx="3610353" cy="365125"/>
          </a:xfrm>
          <a:prstGeom prst="rect">
            <a:avLst/>
          </a:prstGeom>
        </p:spPr>
        <p:txBody>
          <a:bodyPr vert="horz" lIns="91440" tIns="45720" rIns="91440" bIns="45720" rtlCol="0" anchor="ctr"/>
          <a:lstStyle>
            <a:defPPr>
              <a:defRPr lang="en-US"/>
            </a:defPPr>
            <a:lvl1pPr marL="0" algn="ctr" defTabSz="457200" rtl="0" eaLnBrk="1" latinLnBrk="0" hangingPunct="1">
              <a:defRPr sz="1400" kern="1200" baseline="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a:ln w="0" cmpd="sng">
                  <a:noFill/>
                </a:ln>
                <a:solidFill>
                  <a:srgbClr val="23273F"/>
                </a:solidFill>
                <a:effectLst>
                  <a:outerShdw blurRad="50800" dist="50800" dir="5400000" sx="1000" sy="1000" algn="ctr" rotWithShape="0">
                    <a:srgbClr val="000000">
                      <a:alpha val="43137"/>
                    </a:srgbClr>
                  </a:outerShdw>
                </a:effectLst>
                <a:latin typeface="FS Elliot Pro" pitchFamily="50" charset="0"/>
              </a:rPr>
              <a:t>For financial professional use only. Not for distribution to the public</a:t>
            </a:r>
            <a:r>
              <a:rPr lang="en-US" sz="1200">
                <a:ln w="0" cmpd="sng">
                  <a:noFill/>
                </a:ln>
                <a:solidFill>
                  <a:srgbClr val="23273F"/>
                </a:solidFill>
                <a:effectLst>
                  <a:outerShdw blurRad="50800" dist="50800" dir="5400000" sx="1000" sy="1000" algn="ctr" rotWithShape="0">
                    <a:srgbClr val="000000">
                      <a:alpha val="43137"/>
                    </a:srgbClr>
                  </a:outerShdw>
                </a:effectLst>
                <a:latin typeface="FS Elliot Pro" pitchFamily="50" charset="0"/>
              </a:rPr>
              <a:t>.</a:t>
            </a:r>
          </a:p>
          <a:p>
            <a:endParaRPr lang="en-US" sz="1200" spc="100">
              <a:ln w="0" cmpd="sng">
                <a:noFill/>
              </a:ln>
              <a:solidFill>
                <a:srgbClr val="23273F"/>
              </a:solidFill>
              <a:effectLst>
                <a:outerShdw blurRad="50800" dist="50800" dir="5400000" sx="1000" sy="1000" algn="ctr" rotWithShape="0">
                  <a:srgbClr val="000000">
                    <a:alpha val="43137"/>
                  </a:srgbClr>
                </a:outerShdw>
              </a:effectLst>
              <a:latin typeface="FS Elliot Pro" pitchFamily="50" charset="0"/>
              <a:cs typeface="Arial" panose="020B0604020202020204" pitchFamily="34" charset="0"/>
            </a:endParaRPr>
          </a:p>
        </p:txBody>
      </p:sp>
      <p:sp>
        <p:nvSpPr>
          <p:cNvPr id="8" name="Rectangle 7"/>
          <p:cNvSpPr/>
          <p:nvPr/>
        </p:nvSpPr>
        <p:spPr>
          <a:xfrm>
            <a:off x="572918" y="299021"/>
            <a:ext cx="4570582" cy="42025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a:solidFill>
                  <a:srgbClr val="0070C0"/>
                </a:solidFill>
                <a:latin typeface="FS Elliot Pro" pitchFamily="50" charset="0"/>
              </a:rPr>
              <a:t>Business Needs Assessment</a:t>
            </a:r>
          </a:p>
        </p:txBody>
      </p:sp>
      <p:pic>
        <p:nvPicPr>
          <p:cNvPr id="3" name="Picture 2">
            <a:extLst>
              <a:ext uri="{FF2B5EF4-FFF2-40B4-BE49-F238E27FC236}">
                <a16:creationId xmlns:a16="http://schemas.microsoft.com/office/drawing/2014/main" id="{41A6465F-9BE0-4EA3-831E-5F595BF1A6AB}"/>
              </a:ext>
            </a:extLst>
          </p:cNvPr>
          <p:cNvPicPr>
            <a:picLocks noChangeAspect="1"/>
          </p:cNvPicPr>
          <p:nvPr/>
        </p:nvPicPr>
        <p:blipFill rotWithShape="1">
          <a:blip r:embed="rId4"/>
          <a:srcRect t="12182"/>
          <a:stretch/>
        </p:blipFill>
        <p:spPr>
          <a:xfrm>
            <a:off x="3046673" y="676083"/>
            <a:ext cx="4520895" cy="3343982"/>
          </a:xfrm>
          <a:prstGeom prst="rect">
            <a:avLst/>
          </a:prstGeom>
        </p:spPr>
      </p:pic>
      <p:sp>
        <p:nvSpPr>
          <p:cNvPr id="6" name="TextBox 5">
            <a:extLst>
              <a:ext uri="{FF2B5EF4-FFF2-40B4-BE49-F238E27FC236}">
                <a16:creationId xmlns:a16="http://schemas.microsoft.com/office/drawing/2014/main" id="{58BCAC87-906B-407B-9727-CB75E9B9F5B8}"/>
              </a:ext>
            </a:extLst>
          </p:cNvPr>
          <p:cNvSpPr txBox="1"/>
          <p:nvPr/>
        </p:nvSpPr>
        <p:spPr>
          <a:xfrm>
            <a:off x="7568393" y="1294477"/>
            <a:ext cx="1575607" cy="2554545"/>
          </a:xfrm>
          <a:prstGeom prst="rect">
            <a:avLst/>
          </a:prstGeom>
          <a:noFill/>
        </p:spPr>
        <p:txBody>
          <a:bodyPr wrap="square" rtlCol="0">
            <a:spAutoFit/>
          </a:bodyPr>
          <a:lstStyle/>
          <a:p>
            <a:r>
              <a:rPr lang="en-US" sz="2000">
                <a:solidFill>
                  <a:srgbClr val="0091DA"/>
                </a:solidFill>
                <a:latin typeface="FS Elliot Pro" panose="02000503040000020004" pitchFamily="50" charset="0"/>
                <a:ea typeface="ＭＳ Ｐゴシック" charset="0"/>
                <a:cs typeface="Arial" charset="0"/>
              </a:rPr>
              <a:t>Copy and paste  assessment link into an email before finishing session</a:t>
            </a:r>
            <a:endParaRPr lang="en-US" sz="2000">
              <a:solidFill>
                <a:srgbClr val="0091DA"/>
              </a:solidFill>
              <a:latin typeface="FS Elliot Pro" panose="02000503040000020004" pitchFamily="50" charset="0"/>
            </a:endParaRPr>
          </a:p>
        </p:txBody>
      </p:sp>
    </p:spTree>
    <p:extLst>
      <p:ext uri="{BB962C8B-B14F-4D97-AF65-F5344CB8AC3E}">
        <p14:creationId xmlns:p14="http://schemas.microsoft.com/office/powerpoint/2010/main" val="8443176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918" y="830117"/>
            <a:ext cx="2755168" cy="1040828"/>
          </a:xfrm>
        </p:spPr>
        <p:txBody>
          <a:bodyPr/>
          <a:lstStyle/>
          <a:p>
            <a:pPr>
              <a:defRPr/>
            </a:pPr>
            <a:r>
              <a:rPr lang="en-US" sz="2400">
                <a:ea typeface="ＭＳ Ｐゴシック" charset="0"/>
                <a:cs typeface="Arial" charset="0"/>
              </a:rPr>
              <a:t>Get the resources you need at principal.com/ </a:t>
            </a:r>
            <a:r>
              <a:rPr lang="en-US" sz="2400" err="1">
                <a:ea typeface="ＭＳ Ｐゴシック" charset="0"/>
                <a:cs typeface="Arial" charset="0"/>
              </a:rPr>
              <a:t>businessneeds</a:t>
            </a:r>
            <a:r>
              <a:rPr lang="en-US" sz="2400">
                <a:ea typeface="ＭＳ Ｐゴシック" charset="0"/>
                <a:cs typeface="Arial" charset="0"/>
              </a:rPr>
              <a:t> assessment</a:t>
            </a:r>
            <a:br>
              <a:rPr lang="en-US" sz="2400">
                <a:ea typeface="ＭＳ Ｐゴシック" charset="0"/>
                <a:cs typeface="Arial" charset="0"/>
              </a:rPr>
            </a:br>
            <a:r>
              <a:rPr lang="en-US" sz="2400">
                <a:ea typeface="ＭＳ Ｐゴシック" charset="0"/>
                <a:cs typeface="Arial" charset="0"/>
              </a:rPr>
              <a:t>tools</a:t>
            </a:r>
            <a:br>
              <a:rPr lang="en-US" sz="2400">
                <a:ea typeface="ＭＳ Ｐゴシック" charset="0"/>
                <a:cs typeface="Arial" charset="0"/>
              </a:rPr>
            </a:br>
            <a:br>
              <a:rPr lang="en-US" sz="3000">
                <a:ea typeface="ＭＳ Ｐゴシック" charset="0"/>
                <a:cs typeface="Arial" charset="0"/>
              </a:rPr>
            </a:br>
            <a:endParaRPr lang="en-US" sz="3000">
              <a:ea typeface="ＭＳ Ｐゴシック" charset="0"/>
            </a:endParaRPr>
          </a:p>
        </p:txBody>
      </p:sp>
      <p:pic>
        <p:nvPicPr>
          <p:cNvPr id="4" name="Picture 3"/>
          <p:cNvPicPr>
            <a:picLocks noChangeAspect="1"/>
          </p:cNvPicPr>
          <p:nvPr/>
        </p:nvPicPr>
        <p:blipFill>
          <a:blip r:embed="rId3"/>
          <a:stretch>
            <a:fillRect/>
          </a:stretch>
        </p:blipFill>
        <p:spPr>
          <a:xfrm>
            <a:off x="7546834" y="4551076"/>
            <a:ext cx="1352323" cy="390144"/>
          </a:xfrm>
          <a:prstGeom prst="rect">
            <a:avLst/>
          </a:prstGeom>
        </p:spPr>
      </p:pic>
      <p:sp>
        <p:nvSpPr>
          <p:cNvPr id="5" name="Footer Placeholder 4"/>
          <p:cNvSpPr txBox="1">
            <a:spLocks/>
          </p:cNvSpPr>
          <p:nvPr/>
        </p:nvSpPr>
        <p:spPr>
          <a:xfrm>
            <a:off x="244843" y="4745142"/>
            <a:ext cx="3610353" cy="365125"/>
          </a:xfrm>
          <a:prstGeom prst="rect">
            <a:avLst/>
          </a:prstGeom>
        </p:spPr>
        <p:txBody>
          <a:bodyPr vert="horz" lIns="91440" tIns="45720" rIns="91440" bIns="45720" rtlCol="0" anchor="ctr"/>
          <a:lstStyle>
            <a:defPPr>
              <a:defRPr lang="en-US"/>
            </a:defPPr>
            <a:lvl1pPr marL="0" algn="ctr" defTabSz="457200" rtl="0" eaLnBrk="1" latinLnBrk="0" hangingPunct="1">
              <a:defRPr sz="1400" kern="1200" baseline="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a:ln w="0" cmpd="sng">
                  <a:noFill/>
                </a:ln>
                <a:solidFill>
                  <a:srgbClr val="23273F"/>
                </a:solidFill>
                <a:effectLst>
                  <a:outerShdw blurRad="50800" dist="50800" dir="5400000" sx="1000" sy="1000" algn="ctr" rotWithShape="0">
                    <a:srgbClr val="000000">
                      <a:alpha val="43137"/>
                    </a:srgbClr>
                  </a:outerShdw>
                </a:effectLst>
                <a:latin typeface="FS Elliot Pro" pitchFamily="50" charset="0"/>
              </a:rPr>
              <a:t>For financial professional use only. Not for distribution to the public</a:t>
            </a:r>
            <a:r>
              <a:rPr lang="en-US" sz="1200">
                <a:ln w="0" cmpd="sng">
                  <a:noFill/>
                </a:ln>
                <a:solidFill>
                  <a:srgbClr val="23273F"/>
                </a:solidFill>
                <a:effectLst>
                  <a:outerShdw blurRad="50800" dist="50800" dir="5400000" sx="1000" sy="1000" algn="ctr" rotWithShape="0">
                    <a:srgbClr val="000000">
                      <a:alpha val="43137"/>
                    </a:srgbClr>
                  </a:outerShdw>
                </a:effectLst>
                <a:latin typeface="FS Elliot Pro" pitchFamily="50" charset="0"/>
              </a:rPr>
              <a:t>.</a:t>
            </a:r>
          </a:p>
          <a:p>
            <a:endParaRPr lang="en-US" sz="1200" spc="100">
              <a:ln w="0" cmpd="sng">
                <a:noFill/>
              </a:ln>
              <a:solidFill>
                <a:srgbClr val="23273F"/>
              </a:solidFill>
              <a:effectLst>
                <a:outerShdw blurRad="50800" dist="50800" dir="5400000" sx="1000" sy="1000" algn="ctr" rotWithShape="0">
                  <a:srgbClr val="000000">
                    <a:alpha val="43137"/>
                  </a:srgbClr>
                </a:outerShdw>
              </a:effectLst>
              <a:latin typeface="FS Elliot Pro" pitchFamily="50" charset="0"/>
              <a:cs typeface="Arial" panose="020B0604020202020204" pitchFamily="34" charset="0"/>
            </a:endParaRPr>
          </a:p>
        </p:txBody>
      </p:sp>
      <p:sp>
        <p:nvSpPr>
          <p:cNvPr id="8" name="Rectangle 7"/>
          <p:cNvSpPr/>
          <p:nvPr/>
        </p:nvSpPr>
        <p:spPr>
          <a:xfrm>
            <a:off x="572918" y="299021"/>
            <a:ext cx="4570582" cy="42025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a:solidFill>
                  <a:srgbClr val="0070C0"/>
                </a:solidFill>
                <a:latin typeface="FS Elliot Pro" pitchFamily="50" charset="0"/>
              </a:rPr>
              <a:t>Business Needs Assessment</a:t>
            </a:r>
          </a:p>
        </p:txBody>
      </p:sp>
      <p:pic>
        <p:nvPicPr>
          <p:cNvPr id="9" name="Picture 8">
            <a:extLst>
              <a:ext uri="{FF2B5EF4-FFF2-40B4-BE49-F238E27FC236}">
                <a16:creationId xmlns:a16="http://schemas.microsoft.com/office/drawing/2014/main" id="{5DB64396-7082-C53D-9B82-94C68943C697}"/>
              </a:ext>
            </a:extLst>
          </p:cNvPr>
          <p:cNvPicPr>
            <a:picLocks noChangeAspect="1"/>
          </p:cNvPicPr>
          <p:nvPr/>
        </p:nvPicPr>
        <p:blipFill>
          <a:blip r:embed="rId4"/>
          <a:stretch>
            <a:fillRect/>
          </a:stretch>
        </p:blipFill>
        <p:spPr>
          <a:xfrm>
            <a:off x="3756453" y="707747"/>
            <a:ext cx="4918839" cy="3717463"/>
          </a:xfrm>
          <a:prstGeom prst="rect">
            <a:avLst/>
          </a:prstGeom>
        </p:spPr>
      </p:pic>
    </p:spTree>
    <p:extLst>
      <p:ext uri="{BB962C8B-B14F-4D97-AF65-F5344CB8AC3E}">
        <p14:creationId xmlns:p14="http://schemas.microsoft.com/office/powerpoint/2010/main" val="25663739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FE86B9E-5CB0-1B4D-92CB-1A46478AB89D}"/>
              </a:ext>
            </a:extLst>
          </p:cNvPr>
          <p:cNvSpPr txBox="1">
            <a:spLocks/>
          </p:cNvSpPr>
          <p:nvPr/>
        </p:nvSpPr>
        <p:spPr>
          <a:xfrm>
            <a:off x="457200" y="1093551"/>
            <a:ext cx="8229601" cy="2200903"/>
          </a:xfrm>
          <a:prstGeom prst="rect">
            <a:avLst/>
          </a:prstGeom>
        </p:spPr>
        <p:txBody>
          <a:bodyPr lIns="0" tIns="0" rIns="0" bIns="0" anchor="b">
            <a:noAutofit/>
          </a:bodyPr>
          <a:lstStyle>
            <a:lvl1pPr algn="l" defTabSz="914400" rtl="0" eaLnBrk="1" latinLnBrk="0" hangingPunct="1">
              <a:lnSpc>
                <a:spcPct val="100000"/>
              </a:lnSpc>
              <a:spcBef>
                <a:spcPct val="0"/>
              </a:spcBef>
              <a:buNone/>
              <a:defRPr sz="6000" b="0" i="0" kern="1200">
                <a:solidFill>
                  <a:schemeClr val="bg1"/>
                </a:solidFill>
                <a:latin typeface="FS Elliot Pro Light" panose="02000503040000020004" pitchFamily="2" charset="0"/>
                <a:ea typeface="+mj-ea"/>
                <a:cs typeface="+mj-cs"/>
              </a:defRPr>
            </a:lvl1pPr>
          </a:lstStyle>
          <a:p>
            <a:r>
              <a:rPr lang="en-US" sz="4500">
                <a:latin typeface="FS Elliot Pro" panose="02000503040000020004" pitchFamily="50" charset="0"/>
              </a:rPr>
              <a:t>Prioritizing Business Needs </a:t>
            </a:r>
          </a:p>
        </p:txBody>
      </p:sp>
      <p:cxnSp>
        <p:nvCxnSpPr>
          <p:cNvPr id="8" name="Straight Connector 7">
            <a:extLst>
              <a:ext uri="{FF2B5EF4-FFF2-40B4-BE49-F238E27FC236}">
                <a16:creationId xmlns:a16="http://schemas.microsoft.com/office/drawing/2014/main" id="{EC3AF7CD-AD7E-1344-82D1-68E336091591}"/>
              </a:ext>
            </a:extLst>
          </p:cNvPr>
          <p:cNvCxnSpPr/>
          <p:nvPr/>
        </p:nvCxnSpPr>
        <p:spPr>
          <a:xfrm>
            <a:off x="457199" y="3592287"/>
            <a:ext cx="514350" cy="0"/>
          </a:xfrm>
          <a:prstGeom prst="line">
            <a:avLst/>
          </a:prstGeom>
          <a:ln w="63500">
            <a:solidFill>
              <a:srgbClr val="00C4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28096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CE996F1-89CE-1B48-A920-40FBD75EE938}"/>
              </a:ext>
            </a:extLst>
          </p:cNvPr>
          <p:cNvSpPr>
            <a:spLocks noGrp="1"/>
          </p:cNvSpPr>
          <p:nvPr>
            <p:ph type="title"/>
          </p:nvPr>
        </p:nvSpPr>
        <p:spPr>
          <a:xfrm>
            <a:off x="456605" y="219268"/>
            <a:ext cx="8230790" cy="774975"/>
          </a:xfrm>
        </p:spPr>
        <p:txBody>
          <a:bodyPr/>
          <a:lstStyle/>
          <a:p>
            <a:pPr>
              <a:spcBef>
                <a:spcPts val="1200"/>
              </a:spcBef>
            </a:pPr>
            <a:r>
              <a:rPr lang="en-US" sz="1400">
                <a:latin typeface="FS Elliot Pro Light" panose="02000503040000020004" pitchFamily="50" charset="0"/>
              </a:rPr>
              <a:t>Prioritizing Business Needs</a:t>
            </a:r>
            <a:br>
              <a:rPr lang="en-US"/>
            </a:br>
            <a:br>
              <a:rPr lang="en-US" sz="800"/>
            </a:br>
            <a:r>
              <a:rPr lang="en-US"/>
              <a:t>Why does this approach work?</a:t>
            </a:r>
            <a:endParaRPr lang="en-US">
              <a:solidFill>
                <a:srgbClr val="0067CF"/>
              </a:solidFill>
              <a:latin typeface="FS Elliot Pro Light" panose="02000503040000020004" pitchFamily="2" charset="0"/>
            </a:endParaRPr>
          </a:p>
        </p:txBody>
      </p:sp>
      <p:sp>
        <p:nvSpPr>
          <p:cNvPr id="11" name="TextBox 10">
            <a:extLst>
              <a:ext uri="{FF2B5EF4-FFF2-40B4-BE49-F238E27FC236}">
                <a16:creationId xmlns:a16="http://schemas.microsoft.com/office/drawing/2014/main" id="{941108D0-BF3E-7B48-AE63-1CFC120DCAB6}"/>
              </a:ext>
            </a:extLst>
          </p:cNvPr>
          <p:cNvSpPr txBox="1"/>
          <p:nvPr/>
        </p:nvSpPr>
        <p:spPr>
          <a:xfrm>
            <a:off x="6923315" y="5943600"/>
            <a:ext cx="184731" cy="300082"/>
          </a:xfrm>
          <a:prstGeom prst="rect">
            <a:avLst/>
          </a:prstGeom>
          <a:noFill/>
        </p:spPr>
        <p:txBody>
          <a:bodyPr wrap="none" rtlCol="0">
            <a:spAutoFit/>
          </a:bodyPr>
          <a:lstStyle/>
          <a:p>
            <a:endParaRPr lang="en-US" sz="1350"/>
          </a:p>
        </p:txBody>
      </p:sp>
      <p:sp>
        <p:nvSpPr>
          <p:cNvPr id="2" name="TextBox 1">
            <a:extLst>
              <a:ext uri="{FF2B5EF4-FFF2-40B4-BE49-F238E27FC236}">
                <a16:creationId xmlns:a16="http://schemas.microsoft.com/office/drawing/2014/main" id="{FBC3EB19-365B-F441-BF78-E6784BBA6302}"/>
              </a:ext>
            </a:extLst>
          </p:cNvPr>
          <p:cNvSpPr txBox="1"/>
          <p:nvPr/>
        </p:nvSpPr>
        <p:spPr>
          <a:xfrm>
            <a:off x="-245097" y="1065229"/>
            <a:ext cx="0" cy="0"/>
          </a:xfrm>
          <a:prstGeom prst="rect">
            <a:avLst/>
          </a:prstGeom>
        </p:spPr>
        <p:txBody>
          <a:bodyPr vert="horz" wrap="none" lIns="91440" tIns="45720" rIns="91440" bIns="45720" rtlCol="0">
            <a:noAutofit/>
          </a:bodyPr>
          <a:lstStyle/>
          <a:p>
            <a:pPr>
              <a:lnSpc>
                <a:spcPct val="90000"/>
              </a:lnSpc>
              <a:spcBef>
                <a:spcPts val="0"/>
              </a:spcBef>
            </a:pPr>
            <a:endParaRPr lang="en-US" sz="3000" spc="-70">
              <a:solidFill>
                <a:srgbClr val="0091DA"/>
              </a:solidFill>
              <a:latin typeface="+mj-lt"/>
              <a:cs typeface="FS Elliot Pro Light"/>
            </a:endParaRPr>
          </a:p>
        </p:txBody>
      </p:sp>
      <p:sp>
        <p:nvSpPr>
          <p:cNvPr id="15" name="Rectangle 14">
            <a:extLst>
              <a:ext uri="{FF2B5EF4-FFF2-40B4-BE49-F238E27FC236}">
                <a16:creationId xmlns:a16="http://schemas.microsoft.com/office/drawing/2014/main" id="{74364F78-7030-8447-818F-F4424B1550CD}"/>
              </a:ext>
            </a:extLst>
          </p:cNvPr>
          <p:cNvSpPr/>
          <p:nvPr/>
        </p:nvSpPr>
        <p:spPr>
          <a:xfrm>
            <a:off x="0" y="1233997"/>
            <a:ext cx="9144000" cy="3388506"/>
          </a:xfrm>
          <a:prstGeom prst="rect">
            <a:avLst/>
          </a:prstGeom>
          <a:solidFill>
            <a:schemeClr val="bg1"/>
          </a:solidFill>
          <a:ln w="12700" cap="rnd">
            <a:noFill/>
            <a:prstDash val="sysDot"/>
            <a:rou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Footer Placeholder 4">
            <a:extLst>
              <a:ext uri="{FF2B5EF4-FFF2-40B4-BE49-F238E27FC236}">
                <a16:creationId xmlns:a16="http://schemas.microsoft.com/office/drawing/2014/main" id="{A073A719-BFF3-4515-9B01-49CD3BBC3E32}"/>
              </a:ext>
            </a:extLst>
          </p:cNvPr>
          <p:cNvSpPr txBox="1">
            <a:spLocks/>
          </p:cNvSpPr>
          <p:nvPr/>
        </p:nvSpPr>
        <p:spPr>
          <a:xfrm>
            <a:off x="-465283" y="4869656"/>
            <a:ext cx="5322185" cy="273844"/>
          </a:xfrm>
          <a:prstGeom prst="rect">
            <a:avLst/>
          </a:prstGeom>
        </p:spPr>
        <p:txBody>
          <a:bodyPr vert="horz" lIns="68580" tIns="34290" rIns="68580" bIns="34290" rtlCol="0" anchor="ctr"/>
          <a:lstStyle>
            <a:defPPr>
              <a:defRPr lang="en-US"/>
            </a:defPPr>
            <a:lvl1pPr marL="0" algn="ctr" defTabSz="457200" rtl="0" eaLnBrk="1" latinLnBrk="0" hangingPunct="1">
              <a:defRPr sz="1400" kern="1200" baseline="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25">
                <a:ln w="0" cmpd="sng">
                  <a:noFill/>
                </a:ln>
                <a:solidFill>
                  <a:schemeClr val="bg1"/>
                </a:solidFill>
                <a:effectLst>
                  <a:outerShdw blurRad="50800" dist="50800" dir="5400000" sx="1000" sy="1000" algn="ctr" rotWithShape="0">
                    <a:srgbClr val="000000">
                      <a:alpha val="43137"/>
                    </a:srgbClr>
                  </a:outerShdw>
                </a:effectLst>
                <a:latin typeface="FS Elliot Pro" pitchFamily="50" charset="0"/>
              </a:rPr>
              <a:t>For financial professional use only. Not for distribution to the public.</a:t>
            </a:r>
          </a:p>
          <a:p>
            <a:endParaRPr lang="en-US" sz="900" spc="75">
              <a:ln w="0" cmpd="sng">
                <a:noFill/>
              </a:ln>
              <a:solidFill>
                <a:schemeClr val="bg1"/>
              </a:solidFill>
              <a:effectLst>
                <a:outerShdw blurRad="50800" dist="50800" dir="5400000" sx="1000" sy="1000" algn="ctr" rotWithShape="0">
                  <a:srgbClr val="000000">
                    <a:alpha val="43137"/>
                  </a:srgbClr>
                </a:outerShdw>
              </a:effectLst>
              <a:latin typeface="FS Elliot Pro" pitchFamily="50" charset="0"/>
              <a:cs typeface="Arial" panose="020B0604020202020204" pitchFamily="34" charset="0"/>
            </a:endParaRPr>
          </a:p>
        </p:txBody>
      </p:sp>
      <p:sp>
        <p:nvSpPr>
          <p:cNvPr id="3" name="Content Placeholder 2">
            <a:extLst>
              <a:ext uri="{FF2B5EF4-FFF2-40B4-BE49-F238E27FC236}">
                <a16:creationId xmlns:a16="http://schemas.microsoft.com/office/drawing/2014/main" id="{B1602A47-1709-B30A-6FD0-9ABCEA648459}"/>
              </a:ext>
            </a:extLst>
          </p:cNvPr>
          <p:cNvSpPr txBox="1">
            <a:spLocks/>
          </p:cNvSpPr>
          <p:nvPr/>
        </p:nvSpPr>
        <p:spPr>
          <a:xfrm>
            <a:off x="526193" y="1387695"/>
            <a:ext cx="7391400" cy="2521808"/>
          </a:xfrm>
          <a:prstGeom prst="rect">
            <a:avLst/>
          </a:prstGeom>
        </p:spPr>
        <p:txBody>
          <a:bodyPr/>
          <a:lstStyle>
            <a:lvl1pPr marL="342900" indent="-227013" algn="l" defTabSz="457200" rtl="0" eaLnBrk="1" latinLnBrk="0" hangingPunct="1">
              <a:spcBef>
                <a:spcPct val="20000"/>
              </a:spcBef>
              <a:buClr>
                <a:schemeClr val="accent2">
                  <a:lumMod val="50000"/>
                </a:schemeClr>
              </a:buClr>
              <a:buFont typeface="Arial"/>
              <a:buChar char="•"/>
              <a:defRPr sz="1800" kern="1200">
                <a:solidFill>
                  <a:schemeClr val="accent2">
                    <a:lumMod val="50000"/>
                  </a:schemeClr>
                </a:solidFill>
                <a:latin typeface="FS Elliot Pro"/>
                <a:ea typeface="+mn-ea"/>
                <a:cs typeface="FS Elliot Pro"/>
              </a:defRPr>
            </a:lvl1pPr>
            <a:lvl2pPr marL="688975" indent="-231775" algn="l" defTabSz="457200" rtl="0" eaLnBrk="1" latinLnBrk="0" hangingPunct="1">
              <a:spcBef>
                <a:spcPct val="20000"/>
              </a:spcBef>
              <a:buClr>
                <a:schemeClr val="accent2">
                  <a:lumMod val="50000"/>
                </a:schemeClr>
              </a:buClr>
              <a:buFont typeface="Arial"/>
              <a:buChar char="–"/>
              <a:defRPr sz="1600" kern="1200">
                <a:solidFill>
                  <a:schemeClr val="accent2">
                    <a:lumMod val="50000"/>
                  </a:schemeClr>
                </a:solidFill>
                <a:latin typeface="FS Elliot Pro"/>
                <a:ea typeface="+mn-ea"/>
                <a:cs typeface="FS Elliot Pro"/>
              </a:defRPr>
            </a:lvl2pPr>
            <a:lvl3pPr marL="1143000" indent="-228600" algn="l" defTabSz="457200" rtl="0" eaLnBrk="1" latinLnBrk="0" hangingPunct="1">
              <a:spcBef>
                <a:spcPct val="20000"/>
              </a:spcBef>
              <a:buFont typeface="Arial"/>
              <a:buChar char="•"/>
              <a:defRPr sz="1400" kern="1200">
                <a:solidFill>
                  <a:srgbClr val="162B48"/>
                </a:solidFill>
                <a:latin typeface="FS Elliot Pro"/>
                <a:ea typeface="+mn-ea"/>
                <a:cs typeface="FS Elliot Pro"/>
              </a:defRPr>
            </a:lvl3pPr>
            <a:lvl4pPr marL="1600200" indent="-228600" algn="l" defTabSz="457200" rtl="0" eaLnBrk="1" latinLnBrk="0" hangingPunct="1">
              <a:spcBef>
                <a:spcPct val="20000"/>
              </a:spcBef>
              <a:buFont typeface="Arial"/>
              <a:buChar char="–"/>
              <a:defRPr sz="1200" kern="1200">
                <a:solidFill>
                  <a:srgbClr val="162B48"/>
                </a:solidFill>
                <a:latin typeface="+mn-lt"/>
                <a:ea typeface="+mn-ea"/>
                <a:cs typeface="+mn-cs"/>
              </a:defRPr>
            </a:lvl4pPr>
            <a:lvl5pPr marL="2057400" indent="-228600" algn="l" defTabSz="457200" rtl="0" eaLnBrk="1" latinLnBrk="0" hangingPunct="1">
              <a:spcBef>
                <a:spcPct val="20000"/>
              </a:spcBef>
              <a:buFont typeface="Arial"/>
              <a:buChar char="»"/>
              <a:defRPr sz="1000" kern="1200">
                <a:solidFill>
                  <a:srgbClr val="162B4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indent="-228600">
              <a:spcBef>
                <a:spcPct val="0"/>
              </a:spcBef>
              <a:spcAft>
                <a:spcPts val="600"/>
              </a:spcAft>
              <a:defRPr/>
            </a:pPr>
            <a:r>
              <a:rPr lang="en-US" sz="2000">
                <a:solidFill>
                  <a:srgbClr val="23273F"/>
                </a:solidFill>
                <a:cs typeface="Arial" pitchFamily="34" charset="0"/>
              </a:rPr>
              <a:t>Business owners have numerous planning needs</a:t>
            </a:r>
          </a:p>
          <a:p>
            <a:pPr marL="628650" lvl="1" indent="-228600">
              <a:spcBef>
                <a:spcPct val="0"/>
              </a:spcBef>
              <a:spcAft>
                <a:spcPts val="600"/>
              </a:spcAft>
              <a:defRPr/>
            </a:pPr>
            <a:r>
              <a:rPr lang="en-US" sz="2000">
                <a:solidFill>
                  <a:srgbClr val="23273F"/>
                </a:solidFill>
                <a:cs typeface="Arial" pitchFamily="34" charset="0"/>
              </a:rPr>
              <a:t>Some known and some unknown</a:t>
            </a:r>
          </a:p>
          <a:p>
            <a:pPr marL="228600" indent="-228600">
              <a:spcBef>
                <a:spcPct val="0"/>
              </a:spcBef>
              <a:spcAft>
                <a:spcPts val="600"/>
              </a:spcAft>
              <a:defRPr/>
            </a:pPr>
            <a:r>
              <a:rPr lang="en-US" sz="2000">
                <a:solidFill>
                  <a:srgbClr val="23273F"/>
                </a:solidFill>
                <a:cs typeface="Arial" pitchFamily="34" charset="0"/>
              </a:rPr>
              <a:t>Many times, their needs coincide with where they are in their business life cycle</a:t>
            </a:r>
          </a:p>
          <a:p>
            <a:pPr marL="228600" indent="-228600">
              <a:spcBef>
                <a:spcPct val="0"/>
              </a:spcBef>
              <a:spcAft>
                <a:spcPts val="600"/>
              </a:spcAft>
              <a:defRPr/>
            </a:pPr>
            <a:r>
              <a:rPr lang="en-US" sz="2000">
                <a:solidFill>
                  <a:srgbClr val="23273F"/>
                </a:solidFill>
                <a:cs typeface="Arial" pitchFamily="34" charset="0"/>
              </a:rPr>
              <a:t>You can help </a:t>
            </a:r>
            <a:r>
              <a:rPr lang="en-US" sz="2000">
                <a:solidFill>
                  <a:srgbClr val="191D3F"/>
                </a:solidFill>
                <a:cs typeface="Arial" pitchFamily="34" charset="0"/>
              </a:rPr>
              <a:t>business owners identify</a:t>
            </a:r>
            <a:r>
              <a:rPr lang="en-US" sz="2000">
                <a:solidFill>
                  <a:srgbClr val="23273F"/>
                </a:solidFill>
                <a:cs typeface="Arial" pitchFamily="34" charset="0"/>
              </a:rPr>
              <a:t> and prioritize</a:t>
            </a:r>
            <a:r>
              <a:rPr lang="en-US" sz="2000">
                <a:solidFill>
                  <a:srgbClr val="FF0000"/>
                </a:solidFill>
                <a:cs typeface="Arial" pitchFamily="34" charset="0"/>
              </a:rPr>
              <a:t> </a:t>
            </a:r>
            <a:r>
              <a:rPr lang="en-US" sz="2000">
                <a:solidFill>
                  <a:srgbClr val="23273F"/>
                </a:solidFill>
                <a:cs typeface="Arial" pitchFamily="34" charset="0"/>
              </a:rPr>
              <a:t>a variety of needs for the business, for their employees, and for their lifestyle</a:t>
            </a:r>
          </a:p>
          <a:p>
            <a:pPr marL="628650" lvl="1" indent="-228600">
              <a:spcBef>
                <a:spcPct val="0"/>
              </a:spcBef>
              <a:spcAft>
                <a:spcPts val="600"/>
              </a:spcAft>
              <a:defRPr/>
            </a:pPr>
            <a:endParaRPr lang="en-US">
              <a:solidFill>
                <a:srgbClr val="FF0000"/>
              </a:solidFill>
              <a:cs typeface="Arial" pitchFamily="34" charset="0"/>
            </a:endParaRPr>
          </a:p>
        </p:txBody>
      </p:sp>
    </p:spTree>
    <p:extLst>
      <p:ext uri="{BB962C8B-B14F-4D97-AF65-F5344CB8AC3E}">
        <p14:creationId xmlns:p14="http://schemas.microsoft.com/office/powerpoint/2010/main" val="3365527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CE996F1-89CE-1B48-A920-40FBD75EE938}"/>
              </a:ext>
            </a:extLst>
          </p:cNvPr>
          <p:cNvSpPr>
            <a:spLocks noGrp="1"/>
          </p:cNvSpPr>
          <p:nvPr>
            <p:ph type="title"/>
          </p:nvPr>
        </p:nvSpPr>
        <p:spPr>
          <a:xfrm>
            <a:off x="456605" y="219268"/>
            <a:ext cx="8230790" cy="774975"/>
          </a:xfrm>
        </p:spPr>
        <p:txBody>
          <a:bodyPr/>
          <a:lstStyle/>
          <a:p>
            <a:pPr>
              <a:spcBef>
                <a:spcPts val="1200"/>
              </a:spcBef>
            </a:pPr>
            <a:r>
              <a:rPr lang="en-US" sz="1400">
                <a:latin typeface="FS Elliot Pro Light" panose="02000503040000020004" pitchFamily="50" charset="0"/>
              </a:rPr>
              <a:t>Prioritizing Business Needs</a:t>
            </a:r>
            <a:br>
              <a:rPr lang="en-US"/>
            </a:br>
            <a:br>
              <a:rPr lang="en-US" sz="800"/>
            </a:br>
            <a:r>
              <a:rPr lang="en-US"/>
              <a:t>Getting started</a:t>
            </a:r>
            <a:endParaRPr lang="en-US">
              <a:solidFill>
                <a:srgbClr val="0067CF"/>
              </a:solidFill>
              <a:latin typeface="FS Elliot Pro Light" panose="02000503040000020004" pitchFamily="2" charset="0"/>
            </a:endParaRPr>
          </a:p>
        </p:txBody>
      </p:sp>
      <p:sp>
        <p:nvSpPr>
          <p:cNvPr id="11" name="TextBox 10">
            <a:extLst>
              <a:ext uri="{FF2B5EF4-FFF2-40B4-BE49-F238E27FC236}">
                <a16:creationId xmlns:a16="http://schemas.microsoft.com/office/drawing/2014/main" id="{941108D0-BF3E-7B48-AE63-1CFC120DCAB6}"/>
              </a:ext>
            </a:extLst>
          </p:cNvPr>
          <p:cNvSpPr txBox="1"/>
          <p:nvPr/>
        </p:nvSpPr>
        <p:spPr>
          <a:xfrm>
            <a:off x="6923315" y="5943600"/>
            <a:ext cx="184731" cy="300082"/>
          </a:xfrm>
          <a:prstGeom prst="rect">
            <a:avLst/>
          </a:prstGeom>
          <a:noFill/>
        </p:spPr>
        <p:txBody>
          <a:bodyPr wrap="none" rtlCol="0">
            <a:spAutoFit/>
          </a:bodyPr>
          <a:lstStyle/>
          <a:p>
            <a:endParaRPr lang="en-US" sz="1350"/>
          </a:p>
        </p:txBody>
      </p:sp>
      <p:sp>
        <p:nvSpPr>
          <p:cNvPr id="2" name="TextBox 1">
            <a:extLst>
              <a:ext uri="{FF2B5EF4-FFF2-40B4-BE49-F238E27FC236}">
                <a16:creationId xmlns:a16="http://schemas.microsoft.com/office/drawing/2014/main" id="{FBC3EB19-365B-F441-BF78-E6784BBA6302}"/>
              </a:ext>
            </a:extLst>
          </p:cNvPr>
          <p:cNvSpPr txBox="1"/>
          <p:nvPr/>
        </p:nvSpPr>
        <p:spPr>
          <a:xfrm>
            <a:off x="-245097" y="1065229"/>
            <a:ext cx="0" cy="0"/>
          </a:xfrm>
          <a:prstGeom prst="rect">
            <a:avLst/>
          </a:prstGeom>
        </p:spPr>
        <p:txBody>
          <a:bodyPr vert="horz" wrap="none" lIns="91440" tIns="45720" rIns="91440" bIns="45720" rtlCol="0">
            <a:noAutofit/>
          </a:bodyPr>
          <a:lstStyle/>
          <a:p>
            <a:pPr>
              <a:lnSpc>
                <a:spcPct val="90000"/>
              </a:lnSpc>
              <a:spcBef>
                <a:spcPts val="0"/>
              </a:spcBef>
            </a:pPr>
            <a:endParaRPr lang="en-US" sz="3000" spc="-70">
              <a:solidFill>
                <a:srgbClr val="0091DA"/>
              </a:solidFill>
              <a:latin typeface="+mj-lt"/>
              <a:cs typeface="FS Elliot Pro Light"/>
            </a:endParaRPr>
          </a:p>
        </p:txBody>
      </p:sp>
      <p:sp>
        <p:nvSpPr>
          <p:cNvPr id="15" name="Rectangle 14">
            <a:extLst>
              <a:ext uri="{FF2B5EF4-FFF2-40B4-BE49-F238E27FC236}">
                <a16:creationId xmlns:a16="http://schemas.microsoft.com/office/drawing/2014/main" id="{74364F78-7030-8447-818F-F4424B1550CD}"/>
              </a:ext>
            </a:extLst>
          </p:cNvPr>
          <p:cNvSpPr/>
          <p:nvPr/>
        </p:nvSpPr>
        <p:spPr>
          <a:xfrm>
            <a:off x="0" y="1233997"/>
            <a:ext cx="9144000" cy="3388506"/>
          </a:xfrm>
          <a:prstGeom prst="rect">
            <a:avLst/>
          </a:prstGeom>
          <a:solidFill>
            <a:schemeClr val="bg1"/>
          </a:solidFill>
          <a:ln w="12700" cap="rnd">
            <a:noFill/>
            <a:prstDash val="sysDot"/>
            <a:rou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Footer Placeholder 4">
            <a:extLst>
              <a:ext uri="{FF2B5EF4-FFF2-40B4-BE49-F238E27FC236}">
                <a16:creationId xmlns:a16="http://schemas.microsoft.com/office/drawing/2014/main" id="{A073A719-BFF3-4515-9B01-49CD3BBC3E32}"/>
              </a:ext>
            </a:extLst>
          </p:cNvPr>
          <p:cNvSpPr txBox="1">
            <a:spLocks/>
          </p:cNvSpPr>
          <p:nvPr/>
        </p:nvSpPr>
        <p:spPr>
          <a:xfrm>
            <a:off x="-465283" y="4869656"/>
            <a:ext cx="5322185" cy="273844"/>
          </a:xfrm>
          <a:prstGeom prst="rect">
            <a:avLst/>
          </a:prstGeom>
        </p:spPr>
        <p:txBody>
          <a:bodyPr vert="horz" lIns="68580" tIns="34290" rIns="68580" bIns="34290" rtlCol="0" anchor="ctr"/>
          <a:lstStyle>
            <a:defPPr>
              <a:defRPr lang="en-US"/>
            </a:defPPr>
            <a:lvl1pPr marL="0" algn="ctr" defTabSz="457200" rtl="0" eaLnBrk="1" latinLnBrk="0" hangingPunct="1">
              <a:defRPr sz="1400" kern="1200" baseline="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25">
                <a:ln w="0" cmpd="sng">
                  <a:noFill/>
                </a:ln>
                <a:solidFill>
                  <a:schemeClr val="bg1"/>
                </a:solidFill>
                <a:effectLst>
                  <a:outerShdw blurRad="50800" dist="50800" dir="5400000" sx="1000" sy="1000" algn="ctr" rotWithShape="0">
                    <a:srgbClr val="000000">
                      <a:alpha val="43137"/>
                    </a:srgbClr>
                  </a:outerShdw>
                </a:effectLst>
                <a:latin typeface="FS Elliot Pro" pitchFamily="50" charset="0"/>
              </a:rPr>
              <a:t>For financial professional use only. Not for distribution to the public.</a:t>
            </a:r>
          </a:p>
          <a:p>
            <a:endParaRPr lang="en-US" sz="900" spc="75">
              <a:ln w="0" cmpd="sng">
                <a:noFill/>
              </a:ln>
              <a:solidFill>
                <a:schemeClr val="bg1"/>
              </a:solidFill>
              <a:effectLst>
                <a:outerShdw blurRad="50800" dist="50800" dir="5400000" sx="1000" sy="1000" algn="ctr" rotWithShape="0">
                  <a:srgbClr val="000000">
                    <a:alpha val="43137"/>
                  </a:srgbClr>
                </a:outerShdw>
              </a:effectLst>
              <a:latin typeface="FS Elliot Pro" pitchFamily="50" charset="0"/>
              <a:cs typeface="Arial" panose="020B0604020202020204" pitchFamily="34" charset="0"/>
            </a:endParaRPr>
          </a:p>
        </p:txBody>
      </p:sp>
      <p:pic>
        <p:nvPicPr>
          <p:cNvPr id="6" name="Picture 5">
            <a:extLst>
              <a:ext uri="{FF2B5EF4-FFF2-40B4-BE49-F238E27FC236}">
                <a16:creationId xmlns:a16="http://schemas.microsoft.com/office/drawing/2014/main" id="{A32B8241-8C0F-76F1-6DCA-760311D886F7}"/>
              </a:ext>
            </a:extLst>
          </p:cNvPr>
          <p:cNvPicPr>
            <a:picLocks noChangeAspect="1"/>
          </p:cNvPicPr>
          <p:nvPr/>
        </p:nvPicPr>
        <p:blipFill>
          <a:blip r:embed="rId3"/>
          <a:stretch>
            <a:fillRect/>
          </a:stretch>
        </p:blipFill>
        <p:spPr>
          <a:xfrm>
            <a:off x="1705232" y="1355996"/>
            <a:ext cx="2347783" cy="3031024"/>
          </a:xfrm>
          <a:prstGeom prst="rect">
            <a:avLst/>
          </a:prstGeom>
        </p:spPr>
      </p:pic>
      <p:pic>
        <p:nvPicPr>
          <p:cNvPr id="8" name="Picture 7">
            <a:extLst>
              <a:ext uri="{FF2B5EF4-FFF2-40B4-BE49-F238E27FC236}">
                <a16:creationId xmlns:a16="http://schemas.microsoft.com/office/drawing/2014/main" id="{DE64FD8A-F4A1-40C9-D29D-5407CF17B16B}"/>
              </a:ext>
            </a:extLst>
          </p:cNvPr>
          <p:cNvPicPr>
            <a:picLocks noChangeAspect="1"/>
          </p:cNvPicPr>
          <p:nvPr/>
        </p:nvPicPr>
        <p:blipFill>
          <a:blip r:embed="rId4"/>
          <a:stretch>
            <a:fillRect/>
          </a:stretch>
        </p:blipFill>
        <p:spPr>
          <a:xfrm>
            <a:off x="4572001" y="1352581"/>
            <a:ext cx="2347783" cy="3037854"/>
          </a:xfrm>
          <a:prstGeom prst="rect">
            <a:avLst/>
          </a:prstGeom>
        </p:spPr>
      </p:pic>
      <p:sp>
        <p:nvSpPr>
          <p:cNvPr id="10" name="TextBox 9">
            <a:extLst>
              <a:ext uri="{FF2B5EF4-FFF2-40B4-BE49-F238E27FC236}">
                <a16:creationId xmlns:a16="http://schemas.microsoft.com/office/drawing/2014/main" id="{9EF825FA-C84A-4D63-AFBF-ADB3A8173456}"/>
              </a:ext>
            </a:extLst>
          </p:cNvPr>
          <p:cNvSpPr txBox="1"/>
          <p:nvPr/>
        </p:nvSpPr>
        <p:spPr>
          <a:xfrm>
            <a:off x="650789" y="1878227"/>
            <a:ext cx="914400" cy="1112108"/>
          </a:xfrm>
          <a:prstGeom prst="rect">
            <a:avLst/>
          </a:prstGeom>
        </p:spPr>
        <p:txBody>
          <a:bodyPr vert="horz" wrap="square" lIns="91440" tIns="45720" rIns="91440" bIns="45720" rtlCol="0">
            <a:noAutofit/>
          </a:bodyPr>
          <a:lstStyle/>
          <a:p>
            <a:pPr>
              <a:lnSpc>
                <a:spcPct val="90000"/>
              </a:lnSpc>
              <a:spcBef>
                <a:spcPts val="0"/>
              </a:spcBef>
            </a:pPr>
            <a:r>
              <a:rPr lang="en-US" sz="1200" spc="-70">
                <a:solidFill>
                  <a:schemeClr val="tx2"/>
                </a:solidFill>
                <a:cs typeface="FS Elliot Pro Light"/>
              </a:rPr>
              <a:t>Priorities checklist (BB9557)</a:t>
            </a:r>
          </a:p>
        </p:txBody>
      </p:sp>
      <p:sp>
        <p:nvSpPr>
          <p:cNvPr id="12" name="TextBox 11">
            <a:extLst>
              <a:ext uri="{FF2B5EF4-FFF2-40B4-BE49-F238E27FC236}">
                <a16:creationId xmlns:a16="http://schemas.microsoft.com/office/drawing/2014/main" id="{C95D2AF2-BAF5-68CE-4AEE-D134C1EABC51}"/>
              </a:ext>
            </a:extLst>
          </p:cNvPr>
          <p:cNvSpPr txBox="1"/>
          <p:nvPr/>
        </p:nvSpPr>
        <p:spPr>
          <a:xfrm>
            <a:off x="7108046" y="1836736"/>
            <a:ext cx="1385165" cy="1112108"/>
          </a:xfrm>
          <a:prstGeom prst="rect">
            <a:avLst/>
          </a:prstGeom>
        </p:spPr>
        <p:txBody>
          <a:bodyPr vert="horz" wrap="square" lIns="91440" tIns="45720" rIns="91440" bIns="45720" rtlCol="0">
            <a:noAutofit/>
          </a:bodyPr>
          <a:lstStyle/>
          <a:p>
            <a:pPr>
              <a:lnSpc>
                <a:spcPct val="90000"/>
              </a:lnSpc>
              <a:spcBef>
                <a:spcPts val="0"/>
              </a:spcBef>
            </a:pPr>
            <a:r>
              <a:rPr lang="en-US" sz="1200" spc="-70">
                <a:solidFill>
                  <a:schemeClr val="tx2"/>
                </a:solidFill>
                <a:cs typeface="FS Elliot Pro Light"/>
              </a:rPr>
              <a:t>Comprehensive fact finder (BB8718C)</a:t>
            </a:r>
          </a:p>
        </p:txBody>
      </p:sp>
    </p:spTree>
    <p:extLst>
      <p:ext uri="{BB962C8B-B14F-4D97-AF65-F5344CB8AC3E}">
        <p14:creationId xmlns:p14="http://schemas.microsoft.com/office/powerpoint/2010/main" val="37876104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11929" y="1747207"/>
            <a:ext cx="2744487" cy="1446550"/>
          </a:xfrm>
          <a:prstGeom prst="rect">
            <a:avLst/>
          </a:prstGeom>
        </p:spPr>
        <p:txBody>
          <a:bodyPr wrap="square">
            <a:spAutoFit/>
          </a:bodyPr>
          <a:lstStyle/>
          <a:p>
            <a:r>
              <a:rPr lang="en-US" sz="2000">
                <a:solidFill>
                  <a:srgbClr val="23273F"/>
                </a:solidFill>
                <a:latin typeface="FS Elliot Pro" pitchFamily="50" charset="0"/>
              </a:rPr>
              <a:t>Solutions based on where the business is in its life cycle </a:t>
            </a:r>
          </a:p>
          <a:p>
            <a:endParaRPr lang="en-US" sz="1600">
              <a:solidFill>
                <a:srgbClr val="23273F"/>
              </a:solidFill>
              <a:latin typeface="FS Elliot Pro" pitchFamily="50" charset="0"/>
            </a:endParaRPr>
          </a:p>
          <a:p>
            <a:r>
              <a:rPr lang="en-US" sz="1200">
                <a:solidFill>
                  <a:srgbClr val="23273F"/>
                </a:solidFill>
                <a:latin typeface="FS Elliot Pro" pitchFamily="50" charset="0"/>
              </a:rPr>
              <a:t>Brochure (BB11226)</a:t>
            </a:r>
          </a:p>
        </p:txBody>
      </p:sp>
      <p:sp>
        <p:nvSpPr>
          <p:cNvPr id="10" name="Footer Placeholder 4">
            <a:extLst>
              <a:ext uri="{FF2B5EF4-FFF2-40B4-BE49-F238E27FC236}">
                <a16:creationId xmlns:a16="http://schemas.microsoft.com/office/drawing/2014/main" id="{26E62D08-CB33-4CAE-A8BB-25588685DB14}"/>
              </a:ext>
            </a:extLst>
          </p:cNvPr>
          <p:cNvSpPr txBox="1">
            <a:spLocks/>
          </p:cNvSpPr>
          <p:nvPr/>
        </p:nvSpPr>
        <p:spPr>
          <a:xfrm>
            <a:off x="-68083" y="4758657"/>
            <a:ext cx="4079910" cy="365125"/>
          </a:xfrm>
          <a:prstGeom prst="rect">
            <a:avLst/>
          </a:prstGeom>
        </p:spPr>
        <p:txBody>
          <a:bodyPr vert="horz" lIns="91440" tIns="45720" rIns="91440" bIns="45720" rtlCol="0" anchor="ctr"/>
          <a:lstStyle>
            <a:defPPr>
              <a:defRPr lang="en-US"/>
            </a:defPPr>
            <a:lvl1pPr marL="0" algn="ctr" defTabSz="457200" rtl="0" eaLnBrk="1" latinLnBrk="0" hangingPunct="1">
              <a:defRPr sz="1400" kern="1200" baseline="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a:ln w="0" cmpd="sng">
                  <a:noFill/>
                </a:ln>
                <a:solidFill>
                  <a:srgbClr val="23273F"/>
                </a:solidFill>
                <a:effectLst>
                  <a:outerShdw blurRad="50800" dist="50800" dir="5400000" sx="1000" sy="1000" algn="ctr" rotWithShape="0">
                    <a:srgbClr val="000000">
                      <a:alpha val="43137"/>
                    </a:srgbClr>
                  </a:outerShdw>
                </a:effectLst>
                <a:latin typeface="FS Elliot Pro" pitchFamily="50" charset="0"/>
              </a:rPr>
              <a:t>For financial professional use only. Not for distribution to the public</a:t>
            </a:r>
            <a:r>
              <a:rPr lang="en-US" sz="1200">
                <a:ln w="0" cmpd="sng">
                  <a:noFill/>
                </a:ln>
                <a:solidFill>
                  <a:srgbClr val="23273F"/>
                </a:solidFill>
                <a:effectLst>
                  <a:outerShdw blurRad="50800" dist="50800" dir="5400000" sx="1000" sy="1000" algn="ctr" rotWithShape="0">
                    <a:srgbClr val="000000">
                      <a:alpha val="43137"/>
                    </a:srgbClr>
                  </a:outerShdw>
                </a:effectLst>
                <a:latin typeface="FS Elliot Pro" pitchFamily="50" charset="0"/>
              </a:rPr>
              <a:t>.</a:t>
            </a:r>
          </a:p>
          <a:p>
            <a:endParaRPr lang="en-US" sz="1200" spc="100">
              <a:ln w="0" cmpd="sng">
                <a:noFill/>
              </a:ln>
              <a:solidFill>
                <a:srgbClr val="23273F"/>
              </a:solidFill>
              <a:effectLst>
                <a:outerShdw blurRad="50800" dist="50800" dir="5400000" sx="1000" sy="1000" algn="ctr" rotWithShape="0">
                  <a:srgbClr val="000000">
                    <a:alpha val="43137"/>
                  </a:srgbClr>
                </a:outerShdw>
              </a:effectLst>
              <a:latin typeface="FS Elliot Pro" pitchFamily="50" charset="0"/>
              <a:cs typeface="Arial" panose="020B0604020202020204" pitchFamily="34" charset="0"/>
            </a:endParaRPr>
          </a:p>
        </p:txBody>
      </p:sp>
      <p:pic>
        <p:nvPicPr>
          <p:cNvPr id="11" name="Picture 10">
            <a:extLst>
              <a:ext uri="{FF2B5EF4-FFF2-40B4-BE49-F238E27FC236}">
                <a16:creationId xmlns:a16="http://schemas.microsoft.com/office/drawing/2014/main" id="{463AA34B-E41D-4DE7-8C10-0C9E1ABB4ED8}"/>
              </a:ext>
            </a:extLst>
          </p:cNvPr>
          <p:cNvPicPr>
            <a:picLocks noChangeAspect="1"/>
          </p:cNvPicPr>
          <p:nvPr/>
        </p:nvPicPr>
        <p:blipFill>
          <a:blip r:embed="rId3"/>
          <a:stretch>
            <a:fillRect/>
          </a:stretch>
        </p:blipFill>
        <p:spPr>
          <a:xfrm>
            <a:off x="7546834" y="4551076"/>
            <a:ext cx="1352323" cy="390144"/>
          </a:xfrm>
          <a:prstGeom prst="rect">
            <a:avLst/>
          </a:prstGeom>
        </p:spPr>
      </p:pic>
      <p:pic>
        <p:nvPicPr>
          <p:cNvPr id="8" name="Picture 7">
            <a:extLst>
              <a:ext uri="{FF2B5EF4-FFF2-40B4-BE49-F238E27FC236}">
                <a16:creationId xmlns:a16="http://schemas.microsoft.com/office/drawing/2014/main" id="{C2C2BCBF-262D-A083-78E9-FD52B5BAA7CB}"/>
              </a:ext>
            </a:extLst>
          </p:cNvPr>
          <p:cNvPicPr>
            <a:picLocks noChangeAspect="1"/>
          </p:cNvPicPr>
          <p:nvPr/>
        </p:nvPicPr>
        <p:blipFill>
          <a:blip r:embed="rId4"/>
          <a:stretch>
            <a:fillRect/>
          </a:stretch>
        </p:blipFill>
        <p:spPr>
          <a:xfrm>
            <a:off x="4110682" y="864170"/>
            <a:ext cx="2949145" cy="3818913"/>
          </a:xfrm>
          <a:prstGeom prst="rect">
            <a:avLst/>
          </a:prstGeom>
        </p:spPr>
      </p:pic>
      <p:sp>
        <p:nvSpPr>
          <p:cNvPr id="4" name="Title 1">
            <a:extLst>
              <a:ext uri="{FF2B5EF4-FFF2-40B4-BE49-F238E27FC236}">
                <a16:creationId xmlns:a16="http://schemas.microsoft.com/office/drawing/2014/main" id="{9D5B8CDD-3774-64D7-9BD8-8B10847B5049}"/>
              </a:ext>
            </a:extLst>
          </p:cNvPr>
          <p:cNvSpPr txBox="1">
            <a:spLocks noChangeArrowheads="1"/>
          </p:cNvSpPr>
          <p:nvPr/>
        </p:nvSpPr>
        <p:spPr>
          <a:xfrm>
            <a:off x="598343" y="284201"/>
            <a:ext cx="5314950" cy="328993"/>
          </a:xfrm>
          <a:prstGeom prst="rect">
            <a:avLst/>
          </a:prstGeom>
        </p:spPr>
        <p:txBody>
          <a:bodyPr vert="horz" lIns="91440" tIns="45720" rIns="91440" bIns="45720" rtlCol="0" anchor="t">
            <a:noAutofit/>
          </a:bodyPr>
          <a:lstStyle>
            <a:lvl1pPr algn="l" defTabSz="457200" rtl="0" eaLnBrk="1" latinLnBrk="0" hangingPunct="1">
              <a:lnSpc>
                <a:spcPct val="80000"/>
              </a:lnSpc>
              <a:spcBef>
                <a:spcPct val="0"/>
              </a:spcBef>
              <a:buNone/>
              <a:defRPr sz="3400" b="0" i="0" kern="1200" baseline="0">
                <a:solidFill>
                  <a:schemeClr val="bg2"/>
                </a:solidFill>
                <a:latin typeface="FS Elliot Pro"/>
                <a:ea typeface="+mj-ea"/>
                <a:cs typeface="FS Elliot Pro"/>
              </a:defRPr>
            </a:lvl1pPr>
          </a:lstStyle>
          <a:p>
            <a:pPr>
              <a:spcBef>
                <a:spcPts val="1200"/>
              </a:spcBef>
              <a:spcAft>
                <a:spcPts val="1200"/>
              </a:spcAft>
            </a:pPr>
            <a:r>
              <a:rPr lang="en-US" sz="1400">
                <a:solidFill>
                  <a:srgbClr val="0067CF"/>
                </a:solidFill>
                <a:latin typeface="FSElliotPro" panose="02000503040000020004" pitchFamily="50" charset="0"/>
              </a:rPr>
              <a:t>Prioritizing Business Needs </a:t>
            </a:r>
            <a:br>
              <a:rPr lang="en-US">
                <a:solidFill>
                  <a:srgbClr val="0067CF"/>
                </a:solidFill>
                <a:latin typeface="+mj-lt"/>
              </a:rPr>
            </a:br>
            <a:endParaRPr lang="en-US" altLang="en-US" sz="2400">
              <a:solidFill>
                <a:srgbClr val="0067CF"/>
              </a:solidFill>
              <a:latin typeface="FSElliotPro" panose="02000503040000020004" pitchFamily="50" charset="0"/>
            </a:endParaRPr>
          </a:p>
        </p:txBody>
      </p:sp>
      <p:sp>
        <p:nvSpPr>
          <p:cNvPr id="7" name="TextBox 6">
            <a:extLst>
              <a:ext uri="{FF2B5EF4-FFF2-40B4-BE49-F238E27FC236}">
                <a16:creationId xmlns:a16="http://schemas.microsoft.com/office/drawing/2014/main" id="{B0A72456-3476-32A2-CDF5-A00636B01921}"/>
              </a:ext>
            </a:extLst>
          </p:cNvPr>
          <p:cNvSpPr txBox="1"/>
          <p:nvPr/>
        </p:nvSpPr>
        <p:spPr>
          <a:xfrm>
            <a:off x="610082" y="613194"/>
            <a:ext cx="3401745" cy="1015663"/>
          </a:xfrm>
          <a:prstGeom prst="rect">
            <a:avLst/>
          </a:prstGeom>
          <a:noFill/>
        </p:spPr>
        <p:txBody>
          <a:bodyPr wrap="square" rtlCol="0">
            <a:spAutoFit/>
          </a:bodyPr>
          <a:lstStyle/>
          <a:p>
            <a:r>
              <a:rPr lang="en-US" sz="3000">
                <a:solidFill>
                  <a:srgbClr val="0067CF"/>
                </a:solidFill>
                <a:latin typeface="FSElliotPro" panose="02000503040000020004" pitchFamily="50" charset="0"/>
              </a:rPr>
              <a:t>Business life cycle &amp; planning needs</a:t>
            </a:r>
            <a:endParaRPr lang="en-US" sz="3000"/>
          </a:p>
        </p:txBody>
      </p:sp>
    </p:spTree>
    <p:extLst>
      <p:ext uri="{BB962C8B-B14F-4D97-AF65-F5344CB8AC3E}">
        <p14:creationId xmlns:p14="http://schemas.microsoft.com/office/powerpoint/2010/main" val="35095208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txBox="1">
            <a:spLocks/>
          </p:cNvSpPr>
          <p:nvPr/>
        </p:nvSpPr>
        <p:spPr>
          <a:xfrm>
            <a:off x="1295280" y="4850877"/>
            <a:ext cx="7096246" cy="365125"/>
          </a:xfrm>
          <a:prstGeom prst="rect">
            <a:avLst/>
          </a:prstGeom>
        </p:spPr>
        <p:txBody>
          <a:bodyPr vert="horz" lIns="91440" tIns="45720" rIns="91440" bIns="45720" rtlCol="0" anchor="ctr"/>
          <a:lstStyle>
            <a:defPPr>
              <a:defRPr lang="en-US"/>
            </a:defPPr>
            <a:lvl1pPr marL="0" algn="ctr" defTabSz="457200" rtl="0" eaLnBrk="1" latinLnBrk="0" hangingPunct="1">
              <a:defRPr sz="1400" kern="1200" baseline="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a:ln w="0" cmpd="sng">
                  <a:noFill/>
                </a:ln>
                <a:solidFill>
                  <a:srgbClr val="23273F"/>
                </a:solidFill>
                <a:effectLst>
                  <a:outerShdw blurRad="50800" dist="50800" dir="5400000" sx="1000" sy="1000" algn="ctr" rotWithShape="0">
                    <a:srgbClr val="000000">
                      <a:alpha val="43137"/>
                    </a:srgbClr>
                  </a:outerShdw>
                </a:effectLst>
                <a:latin typeface="FS Elliot Pro" pitchFamily="50" charset="0"/>
              </a:rPr>
              <a:t>For financial professional use only. Not for distribution to the public</a:t>
            </a:r>
            <a:r>
              <a:rPr lang="en-US" sz="788">
                <a:ln w="0" cmpd="sng">
                  <a:noFill/>
                </a:ln>
                <a:solidFill>
                  <a:srgbClr val="23273F"/>
                </a:solidFill>
                <a:effectLst>
                  <a:outerShdw blurRad="50800" dist="50800" dir="5400000" sx="1000" sy="1000" algn="ctr" rotWithShape="0">
                    <a:srgbClr val="000000">
                      <a:alpha val="43137"/>
                    </a:srgbClr>
                  </a:outerShdw>
                </a:effectLst>
                <a:latin typeface="FS Elliot Pro" pitchFamily="50" charset="0"/>
              </a:rPr>
              <a:t>.</a:t>
            </a:r>
          </a:p>
          <a:p>
            <a:endParaRPr lang="en-US" sz="1200" spc="100">
              <a:ln w="0" cmpd="sng">
                <a:noFill/>
              </a:ln>
              <a:solidFill>
                <a:schemeClr val="tx1">
                  <a:lumMod val="75000"/>
                </a:schemeClr>
              </a:solidFill>
              <a:effectLst>
                <a:outerShdw blurRad="50800" dist="50800" dir="5400000" sx="1000" sy="1000" algn="ctr" rotWithShape="0">
                  <a:srgbClr val="000000">
                    <a:alpha val="43137"/>
                  </a:srgbClr>
                </a:outerShdw>
              </a:effectLst>
              <a:latin typeface="FS Elliot Pro" pitchFamily="50" charset="0"/>
              <a:cs typeface="Arial" panose="020B0604020202020204" pitchFamily="34" charset="0"/>
            </a:endParaRPr>
          </a:p>
        </p:txBody>
      </p:sp>
      <p:sp>
        <p:nvSpPr>
          <p:cNvPr id="9" name="Rectangle 8">
            <a:extLst>
              <a:ext uri="{FF2B5EF4-FFF2-40B4-BE49-F238E27FC236}">
                <a16:creationId xmlns:a16="http://schemas.microsoft.com/office/drawing/2014/main" id="{0D159F67-6BE8-4150-B071-555164EDA61B}"/>
              </a:ext>
            </a:extLst>
          </p:cNvPr>
          <p:cNvSpPr/>
          <p:nvPr/>
        </p:nvSpPr>
        <p:spPr>
          <a:xfrm>
            <a:off x="1861131" y="4092114"/>
            <a:ext cx="6870951" cy="456087"/>
          </a:xfrm>
          <a:prstGeom prst="rect">
            <a:avLst/>
          </a:prstGeom>
        </p:spPr>
        <p:txBody>
          <a:bodyPr wrap="square">
            <a:spAutoFit/>
          </a:bodyPr>
          <a:lstStyle/>
          <a:p>
            <a:r>
              <a:rPr lang="en-US" altLang="en-US" sz="788">
                <a:solidFill>
                  <a:srgbClr val="23273F"/>
                </a:solidFill>
                <a:latin typeface="FS Elliot Pro" panose="02000503040000020004" pitchFamily="50" charset="0"/>
              </a:rPr>
              <a:t>Source: Principal</a:t>
            </a:r>
            <a:r>
              <a:rPr lang="en-US" altLang="en-US" sz="788" baseline="30000">
                <a:solidFill>
                  <a:srgbClr val="23273F"/>
                </a:solidFill>
                <a:latin typeface="FS Elliot Pro" panose="02000503040000020004" pitchFamily="50" charset="0"/>
              </a:rPr>
              <a:t>® </a:t>
            </a:r>
            <a:r>
              <a:rPr lang="en-US" altLang="en-US" sz="788">
                <a:solidFill>
                  <a:srgbClr val="23273F"/>
                </a:solidFill>
                <a:latin typeface="FS Elliot Pro" panose="02000503040000020004" pitchFamily="50" charset="0"/>
              </a:rPr>
              <a:t>business market analysis of over 118,000 employer customers appended with Dunn &amp; Bradstreet (D&amp;B) data. The data is current as of  December 2022. Statistics shown only include those plans with appended data. The overall match rate is 90%, and not all categories will add up to 100%.  </a:t>
            </a:r>
            <a:endParaRPr lang="en-US" sz="788" baseline="30000">
              <a:solidFill>
                <a:srgbClr val="23273F"/>
              </a:solidFill>
              <a:latin typeface="FS Elliot Pro" panose="02000503040000020004" pitchFamily="50" charset="0"/>
            </a:endParaRPr>
          </a:p>
        </p:txBody>
      </p:sp>
      <p:pic>
        <p:nvPicPr>
          <p:cNvPr id="7" name="Picture 6">
            <a:extLst>
              <a:ext uri="{FF2B5EF4-FFF2-40B4-BE49-F238E27FC236}">
                <a16:creationId xmlns:a16="http://schemas.microsoft.com/office/drawing/2014/main" id="{3181309E-2D19-1CF8-4A36-34AE4B56AB8F}"/>
              </a:ext>
            </a:extLst>
          </p:cNvPr>
          <p:cNvPicPr>
            <a:picLocks noChangeAspect="1"/>
          </p:cNvPicPr>
          <p:nvPr/>
        </p:nvPicPr>
        <p:blipFill rotWithShape="1">
          <a:blip r:embed="rId3"/>
          <a:srcRect t="6285"/>
          <a:stretch/>
        </p:blipFill>
        <p:spPr>
          <a:xfrm>
            <a:off x="1861131" y="476306"/>
            <a:ext cx="7003427" cy="3615808"/>
          </a:xfrm>
          <a:prstGeom prst="rect">
            <a:avLst/>
          </a:prstGeom>
        </p:spPr>
      </p:pic>
      <p:sp>
        <p:nvSpPr>
          <p:cNvPr id="11" name="Title 1">
            <a:extLst>
              <a:ext uri="{FF2B5EF4-FFF2-40B4-BE49-F238E27FC236}">
                <a16:creationId xmlns:a16="http://schemas.microsoft.com/office/drawing/2014/main" id="{8E9CD94D-66A5-43B0-6973-6469FF5118EE}"/>
              </a:ext>
            </a:extLst>
          </p:cNvPr>
          <p:cNvSpPr>
            <a:spLocks noGrp="1" noChangeArrowheads="1"/>
          </p:cNvSpPr>
          <p:nvPr>
            <p:ph type="title"/>
          </p:nvPr>
        </p:nvSpPr>
        <p:spPr>
          <a:xfrm>
            <a:off x="279442" y="921473"/>
            <a:ext cx="1575751" cy="837240"/>
          </a:xfrm>
        </p:spPr>
        <p:txBody>
          <a:bodyPr/>
          <a:lstStyle/>
          <a:p>
            <a:pPr>
              <a:spcBef>
                <a:spcPts val="1200"/>
              </a:spcBef>
              <a:spcAft>
                <a:spcPts val="1200"/>
              </a:spcAft>
            </a:pPr>
            <a:r>
              <a:rPr lang="en-US" sz="2000">
                <a:solidFill>
                  <a:srgbClr val="0067CF"/>
                </a:solidFill>
                <a:latin typeface="FSElliotPro" panose="02000503040000020004" pitchFamily="50" charset="0"/>
              </a:rPr>
              <a:t>First, identify a good prospect</a:t>
            </a:r>
            <a:endParaRPr lang="en-US" altLang="en-US" sz="2000">
              <a:solidFill>
                <a:srgbClr val="0067CF"/>
              </a:solidFill>
              <a:latin typeface="FSElliotPro" panose="02000503040000020004" pitchFamily="50" charset="0"/>
            </a:endParaRPr>
          </a:p>
        </p:txBody>
      </p:sp>
    </p:spTree>
    <p:extLst>
      <p:ext uri="{BB962C8B-B14F-4D97-AF65-F5344CB8AC3E}">
        <p14:creationId xmlns:p14="http://schemas.microsoft.com/office/powerpoint/2010/main" val="39660056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86515" y="1828572"/>
            <a:ext cx="4316144" cy="3112647"/>
          </a:xfrm>
          <a:prstGeom prst="rect">
            <a:avLst/>
          </a:prstGeom>
        </p:spPr>
        <p:txBody>
          <a:bodyPr wrap="square">
            <a:spAutoFit/>
          </a:bodyPr>
          <a:lstStyle/>
          <a:p>
            <a:pPr lvl="0">
              <a:lnSpc>
                <a:spcPct val="120000"/>
              </a:lnSpc>
              <a:spcBef>
                <a:spcPts val="0"/>
              </a:spcBef>
              <a:spcAft>
                <a:spcPts val="400"/>
              </a:spcAft>
            </a:pPr>
            <a:r>
              <a:rPr lang="en-US" sz="2000" b="1">
                <a:solidFill>
                  <a:srgbClr val="23273F"/>
                </a:solidFill>
                <a:latin typeface="FS Elliot Pro" pitchFamily="50" charset="0"/>
                <a:cs typeface="Arial" panose="020B0604020202020204" pitchFamily="34" charset="0"/>
              </a:rPr>
              <a:t>Key Person calculator </a:t>
            </a:r>
          </a:p>
          <a:p>
            <a:pPr lvl="0">
              <a:lnSpc>
                <a:spcPct val="120000"/>
              </a:lnSpc>
              <a:spcBef>
                <a:spcPts val="0"/>
              </a:spcBef>
              <a:spcAft>
                <a:spcPts val="400"/>
              </a:spcAft>
            </a:pPr>
            <a:r>
              <a:rPr lang="en-US">
                <a:solidFill>
                  <a:srgbClr val="23273F"/>
                </a:solidFill>
                <a:latin typeface="FS Elliot Pro" panose="02000503040000020004" pitchFamily="50" charset="0"/>
              </a:rPr>
              <a:t>Determine how much life insurance your clients may need on their most valued employees to help protect the business. The proposal includes a 10-, 15-, 20- ,and 30-year term insurance quote.</a:t>
            </a:r>
            <a:r>
              <a:rPr lang="en-US">
                <a:solidFill>
                  <a:srgbClr val="23273F"/>
                </a:solidFill>
                <a:latin typeface="FS Elliot Pro" panose="02000503040000020004" pitchFamily="50" charset="0"/>
                <a:cs typeface="Arial" panose="020B0604020202020204" pitchFamily="34" charset="0"/>
              </a:rPr>
              <a:t> </a:t>
            </a:r>
            <a:r>
              <a:rPr lang="en-US" u="sng">
                <a:solidFill>
                  <a:srgbClr val="0091DA"/>
                </a:solidFill>
                <a:latin typeface="FS Elliot Pro" pitchFamily="50" charset="0"/>
                <a:cs typeface="Arial" panose="020B0604020202020204" pitchFamily="34" charset="0"/>
                <a:hlinkClick r:id="rId3">
                  <a:extLst>
                    <a:ext uri="{A12FA001-AC4F-418D-AE19-62706E023703}">
                      <ahyp:hlinkClr xmlns:ahyp="http://schemas.microsoft.com/office/drawing/2018/hyperlinkcolor" val="tx"/>
                    </a:ext>
                  </a:extLst>
                </a:hlinkClick>
              </a:rPr>
              <a:t>www.principal.com/keyperson</a:t>
            </a:r>
            <a:r>
              <a:rPr lang="en-US" u="sng">
                <a:solidFill>
                  <a:srgbClr val="0091DA"/>
                </a:solidFill>
                <a:latin typeface="FS Elliot Pro" pitchFamily="50" charset="0"/>
                <a:cs typeface="Arial" panose="020B0604020202020204" pitchFamily="34" charset="0"/>
              </a:rPr>
              <a:t> </a:t>
            </a:r>
          </a:p>
          <a:p>
            <a:endParaRPr lang="en-US" sz="2000">
              <a:solidFill>
                <a:srgbClr val="23273F"/>
              </a:solidFill>
              <a:latin typeface="FS Elliot Pro" pitchFamily="50" charset="0"/>
            </a:endParaRPr>
          </a:p>
          <a:p>
            <a:endParaRPr lang="en-US" sz="1600">
              <a:solidFill>
                <a:srgbClr val="23273F"/>
              </a:solidFill>
              <a:latin typeface="FS Elliot Pro" pitchFamily="50" charset="0"/>
            </a:endParaRPr>
          </a:p>
        </p:txBody>
      </p:sp>
      <p:sp>
        <p:nvSpPr>
          <p:cNvPr id="10" name="Footer Placeholder 4">
            <a:extLst>
              <a:ext uri="{FF2B5EF4-FFF2-40B4-BE49-F238E27FC236}">
                <a16:creationId xmlns:a16="http://schemas.microsoft.com/office/drawing/2014/main" id="{26E62D08-CB33-4CAE-A8BB-25588685DB14}"/>
              </a:ext>
            </a:extLst>
          </p:cNvPr>
          <p:cNvSpPr txBox="1">
            <a:spLocks/>
          </p:cNvSpPr>
          <p:nvPr/>
        </p:nvSpPr>
        <p:spPr>
          <a:xfrm>
            <a:off x="-68083" y="4758657"/>
            <a:ext cx="4079910" cy="365125"/>
          </a:xfrm>
          <a:prstGeom prst="rect">
            <a:avLst/>
          </a:prstGeom>
        </p:spPr>
        <p:txBody>
          <a:bodyPr vert="horz" lIns="91440" tIns="45720" rIns="91440" bIns="45720" rtlCol="0" anchor="ctr"/>
          <a:lstStyle>
            <a:defPPr>
              <a:defRPr lang="en-US"/>
            </a:defPPr>
            <a:lvl1pPr marL="0" algn="ctr" defTabSz="457200" rtl="0" eaLnBrk="1" latinLnBrk="0" hangingPunct="1">
              <a:defRPr sz="1400" kern="1200" baseline="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a:ln w="0" cmpd="sng">
                  <a:noFill/>
                </a:ln>
                <a:solidFill>
                  <a:srgbClr val="23273F"/>
                </a:solidFill>
                <a:effectLst>
                  <a:outerShdw blurRad="50800" dist="50800" dir="5400000" sx="1000" sy="1000" algn="ctr" rotWithShape="0">
                    <a:srgbClr val="000000">
                      <a:alpha val="43137"/>
                    </a:srgbClr>
                  </a:outerShdw>
                </a:effectLst>
                <a:latin typeface="FS Elliot Pro" pitchFamily="50" charset="0"/>
              </a:rPr>
              <a:t>For financial professional use only. Not for distribution to the public</a:t>
            </a:r>
            <a:r>
              <a:rPr lang="en-US" sz="1200">
                <a:ln w="0" cmpd="sng">
                  <a:noFill/>
                </a:ln>
                <a:solidFill>
                  <a:srgbClr val="23273F"/>
                </a:solidFill>
                <a:effectLst>
                  <a:outerShdw blurRad="50800" dist="50800" dir="5400000" sx="1000" sy="1000" algn="ctr" rotWithShape="0">
                    <a:srgbClr val="000000">
                      <a:alpha val="43137"/>
                    </a:srgbClr>
                  </a:outerShdw>
                </a:effectLst>
                <a:latin typeface="FS Elliot Pro" pitchFamily="50" charset="0"/>
              </a:rPr>
              <a:t>.</a:t>
            </a:r>
          </a:p>
          <a:p>
            <a:endParaRPr lang="en-US" sz="1200" spc="100">
              <a:ln w="0" cmpd="sng">
                <a:noFill/>
              </a:ln>
              <a:solidFill>
                <a:srgbClr val="23273F"/>
              </a:solidFill>
              <a:effectLst>
                <a:outerShdw blurRad="50800" dist="50800" dir="5400000" sx="1000" sy="1000" algn="ctr" rotWithShape="0">
                  <a:srgbClr val="000000">
                    <a:alpha val="43137"/>
                  </a:srgbClr>
                </a:outerShdw>
              </a:effectLst>
              <a:latin typeface="FS Elliot Pro" pitchFamily="50" charset="0"/>
              <a:cs typeface="Arial" panose="020B0604020202020204" pitchFamily="34" charset="0"/>
            </a:endParaRPr>
          </a:p>
        </p:txBody>
      </p:sp>
      <p:pic>
        <p:nvPicPr>
          <p:cNvPr id="11" name="Picture 10">
            <a:extLst>
              <a:ext uri="{FF2B5EF4-FFF2-40B4-BE49-F238E27FC236}">
                <a16:creationId xmlns:a16="http://schemas.microsoft.com/office/drawing/2014/main" id="{463AA34B-E41D-4DE7-8C10-0C9E1ABB4ED8}"/>
              </a:ext>
            </a:extLst>
          </p:cNvPr>
          <p:cNvPicPr>
            <a:picLocks noChangeAspect="1"/>
          </p:cNvPicPr>
          <p:nvPr/>
        </p:nvPicPr>
        <p:blipFill>
          <a:blip r:embed="rId4"/>
          <a:stretch>
            <a:fillRect/>
          </a:stretch>
        </p:blipFill>
        <p:spPr>
          <a:xfrm>
            <a:off x="7546834" y="4551076"/>
            <a:ext cx="1352323" cy="390144"/>
          </a:xfrm>
          <a:prstGeom prst="rect">
            <a:avLst/>
          </a:prstGeom>
        </p:spPr>
      </p:pic>
      <p:pic>
        <p:nvPicPr>
          <p:cNvPr id="6" name="Picture 5">
            <a:extLst>
              <a:ext uri="{FF2B5EF4-FFF2-40B4-BE49-F238E27FC236}">
                <a16:creationId xmlns:a16="http://schemas.microsoft.com/office/drawing/2014/main" id="{357E1AA2-E2A4-12F8-F52E-E2D002E75CF4}"/>
              </a:ext>
            </a:extLst>
          </p:cNvPr>
          <p:cNvPicPr>
            <a:picLocks noChangeAspect="1"/>
          </p:cNvPicPr>
          <p:nvPr/>
        </p:nvPicPr>
        <p:blipFill>
          <a:blip r:embed="rId5"/>
          <a:stretch>
            <a:fillRect/>
          </a:stretch>
        </p:blipFill>
        <p:spPr>
          <a:xfrm>
            <a:off x="4886016" y="853414"/>
            <a:ext cx="2660818" cy="3436672"/>
          </a:xfrm>
          <a:prstGeom prst="rect">
            <a:avLst/>
          </a:prstGeom>
        </p:spPr>
      </p:pic>
      <p:sp>
        <p:nvSpPr>
          <p:cNvPr id="8" name="TextBox 7">
            <a:extLst>
              <a:ext uri="{FF2B5EF4-FFF2-40B4-BE49-F238E27FC236}">
                <a16:creationId xmlns:a16="http://schemas.microsoft.com/office/drawing/2014/main" id="{8E76FB5B-4844-59B9-B8FA-E0E8367DF130}"/>
              </a:ext>
            </a:extLst>
          </p:cNvPr>
          <p:cNvSpPr txBox="1"/>
          <p:nvPr/>
        </p:nvSpPr>
        <p:spPr>
          <a:xfrm>
            <a:off x="7630191" y="1911387"/>
            <a:ext cx="1323856" cy="1112108"/>
          </a:xfrm>
          <a:prstGeom prst="rect">
            <a:avLst/>
          </a:prstGeom>
        </p:spPr>
        <p:txBody>
          <a:bodyPr vert="horz" wrap="square" lIns="91440" tIns="45720" rIns="91440" bIns="45720" rtlCol="0">
            <a:noAutofit/>
          </a:bodyPr>
          <a:lstStyle/>
          <a:p>
            <a:pPr>
              <a:lnSpc>
                <a:spcPct val="90000"/>
              </a:lnSpc>
              <a:spcBef>
                <a:spcPts val="0"/>
              </a:spcBef>
            </a:pPr>
            <a:r>
              <a:rPr lang="en-US" sz="1200" spc="-70">
                <a:solidFill>
                  <a:schemeClr val="tx2"/>
                </a:solidFill>
                <a:cs typeface="FS Elliot Pro Light"/>
              </a:rPr>
              <a:t>Business protection grid (BB11280)</a:t>
            </a:r>
          </a:p>
        </p:txBody>
      </p:sp>
      <p:cxnSp>
        <p:nvCxnSpPr>
          <p:cNvPr id="12" name="Straight Connector 11">
            <a:extLst>
              <a:ext uri="{FF2B5EF4-FFF2-40B4-BE49-F238E27FC236}">
                <a16:creationId xmlns:a16="http://schemas.microsoft.com/office/drawing/2014/main" id="{8894B137-525C-7E88-F7E0-22264F3D43B6}"/>
              </a:ext>
            </a:extLst>
          </p:cNvPr>
          <p:cNvCxnSpPr/>
          <p:nvPr/>
        </p:nvCxnSpPr>
        <p:spPr>
          <a:xfrm>
            <a:off x="4637903" y="853414"/>
            <a:ext cx="0" cy="3436672"/>
          </a:xfrm>
          <a:prstGeom prst="line">
            <a:avLst/>
          </a:prstGeom>
          <a:ln>
            <a:solidFill>
              <a:srgbClr val="0076CF"/>
            </a:solidFill>
            <a:prstDash val="sysDot"/>
          </a:ln>
        </p:spPr>
        <p:style>
          <a:lnRef idx="2">
            <a:schemeClr val="accent1"/>
          </a:lnRef>
          <a:fillRef idx="0">
            <a:schemeClr val="accent1"/>
          </a:fillRef>
          <a:effectRef idx="1">
            <a:schemeClr val="accent1"/>
          </a:effectRef>
          <a:fontRef idx="minor">
            <a:schemeClr val="tx1"/>
          </a:fontRef>
        </p:style>
      </p:cxnSp>
      <p:sp>
        <p:nvSpPr>
          <p:cNvPr id="7" name="Title 1">
            <a:extLst>
              <a:ext uri="{FF2B5EF4-FFF2-40B4-BE49-F238E27FC236}">
                <a16:creationId xmlns:a16="http://schemas.microsoft.com/office/drawing/2014/main" id="{B72E507A-A790-3D6B-4DFE-069BF5367D57}"/>
              </a:ext>
            </a:extLst>
          </p:cNvPr>
          <p:cNvSpPr txBox="1">
            <a:spLocks noChangeArrowheads="1"/>
          </p:cNvSpPr>
          <p:nvPr/>
        </p:nvSpPr>
        <p:spPr>
          <a:xfrm>
            <a:off x="545003" y="284201"/>
            <a:ext cx="5314950" cy="328993"/>
          </a:xfrm>
          <a:prstGeom prst="rect">
            <a:avLst/>
          </a:prstGeom>
        </p:spPr>
        <p:txBody>
          <a:bodyPr vert="horz" lIns="91440" tIns="45720" rIns="91440" bIns="45720" rtlCol="0" anchor="t">
            <a:noAutofit/>
          </a:bodyPr>
          <a:lstStyle>
            <a:lvl1pPr algn="l" defTabSz="457200" rtl="0" eaLnBrk="1" latinLnBrk="0" hangingPunct="1">
              <a:lnSpc>
                <a:spcPct val="80000"/>
              </a:lnSpc>
              <a:spcBef>
                <a:spcPct val="0"/>
              </a:spcBef>
              <a:buNone/>
              <a:defRPr sz="3400" b="0" i="0" kern="1200" baseline="0">
                <a:solidFill>
                  <a:schemeClr val="bg2"/>
                </a:solidFill>
                <a:latin typeface="FS Elliot Pro"/>
                <a:ea typeface="+mj-ea"/>
                <a:cs typeface="FS Elliot Pro"/>
              </a:defRPr>
            </a:lvl1pPr>
          </a:lstStyle>
          <a:p>
            <a:pPr>
              <a:spcBef>
                <a:spcPts val="1200"/>
              </a:spcBef>
              <a:spcAft>
                <a:spcPts val="1200"/>
              </a:spcAft>
            </a:pPr>
            <a:r>
              <a:rPr lang="en-US" sz="1400">
                <a:solidFill>
                  <a:srgbClr val="0067CF"/>
                </a:solidFill>
                <a:latin typeface="FSElliotPro" panose="02000503040000020004" pitchFamily="50" charset="0"/>
              </a:rPr>
              <a:t>Prioritizing Business Needs </a:t>
            </a:r>
            <a:br>
              <a:rPr lang="en-US">
                <a:solidFill>
                  <a:srgbClr val="0067CF"/>
                </a:solidFill>
                <a:latin typeface="+mj-lt"/>
              </a:rPr>
            </a:br>
            <a:endParaRPr lang="en-US" altLang="en-US" sz="2400">
              <a:solidFill>
                <a:srgbClr val="0067CF"/>
              </a:solidFill>
              <a:latin typeface="FSElliotPro" panose="02000503040000020004" pitchFamily="50" charset="0"/>
            </a:endParaRPr>
          </a:p>
        </p:txBody>
      </p:sp>
      <p:sp>
        <p:nvSpPr>
          <p:cNvPr id="9" name="TextBox 8">
            <a:extLst>
              <a:ext uri="{FF2B5EF4-FFF2-40B4-BE49-F238E27FC236}">
                <a16:creationId xmlns:a16="http://schemas.microsoft.com/office/drawing/2014/main" id="{0CC32A8C-32AA-315C-763C-DC315B700A84}"/>
              </a:ext>
            </a:extLst>
          </p:cNvPr>
          <p:cNvSpPr txBox="1"/>
          <p:nvPr/>
        </p:nvSpPr>
        <p:spPr>
          <a:xfrm>
            <a:off x="486515" y="613194"/>
            <a:ext cx="3647902" cy="1200329"/>
          </a:xfrm>
          <a:prstGeom prst="rect">
            <a:avLst/>
          </a:prstGeom>
          <a:noFill/>
        </p:spPr>
        <p:txBody>
          <a:bodyPr wrap="square" rtlCol="0">
            <a:spAutoFit/>
          </a:bodyPr>
          <a:lstStyle/>
          <a:p>
            <a:r>
              <a:rPr lang="en-US" sz="2400">
                <a:solidFill>
                  <a:srgbClr val="0067CF"/>
                </a:solidFill>
                <a:latin typeface="FSElliotPro" panose="02000503040000020004" pitchFamily="50" charset="0"/>
              </a:rPr>
              <a:t>Not sure which business concept to offer? Tools like these could help.</a:t>
            </a:r>
            <a:endParaRPr lang="en-US" sz="2400"/>
          </a:p>
        </p:txBody>
      </p:sp>
    </p:spTree>
    <p:extLst>
      <p:ext uri="{BB962C8B-B14F-4D97-AF65-F5344CB8AC3E}">
        <p14:creationId xmlns:p14="http://schemas.microsoft.com/office/powerpoint/2010/main" val="31014093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4">
            <a:extLst>
              <a:ext uri="{FF2B5EF4-FFF2-40B4-BE49-F238E27FC236}">
                <a16:creationId xmlns:a16="http://schemas.microsoft.com/office/drawing/2014/main" id="{26E62D08-CB33-4CAE-A8BB-25588685DB14}"/>
              </a:ext>
            </a:extLst>
          </p:cNvPr>
          <p:cNvSpPr txBox="1">
            <a:spLocks/>
          </p:cNvSpPr>
          <p:nvPr/>
        </p:nvSpPr>
        <p:spPr>
          <a:xfrm>
            <a:off x="-68083" y="4758657"/>
            <a:ext cx="4079910" cy="365125"/>
          </a:xfrm>
          <a:prstGeom prst="rect">
            <a:avLst/>
          </a:prstGeom>
        </p:spPr>
        <p:txBody>
          <a:bodyPr vert="horz" lIns="91440" tIns="45720" rIns="91440" bIns="45720" rtlCol="0" anchor="ctr"/>
          <a:lstStyle>
            <a:defPPr>
              <a:defRPr lang="en-US"/>
            </a:defPPr>
            <a:lvl1pPr marL="0" algn="ctr" defTabSz="457200" rtl="0" eaLnBrk="1" latinLnBrk="0" hangingPunct="1">
              <a:defRPr sz="1400" kern="1200" baseline="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a:ln w="0" cmpd="sng">
                  <a:noFill/>
                </a:ln>
                <a:solidFill>
                  <a:srgbClr val="23273F"/>
                </a:solidFill>
                <a:effectLst>
                  <a:outerShdw blurRad="50800" dist="50800" dir="5400000" sx="1000" sy="1000" algn="ctr" rotWithShape="0">
                    <a:srgbClr val="000000">
                      <a:alpha val="43137"/>
                    </a:srgbClr>
                  </a:outerShdw>
                </a:effectLst>
                <a:latin typeface="FS Elliot Pro" pitchFamily="50" charset="0"/>
              </a:rPr>
              <a:t>For financial professional use only. Not for distribution to the public</a:t>
            </a:r>
            <a:r>
              <a:rPr lang="en-US" sz="1200">
                <a:ln w="0" cmpd="sng">
                  <a:noFill/>
                </a:ln>
                <a:solidFill>
                  <a:srgbClr val="23273F"/>
                </a:solidFill>
                <a:effectLst>
                  <a:outerShdw blurRad="50800" dist="50800" dir="5400000" sx="1000" sy="1000" algn="ctr" rotWithShape="0">
                    <a:srgbClr val="000000">
                      <a:alpha val="43137"/>
                    </a:srgbClr>
                  </a:outerShdw>
                </a:effectLst>
                <a:latin typeface="FS Elliot Pro" pitchFamily="50" charset="0"/>
              </a:rPr>
              <a:t>.</a:t>
            </a:r>
          </a:p>
          <a:p>
            <a:endParaRPr lang="en-US" sz="1200" spc="100">
              <a:ln w="0" cmpd="sng">
                <a:noFill/>
              </a:ln>
              <a:solidFill>
                <a:srgbClr val="23273F"/>
              </a:solidFill>
              <a:effectLst>
                <a:outerShdw blurRad="50800" dist="50800" dir="5400000" sx="1000" sy="1000" algn="ctr" rotWithShape="0">
                  <a:srgbClr val="000000">
                    <a:alpha val="43137"/>
                  </a:srgbClr>
                </a:outerShdw>
              </a:effectLst>
              <a:latin typeface="FS Elliot Pro" pitchFamily="50" charset="0"/>
              <a:cs typeface="Arial" panose="020B0604020202020204" pitchFamily="34" charset="0"/>
            </a:endParaRPr>
          </a:p>
        </p:txBody>
      </p:sp>
      <p:pic>
        <p:nvPicPr>
          <p:cNvPr id="11" name="Picture 10">
            <a:extLst>
              <a:ext uri="{FF2B5EF4-FFF2-40B4-BE49-F238E27FC236}">
                <a16:creationId xmlns:a16="http://schemas.microsoft.com/office/drawing/2014/main" id="{463AA34B-E41D-4DE7-8C10-0C9E1ABB4ED8}"/>
              </a:ext>
            </a:extLst>
          </p:cNvPr>
          <p:cNvPicPr>
            <a:picLocks noChangeAspect="1"/>
          </p:cNvPicPr>
          <p:nvPr/>
        </p:nvPicPr>
        <p:blipFill>
          <a:blip r:embed="rId3"/>
          <a:stretch>
            <a:fillRect/>
          </a:stretch>
        </p:blipFill>
        <p:spPr>
          <a:xfrm>
            <a:off x="7546834" y="4551076"/>
            <a:ext cx="1352323" cy="390144"/>
          </a:xfrm>
          <a:prstGeom prst="rect">
            <a:avLst/>
          </a:prstGeom>
        </p:spPr>
      </p:pic>
      <p:sp>
        <p:nvSpPr>
          <p:cNvPr id="8" name="TextBox 7">
            <a:extLst>
              <a:ext uri="{FF2B5EF4-FFF2-40B4-BE49-F238E27FC236}">
                <a16:creationId xmlns:a16="http://schemas.microsoft.com/office/drawing/2014/main" id="{8E76FB5B-4844-59B9-B8FA-E0E8367DF130}"/>
              </a:ext>
            </a:extLst>
          </p:cNvPr>
          <p:cNvSpPr txBox="1"/>
          <p:nvPr/>
        </p:nvSpPr>
        <p:spPr>
          <a:xfrm>
            <a:off x="486515" y="4265806"/>
            <a:ext cx="2215978" cy="570540"/>
          </a:xfrm>
          <a:prstGeom prst="rect">
            <a:avLst/>
          </a:prstGeom>
        </p:spPr>
        <p:txBody>
          <a:bodyPr vert="horz" wrap="square" lIns="91440" tIns="45720" rIns="91440" bIns="45720" rtlCol="0">
            <a:noAutofit/>
          </a:bodyPr>
          <a:lstStyle/>
          <a:p>
            <a:pPr>
              <a:lnSpc>
                <a:spcPct val="90000"/>
              </a:lnSpc>
              <a:spcBef>
                <a:spcPts val="0"/>
              </a:spcBef>
            </a:pPr>
            <a:r>
              <a:rPr lang="en-US" sz="1200" spc="-70">
                <a:solidFill>
                  <a:srgbClr val="000000"/>
                </a:solidFill>
                <a:cs typeface="FS Elliot Pro Light"/>
              </a:rPr>
              <a:t>Business succession grid (BB10262)</a:t>
            </a:r>
          </a:p>
        </p:txBody>
      </p:sp>
      <p:pic>
        <p:nvPicPr>
          <p:cNvPr id="5" name="Picture 4">
            <a:extLst>
              <a:ext uri="{FF2B5EF4-FFF2-40B4-BE49-F238E27FC236}">
                <a16:creationId xmlns:a16="http://schemas.microsoft.com/office/drawing/2014/main" id="{1A371B6A-15A8-BC6E-C4E0-07B17838A075}"/>
              </a:ext>
            </a:extLst>
          </p:cNvPr>
          <p:cNvPicPr>
            <a:picLocks noChangeAspect="1"/>
          </p:cNvPicPr>
          <p:nvPr/>
        </p:nvPicPr>
        <p:blipFill>
          <a:blip r:embed="rId4"/>
          <a:stretch>
            <a:fillRect/>
          </a:stretch>
        </p:blipFill>
        <p:spPr>
          <a:xfrm>
            <a:off x="572177" y="1690273"/>
            <a:ext cx="1952366" cy="2515622"/>
          </a:xfrm>
          <a:prstGeom prst="rect">
            <a:avLst/>
          </a:prstGeom>
        </p:spPr>
      </p:pic>
      <p:pic>
        <p:nvPicPr>
          <p:cNvPr id="9" name="Picture 8">
            <a:extLst>
              <a:ext uri="{FF2B5EF4-FFF2-40B4-BE49-F238E27FC236}">
                <a16:creationId xmlns:a16="http://schemas.microsoft.com/office/drawing/2014/main" id="{65EA535A-2B2A-DED8-E1D8-7661D48F47B7}"/>
              </a:ext>
            </a:extLst>
          </p:cNvPr>
          <p:cNvPicPr>
            <a:picLocks noChangeAspect="1"/>
          </p:cNvPicPr>
          <p:nvPr/>
        </p:nvPicPr>
        <p:blipFill>
          <a:blip r:embed="rId5"/>
          <a:stretch>
            <a:fillRect/>
          </a:stretch>
        </p:blipFill>
        <p:spPr>
          <a:xfrm>
            <a:off x="2903184" y="1690273"/>
            <a:ext cx="1952366" cy="2521016"/>
          </a:xfrm>
          <a:prstGeom prst="rect">
            <a:avLst/>
          </a:prstGeom>
        </p:spPr>
      </p:pic>
      <p:pic>
        <p:nvPicPr>
          <p:cNvPr id="14" name="Picture 13">
            <a:extLst>
              <a:ext uri="{FF2B5EF4-FFF2-40B4-BE49-F238E27FC236}">
                <a16:creationId xmlns:a16="http://schemas.microsoft.com/office/drawing/2014/main" id="{FDA81F62-831E-82BB-CB7F-3C0410312104}"/>
              </a:ext>
            </a:extLst>
          </p:cNvPr>
          <p:cNvPicPr>
            <a:picLocks noChangeAspect="1"/>
          </p:cNvPicPr>
          <p:nvPr/>
        </p:nvPicPr>
        <p:blipFill>
          <a:blip r:embed="rId6"/>
          <a:stretch>
            <a:fillRect/>
          </a:stretch>
        </p:blipFill>
        <p:spPr>
          <a:xfrm>
            <a:off x="4924335" y="1690273"/>
            <a:ext cx="1951971" cy="2515622"/>
          </a:xfrm>
          <a:prstGeom prst="rect">
            <a:avLst/>
          </a:prstGeom>
        </p:spPr>
      </p:pic>
      <p:pic>
        <p:nvPicPr>
          <p:cNvPr id="16" name="Picture 15">
            <a:extLst>
              <a:ext uri="{FF2B5EF4-FFF2-40B4-BE49-F238E27FC236}">
                <a16:creationId xmlns:a16="http://schemas.microsoft.com/office/drawing/2014/main" id="{1B78946A-1C81-46EB-DA52-81C7D7CAD1B0}"/>
              </a:ext>
            </a:extLst>
          </p:cNvPr>
          <p:cNvPicPr>
            <a:picLocks noChangeAspect="1"/>
          </p:cNvPicPr>
          <p:nvPr/>
        </p:nvPicPr>
        <p:blipFill>
          <a:blip r:embed="rId7"/>
          <a:stretch>
            <a:fillRect/>
          </a:stretch>
        </p:blipFill>
        <p:spPr>
          <a:xfrm>
            <a:off x="6927175" y="1684561"/>
            <a:ext cx="1954065" cy="2515622"/>
          </a:xfrm>
          <a:prstGeom prst="rect">
            <a:avLst/>
          </a:prstGeom>
        </p:spPr>
      </p:pic>
      <p:sp>
        <p:nvSpPr>
          <p:cNvPr id="17" name="TextBox 16">
            <a:extLst>
              <a:ext uri="{FF2B5EF4-FFF2-40B4-BE49-F238E27FC236}">
                <a16:creationId xmlns:a16="http://schemas.microsoft.com/office/drawing/2014/main" id="{C26C56CE-F0D6-06F8-FA92-075B7C132014}"/>
              </a:ext>
            </a:extLst>
          </p:cNvPr>
          <p:cNvSpPr txBox="1"/>
          <p:nvPr/>
        </p:nvSpPr>
        <p:spPr>
          <a:xfrm>
            <a:off x="3671895" y="4194470"/>
            <a:ext cx="4079910" cy="570540"/>
          </a:xfrm>
          <a:prstGeom prst="rect">
            <a:avLst/>
          </a:prstGeom>
        </p:spPr>
        <p:txBody>
          <a:bodyPr vert="horz" wrap="square" lIns="91440" tIns="45720" rIns="91440" bIns="45720" rtlCol="0">
            <a:noAutofit/>
          </a:bodyPr>
          <a:lstStyle/>
          <a:p>
            <a:pPr>
              <a:lnSpc>
                <a:spcPct val="90000"/>
              </a:lnSpc>
              <a:spcBef>
                <a:spcPts val="0"/>
              </a:spcBef>
            </a:pPr>
            <a:r>
              <a:rPr lang="en-US" sz="1600" spc="-70">
                <a:solidFill>
                  <a:schemeClr val="tx2"/>
                </a:solidFill>
                <a:cs typeface="FS Elliot Pro Light"/>
              </a:rPr>
              <a:t>   </a:t>
            </a:r>
            <a:r>
              <a:rPr lang="en-US" sz="1200" spc="-70">
                <a:solidFill>
                  <a:srgbClr val="000000"/>
                </a:solidFill>
                <a:cs typeface="FS Elliot Pro Light"/>
              </a:rPr>
              <a:t>Business succession infographics: BB11378, BB11420, BB11581</a:t>
            </a:r>
          </a:p>
        </p:txBody>
      </p:sp>
      <p:sp>
        <p:nvSpPr>
          <p:cNvPr id="7" name="Title 1">
            <a:extLst>
              <a:ext uri="{FF2B5EF4-FFF2-40B4-BE49-F238E27FC236}">
                <a16:creationId xmlns:a16="http://schemas.microsoft.com/office/drawing/2014/main" id="{C54CC141-EA69-2382-5E38-440664D2F20F}"/>
              </a:ext>
            </a:extLst>
          </p:cNvPr>
          <p:cNvSpPr txBox="1">
            <a:spLocks/>
          </p:cNvSpPr>
          <p:nvPr/>
        </p:nvSpPr>
        <p:spPr>
          <a:xfrm>
            <a:off x="486515" y="272544"/>
            <a:ext cx="7265290" cy="398678"/>
          </a:xfrm>
          <a:prstGeom prst="rect">
            <a:avLst/>
          </a:prstGeom>
        </p:spPr>
        <p:txBody>
          <a:bodyPr vert="horz" lIns="91440" tIns="45720" rIns="91440" bIns="45720" rtlCol="0" anchor="t">
            <a:noAutofit/>
          </a:bodyPr>
          <a:lstStyle>
            <a:lvl1pPr algn="l" defTabSz="457200" rtl="0" eaLnBrk="1" latinLnBrk="0" hangingPunct="1">
              <a:lnSpc>
                <a:spcPct val="80000"/>
              </a:lnSpc>
              <a:spcBef>
                <a:spcPct val="0"/>
              </a:spcBef>
              <a:buNone/>
              <a:defRPr sz="3400" b="0" i="0" kern="1200" baseline="0">
                <a:solidFill>
                  <a:schemeClr val="bg2"/>
                </a:solidFill>
                <a:latin typeface="FS Elliot Pro"/>
                <a:ea typeface="+mj-ea"/>
                <a:cs typeface="FS Elliot Pro"/>
              </a:defRPr>
            </a:lvl1pPr>
          </a:lstStyle>
          <a:p>
            <a:r>
              <a:rPr lang="en-US" sz="1600">
                <a:solidFill>
                  <a:srgbClr val="0067CF"/>
                </a:solidFill>
              </a:rPr>
              <a:t>Prioritizing business needs</a:t>
            </a:r>
            <a:endParaRPr lang="en-US" sz="3000">
              <a:solidFill>
                <a:srgbClr val="0067CF"/>
              </a:solidFill>
            </a:endParaRPr>
          </a:p>
        </p:txBody>
      </p:sp>
      <p:sp>
        <p:nvSpPr>
          <p:cNvPr id="12" name="TextBox 11">
            <a:extLst>
              <a:ext uri="{FF2B5EF4-FFF2-40B4-BE49-F238E27FC236}">
                <a16:creationId xmlns:a16="http://schemas.microsoft.com/office/drawing/2014/main" id="{68CA4D5F-0D95-0732-71CA-13F1B69BC028}"/>
              </a:ext>
            </a:extLst>
          </p:cNvPr>
          <p:cNvSpPr txBox="1"/>
          <p:nvPr/>
        </p:nvSpPr>
        <p:spPr>
          <a:xfrm>
            <a:off x="469310" y="496361"/>
            <a:ext cx="7531690" cy="1015663"/>
          </a:xfrm>
          <a:prstGeom prst="rect">
            <a:avLst/>
          </a:prstGeom>
          <a:noFill/>
        </p:spPr>
        <p:txBody>
          <a:bodyPr wrap="square" rtlCol="0">
            <a:spAutoFit/>
          </a:bodyPr>
          <a:lstStyle/>
          <a:p>
            <a:r>
              <a:rPr lang="en-US" sz="3000">
                <a:solidFill>
                  <a:srgbClr val="0067CF"/>
                </a:solidFill>
                <a:latin typeface="FSElliotPro" panose="02000503040000020004" pitchFamily="50" charset="0"/>
              </a:rPr>
              <a:t>Not sure which business concept to offer? Tools like these could help.</a:t>
            </a:r>
            <a:endParaRPr lang="en-US" sz="3000"/>
          </a:p>
        </p:txBody>
      </p:sp>
    </p:spTree>
    <p:extLst>
      <p:ext uri="{BB962C8B-B14F-4D97-AF65-F5344CB8AC3E}">
        <p14:creationId xmlns:p14="http://schemas.microsoft.com/office/powerpoint/2010/main" val="4169722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515" y="272544"/>
            <a:ext cx="7265290" cy="398678"/>
          </a:xfrm>
        </p:spPr>
        <p:txBody>
          <a:bodyPr/>
          <a:lstStyle/>
          <a:p>
            <a:r>
              <a:rPr lang="en-US" sz="1400">
                <a:solidFill>
                  <a:srgbClr val="0067CF"/>
                </a:solidFill>
              </a:rPr>
              <a:t>Prioritizing business needs</a:t>
            </a:r>
          </a:p>
        </p:txBody>
      </p:sp>
      <p:sp>
        <p:nvSpPr>
          <p:cNvPr id="3" name="Rectangle 2"/>
          <p:cNvSpPr/>
          <p:nvPr/>
        </p:nvSpPr>
        <p:spPr>
          <a:xfrm>
            <a:off x="225964" y="1710994"/>
            <a:ext cx="1639925" cy="1938992"/>
          </a:xfrm>
          <a:prstGeom prst="rect">
            <a:avLst/>
          </a:prstGeom>
        </p:spPr>
        <p:txBody>
          <a:bodyPr wrap="square">
            <a:spAutoFit/>
          </a:bodyPr>
          <a:lstStyle/>
          <a:p>
            <a:r>
              <a:rPr lang="en-US" sz="2000">
                <a:solidFill>
                  <a:srgbClr val="23273F"/>
                </a:solidFill>
                <a:latin typeface="FS Elliot Pro" pitchFamily="50" charset="0"/>
              </a:rPr>
              <a:t>Not sure which  concept to offer? Tools like these could help.</a:t>
            </a:r>
          </a:p>
        </p:txBody>
      </p:sp>
      <p:sp>
        <p:nvSpPr>
          <p:cNvPr id="10" name="Footer Placeholder 4">
            <a:extLst>
              <a:ext uri="{FF2B5EF4-FFF2-40B4-BE49-F238E27FC236}">
                <a16:creationId xmlns:a16="http://schemas.microsoft.com/office/drawing/2014/main" id="{26E62D08-CB33-4CAE-A8BB-25588685DB14}"/>
              </a:ext>
            </a:extLst>
          </p:cNvPr>
          <p:cNvSpPr txBox="1">
            <a:spLocks/>
          </p:cNvSpPr>
          <p:nvPr/>
        </p:nvSpPr>
        <p:spPr>
          <a:xfrm>
            <a:off x="-68083" y="4758657"/>
            <a:ext cx="4079910" cy="365125"/>
          </a:xfrm>
          <a:prstGeom prst="rect">
            <a:avLst/>
          </a:prstGeom>
        </p:spPr>
        <p:txBody>
          <a:bodyPr vert="horz" lIns="91440" tIns="45720" rIns="91440" bIns="45720" rtlCol="0" anchor="ctr"/>
          <a:lstStyle>
            <a:defPPr>
              <a:defRPr lang="en-US"/>
            </a:defPPr>
            <a:lvl1pPr marL="0" algn="ctr" defTabSz="457200" rtl="0" eaLnBrk="1" latinLnBrk="0" hangingPunct="1">
              <a:defRPr sz="1400" kern="1200" baseline="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a:ln w="0" cmpd="sng">
                  <a:noFill/>
                </a:ln>
                <a:solidFill>
                  <a:srgbClr val="23273F"/>
                </a:solidFill>
                <a:effectLst>
                  <a:outerShdw blurRad="50800" dist="50800" dir="5400000" sx="1000" sy="1000" algn="ctr" rotWithShape="0">
                    <a:srgbClr val="000000">
                      <a:alpha val="43137"/>
                    </a:srgbClr>
                  </a:outerShdw>
                </a:effectLst>
                <a:latin typeface="FS Elliot Pro" pitchFamily="50" charset="0"/>
              </a:rPr>
              <a:t>For financial professional use only. Not for distribution to the public</a:t>
            </a:r>
            <a:r>
              <a:rPr lang="en-US" sz="1200">
                <a:ln w="0" cmpd="sng">
                  <a:noFill/>
                </a:ln>
                <a:solidFill>
                  <a:srgbClr val="23273F"/>
                </a:solidFill>
                <a:effectLst>
                  <a:outerShdw blurRad="50800" dist="50800" dir="5400000" sx="1000" sy="1000" algn="ctr" rotWithShape="0">
                    <a:srgbClr val="000000">
                      <a:alpha val="43137"/>
                    </a:srgbClr>
                  </a:outerShdw>
                </a:effectLst>
                <a:latin typeface="FS Elliot Pro" pitchFamily="50" charset="0"/>
              </a:rPr>
              <a:t>.</a:t>
            </a:r>
          </a:p>
          <a:p>
            <a:endParaRPr lang="en-US" sz="1200" spc="100">
              <a:ln w="0" cmpd="sng">
                <a:noFill/>
              </a:ln>
              <a:solidFill>
                <a:srgbClr val="23273F"/>
              </a:solidFill>
              <a:effectLst>
                <a:outerShdw blurRad="50800" dist="50800" dir="5400000" sx="1000" sy="1000" algn="ctr" rotWithShape="0">
                  <a:srgbClr val="000000">
                    <a:alpha val="43137"/>
                  </a:srgbClr>
                </a:outerShdw>
              </a:effectLst>
              <a:latin typeface="FS Elliot Pro" pitchFamily="50" charset="0"/>
              <a:cs typeface="Arial" panose="020B0604020202020204" pitchFamily="34" charset="0"/>
            </a:endParaRPr>
          </a:p>
        </p:txBody>
      </p:sp>
      <p:pic>
        <p:nvPicPr>
          <p:cNvPr id="11" name="Picture 10">
            <a:extLst>
              <a:ext uri="{FF2B5EF4-FFF2-40B4-BE49-F238E27FC236}">
                <a16:creationId xmlns:a16="http://schemas.microsoft.com/office/drawing/2014/main" id="{463AA34B-E41D-4DE7-8C10-0C9E1ABB4ED8}"/>
              </a:ext>
            </a:extLst>
          </p:cNvPr>
          <p:cNvPicPr>
            <a:picLocks noChangeAspect="1"/>
          </p:cNvPicPr>
          <p:nvPr/>
        </p:nvPicPr>
        <p:blipFill>
          <a:blip r:embed="rId3"/>
          <a:stretch>
            <a:fillRect/>
          </a:stretch>
        </p:blipFill>
        <p:spPr>
          <a:xfrm>
            <a:off x="7546834" y="4551076"/>
            <a:ext cx="1352323" cy="390144"/>
          </a:xfrm>
          <a:prstGeom prst="rect">
            <a:avLst/>
          </a:prstGeom>
        </p:spPr>
      </p:pic>
      <p:sp>
        <p:nvSpPr>
          <p:cNvPr id="8" name="TextBox 7">
            <a:extLst>
              <a:ext uri="{FF2B5EF4-FFF2-40B4-BE49-F238E27FC236}">
                <a16:creationId xmlns:a16="http://schemas.microsoft.com/office/drawing/2014/main" id="{8E76FB5B-4844-59B9-B8FA-E0E8367DF130}"/>
              </a:ext>
            </a:extLst>
          </p:cNvPr>
          <p:cNvSpPr txBox="1"/>
          <p:nvPr/>
        </p:nvSpPr>
        <p:spPr>
          <a:xfrm>
            <a:off x="1793438" y="4140261"/>
            <a:ext cx="2215978" cy="570540"/>
          </a:xfrm>
          <a:prstGeom prst="rect">
            <a:avLst/>
          </a:prstGeom>
        </p:spPr>
        <p:txBody>
          <a:bodyPr vert="horz" wrap="square" lIns="91440" tIns="45720" rIns="91440" bIns="45720" rtlCol="0">
            <a:noAutofit/>
          </a:bodyPr>
          <a:lstStyle/>
          <a:p>
            <a:pPr>
              <a:lnSpc>
                <a:spcPct val="90000"/>
              </a:lnSpc>
              <a:spcBef>
                <a:spcPts val="0"/>
              </a:spcBef>
            </a:pPr>
            <a:r>
              <a:rPr lang="en-US" sz="1200" spc="-70">
                <a:solidFill>
                  <a:schemeClr val="tx2"/>
                </a:solidFill>
                <a:cs typeface="FS Elliot Pro Light"/>
              </a:rPr>
              <a:t>Key employee benefits capabilities brochure (BB12064)</a:t>
            </a:r>
          </a:p>
        </p:txBody>
      </p:sp>
      <p:sp>
        <p:nvSpPr>
          <p:cNvPr id="17" name="TextBox 16">
            <a:extLst>
              <a:ext uri="{FF2B5EF4-FFF2-40B4-BE49-F238E27FC236}">
                <a16:creationId xmlns:a16="http://schemas.microsoft.com/office/drawing/2014/main" id="{C26C56CE-F0D6-06F8-FA92-075B7C132014}"/>
              </a:ext>
            </a:extLst>
          </p:cNvPr>
          <p:cNvSpPr txBox="1"/>
          <p:nvPr/>
        </p:nvSpPr>
        <p:spPr>
          <a:xfrm>
            <a:off x="4851071" y="3901739"/>
            <a:ext cx="3591697" cy="570540"/>
          </a:xfrm>
          <a:prstGeom prst="rect">
            <a:avLst/>
          </a:prstGeom>
        </p:spPr>
        <p:txBody>
          <a:bodyPr vert="horz" wrap="square" lIns="91440" tIns="45720" rIns="91440" bIns="45720" rtlCol="0">
            <a:noAutofit/>
          </a:bodyPr>
          <a:lstStyle/>
          <a:p>
            <a:pPr>
              <a:lnSpc>
                <a:spcPct val="90000"/>
              </a:lnSpc>
              <a:spcBef>
                <a:spcPts val="0"/>
              </a:spcBef>
            </a:pPr>
            <a:r>
              <a:rPr lang="en-US" sz="1200" spc="-70">
                <a:solidFill>
                  <a:schemeClr val="tx2"/>
                </a:solidFill>
                <a:cs typeface="FS Elliot Pro Light"/>
              </a:rPr>
              <a:t>Decision grids for: S Corporations &amp; LLCs (BB11383), </a:t>
            </a:r>
          </a:p>
          <a:p>
            <a:pPr>
              <a:lnSpc>
                <a:spcPct val="90000"/>
              </a:lnSpc>
              <a:spcBef>
                <a:spcPts val="0"/>
              </a:spcBef>
            </a:pPr>
            <a:r>
              <a:rPr lang="en-US" sz="1200" spc="-70">
                <a:solidFill>
                  <a:schemeClr val="tx2"/>
                </a:solidFill>
                <a:cs typeface="FS Elliot Pro Light"/>
              </a:rPr>
              <a:t>C Corporations (BB11384), and Tax-Exempt Entities (BB11385)</a:t>
            </a:r>
          </a:p>
        </p:txBody>
      </p:sp>
      <p:pic>
        <p:nvPicPr>
          <p:cNvPr id="6" name="Picture 5">
            <a:extLst>
              <a:ext uri="{FF2B5EF4-FFF2-40B4-BE49-F238E27FC236}">
                <a16:creationId xmlns:a16="http://schemas.microsoft.com/office/drawing/2014/main" id="{098311F8-E1F8-A0C7-4FCF-95CB0C111B28}"/>
              </a:ext>
            </a:extLst>
          </p:cNvPr>
          <p:cNvPicPr>
            <a:picLocks noChangeAspect="1"/>
          </p:cNvPicPr>
          <p:nvPr/>
        </p:nvPicPr>
        <p:blipFill>
          <a:blip r:embed="rId4"/>
          <a:stretch>
            <a:fillRect/>
          </a:stretch>
        </p:blipFill>
        <p:spPr>
          <a:xfrm>
            <a:off x="1865889" y="1675708"/>
            <a:ext cx="1870282" cy="2416697"/>
          </a:xfrm>
          <a:prstGeom prst="rect">
            <a:avLst/>
          </a:prstGeom>
        </p:spPr>
      </p:pic>
      <p:pic>
        <p:nvPicPr>
          <p:cNvPr id="12" name="Picture 11">
            <a:extLst>
              <a:ext uri="{FF2B5EF4-FFF2-40B4-BE49-F238E27FC236}">
                <a16:creationId xmlns:a16="http://schemas.microsoft.com/office/drawing/2014/main" id="{81E352E7-3346-E37F-8A85-635049BF8E0A}"/>
              </a:ext>
            </a:extLst>
          </p:cNvPr>
          <p:cNvPicPr>
            <a:picLocks noChangeAspect="1"/>
          </p:cNvPicPr>
          <p:nvPr/>
        </p:nvPicPr>
        <p:blipFill>
          <a:blip r:embed="rId5"/>
          <a:stretch>
            <a:fillRect/>
          </a:stretch>
        </p:blipFill>
        <p:spPr>
          <a:xfrm rot="20808573">
            <a:off x="4131523" y="1559632"/>
            <a:ext cx="1810681" cy="2329019"/>
          </a:xfrm>
          <a:prstGeom prst="rect">
            <a:avLst/>
          </a:prstGeom>
        </p:spPr>
      </p:pic>
      <p:pic>
        <p:nvPicPr>
          <p:cNvPr id="15" name="Picture 14">
            <a:extLst>
              <a:ext uri="{FF2B5EF4-FFF2-40B4-BE49-F238E27FC236}">
                <a16:creationId xmlns:a16="http://schemas.microsoft.com/office/drawing/2014/main" id="{0575505A-298A-41D7-1A00-85600F92CA62}"/>
              </a:ext>
            </a:extLst>
          </p:cNvPr>
          <p:cNvPicPr>
            <a:picLocks noChangeAspect="1"/>
          </p:cNvPicPr>
          <p:nvPr/>
        </p:nvPicPr>
        <p:blipFill>
          <a:blip r:embed="rId6"/>
          <a:stretch>
            <a:fillRect/>
          </a:stretch>
        </p:blipFill>
        <p:spPr>
          <a:xfrm>
            <a:off x="5582165" y="1438006"/>
            <a:ext cx="1808221" cy="2366029"/>
          </a:xfrm>
          <a:prstGeom prst="rect">
            <a:avLst/>
          </a:prstGeom>
        </p:spPr>
      </p:pic>
      <p:pic>
        <p:nvPicPr>
          <p:cNvPr id="19" name="Picture 18">
            <a:extLst>
              <a:ext uri="{FF2B5EF4-FFF2-40B4-BE49-F238E27FC236}">
                <a16:creationId xmlns:a16="http://schemas.microsoft.com/office/drawing/2014/main" id="{A1BB186B-9445-D5B3-4AB4-AF959D0C2022}"/>
              </a:ext>
            </a:extLst>
          </p:cNvPr>
          <p:cNvPicPr>
            <a:picLocks noChangeAspect="1"/>
          </p:cNvPicPr>
          <p:nvPr/>
        </p:nvPicPr>
        <p:blipFill>
          <a:blip r:embed="rId7"/>
          <a:stretch>
            <a:fillRect/>
          </a:stretch>
        </p:blipFill>
        <p:spPr>
          <a:xfrm rot="736302">
            <a:off x="6844528" y="1552334"/>
            <a:ext cx="1814555" cy="2335008"/>
          </a:xfrm>
          <a:prstGeom prst="rect">
            <a:avLst/>
          </a:prstGeom>
        </p:spPr>
      </p:pic>
      <p:sp>
        <p:nvSpPr>
          <p:cNvPr id="4" name="TextBox 3">
            <a:extLst>
              <a:ext uri="{FF2B5EF4-FFF2-40B4-BE49-F238E27FC236}">
                <a16:creationId xmlns:a16="http://schemas.microsoft.com/office/drawing/2014/main" id="{F2A45742-AC26-B22E-778C-6A56C5CE6DE5}"/>
              </a:ext>
            </a:extLst>
          </p:cNvPr>
          <p:cNvSpPr txBox="1"/>
          <p:nvPr/>
        </p:nvSpPr>
        <p:spPr>
          <a:xfrm>
            <a:off x="469310" y="496361"/>
            <a:ext cx="7531690" cy="1015663"/>
          </a:xfrm>
          <a:prstGeom prst="rect">
            <a:avLst/>
          </a:prstGeom>
          <a:noFill/>
        </p:spPr>
        <p:txBody>
          <a:bodyPr wrap="square" rtlCol="0">
            <a:spAutoFit/>
          </a:bodyPr>
          <a:lstStyle/>
          <a:p>
            <a:r>
              <a:rPr lang="en-US" sz="3000">
                <a:solidFill>
                  <a:srgbClr val="0067CF"/>
                </a:solidFill>
                <a:latin typeface="FSElliotPro" panose="02000503040000020004" pitchFamily="50" charset="0"/>
              </a:rPr>
              <a:t>Solutions to help recruit, reward, retain, and retire key employees</a:t>
            </a:r>
            <a:endParaRPr lang="en-US" sz="3000"/>
          </a:p>
        </p:txBody>
      </p:sp>
    </p:spTree>
    <p:extLst>
      <p:ext uri="{BB962C8B-B14F-4D97-AF65-F5344CB8AC3E}">
        <p14:creationId xmlns:p14="http://schemas.microsoft.com/office/powerpoint/2010/main" val="40575413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7546834" y="4551076"/>
            <a:ext cx="1352323" cy="390144"/>
          </a:xfrm>
          <a:prstGeom prst="rect">
            <a:avLst/>
          </a:prstGeom>
        </p:spPr>
      </p:pic>
      <p:sp>
        <p:nvSpPr>
          <p:cNvPr id="8" name="Footer Placeholder 4"/>
          <p:cNvSpPr txBox="1">
            <a:spLocks/>
          </p:cNvSpPr>
          <p:nvPr/>
        </p:nvSpPr>
        <p:spPr>
          <a:xfrm>
            <a:off x="0" y="4820836"/>
            <a:ext cx="4287862" cy="365125"/>
          </a:xfrm>
          <a:prstGeom prst="rect">
            <a:avLst/>
          </a:prstGeom>
        </p:spPr>
        <p:txBody>
          <a:bodyPr vert="horz" lIns="91440" tIns="45720" rIns="91440" bIns="45720" rtlCol="0" anchor="ctr"/>
          <a:lstStyle>
            <a:defPPr>
              <a:defRPr lang="en-US"/>
            </a:defPPr>
            <a:lvl1pPr marL="0" algn="ctr" defTabSz="457200" rtl="0" eaLnBrk="1" latinLnBrk="0" hangingPunct="1">
              <a:defRPr sz="1400" kern="1200" baseline="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a:ln w="0" cmpd="sng">
                  <a:noFill/>
                </a:ln>
                <a:solidFill>
                  <a:srgbClr val="23273F"/>
                </a:solidFill>
                <a:effectLst>
                  <a:outerShdw blurRad="50800" dist="50800" dir="5400000" sx="1000" sy="1000" algn="ctr" rotWithShape="0">
                    <a:srgbClr val="000000">
                      <a:alpha val="43137"/>
                    </a:srgbClr>
                  </a:outerShdw>
                </a:effectLst>
                <a:latin typeface="FS Elliot Pro" pitchFamily="50" charset="0"/>
              </a:rPr>
              <a:t>For financial professional use only. Not for distribution to the public</a:t>
            </a:r>
            <a:r>
              <a:rPr lang="en-US" sz="1200">
                <a:ln w="0" cmpd="sng">
                  <a:noFill/>
                </a:ln>
                <a:solidFill>
                  <a:srgbClr val="23273F"/>
                </a:solidFill>
                <a:effectLst>
                  <a:outerShdw blurRad="50800" dist="50800" dir="5400000" sx="1000" sy="1000" algn="ctr" rotWithShape="0">
                    <a:srgbClr val="000000">
                      <a:alpha val="43137"/>
                    </a:srgbClr>
                  </a:outerShdw>
                </a:effectLst>
                <a:latin typeface="FS Elliot Pro" pitchFamily="50" charset="0"/>
              </a:rPr>
              <a:t>.</a:t>
            </a:r>
          </a:p>
          <a:p>
            <a:endParaRPr lang="en-US" sz="1200" spc="100">
              <a:ln w="0" cmpd="sng">
                <a:noFill/>
              </a:ln>
              <a:solidFill>
                <a:srgbClr val="23273F"/>
              </a:solidFill>
              <a:effectLst>
                <a:outerShdw blurRad="50800" dist="50800" dir="5400000" sx="1000" sy="1000" algn="ctr" rotWithShape="0">
                  <a:srgbClr val="000000">
                    <a:alpha val="43137"/>
                  </a:srgbClr>
                </a:outerShdw>
              </a:effectLst>
              <a:latin typeface="FS Elliot Pro" pitchFamily="50" charset="0"/>
              <a:cs typeface="Arial" panose="020B0604020202020204" pitchFamily="34" charset="0"/>
            </a:endParaRPr>
          </a:p>
        </p:txBody>
      </p:sp>
      <p:sp>
        <p:nvSpPr>
          <p:cNvPr id="4" name="Title 1">
            <a:extLst>
              <a:ext uri="{FF2B5EF4-FFF2-40B4-BE49-F238E27FC236}">
                <a16:creationId xmlns:a16="http://schemas.microsoft.com/office/drawing/2014/main" id="{2C428739-0EB6-0F24-186C-4D6D6E9E567D}"/>
              </a:ext>
            </a:extLst>
          </p:cNvPr>
          <p:cNvSpPr txBox="1">
            <a:spLocks noChangeArrowheads="1"/>
          </p:cNvSpPr>
          <p:nvPr/>
        </p:nvSpPr>
        <p:spPr>
          <a:xfrm>
            <a:off x="535717" y="329987"/>
            <a:ext cx="5314950" cy="328993"/>
          </a:xfrm>
          <a:prstGeom prst="rect">
            <a:avLst/>
          </a:prstGeom>
        </p:spPr>
        <p:txBody>
          <a:bodyPr vert="horz" lIns="91440" tIns="45720" rIns="91440" bIns="45720" rtlCol="0" anchor="t">
            <a:noAutofit/>
          </a:bodyPr>
          <a:lstStyle>
            <a:lvl1pPr algn="l" defTabSz="457200" rtl="0" eaLnBrk="1" latinLnBrk="0" hangingPunct="1">
              <a:lnSpc>
                <a:spcPct val="80000"/>
              </a:lnSpc>
              <a:spcBef>
                <a:spcPct val="0"/>
              </a:spcBef>
              <a:buNone/>
              <a:defRPr sz="3400" b="0" i="0" kern="1200" baseline="0">
                <a:solidFill>
                  <a:schemeClr val="bg2"/>
                </a:solidFill>
                <a:latin typeface="FS Elliot Pro"/>
                <a:ea typeface="+mj-ea"/>
                <a:cs typeface="FS Elliot Pro"/>
              </a:defRPr>
            </a:lvl1pPr>
          </a:lstStyle>
          <a:p>
            <a:pPr>
              <a:spcBef>
                <a:spcPts val="1200"/>
              </a:spcBef>
              <a:spcAft>
                <a:spcPts val="1200"/>
              </a:spcAft>
            </a:pPr>
            <a:r>
              <a:rPr lang="en-US" sz="1400">
                <a:solidFill>
                  <a:srgbClr val="0067CF"/>
                </a:solidFill>
                <a:latin typeface="FSElliotPro" panose="02000503040000020004" pitchFamily="50" charset="0"/>
              </a:rPr>
              <a:t>Prioritizing Business Needs </a:t>
            </a:r>
            <a:br>
              <a:rPr lang="en-US">
                <a:solidFill>
                  <a:srgbClr val="0067CF"/>
                </a:solidFill>
                <a:latin typeface="+mj-lt"/>
              </a:rPr>
            </a:br>
            <a:endParaRPr lang="en-US" altLang="en-US" sz="2400">
              <a:solidFill>
                <a:srgbClr val="0067CF"/>
              </a:solidFill>
              <a:latin typeface="FSElliotPro" panose="02000503040000020004" pitchFamily="50" charset="0"/>
            </a:endParaRPr>
          </a:p>
        </p:txBody>
      </p:sp>
      <p:sp>
        <p:nvSpPr>
          <p:cNvPr id="9" name="TextBox 8">
            <a:extLst>
              <a:ext uri="{FF2B5EF4-FFF2-40B4-BE49-F238E27FC236}">
                <a16:creationId xmlns:a16="http://schemas.microsoft.com/office/drawing/2014/main" id="{C976ACEE-5496-0E91-911E-FB6F1FF868AF}"/>
              </a:ext>
            </a:extLst>
          </p:cNvPr>
          <p:cNvSpPr txBox="1"/>
          <p:nvPr/>
        </p:nvSpPr>
        <p:spPr>
          <a:xfrm>
            <a:off x="495664" y="494484"/>
            <a:ext cx="4663440" cy="553998"/>
          </a:xfrm>
          <a:prstGeom prst="rect">
            <a:avLst/>
          </a:prstGeom>
          <a:noFill/>
        </p:spPr>
        <p:txBody>
          <a:bodyPr wrap="square" rtlCol="0">
            <a:spAutoFit/>
          </a:bodyPr>
          <a:lstStyle/>
          <a:p>
            <a:r>
              <a:rPr lang="en-US" sz="3000">
                <a:solidFill>
                  <a:srgbClr val="0067CF"/>
                </a:solidFill>
                <a:latin typeface="FSElliotPro" panose="02000503040000020004" pitchFamily="50" charset="0"/>
              </a:rPr>
              <a:t>Requesting a proposal</a:t>
            </a:r>
            <a:endParaRPr lang="en-US" sz="3000"/>
          </a:p>
        </p:txBody>
      </p:sp>
      <p:sp>
        <p:nvSpPr>
          <p:cNvPr id="2" name="Content Placeholder 2">
            <a:extLst>
              <a:ext uri="{FF2B5EF4-FFF2-40B4-BE49-F238E27FC236}">
                <a16:creationId xmlns:a16="http://schemas.microsoft.com/office/drawing/2014/main" id="{3FA23778-570F-C208-289F-7D2F8E830A48}"/>
              </a:ext>
            </a:extLst>
          </p:cNvPr>
          <p:cNvSpPr txBox="1">
            <a:spLocks/>
          </p:cNvSpPr>
          <p:nvPr/>
        </p:nvSpPr>
        <p:spPr>
          <a:xfrm>
            <a:off x="495664" y="1048482"/>
            <a:ext cx="7391400" cy="704716"/>
          </a:xfrm>
          <a:prstGeom prst="rect">
            <a:avLst/>
          </a:prstGeom>
        </p:spPr>
        <p:txBody>
          <a:bodyPr/>
          <a:lstStyle>
            <a:lvl1pPr marL="342900" indent="-227013" algn="l" defTabSz="457200" rtl="0" eaLnBrk="1" latinLnBrk="0" hangingPunct="1">
              <a:spcBef>
                <a:spcPct val="20000"/>
              </a:spcBef>
              <a:buClr>
                <a:schemeClr val="accent2">
                  <a:lumMod val="50000"/>
                </a:schemeClr>
              </a:buClr>
              <a:buFont typeface="Arial"/>
              <a:buChar char="•"/>
              <a:defRPr sz="1800" kern="1200">
                <a:solidFill>
                  <a:schemeClr val="accent2">
                    <a:lumMod val="50000"/>
                  </a:schemeClr>
                </a:solidFill>
                <a:latin typeface="FS Elliot Pro"/>
                <a:ea typeface="+mn-ea"/>
                <a:cs typeface="FS Elliot Pro"/>
              </a:defRPr>
            </a:lvl1pPr>
            <a:lvl2pPr marL="688975" indent="-231775" algn="l" defTabSz="457200" rtl="0" eaLnBrk="1" latinLnBrk="0" hangingPunct="1">
              <a:spcBef>
                <a:spcPct val="20000"/>
              </a:spcBef>
              <a:buClr>
                <a:schemeClr val="accent2">
                  <a:lumMod val="50000"/>
                </a:schemeClr>
              </a:buClr>
              <a:buFont typeface="Arial"/>
              <a:buChar char="–"/>
              <a:defRPr sz="1600" kern="1200">
                <a:solidFill>
                  <a:schemeClr val="accent2">
                    <a:lumMod val="50000"/>
                  </a:schemeClr>
                </a:solidFill>
                <a:latin typeface="FS Elliot Pro"/>
                <a:ea typeface="+mn-ea"/>
                <a:cs typeface="FS Elliot Pro"/>
              </a:defRPr>
            </a:lvl2pPr>
            <a:lvl3pPr marL="1143000" indent="-228600" algn="l" defTabSz="457200" rtl="0" eaLnBrk="1" latinLnBrk="0" hangingPunct="1">
              <a:spcBef>
                <a:spcPct val="20000"/>
              </a:spcBef>
              <a:buFont typeface="Arial"/>
              <a:buChar char="•"/>
              <a:defRPr sz="1400" kern="1200">
                <a:solidFill>
                  <a:srgbClr val="162B48"/>
                </a:solidFill>
                <a:latin typeface="FS Elliot Pro"/>
                <a:ea typeface="+mn-ea"/>
                <a:cs typeface="FS Elliot Pro"/>
              </a:defRPr>
            </a:lvl3pPr>
            <a:lvl4pPr marL="1600200" indent="-228600" algn="l" defTabSz="457200" rtl="0" eaLnBrk="1" latinLnBrk="0" hangingPunct="1">
              <a:spcBef>
                <a:spcPct val="20000"/>
              </a:spcBef>
              <a:buFont typeface="Arial"/>
              <a:buChar char="–"/>
              <a:defRPr sz="1200" kern="1200">
                <a:solidFill>
                  <a:srgbClr val="162B48"/>
                </a:solidFill>
                <a:latin typeface="+mn-lt"/>
                <a:ea typeface="+mn-ea"/>
                <a:cs typeface="+mn-cs"/>
              </a:defRPr>
            </a:lvl4pPr>
            <a:lvl5pPr marL="2057400" indent="-228600" algn="l" defTabSz="457200" rtl="0" eaLnBrk="1" latinLnBrk="0" hangingPunct="1">
              <a:spcBef>
                <a:spcPct val="20000"/>
              </a:spcBef>
              <a:buFont typeface="Arial"/>
              <a:buChar char="»"/>
              <a:defRPr sz="1000" kern="1200">
                <a:solidFill>
                  <a:srgbClr val="162B4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ct val="0"/>
              </a:spcBef>
              <a:spcAft>
                <a:spcPts val="600"/>
              </a:spcAft>
              <a:buNone/>
              <a:defRPr/>
            </a:pPr>
            <a:r>
              <a:rPr lang="en-US">
                <a:solidFill>
                  <a:srgbClr val="23273F"/>
                </a:solidFill>
                <a:cs typeface="Arial" pitchFamily="34" charset="0"/>
              </a:rPr>
              <a:t>After narrowing down the options, request a proposal for the concept that meets your client’s need.</a:t>
            </a:r>
          </a:p>
          <a:p>
            <a:pPr marL="628650" lvl="1" indent="-228600">
              <a:spcBef>
                <a:spcPct val="0"/>
              </a:spcBef>
              <a:spcAft>
                <a:spcPts val="600"/>
              </a:spcAft>
              <a:defRPr/>
            </a:pPr>
            <a:endParaRPr lang="en-US">
              <a:solidFill>
                <a:srgbClr val="FF0000"/>
              </a:solidFill>
              <a:cs typeface="Arial" pitchFamily="34" charset="0"/>
            </a:endParaRPr>
          </a:p>
        </p:txBody>
      </p:sp>
      <p:sp>
        <p:nvSpPr>
          <p:cNvPr id="5" name="Rectangle 4">
            <a:extLst>
              <a:ext uri="{FF2B5EF4-FFF2-40B4-BE49-F238E27FC236}">
                <a16:creationId xmlns:a16="http://schemas.microsoft.com/office/drawing/2014/main" id="{0B5609C8-19AB-C5C2-7A41-19317C3DA985}"/>
              </a:ext>
            </a:extLst>
          </p:cNvPr>
          <p:cNvSpPr/>
          <p:nvPr/>
        </p:nvSpPr>
        <p:spPr>
          <a:xfrm>
            <a:off x="535717" y="1695152"/>
            <a:ext cx="3942986" cy="3323987"/>
          </a:xfrm>
          <a:prstGeom prst="rect">
            <a:avLst/>
          </a:prstGeom>
        </p:spPr>
        <p:txBody>
          <a:bodyPr wrap="square">
            <a:spAutoFit/>
          </a:bodyPr>
          <a:lstStyle/>
          <a:p>
            <a:r>
              <a:rPr lang="en-US" sz="1400" b="1">
                <a:solidFill>
                  <a:srgbClr val="191D3F"/>
                </a:solidFill>
                <a:latin typeface="FS Elliot Pro" pitchFamily="50" charset="0"/>
              </a:rPr>
              <a:t>Bonus plans</a:t>
            </a:r>
          </a:p>
          <a:p>
            <a:pPr marL="171450" indent="-171450">
              <a:buFont typeface="Arial" panose="020B0604020202020204" pitchFamily="34" charset="0"/>
              <a:buChar char="•"/>
            </a:pPr>
            <a:r>
              <a:rPr lang="en-US" sz="1400">
                <a:solidFill>
                  <a:srgbClr val="191D3F"/>
                </a:solidFill>
                <a:latin typeface="FS Elliot Pro" pitchFamily="50" charset="0"/>
              </a:rPr>
              <a:t>Bonus</a:t>
            </a:r>
          </a:p>
          <a:p>
            <a:pPr marL="171450" indent="-171450">
              <a:buFont typeface="Arial" panose="020B0604020202020204" pitchFamily="34" charset="0"/>
              <a:buChar char="•"/>
            </a:pPr>
            <a:r>
              <a:rPr lang="en-US" sz="1400">
                <a:solidFill>
                  <a:srgbClr val="191D3F"/>
                </a:solidFill>
                <a:latin typeface="FS Elliot Pro" pitchFamily="50" charset="0"/>
              </a:rPr>
              <a:t>Bonus - LLC</a:t>
            </a:r>
          </a:p>
          <a:p>
            <a:pPr marL="171450" indent="-171450">
              <a:buFont typeface="Arial" panose="020B0604020202020204" pitchFamily="34" charset="0"/>
              <a:buChar char="•"/>
            </a:pPr>
            <a:r>
              <a:rPr lang="en-US" sz="1400">
                <a:solidFill>
                  <a:srgbClr val="191D3F"/>
                </a:solidFill>
                <a:latin typeface="FS Elliot Pro" pitchFamily="50" charset="0"/>
              </a:rPr>
              <a:t>Bonus - S Owner</a:t>
            </a:r>
          </a:p>
          <a:p>
            <a:r>
              <a:rPr lang="en-US" sz="1400" b="1">
                <a:solidFill>
                  <a:srgbClr val="191D3F"/>
                </a:solidFill>
                <a:latin typeface="FS Elliot Pro" pitchFamily="50" charset="0"/>
              </a:rPr>
              <a:t>Deferred compensation plans</a:t>
            </a:r>
            <a:endParaRPr lang="en-US" sz="1400">
              <a:solidFill>
                <a:srgbClr val="FF0000"/>
              </a:solidFill>
              <a:latin typeface="FS Elliot Pro" pitchFamily="50" charset="0"/>
            </a:endParaRPr>
          </a:p>
          <a:p>
            <a:pPr marL="171450" indent="-171450">
              <a:buFont typeface="Arial" panose="020B0604020202020204" pitchFamily="34" charset="0"/>
              <a:buChar char="•"/>
            </a:pPr>
            <a:r>
              <a:rPr lang="en-US" sz="1400">
                <a:solidFill>
                  <a:srgbClr val="191D3F"/>
                </a:solidFill>
                <a:latin typeface="FS Elliot Pro" pitchFamily="50" charset="0"/>
              </a:rPr>
              <a:t>Death Benefit Only (DBO)</a:t>
            </a:r>
          </a:p>
          <a:p>
            <a:pPr marL="171450" indent="-171450">
              <a:buFont typeface="Arial" panose="020B0604020202020204" pitchFamily="34" charset="0"/>
              <a:buChar char="•"/>
            </a:pPr>
            <a:r>
              <a:rPr lang="en-US" sz="1400">
                <a:solidFill>
                  <a:srgbClr val="191D3F"/>
                </a:solidFill>
                <a:latin typeface="FS Elliot Pro" pitchFamily="50" charset="0"/>
              </a:rPr>
              <a:t>Defined Contribution</a:t>
            </a:r>
          </a:p>
          <a:p>
            <a:pPr marL="171450" indent="-171450">
              <a:buFont typeface="Arial" panose="020B0604020202020204" pitchFamily="34" charset="0"/>
              <a:buChar char="•"/>
            </a:pPr>
            <a:r>
              <a:rPr lang="en-US" sz="1400">
                <a:solidFill>
                  <a:srgbClr val="191D3F"/>
                </a:solidFill>
                <a:latin typeface="FS Elliot Pro" pitchFamily="50" charset="0"/>
              </a:rPr>
              <a:t>Defined Benefit </a:t>
            </a:r>
          </a:p>
          <a:p>
            <a:pPr marL="171450" indent="-171450">
              <a:buFont typeface="Arial" panose="020B0604020202020204" pitchFamily="34" charset="0"/>
              <a:buChar char="•"/>
            </a:pPr>
            <a:r>
              <a:rPr lang="en-US" sz="1400">
                <a:solidFill>
                  <a:srgbClr val="191D3F"/>
                </a:solidFill>
                <a:latin typeface="FS Elliot Pro" pitchFamily="50" charset="0"/>
              </a:rPr>
              <a:t>Incentive Bonus</a:t>
            </a:r>
          </a:p>
          <a:p>
            <a:pPr marL="171450" indent="-171450">
              <a:buFont typeface="Arial" panose="020B0604020202020204" pitchFamily="34" charset="0"/>
              <a:buChar char="•"/>
            </a:pPr>
            <a:r>
              <a:rPr lang="en-US" sz="1400">
                <a:solidFill>
                  <a:srgbClr val="191D3F"/>
                </a:solidFill>
                <a:latin typeface="FS Elliot Pro" pitchFamily="50" charset="0"/>
              </a:rPr>
              <a:t>SERP</a:t>
            </a:r>
          </a:p>
          <a:p>
            <a:pPr marL="171450" indent="-171450">
              <a:buFont typeface="Arial" panose="020B0604020202020204" pitchFamily="34" charset="0"/>
              <a:buChar char="•"/>
            </a:pPr>
            <a:r>
              <a:rPr lang="en-US" sz="1400">
                <a:solidFill>
                  <a:srgbClr val="191D3F"/>
                </a:solidFill>
                <a:latin typeface="FS Elliot Pro" pitchFamily="50" charset="0"/>
              </a:rPr>
              <a:t>Select Reward</a:t>
            </a:r>
          </a:p>
          <a:p>
            <a:r>
              <a:rPr lang="en-US" sz="1400" b="1">
                <a:solidFill>
                  <a:srgbClr val="191D3F"/>
                </a:solidFill>
                <a:latin typeface="FS Elliot Pro" pitchFamily="50" charset="0"/>
              </a:rPr>
              <a:t>Split Dollar</a:t>
            </a:r>
            <a:endParaRPr lang="en-US" sz="1400" b="1">
              <a:solidFill>
                <a:srgbClr val="FF0000"/>
              </a:solidFill>
              <a:latin typeface="FS Elliot Pro" pitchFamily="50" charset="0"/>
            </a:endParaRPr>
          </a:p>
          <a:p>
            <a:pPr marL="171450" indent="-171450">
              <a:buFont typeface="Arial" panose="020B0604020202020204" pitchFamily="34" charset="0"/>
              <a:buChar char="•"/>
            </a:pPr>
            <a:r>
              <a:rPr lang="en-US" sz="1400">
                <a:solidFill>
                  <a:srgbClr val="191D3F"/>
                </a:solidFill>
                <a:latin typeface="FS Elliot Pro" pitchFamily="50" charset="0"/>
              </a:rPr>
              <a:t>Endorsement Split Dollar</a:t>
            </a:r>
          </a:p>
          <a:p>
            <a:pPr marL="171450" indent="-171450">
              <a:buFont typeface="Arial" panose="020B0604020202020204" pitchFamily="34" charset="0"/>
              <a:buChar char="•"/>
            </a:pPr>
            <a:r>
              <a:rPr lang="en-US" sz="1400">
                <a:solidFill>
                  <a:srgbClr val="191D3F"/>
                </a:solidFill>
                <a:latin typeface="FS Elliot Pro" pitchFamily="50" charset="0"/>
              </a:rPr>
              <a:t>Loan Split Dollar</a:t>
            </a:r>
            <a:endParaRPr lang="en-US" sz="1400">
              <a:solidFill>
                <a:srgbClr val="FF0000"/>
              </a:solidFill>
              <a:latin typeface="FS Elliot Pro" pitchFamily="50" charset="0"/>
            </a:endParaRPr>
          </a:p>
          <a:p>
            <a:endParaRPr lang="en-US" sz="1400">
              <a:solidFill>
                <a:srgbClr val="FF0000"/>
              </a:solidFill>
              <a:latin typeface="FS Elliot Pro" pitchFamily="50" charset="0"/>
            </a:endParaRPr>
          </a:p>
        </p:txBody>
      </p:sp>
      <p:sp>
        <p:nvSpPr>
          <p:cNvPr id="6" name="Rectangle 5">
            <a:extLst>
              <a:ext uri="{FF2B5EF4-FFF2-40B4-BE49-F238E27FC236}">
                <a16:creationId xmlns:a16="http://schemas.microsoft.com/office/drawing/2014/main" id="{D806A104-BA28-F690-4560-CDD0432EA9CD}"/>
              </a:ext>
            </a:extLst>
          </p:cNvPr>
          <p:cNvSpPr/>
          <p:nvPr/>
        </p:nvSpPr>
        <p:spPr>
          <a:xfrm>
            <a:off x="4380985" y="1695152"/>
            <a:ext cx="4148197" cy="2677656"/>
          </a:xfrm>
          <a:prstGeom prst="rect">
            <a:avLst/>
          </a:prstGeom>
        </p:spPr>
        <p:txBody>
          <a:bodyPr wrap="square">
            <a:spAutoFit/>
          </a:bodyPr>
          <a:lstStyle/>
          <a:p>
            <a:r>
              <a:rPr lang="en-US" sz="1400" b="1">
                <a:solidFill>
                  <a:srgbClr val="191D3F"/>
                </a:solidFill>
                <a:latin typeface="FS Elliot Pro" pitchFamily="50" charset="0"/>
              </a:rPr>
              <a:t>Business succession</a:t>
            </a:r>
          </a:p>
          <a:p>
            <a:pPr marL="171450" indent="-171450">
              <a:buFont typeface="Arial" panose="020B0604020202020204" pitchFamily="34" charset="0"/>
              <a:buChar char="•"/>
            </a:pPr>
            <a:r>
              <a:rPr lang="en-US" sz="1400">
                <a:solidFill>
                  <a:srgbClr val="191D3F"/>
                </a:solidFill>
                <a:latin typeface="FS Elliot Pro" pitchFamily="50" charset="0"/>
              </a:rPr>
              <a:t>All buy-sell and transfer strategies</a:t>
            </a:r>
          </a:p>
          <a:p>
            <a:r>
              <a:rPr lang="en-US" sz="1400" b="1">
                <a:solidFill>
                  <a:srgbClr val="191D3F"/>
                </a:solidFill>
                <a:latin typeface="FS Elliot Pro" pitchFamily="50" charset="0"/>
              </a:rPr>
              <a:t>Legacy &amp; estate planning</a:t>
            </a:r>
          </a:p>
          <a:p>
            <a:pPr marL="171450" indent="-171450">
              <a:buFont typeface="Arial" panose="020B0604020202020204" pitchFamily="34" charset="0"/>
              <a:buChar char="•"/>
            </a:pPr>
            <a:r>
              <a:rPr lang="en-US" sz="1400">
                <a:solidFill>
                  <a:srgbClr val="191D3F"/>
                </a:solidFill>
                <a:latin typeface="FS Elliot Pro" pitchFamily="50" charset="0"/>
              </a:rPr>
              <a:t>Estate Tax Analysis</a:t>
            </a:r>
          </a:p>
          <a:p>
            <a:pPr marL="171450" indent="-171450">
              <a:buFont typeface="Arial" panose="020B0604020202020204" pitchFamily="34" charset="0"/>
              <a:buChar char="•"/>
            </a:pPr>
            <a:r>
              <a:rPr lang="en-US" sz="1400">
                <a:solidFill>
                  <a:srgbClr val="191D3F"/>
                </a:solidFill>
                <a:latin typeface="FS Elliot Pro" pitchFamily="50" charset="0"/>
              </a:rPr>
              <a:t>Estate Tax Exposure</a:t>
            </a:r>
            <a:endParaRPr lang="en-US" sz="1400">
              <a:solidFill>
                <a:srgbClr val="FF0000"/>
              </a:solidFill>
              <a:latin typeface="FS Elliot Pro" pitchFamily="50" charset="0"/>
            </a:endParaRPr>
          </a:p>
          <a:p>
            <a:pPr marL="171450" indent="-171450">
              <a:buFont typeface="Arial" panose="020B0604020202020204" pitchFamily="34" charset="0"/>
              <a:buChar char="•"/>
            </a:pPr>
            <a:r>
              <a:rPr lang="en-US" sz="1400">
                <a:solidFill>
                  <a:srgbClr val="191D3F"/>
                </a:solidFill>
                <a:latin typeface="FS Elliot Pro" pitchFamily="50" charset="0"/>
              </a:rPr>
              <a:t>Inheritance equalization</a:t>
            </a:r>
          </a:p>
          <a:p>
            <a:r>
              <a:rPr lang="en-US" sz="1400" b="1">
                <a:solidFill>
                  <a:srgbClr val="191D3F"/>
                </a:solidFill>
                <a:latin typeface="FS Elliot Pro" pitchFamily="50" charset="0"/>
              </a:rPr>
              <a:t>Business protection</a:t>
            </a:r>
          </a:p>
          <a:p>
            <a:pPr marL="171450" indent="-171450">
              <a:buFont typeface="Arial" panose="020B0604020202020204" pitchFamily="34" charset="0"/>
              <a:buChar char="•"/>
            </a:pPr>
            <a:r>
              <a:rPr lang="en-US" sz="1400">
                <a:solidFill>
                  <a:srgbClr val="191D3F"/>
                </a:solidFill>
                <a:latin typeface="FS Elliot Pro" pitchFamily="50" charset="0"/>
              </a:rPr>
              <a:t>Key person insurance (life and disability)</a:t>
            </a:r>
            <a:endParaRPr lang="en-US" sz="1400">
              <a:solidFill>
                <a:srgbClr val="FF0000"/>
              </a:solidFill>
              <a:latin typeface="FS Elliot Pro" pitchFamily="50" charset="0"/>
            </a:endParaRPr>
          </a:p>
          <a:p>
            <a:r>
              <a:rPr lang="en-US" sz="1400" b="1">
                <a:solidFill>
                  <a:srgbClr val="191D3F"/>
                </a:solidFill>
                <a:latin typeface="FS Elliot Pro" pitchFamily="50" charset="0"/>
              </a:rPr>
              <a:t>Additional proposals</a:t>
            </a:r>
          </a:p>
          <a:p>
            <a:pPr marL="171450" indent="-171450">
              <a:buFont typeface="Arial" panose="020B0604020202020204" pitchFamily="34" charset="0"/>
              <a:buChar char="•"/>
            </a:pPr>
            <a:r>
              <a:rPr lang="en-US" sz="1400">
                <a:solidFill>
                  <a:srgbClr val="191D3F"/>
                </a:solidFill>
                <a:latin typeface="FS Elliot Pro" pitchFamily="50" charset="0"/>
              </a:rPr>
              <a:t>Agribusiness solutions planning report</a:t>
            </a:r>
          </a:p>
          <a:p>
            <a:pPr marL="171450" indent="-171450">
              <a:buFont typeface="Arial" panose="020B0604020202020204" pitchFamily="34" charset="0"/>
              <a:buChar char="•"/>
            </a:pPr>
            <a:r>
              <a:rPr lang="en-US" sz="1400">
                <a:solidFill>
                  <a:srgbClr val="191D3F"/>
                </a:solidFill>
                <a:latin typeface="FS Elliot Pro" pitchFamily="50" charset="0"/>
              </a:rPr>
              <a:t>Business owner retirement analysis</a:t>
            </a:r>
          </a:p>
          <a:p>
            <a:pPr marL="171450" indent="-171450">
              <a:buFont typeface="Arial" panose="020B0604020202020204" pitchFamily="34" charset="0"/>
              <a:buChar char="•"/>
            </a:pPr>
            <a:r>
              <a:rPr lang="en-US" sz="1400">
                <a:solidFill>
                  <a:srgbClr val="191D3F"/>
                </a:solidFill>
                <a:latin typeface="FS Elliot Pro" pitchFamily="50" charset="0"/>
              </a:rPr>
              <a:t>Family business planning proposal</a:t>
            </a:r>
          </a:p>
        </p:txBody>
      </p:sp>
    </p:spTree>
    <p:extLst>
      <p:ext uri="{BB962C8B-B14F-4D97-AF65-F5344CB8AC3E}">
        <p14:creationId xmlns:p14="http://schemas.microsoft.com/office/powerpoint/2010/main" val="18696227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7546834" y="4551076"/>
            <a:ext cx="1352323" cy="390144"/>
          </a:xfrm>
          <a:prstGeom prst="rect">
            <a:avLst/>
          </a:prstGeom>
        </p:spPr>
      </p:pic>
      <p:sp>
        <p:nvSpPr>
          <p:cNvPr id="8" name="Footer Placeholder 4"/>
          <p:cNvSpPr txBox="1">
            <a:spLocks/>
          </p:cNvSpPr>
          <p:nvPr/>
        </p:nvSpPr>
        <p:spPr>
          <a:xfrm>
            <a:off x="0" y="4820836"/>
            <a:ext cx="4287862" cy="365125"/>
          </a:xfrm>
          <a:prstGeom prst="rect">
            <a:avLst/>
          </a:prstGeom>
        </p:spPr>
        <p:txBody>
          <a:bodyPr vert="horz" lIns="91440" tIns="45720" rIns="91440" bIns="45720" rtlCol="0" anchor="ctr"/>
          <a:lstStyle>
            <a:defPPr>
              <a:defRPr lang="en-US"/>
            </a:defPPr>
            <a:lvl1pPr marL="0" algn="ctr" defTabSz="457200" rtl="0" eaLnBrk="1" latinLnBrk="0" hangingPunct="1">
              <a:defRPr sz="1400" kern="1200" baseline="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a:ln w="0" cmpd="sng">
                  <a:noFill/>
                </a:ln>
                <a:solidFill>
                  <a:srgbClr val="23273F"/>
                </a:solidFill>
                <a:effectLst>
                  <a:outerShdw blurRad="50800" dist="50800" dir="5400000" sx="1000" sy="1000" algn="ctr" rotWithShape="0">
                    <a:srgbClr val="000000">
                      <a:alpha val="43137"/>
                    </a:srgbClr>
                  </a:outerShdw>
                </a:effectLst>
                <a:latin typeface="FS Elliot Pro" pitchFamily="50" charset="0"/>
              </a:rPr>
              <a:t>For financial professional use only. Not for distribution to the public</a:t>
            </a:r>
            <a:r>
              <a:rPr lang="en-US" sz="1200">
                <a:ln w="0" cmpd="sng">
                  <a:noFill/>
                </a:ln>
                <a:solidFill>
                  <a:srgbClr val="23273F"/>
                </a:solidFill>
                <a:effectLst>
                  <a:outerShdw blurRad="50800" dist="50800" dir="5400000" sx="1000" sy="1000" algn="ctr" rotWithShape="0">
                    <a:srgbClr val="000000">
                      <a:alpha val="43137"/>
                    </a:srgbClr>
                  </a:outerShdw>
                </a:effectLst>
                <a:latin typeface="FS Elliot Pro" pitchFamily="50" charset="0"/>
              </a:rPr>
              <a:t>.</a:t>
            </a:r>
          </a:p>
          <a:p>
            <a:endParaRPr lang="en-US" sz="1200" spc="100">
              <a:ln w="0" cmpd="sng">
                <a:noFill/>
              </a:ln>
              <a:solidFill>
                <a:srgbClr val="23273F"/>
              </a:solidFill>
              <a:effectLst>
                <a:outerShdw blurRad="50800" dist="50800" dir="5400000" sx="1000" sy="1000" algn="ctr" rotWithShape="0">
                  <a:srgbClr val="000000">
                    <a:alpha val="43137"/>
                  </a:srgbClr>
                </a:outerShdw>
              </a:effectLst>
              <a:latin typeface="FS Elliot Pro" pitchFamily="50" charset="0"/>
              <a:cs typeface="Arial" panose="020B0604020202020204" pitchFamily="34" charset="0"/>
            </a:endParaRPr>
          </a:p>
        </p:txBody>
      </p:sp>
      <p:sp>
        <p:nvSpPr>
          <p:cNvPr id="4" name="Title 1">
            <a:extLst>
              <a:ext uri="{FF2B5EF4-FFF2-40B4-BE49-F238E27FC236}">
                <a16:creationId xmlns:a16="http://schemas.microsoft.com/office/drawing/2014/main" id="{2C428739-0EB6-0F24-186C-4D6D6E9E567D}"/>
              </a:ext>
            </a:extLst>
          </p:cNvPr>
          <p:cNvSpPr txBox="1">
            <a:spLocks noChangeArrowheads="1"/>
          </p:cNvSpPr>
          <p:nvPr/>
        </p:nvSpPr>
        <p:spPr>
          <a:xfrm>
            <a:off x="535717" y="485361"/>
            <a:ext cx="5314950" cy="328993"/>
          </a:xfrm>
          <a:prstGeom prst="rect">
            <a:avLst/>
          </a:prstGeom>
        </p:spPr>
        <p:txBody>
          <a:bodyPr vert="horz" lIns="91440" tIns="45720" rIns="91440" bIns="45720" rtlCol="0" anchor="t">
            <a:noAutofit/>
          </a:bodyPr>
          <a:lstStyle>
            <a:lvl1pPr algn="l" defTabSz="457200" rtl="0" eaLnBrk="1" latinLnBrk="0" hangingPunct="1">
              <a:lnSpc>
                <a:spcPct val="80000"/>
              </a:lnSpc>
              <a:spcBef>
                <a:spcPct val="0"/>
              </a:spcBef>
              <a:buNone/>
              <a:defRPr sz="3400" b="0" i="0" kern="1200" baseline="0">
                <a:solidFill>
                  <a:schemeClr val="bg2"/>
                </a:solidFill>
                <a:latin typeface="FS Elliot Pro"/>
                <a:ea typeface="+mj-ea"/>
                <a:cs typeface="FS Elliot Pro"/>
              </a:defRPr>
            </a:lvl1pPr>
          </a:lstStyle>
          <a:p>
            <a:pPr>
              <a:spcBef>
                <a:spcPts val="1200"/>
              </a:spcBef>
              <a:spcAft>
                <a:spcPts val="1200"/>
              </a:spcAft>
            </a:pPr>
            <a:r>
              <a:rPr lang="en-US" sz="1400">
                <a:solidFill>
                  <a:srgbClr val="0067CF"/>
                </a:solidFill>
                <a:latin typeface="FSElliotPro" panose="02000503040000020004" pitchFamily="50" charset="0"/>
              </a:rPr>
              <a:t>Prioritizing Business Needs </a:t>
            </a:r>
            <a:br>
              <a:rPr lang="en-US">
                <a:solidFill>
                  <a:srgbClr val="0067CF"/>
                </a:solidFill>
                <a:latin typeface="+mj-lt"/>
              </a:rPr>
            </a:br>
            <a:endParaRPr lang="en-US" altLang="en-US" sz="2400">
              <a:solidFill>
                <a:srgbClr val="0067CF"/>
              </a:solidFill>
              <a:latin typeface="FSElliotPro" panose="02000503040000020004" pitchFamily="50" charset="0"/>
            </a:endParaRPr>
          </a:p>
        </p:txBody>
      </p:sp>
      <p:sp>
        <p:nvSpPr>
          <p:cNvPr id="9" name="TextBox 8">
            <a:extLst>
              <a:ext uri="{FF2B5EF4-FFF2-40B4-BE49-F238E27FC236}">
                <a16:creationId xmlns:a16="http://schemas.microsoft.com/office/drawing/2014/main" id="{C976ACEE-5496-0E91-911E-FB6F1FF868AF}"/>
              </a:ext>
            </a:extLst>
          </p:cNvPr>
          <p:cNvSpPr txBox="1"/>
          <p:nvPr/>
        </p:nvSpPr>
        <p:spPr>
          <a:xfrm>
            <a:off x="537097" y="751494"/>
            <a:ext cx="8071185" cy="553998"/>
          </a:xfrm>
          <a:prstGeom prst="rect">
            <a:avLst/>
          </a:prstGeom>
          <a:noFill/>
        </p:spPr>
        <p:txBody>
          <a:bodyPr wrap="square" rtlCol="0">
            <a:spAutoFit/>
          </a:bodyPr>
          <a:lstStyle/>
          <a:p>
            <a:r>
              <a:rPr lang="en-US" sz="3000">
                <a:solidFill>
                  <a:srgbClr val="0067CF"/>
                </a:solidFill>
                <a:latin typeface="FSElliotPro" panose="02000503040000020004" pitchFamily="50" charset="0"/>
              </a:rPr>
              <a:t>Solutions to help protect the owner’s lifestyle  </a:t>
            </a:r>
            <a:endParaRPr lang="en-US" sz="3000"/>
          </a:p>
        </p:txBody>
      </p:sp>
      <p:sp>
        <p:nvSpPr>
          <p:cNvPr id="2" name="Rectangle 1">
            <a:extLst>
              <a:ext uri="{FF2B5EF4-FFF2-40B4-BE49-F238E27FC236}">
                <a16:creationId xmlns:a16="http://schemas.microsoft.com/office/drawing/2014/main" id="{2863ADE7-2064-AC40-EDE3-9D8CE79B18DB}"/>
              </a:ext>
            </a:extLst>
          </p:cNvPr>
          <p:cNvSpPr/>
          <p:nvPr/>
        </p:nvSpPr>
        <p:spPr>
          <a:xfrm>
            <a:off x="535717" y="1371570"/>
            <a:ext cx="7212803" cy="400110"/>
          </a:xfrm>
          <a:prstGeom prst="rect">
            <a:avLst/>
          </a:prstGeom>
        </p:spPr>
        <p:txBody>
          <a:bodyPr wrap="square">
            <a:spAutoFit/>
          </a:bodyPr>
          <a:lstStyle/>
          <a:p>
            <a:r>
              <a:rPr lang="en-US" sz="2000">
                <a:solidFill>
                  <a:srgbClr val="23273F"/>
                </a:solidFill>
                <a:latin typeface="FS Elliot Pro" pitchFamily="50" charset="0"/>
              </a:rPr>
              <a:t>Not sure which  concept to offer? Tools like these could help.</a:t>
            </a:r>
          </a:p>
        </p:txBody>
      </p:sp>
      <p:sp>
        <p:nvSpPr>
          <p:cNvPr id="5" name="Rectangle 4">
            <a:extLst>
              <a:ext uri="{FF2B5EF4-FFF2-40B4-BE49-F238E27FC236}">
                <a16:creationId xmlns:a16="http://schemas.microsoft.com/office/drawing/2014/main" id="{55013A13-5909-55E3-E555-814006D22F74}"/>
              </a:ext>
            </a:extLst>
          </p:cNvPr>
          <p:cNvSpPr/>
          <p:nvPr/>
        </p:nvSpPr>
        <p:spPr>
          <a:xfrm>
            <a:off x="228086" y="1871491"/>
            <a:ext cx="7655526" cy="1938992"/>
          </a:xfrm>
          <a:prstGeom prst="rect">
            <a:avLst/>
          </a:prstGeom>
        </p:spPr>
        <p:txBody>
          <a:bodyPr wrap="square">
            <a:spAutoFit/>
          </a:bodyPr>
          <a:lstStyle/>
          <a:p>
            <a:pPr marL="628650" indent="-285750">
              <a:buFont typeface="Arial" panose="020B0604020202020204" pitchFamily="34" charset="0"/>
              <a:buChar char="•"/>
            </a:pPr>
            <a:r>
              <a:rPr lang="en-US" sz="2000">
                <a:solidFill>
                  <a:srgbClr val="23273F"/>
                </a:solidFill>
                <a:latin typeface="FS Elliot Pro" pitchFamily="50" charset="0"/>
                <a:cs typeface="Arial" panose="020B0604020202020204" pitchFamily="34" charset="0"/>
              </a:rPr>
              <a:t>Business owner retirement analysis (BB11876)</a:t>
            </a:r>
          </a:p>
          <a:p>
            <a:pPr marL="628650" indent="-285750">
              <a:buFont typeface="Arial" panose="020B0604020202020204" pitchFamily="34" charset="0"/>
              <a:buChar char="•"/>
            </a:pPr>
            <a:r>
              <a:rPr lang="en-US" sz="2000">
                <a:solidFill>
                  <a:srgbClr val="23273F"/>
                </a:solidFill>
                <a:latin typeface="FS Elliot Pro" pitchFamily="50" charset="0"/>
                <a:cs typeface="Arial" panose="020B0604020202020204" pitchFamily="34" charset="0"/>
              </a:rPr>
              <a:t>Family business planning proposal (BB12043)</a:t>
            </a:r>
          </a:p>
          <a:p>
            <a:pPr marL="628650" indent="-285750">
              <a:buFont typeface="Arial" panose="020B0604020202020204" pitchFamily="34" charset="0"/>
              <a:buChar char="•"/>
            </a:pPr>
            <a:r>
              <a:rPr lang="en-US" sz="2000">
                <a:solidFill>
                  <a:srgbClr val="23273F"/>
                </a:solidFill>
                <a:latin typeface="FS Elliot Pro" pitchFamily="50" charset="0"/>
                <a:cs typeface="Arial" panose="020B0604020202020204" pitchFamily="34" charset="0"/>
              </a:rPr>
              <a:t>Agribusiness solutions proposal (BB11824)</a:t>
            </a:r>
            <a:endParaRPr lang="en-US" sz="2000">
              <a:solidFill>
                <a:srgbClr val="FF0000"/>
              </a:solidFill>
              <a:latin typeface="FS Elliot Pro" pitchFamily="50" charset="0"/>
              <a:cs typeface="Arial" panose="020B0604020202020204" pitchFamily="34" charset="0"/>
            </a:endParaRPr>
          </a:p>
          <a:p>
            <a:pPr marL="628650" indent="-285750">
              <a:buFont typeface="Arial" panose="020B0604020202020204" pitchFamily="34" charset="0"/>
              <a:buChar char="•"/>
            </a:pPr>
            <a:r>
              <a:rPr lang="en-US" sz="2000">
                <a:solidFill>
                  <a:srgbClr val="23273F"/>
                </a:solidFill>
                <a:latin typeface="FS Elliot Pro" pitchFamily="50" charset="0"/>
                <a:cs typeface="Arial" panose="020B0604020202020204" pitchFamily="34" charset="0"/>
              </a:rPr>
              <a:t>Estate tax calculator (BB10045)</a:t>
            </a:r>
          </a:p>
          <a:p>
            <a:pPr marL="628650" indent="-285750">
              <a:buFont typeface="Arial" panose="020B0604020202020204" pitchFamily="34" charset="0"/>
              <a:buChar char="•"/>
            </a:pPr>
            <a:r>
              <a:rPr lang="en-US" sz="2000">
                <a:solidFill>
                  <a:srgbClr val="23273F"/>
                </a:solidFill>
                <a:latin typeface="FS Elliot Pro" pitchFamily="50" charset="0"/>
                <a:cs typeface="Arial" panose="020B0604020202020204" pitchFamily="34" charset="0"/>
              </a:rPr>
              <a:t>Life insurance calculator: </a:t>
            </a:r>
            <a:r>
              <a:rPr lang="en-US" sz="2000">
                <a:solidFill>
                  <a:srgbClr val="0091DA"/>
                </a:solidFill>
                <a:latin typeface="FS Elliot Pro" pitchFamily="50" charset="0"/>
                <a:cs typeface="Arial" panose="020B0604020202020204" pitchFamily="34" charset="0"/>
                <a:hlinkClick r:id="rId4">
                  <a:extLst>
                    <a:ext uri="{A12FA001-AC4F-418D-AE19-62706E023703}">
                      <ahyp:hlinkClr xmlns:ahyp="http://schemas.microsoft.com/office/drawing/2018/hyperlinkcolor" val="tx"/>
                    </a:ext>
                  </a:extLst>
                </a:hlinkClick>
              </a:rPr>
              <a:t>principal.com/</a:t>
            </a:r>
            <a:r>
              <a:rPr lang="en-US" sz="2000" err="1">
                <a:solidFill>
                  <a:srgbClr val="0091DA"/>
                </a:solidFill>
                <a:latin typeface="FS Elliot Pro" pitchFamily="50" charset="0"/>
                <a:cs typeface="Arial" panose="020B0604020202020204" pitchFamily="34" charset="0"/>
                <a:hlinkClick r:id="rId4">
                  <a:extLst>
                    <a:ext uri="{A12FA001-AC4F-418D-AE19-62706E023703}">
                      <ahyp:hlinkClr xmlns:ahyp="http://schemas.microsoft.com/office/drawing/2018/hyperlinkcolor" val="tx"/>
                    </a:ext>
                  </a:extLst>
                </a:hlinkClick>
              </a:rPr>
              <a:t>lifecalc</a:t>
            </a:r>
            <a:r>
              <a:rPr lang="en-US" sz="2000">
                <a:solidFill>
                  <a:srgbClr val="0091DA"/>
                </a:solidFill>
                <a:latin typeface="FS Elliot Pro" pitchFamily="50" charset="0"/>
                <a:cs typeface="Arial" panose="020B0604020202020204" pitchFamily="34" charset="0"/>
              </a:rPr>
              <a:t> </a:t>
            </a:r>
          </a:p>
          <a:p>
            <a:pPr marL="628650" indent="-285750">
              <a:buFont typeface="Arial" panose="020B0604020202020204" pitchFamily="34" charset="0"/>
              <a:buChar char="•"/>
            </a:pPr>
            <a:r>
              <a:rPr lang="en-US" sz="2000">
                <a:solidFill>
                  <a:srgbClr val="23273F"/>
                </a:solidFill>
                <a:latin typeface="FS Elliot Pro" pitchFamily="50" charset="0"/>
                <a:cs typeface="Arial" panose="020B0604020202020204" pitchFamily="34" charset="0"/>
              </a:rPr>
              <a:t>Disability insurance calculator: </a:t>
            </a:r>
            <a:r>
              <a:rPr lang="en-US" sz="2000">
                <a:solidFill>
                  <a:srgbClr val="0091DA"/>
                </a:solidFill>
                <a:latin typeface="FS Elliot Pro" pitchFamily="50" charset="0"/>
                <a:cs typeface="Arial" panose="020B0604020202020204" pitchFamily="34" charset="0"/>
                <a:hlinkClick r:id="rId5">
                  <a:extLst>
                    <a:ext uri="{A12FA001-AC4F-418D-AE19-62706E023703}">
                      <ahyp:hlinkClr xmlns:ahyp="http://schemas.microsoft.com/office/drawing/2018/hyperlinkcolor" val="tx"/>
                    </a:ext>
                  </a:extLst>
                </a:hlinkClick>
              </a:rPr>
              <a:t>principal.com/</a:t>
            </a:r>
            <a:r>
              <a:rPr lang="en-US" sz="2000" err="1">
                <a:solidFill>
                  <a:srgbClr val="0091DA"/>
                </a:solidFill>
                <a:latin typeface="FS Elliot Pro" pitchFamily="50" charset="0"/>
                <a:cs typeface="Arial" panose="020B0604020202020204" pitchFamily="34" charset="0"/>
                <a:hlinkClick r:id="rId5">
                  <a:extLst>
                    <a:ext uri="{A12FA001-AC4F-418D-AE19-62706E023703}">
                      <ahyp:hlinkClr xmlns:ahyp="http://schemas.microsoft.com/office/drawing/2018/hyperlinkcolor" val="tx"/>
                    </a:ext>
                  </a:extLst>
                </a:hlinkClick>
              </a:rPr>
              <a:t>dicalc</a:t>
            </a:r>
            <a:endParaRPr lang="en-US" sz="2000">
              <a:solidFill>
                <a:srgbClr val="0091DA"/>
              </a:solidFill>
              <a:latin typeface="FS Elliot Pro" pitchFamily="50" charset="0"/>
              <a:cs typeface="Arial" panose="020B0604020202020204" pitchFamily="34" charset="0"/>
            </a:endParaRPr>
          </a:p>
        </p:txBody>
      </p:sp>
    </p:spTree>
    <p:extLst>
      <p:ext uri="{BB962C8B-B14F-4D97-AF65-F5344CB8AC3E}">
        <p14:creationId xmlns:p14="http://schemas.microsoft.com/office/powerpoint/2010/main" val="19160168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FE86B9E-5CB0-1B4D-92CB-1A46478AB89D}"/>
              </a:ext>
            </a:extLst>
          </p:cNvPr>
          <p:cNvSpPr txBox="1">
            <a:spLocks/>
          </p:cNvSpPr>
          <p:nvPr/>
        </p:nvSpPr>
        <p:spPr>
          <a:xfrm>
            <a:off x="457200" y="1093551"/>
            <a:ext cx="8229601" cy="2200903"/>
          </a:xfrm>
          <a:prstGeom prst="rect">
            <a:avLst/>
          </a:prstGeom>
        </p:spPr>
        <p:txBody>
          <a:bodyPr lIns="0" tIns="0" rIns="0" bIns="0" anchor="b">
            <a:noAutofit/>
          </a:bodyPr>
          <a:lstStyle>
            <a:lvl1pPr algn="l" defTabSz="914400" rtl="0" eaLnBrk="1" latinLnBrk="0" hangingPunct="1">
              <a:lnSpc>
                <a:spcPct val="100000"/>
              </a:lnSpc>
              <a:spcBef>
                <a:spcPct val="0"/>
              </a:spcBef>
              <a:buNone/>
              <a:defRPr sz="6000" b="0" i="0" kern="1200">
                <a:solidFill>
                  <a:schemeClr val="bg1"/>
                </a:solidFill>
                <a:latin typeface="FS Elliot Pro Light" panose="02000503040000020004" pitchFamily="2" charset="0"/>
                <a:ea typeface="+mj-ea"/>
                <a:cs typeface="+mj-cs"/>
              </a:defRPr>
            </a:lvl1pPr>
          </a:lstStyle>
          <a:p>
            <a:r>
              <a:rPr lang="en-US" sz="4500">
                <a:latin typeface="FS Elliot Pro" panose="02000503040000020004" pitchFamily="50" charset="0"/>
              </a:rPr>
              <a:t>Family Business Planning approach </a:t>
            </a:r>
          </a:p>
        </p:txBody>
      </p:sp>
      <p:cxnSp>
        <p:nvCxnSpPr>
          <p:cNvPr id="8" name="Straight Connector 7">
            <a:extLst>
              <a:ext uri="{FF2B5EF4-FFF2-40B4-BE49-F238E27FC236}">
                <a16:creationId xmlns:a16="http://schemas.microsoft.com/office/drawing/2014/main" id="{EC3AF7CD-AD7E-1344-82D1-68E336091591}"/>
              </a:ext>
            </a:extLst>
          </p:cNvPr>
          <p:cNvCxnSpPr/>
          <p:nvPr/>
        </p:nvCxnSpPr>
        <p:spPr>
          <a:xfrm>
            <a:off x="457199" y="3592287"/>
            <a:ext cx="514350" cy="0"/>
          </a:xfrm>
          <a:prstGeom prst="line">
            <a:avLst/>
          </a:prstGeom>
          <a:ln w="63500">
            <a:solidFill>
              <a:srgbClr val="00C4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7921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CE996F1-89CE-1B48-A920-40FBD75EE938}"/>
              </a:ext>
            </a:extLst>
          </p:cNvPr>
          <p:cNvSpPr>
            <a:spLocks noGrp="1"/>
          </p:cNvSpPr>
          <p:nvPr>
            <p:ph type="title"/>
          </p:nvPr>
        </p:nvSpPr>
        <p:spPr>
          <a:xfrm>
            <a:off x="456604" y="219268"/>
            <a:ext cx="9144000" cy="774975"/>
          </a:xfrm>
        </p:spPr>
        <p:txBody>
          <a:bodyPr/>
          <a:lstStyle/>
          <a:p>
            <a:pPr>
              <a:spcBef>
                <a:spcPts val="1200"/>
              </a:spcBef>
            </a:pPr>
            <a:r>
              <a:rPr lang="en-US" sz="1400" dirty="0">
                <a:latin typeface="FS Elliot Pro Light" panose="02000503040000020004" pitchFamily="50" charset="0"/>
              </a:rPr>
              <a:t>Family Business Planning approach</a:t>
            </a:r>
            <a:br>
              <a:rPr lang="en-US" dirty="0"/>
            </a:br>
            <a:br>
              <a:rPr lang="en-US" sz="800" dirty="0"/>
            </a:br>
            <a:r>
              <a:rPr lang="en-US" dirty="0"/>
              <a:t>Take advantage of the market opportunity</a:t>
            </a:r>
            <a:endParaRPr lang="en-US" dirty="0">
              <a:solidFill>
                <a:srgbClr val="0067CF"/>
              </a:solidFill>
              <a:latin typeface="FS Elliot Pro Light" panose="02000503040000020004" pitchFamily="2" charset="0"/>
            </a:endParaRPr>
          </a:p>
        </p:txBody>
      </p:sp>
      <p:sp>
        <p:nvSpPr>
          <p:cNvPr id="11" name="TextBox 10">
            <a:extLst>
              <a:ext uri="{FF2B5EF4-FFF2-40B4-BE49-F238E27FC236}">
                <a16:creationId xmlns:a16="http://schemas.microsoft.com/office/drawing/2014/main" id="{941108D0-BF3E-7B48-AE63-1CFC120DCAB6}"/>
              </a:ext>
            </a:extLst>
          </p:cNvPr>
          <p:cNvSpPr txBox="1"/>
          <p:nvPr/>
        </p:nvSpPr>
        <p:spPr>
          <a:xfrm>
            <a:off x="6923315" y="5943600"/>
            <a:ext cx="184731" cy="300082"/>
          </a:xfrm>
          <a:prstGeom prst="rect">
            <a:avLst/>
          </a:prstGeom>
          <a:noFill/>
        </p:spPr>
        <p:txBody>
          <a:bodyPr wrap="none" rtlCol="0">
            <a:spAutoFit/>
          </a:bodyPr>
          <a:lstStyle/>
          <a:p>
            <a:endParaRPr lang="en-US" sz="1350"/>
          </a:p>
        </p:txBody>
      </p:sp>
      <p:sp>
        <p:nvSpPr>
          <p:cNvPr id="2" name="TextBox 1">
            <a:extLst>
              <a:ext uri="{FF2B5EF4-FFF2-40B4-BE49-F238E27FC236}">
                <a16:creationId xmlns:a16="http://schemas.microsoft.com/office/drawing/2014/main" id="{FBC3EB19-365B-F441-BF78-E6784BBA6302}"/>
              </a:ext>
            </a:extLst>
          </p:cNvPr>
          <p:cNvSpPr txBox="1"/>
          <p:nvPr/>
        </p:nvSpPr>
        <p:spPr>
          <a:xfrm>
            <a:off x="-245097" y="1065229"/>
            <a:ext cx="0" cy="0"/>
          </a:xfrm>
          <a:prstGeom prst="rect">
            <a:avLst/>
          </a:prstGeom>
        </p:spPr>
        <p:txBody>
          <a:bodyPr vert="horz" wrap="none" lIns="91440" tIns="45720" rIns="91440" bIns="45720" rtlCol="0">
            <a:noAutofit/>
          </a:bodyPr>
          <a:lstStyle/>
          <a:p>
            <a:pPr>
              <a:lnSpc>
                <a:spcPct val="90000"/>
              </a:lnSpc>
              <a:spcBef>
                <a:spcPts val="0"/>
              </a:spcBef>
            </a:pPr>
            <a:endParaRPr lang="en-US" sz="3000" spc="-70">
              <a:solidFill>
                <a:srgbClr val="0091DA"/>
              </a:solidFill>
              <a:latin typeface="+mj-lt"/>
              <a:cs typeface="FS Elliot Pro Light"/>
            </a:endParaRPr>
          </a:p>
        </p:txBody>
      </p:sp>
      <p:sp>
        <p:nvSpPr>
          <p:cNvPr id="15" name="Rectangle 14">
            <a:extLst>
              <a:ext uri="{FF2B5EF4-FFF2-40B4-BE49-F238E27FC236}">
                <a16:creationId xmlns:a16="http://schemas.microsoft.com/office/drawing/2014/main" id="{74364F78-7030-8447-818F-F4424B1550CD}"/>
              </a:ext>
            </a:extLst>
          </p:cNvPr>
          <p:cNvSpPr/>
          <p:nvPr/>
        </p:nvSpPr>
        <p:spPr>
          <a:xfrm>
            <a:off x="0" y="1233997"/>
            <a:ext cx="9144000" cy="3388506"/>
          </a:xfrm>
          <a:prstGeom prst="rect">
            <a:avLst/>
          </a:prstGeom>
          <a:solidFill>
            <a:schemeClr val="bg1"/>
          </a:solidFill>
          <a:ln w="12700" cap="rnd">
            <a:noFill/>
            <a:prstDash val="sysDot"/>
            <a:rou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Footer Placeholder 4">
            <a:extLst>
              <a:ext uri="{FF2B5EF4-FFF2-40B4-BE49-F238E27FC236}">
                <a16:creationId xmlns:a16="http://schemas.microsoft.com/office/drawing/2014/main" id="{A073A719-BFF3-4515-9B01-49CD3BBC3E32}"/>
              </a:ext>
            </a:extLst>
          </p:cNvPr>
          <p:cNvSpPr txBox="1">
            <a:spLocks/>
          </p:cNvSpPr>
          <p:nvPr/>
        </p:nvSpPr>
        <p:spPr>
          <a:xfrm>
            <a:off x="-465283" y="4869656"/>
            <a:ext cx="5322185" cy="273844"/>
          </a:xfrm>
          <a:prstGeom prst="rect">
            <a:avLst/>
          </a:prstGeom>
        </p:spPr>
        <p:txBody>
          <a:bodyPr vert="horz" lIns="68580" tIns="34290" rIns="68580" bIns="34290" rtlCol="0" anchor="ctr"/>
          <a:lstStyle>
            <a:defPPr>
              <a:defRPr lang="en-US"/>
            </a:defPPr>
            <a:lvl1pPr marL="0" algn="ctr" defTabSz="457200" rtl="0" eaLnBrk="1" latinLnBrk="0" hangingPunct="1">
              <a:defRPr sz="1400" kern="1200" baseline="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25">
                <a:ln w="0" cmpd="sng">
                  <a:noFill/>
                </a:ln>
                <a:solidFill>
                  <a:schemeClr val="bg1"/>
                </a:solidFill>
                <a:effectLst>
                  <a:outerShdw blurRad="50800" dist="50800" dir="5400000" sx="1000" sy="1000" algn="ctr" rotWithShape="0">
                    <a:srgbClr val="000000">
                      <a:alpha val="43137"/>
                    </a:srgbClr>
                  </a:outerShdw>
                </a:effectLst>
                <a:latin typeface="FS Elliot Pro" pitchFamily="50" charset="0"/>
              </a:rPr>
              <a:t>For financial professional use only. Not for distribution to the public.</a:t>
            </a:r>
          </a:p>
          <a:p>
            <a:endParaRPr lang="en-US" sz="900" spc="75">
              <a:ln w="0" cmpd="sng">
                <a:noFill/>
              </a:ln>
              <a:solidFill>
                <a:schemeClr val="bg1"/>
              </a:solidFill>
              <a:effectLst>
                <a:outerShdw blurRad="50800" dist="50800" dir="5400000" sx="1000" sy="1000" algn="ctr" rotWithShape="0">
                  <a:srgbClr val="000000">
                    <a:alpha val="43137"/>
                  </a:srgbClr>
                </a:outerShdw>
              </a:effectLst>
              <a:latin typeface="FS Elliot Pro" pitchFamily="50" charset="0"/>
              <a:cs typeface="Arial" panose="020B0604020202020204" pitchFamily="34" charset="0"/>
            </a:endParaRPr>
          </a:p>
        </p:txBody>
      </p:sp>
      <p:sp>
        <p:nvSpPr>
          <p:cNvPr id="7" name="TextBox 6">
            <a:extLst>
              <a:ext uri="{FF2B5EF4-FFF2-40B4-BE49-F238E27FC236}">
                <a16:creationId xmlns:a16="http://schemas.microsoft.com/office/drawing/2014/main" id="{AD526C8F-9A61-7B9B-F573-DEABBDE1AC57}"/>
              </a:ext>
            </a:extLst>
          </p:cNvPr>
          <p:cNvSpPr txBox="1"/>
          <p:nvPr/>
        </p:nvSpPr>
        <p:spPr>
          <a:xfrm>
            <a:off x="1540554" y="1318207"/>
            <a:ext cx="7216346" cy="423303"/>
          </a:xfrm>
          <a:prstGeom prst="rect">
            <a:avLst/>
          </a:prstGeom>
        </p:spPr>
        <p:txBody>
          <a:bodyPr vert="horz" wrap="square" lIns="91440" tIns="45720" rIns="91440" bIns="45720" rtlCol="0">
            <a:noAutofit/>
          </a:bodyPr>
          <a:lstStyle/>
          <a:p>
            <a:pPr>
              <a:lnSpc>
                <a:spcPct val="90000"/>
              </a:lnSpc>
              <a:spcBef>
                <a:spcPts val="0"/>
              </a:spcBef>
            </a:pPr>
            <a:r>
              <a:rPr lang="en-US" sz="2000" spc="-70" dirty="0">
                <a:solidFill>
                  <a:srgbClr val="000000"/>
                </a:solidFill>
                <a:latin typeface="+mj-lt"/>
                <a:cs typeface="FS Elliot Pro Light"/>
              </a:rPr>
              <a:t>More than six in ten business owners own a family business*</a:t>
            </a:r>
          </a:p>
        </p:txBody>
      </p:sp>
      <p:sp>
        <p:nvSpPr>
          <p:cNvPr id="10" name="TextBox 9">
            <a:extLst>
              <a:ext uri="{FF2B5EF4-FFF2-40B4-BE49-F238E27FC236}">
                <a16:creationId xmlns:a16="http://schemas.microsoft.com/office/drawing/2014/main" id="{1DA03F42-1762-1D26-B084-048C6B120053}"/>
              </a:ext>
            </a:extLst>
          </p:cNvPr>
          <p:cNvSpPr txBox="1"/>
          <p:nvPr/>
        </p:nvSpPr>
        <p:spPr>
          <a:xfrm>
            <a:off x="1119944" y="4202799"/>
            <a:ext cx="6365931" cy="369332"/>
          </a:xfrm>
          <a:prstGeom prst="rect">
            <a:avLst/>
          </a:prstGeom>
          <a:noFill/>
        </p:spPr>
        <p:txBody>
          <a:bodyPr wrap="square" rtlCol="0">
            <a:spAutoFit/>
          </a:bodyPr>
          <a:lstStyle/>
          <a:p>
            <a:r>
              <a:rPr lang="en-US" sz="900" dirty="0">
                <a:solidFill>
                  <a:srgbClr val="191D3F"/>
                </a:solidFill>
                <a:latin typeface="FS Elliot Pro" panose="02000503040000020004" pitchFamily="50" charset="0"/>
              </a:rPr>
              <a:t>* From Principal Business Owner Insights Study: online survey of business owners conducted by </a:t>
            </a:r>
            <a:r>
              <a:rPr lang="en-US" sz="900" dirty="0" err="1">
                <a:solidFill>
                  <a:srgbClr val="191D3F"/>
                </a:solidFill>
                <a:latin typeface="FS Elliot Pro" panose="02000503040000020004" pitchFamily="50" charset="0"/>
              </a:rPr>
              <a:t>Dynata</a:t>
            </a:r>
            <a:r>
              <a:rPr lang="en-US" sz="900" dirty="0">
                <a:solidFill>
                  <a:srgbClr val="191D3F"/>
                </a:solidFill>
                <a:latin typeface="FS Elliot Pro" panose="02000503040000020004" pitchFamily="50" charset="0"/>
              </a:rPr>
              <a:t> in January 2024. Harris Poll also conducted the 2015, 2017, 2019, and 2021 surveys for Principal Financial Group.</a:t>
            </a:r>
          </a:p>
        </p:txBody>
      </p:sp>
      <p:pic>
        <p:nvPicPr>
          <p:cNvPr id="4" name="Picture 3">
            <a:extLst>
              <a:ext uri="{FF2B5EF4-FFF2-40B4-BE49-F238E27FC236}">
                <a16:creationId xmlns:a16="http://schemas.microsoft.com/office/drawing/2014/main" id="{3C79A88D-1E5E-6F7D-B330-61B897554EAE}"/>
              </a:ext>
            </a:extLst>
          </p:cNvPr>
          <p:cNvPicPr>
            <a:picLocks noChangeAspect="1"/>
          </p:cNvPicPr>
          <p:nvPr/>
        </p:nvPicPr>
        <p:blipFill>
          <a:blip r:embed="rId3"/>
          <a:stretch>
            <a:fillRect/>
          </a:stretch>
        </p:blipFill>
        <p:spPr>
          <a:xfrm>
            <a:off x="966788" y="1653435"/>
            <a:ext cx="6929438" cy="2498992"/>
          </a:xfrm>
          <a:prstGeom prst="rect">
            <a:avLst/>
          </a:prstGeom>
        </p:spPr>
      </p:pic>
    </p:spTree>
    <p:extLst>
      <p:ext uri="{BB962C8B-B14F-4D97-AF65-F5344CB8AC3E}">
        <p14:creationId xmlns:p14="http://schemas.microsoft.com/office/powerpoint/2010/main" val="33747619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CE996F1-89CE-1B48-A920-40FBD75EE938}"/>
              </a:ext>
            </a:extLst>
          </p:cNvPr>
          <p:cNvSpPr>
            <a:spLocks noGrp="1"/>
          </p:cNvSpPr>
          <p:nvPr>
            <p:ph type="title"/>
          </p:nvPr>
        </p:nvSpPr>
        <p:spPr>
          <a:xfrm>
            <a:off x="456604" y="219268"/>
            <a:ext cx="8497925" cy="774975"/>
          </a:xfrm>
        </p:spPr>
        <p:txBody>
          <a:bodyPr/>
          <a:lstStyle/>
          <a:p>
            <a:pPr>
              <a:spcBef>
                <a:spcPts val="1200"/>
              </a:spcBef>
            </a:pPr>
            <a:r>
              <a:rPr lang="en-US" sz="1400">
                <a:latin typeface="FS Elliot Pro Light" panose="02000503040000020004" pitchFamily="50" charset="0"/>
              </a:rPr>
              <a:t>Family Business Planning approach</a:t>
            </a:r>
            <a:br>
              <a:rPr lang="en-US"/>
            </a:br>
            <a:br>
              <a:rPr lang="en-US" sz="800"/>
            </a:br>
            <a:r>
              <a:rPr lang="en-US"/>
              <a:t>Owner often must balance competing needs.</a:t>
            </a:r>
            <a:endParaRPr lang="en-US">
              <a:solidFill>
                <a:srgbClr val="0067CF"/>
              </a:solidFill>
              <a:latin typeface="FS Elliot Pro Light" panose="02000503040000020004" pitchFamily="2" charset="0"/>
            </a:endParaRPr>
          </a:p>
        </p:txBody>
      </p:sp>
      <p:sp>
        <p:nvSpPr>
          <p:cNvPr id="11" name="TextBox 10">
            <a:extLst>
              <a:ext uri="{FF2B5EF4-FFF2-40B4-BE49-F238E27FC236}">
                <a16:creationId xmlns:a16="http://schemas.microsoft.com/office/drawing/2014/main" id="{941108D0-BF3E-7B48-AE63-1CFC120DCAB6}"/>
              </a:ext>
            </a:extLst>
          </p:cNvPr>
          <p:cNvSpPr txBox="1"/>
          <p:nvPr/>
        </p:nvSpPr>
        <p:spPr>
          <a:xfrm>
            <a:off x="6923315" y="5943600"/>
            <a:ext cx="184731" cy="300082"/>
          </a:xfrm>
          <a:prstGeom prst="rect">
            <a:avLst/>
          </a:prstGeom>
          <a:noFill/>
        </p:spPr>
        <p:txBody>
          <a:bodyPr wrap="none" rtlCol="0">
            <a:spAutoFit/>
          </a:bodyPr>
          <a:lstStyle/>
          <a:p>
            <a:endParaRPr lang="en-US" sz="1350"/>
          </a:p>
        </p:txBody>
      </p:sp>
      <p:sp>
        <p:nvSpPr>
          <p:cNvPr id="2" name="TextBox 1">
            <a:extLst>
              <a:ext uri="{FF2B5EF4-FFF2-40B4-BE49-F238E27FC236}">
                <a16:creationId xmlns:a16="http://schemas.microsoft.com/office/drawing/2014/main" id="{FBC3EB19-365B-F441-BF78-E6784BBA6302}"/>
              </a:ext>
            </a:extLst>
          </p:cNvPr>
          <p:cNvSpPr txBox="1"/>
          <p:nvPr/>
        </p:nvSpPr>
        <p:spPr>
          <a:xfrm>
            <a:off x="-245097" y="1065229"/>
            <a:ext cx="0" cy="0"/>
          </a:xfrm>
          <a:prstGeom prst="rect">
            <a:avLst/>
          </a:prstGeom>
        </p:spPr>
        <p:txBody>
          <a:bodyPr vert="horz" wrap="none" lIns="91440" tIns="45720" rIns="91440" bIns="45720" rtlCol="0">
            <a:noAutofit/>
          </a:bodyPr>
          <a:lstStyle/>
          <a:p>
            <a:pPr>
              <a:lnSpc>
                <a:spcPct val="90000"/>
              </a:lnSpc>
              <a:spcBef>
                <a:spcPts val="0"/>
              </a:spcBef>
            </a:pPr>
            <a:endParaRPr lang="en-US" sz="3000" spc="-70">
              <a:solidFill>
                <a:srgbClr val="0091DA"/>
              </a:solidFill>
              <a:latin typeface="+mj-lt"/>
              <a:cs typeface="FS Elliot Pro Light"/>
            </a:endParaRPr>
          </a:p>
        </p:txBody>
      </p:sp>
      <p:sp>
        <p:nvSpPr>
          <p:cNvPr id="15" name="Rectangle 14">
            <a:extLst>
              <a:ext uri="{FF2B5EF4-FFF2-40B4-BE49-F238E27FC236}">
                <a16:creationId xmlns:a16="http://schemas.microsoft.com/office/drawing/2014/main" id="{74364F78-7030-8447-818F-F4424B1550CD}"/>
              </a:ext>
            </a:extLst>
          </p:cNvPr>
          <p:cNvSpPr/>
          <p:nvPr/>
        </p:nvSpPr>
        <p:spPr>
          <a:xfrm>
            <a:off x="0" y="1233997"/>
            <a:ext cx="9144000" cy="3388506"/>
          </a:xfrm>
          <a:prstGeom prst="rect">
            <a:avLst/>
          </a:prstGeom>
          <a:solidFill>
            <a:schemeClr val="bg1"/>
          </a:solidFill>
          <a:ln w="12700" cap="rnd">
            <a:noFill/>
            <a:prstDash val="sysDot"/>
            <a:rou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Footer Placeholder 4">
            <a:extLst>
              <a:ext uri="{FF2B5EF4-FFF2-40B4-BE49-F238E27FC236}">
                <a16:creationId xmlns:a16="http://schemas.microsoft.com/office/drawing/2014/main" id="{A073A719-BFF3-4515-9B01-49CD3BBC3E32}"/>
              </a:ext>
            </a:extLst>
          </p:cNvPr>
          <p:cNvSpPr txBox="1">
            <a:spLocks/>
          </p:cNvSpPr>
          <p:nvPr/>
        </p:nvSpPr>
        <p:spPr>
          <a:xfrm>
            <a:off x="-465283" y="4869656"/>
            <a:ext cx="5322185" cy="273844"/>
          </a:xfrm>
          <a:prstGeom prst="rect">
            <a:avLst/>
          </a:prstGeom>
        </p:spPr>
        <p:txBody>
          <a:bodyPr vert="horz" lIns="68580" tIns="34290" rIns="68580" bIns="34290" rtlCol="0" anchor="ctr"/>
          <a:lstStyle>
            <a:defPPr>
              <a:defRPr lang="en-US"/>
            </a:defPPr>
            <a:lvl1pPr marL="0" algn="ctr" defTabSz="457200" rtl="0" eaLnBrk="1" latinLnBrk="0" hangingPunct="1">
              <a:defRPr sz="1400" kern="1200" baseline="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25">
                <a:ln w="0" cmpd="sng">
                  <a:noFill/>
                </a:ln>
                <a:solidFill>
                  <a:schemeClr val="bg1"/>
                </a:solidFill>
                <a:effectLst>
                  <a:outerShdw blurRad="50800" dist="50800" dir="5400000" sx="1000" sy="1000" algn="ctr" rotWithShape="0">
                    <a:srgbClr val="000000">
                      <a:alpha val="43137"/>
                    </a:srgbClr>
                  </a:outerShdw>
                </a:effectLst>
                <a:latin typeface="FS Elliot Pro" pitchFamily="50" charset="0"/>
              </a:rPr>
              <a:t>For financial professional use only. Not for distribution to the public.</a:t>
            </a:r>
          </a:p>
          <a:p>
            <a:endParaRPr lang="en-US" sz="900" spc="75">
              <a:ln w="0" cmpd="sng">
                <a:noFill/>
              </a:ln>
              <a:solidFill>
                <a:schemeClr val="bg1"/>
              </a:solidFill>
              <a:effectLst>
                <a:outerShdw blurRad="50800" dist="50800" dir="5400000" sx="1000" sy="1000" algn="ctr" rotWithShape="0">
                  <a:srgbClr val="000000">
                    <a:alpha val="43137"/>
                  </a:srgbClr>
                </a:outerShdw>
              </a:effectLst>
              <a:latin typeface="FS Elliot Pro" pitchFamily="50" charset="0"/>
              <a:cs typeface="Arial" panose="020B0604020202020204" pitchFamily="34" charset="0"/>
            </a:endParaRPr>
          </a:p>
        </p:txBody>
      </p:sp>
      <p:pic>
        <p:nvPicPr>
          <p:cNvPr id="3" name="Picture 2">
            <a:extLst>
              <a:ext uri="{FF2B5EF4-FFF2-40B4-BE49-F238E27FC236}">
                <a16:creationId xmlns:a16="http://schemas.microsoft.com/office/drawing/2014/main" id="{794934C0-FC25-BCDF-030C-D2F99712380B}"/>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572000" y="1435250"/>
            <a:ext cx="2757870" cy="1804310"/>
          </a:xfrm>
          <a:prstGeom prst="rect">
            <a:avLst/>
          </a:prstGeom>
        </p:spPr>
      </p:pic>
      <p:sp>
        <p:nvSpPr>
          <p:cNvPr id="4" name="Content Placeholder 2">
            <a:extLst>
              <a:ext uri="{FF2B5EF4-FFF2-40B4-BE49-F238E27FC236}">
                <a16:creationId xmlns:a16="http://schemas.microsoft.com/office/drawing/2014/main" id="{850E140F-B6EE-7609-8FF9-7D5E6E1EEC91}"/>
              </a:ext>
            </a:extLst>
          </p:cNvPr>
          <p:cNvSpPr txBox="1">
            <a:spLocks/>
          </p:cNvSpPr>
          <p:nvPr/>
        </p:nvSpPr>
        <p:spPr>
          <a:xfrm>
            <a:off x="456604" y="1435250"/>
            <a:ext cx="3327996" cy="2272999"/>
          </a:xfrm>
          <a:prstGeom prst="rect">
            <a:avLst/>
          </a:prstGeom>
        </p:spPr>
        <p:txBody>
          <a:bodyPr>
            <a:noAutofit/>
          </a:bodyPr>
          <a:lstStyle>
            <a:lvl1pPr marL="342900" indent="-227013" algn="l" defTabSz="457200" rtl="0" eaLnBrk="1" latinLnBrk="0" hangingPunct="1">
              <a:spcBef>
                <a:spcPct val="20000"/>
              </a:spcBef>
              <a:buClr>
                <a:schemeClr val="accent2">
                  <a:lumMod val="50000"/>
                </a:schemeClr>
              </a:buClr>
              <a:buFont typeface="Arial"/>
              <a:buChar char="•"/>
              <a:defRPr sz="1800" kern="1200">
                <a:solidFill>
                  <a:schemeClr val="accent2">
                    <a:lumMod val="50000"/>
                  </a:schemeClr>
                </a:solidFill>
                <a:latin typeface="FS Elliot Pro"/>
                <a:ea typeface="+mn-ea"/>
                <a:cs typeface="FS Elliot Pro"/>
              </a:defRPr>
            </a:lvl1pPr>
            <a:lvl2pPr marL="688975" indent="-231775" algn="l" defTabSz="457200" rtl="0" eaLnBrk="1" latinLnBrk="0" hangingPunct="1">
              <a:spcBef>
                <a:spcPct val="20000"/>
              </a:spcBef>
              <a:buClr>
                <a:schemeClr val="accent2">
                  <a:lumMod val="50000"/>
                </a:schemeClr>
              </a:buClr>
              <a:buFont typeface="Arial"/>
              <a:buChar char="–"/>
              <a:defRPr sz="1600" kern="1200">
                <a:solidFill>
                  <a:schemeClr val="accent2">
                    <a:lumMod val="50000"/>
                  </a:schemeClr>
                </a:solidFill>
                <a:latin typeface="FS Elliot Pro"/>
                <a:ea typeface="+mn-ea"/>
                <a:cs typeface="FS Elliot Pro"/>
              </a:defRPr>
            </a:lvl2pPr>
            <a:lvl3pPr marL="1143000" indent="-228600" algn="l" defTabSz="457200" rtl="0" eaLnBrk="1" latinLnBrk="0" hangingPunct="1">
              <a:spcBef>
                <a:spcPct val="20000"/>
              </a:spcBef>
              <a:buFont typeface="Arial"/>
              <a:buChar char="•"/>
              <a:defRPr sz="1400" kern="1200">
                <a:solidFill>
                  <a:srgbClr val="162B48"/>
                </a:solidFill>
                <a:latin typeface="FS Elliot Pro"/>
                <a:ea typeface="+mn-ea"/>
                <a:cs typeface="FS Elliot Pro"/>
              </a:defRPr>
            </a:lvl3pPr>
            <a:lvl4pPr marL="1600200" indent="-228600" algn="l" defTabSz="457200" rtl="0" eaLnBrk="1" latinLnBrk="0" hangingPunct="1">
              <a:spcBef>
                <a:spcPct val="20000"/>
              </a:spcBef>
              <a:buFont typeface="Arial"/>
              <a:buChar char="–"/>
              <a:defRPr sz="1200" kern="1200">
                <a:solidFill>
                  <a:srgbClr val="162B48"/>
                </a:solidFill>
                <a:latin typeface="+mn-lt"/>
                <a:ea typeface="+mn-ea"/>
                <a:cs typeface="+mn-cs"/>
              </a:defRPr>
            </a:lvl4pPr>
            <a:lvl5pPr marL="2057400" indent="-228600" algn="l" defTabSz="457200" rtl="0" eaLnBrk="1" latinLnBrk="0" hangingPunct="1">
              <a:spcBef>
                <a:spcPct val="20000"/>
              </a:spcBef>
              <a:buFont typeface="Arial"/>
              <a:buChar char="»"/>
              <a:defRPr sz="1000" kern="1200">
                <a:solidFill>
                  <a:srgbClr val="162B4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14313" indent="-214313">
              <a:buClr>
                <a:srgbClr val="191D3F"/>
              </a:buClr>
              <a:buFont typeface="Arial" panose="020B0604020202020204" pitchFamily="34" charset="0"/>
              <a:buChar char="•"/>
            </a:pPr>
            <a:r>
              <a:rPr lang="en-US">
                <a:solidFill>
                  <a:srgbClr val="191D3F"/>
                </a:solidFill>
              </a:rPr>
              <a:t>Leave healthy business to support itself and successor</a:t>
            </a:r>
          </a:p>
          <a:p>
            <a:pPr marL="214313" indent="-214313">
              <a:buClr>
                <a:srgbClr val="191D3F"/>
              </a:buClr>
              <a:buFont typeface="Arial" panose="020B0604020202020204" pitchFamily="34" charset="0"/>
              <a:buChar char="•"/>
            </a:pPr>
            <a:r>
              <a:rPr lang="en-US">
                <a:solidFill>
                  <a:srgbClr val="191D3F"/>
                </a:solidFill>
              </a:rPr>
              <a:t>Provide sufficient retirement income for exiting owner </a:t>
            </a:r>
          </a:p>
          <a:p>
            <a:pPr marL="214313" indent="-214313">
              <a:buClr>
                <a:srgbClr val="191D3F"/>
              </a:buClr>
              <a:buFont typeface="Arial" panose="020B0604020202020204" pitchFamily="34" charset="0"/>
              <a:buChar char="•"/>
            </a:pPr>
            <a:r>
              <a:rPr lang="en-US">
                <a:solidFill>
                  <a:srgbClr val="191D3F"/>
                </a:solidFill>
              </a:rPr>
              <a:t>Assure other family members of equitable inheritance</a:t>
            </a:r>
          </a:p>
          <a:p>
            <a:pPr>
              <a:buClr>
                <a:schemeClr val="tx1"/>
              </a:buClr>
            </a:pPr>
            <a:endParaRPr lang="en-US" sz="1200">
              <a:solidFill>
                <a:srgbClr val="787878"/>
              </a:solidFill>
            </a:endParaRPr>
          </a:p>
        </p:txBody>
      </p:sp>
      <p:sp>
        <p:nvSpPr>
          <p:cNvPr id="8" name="Content Placeholder 2">
            <a:extLst>
              <a:ext uri="{FF2B5EF4-FFF2-40B4-BE49-F238E27FC236}">
                <a16:creationId xmlns:a16="http://schemas.microsoft.com/office/drawing/2014/main" id="{96C22001-00A3-1F5A-74D1-43F78CEC5F6F}"/>
              </a:ext>
            </a:extLst>
          </p:cNvPr>
          <p:cNvSpPr txBox="1">
            <a:spLocks/>
          </p:cNvSpPr>
          <p:nvPr/>
        </p:nvSpPr>
        <p:spPr>
          <a:xfrm>
            <a:off x="3665220" y="3464516"/>
            <a:ext cx="5218670" cy="407339"/>
          </a:xfrm>
          <a:prstGeom prst="rect">
            <a:avLst/>
          </a:prstGeom>
        </p:spPr>
        <p:txBody>
          <a:bodyPr vert="horz" lIns="91440" tIns="45720" rIns="91440" bIns="45720" rtlCol="0">
            <a:normAutofit fontScale="25000" lnSpcReduction="20000"/>
          </a:bodyPr>
          <a:lstStyle>
            <a:lvl1pPr marL="342900" indent="-342900" algn="l" defTabSz="457200" rtl="0" eaLnBrk="1" latinLnBrk="0" hangingPunct="1">
              <a:spcBef>
                <a:spcPct val="20000"/>
              </a:spcBef>
              <a:buFont typeface="Arial"/>
              <a:buChar char="•"/>
              <a:defRPr sz="2200" kern="1200">
                <a:solidFill>
                  <a:srgbClr val="4D4E53"/>
                </a:solidFill>
                <a:latin typeface="FS Elliot Pro"/>
                <a:ea typeface="+mn-ea"/>
                <a:cs typeface="FS Elliot Pro"/>
              </a:defRPr>
            </a:lvl1pPr>
            <a:lvl2pPr marL="742950" indent="-285750" algn="l" defTabSz="457200" rtl="0" eaLnBrk="1" latinLnBrk="0" hangingPunct="1">
              <a:spcBef>
                <a:spcPct val="20000"/>
              </a:spcBef>
              <a:buFont typeface="Arial"/>
              <a:buChar char="–"/>
              <a:defRPr sz="1800" kern="1200">
                <a:solidFill>
                  <a:srgbClr val="4D4E53"/>
                </a:solidFill>
                <a:latin typeface="FS Elliot Pro"/>
                <a:ea typeface="+mn-ea"/>
                <a:cs typeface="FS Elliot Pro"/>
              </a:defRPr>
            </a:lvl2pPr>
            <a:lvl3pPr marL="1143000" indent="-228600" algn="l" defTabSz="457200" rtl="0" eaLnBrk="1" latinLnBrk="0" hangingPunct="1">
              <a:spcBef>
                <a:spcPct val="20000"/>
              </a:spcBef>
              <a:buFont typeface="Arial"/>
              <a:buChar char="•"/>
              <a:defRPr sz="2400" kern="1200">
                <a:solidFill>
                  <a:srgbClr val="7F7F7F"/>
                </a:solidFill>
                <a:latin typeface="FS Elliot Pro"/>
                <a:ea typeface="+mn-ea"/>
                <a:cs typeface="FS Elliot Pro"/>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8000" dirty="0">
                <a:solidFill>
                  <a:srgbClr val="0070C0"/>
                </a:solidFill>
              </a:rPr>
              <a:t>32% of business owners plan to give the business to family members. </a:t>
            </a:r>
          </a:p>
          <a:p>
            <a:pPr marL="0" indent="0">
              <a:buFont typeface="Arial"/>
              <a:buNone/>
            </a:pPr>
            <a:endParaRPr lang="en-US" sz="1600" dirty="0">
              <a:solidFill>
                <a:srgbClr val="191D3F"/>
              </a:solidFill>
              <a:latin typeface="FS Elliot Pro" panose="02000503040000020004" pitchFamily="50" charset="0"/>
            </a:endParaRPr>
          </a:p>
          <a:p>
            <a:pPr marL="0" indent="0">
              <a:buFont typeface="Arial"/>
              <a:buNone/>
            </a:pPr>
            <a:r>
              <a:rPr lang="en-US" sz="4000" dirty="0">
                <a:solidFill>
                  <a:srgbClr val="191D3F"/>
                </a:solidFill>
                <a:latin typeface="FS Elliot Pro" panose="02000503040000020004" pitchFamily="50" charset="0"/>
              </a:rPr>
              <a:t>Source: Principal Business Owner Insights Study: online survey of business owners conducted by </a:t>
            </a:r>
            <a:r>
              <a:rPr lang="en-US" sz="4000" dirty="0" err="1">
                <a:solidFill>
                  <a:srgbClr val="191D3F"/>
                </a:solidFill>
                <a:latin typeface="FS Elliot Pro" panose="02000503040000020004" pitchFamily="50" charset="0"/>
              </a:rPr>
              <a:t>Dynata</a:t>
            </a:r>
            <a:r>
              <a:rPr lang="en-US" sz="4000" dirty="0">
                <a:solidFill>
                  <a:srgbClr val="191D3F"/>
                </a:solidFill>
                <a:latin typeface="FS Elliot Pro" panose="02000503040000020004" pitchFamily="50" charset="0"/>
              </a:rPr>
              <a:t> in January 2024. </a:t>
            </a:r>
            <a:endParaRPr lang="en-US" sz="4000" baseline="30000" dirty="0">
              <a:solidFill>
                <a:srgbClr val="191D3F"/>
              </a:solidFill>
            </a:endParaRPr>
          </a:p>
          <a:p>
            <a:pPr marL="0" indent="0">
              <a:buFont typeface="Arial"/>
              <a:buNone/>
            </a:pPr>
            <a:endParaRPr lang="en-US" sz="1600" baseline="30000" dirty="0">
              <a:solidFill>
                <a:srgbClr val="191D3F"/>
              </a:solidFill>
            </a:endParaRPr>
          </a:p>
          <a:p>
            <a:endParaRPr lang="en-US" dirty="0"/>
          </a:p>
        </p:txBody>
      </p:sp>
    </p:spTree>
    <p:extLst>
      <p:ext uri="{BB962C8B-B14F-4D97-AF65-F5344CB8AC3E}">
        <p14:creationId xmlns:p14="http://schemas.microsoft.com/office/powerpoint/2010/main" val="13280476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7546834" y="4551076"/>
            <a:ext cx="1352323" cy="390144"/>
          </a:xfrm>
          <a:prstGeom prst="rect">
            <a:avLst/>
          </a:prstGeom>
        </p:spPr>
      </p:pic>
      <p:sp>
        <p:nvSpPr>
          <p:cNvPr id="13" name="Footer Placeholder 4"/>
          <p:cNvSpPr txBox="1">
            <a:spLocks/>
          </p:cNvSpPr>
          <p:nvPr/>
        </p:nvSpPr>
        <p:spPr>
          <a:xfrm>
            <a:off x="365639" y="4719409"/>
            <a:ext cx="3505321" cy="365125"/>
          </a:xfrm>
          <a:prstGeom prst="rect">
            <a:avLst/>
          </a:prstGeom>
        </p:spPr>
        <p:txBody>
          <a:bodyPr vert="horz" lIns="91440" tIns="45720" rIns="91440" bIns="45720" rtlCol="0" anchor="ctr"/>
          <a:lstStyle>
            <a:defPPr>
              <a:defRPr lang="en-US"/>
            </a:defPPr>
            <a:lvl1pPr marL="0" algn="ctr" defTabSz="457200" rtl="0" eaLnBrk="1" latinLnBrk="0" hangingPunct="1">
              <a:defRPr sz="1400" kern="1200" baseline="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a:ln w="0" cmpd="sng">
                  <a:noFill/>
                </a:ln>
                <a:solidFill>
                  <a:srgbClr val="191D3F"/>
                </a:solidFill>
                <a:effectLst>
                  <a:outerShdw blurRad="50800" dist="50800" dir="5400000" sx="1000" sy="1000" algn="ctr" rotWithShape="0">
                    <a:srgbClr val="000000">
                      <a:alpha val="43137"/>
                    </a:srgbClr>
                  </a:outerShdw>
                </a:effectLst>
                <a:latin typeface="FS Elliot Pro" pitchFamily="50" charset="0"/>
              </a:rPr>
              <a:t>For financial professional use only. Not for distribution to the public</a:t>
            </a:r>
            <a:r>
              <a:rPr lang="en-US" sz="1200">
                <a:ln w="0" cmpd="sng">
                  <a:noFill/>
                </a:ln>
                <a:solidFill>
                  <a:srgbClr val="191D3F"/>
                </a:solidFill>
                <a:effectLst>
                  <a:outerShdw blurRad="50800" dist="50800" dir="5400000" sx="1000" sy="1000" algn="ctr" rotWithShape="0">
                    <a:srgbClr val="000000">
                      <a:alpha val="43137"/>
                    </a:srgbClr>
                  </a:outerShdw>
                </a:effectLst>
                <a:latin typeface="FS Elliot Pro" pitchFamily="50" charset="0"/>
              </a:rPr>
              <a:t>.</a:t>
            </a:r>
          </a:p>
          <a:p>
            <a:endParaRPr lang="en-US" sz="1200" spc="100">
              <a:ln w="0" cmpd="sng">
                <a:noFill/>
              </a:ln>
              <a:solidFill>
                <a:schemeClr val="tx1">
                  <a:lumMod val="75000"/>
                </a:schemeClr>
              </a:solidFill>
              <a:effectLst>
                <a:outerShdw blurRad="50800" dist="50800" dir="5400000" sx="1000" sy="1000" algn="ctr" rotWithShape="0">
                  <a:srgbClr val="000000">
                    <a:alpha val="43137"/>
                  </a:srgbClr>
                </a:outerShdw>
              </a:effectLst>
              <a:latin typeface="FS Elliot Pro" pitchFamily="50" charset="0"/>
              <a:cs typeface="Arial" panose="020B0604020202020204" pitchFamily="34" charset="0"/>
            </a:endParaRPr>
          </a:p>
        </p:txBody>
      </p:sp>
      <p:sp>
        <p:nvSpPr>
          <p:cNvPr id="7" name="Rectangle 6">
            <a:extLst>
              <a:ext uri="{FF2B5EF4-FFF2-40B4-BE49-F238E27FC236}">
                <a16:creationId xmlns:a16="http://schemas.microsoft.com/office/drawing/2014/main" id="{58646F53-D492-4976-BBEF-85136BFDD081}"/>
              </a:ext>
            </a:extLst>
          </p:cNvPr>
          <p:cNvSpPr/>
          <p:nvPr/>
        </p:nvSpPr>
        <p:spPr>
          <a:xfrm>
            <a:off x="5879432" y="4122490"/>
            <a:ext cx="2598821" cy="549894"/>
          </a:xfrm>
          <a:prstGeom prst="rect">
            <a:avLst/>
          </a:prstGeom>
        </p:spPr>
        <p:txBody>
          <a:bodyPr wrap="square">
            <a:spAutoFit/>
          </a:bodyPr>
          <a:lstStyle/>
          <a:p>
            <a:pPr lvl="0" algn="ctr">
              <a:lnSpc>
                <a:spcPct val="120000"/>
              </a:lnSpc>
              <a:spcBef>
                <a:spcPts val="0"/>
              </a:spcBef>
              <a:spcAft>
                <a:spcPts val="400"/>
              </a:spcAft>
            </a:pPr>
            <a:r>
              <a:rPr lang="en-US" sz="1200">
                <a:solidFill>
                  <a:srgbClr val="23273F"/>
                </a:solidFill>
                <a:latin typeface="FS Elliot Pro" pitchFamily="50" charset="0"/>
                <a:cs typeface="Arial" panose="020B0604020202020204" pitchFamily="34" charset="0"/>
              </a:rPr>
              <a:t>Request for Proposal (BB12033C)</a:t>
            </a:r>
          </a:p>
          <a:p>
            <a:pPr marL="800100" lvl="1"/>
            <a:endParaRPr lang="en-US" sz="1200">
              <a:solidFill>
                <a:srgbClr val="23273F"/>
              </a:solidFill>
              <a:latin typeface="FS Elliot Pro" pitchFamily="50" charset="0"/>
              <a:cs typeface="Arial" panose="020B0604020202020204" pitchFamily="34" charset="0"/>
            </a:endParaRPr>
          </a:p>
        </p:txBody>
      </p:sp>
      <p:sp>
        <p:nvSpPr>
          <p:cNvPr id="8" name="Rectangle 7">
            <a:extLst>
              <a:ext uri="{FF2B5EF4-FFF2-40B4-BE49-F238E27FC236}">
                <a16:creationId xmlns:a16="http://schemas.microsoft.com/office/drawing/2014/main" id="{DD28E75F-45BF-4C54-9BF7-289597ADC586}"/>
              </a:ext>
            </a:extLst>
          </p:cNvPr>
          <p:cNvSpPr/>
          <p:nvPr/>
        </p:nvSpPr>
        <p:spPr>
          <a:xfrm>
            <a:off x="448576" y="4131072"/>
            <a:ext cx="2483421" cy="549894"/>
          </a:xfrm>
          <a:prstGeom prst="rect">
            <a:avLst/>
          </a:prstGeom>
        </p:spPr>
        <p:txBody>
          <a:bodyPr wrap="square">
            <a:spAutoFit/>
          </a:bodyPr>
          <a:lstStyle/>
          <a:p>
            <a:pPr lvl="0" algn="ctr">
              <a:lnSpc>
                <a:spcPct val="120000"/>
              </a:lnSpc>
              <a:spcBef>
                <a:spcPts val="0"/>
              </a:spcBef>
              <a:spcAft>
                <a:spcPts val="400"/>
              </a:spcAft>
            </a:pPr>
            <a:r>
              <a:rPr lang="en-US" sz="1200">
                <a:solidFill>
                  <a:srgbClr val="23273F"/>
                </a:solidFill>
                <a:latin typeface="FS Elliot Pro" pitchFamily="50" charset="0"/>
                <a:cs typeface="Arial" panose="020B0604020202020204" pitchFamily="34" charset="0"/>
              </a:rPr>
              <a:t>Approach brochure (BB12032)</a:t>
            </a:r>
          </a:p>
          <a:p>
            <a:pPr marL="800100" lvl="1"/>
            <a:endParaRPr lang="en-US" sz="1200">
              <a:solidFill>
                <a:srgbClr val="23273F"/>
              </a:solidFill>
              <a:latin typeface="FS Elliot Pro" pitchFamily="50" charset="0"/>
              <a:cs typeface="Arial" panose="020B0604020202020204" pitchFamily="34" charset="0"/>
            </a:endParaRPr>
          </a:p>
        </p:txBody>
      </p:sp>
      <p:sp>
        <p:nvSpPr>
          <p:cNvPr id="5" name="Rectangle 4">
            <a:extLst>
              <a:ext uri="{FF2B5EF4-FFF2-40B4-BE49-F238E27FC236}">
                <a16:creationId xmlns:a16="http://schemas.microsoft.com/office/drawing/2014/main" id="{FF439E4C-EC1D-4310-977A-9052104F281A}"/>
              </a:ext>
            </a:extLst>
          </p:cNvPr>
          <p:cNvSpPr/>
          <p:nvPr/>
        </p:nvSpPr>
        <p:spPr>
          <a:xfrm>
            <a:off x="3409817" y="4128926"/>
            <a:ext cx="1864036" cy="301044"/>
          </a:xfrm>
          <a:prstGeom prst="rect">
            <a:avLst/>
          </a:prstGeom>
        </p:spPr>
        <p:txBody>
          <a:bodyPr wrap="none">
            <a:spAutoFit/>
          </a:bodyPr>
          <a:lstStyle/>
          <a:p>
            <a:pPr lvl="0" algn="ctr">
              <a:lnSpc>
                <a:spcPct val="120000"/>
              </a:lnSpc>
              <a:spcBef>
                <a:spcPts val="0"/>
              </a:spcBef>
              <a:spcAft>
                <a:spcPts val="400"/>
              </a:spcAft>
            </a:pPr>
            <a:r>
              <a:rPr lang="en-US" sz="1200">
                <a:solidFill>
                  <a:srgbClr val="23273F"/>
                </a:solidFill>
                <a:latin typeface="FS Elliot Pro" pitchFamily="50" charset="0"/>
                <a:cs typeface="Arial" panose="020B0604020202020204" pitchFamily="34" charset="0"/>
              </a:rPr>
              <a:t>Conflict flyer (BB12639)</a:t>
            </a:r>
            <a:endParaRPr lang="en-US" sz="1200">
              <a:solidFill>
                <a:srgbClr val="FF0000"/>
              </a:solidFill>
              <a:latin typeface="FS Elliot Pro" pitchFamily="50" charset="0"/>
              <a:cs typeface="Arial" panose="020B0604020202020204" pitchFamily="34" charset="0"/>
            </a:endParaRPr>
          </a:p>
        </p:txBody>
      </p:sp>
      <p:sp>
        <p:nvSpPr>
          <p:cNvPr id="10" name="TextBox 9">
            <a:extLst>
              <a:ext uri="{FF2B5EF4-FFF2-40B4-BE49-F238E27FC236}">
                <a16:creationId xmlns:a16="http://schemas.microsoft.com/office/drawing/2014/main" id="{425EE0F1-1605-D565-A31A-31B339BDA78D}"/>
              </a:ext>
            </a:extLst>
          </p:cNvPr>
          <p:cNvSpPr txBox="1"/>
          <p:nvPr/>
        </p:nvSpPr>
        <p:spPr>
          <a:xfrm>
            <a:off x="405721" y="191591"/>
            <a:ext cx="5497417" cy="307777"/>
          </a:xfrm>
          <a:prstGeom prst="rect">
            <a:avLst/>
          </a:prstGeom>
          <a:noFill/>
        </p:spPr>
        <p:txBody>
          <a:bodyPr wrap="square">
            <a:spAutoFit/>
          </a:bodyPr>
          <a:lstStyle/>
          <a:p>
            <a:r>
              <a:rPr lang="en-US" sz="1400">
                <a:solidFill>
                  <a:srgbClr val="0067CF"/>
                </a:solidFill>
                <a:latin typeface="FSElliotPro" panose="02000503040000020004" pitchFamily="50" charset="0"/>
              </a:rPr>
              <a:t>Family Business Planning</a:t>
            </a:r>
            <a:endParaRPr lang="en-US" sz="1400">
              <a:latin typeface="FSElliotPro" panose="02000503040000020004" pitchFamily="50" charset="0"/>
            </a:endParaRPr>
          </a:p>
        </p:txBody>
      </p:sp>
      <p:sp>
        <p:nvSpPr>
          <p:cNvPr id="11" name="TextBox 10">
            <a:extLst>
              <a:ext uri="{FF2B5EF4-FFF2-40B4-BE49-F238E27FC236}">
                <a16:creationId xmlns:a16="http://schemas.microsoft.com/office/drawing/2014/main" id="{7A4766ED-97CE-930F-66C1-88F238B3B9B9}"/>
              </a:ext>
            </a:extLst>
          </p:cNvPr>
          <p:cNvSpPr txBox="1"/>
          <p:nvPr/>
        </p:nvSpPr>
        <p:spPr>
          <a:xfrm>
            <a:off x="365639" y="405713"/>
            <a:ext cx="8453584" cy="553998"/>
          </a:xfrm>
          <a:prstGeom prst="rect">
            <a:avLst/>
          </a:prstGeom>
          <a:noFill/>
        </p:spPr>
        <p:txBody>
          <a:bodyPr wrap="square">
            <a:spAutoFit/>
          </a:bodyPr>
          <a:lstStyle/>
          <a:p>
            <a:r>
              <a:rPr lang="en-US" sz="3000">
                <a:solidFill>
                  <a:srgbClr val="0067CF"/>
                </a:solidFill>
                <a:latin typeface="FSElliotPro" panose="02000503040000020004" pitchFamily="50" charset="0"/>
              </a:rPr>
              <a:t>We offer tools to help guide the conversation.</a:t>
            </a:r>
            <a:endParaRPr lang="en-US" sz="3000">
              <a:latin typeface="FSElliotPro" panose="02000503040000020004" pitchFamily="50" charset="0"/>
            </a:endParaRPr>
          </a:p>
        </p:txBody>
      </p:sp>
      <p:pic>
        <p:nvPicPr>
          <p:cNvPr id="2" name="Picture 1">
            <a:extLst>
              <a:ext uri="{FF2B5EF4-FFF2-40B4-BE49-F238E27FC236}">
                <a16:creationId xmlns:a16="http://schemas.microsoft.com/office/drawing/2014/main" id="{AE59A663-6AB6-C795-6475-E5BBD58F9103}"/>
              </a:ext>
            </a:extLst>
          </p:cNvPr>
          <p:cNvPicPr>
            <a:picLocks noChangeAspect="1"/>
          </p:cNvPicPr>
          <p:nvPr/>
        </p:nvPicPr>
        <p:blipFill>
          <a:blip r:embed="rId4"/>
          <a:stretch>
            <a:fillRect/>
          </a:stretch>
        </p:blipFill>
        <p:spPr>
          <a:xfrm>
            <a:off x="557111" y="1104430"/>
            <a:ext cx="2266349" cy="2922857"/>
          </a:xfrm>
          <a:prstGeom prst="rect">
            <a:avLst/>
          </a:prstGeom>
          <a:ln>
            <a:solidFill>
              <a:schemeClr val="tx1">
                <a:lumMod val="40000"/>
                <a:lumOff val="60000"/>
              </a:schemeClr>
            </a:solidFill>
          </a:ln>
        </p:spPr>
      </p:pic>
      <p:pic>
        <p:nvPicPr>
          <p:cNvPr id="6" name="Picture 5">
            <a:extLst>
              <a:ext uri="{FF2B5EF4-FFF2-40B4-BE49-F238E27FC236}">
                <a16:creationId xmlns:a16="http://schemas.microsoft.com/office/drawing/2014/main" id="{0428199F-4403-B2EE-D0FA-7400963676F3}"/>
              </a:ext>
            </a:extLst>
          </p:cNvPr>
          <p:cNvPicPr>
            <a:picLocks noChangeAspect="1"/>
          </p:cNvPicPr>
          <p:nvPr/>
        </p:nvPicPr>
        <p:blipFill>
          <a:blip r:embed="rId5"/>
          <a:stretch>
            <a:fillRect/>
          </a:stretch>
        </p:blipFill>
        <p:spPr>
          <a:xfrm>
            <a:off x="3208660" y="1134506"/>
            <a:ext cx="2266349" cy="2917650"/>
          </a:xfrm>
          <a:prstGeom prst="rect">
            <a:avLst/>
          </a:prstGeom>
        </p:spPr>
      </p:pic>
      <p:pic>
        <p:nvPicPr>
          <p:cNvPr id="14" name="Picture 13">
            <a:extLst>
              <a:ext uri="{FF2B5EF4-FFF2-40B4-BE49-F238E27FC236}">
                <a16:creationId xmlns:a16="http://schemas.microsoft.com/office/drawing/2014/main" id="{3D1DF6F0-9B55-DD21-8354-EC156BA0CCA6}"/>
              </a:ext>
            </a:extLst>
          </p:cNvPr>
          <p:cNvPicPr>
            <a:picLocks noChangeAspect="1"/>
          </p:cNvPicPr>
          <p:nvPr/>
        </p:nvPicPr>
        <p:blipFill>
          <a:blip r:embed="rId6"/>
          <a:stretch>
            <a:fillRect/>
          </a:stretch>
        </p:blipFill>
        <p:spPr>
          <a:xfrm>
            <a:off x="5860209" y="1134506"/>
            <a:ext cx="2519118" cy="2919465"/>
          </a:xfrm>
          <a:prstGeom prst="rect">
            <a:avLst/>
          </a:prstGeom>
          <a:ln>
            <a:solidFill>
              <a:schemeClr val="tx1">
                <a:lumMod val="40000"/>
                <a:lumOff val="60000"/>
              </a:schemeClr>
            </a:solidFill>
          </a:ln>
        </p:spPr>
      </p:pic>
    </p:spTree>
    <p:extLst>
      <p:ext uri="{BB962C8B-B14F-4D97-AF65-F5344CB8AC3E}">
        <p14:creationId xmlns:p14="http://schemas.microsoft.com/office/powerpoint/2010/main" val="28372534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Footer Placeholder 2">
            <a:extLst>
              <a:ext uri="{FF2B5EF4-FFF2-40B4-BE49-F238E27FC236}">
                <a16:creationId xmlns:a16="http://schemas.microsoft.com/office/drawing/2014/main" id="{AA421BF6-682D-4ED7-8AB0-8D1474CBB293}"/>
              </a:ext>
            </a:extLst>
          </p:cNvPr>
          <p:cNvSpPr>
            <a:spLocks noGrp="1" noChangeArrowheads="1"/>
          </p:cNvSpPr>
          <p:nvPr>
            <p:ph type="ftr" sz="quarter" idx="10"/>
          </p:nvPr>
        </p:nvSpPr>
        <p:spPr bwMode="auto">
          <a:xfrm>
            <a:off x="352665" y="4374086"/>
            <a:ext cx="5388485" cy="62782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b" anchorCtr="0" compatLnSpc="1">
            <a:prstTxWarp prst="textNoShape">
              <a:avLst/>
            </a:prstTxWarp>
          </a:bodyPr>
          <a:lstStyle>
            <a:defPPr>
              <a:defRPr lang="en-US"/>
            </a:defPPr>
            <a:lvl1pPr marL="0" algn="l" defTabSz="457200" rtl="0" eaLnBrk="1" fontAlgn="auto" latinLnBrk="0" hangingPunct="1">
              <a:spcBef>
                <a:spcPts val="0"/>
              </a:spcBef>
              <a:spcAft>
                <a:spcPts val="0"/>
              </a:spcAft>
              <a:defRPr sz="800" kern="1200">
                <a:solidFill>
                  <a:schemeClr val="accent2">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lang="en-US">
              <a:latin typeface="+mj-lt"/>
            </a:endParaRPr>
          </a:p>
          <a:p>
            <a:pPr>
              <a:defRPr/>
            </a:pPr>
            <a:endParaRPr lang="en-US">
              <a:solidFill>
                <a:srgbClr val="23273F"/>
              </a:solidFill>
              <a:latin typeface="+mj-lt"/>
              <a:cs typeface="Arial" panose="020B0604020202020204" pitchFamily="34" charset="0"/>
            </a:endParaRPr>
          </a:p>
          <a:p>
            <a:pPr>
              <a:defRPr/>
            </a:pPr>
            <a:r>
              <a:rPr lang="en-US">
                <a:solidFill>
                  <a:srgbClr val="23273F"/>
                </a:solidFill>
                <a:latin typeface="+mj-lt"/>
                <a:cs typeface="Arial" panose="020B0604020202020204" pitchFamily="34" charset="0"/>
              </a:rPr>
              <a:t>For </a:t>
            </a:r>
            <a:r>
              <a:rPr lang="en-US">
                <a:solidFill>
                  <a:srgbClr val="4D4E53"/>
                </a:solidFill>
                <a:latin typeface="+mj-lt"/>
              </a:rPr>
              <a:t>financial professional</a:t>
            </a:r>
            <a:r>
              <a:rPr lang="en-US">
                <a:solidFill>
                  <a:srgbClr val="23273F"/>
                </a:solidFill>
                <a:latin typeface="+mj-lt"/>
                <a:cs typeface="Arial" panose="020B0604020202020204" pitchFamily="34" charset="0"/>
              </a:rPr>
              <a:t> use only. Not for distribution to the public.</a:t>
            </a:r>
          </a:p>
        </p:txBody>
      </p:sp>
      <p:sp>
        <p:nvSpPr>
          <p:cNvPr id="27650" name="Title 1">
            <a:extLst>
              <a:ext uri="{FF2B5EF4-FFF2-40B4-BE49-F238E27FC236}">
                <a16:creationId xmlns:a16="http://schemas.microsoft.com/office/drawing/2014/main" id="{E0F91E23-1694-4C1C-8340-83394F0B5988}"/>
              </a:ext>
            </a:extLst>
          </p:cNvPr>
          <p:cNvSpPr>
            <a:spLocks noGrp="1" noChangeArrowheads="1"/>
          </p:cNvSpPr>
          <p:nvPr>
            <p:ph type="title"/>
          </p:nvPr>
        </p:nvSpPr>
        <p:spPr>
          <a:xfrm>
            <a:off x="461597" y="283490"/>
            <a:ext cx="5314950" cy="376990"/>
          </a:xfrm>
        </p:spPr>
        <p:txBody>
          <a:bodyPr/>
          <a:lstStyle/>
          <a:p>
            <a:pPr>
              <a:spcBef>
                <a:spcPts val="1200"/>
              </a:spcBef>
              <a:spcAft>
                <a:spcPts val="1200"/>
              </a:spcAft>
            </a:pPr>
            <a:r>
              <a:rPr lang="en-US" sz="1400">
                <a:solidFill>
                  <a:srgbClr val="0067CF"/>
                </a:solidFill>
                <a:latin typeface="+mj-lt"/>
              </a:rPr>
              <a:t>Family Business Planning approach</a:t>
            </a:r>
            <a:br>
              <a:rPr lang="en-US">
                <a:solidFill>
                  <a:srgbClr val="0067CF"/>
                </a:solidFill>
                <a:latin typeface="+mj-lt"/>
              </a:rPr>
            </a:br>
            <a:endParaRPr lang="en-US" altLang="en-US" sz="2400">
              <a:solidFill>
                <a:srgbClr val="0067CF"/>
              </a:solidFill>
              <a:latin typeface="+mj-lt"/>
            </a:endParaRPr>
          </a:p>
        </p:txBody>
      </p:sp>
      <p:sp>
        <p:nvSpPr>
          <p:cNvPr id="5" name="Rectangle 4">
            <a:extLst>
              <a:ext uri="{FF2B5EF4-FFF2-40B4-BE49-F238E27FC236}">
                <a16:creationId xmlns:a16="http://schemas.microsoft.com/office/drawing/2014/main" id="{E2F368AB-99F2-94E7-88B4-677877C8696D}"/>
              </a:ext>
            </a:extLst>
          </p:cNvPr>
          <p:cNvSpPr/>
          <p:nvPr/>
        </p:nvSpPr>
        <p:spPr>
          <a:xfrm>
            <a:off x="6972299" y="3916006"/>
            <a:ext cx="1710103" cy="461665"/>
          </a:xfrm>
          <a:prstGeom prst="rect">
            <a:avLst/>
          </a:prstGeom>
        </p:spPr>
        <p:txBody>
          <a:bodyPr wrap="square">
            <a:spAutoFit/>
          </a:bodyPr>
          <a:lstStyle/>
          <a:p>
            <a:r>
              <a:rPr lang="en-US" sz="1200">
                <a:solidFill>
                  <a:schemeClr val="bg1"/>
                </a:solidFill>
                <a:latin typeface="FS Elliot Pro" panose="02000503040000020004" pitchFamily="50" charset="0"/>
              </a:rPr>
              <a:t>Sample proposal (BB12043)</a:t>
            </a:r>
          </a:p>
        </p:txBody>
      </p:sp>
      <p:sp>
        <p:nvSpPr>
          <p:cNvPr id="10" name="TextBox 9">
            <a:extLst>
              <a:ext uri="{FF2B5EF4-FFF2-40B4-BE49-F238E27FC236}">
                <a16:creationId xmlns:a16="http://schemas.microsoft.com/office/drawing/2014/main" id="{9A6C7CAB-282D-5C33-2259-8421807C7D3C}"/>
              </a:ext>
            </a:extLst>
          </p:cNvPr>
          <p:cNvSpPr txBox="1"/>
          <p:nvPr/>
        </p:nvSpPr>
        <p:spPr>
          <a:xfrm>
            <a:off x="731520" y="1391816"/>
            <a:ext cx="3939540" cy="206056"/>
          </a:xfrm>
          <a:prstGeom prst="rect">
            <a:avLst/>
          </a:prstGeom>
        </p:spPr>
        <p:txBody>
          <a:bodyPr vert="horz" wrap="square" lIns="91440" tIns="45720" rIns="91440" bIns="45720" rtlCol="0">
            <a:noAutofit/>
          </a:bodyPr>
          <a:lstStyle/>
          <a:p>
            <a:pPr>
              <a:lnSpc>
                <a:spcPct val="90000"/>
              </a:lnSpc>
              <a:spcBef>
                <a:spcPts val="0"/>
              </a:spcBef>
            </a:pPr>
            <a:endParaRPr lang="en-US" sz="3000" spc="-70">
              <a:solidFill>
                <a:srgbClr val="0091DA"/>
              </a:solidFill>
              <a:latin typeface="+mj-lt"/>
              <a:cs typeface="FS Elliot Pro Light"/>
            </a:endParaRPr>
          </a:p>
        </p:txBody>
      </p:sp>
      <p:sp>
        <p:nvSpPr>
          <p:cNvPr id="12" name="TextBox 11">
            <a:extLst>
              <a:ext uri="{FF2B5EF4-FFF2-40B4-BE49-F238E27FC236}">
                <a16:creationId xmlns:a16="http://schemas.microsoft.com/office/drawing/2014/main" id="{CBAFCAC5-326D-A387-956B-51C018A96045}"/>
              </a:ext>
            </a:extLst>
          </p:cNvPr>
          <p:cNvSpPr txBox="1"/>
          <p:nvPr/>
        </p:nvSpPr>
        <p:spPr>
          <a:xfrm>
            <a:off x="352665" y="511989"/>
            <a:ext cx="5497417" cy="461665"/>
          </a:xfrm>
          <a:prstGeom prst="rect">
            <a:avLst/>
          </a:prstGeom>
          <a:noFill/>
        </p:spPr>
        <p:txBody>
          <a:bodyPr wrap="square">
            <a:spAutoFit/>
          </a:bodyPr>
          <a:lstStyle/>
          <a:p>
            <a:r>
              <a:rPr lang="en-US" sz="2400">
                <a:solidFill>
                  <a:srgbClr val="0067CF"/>
                </a:solidFill>
                <a:latin typeface="+mj-lt"/>
              </a:rPr>
              <a:t>Common business planning strategies</a:t>
            </a:r>
            <a:endParaRPr lang="en-US" sz="2400"/>
          </a:p>
        </p:txBody>
      </p:sp>
      <p:pic>
        <p:nvPicPr>
          <p:cNvPr id="6" name="Picture 2">
            <a:extLst>
              <a:ext uri="{FF2B5EF4-FFF2-40B4-BE49-F238E27FC236}">
                <a16:creationId xmlns:a16="http://schemas.microsoft.com/office/drawing/2014/main" id="{C2AF62D2-C8BD-E183-45FE-79BA744698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7940" y="294428"/>
            <a:ext cx="2575560" cy="3477682"/>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7" name="Text Placeholder 4">
            <a:extLst>
              <a:ext uri="{FF2B5EF4-FFF2-40B4-BE49-F238E27FC236}">
                <a16:creationId xmlns:a16="http://schemas.microsoft.com/office/drawing/2014/main" id="{BBE54BC4-4E54-149A-25F5-F3E01F71FD51}"/>
              </a:ext>
            </a:extLst>
          </p:cNvPr>
          <p:cNvSpPr txBox="1">
            <a:spLocks/>
          </p:cNvSpPr>
          <p:nvPr/>
        </p:nvSpPr>
        <p:spPr>
          <a:xfrm>
            <a:off x="352665" y="1032726"/>
            <a:ext cx="3940432" cy="300018"/>
          </a:xfrm>
          <a:prstGeom prst="rect">
            <a:avLst/>
          </a:prstGeom>
        </p:spPr>
        <p:txBody>
          <a:bodyPr>
            <a:noAutofit/>
          </a:bodyPr>
          <a:lstStyle>
            <a:lvl1pPr marL="342900" indent="-342900" algn="l" defTabSz="457200" rtl="0" eaLnBrk="1" latinLnBrk="0" hangingPunct="1">
              <a:spcBef>
                <a:spcPct val="20000"/>
              </a:spcBef>
              <a:buFont typeface="Arial"/>
              <a:buChar char="•"/>
              <a:defRPr sz="2200" kern="1200">
                <a:solidFill>
                  <a:srgbClr val="4D4E53"/>
                </a:solidFill>
                <a:latin typeface="FS Elliot Pro"/>
                <a:ea typeface="+mn-ea"/>
                <a:cs typeface="FS Elliot Pro"/>
              </a:defRPr>
            </a:lvl1pPr>
            <a:lvl2pPr marL="742950" indent="-285750" algn="l" defTabSz="457200" rtl="0" eaLnBrk="1" latinLnBrk="0" hangingPunct="1">
              <a:spcBef>
                <a:spcPct val="20000"/>
              </a:spcBef>
              <a:buFont typeface="Arial"/>
              <a:buChar char="–"/>
              <a:defRPr sz="1800" kern="1200">
                <a:solidFill>
                  <a:srgbClr val="4D4E53"/>
                </a:solidFill>
                <a:latin typeface="FS Elliot Pro"/>
                <a:ea typeface="+mn-ea"/>
                <a:cs typeface="FS Elliot Pro"/>
              </a:defRPr>
            </a:lvl2pPr>
            <a:lvl3pPr marL="1143000" indent="-228600" algn="l" defTabSz="457200" rtl="0" eaLnBrk="1" latinLnBrk="0" hangingPunct="1">
              <a:spcBef>
                <a:spcPct val="20000"/>
              </a:spcBef>
              <a:buFont typeface="Arial"/>
              <a:buChar char="•"/>
              <a:defRPr sz="2400" kern="1200">
                <a:solidFill>
                  <a:srgbClr val="7F7F7F"/>
                </a:solidFill>
                <a:latin typeface="FS Elliot Pro"/>
                <a:ea typeface="+mn-ea"/>
                <a:cs typeface="FS Elliot Pro"/>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b="1">
                <a:solidFill>
                  <a:srgbClr val="191D3F"/>
                </a:solidFill>
              </a:rPr>
              <a:t>Buy-sell and succession strategies</a:t>
            </a:r>
          </a:p>
        </p:txBody>
      </p:sp>
      <p:sp>
        <p:nvSpPr>
          <p:cNvPr id="9" name="Content Placeholder 2">
            <a:extLst>
              <a:ext uri="{FF2B5EF4-FFF2-40B4-BE49-F238E27FC236}">
                <a16:creationId xmlns:a16="http://schemas.microsoft.com/office/drawing/2014/main" id="{3300C701-B1F4-620B-389F-049211DEA282}"/>
              </a:ext>
            </a:extLst>
          </p:cNvPr>
          <p:cNvSpPr txBox="1">
            <a:spLocks/>
          </p:cNvSpPr>
          <p:nvPr/>
        </p:nvSpPr>
        <p:spPr>
          <a:xfrm>
            <a:off x="455605" y="1391816"/>
            <a:ext cx="3254375" cy="920091"/>
          </a:xfrm>
          <a:prstGeom prst="rect">
            <a:avLst/>
          </a:prstGeom>
        </p:spPr>
        <p:txBody>
          <a:bodyPr vert="horz" lIns="0" tIns="0" rIns="0" bIns="0" rtlCol="0" anchor="t" anchorCtr="0">
            <a:noAutofit/>
          </a:bodyPr>
          <a:lstStyle>
            <a:lvl1pPr marL="137160" indent="-137160" algn="l" defTabSz="457200" rtl="0" eaLnBrk="1" latinLnBrk="0" hangingPunct="1">
              <a:lnSpc>
                <a:spcPct val="90000"/>
              </a:lnSpc>
              <a:spcBef>
                <a:spcPts val="0"/>
              </a:spcBef>
              <a:spcAft>
                <a:spcPts val="450"/>
              </a:spcAft>
              <a:buClr>
                <a:schemeClr val="accent2">
                  <a:lumMod val="50000"/>
                </a:schemeClr>
              </a:buClr>
              <a:buFont typeface="Arial"/>
              <a:buChar char="•"/>
              <a:defRPr sz="1350" kern="1200">
                <a:solidFill>
                  <a:schemeClr val="accent2">
                    <a:lumMod val="50000"/>
                  </a:schemeClr>
                </a:solidFill>
                <a:latin typeface="FS Elliot Pro"/>
                <a:ea typeface="+mn-ea"/>
                <a:cs typeface="FS Elliot Pro"/>
              </a:defRPr>
            </a:lvl1pPr>
            <a:lvl2pPr marL="480060" indent="-137160" algn="l" defTabSz="457200" rtl="0" eaLnBrk="1" latinLnBrk="0" hangingPunct="1">
              <a:lnSpc>
                <a:spcPct val="90000"/>
              </a:lnSpc>
              <a:spcBef>
                <a:spcPts val="0"/>
              </a:spcBef>
              <a:spcAft>
                <a:spcPts val="450"/>
              </a:spcAft>
              <a:buClr>
                <a:schemeClr val="accent2">
                  <a:lumMod val="50000"/>
                </a:schemeClr>
              </a:buClr>
              <a:buFont typeface="STIXGeneral-Regular" pitchFamily="2" charset="2"/>
              <a:buChar char="⎯"/>
              <a:defRPr sz="1200" kern="1200">
                <a:solidFill>
                  <a:schemeClr val="accent2">
                    <a:lumMod val="50000"/>
                  </a:schemeClr>
                </a:solidFill>
                <a:latin typeface="FS Elliot Pro"/>
                <a:ea typeface="+mn-ea"/>
                <a:cs typeface="FS Elliot Pro"/>
              </a:defRPr>
            </a:lvl2pPr>
            <a:lvl3pPr marL="822960" indent="-137160" algn="l" defTabSz="457200" rtl="0" eaLnBrk="1" latinLnBrk="0" hangingPunct="1">
              <a:lnSpc>
                <a:spcPct val="90000"/>
              </a:lnSpc>
              <a:spcBef>
                <a:spcPts val="0"/>
              </a:spcBef>
              <a:spcAft>
                <a:spcPts val="450"/>
              </a:spcAft>
              <a:buFont typeface=".PingFang SC Regular"/>
              <a:buChar char="・"/>
              <a:defRPr sz="1050" kern="1200">
                <a:solidFill>
                  <a:srgbClr val="162B48"/>
                </a:solidFill>
                <a:latin typeface="FS Elliot Pro"/>
                <a:ea typeface="+mn-ea"/>
                <a:cs typeface="FS Elliot Pro"/>
              </a:defRPr>
            </a:lvl3pPr>
            <a:lvl4pPr marL="1600200" indent="-228600" algn="l" defTabSz="457200" rtl="0" eaLnBrk="1" latinLnBrk="0" hangingPunct="1">
              <a:spcBef>
                <a:spcPct val="20000"/>
              </a:spcBef>
              <a:buFont typeface="Arial"/>
              <a:buChar char="–"/>
              <a:defRPr sz="1050" kern="1200">
                <a:solidFill>
                  <a:srgbClr val="162B48"/>
                </a:solidFill>
                <a:latin typeface="+mn-lt"/>
                <a:ea typeface="+mn-ea"/>
                <a:cs typeface="+mn-cs"/>
              </a:defRPr>
            </a:lvl4pPr>
            <a:lvl5pPr marL="2057400" indent="-228600" algn="l" defTabSz="457200" rtl="0" eaLnBrk="1" latinLnBrk="0" hangingPunct="1">
              <a:spcBef>
                <a:spcPct val="20000"/>
              </a:spcBef>
              <a:buFont typeface="Arial"/>
              <a:buChar char="»"/>
              <a:defRPr sz="900" kern="1200">
                <a:solidFill>
                  <a:srgbClr val="162B4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14313" indent="-214313">
              <a:buClr>
                <a:srgbClr val="191D3F"/>
              </a:buClr>
              <a:buFont typeface="Arial" panose="020B0604020202020204" pitchFamily="34" charset="0"/>
              <a:buChar char="•"/>
            </a:pPr>
            <a:r>
              <a:rPr lang="en-US" sz="1400">
                <a:solidFill>
                  <a:srgbClr val="191D3F"/>
                </a:solidFill>
              </a:rPr>
              <a:t>Buy-sell plan and funding </a:t>
            </a:r>
          </a:p>
          <a:p>
            <a:pPr marL="214313" indent="-214313">
              <a:buClr>
                <a:srgbClr val="191D3F"/>
              </a:buClr>
              <a:buFont typeface="Arial" panose="020B0604020202020204" pitchFamily="34" charset="0"/>
              <a:buChar char="•"/>
            </a:pPr>
            <a:r>
              <a:rPr lang="en-US" sz="1400">
                <a:solidFill>
                  <a:srgbClr val="191D3F"/>
                </a:solidFill>
              </a:rPr>
              <a:t>Succession plan and funding</a:t>
            </a:r>
          </a:p>
          <a:p>
            <a:pPr marL="214313" indent="-214313">
              <a:buClr>
                <a:srgbClr val="191D3F"/>
              </a:buClr>
              <a:buFont typeface="Arial" panose="020B0604020202020204" pitchFamily="34" charset="0"/>
              <a:buChar char="•"/>
            </a:pPr>
            <a:r>
              <a:rPr lang="en-US" sz="1400">
                <a:solidFill>
                  <a:srgbClr val="191D3F"/>
                </a:solidFill>
              </a:rPr>
              <a:t>Key person protection</a:t>
            </a:r>
          </a:p>
          <a:p>
            <a:pPr marL="214313" indent="-214313">
              <a:buClr>
                <a:srgbClr val="191D3F"/>
              </a:buClr>
              <a:buFont typeface="Arial" panose="020B0604020202020204" pitchFamily="34" charset="0"/>
              <a:buChar char="•"/>
            </a:pPr>
            <a:r>
              <a:rPr lang="en-US" sz="1400">
                <a:solidFill>
                  <a:srgbClr val="191D3F"/>
                </a:solidFill>
              </a:rPr>
              <a:t>Key person retention</a:t>
            </a:r>
          </a:p>
          <a:p>
            <a:pPr>
              <a:buClr>
                <a:srgbClr val="191D3F"/>
              </a:buClr>
            </a:pPr>
            <a:endParaRPr lang="en-US" sz="1400">
              <a:solidFill>
                <a:srgbClr val="787878"/>
              </a:solidFill>
            </a:endParaRPr>
          </a:p>
        </p:txBody>
      </p:sp>
      <p:sp>
        <p:nvSpPr>
          <p:cNvPr id="11" name="Text Placeholder 6">
            <a:extLst>
              <a:ext uri="{FF2B5EF4-FFF2-40B4-BE49-F238E27FC236}">
                <a16:creationId xmlns:a16="http://schemas.microsoft.com/office/drawing/2014/main" id="{D26F65A6-1F9D-B69D-C768-B6879934924C}"/>
              </a:ext>
            </a:extLst>
          </p:cNvPr>
          <p:cNvSpPr txBox="1">
            <a:spLocks/>
          </p:cNvSpPr>
          <p:nvPr/>
        </p:nvSpPr>
        <p:spPr>
          <a:xfrm>
            <a:off x="325563" y="2393562"/>
            <a:ext cx="2978656" cy="300018"/>
          </a:xfrm>
          <a:prstGeom prst="rect">
            <a:avLst/>
          </a:prstGeom>
        </p:spPr>
        <p:txBody>
          <a:bodyPr>
            <a:noAutofit/>
          </a:bodyPr>
          <a:lstStyle>
            <a:lvl1pPr marL="342900" indent="-342900" algn="l" defTabSz="457200" rtl="0" eaLnBrk="1" latinLnBrk="0" hangingPunct="1">
              <a:spcBef>
                <a:spcPct val="20000"/>
              </a:spcBef>
              <a:buFont typeface="Arial"/>
              <a:buChar char="•"/>
              <a:defRPr sz="2200" kern="1200">
                <a:solidFill>
                  <a:srgbClr val="4D4E53"/>
                </a:solidFill>
                <a:latin typeface="FS Elliot Pro"/>
                <a:ea typeface="+mn-ea"/>
                <a:cs typeface="FS Elliot Pro"/>
              </a:defRPr>
            </a:lvl1pPr>
            <a:lvl2pPr marL="742950" indent="-285750" algn="l" defTabSz="457200" rtl="0" eaLnBrk="1" latinLnBrk="0" hangingPunct="1">
              <a:spcBef>
                <a:spcPct val="20000"/>
              </a:spcBef>
              <a:buFont typeface="Arial"/>
              <a:buChar char="–"/>
              <a:defRPr sz="1800" kern="1200">
                <a:solidFill>
                  <a:srgbClr val="4D4E53"/>
                </a:solidFill>
                <a:latin typeface="FS Elliot Pro"/>
                <a:ea typeface="+mn-ea"/>
                <a:cs typeface="FS Elliot Pro"/>
              </a:defRPr>
            </a:lvl2pPr>
            <a:lvl3pPr marL="1143000" indent="-228600" algn="l" defTabSz="457200" rtl="0" eaLnBrk="1" latinLnBrk="0" hangingPunct="1">
              <a:spcBef>
                <a:spcPct val="20000"/>
              </a:spcBef>
              <a:buFont typeface="Arial"/>
              <a:buChar char="•"/>
              <a:defRPr sz="2400" kern="1200">
                <a:solidFill>
                  <a:srgbClr val="7F7F7F"/>
                </a:solidFill>
                <a:latin typeface="FS Elliot Pro"/>
                <a:ea typeface="+mn-ea"/>
                <a:cs typeface="FS Elliot Pro"/>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b="1">
                <a:solidFill>
                  <a:srgbClr val="191D3F"/>
                </a:solidFill>
              </a:rPr>
              <a:t>Retirement income</a:t>
            </a:r>
          </a:p>
        </p:txBody>
      </p:sp>
      <p:sp>
        <p:nvSpPr>
          <p:cNvPr id="13" name="Content Placeholder 5">
            <a:extLst>
              <a:ext uri="{FF2B5EF4-FFF2-40B4-BE49-F238E27FC236}">
                <a16:creationId xmlns:a16="http://schemas.microsoft.com/office/drawing/2014/main" id="{78E00373-392C-6C61-B2AA-E552B05A0426}"/>
              </a:ext>
            </a:extLst>
          </p:cNvPr>
          <p:cNvSpPr txBox="1">
            <a:spLocks/>
          </p:cNvSpPr>
          <p:nvPr/>
        </p:nvSpPr>
        <p:spPr>
          <a:xfrm>
            <a:off x="380707" y="2642540"/>
            <a:ext cx="2919389" cy="1164392"/>
          </a:xfrm>
          <a:prstGeom prst="rect">
            <a:avLst/>
          </a:prstGeom>
        </p:spPr>
        <p:txBody>
          <a:bodyPr>
            <a:noAutofit/>
          </a:bodyPr>
          <a:lstStyle>
            <a:lvl1pPr marL="342900" indent="-342900" algn="l" defTabSz="457200" rtl="0" eaLnBrk="1" latinLnBrk="0" hangingPunct="1">
              <a:spcBef>
                <a:spcPct val="20000"/>
              </a:spcBef>
              <a:buFont typeface="Arial"/>
              <a:buChar char="•"/>
              <a:defRPr sz="2200" kern="1200">
                <a:solidFill>
                  <a:srgbClr val="4D4E53"/>
                </a:solidFill>
                <a:latin typeface="FS Elliot Pro"/>
                <a:ea typeface="+mn-ea"/>
                <a:cs typeface="FS Elliot Pro"/>
              </a:defRPr>
            </a:lvl1pPr>
            <a:lvl2pPr marL="742950" indent="-285750" algn="l" defTabSz="457200" rtl="0" eaLnBrk="1" latinLnBrk="0" hangingPunct="1">
              <a:spcBef>
                <a:spcPct val="20000"/>
              </a:spcBef>
              <a:buFont typeface="Arial"/>
              <a:buChar char="–"/>
              <a:defRPr sz="1800" kern="1200">
                <a:solidFill>
                  <a:srgbClr val="4D4E53"/>
                </a:solidFill>
                <a:latin typeface="FS Elliot Pro"/>
                <a:ea typeface="+mn-ea"/>
                <a:cs typeface="FS Elliot Pro"/>
              </a:defRPr>
            </a:lvl2pPr>
            <a:lvl3pPr marL="1143000" indent="-228600" algn="l" defTabSz="457200" rtl="0" eaLnBrk="1" latinLnBrk="0" hangingPunct="1">
              <a:spcBef>
                <a:spcPct val="20000"/>
              </a:spcBef>
              <a:buFont typeface="Arial"/>
              <a:buChar char="•"/>
              <a:defRPr sz="2400" kern="1200">
                <a:solidFill>
                  <a:srgbClr val="7F7F7F"/>
                </a:solidFill>
                <a:latin typeface="FS Elliot Pro"/>
                <a:ea typeface="+mn-ea"/>
                <a:cs typeface="FS Elliot Pro"/>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14313" indent="-214313">
              <a:buClr>
                <a:srgbClr val="191D3F"/>
              </a:buClr>
              <a:buFont typeface="Arial" panose="020B0604020202020204" pitchFamily="34" charset="0"/>
              <a:buChar char="•"/>
            </a:pPr>
            <a:r>
              <a:rPr lang="en-US" sz="1400">
                <a:solidFill>
                  <a:srgbClr val="191D3F"/>
                </a:solidFill>
              </a:rPr>
              <a:t>Retirement analysis</a:t>
            </a:r>
          </a:p>
          <a:p>
            <a:pPr marL="214313" indent="-214313">
              <a:buClr>
                <a:srgbClr val="191D3F"/>
              </a:buClr>
              <a:buFont typeface="Arial" panose="020B0604020202020204" pitchFamily="34" charset="0"/>
              <a:buChar char="•"/>
            </a:pPr>
            <a:r>
              <a:rPr lang="en-US" sz="1400">
                <a:solidFill>
                  <a:srgbClr val="191D3F"/>
                </a:solidFill>
              </a:rPr>
              <a:t>Supplemental income</a:t>
            </a:r>
          </a:p>
          <a:p>
            <a:pPr marL="214313" indent="-214313">
              <a:buClr>
                <a:srgbClr val="191D3F"/>
              </a:buClr>
              <a:buFont typeface="Arial" panose="020B0604020202020204" pitchFamily="34" charset="0"/>
              <a:buChar char="•"/>
            </a:pPr>
            <a:r>
              <a:rPr lang="en-US" sz="1400">
                <a:solidFill>
                  <a:srgbClr val="191D3F"/>
                </a:solidFill>
              </a:rPr>
              <a:t>Chronic illness protection</a:t>
            </a:r>
          </a:p>
        </p:txBody>
      </p:sp>
      <p:sp>
        <p:nvSpPr>
          <p:cNvPr id="14" name="Text Placeholder 6">
            <a:extLst>
              <a:ext uri="{FF2B5EF4-FFF2-40B4-BE49-F238E27FC236}">
                <a16:creationId xmlns:a16="http://schemas.microsoft.com/office/drawing/2014/main" id="{7C1FF867-344D-048D-85D3-C6DDB7676B82}"/>
              </a:ext>
            </a:extLst>
          </p:cNvPr>
          <p:cNvSpPr txBox="1">
            <a:spLocks/>
          </p:cNvSpPr>
          <p:nvPr/>
        </p:nvSpPr>
        <p:spPr>
          <a:xfrm>
            <a:off x="318258" y="3475161"/>
            <a:ext cx="2981838" cy="300018"/>
          </a:xfrm>
          <a:prstGeom prst="rect">
            <a:avLst/>
          </a:prstGeom>
        </p:spPr>
        <p:txBody>
          <a:bodyPr>
            <a:noAutofit/>
          </a:bodyPr>
          <a:lstStyle>
            <a:lvl1pPr marL="342900" indent="-342900" algn="l" defTabSz="457200" rtl="0" eaLnBrk="1" latinLnBrk="0" hangingPunct="1">
              <a:spcBef>
                <a:spcPct val="20000"/>
              </a:spcBef>
              <a:buFont typeface="Arial"/>
              <a:buChar char="•"/>
              <a:defRPr sz="2200" kern="1200">
                <a:solidFill>
                  <a:srgbClr val="4D4E53"/>
                </a:solidFill>
                <a:latin typeface="FS Elliot Pro"/>
                <a:ea typeface="+mn-ea"/>
                <a:cs typeface="FS Elliot Pro"/>
              </a:defRPr>
            </a:lvl1pPr>
            <a:lvl2pPr marL="742950" indent="-285750" algn="l" defTabSz="457200" rtl="0" eaLnBrk="1" latinLnBrk="0" hangingPunct="1">
              <a:spcBef>
                <a:spcPct val="20000"/>
              </a:spcBef>
              <a:buFont typeface="Arial"/>
              <a:buChar char="–"/>
              <a:defRPr sz="1800" kern="1200">
                <a:solidFill>
                  <a:srgbClr val="4D4E53"/>
                </a:solidFill>
                <a:latin typeface="FS Elliot Pro"/>
                <a:ea typeface="+mn-ea"/>
                <a:cs typeface="FS Elliot Pro"/>
              </a:defRPr>
            </a:lvl2pPr>
            <a:lvl3pPr marL="1143000" indent="-228600" algn="l" defTabSz="457200" rtl="0" eaLnBrk="1" latinLnBrk="0" hangingPunct="1">
              <a:spcBef>
                <a:spcPct val="20000"/>
              </a:spcBef>
              <a:buFont typeface="Arial"/>
              <a:buChar char="•"/>
              <a:defRPr sz="2400" kern="1200">
                <a:solidFill>
                  <a:srgbClr val="7F7F7F"/>
                </a:solidFill>
                <a:latin typeface="FS Elliot Pro"/>
                <a:ea typeface="+mn-ea"/>
                <a:cs typeface="FS Elliot Pro"/>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b="1">
                <a:solidFill>
                  <a:srgbClr val="191D3F"/>
                </a:solidFill>
              </a:rPr>
              <a:t>Estate planning</a:t>
            </a:r>
          </a:p>
        </p:txBody>
      </p:sp>
      <p:sp>
        <p:nvSpPr>
          <p:cNvPr id="15" name="Content Placeholder 5">
            <a:extLst>
              <a:ext uri="{FF2B5EF4-FFF2-40B4-BE49-F238E27FC236}">
                <a16:creationId xmlns:a16="http://schemas.microsoft.com/office/drawing/2014/main" id="{1BA02876-C4FA-47CC-AB33-F18B2DCD737F}"/>
              </a:ext>
            </a:extLst>
          </p:cNvPr>
          <p:cNvSpPr txBox="1">
            <a:spLocks/>
          </p:cNvSpPr>
          <p:nvPr/>
        </p:nvSpPr>
        <p:spPr>
          <a:xfrm>
            <a:off x="373815" y="3757080"/>
            <a:ext cx="2919389" cy="920091"/>
          </a:xfrm>
          <a:prstGeom prst="rect">
            <a:avLst/>
          </a:prstGeom>
        </p:spPr>
        <p:txBody>
          <a:bodyPr vert="horz" lIns="68580" tIns="34290" rIns="68580" bIns="34290" rtlCol="0">
            <a:noAutofit/>
          </a:bodyPr>
          <a:lstStyle>
            <a:lvl1pPr marL="0" indent="0" algn="l" defTabSz="457200" rtl="0" eaLnBrk="1" latinLnBrk="0" hangingPunct="1">
              <a:spcBef>
                <a:spcPct val="20000"/>
              </a:spcBef>
              <a:buClr>
                <a:srgbClr val="EA5424"/>
              </a:buClr>
              <a:buFont typeface="Arial"/>
              <a:buNone/>
              <a:defRPr sz="1600" kern="1200" baseline="0">
                <a:solidFill>
                  <a:srgbClr val="8C8D8E"/>
                </a:solidFill>
                <a:latin typeface="FS Elliot Pro"/>
                <a:ea typeface="+mn-ea"/>
                <a:cs typeface="FS Elliot Pro"/>
              </a:defRPr>
            </a:lvl1pPr>
            <a:lvl2pPr marL="742950" indent="-285750" algn="l" defTabSz="457200" rtl="0" eaLnBrk="1" latinLnBrk="0" hangingPunct="1">
              <a:spcBef>
                <a:spcPct val="20000"/>
              </a:spcBef>
              <a:buFont typeface="Arial"/>
              <a:buChar char="–"/>
              <a:defRPr sz="1800" kern="1200">
                <a:solidFill>
                  <a:schemeClr val="tx1"/>
                </a:solidFill>
                <a:latin typeface="FS Elliot Pro"/>
                <a:ea typeface="+mn-ea"/>
                <a:cs typeface="FS Elliot Pro"/>
              </a:defRPr>
            </a:lvl2pPr>
            <a:lvl3pPr marL="1143000" indent="-228600" algn="l" defTabSz="457200" rtl="0" eaLnBrk="1" latinLnBrk="0" hangingPunct="1">
              <a:spcBef>
                <a:spcPct val="20000"/>
              </a:spcBef>
              <a:buFont typeface="Arial"/>
              <a:buChar char="•"/>
              <a:defRPr sz="2400" kern="1200">
                <a:solidFill>
                  <a:srgbClr val="7F7F7F"/>
                </a:solidFill>
                <a:latin typeface="FS Elliot Pro"/>
                <a:ea typeface="+mn-ea"/>
                <a:cs typeface="FS Elliot Pro"/>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14313" indent="-214313">
              <a:buClr>
                <a:srgbClr val="191D3F"/>
              </a:buClr>
              <a:buFont typeface="Arial" panose="020B0604020202020204" pitchFamily="34" charset="0"/>
              <a:buChar char="•"/>
            </a:pPr>
            <a:r>
              <a:rPr lang="en-US" sz="1400">
                <a:solidFill>
                  <a:srgbClr val="191D3F"/>
                </a:solidFill>
              </a:rPr>
              <a:t>Wills &amp; trusts</a:t>
            </a:r>
          </a:p>
          <a:p>
            <a:pPr marL="214313" indent="-214313">
              <a:buClr>
                <a:srgbClr val="191D3F"/>
              </a:buClr>
              <a:buFont typeface="Arial" panose="020B0604020202020204" pitchFamily="34" charset="0"/>
              <a:buChar char="•"/>
            </a:pPr>
            <a:r>
              <a:rPr lang="en-US" sz="1400">
                <a:solidFill>
                  <a:srgbClr val="191D3F"/>
                </a:solidFill>
              </a:rPr>
              <a:t>Inheritance equalization</a:t>
            </a:r>
          </a:p>
          <a:p>
            <a:pPr marL="214313" indent="-214313">
              <a:buClr>
                <a:srgbClr val="191D3F"/>
              </a:buClr>
              <a:buFont typeface="Arial" panose="020B0604020202020204" pitchFamily="34" charset="0"/>
              <a:buChar char="•"/>
            </a:pPr>
            <a:r>
              <a:rPr lang="en-US" sz="1400">
                <a:solidFill>
                  <a:srgbClr val="191D3F"/>
                </a:solidFill>
              </a:rPr>
              <a:t>Estate taxes</a:t>
            </a:r>
          </a:p>
          <a:p>
            <a:pPr marL="214313" indent="-214313">
              <a:buClr>
                <a:srgbClr val="191D3F"/>
              </a:buClr>
              <a:buFont typeface="Arial" panose="020B0604020202020204" pitchFamily="34" charset="0"/>
              <a:buChar char="•"/>
            </a:pPr>
            <a:r>
              <a:rPr lang="en-US" sz="1400">
                <a:solidFill>
                  <a:srgbClr val="191D3F"/>
                </a:solidFill>
              </a:rPr>
              <a:t>Gifting techniques</a:t>
            </a:r>
          </a:p>
        </p:txBody>
      </p:sp>
    </p:spTree>
    <p:extLst>
      <p:ext uri="{BB962C8B-B14F-4D97-AF65-F5344CB8AC3E}">
        <p14:creationId xmlns:p14="http://schemas.microsoft.com/office/powerpoint/2010/main" val="2922354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FE86B9E-5CB0-1B4D-92CB-1A46478AB89D}"/>
              </a:ext>
            </a:extLst>
          </p:cNvPr>
          <p:cNvSpPr txBox="1">
            <a:spLocks/>
          </p:cNvSpPr>
          <p:nvPr/>
        </p:nvSpPr>
        <p:spPr>
          <a:xfrm>
            <a:off x="457200" y="1093551"/>
            <a:ext cx="8229601" cy="2200903"/>
          </a:xfrm>
          <a:prstGeom prst="rect">
            <a:avLst/>
          </a:prstGeom>
        </p:spPr>
        <p:txBody>
          <a:bodyPr lIns="0" tIns="0" rIns="0" bIns="0" anchor="b">
            <a:noAutofit/>
          </a:bodyPr>
          <a:lstStyle>
            <a:lvl1pPr algn="l" defTabSz="914400" rtl="0" eaLnBrk="1" latinLnBrk="0" hangingPunct="1">
              <a:lnSpc>
                <a:spcPct val="100000"/>
              </a:lnSpc>
              <a:spcBef>
                <a:spcPct val="0"/>
              </a:spcBef>
              <a:buNone/>
              <a:defRPr sz="6000" b="0" i="0" kern="1200">
                <a:solidFill>
                  <a:schemeClr val="bg1"/>
                </a:solidFill>
                <a:latin typeface="FS Elliot Pro Light" panose="02000503040000020004" pitchFamily="2" charset="0"/>
                <a:ea typeface="+mj-ea"/>
                <a:cs typeface="+mj-cs"/>
              </a:defRPr>
            </a:lvl1pPr>
          </a:lstStyle>
          <a:p>
            <a:r>
              <a:rPr lang="en-US" sz="4500">
                <a:latin typeface="FS Elliot Pro" panose="02000503040000020004" pitchFamily="50" charset="0"/>
              </a:rPr>
              <a:t>Informal Business Valuation, Buy-Sell review, and Business Continuation </a:t>
            </a:r>
          </a:p>
        </p:txBody>
      </p:sp>
      <p:cxnSp>
        <p:nvCxnSpPr>
          <p:cNvPr id="8" name="Straight Connector 7">
            <a:extLst>
              <a:ext uri="{FF2B5EF4-FFF2-40B4-BE49-F238E27FC236}">
                <a16:creationId xmlns:a16="http://schemas.microsoft.com/office/drawing/2014/main" id="{EC3AF7CD-AD7E-1344-82D1-68E336091591}"/>
              </a:ext>
            </a:extLst>
          </p:cNvPr>
          <p:cNvCxnSpPr/>
          <p:nvPr/>
        </p:nvCxnSpPr>
        <p:spPr>
          <a:xfrm>
            <a:off x="457199" y="3592287"/>
            <a:ext cx="514350" cy="0"/>
          </a:xfrm>
          <a:prstGeom prst="line">
            <a:avLst/>
          </a:prstGeom>
          <a:ln w="63500">
            <a:solidFill>
              <a:srgbClr val="00C4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90742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FE86B9E-5CB0-1B4D-92CB-1A46478AB89D}"/>
              </a:ext>
            </a:extLst>
          </p:cNvPr>
          <p:cNvSpPr txBox="1">
            <a:spLocks/>
          </p:cNvSpPr>
          <p:nvPr/>
        </p:nvSpPr>
        <p:spPr>
          <a:xfrm>
            <a:off x="457200" y="1093551"/>
            <a:ext cx="8229601" cy="2200903"/>
          </a:xfrm>
          <a:prstGeom prst="rect">
            <a:avLst/>
          </a:prstGeom>
        </p:spPr>
        <p:txBody>
          <a:bodyPr lIns="0" tIns="0" rIns="0" bIns="0" anchor="b">
            <a:noAutofit/>
          </a:bodyPr>
          <a:lstStyle>
            <a:lvl1pPr algn="l" defTabSz="914400" rtl="0" eaLnBrk="1" latinLnBrk="0" hangingPunct="1">
              <a:lnSpc>
                <a:spcPct val="100000"/>
              </a:lnSpc>
              <a:spcBef>
                <a:spcPct val="0"/>
              </a:spcBef>
              <a:buNone/>
              <a:defRPr sz="6000" b="0" i="0" kern="1200">
                <a:solidFill>
                  <a:schemeClr val="bg1"/>
                </a:solidFill>
                <a:latin typeface="FS Elliot Pro Light" panose="02000503040000020004" pitchFamily="2" charset="0"/>
                <a:ea typeface="+mj-ea"/>
                <a:cs typeface="+mj-cs"/>
              </a:defRPr>
            </a:lvl1pPr>
          </a:lstStyle>
          <a:p>
            <a:r>
              <a:rPr lang="en-US" sz="4500">
                <a:latin typeface="FS Elliot Pro" panose="02000503040000020004" pitchFamily="50" charset="0"/>
              </a:rPr>
              <a:t>Agribusiness approach </a:t>
            </a:r>
          </a:p>
        </p:txBody>
      </p:sp>
      <p:cxnSp>
        <p:nvCxnSpPr>
          <p:cNvPr id="8" name="Straight Connector 7">
            <a:extLst>
              <a:ext uri="{FF2B5EF4-FFF2-40B4-BE49-F238E27FC236}">
                <a16:creationId xmlns:a16="http://schemas.microsoft.com/office/drawing/2014/main" id="{EC3AF7CD-AD7E-1344-82D1-68E336091591}"/>
              </a:ext>
            </a:extLst>
          </p:cNvPr>
          <p:cNvCxnSpPr/>
          <p:nvPr/>
        </p:nvCxnSpPr>
        <p:spPr>
          <a:xfrm>
            <a:off x="457199" y="3592287"/>
            <a:ext cx="514350" cy="0"/>
          </a:xfrm>
          <a:prstGeom prst="line">
            <a:avLst/>
          </a:prstGeom>
          <a:ln w="63500">
            <a:solidFill>
              <a:srgbClr val="00C4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1625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72171" y="1212287"/>
            <a:ext cx="2236233" cy="2884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p:nvPicPr>
        <p:blipFill>
          <a:blip r:embed="rId4"/>
          <a:stretch>
            <a:fillRect/>
          </a:stretch>
        </p:blipFill>
        <p:spPr>
          <a:xfrm>
            <a:off x="7546834" y="4551076"/>
            <a:ext cx="1352323" cy="390144"/>
          </a:xfrm>
          <a:prstGeom prst="rect">
            <a:avLst/>
          </a:prstGeom>
        </p:spPr>
      </p:pic>
      <p:sp>
        <p:nvSpPr>
          <p:cNvPr id="13" name="Footer Placeholder 4"/>
          <p:cNvSpPr txBox="1">
            <a:spLocks/>
          </p:cNvSpPr>
          <p:nvPr/>
        </p:nvSpPr>
        <p:spPr>
          <a:xfrm>
            <a:off x="365639" y="4719409"/>
            <a:ext cx="3505321" cy="365125"/>
          </a:xfrm>
          <a:prstGeom prst="rect">
            <a:avLst/>
          </a:prstGeom>
        </p:spPr>
        <p:txBody>
          <a:bodyPr vert="horz" lIns="91440" tIns="45720" rIns="91440" bIns="45720" rtlCol="0" anchor="ctr"/>
          <a:lstStyle>
            <a:defPPr>
              <a:defRPr lang="en-US"/>
            </a:defPPr>
            <a:lvl1pPr marL="0" algn="ctr" defTabSz="457200" rtl="0" eaLnBrk="1" latinLnBrk="0" hangingPunct="1">
              <a:defRPr sz="1400" kern="1200" baseline="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a:ln w="0" cmpd="sng">
                  <a:noFill/>
                </a:ln>
                <a:solidFill>
                  <a:srgbClr val="191D3F"/>
                </a:solidFill>
                <a:effectLst>
                  <a:outerShdw blurRad="50800" dist="50800" dir="5400000" sx="1000" sy="1000" algn="ctr" rotWithShape="0">
                    <a:srgbClr val="000000">
                      <a:alpha val="43137"/>
                    </a:srgbClr>
                  </a:outerShdw>
                </a:effectLst>
                <a:latin typeface="FS Elliot Pro" pitchFamily="50" charset="0"/>
              </a:rPr>
              <a:t>For financial professional use only. Not for distribution to the public</a:t>
            </a:r>
            <a:r>
              <a:rPr lang="en-US" sz="1200">
                <a:ln w="0" cmpd="sng">
                  <a:noFill/>
                </a:ln>
                <a:solidFill>
                  <a:srgbClr val="191D3F"/>
                </a:solidFill>
                <a:effectLst>
                  <a:outerShdw blurRad="50800" dist="50800" dir="5400000" sx="1000" sy="1000" algn="ctr" rotWithShape="0">
                    <a:srgbClr val="000000">
                      <a:alpha val="43137"/>
                    </a:srgbClr>
                  </a:outerShdw>
                </a:effectLst>
                <a:latin typeface="FS Elliot Pro" pitchFamily="50" charset="0"/>
              </a:rPr>
              <a:t>.</a:t>
            </a:r>
          </a:p>
          <a:p>
            <a:endParaRPr lang="en-US" sz="1200" spc="100">
              <a:ln w="0" cmpd="sng">
                <a:noFill/>
              </a:ln>
              <a:solidFill>
                <a:schemeClr val="tx1">
                  <a:lumMod val="75000"/>
                </a:schemeClr>
              </a:solidFill>
              <a:effectLst>
                <a:outerShdw blurRad="50800" dist="50800" dir="5400000" sx="1000" sy="1000" algn="ctr" rotWithShape="0">
                  <a:srgbClr val="000000">
                    <a:alpha val="43137"/>
                  </a:srgbClr>
                </a:outerShdw>
              </a:effectLst>
              <a:latin typeface="FS Elliot Pro" pitchFamily="50" charset="0"/>
              <a:cs typeface="Arial" panose="020B0604020202020204" pitchFamily="34" charset="0"/>
            </a:endParaRPr>
          </a:p>
        </p:txBody>
      </p:sp>
      <p:pic>
        <p:nvPicPr>
          <p:cNvPr id="3" name="Picture 2">
            <a:extLst>
              <a:ext uri="{FF2B5EF4-FFF2-40B4-BE49-F238E27FC236}">
                <a16:creationId xmlns:a16="http://schemas.microsoft.com/office/drawing/2014/main" id="{CEBEE63F-5CC5-4387-91AA-F52EB308AC8D}"/>
              </a:ext>
            </a:extLst>
          </p:cNvPr>
          <p:cNvPicPr>
            <a:picLocks noChangeAspect="1"/>
          </p:cNvPicPr>
          <p:nvPr/>
        </p:nvPicPr>
        <p:blipFill>
          <a:blip r:embed="rId5"/>
          <a:stretch>
            <a:fillRect/>
          </a:stretch>
        </p:blipFill>
        <p:spPr>
          <a:xfrm>
            <a:off x="3367131" y="1207845"/>
            <a:ext cx="2237347" cy="2884785"/>
          </a:xfrm>
          <a:prstGeom prst="rect">
            <a:avLst/>
          </a:prstGeom>
        </p:spPr>
      </p:pic>
      <p:sp>
        <p:nvSpPr>
          <p:cNvPr id="7" name="Rectangle 6">
            <a:extLst>
              <a:ext uri="{FF2B5EF4-FFF2-40B4-BE49-F238E27FC236}">
                <a16:creationId xmlns:a16="http://schemas.microsoft.com/office/drawing/2014/main" id="{58646F53-D492-4976-BBEF-85136BFDD081}"/>
              </a:ext>
            </a:extLst>
          </p:cNvPr>
          <p:cNvSpPr/>
          <p:nvPr/>
        </p:nvSpPr>
        <p:spPr>
          <a:xfrm>
            <a:off x="3244093" y="4131072"/>
            <a:ext cx="2483421" cy="549894"/>
          </a:xfrm>
          <a:prstGeom prst="rect">
            <a:avLst/>
          </a:prstGeom>
        </p:spPr>
        <p:txBody>
          <a:bodyPr wrap="square">
            <a:spAutoFit/>
          </a:bodyPr>
          <a:lstStyle/>
          <a:p>
            <a:pPr lvl="0" algn="ctr">
              <a:lnSpc>
                <a:spcPct val="120000"/>
              </a:lnSpc>
              <a:spcBef>
                <a:spcPts val="0"/>
              </a:spcBef>
              <a:spcAft>
                <a:spcPts val="400"/>
              </a:spcAft>
            </a:pPr>
            <a:r>
              <a:rPr lang="en-US" sz="1200">
                <a:solidFill>
                  <a:srgbClr val="23273F"/>
                </a:solidFill>
                <a:latin typeface="FS Elliot Pro" pitchFamily="50" charset="0"/>
                <a:cs typeface="Arial" panose="020B0604020202020204" pitchFamily="34" charset="0"/>
              </a:rPr>
              <a:t>Approach brochure (BB11777)</a:t>
            </a:r>
          </a:p>
          <a:p>
            <a:pPr marL="800100" lvl="1"/>
            <a:endParaRPr lang="en-US" sz="1200">
              <a:solidFill>
                <a:srgbClr val="23273F"/>
              </a:solidFill>
              <a:latin typeface="FS Elliot Pro" pitchFamily="50" charset="0"/>
              <a:cs typeface="Arial" panose="020B0604020202020204" pitchFamily="34" charset="0"/>
            </a:endParaRPr>
          </a:p>
        </p:txBody>
      </p:sp>
      <p:sp>
        <p:nvSpPr>
          <p:cNvPr id="8" name="Rectangle 7">
            <a:extLst>
              <a:ext uri="{FF2B5EF4-FFF2-40B4-BE49-F238E27FC236}">
                <a16:creationId xmlns:a16="http://schemas.microsoft.com/office/drawing/2014/main" id="{DD28E75F-45BF-4C54-9BF7-289597ADC586}"/>
              </a:ext>
            </a:extLst>
          </p:cNvPr>
          <p:cNvSpPr/>
          <p:nvPr/>
        </p:nvSpPr>
        <p:spPr>
          <a:xfrm>
            <a:off x="448576" y="4131072"/>
            <a:ext cx="2483421" cy="549894"/>
          </a:xfrm>
          <a:prstGeom prst="rect">
            <a:avLst/>
          </a:prstGeom>
        </p:spPr>
        <p:txBody>
          <a:bodyPr wrap="square">
            <a:spAutoFit/>
          </a:bodyPr>
          <a:lstStyle/>
          <a:p>
            <a:pPr lvl="0" algn="ctr">
              <a:lnSpc>
                <a:spcPct val="120000"/>
              </a:lnSpc>
              <a:spcBef>
                <a:spcPts val="0"/>
              </a:spcBef>
              <a:spcAft>
                <a:spcPts val="400"/>
              </a:spcAft>
            </a:pPr>
            <a:r>
              <a:rPr lang="en-US" sz="1200">
                <a:solidFill>
                  <a:srgbClr val="23273F"/>
                </a:solidFill>
                <a:latin typeface="FS Elliot Pro" pitchFamily="50" charset="0"/>
                <a:cs typeface="Arial" panose="020B0604020202020204" pitchFamily="34" charset="0"/>
              </a:rPr>
              <a:t>Marketing guide (BB11775)</a:t>
            </a:r>
          </a:p>
          <a:p>
            <a:pPr marL="800100" lvl="1"/>
            <a:endParaRPr lang="en-US" sz="1200">
              <a:solidFill>
                <a:srgbClr val="23273F"/>
              </a:solidFill>
              <a:latin typeface="FS Elliot Pro" pitchFamily="50" charset="0"/>
              <a:cs typeface="Arial" panose="020B0604020202020204" pitchFamily="34" charset="0"/>
            </a:endParaRPr>
          </a:p>
        </p:txBody>
      </p:sp>
      <p:sp>
        <p:nvSpPr>
          <p:cNvPr id="5" name="Rectangle 4">
            <a:extLst>
              <a:ext uri="{FF2B5EF4-FFF2-40B4-BE49-F238E27FC236}">
                <a16:creationId xmlns:a16="http://schemas.microsoft.com/office/drawing/2014/main" id="{FF439E4C-EC1D-4310-977A-9052104F281A}"/>
              </a:ext>
            </a:extLst>
          </p:cNvPr>
          <p:cNvSpPr/>
          <p:nvPr/>
        </p:nvSpPr>
        <p:spPr>
          <a:xfrm>
            <a:off x="6456786" y="4168234"/>
            <a:ext cx="1915332" cy="301044"/>
          </a:xfrm>
          <a:prstGeom prst="rect">
            <a:avLst/>
          </a:prstGeom>
        </p:spPr>
        <p:txBody>
          <a:bodyPr wrap="none">
            <a:spAutoFit/>
          </a:bodyPr>
          <a:lstStyle/>
          <a:p>
            <a:pPr lvl="0" algn="ctr">
              <a:lnSpc>
                <a:spcPct val="120000"/>
              </a:lnSpc>
              <a:spcBef>
                <a:spcPts val="0"/>
              </a:spcBef>
              <a:spcAft>
                <a:spcPts val="400"/>
              </a:spcAft>
            </a:pPr>
            <a:r>
              <a:rPr lang="en-US" sz="1200">
                <a:solidFill>
                  <a:srgbClr val="23273F"/>
                </a:solidFill>
                <a:latin typeface="FS Elliot Pro" pitchFamily="50" charset="0"/>
                <a:cs typeface="Arial" panose="020B0604020202020204" pitchFamily="34" charset="0"/>
              </a:rPr>
              <a:t>Conflict flyer (BB11573)</a:t>
            </a:r>
            <a:endParaRPr lang="en-US" sz="1200">
              <a:solidFill>
                <a:srgbClr val="FF0000"/>
              </a:solidFill>
              <a:latin typeface="FS Elliot Pro" pitchFamily="50" charset="0"/>
              <a:cs typeface="Arial" panose="020B0604020202020204" pitchFamily="34" charset="0"/>
            </a:endParaRPr>
          </a:p>
        </p:txBody>
      </p:sp>
      <p:pic>
        <p:nvPicPr>
          <p:cNvPr id="9" name="Picture 8">
            <a:extLst>
              <a:ext uri="{FF2B5EF4-FFF2-40B4-BE49-F238E27FC236}">
                <a16:creationId xmlns:a16="http://schemas.microsoft.com/office/drawing/2014/main" id="{7CBE2DA1-99AE-4EE4-BF3B-96293E83251C}"/>
              </a:ext>
            </a:extLst>
          </p:cNvPr>
          <p:cNvPicPr>
            <a:picLocks noChangeAspect="1"/>
          </p:cNvPicPr>
          <p:nvPr/>
        </p:nvPicPr>
        <p:blipFill>
          <a:blip r:embed="rId6"/>
          <a:stretch>
            <a:fillRect/>
          </a:stretch>
        </p:blipFill>
        <p:spPr>
          <a:xfrm>
            <a:off x="6242228" y="1212070"/>
            <a:ext cx="2191891" cy="2880560"/>
          </a:xfrm>
          <a:prstGeom prst="rect">
            <a:avLst/>
          </a:prstGeom>
          <a:ln>
            <a:solidFill>
              <a:schemeClr val="tx1">
                <a:lumMod val="40000"/>
                <a:lumOff val="60000"/>
              </a:schemeClr>
            </a:solidFill>
          </a:ln>
        </p:spPr>
      </p:pic>
      <p:sp>
        <p:nvSpPr>
          <p:cNvPr id="10" name="TextBox 9">
            <a:extLst>
              <a:ext uri="{FF2B5EF4-FFF2-40B4-BE49-F238E27FC236}">
                <a16:creationId xmlns:a16="http://schemas.microsoft.com/office/drawing/2014/main" id="{425EE0F1-1605-D565-A31A-31B339BDA78D}"/>
              </a:ext>
            </a:extLst>
          </p:cNvPr>
          <p:cNvSpPr txBox="1"/>
          <p:nvPr/>
        </p:nvSpPr>
        <p:spPr>
          <a:xfrm>
            <a:off x="405721" y="191591"/>
            <a:ext cx="5497417" cy="307777"/>
          </a:xfrm>
          <a:prstGeom prst="rect">
            <a:avLst/>
          </a:prstGeom>
          <a:noFill/>
        </p:spPr>
        <p:txBody>
          <a:bodyPr wrap="square">
            <a:spAutoFit/>
          </a:bodyPr>
          <a:lstStyle/>
          <a:p>
            <a:r>
              <a:rPr lang="en-US" sz="1400">
                <a:solidFill>
                  <a:srgbClr val="0067CF"/>
                </a:solidFill>
                <a:latin typeface="FSElliotPro" panose="02000503040000020004" pitchFamily="50" charset="0"/>
              </a:rPr>
              <a:t>Agribusiness approach</a:t>
            </a:r>
            <a:endParaRPr lang="en-US" sz="1400">
              <a:latin typeface="FSElliotPro" panose="02000503040000020004" pitchFamily="50" charset="0"/>
            </a:endParaRPr>
          </a:p>
        </p:txBody>
      </p:sp>
      <p:sp>
        <p:nvSpPr>
          <p:cNvPr id="11" name="TextBox 10">
            <a:extLst>
              <a:ext uri="{FF2B5EF4-FFF2-40B4-BE49-F238E27FC236}">
                <a16:creationId xmlns:a16="http://schemas.microsoft.com/office/drawing/2014/main" id="{7A4766ED-97CE-930F-66C1-88F238B3B9B9}"/>
              </a:ext>
            </a:extLst>
          </p:cNvPr>
          <p:cNvSpPr txBox="1"/>
          <p:nvPr/>
        </p:nvSpPr>
        <p:spPr>
          <a:xfrm>
            <a:off x="352665" y="511989"/>
            <a:ext cx="8453584" cy="553998"/>
          </a:xfrm>
          <a:prstGeom prst="rect">
            <a:avLst/>
          </a:prstGeom>
          <a:noFill/>
        </p:spPr>
        <p:txBody>
          <a:bodyPr wrap="square">
            <a:spAutoFit/>
          </a:bodyPr>
          <a:lstStyle/>
          <a:p>
            <a:r>
              <a:rPr lang="en-US" sz="3000">
                <a:solidFill>
                  <a:srgbClr val="0067CF"/>
                </a:solidFill>
                <a:latin typeface="FSElliotPro" panose="02000503040000020004" pitchFamily="50" charset="0"/>
              </a:rPr>
              <a:t>We offer tools to help guide the conversation.</a:t>
            </a:r>
            <a:endParaRPr lang="en-US" sz="3000">
              <a:latin typeface="FSElliotPro" panose="02000503040000020004" pitchFamily="50" charset="0"/>
            </a:endParaRPr>
          </a:p>
        </p:txBody>
      </p:sp>
    </p:spTree>
    <p:extLst>
      <p:ext uri="{BB962C8B-B14F-4D97-AF65-F5344CB8AC3E}">
        <p14:creationId xmlns:p14="http://schemas.microsoft.com/office/powerpoint/2010/main" val="40873717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CC35E-8BAF-AE65-BE1F-E5F9839885EB}"/>
            </a:ext>
          </a:extLst>
        </p:cNvPr>
        <p:cNvGrpSpPr/>
        <p:nvPr/>
      </p:nvGrpSpPr>
      <p:grpSpPr>
        <a:xfrm>
          <a:off x="0" y="0"/>
          <a:ext cx="0" cy="0"/>
          <a:chOff x="0" y="0"/>
          <a:chExt cx="0" cy="0"/>
        </a:xfrm>
      </p:grpSpPr>
      <p:sp>
        <p:nvSpPr>
          <p:cNvPr id="11" name="Footer Placeholder 4">
            <a:extLst>
              <a:ext uri="{FF2B5EF4-FFF2-40B4-BE49-F238E27FC236}">
                <a16:creationId xmlns:a16="http://schemas.microsoft.com/office/drawing/2014/main" id="{2B2873D2-DB7E-5021-A56B-37303C45C9BC}"/>
              </a:ext>
            </a:extLst>
          </p:cNvPr>
          <p:cNvSpPr txBox="1">
            <a:spLocks/>
          </p:cNvSpPr>
          <p:nvPr/>
        </p:nvSpPr>
        <p:spPr>
          <a:xfrm>
            <a:off x="96012" y="4778375"/>
            <a:ext cx="3855841" cy="365125"/>
          </a:xfrm>
          <a:prstGeom prst="rect">
            <a:avLst/>
          </a:prstGeom>
        </p:spPr>
        <p:txBody>
          <a:bodyPr vert="horz" lIns="91440" tIns="45720" rIns="91440" bIns="45720" rtlCol="0" anchor="ctr"/>
          <a:lstStyle>
            <a:defPPr>
              <a:defRPr lang="en-US"/>
            </a:defPPr>
            <a:lvl1pPr marL="0" algn="ctr" defTabSz="457200" rtl="0" eaLnBrk="1" latinLnBrk="0" hangingPunct="1">
              <a:defRPr sz="1400" kern="1200" baseline="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a:ln w="0" cmpd="sng">
                  <a:noFill/>
                </a:ln>
                <a:solidFill>
                  <a:srgbClr val="191D3F"/>
                </a:solidFill>
                <a:effectLst>
                  <a:outerShdw blurRad="50800" dist="50800" dir="5400000" sx="1000" sy="1000" algn="ctr" rotWithShape="0">
                    <a:srgbClr val="000000">
                      <a:alpha val="43137"/>
                    </a:srgbClr>
                  </a:outerShdw>
                </a:effectLst>
                <a:latin typeface="FS Elliot Pro" pitchFamily="50" charset="0"/>
              </a:rPr>
              <a:t>For financial professional use only. Not for distribution to the public</a:t>
            </a:r>
            <a:r>
              <a:rPr lang="en-US" sz="1200">
                <a:ln w="0" cmpd="sng">
                  <a:noFill/>
                </a:ln>
                <a:solidFill>
                  <a:srgbClr val="191D3F"/>
                </a:solidFill>
                <a:effectLst>
                  <a:outerShdw blurRad="50800" dist="50800" dir="5400000" sx="1000" sy="1000" algn="ctr" rotWithShape="0">
                    <a:srgbClr val="000000">
                      <a:alpha val="43137"/>
                    </a:srgbClr>
                  </a:outerShdw>
                </a:effectLst>
                <a:latin typeface="FS Elliot Pro" pitchFamily="50" charset="0"/>
              </a:rPr>
              <a:t>.</a:t>
            </a:r>
          </a:p>
          <a:p>
            <a:endParaRPr lang="en-US" sz="1200" spc="100">
              <a:ln w="0" cmpd="sng">
                <a:noFill/>
              </a:ln>
              <a:solidFill>
                <a:srgbClr val="191D3F"/>
              </a:solidFill>
              <a:effectLst>
                <a:outerShdw blurRad="50800" dist="50800" dir="5400000" sx="1000" sy="1000" algn="ctr" rotWithShape="0">
                  <a:srgbClr val="000000">
                    <a:alpha val="43137"/>
                  </a:srgbClr>
                </a:outerShdw>
              </a:effectLst>
              <a:latin typeface="FS Elliot Pro" pitchFamily="50" charset="0"/>
              <a:cs typeface="Arial" panose="020B0604020202020204" pitchFamily="34" charset="0"/>
            </a:endParaRPr>
          </a:p>
        </p:txBody>
      </p:sp>
      <p:sp>
        <p:nvSpPr>
          <p:cNvPr id="14" name="Footer Placeholder 3">
            <a:extLst>
              <a:ext uri="{FF2B5EF4-FFF2-40B4-BE49-F238E27FC236}">
                <a16:creationId xmlns:a16="http://schemas.microsoft.com/office/drawing/2014/main" id="{0D760D7C-20B4-EF07-B236-07EEFA2A2EA4}"/>
              </a:ext>
            </a:extLst>
          </p:cNvPr>
          <p:cNvSpPr txBox="1">
            <a:spLocks noChangeArrowheads="1"/>
          </p:cNvSpPr>
          <p:nvPr/>
        </p:nvSpPr>
        <p:spPr bwMode="auto">
          <a:xfrm>
            <a:off x="903853" y="4171791"/>
            <a:ext cx="6096000" cy="2746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defPPr>
              <a:defRPr lang="en-US"/>
            </a:defPPr>
            <a:lvl1pPr marL="0" algn="l" defTabSz="457200" rtl="0" eaLnBrk="1" latinLnBrk="0" hangingPunct="1">
              <a:defRPr sz="1800" kern="1200">
                <a:solidFill>
                  <a:schemeClr val="tx1"/>
                </a:solidFill>
                <a:latin typeface="Calibri" panose="020F0502020204030204" pitchFamily="34" charset="0"/>
                <a:ea typeface="+mn-ea"/>
                <a:cs typeface="+mn-cs"/>
              </a:defRPr>
            </a:lvl1pPr>
            <a:lvl2pPr marL="742950" indent="-285750" algn="l" defTabSz="457200" rtl="0" eaLnBrk="1" latinLnBrk="0" hangingPunct="1">
              <a:defRPr sz="1800" kern="1200">
                <a:solidFill>
                  <a:schemeClr val="tx1"/>
                </a:solidFill>
                <a:latin typeface="Calibri" panose="020F0502020204030204" pitchFamily="34" charset="0"/>
                <a:ea typeface="+mn-ea"/>
                <a:cs typeface="+mn-cs"/>
              </a:defRPr>
            </a:lvl2pPr>
            <a:lvl3pPr marL="1143000" indent="-228600" algn="l" defTabSz="457200" rtl="0" eaLnBrk="1" latinLnBrk="0" hangingPunct="1">
              <a:defRPr sz="1800" kern="1200">
                <a:solidFill>
                  <a:schemeClr val="tx1"/>
                </a:solidFill>
                <a:latin typeface="Calibri" panose="020F0502020204030204" pitchFamily="34" charset="0"/>
                <a:ea typeface="+mn-ea"/>
                <a:cs typeface="+mn-cs"/>
              </a:defRPr>
            </a:lvl3pPr>
            <a:lvl4pPr marL="1600200" indent="-228600" algn="l" defTabSz="457200" rtl="0" eaLnBrk="1" latinLnBrk="0" hangingPunct="1">
              <a:defRPr sz="1800" kern="1200">
                <a:solidFill>
                  <a:schemeClr val="tx1"/>
                </a:solidFill>
                <a:latin typeface="Calibri" panose="020F0502020204030204" pitchFamily="34" charset="0"/>
                <a:ea typeface="+mn-ea"/>
                <a:cs typeface="+mn-cs"/>
              </a:defRPr>
            </a:lvl4pPr>
            <a:lvl5pPr marL="2057400" indent="-228600" algn="l" defTabSz="457200" rtl="0" eaLnBrk="1" latinLnBrk="0" hangingPunct="1">
              <a:defRPr sz="1800" kern="1200">
                <a:solidFill>
                  <a:schemeClr val="tx1"/>
                </a:solidFill>
                <a:latin typeface="Calibri" panose="020F0502020204030204" pitchFamily="34" charset="0"/>
                <a:ea typeface="+mn-ea"/>
                <a:cs typeface="+mn-cs"/>
              </a:defRPr>
            </a:lvl5pPr>
            <a:lvl6pPr marL="25146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mn-ea"/>
                <a:cs typeface="+mn-cs"/>
              </a:defRPr>
            </a:lvl6pPr>
            <a:lvl7pPr marL="29718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mn-ea"/>
                <a:cs typeface="+mn-cs"/>
              </a:defRPr>
            </a:lvl7pPr>
            <a:lvl8pPr marL="34290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mn-ea"/>
                <a:cs typeface="+mn-cs"/>
              </a:defRPr>
            </a:lvl8pPr>
            <a:lvl9pPr marL="38862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mn-ea"/>
                <a:cs typeface="+mn-cs"/>
              </a:defRPr>
            </a:lvl9pPr>
          </a:lstStyle>
          <a:p>
            <a:pPr defTabSz="914400" fontAlgn="base">
              <a:spcBef>
                <a:spcPct val="0"/>
              </a:spcBef>
              <a:spcAft>
                <a:spcPct val="0"/>
              </a:spcAft>
            </a:pPr>
            <a:r>
              <a:rPr lang="en-US" altLang="en-US" sz="800" dirty="0">
                <a:solidFill>
                  <a:srgbClr val="191D3F"/>
                </a:solidFill>
                <a:latin typeface="FS Elliot Pro" panose="02000503040000020004" pitchFamily="50" charset="0"/>
                <a:ea typeface="FS Elliot Pro" panose="02000503040000020004" pitchFamily="50" charset="0"/>
                <a:cs typeface="FS Elliot Pro" panose="02000503040000020004" pitchFamily="50" charset="0"/>
              </a:rPr>
              <a:t>2022 Census of Agriculture</a:t>
            </a:r>
          </a:p>
          <a:p>
            <a:pPr defTabSz="914400" fontAlgn="base">
              <a:spcBef>
                <a:spcPct val="0"/>
              </a:spcBef>
              <a:spcAft>
                <a:spcPct val="0"/>
              </a:spcAft>
            </a:pPr>
            <a:r>
              <a:rPr lang="en-US" altLang="en-US" sz="800" dirty="0">
                <a:solidFill>
                  <a:srgbClr val="191D3F"/>
                </a:solidFill>
                <a:latin typeface="FS Elliot Pro" panose="02000503040000020004" pitchFamily="50" charset="0"/>
                <a:ea typeface="FS Elliot Pro" panose="02000503040000020004" pitchFamily="50" charset="0"/>
                <a:cs typeface="FS Elliot Pro" panose="02000503040000020004" pitchFamily="50" charset="0"/>
              </a:rPr>
              <a:t>https://www.ers.usda.gov/topics/farm-economy/land-use-land-value-tenure/</a:t>
            </a:r>
          </a:p>
          <a:p>
            <a:pPr defTabSz="914400" fontAlgn="base">
              <a:spcBef>
                <a:spcPct val="0"/>
              </a:spcBef>
              <a:spcAft>
                <a:spcPct val="0"/>
              </a:spcAft>
            </a:pPr>
            <a:r>
              <a:rPr lang="en-US" altLang="en-US" sz="800" dirty="0">
                <a:solidFill>
                  <a:srgbClr val="191D3F"/>
                </a:solidFill>
                <a:latin typeface="FS Elliot Pro" panose="02000503040000020004" pitchFamily="50" charset="0"/>
                <a:ea typeface="FS Elliot Pro" panose="02000503040000020004" pitchFamily="50" charset="0"/>
                <a:cs typeface="FS Elliot Pro" panose="02000503040000020004" pitchFamily="50" charset="0"/>
              </a:rPr>
              <a:t>https://www.agcensus.usda.gov/Publications/2017/Full_Report/Volume_1,_Chapter_1_US/</a:t>
            </a:r>
          </a:p>
        </p:txBody>
      </p:sp>
      <p:sp>
        <p:nvSpPr>
          <p:cNvPr id="2" name="Title 1">
            <a:extLst>
              <a:ext uri="{FF2B5EF4-FFF2-40B4-BE49-F238E27FC236}">
                <a16:creationId xmlns:a16="http://schemas.microsoft.com/office/drawing/2014/main" id="{0C40B1D7-393E-A669-C104-B00081D55A67}"/>
              </a:ext>
            </a:extLst>
          </p:cNvPr>
          <p:cNvSpPr txBox="1">
            <a:spLocks noChangeArrowheads="1"/>
          </p:cNvSpPr>
          <p:nvPr/>
        </p:nvSpPr>
        <p:spPr>
          <a:xfrm>
            <a:off x="515479" y="431761"/>
            <a:ext cx="5314950" cy="376990"/>
          </a:xfrm>
          <a:prstGeom prst="rect">
            <a:avLst/>
          </a:prstGeom>
        </p:spPr>
        <p:txBody>
          <a:bodyPr vert="horz" lIns="91440" tIns="45720" rIns="91440" bIns="45720" rtlCol="0" anchor="t">
            <a:noAutofit/>
          </a:bodyPr>
          <a:lstStyle>
            <a:lvl1pPr algn="l" defTabSz="457200" rtl="0" eaLnBrk="1" latinLnBrk="0" hangingPunct="1">
              <a:lnSpc>
                <a:spcPct val="80000"/>
              </a:lnSpc>
              <a:spcBef>
                <a:spcPct val="0"/>
              </a:spcBef>
              <a:buNone/>
              <a:defRPr sz="3400" b="0" i="0" kern="1200" baseline="0">
                <a:solidFill>
                  <a:srgbClr val="0091DA"/>
                </a:solidFill>
                <a:latin typeface="FS Elliot Pro"/>
                <a:ea typeface="+mj-ea"/>
                <a:cs typeface="FS Elliot Pro"/>
              </a:defRPr>
            </a:lvl1pPr>
          </a:lstStyle>
          <a:p>
            <a:pPr>
              <a:spcBef>
                <a:spcPts val="1200"/>
              </a:spcBef>
              <a:spcAft>
                <a:spcPts val="1200"/>
              </a:spcAft>
            </a:pPr>
            <a:r>
              <a:rPr lang="en-US" sz="1400">
                <a:solidFill>
                  <a:srgbClr val="0067CF"/>
                </a:solidFill>
                <a:latin typeface="FSElliotPro" panose="02000503040000020004" pitchFamily="50" charset="0"/>
              </a:rPr>
              <a:t>Agribusiness approach</a:t>
            </a:r>
            <a:br>
              <a:rPr lang="en-US">
                <a:solidFill>
                  <a:srgbClr val="0067CF"/>
                </a:solidFill>
                <a:latin typeface="+mj-lt"/>
              </a:rPr>
            </a:br>
            <a:endParaRPr lang="en-US" altLang="en-US" sz="2400">
              <a:solidFill>
                <a:srgbClr val="0067CF"/>
              </a:solidFill>
              <a:latin typeface="+mj-lt"/>
            </a:endParaRPr>
          </a:p>
        </p:txBody>
      </p:sp>
      <p:sp>
        <p:nvSpPr>
          <p:cNvPr id="5" name="TextBox 4">
            <a:extLst>
              <a:ext uri="{FF2B5EF4-FFF2-40B4-BE49-F238E27FC236}">
                <a16:creationId xmlns:a16="http://schemas.microsoft.com/office/drawing/2014/main" id="{3C0DFF01-7C6C-F81F-F8E3-C100C5AC9262}"/>
              </a:ext>
            </a:extLst>
          </p:cNvPr>
          <p:cNvSpPr txBox="1"/>
          <p:nvPr/>
        </p:nvSpPr>
        <p:spPr>
          <a:xfrm>
            <a:off x="515479" y="1225347"/>
            <a:ext cx="2474856" cy="1015663"/>
          </a:xfrm>
          <a:prstGeom prst="rect">
            <a:avLst/>
          </a:prstGeom>
          <a:noFill/>
        </p:spPr>
        <p:txBody>
          <a:bodyPr wrap="square">
            <a:spAutoFit/>
          </a:bodyPr>
          <a:lstStyle/>
          <a:p>
            <a:r>
              <a:rPr lang="en-US" sz="3000">
                <a:solidFill>
                  <a:srgbClr val="0067CF"/>
                </a:solidFill>
                <a:latin typeface="+mj-lt"/>
              </a:rPr>
              <a:t>Opportunities are vast</a:t>
            </a:r>
            <a:endParaRPr lang="en-US" sz="3000"/>
          </a:p>
        </p:txBody>
      </p:sp>
      <p:pic>
        <p:nvPicPr>
          <p:cNvPr id="4" name="Picture 3">
            <a:extLst>
              <a:ext uri="{FF2B5EF4-FFF2-40B4-BE49-F238E27FC236}">
                <a16:creationId xmlns:a16="http://schemas.microsoft.com/office/drawing/2014/main" id="{AB70C143-2F30-7459-F884-3CF3E75DC829}"/>
              </a:ext>
            </a:extLst>
          </p:cNvPr>
          <p:cNvPicPr>
            <a:picLocks noChangeAspect="1"/>
          </p:cNvPicPr>
          <p:nvPr/>
        </p:nvPicPr>
        <p:blipFill>
          <a:blip r:embed="rId3"/>
          <a:stretch>
            <a:fillRect/>
          </a:stretch>
        </p:blipFill>
        <p:spPr>
          <a:xfrm>
            <a:off x="3571874" y="594752"/>
            <a:ext cx="4732427" cy="3245093"/>
          </a:xfrm>
          <a:prstGeom prst="rect">
            <a:avLst/>
          </a:prstGeom>
        </p:spPr>
      </p:pic>
    </p:spTree>
    <p:extLst>
      <p:ext uri="{BB962C8B-B14F-4D97-AF65-F5344CB8AC3E}">
        <p14:creationId xmlns:p14="http://schemas.microsoft.com/office/powerpoint/2010/main" val="35452595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CE996F1-89CE-1B48-A920-40FBD75EE938}"/>
              </a:ext>
            </a:extLst>
          </p:cNvPr>
          <p:cNvSpPr>
            <a:spLocks noGrp="1"/>
          </p:cNvSpPr>
          <p:nvPr>
            <p:ph type="title"/>
          </p:nvPr>
        </p:nvSpPr>
        <p:spPr>
          <a:xfrm>
            <a:off x="456605" y="219268"/>
            <a:ext cx="8230790" cy="774975"/>
          </a:xfrm>
        </p:spPr>
        <p:txBody>
          <a:bodyPr/>
          <a:lstStyle/>
          <a:p>
            <a:pPr>
              <a:spcBef>
                <a:spcPts val="1200"/>
              </a:spcBef>
            </a:pPr>
            <a:r>
              <a:rPr lang="en-US" sz="1400">
                <a:latin typeface="FS Elliot Pro Light" panose="02000503040000020004" pitchFamily="50" charset="0"/>
              </a:rPr>
              <a:t>Agribusiness approach</a:t>
            </a:r>
            <a:br>
              <a:rPr lang="en-US"/>
            </a:br>
            <a:br>
              <a:rPr lang="en-US" sz="800"/>
            </a:br>
            <a:r>
              <a:rPr lang="en-US"/>
              <a:t>Getting started</a:t>
            </a:r>
            <a:endParaRPr lang="en-US">
              <a:solidFill>
                <a:srgbClr val="0067CF"/>
              </a:solidFill>
              <a:latin typeface="FS Elliot Pro Light" panose="02000503040000020004" pitchFamily="2" charset="0"/>
            </a:endParaRPr>
          </a:p>
        </p:txBody>
      </p:sp>
      <p:sp>
        <p:nvSpPr>
          <p:cNvPr id="11" name="TextBox 10">
            <a:extLst>
              <a:ext uri="{FF2B5EF4-FFF2-40B4-BE49-F238E27FC236}">
                <a16:creationId xmlns:a16="http://schemas.microsoft.com/office/drawing/2014/main" id="{941108D0-BF3E-7B48-AE63-1CFC120DCAB6}"/>
              </a:ext>
            </a:extLst>
          </p:cNvPr>
          <p:cNvSpPr txBox="1"/>
          <p:nvPr/>
        </p:nvSpPr>
        <p:spPr>
          <a:xfrm>
            <a:off x="6923315" y="5943600"/>
            <a:ext cx="184731" cy="300082"/>
          </a:xfrm>
          <a:prstGeom prst="rect">
            <a:avLst/>
          </a:prstGeom>
          <a:noFill/>
        </p:spPr>
        <p:txBody>
          <a:bodyPr wrap="none" rtlCol="0">
            <a:spAutoFit/>
          </a:bodyPr>
          <a:lstStyle/>
          <a:p>
            <a:endParaRPr lang="en-US" sz="1350"/>
          </a:p>
        </p:txBody>
      </p:sp>
      <p:sp>
        <p:nvSpPr>
          <p:cNvPr id="2" name="TextBox 1">
            <a:extLst>
              <a:ext uri="{FF2B5EF4-FFF2-40B4-BE49-F238E27FC236}">
                <a16:creationId xmlns:a16="http://schemas.microsoft.com/office/drawing/2014/main" id="{FBC3EB19-365B-F441-BF78-E6784BBA6302}"/>
              </a:ext>
            </a:extLst>
          </p:cNvPr>
          <p:cNvSpPr txBox="1"/>
          <p:nvPr/>
        </p:nvSpPr>
        <p:spPr>
          <a:xfrm>
            <a:off x="-245097" y="1065229"/>
            <a:ext cx="0" cy="0"/>
          </a:xfrm>
          <a:prstGeom prst="rect">
            <a:avLst/>
          </a:prstGeom>
        </p:spPr>
        <p:txBody>
          <a:bodyPr vert="horz" wrap="none" lIns="91440" tIns="45720" rIns="91440" bIns="45720" rtlCol="0">
            <a:noAutofit/>
          </a:bodyPr>
          <a:lstStyle/>
          <a:p>
            <a:pPr>
              <a:lnSpc>
                <a:spcPct val="90000"/>
              </a:lnSpc>
              <a:spcBef>
                <a:spcPts val="0"/>
              </a:spcBef>
            </a:pPr>
            <a:endParaRPr lang="en-US" sz="3000" spc="-70">
              <a:solidFill>
                <a:srgbClr val="0091DA"/>
              </a:solidFill>
              <a:latin typeface="+mj-lt"/>
              <a:cs typeface="FS Elliot Pro Light"/>
            </a:endParaRPr>
          </a:p>
        </p:txBody>
      </p:sp>
      <p:sp>
        <p:nvSpPr>
          <p:cNvPr id="15" name="Rectangle 14">
            <a:extLst>
              <a:ext uri="{FF2B5EF4-FFF2-40B4-BE49-F238E27FC236}">
                <a16:creationId xmlns:a16="http://schemas.microsoft.com/office/drawing/2014/main" id="{74364F78-7030-8447-818F-F4424B1550CD}"/>
              </a:ext>
            </a:extLst>
          </p:cNvPr>
          <p:cNvSpPr/>
          <p:nvPr/>
        </p:nvSpPr>
        <p:spPr>
          <a:xfrm>
            <a:off x="0" y="1237696"/>
            <a:ext cx="9144000" cy="3388506"/>
          </a:xfrm>
          <a:prstGeom prst="rect">
            <a:avLst/>
          </a:prstGeom>
          <a:solidFill>
            <a:schemeClr val="bg1"/>
          </a:solidFill>
          <a:ln w="12700" cap="rnd">
            <a:noFill/>
            <a:prstDash val="sysDot"/>
            <a:rou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Footer Placeholder 4">
            <a:extLst>
              <a:ext uri="{FF2B5EF4-FFF2-40B4-BE49-F238E27FC236}">
                <a16:creationId xmlns:a16="http://schemas.microsoft.com/office/drawing/2014/main" id="{A073A719-BFF3-4515-9B01-49CD3BBC3E32}"/>
              </a:ext>
            </a:extLst>
          </p:cNvPr>
          <p:cNvSpPr txBox="1">
            <a:spLocks/>
          </p:cNvSpPr>
          <p:nvPr/>
        </p:nvSpPr>
        <p:spPr>
          <a:xfrm>
            <a:off x="-465283" y="4869656"/>
            <a:ext cx="5322185" cy="273844"/>
          </a:xfrm>
          <a:prstGeom prst="rect">
            <a:avLst/>
          </a:prstGeom>
        </p:spPr>
        <p:txBody>
          <a:bodyPr vert="horz" lIns="68580" tIns="34290" rIns="68580" bIns="34290" rtlCol="0" anchor="ctr"/>
          <a:lstStyle>
            <a:defPPr>
              <a:defRPr lang="en-US"/>
            </a:defPPr>
            <a:lvl1pPr marL="0" algn="ctr" defTabSz="457200" rtl="0" eaLnBrk="1" latinLnBrk="0" hangingPunct="1">
              <a:defRPr sz="1400" kern="1200" baseline="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25">
                <a:ln w="0" cmpd="sng">
                  <a:noFill/>
                </a:ln>
                <a:solidFill>
                  <a:schemeClr val="bg1"/>
                </a:solidFill>
                <a:effectLst>
                  <a:outerShdw blurRad="50800" dist="50800" dir="5400000" sx="1000" sy="1000" algn="ctr" rotWithShape="0">
                    <a:srgbClr val="000000">
                      <a:alpha val="43137"/>
                    </a:srgbClr>
                  </a:outerShdw>
                </a:effectLst>
                <a:latin typeface="FS Elliot Pro" pitchFamily="50" charset="0"/>
              </a:rPr>
              <a:t>For financial professional use only. Not for distribution to the public.</a:t>
            </a:r>
          </a:p>
          <a:p>
            <a:endParaRPr lang="en-US" sz="900" spc="75">
              <a:ln w="0" cmpd="sng">
                <a:noFill/>
              </a:ln>
              <a:solidFill>
                <a:schemeClr val="bg1"/>
              </a:solidFill>
              <a:effectLst>
                <a:outerShdw blurRad="50800" dist="50800" dir="5400000" sx="1000" sy="1000" algn="ctr" rotWithShape="0">
                  <a:srgbClr val="000000">
                    <a:alpha val="43137"/>
                  </a:srgbClr>
                </a:outerShdw>
              </a:effectLst>
              <a:latin typeface="FS Elliot Pro" pitchFamily="50" charset="0"/>
              <a:cs typeface="Arial" panose="020B0604020202020204" pitchFamily="34" charset="0"/>
            </a:endParaRPr>
          </a:p>
        </p:txBody>
      </p:sp>
      <p:sp>
        <p:nvSpPr>
          <p:cNvPr id="8" name="Arc 7">
            <a:extLst>
              <a:ext uri="{FF2B5EF4-FFF2-40B4-BE49-F238E27FC236}">
                <a16:creationId xmlns:a16="http://schemas.microsoft.com/office/drawing/2014/main" id="{2DCFBEDE-12E4-CA11-922F-1435BEEB1C70}"/>
              </a:ext>
            </a:extLst>
          </p:cNvPr>
          <p:cNvSpPr/>
          <p:nvPr/>
        </p:nvSpPr>
        <p:spPr>
          <a:xfrm rot="16200000">
            <a:off x="2809876" y="1484048"/>
            <a:ext cx="1333500" cy="1812925"/>
          </a:xfrm>
          <a:prstGeom prst="arc">
            <a:avLst>
              <a:gd name="adj1" fmla="val 17279145"/>
              <a:gd name="adj2" fmla="val 4385051"/>
            </a:avLst>
          </a:prstGeom>
          <a:ln w="57150">
            <a:solidFill>
              <a:srgbClr val="4D4E53"/>
            </a:solidFill>
            <a:prstDash val="sysDot"/>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sp>
        <p:nvSpPr>
          <p:cNvPr id="13" name="Title 1">
            <a:extLst>
              <a:ext uri="{FF2B5EF4-FFF2-40B4-BE49-F238E27FC236}">
                <a16:creationId xmlns:a16="http://schemas.microsoft.com/office/drawing/2014/main" id="{FCBB8DF8-91CA-6F9B-D3A6-D1046C2D5AE1}"/>
              </a:ext>
            </a:extLst>
          </p:cNvPr>
          <p:cNvSpPr txBox="1">
            <a:spLocks noChangeArrowheads="1"/>
          </p:cNvSpPr>
          <p:nvPr/>
        </p:nvSpPr>
        <p:spPr bwMode="auto">
          <a:xfrm>
            <a:off x="712788" y="2142861"/>
            <a:ext cx="300577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2200">
                <a:solidFill>
                  <a:srgbClr val="4D4E53"/>
                </a:solidFill>
                <a:latin typeface="FS Elliot Pro" pitchFamily="50" charset="0"/>
                <a:ea typeface="FS Elliot Pro" pitchFamily="50" charset="0"/>
                <a:cs typeface="FS Elliot Pro" pitchFamily="50" charset="0"/>
              </a:defRPr>
            </a:lvl1pPr>
            <a:lvl2pPr marL="742950" indent="-285750" defTabSz="457200">
              <a:spcBef>
                <a:spcPct val="20000"/>
              </a:spcBef>
              <a:buFont typeface="Arial" panose="020B0604020202020204" pitchFamily="34" charset="0"/>
              <a:buChar char="–"/>
              <a:defRPr>
                <a:solidFill>
                  <a:srgbClr val="4D4E53"/>
                </a:solidFill>
                <a:latin typeface="FS Elliot Pro" pitchFamily="50" charset="0"/>
                <a:ea typeface="FS Elliot Pro" pitchFamily="50" charset="0"/>
                <a:cs typeface="FS Elliot Pro" pitchFamily="50" charset="0"/>
              </a:defRPr>
            </a:lvl2pPr>
            <a:lvl3pPr marL="1143000" indent="-228600" defTabSz="457200">
              <a:spcBef>
                <a:spcPct val="20000"/>
              </a:spcBef>
              <a:buFont typeface="Arial" panose="020B0604020202020204" pitchFamily="34" charset="0"/>
              <a:buChar char="•"/>
              <a:defRPr sz="2400">
                <a:solidFill>
                  <a:srgbClr val="7F7F7F"/>
                </a:solidFill>
                <a:latin typeface="FS Elliot Pro" pitchFamily="50" charset="0"/>
                <a:ea typeface="FS Elliot Pro" pitchFamily="50" charset="0"/>
                <a:cs typeface="FS Elliot Pro" pitchFamily="50" charset="0"/>
              </a:defRPr>
            </a:lvl3pPr>
            <a:lvl4pPr marL="1600200" indent="-228600" defTabSz="457200">
              <a:spcBef>
                <a:spcPct val="20000"/>
              </a:spcBef>
              <a:buFont typeface="Arial" panose="020B0604020202020204" pitchFamily="34" charset="0"/>
              <a:buChar char="–"/>
              <a:defRPr sz="2000">
                <a:solidFill>
                  <a:schemeClr val="tx1"/>
                </a:solidFill>
                <a:latin typeface="FS Elliot Pro" pitchFamily="50" charset="0"/>
                <a:ea typeface="FS Elliot Pro" pitchFamily="50" charset="0"/>
                <a:cs typeface="FS Elliot Pro" pitchFamily="50" charset="0"/>
              </a:defRPr>
            </a:lvl4pPr>
            <a:lvl5pPr marL="2057400" indent="-228600" defTabSz="457200">
              <a:spcBef>
                <a:spcPct val="20000"/>
              </a:spcBef>
              <a:buFont typeface="Arial" panose="020B0604020202020204" pitchFamily="34" charset="0"/>
              <a:buChar char="»"/>
              <a:defRPr sz="2000">
                <a:solidFill>
                  <a:schemeClr val="tx1"/>
                </a:solidFill>
                <a:latin typeface="FS Elliot Pro" pitchFamily="50" charset="0"/>
                <a:ea typeface="FS Elliot Pro" pitchFamily="50" charset="0"/>
                <a:cs typeface="FS Elliot Pro" pitchFamily="50"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S Elliot Pro" pitchFamily="50" charset="0"/>
                <a:ea typeface="FS Elliot Pro" pitchFamily="50" charset="0"/>
                <a:cs typeface="FS Elliot Pro" pitchFamily="50"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S Elliot Pro" pitchFamily="50" charset="0"/>
                <a:ea typeface="FS Elliot Pro" pitchFamily="50" charset="0"/>
                <a:cs typeface="FS Elliot Pro" pitchFamily="50"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S Elliot Pro" pitchFamily="50" charset="0"/>
                <a:ea typeface="FS Elliot Pro" pitchFamily="50" charset="0"/>
                <a:cs typeface="FS Elliot Pro" pitchFamily="50"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S Elliot Pro" pitchFamily="50" charset="0"/>
                <a:ea typeface="FS Elliot Pro" pitchFamily="50" charset="0"/>
                <a:cs typeface="FS Elliot Pro" pitchFamily="50" charset="0"/>
              </a:defRPr>
            </a:lvl9pPr>
          </a:lstStyle>
          <a:p>
            <a:pPr eaLnBrk="1" hangingPunct="1">
              <a:spcBef>
                <a:spcPct val="0"/>
              </a:spcBef>
              <a:buFont typeface="Arial" panose="020B0604020202020204" pitchFamily="34" charset="0"/>
              <a:buNone/>
            </a:pPr>
            <a:r>
              <a:rPr lang="en-US" altLang="en-US" sz="2800">
                <a:solidFill>
                  <a:srgbClr val="191D3F"/>
                </a:solidFill>
              </a:rPr>
              <a:t>Break the</a:t>
            </a:r>
            <a:br>
              <a:rPr lang="en-US" altLang="en-US" sz="2800">
                <a:solidFill>
                  <a:srgbClr val="191D3F"/>
                </a:solidFill>
              </a:rPr>
            </a:br>
            <a:r>
              <a:rPr lang="en-US" altLang="en-US" sz="2800">
                <a:solidFill>
                  <a:srgbClr val="191D3F"/>
                </a:solidFill>
              </a:rPr>
              <a:t>big questions</a:t>
            </a:r>
            <a:br>
              <a:rPr lang="en-US" altLang="en-US" sz="2800">
                <a:solidFill>
                  <a:srgbClr val="191D3F"/>
                </a:solidFill>
              </a:rPr>
            </a:br>
            <a:r>
              <a:rPr lang="en-US" altLang="en-US" sz="2800">
                <a:solidFill>
                  <a:srgbClr val="191D3F"/>
                </a:solidFill>
              </a:rPr>
              <a:t>into smaller, </a:t>
            </a:r>
            <a:br>
              <a:rPr lang="en-US" altLang="en-US" sz="2800">
                <a:solidFill>
                  <a:srgbClr val="191D3F"/>
                </a:solidFill>
              </a:rPr>
            </a:br>
            <a:r>
              <a:rPr lang="en-US" altLang="en-US" sz="2800">
                <a:solidFill>
                  <a:srgbClr val="191D3F"/>
                </a:solidFill>
              </a:rPr>
              <a:t>manageable ones.</a:t>
            </a:r>
            <a:endParaRPr lang="en-US" altLang="en-US" sz="4400">
              <a:solidFill>
                <a:srgbClr val="191D3F"/>
              </a:solidFill>
            </a:endParaRPr>
          </a:p>
        </p:txBody>
      </p:sp>
      <p:sp>
        <p:nvSpPr>
          <p:cNvPr id="14" name="Title 1">
            <a:extLst>
              <a:ext uri="{FF2B5EF4-FFF2-40B4-BE49-F238E27FC236}">
                <a16:creationId xmlns:a16="http://schemas.microsoft.com/office/drawing/2014/main" id="{2A697470-A47D-303D-753D-9862A18ED5B0}"/>
              </a:ext>
            </a:extLst>
          </p:cNvPr>
          <p:cNvSpPr txBox="1">
            <a:spLocks noChangeArrowheads="1"/>
          </p:cNvSpPr>
          <p:nvPr/>
        </p:nvSpPr>
        <p:spPr bwMode="auto">
          <a:xfrm>
            <a:off x="3992244" y="2142861"/>
            <a:ext cx="4008756"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14350" indent="-514350" defTabSz="457200">
              <a:spcBef>
                <a:spcPct val="20000"/>
              </a:spcBef>
              <a:buFont typeface="Arial" panose="020B0604020202020204" pitchFamily="34" charset="0"/>
              <a:buChar char="•"/>
              <a:defRPr sz="2200">
                <a:solidFill>
                  <a:srgbClr val="4D4E53"/>
                </a:solidFill>
                <a:latin typeface="FS Elliot Pro" pitchFamily="50" charset="0"/>
                <a:ea typeface="FS Elliot Pro" pitchFamily="50" charset="0"/>
                <a:cs typeface="FS Elliot Pro" pitchFamily="50" charset="0"/>
              </a:defRPr>
            </a:lvl1pPr>
            <a:lvl2pPr marL="742950" indent="-285750" defTabSz="457200">
              <a:spcBef>
                <a:spcPct val="20000"/>
              </a:spcBef>
              <a:buFont typeface="Arial" panose="020B0604020202020204" pitchFamily="34" charset="0"/>
              <a:buChar char="–"/>
              <a:defRPr>
                <a:solidFill>
                  <a:srgbClr val="4D4E53"/>
                </a:solidFill>
                <a:latin typeface="FS Elliot Pro" pitchFamily="50" charset="0"/>
                <a:ea typeface="FS Elliot Pro" pitchFamily="50" charset="0"/>
                <a:cs typeface="FS Elliot Pro" pitchFamily="50" charset="0"/>
              </a:defRPr>
            </a:lvl2pPr>
            <a:lvl3pPr marL="1143000" indent="-228600" defTabSz="457200">
              <a:spcBef>
                <a:spcPct val="20000"/>
              </a:spcBef>
              <a:buFont typeface="Arial" panose="020B0604020202020204" pitchFamily="34" charset="0"/>
              <a:buChar char="•"/>
              <a:defRPr sz="2400">
                <a:solidFill>
                  <a:srgbClr val="7F7F7F"/>
                </a:solidFill>
                <a:latin typeface="FS Elliot Pro" pitchFamily="50" charset="0"/>
                <a:ea typeface="FS Elliot Pro" pitchFamily="50" charset="0"/>
                <a:cs typeface="FS Elliot Pro" pitchFamily="50" charset="0"/>
              </a:defRPr>
            </a:lvl3pPr>
            <a:lvl4pPr marL="1600200" indent="-228600" defTabSz="457200">
              <a:spcBef>
                <a:spcPct val="20000"/>
              </a:spcBef>
              <a:buFont typeface="Arial" panose="020B0604020202020204" pitchFamily="34" charset="0"/>
              <a:buChar char="–"/>
              <a:defRPr sz="2000">
                <a:solidFill>
                  <a:schemeClr val="tx1"/>
                </a:solidFill>
                <a:latin typeface="FS Elliot Pro" pitchFamily="50" charset="0"/>
                <a:ea typeface="FS Elliot Pro" pitchFamily="50" charset="0"/>
                <a:cs typeface="FS Elliot Pro" pitchFamily="50" charset="0"/>
              </a:defRPr>
            </a:lvl4pPr>
            <a:lvl5pPr marL="2057400" indent="-228600" defTabSz="457200">
              <a:spcBef>
                <a:spcPct val="20000"/>
              </a:spcBef>
              <a:buFont typeface="Arial" panose="020B0604020202020204" pitchFamily="34" charset="0"/>
              <a:buChar char="»"/>
              <a:defRPr sz="2000">
                <a:solidFill>
                  <a:schemeClr val="tx1"/>
                </a:solidFill>
                <a:latin typeface="FS Elliot Pro" pitchFamily="50" charset="0"/>
                <a:ea typeface="FS Elliot Pro" pitchFamily="50" charset="0"/>
                <a:cs typeface="FS Elliot Pro" pitchFamily="50"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S Elliot Pro" pitchFamily="50" charset="0"/>
                <a:ea typeface="FS Elliot Pro" pitchFamily="50" charset="0"/>
                <a:cs typeface="FS Elliot Pro" pitchFamily="50"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S Elliot Pro" pitchFamily="50" charset="0"/>
                <a:ea typeface="FS Elliot Pro" pitchFamily="50" charset="0"/>
                <a:cs typeface="FS Elliot Pro" pitchFamily="50"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S Elliot Pro" pitchFamily="50" charset="0"/>
                <a:ea typeface="FS Elliot Pro" pitchFamily="50" charset="0"/>
                <a:cs typeface="FS Elliot Pro" pitchFamily="50"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S Elliot Pro" pitchFamily="50" charset="0"/>
                <a:ea typeface="FS Elliot Pro" pitchFamily="50" charset="0"/>
                <a:cs typeface="FS Elliot Pro" pitchFamily="50" charset="0"/>
              </a:defRPr>
            </a:lvl9pPr>
          </a:lstStyle>
          <a:p>
            <a:pPr eaLnBrk="1" hangingPunct="1">
              <a:spcBef>
                <a:spcPct val="0"/>
              </a:spcBef>
            </a:pPr>
            <a:r>
              <a:rPr lang="en-US" altLang="en-US" sz="2800">
                <a:solidFill>
                  <a:srgbClr val="191D3F"/>
                </a:solidFill>
              </a:rPr>
              <a:t>Where are you now?</a:t>
            </a:r>
          </a:p>
          <a:p>
            <a:pPr eaLnBrk="1" hangingPunct="1">
              <a:spcBef>
                <a:spcPct val="0"/>
              </a:spcBef>
            </a:pPr>
            <a:r>
              <a:rPr lang="en-US" altLang="en-US" sz="2800">
                <a:solidFill>
                  <a:srgbClr val="191D3F"/>
                </a:solidFill>
              </a:rPr>
              <a:t>Where are you going?</a:t>
            </a:r>
          </a:p>
          <a:p>
            <a:pPr eaLnBrk="1" hangingPunct="1">
              <a:spcBef>
                <a:spcPct val="0"/>
              </a:spcBef>
            </a:pPr>
            <a:r>
              <a:rPr lang="en-US" altLang="en-US" sz="2800">
                <a:solidFill>
                  <a:srgbClr val="191D3F"/>
                </a:solidFill>
              </a:rPr>
              <a:t>How will you get there? </a:t>
            </a:r>
            <a:r>
              <a:rPr lang="en-US" altLang="en-US" sz="2800">
                <a:solidFill>
                  <a:schemeClr val="bg1"/>
                </a:solidFill>
              </a:rPr>
              <a:t>there?</a:t>
            </a:r>
            <a:endParaRPr lang="en-US" altLang="en-US" sz="4400">
              <a:solidFill>
                <a:schemeClr val="bg1"/>
              </a:solidFill>
            </a:endParaRPr>
          </a:p>
        </p:txBody>
      </p:sp>
    </p:spTree>
    <p:extLst>
      <p:ext uri="{BB962C8B-B14F-4D97-AF65-F5344CB8AC3E}">
        <p14:creationId xmlns:p14="http://schemas.microsoft.com/office/powerpoint/2010/main" val="262432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9"/>
                                          </p:stCondLst>
                                        </p:cTn>
                                        <p:tgtEl>
                                          <p:spTgt spid="13">
                                            <p:txEl>
                                              <p:pRg st="0" end="0"/>
                                            </p:txEl>
                                          </p:spTgt>
                                        </p:tgtEl>
                                        <p:attrNameLst>
                                          <p:attrName>style.visibility</p:attrName>
                                        </p:attrNameLst>
                                      </p:cBhvr>
                                      <p:to>
                                        <p:strVal val="visible"/>
                                      </p:to>
                                    </p:set>
                                  </p:childTnLst>
                                </p:cTn>
                              </p:par>
                            </p:childTnLst>
                          </p:cTn>
                        </p:par>
                        <p:par>
                          <p:cTn id="11" fill="hold">
                            <p:stCondLst>
                              <p:cond delay="10"/>
                            </p:stCondLst>
                            <p:childTnLst>
                              <p:par>
                                <p:cTn id="12" presetID="1" presetClass="entr" presetSubtype="0" fill="hold" grpId="0" nodeType="afterEffect">
                                  <p:stCondLst>
                                    <p:cond delay="0"/>
                                  </p:stCondLst>
                                  <p:childTnLst>
                                    <p:set>
                                      <p:cBhvr>
                                        <p:cTn id="13" dur="1" fill="hold">
                                          <p:stCondLst>
                                            <p:cond delay="499"/>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546834" y="4551076"/>
            <a:ext cx="1352323" cy="390144"/>
          </a:xfrm>
          <a:prstGeom prst="rect">
            <a:avLst/>
          </a:prstGeom>
        </p:spPr>
      </p:pic>
      <p:sp>
        <p:nvSpPr>
          <p:cNvPr id="5" name="Footer Placeholder 4"/>
          <p:cNvSpPr txBox="1">
            <a:spLocks/>
          </p:cNvSpPr>
          <p:nvPr/>
        </p:nvSpPr>
        <p:spPr>
          <a:xfrm>
            <a:off x="92443" y="4778375"/>
            <a:ext cx="3840601" cy="365125"/>
          </a:xfrm>
          <a:prstGeom prst="rect">
            <a:avLst/>
          </a:prstGeom>
        </p:spPr>
        <p:txBody>
          <a:bodyPr vert="horz" lIns="91440" tIns="45720" rIns="91440" bIns="45720" rtlCol="0" anchor="ctr"/>
          <a:lstStyle>
            <a:defPPr>
              <a:defRPr lang="en-US"/>
            </a:defPPr>
            <a:lvl1pPr marL="0" algn="ctr" defTabSz="457200" rtl="0" eaLnBrk="1" latinLnBrk="0" hangingPunct="1">
              <a:defRPr sz="1400" kern="1200" baseline="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a:ln w="0" cmpd="sng">
                  <a:noFill/>
                </a:ln>
                <a:solidFill>
                  <a:srgbClr val="23273F"/>
                </a:solidFill>
                <a:effectLst>
                  <a:outerShdw blurRad="50800" dist="50800" dir="5400000" sx="1000" sy="1000" algn="ctr" rotWithShape="0">
                    <a:srgbClr val="000000">
                      <a:alpha val="43137"/>
                    </a:srgbClr>
                  </a:outerShdw>
                </a:effectLst>
                <a:latin typeface="FS Elliot Pro" pitchFamily="50" charset="0"/>
              </a:rPr>
              <a:t>For financial professional use only. Not for distribution to the public</a:t>
            </a:r>
            <a:r>
              <a:rPr lang="en-US" sz="1200">
                <a:ln w="0" cmpd="sng">
                  <a:noFill/>
                </a:ln>
                <a:solidFill>
                  <a:srgbClr val="23273F"/>
                </a:solidFill>
                <a:effectLst>
                  <a:outerShdw blurRad="50800" dist="50800" dir="5400000" sx="1000" sy="1000" algn="ctr" rotWithShape="0">
                    <a:srgbClr val="000000">
                      <a:alpha val="43137"/>
                    </a:srgbClr>
                  </a:outerShdw>
                </a:effectLst>
                <a:latin typeface="FS Elliot Pro" pitchFamily="50" charset="0"/>
              </a:rPr>
              <a:t>.</a:t>
            </a:r>
          </a:p>
          <a:p>
            <a:endParaRPr lang="en-US" sz="1200" spc="100">
              <a:ln w="0" cmpd="sng">
                <a:noFill/>
              </a:ln>
              <a:solidFill>
                <a:schemeClr val="tx1">
                  <a:lumMod val="75000"/>
                </a:schemeClr>
              </a:solidFill>
              <a:effectLst>
                <a:outerShdw blurRad="50800" dist="50800" dir="5400000" sx="1000" sy="1000" algn="ctr" rotWithShape="0">
                  <a:srgbClr val="000000">
                    <a:alpha val="43137"/>
                  </a:srgbClr>
                </a:outerShdw>
              </a:effectLst>
              <a:latin typeface="FS Elliot Pro" pitchFamily="50" charset="0"/>
              <a:cs typeface="Arial" panose="020B0604020202020204" pitchFamily="34" charset="0"/>
            </a:endParaRPr>
          </a:p>
        </p:txBody>
      </p:sp>
      <p:pic>
        <p:nvPicPr>
          <p:cNvPr id="10" name="Picture 9">
            <a:extLst>
              <a:ext uri="{FF2B5EF4-FFF2-40B4-BE49-F238E27FC236}">
                <a16:creationId xmlns:a16="http://schemas.microsoft.com/office/drawing/2014/main" id="{B626A052-9A27-410B-95FE-90DCBA640CC5}"/>
              </a:ext>
            </a:extLst>
          </p:cNvPr>
          <p:cNvPicPr>
            <a:picLocks noChangeAspect="1"/>
          </p:cNvPicPr>
          <p:nvPr/>
        </p:nvPicPr>
        <p:blipFill>
          <a:blip r:embed="rId4"/>
          <a:stretch>
            <a:fillRect/>
          </a:stretch>
        </p:blipFill>
        <p:spPr>
          <a:xfrm>
            <a:off x="572918" y="1325229"/>
            <a:ext cx="7096247" cy="3081365"/>
          </a:xfrm>
          <a:prstGeom prst="rect">
            <a:avLst/>
          </a:prstGeom>
        </p:spPr>
      </p:pic>
      <p:sp>
        <p:nvSpPr>
          <p:cNvPr id="3" name="Title 1">
            <a:extLst>
              <a:ext uri="{FF2B5EF4-FFF2-40B4-BE49-F238E27FC236}">
                <a16:creationId xmlns:a16="http://schemas.microsoft.com/office/drawing/2014/main" id="{DC0CCC48-B9C8-B18B-6E56-80DCBF5135F5}"/>
              </a:ext>
            </a:extLst>
          </p:cNvPr>
          <p:cNvSpPr txBox="1">
            <a:spLocks noChangeArrowheads="1"/>
          </p:cNvSpPr>
          <p:nvPr/>
        </p:nvSpPr>
        <p:spPr>
          <a:xfrm>
            <a:off x="572918" y="406689"/>
            <a:ext cx="5314950" cy="376990"/>
          </a:xfrm>
          <a:prstGeom prst="rect">
            <a:avLst/>
          </a:prstGeom>
        </p:spPr>
        <p:txBody>
          <a:bodyPr vert="horz" lIns="91440" tIns="45720" rIns="91440" bIns="45720" rtlCol="0" anchor="t">
            <a:noAutofit/>
          </a:bodyPr>
          <a:lstStyle>
            <a:lvl1pPr algn="l" defTabSz="457200" rtl="0" eaLnBrk="1" latinLnBrk="0" hangingPunct="1">
              <a:lnSpc>
                <a:spcPct val="80000"/>
              </a:lnSpc>
              <a:spcBef>
                <a:spcPct val="0"/>
              </a:spcBef>
              <a:buNone/>
              <a:defRPr sz="3400" b="0" i="0" kern="1200" baseline="0">
                <a:solidFill>
                  <a:srgbClr val="0091DA"/>
                </a:solidFill>
                <a:latin typeface="FS Elliot Pro"/>
                <a:ea typeface="+mj-ea"/>
                <a:cs typeface="FS Elliot Pro"/>
              </a:defRPr>
            </a:lvl1pPr>
          </a:lstStyle>
          <a:p>
            <a:pPr>
              <a:spcBef>
                <a:spcPts val="1200"/>
              </a:spcBef>
              <a:spcAft>
                <a:spcPts val="1200"/>
              </a:spcAft>
            </a:pPr>
            <a:r>
              <a:rPr lang="en-US" sz="1400">
                <a:solidFill>
                  <a:srgbClr val="0067CF"/>
                </a:solidFill>
                <a:latin typeface="FSElliotPro" panose="02000503040000020004" pitchFamily="50" charset="0"/>
              </a:rPr>
              <a:t>Agribusiness approach</a:t>
            </a:r>
            <a:br>
              <a:rPr lang="en-US">
                <a:solidFill>
                  <a:srgbClr val="0067CF"/>
                </a:solidFill>
                <a:latin typeface="+mj-lt"/>
              </a:rPr>
            </a:br>
            <a:endParaRPr lang="en-US" altLang="en-US" sz="2400">
              <a:solidFill>
                <a:srgbClr val="0067CF"/>
              </a:solidFill>
              <a:latin typeface="+mj-lt"/>
            </a:endParaRPr>
          </a:p>
        </p:txBody>
      </p:sp>
      <p:sp>
        <p:nvSpPr>
          <p:cNvPr id="9" name="TextBox 8">
            <a:extLst>
              <a:ext uri="{FF2B5EF4-FFF2-40B4-BE49-F238E27FC236}">
                <a16:creationId xmlns:a16="http://schemas.microsoft.com/office/drawing/2014/main" id="{C0D77D59-16C5-B604-B053-0259E511F326}"/>
              </a:ext>
            </a:extLst>
          </p:cNvPr>
          <p:cNvSpPr txBox="1"/>
          <p:nvPr/>
        </p:nvSpPr>
        <p:spPr>
          <a:xfrm>
            <a:off x="572918" y="661467"/>
            <a:ext cx="6582262" cy="553998"/>
          </a:xfrm>
          <a:prstGeom prst="rect">
            <a:avLst/>
          </a:prstGeom>
          <a:noFill/>
        </p:spPr>
        <p:txBody>
          <a:bodyPr wrap="square">
            <a:spAutoFit/>
          </a:bodyPr>
          <a:lstStyle/>
          <a:p>
            <a:r>
              <a:rPr lang="en-US" sz="3000">
                <a:solidFill>
                  <a:srgbClr val="0067CF"/>
                </a:solidFill>
                <a:latin typeface="FSElliotPro" panose="02000503040000020004" pitchFamily="50" charset="0"/>
              </a:rPr>
              <a:t>Help them determine where to start</a:t>
            </a:r>
            <a:endParaRPr lang="en-US" sz="3000">
              <a:latin typeface="FSElliotPro" panose="02000503040000020004" pitchFamily="50" charset="0"/>
            </a:endParaRPr>
          </a:p>
        </p:txBody>
      </p:sp>
    </p:spTree>
    <p:extLst>
      <p:ext uri="{BB962C8B-B14F-4D97-AF65-F5344CB8AC3E}">
        <p14:creationId xmlns:p14="http://schemas.microsoft.com/office/powerpoint/2010/main" val="10121394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CE996F1-89CE-1B48-A920-40FBD75EE938}"/>
              </a:ext>
            </a:extLst>
          </p:cNvPr>
          <p:cNvSpPr>
            <a:spLocks noGrp="1"/>
          </p:cNvSpPr>
          <p:nvPr>
            <p:ph type="title"/>
          </p:nvPr>
        </p:nvSpPr>
        <p:spPr>
          <a:xfrm>
            <a:off x="456605" y="219268"/>
            <a:ext cx="8230790" cy="774975"/>
          </a:xfrm>
        </p:spPr>
        <p:txBody>
          <a:bodyPr/>
          <a:lstStyle/>
          <a:p>
            <a:pPr>
              <a:spcBef>
                <a:spcPts val="1200"/>
              </a:spcBef>
            </a:pPr>
            <a:r>
              <a:rPr lang="en-US" sz="1400">
                <a:latin typeface="FS Elliot Pro Light" panose="02000503040000020004" pitchFamily="50" charset="0"/>
              </a:rPr>
              <a:t>Agribusiness approach</a:t>
            </a:r>
            <a:br>
              <a:rPr lang="en-US"/>
            </a:br>
            <a:br>
              <a:rPr lang="en-US" sz="800"/>
            </a:br>
            <a:r>
              <a:rPr lang="en-US"/>
              <a:t>What’s next?</a:t>
            </a:r>
            <a:endParaRPr lang="en-US">
              <a:solidFill>
                <a:srgbClr val="0067CF"/>
              </a:solidFill>
              <a:latin typeface="FS Elliot Pro Light" panose="02000503040000020004" pitchFamily="2" charset="0"/>
            </a:endParaRPr>
          </a:p>
        </p:txBody>
      </p:sp>
      <p:sp>
        <p:nvSpPr>
          <p:cNvPr id="11" name="TextBox 10">
            <a:extLst>
              <a:ext uri="{FF2B5EF4-FFF2-40B4-BE49-F238E27FC236}">
                <a16:creationId xmlns:a16="http://schemas.microsoft.com/office/drawing/2014/main" id="{941108D0-BF3E-7B48-AE63-1CFC120DCAB6}"/>
              </a:ext>
            </a:extLst>
          </p:cNvPr>
          <p:cNvSpPr txBox="1"/>
          <p:nvPr/>
        </p:nvSpPr>
        <p:spPr>
          <a:xfrm>
            <a:off x="6923315" y="5943600"/>
            <a:ext cx="184731" cy="300082"/>
          </a:xfrm>
          <a:prstGeom prst="rect">
            <a:avLst/>
          </a:prstGeom>
          <a:noFill/>
        </p:spPr>
        <p:txBody>
          <a:bodyPr wrap="none" rtlCol="0">
            <a:spAutoFit/>
          </a:bodyPr>
          <a:lstStyle/>
          <a:p>
            <a:endParaRPr lang="en-US" sz="1350"/>
          </a:p>
        </p:txBody>
      </p:sp>
      <p:sp>
        <p:nvSpPr>
          <p:cNvPr id="2" name="TextBox 1">
            <a:extLst>
              <a:ext uri="{FF2B5EF4-FFF2-40B4-BE49-F238E27FC236}">
                <a16:creationId xmlns:a16="http://schemas.microsoft.com/office/drawing/2014/main" id="{FBC3EB19-365B-F441-BF78-E6784BBA6302}"/>
              </a:ext>
            </a:extLst>
          </p:cNvPr>
          <p:cNvSpPr txBox="1"/>
          <p:nvPr/>
        </p:nvSpPr>
        <p:spPr>
          <a:xfrm>
            <a:off x="-245097" y="1065229"/>
            <a:ext cx="0" cy="0"/>
          </a:xfrm>
          <a:prstGeom prst="rect">
            <a:avLst/>
          </a:prstGeom>
        </p:spPr>
        <p:txBody>
          <a:bodyPr vert="horz" wrap="none" lIns="91440" tIns="45720" rIns="91440" bIns="45720" rtlCol="0">
            <a:noAutofit/>
          </a:bodyPr>
          <a:lstStyle/>
          <a:p>
            <a:pPr>
              <a:lnSpc>
                <a:spcPct val="90000"/>
              </a:lnSpc>
              <a:spcBef>
                <a:spcPts val="0"/>
              </a:spcBef>
            </a:pPr>
            <a:endParaRPr lang="en-US" sz="3000" spc="-70">
              <a:solidFill>
                <a:srgbClr val="0091DA"/>
              </a:solidFill>
              <a:latin typeface="+mj-lt"/>
              <a:cs typeface="FS Elliot Pro Light"/>
            </a:endParaRPr>
          </a:p>
        </p:txBody>
      </p:sp>
      <p:sp>
        <p:nvSpPr>
          <p:cNvPr id="15" name="Rectangle 14">
            <a:extLst>
              <a:ext uri="{FF2B5EF4-FFF2-40B4-BE49-F238E27FC236}">
                <a16:creationId xmlns:a16="http://schemas.microsoft.com/office/drawing/2014/main" id="{74364F78-7030-8447-818F-F4424B1550CD}"/>
              </a:ext>
            </a:extLst>
          </p:cNvPr>
          <p:cNvSpPr/>
          <p:nvPr/>
        </p:nvSpPr>
        <p:spPr>
          <a:xfrm>
            <a:off x="0" y="1233997"/>
            <a:ext cx="9144000" cy="3388506"/>
          </a:xfrm>
          <a:prstGeom prst="rect">
            <a:avLst/>
          </a:prstGeom>
          <a:solidFill>
            <a:schemeClr val="bg1"/>
          </a:solidFill>
          <a:ln w="12700" cap="rnd">
            <a:noFill/>
            <a:prstDash val="sysDot"/>
            <a:rou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Footer Placeholder 4">
            <a:extLst>
              <a:ext uri="{FF2B5EF4-FFF2-40B4-BE49-F238E27FC236}">
                <a16:creationId xmlns:a16="http://schemas.microsoft.com/office/drawing/2014/main" id="{A073A719-BFF3-4515-9B01-49CD3BBC3E32}"/>
              </a:ext>
            </a:extLst>
          </p:cNvPr>
          <p:cNvSpPr txBox="1">
            <a:spLocks/>
          </p:cNvSpPr>
          <p:nvPr/>
        </p:nvSpPr>
        <p:spPr>
          <a:xfrm>
            <a:off x="-465283" y="4869656"/>
            <a:ext cx="5322185" cy="273844"/>
          </a:xfrm>
          <a:prstGeom prst="rect">
            <a:avLst/>
          </a:prstGeom>
        </p:spPr>
        <p:txBody>
          <a:bodyPr vert="horz" lIns="68580" tIns="34290" rIns="68580" bIns="34290" rtlCol="0" anchor="ctr"/>
          <a:lstStyle>
            <a:defPPr>
              <a:defRPr lang="en-US"/>
            </a:defPPr>
            <a:lvl1pPr marL="0" algn="ctr" defTabSz="457200" rtl="0" eaLnBrk="1" latinLnBrk="0" hangingPunct="1">
              <a:defRPr sz="1400" kern="1200" baseline="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25">
                <a:ln w="0" cmpd="sng">
                  <a:noFill/>
                </a:ln>
                <a:solidFill>
                  <a:schemeClr val="bg1"/>
                </a:solidFill>
                <a:effectLst>
                  <a:outerShdw blurRad="50800" dist="50800" dir="5400000" sx="1000" sy="1000" algn="ctr" rotWithShape="0">
                    <a:srgbClr val="000000">
                      <a:alpha val="43137"/>
                    </a:srgbClr>
                  </a:outerShdw>
                </a:effectLst>
                <a:latin typeface="FS Elliot Pro" pitchFamily="50" charset="0"/>
              </a:rPr>
              <a:t>For financial professional use only. Not for distribution to the public.</a:t>
            </a:r>
          </a:p>
          <a:p>
            <a:endParaRPr lang="en-US" sz="900" spc="75">
              <a:ln w="0" cmpd="sng">
                <a:noFill/>
              </a:ln>
              <a:solidFill>
                <a:schemeClr val="bg1"/>
              </a:solidFill>
              <a:effectLst>
                <a:outerShdw blurRad="50800" dist="50800" dir="5400000" sx="1000" sy="1000" algn="ctr" rotWithShape="0">
                  <a:srgbClr val="000000">
                    <a:alpha val="43137"/>
                  </a:srgbClr>
                </a:outerShdw>
              </a:effectLst>
              <a:latin typeface="FS Elliot Pro" pitchFamily="50" charset="0"/>
              <a:cs typeface="Arial" panose="020B0604020202020204" pitchFamily="34" charset="0"/>
            </a:endParaRPr>
          </a:p>
        </p:txBody>
      </p:sp>
      <p:sp>
        <p:nvSpPr>
          <p:cNvPr id="6" name="Title 1">
            <a:extLst>
              <a:ext uri="{FF2B5EF4-FFF2-40B4-BE49-F238E27FC236}">
                <a16:creationId xmlns:a16="http://schemas.microsoft.com/office/drawing/2014/main" id="{324627CD-5C22-EA80-CCDB-A97ABC884D65}"/>
              </a:ext>
            </a:extLst>
          </p:cNvPr>
          <p:cNvSpPr txBox="1">
            <a:spLocks noChangeArrowheads="1"/>
          </p:cNvSpPr>
          <p:nvPr/>
        </p:nvSpPr>
        <p:spPr bwMode="auto">
          <a:xfrm>
            <a:off x="919189" y="2142861"/>
            <a:ext cx="289038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2200">
                <a:solidFill>
                  <a:srgbClr val="4D4E53"/>
                </a:solidFill>
                <a:latin typeface="FS Elliot Pro" pitchFamily="50" charset="0"/>
                <a:ea typeface="FS Elliot Pro" pitchFamily="50" charset="0"/>
                <a:cs typeface="FS Elliot Pro" pitchFamily="50" charset="0"/>
              </a:defRPr>
            </a:lvl1pPr>
            <a:lvl2pPr marL="742950" indent="-285750" defTabSz="457200">
              <a:spcBef>
                <a:spcPct val="20000"/>
              </a:spcBef>
              <a:buFont typeface="Arial" panose="020B0604020202020204" pitchFamily="34" charset="0"/>
              <a:buChar char="–"/>
              <a:defRPr>
                <a:solidFill>
                  <a:srgbClr val="4D4E53"/>
                </a:solidFill>
                <a:latin typeface="FS Elliot Pro" pitchFamily="50" charset="0"/>
                <a:ea typeface="FS Elliot Pro" pitchFamily="50" charset="0"/>
                <a:cs typeface="FS Elliot Pro" pitchFamily="50" charset="0"/>
              </a:defRPr>
            </a:lvl2pPr>
            <a:lvl3pPr marL="1143000" indent="-228600" defTabSz="457200">
              <a:spcBef>
                <a:spcPct val="20000"/>
              </a:spcBef>
              <a:buFont typeface="Arial" panose="020B0604020202020204" pitchFamily="34" charset="0"/>
              <a:buChar char="•"/>
              <a:defRPr sz="2400">
                <a:solidFill>
                  <a:srgbClr val="7F7F7F"/>
                </a:solidFill>
                <a:latin typeface="FS Elliot Pro" pitchFamily="50" charset="0"/>
                <a:ea typeface="FS Elliot Pro" pitchFamily="50" charset="0"/>
                <a:cs typeface="FS Elliot Pro" pitchFamily="50" charset="0"/>
              </a:defRPr>
            </a:lvl3pPr>
            <a:lvl4pPr marL="1600200" indent="-228600" defTabSz="457200">
              <a:spcBef>
                <a:spcPct val="20000"/>
              </a:spcBef>
              <a:buFont typeface="Arial" panose="020B0604020202020204" pitchFamily="34" charset="0"/>
              <a:buChar char="–"/>
              <a:defRPr sz="2000">
                <a:solidFill>
                  <a:schemeClr val="tx1"/>
                </a:solidFill>
                <a:latin typeface="FS Elliot Pro" pitchFamily="50" charset="0"/>
                <a:ea typeface="FS Elliot Pro" pitchFamily="50" charset="0"/>
                <a:cs typeface="FS Elliot Pro" pitchFamily="50" charset="0"/>
              </a:defRPr>
            </a:lvl4pPr>
            <a:lvl5pPr marL="2057400" indent="-228600" defTabSz="457200">
              <a:spcBef>
                <a:spcPct val="20000"/>
              </a:spcBef>
              <a:buFont typeface="Arial" panose="020B0604020202020204" pitchFamily="34" charset="0"/>
              <a:buChar char="»"/>
              <a:defRPr sz="2000">
                <a:solidFill>
                  <a:schemeClr val="tx1"/>
                </a:solidFill>
                <a:latin typeface="FS Elliot Pro" pitchFamily="50" charset="0"/>
                <a:ea typeface="FS Elliot Pro" pitchFamily="50" charset="0"/>
                <a:cs typeface="FS Elliot Pro" pitchFamily="50"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S Elliot Pro" pitchFamily="50" charset="0"/>
                <a:ea typeface="FS Elliot Pro" pitchFamily="50" charset="0"/>
                <a:cs typeface="FS Elliot Pro" pitchFamily="50"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S Elliot Pro" pitchFamily="50" charset="0"/>
                <a:ea typeface="FS Elliot Pro" pitchFamily="50" charset="0"/>
                <a:cs typeface="FS Elliot Pro" pitchFamily="50"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S Elliot Pro" pitchFamily="50" charset="0"/>
                <a:ea typeface="FS Elliot Pro" pitchFamily="50" charset="0"/>
                <a:cs typeface="FS Elliot Pro" pitchFamily="50"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S Elliot Pro" pitchFamily="50" charset="0"/>
                <a:ea typeface="FS Elliot Pro" pitchFamily="50" charset="0"/>
                <a:cs typeface="FS Elliot Pro" pitchFamily="50" charset="0"/>
              </a:defRPr>
            </a:lvl9pPr>
          </a:lstStyle>
          <a:p>
            <a:pPr eaLnBrk="1" hangingPunct="1">
              <a:spcBef>
                <a:spcPct val="0"/>
              </a:spcBef>
              <a:buFont typeface="Arial" panose="020B0604020202020204" pitchFamily="34" charset="0"/>
              <a:buNone/>
            </a:pPr>
            <a:r>
              <a:rPr lang="en-US" altLang="en-US" sz="2800">
                <a:solidFill>
                  <a:srgbClr val="191D3F"/>
                </a:solidFill>
              </a:rPr>
              <a:t>Complete the agriculture planning questionnaire</a:t>
            </a:r>
            <a:endParaRPr lang="en-US" altLang="en-US" sz="4400">
              <a:solidFill>
                <a:srgbClr val="191D3F"/>
              </a:solidFill>
            </a:endParaRPr>
          </a:p>
        </p:txBody>
      </p:sp>
      <p:sp>
        <p:nvSpPr>
          <p:cNvPr id="7" name="Title 1">
            <a:extLst>
              <a:ext uri="{FF2B5EF4-FFF2-40B4-BE49-F238E27FC236}">
                <a16:creationId xmlns:a16="http://schemas.microsoft.com/office/drawing/2014/main" id="{31E924E6-34A5-21B7-DD54-B42A16E27FB6}"/>
              </a:ext>
            </a:extLst>
          </p:cNvPr>
          <p:cNvSpPr txBox="1">
            <a:spLocks noChangeArrowheads="1"/>
          </p:cNvSpPr>
          <p:nvPr/>
        </p:nvSpPr>
        <p:spPr bwMode="auto">
          <a:xfrm>
            <a:off x="3939667" y="2161399"/>
            <a:ext cx="3168379"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14350" indent="-514350" defTabSz="457200">
              <a:spcBef>
                <a:spcPct val="20000"/>
              </a:spcBef>
              <a:buFont typeface="Arial" panose="020B0604020202020204" pitchFamily="34" charset="0"/>
              <a:buChar char="•"/>
              <a:defRPr sz="2200">
                <a:solidFill>
                  <a:srgbClr val="4D4E53"/>
                </a:solidFill>
                <a:latin typeface="FS Elliot Pro" pitchFamily="50" charset="0"/>
                <a:ea typeface="FS Elliot Pro" pitchFamily="50" charset="0"/>
                <a:cs typeface="FS Elliot Pro" pitchFamily="50" charset="0"/>
              </a:defRPr>
            </a:lvl1pPr>
            <a:lvl2pPr marL="742950" indent="-285750" defTabSz="457200">
              <a:spcBef>
                <a:spcPct val="20000"/>
              </a:spcBef>
              <a:buFont typeface="Arial" panose="020B0604020202020204" pitchFamily="34" charset="0"/>
              <a:buChar char="–"/>
              <a:defRPr>
                <a:solidFill>
                  <a:srgbClr val="4D4E53"/>
                </a:solidFill>
                <a:latin typeface="FS Elliot Pro" pitchFamily="50" charset="0"/>
                <a:ea typeface="FS Elliot Pro" pitchFamily="50" charset="0"/>
                <a:cs typeface="FS Elliot Pro" pitchFamily="50" charset="0"/>
              </a:defRPr>
            </a:lvl2pPr>
            <a:lvl3pPr marL="1143000" indent="-228600" defTabSz="457200">
              <a:spcBef>
                <a:spcPct val="20000"/>
              </a:spcBef>
              <a:buFont typeface="Arial" panose="020B0604020202020204" pitchFamily="34" charset="0"/>
              <a:buChar char="•"/>
              <a:defRPr sz="2400">
                <a:solidFill>
                  <a:srgbClr val="7F7F7F"/>
                </a:solidFill>
                <a:latin typeface="FS Elliot Pro" pitchFamily="50" charset="0"/>
                <a:ea typeface="FS Elliot Pro" pitchFamily="50" charset="0"/>
                <a:cs typeface="FS Elliot Pro" pitchFamily="50" charset="0"/>
              </a:defRPr>
            </a:lvl3pPr>
            <a:lvl4pPr marL="1600200" indent="-228600" defTabSz="457200">
              <a:spcBef>
                <a:spcPct val="20000"/>
              </a:spcBef>
              <a:buFont typeface="Arial" panose="020B0604020202020204" pitchFamily="34" charset="0"/>
              <a:buChar char="–"/>
              <a:defRPr sz="2000">
                <a:solidFill>
                  <a:schemeClr val="tx1"/>
                </a:solidFill>
                <a:latin typeface="FS Elliot Pro" pitchFamily="50" charset="0"/>
                <a:ea typeface="FS Elliot Pro" pitchFamily="50" charset="0"/>
                <a:cs typeface="FS Elliot Pro" pitchFamily="50" charset="0"/>
              </a:defRPr>
            </a:lvl4pPr>
            <a:lvl5pPr marL="2057400" indent="-228600" defTabSz="457200">
              <a:spcBef>
                <a:spcPct val="20000"/>
              </a:spcBef>
              <a:buFont typeface="Arial" panose="020B0604020202020204" pitchFamily="34" charset="0"/>
              <a:buChar char="»"/>
              <a:defRPr sz="2000">
                <a:solidFill>
                  <a:schemeClr val="tx1"/>
                </a:solidFill>
                <a:latin typeface="FS Elliot Pro" pitchFamily="50" charset="0"/>
                <a:ea typeface="FS Elliot Pro" pitchFamily="50" charset="0"/>
                <a:cs typeface="FS Elliot Pro" pitchFamily="50"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S Elliot Pro" pitchFamily="50" charset="0"/>
                <a:ea typeface="FS Elliot Pro" pitchFamily="50" charset="0"/>
                <a:cs typeface="FS Elliot Pro" pitchFamily="50"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S Elliot Pro" pitchFamily="50" charset="0"/>
                <a:ea typeface="FS Elliot Pro" pitchFamily="50" charset="0"/>
                <a:cs typeface="FS Elliot Pro" pitchFamily="50"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S Elliot Pro" pitchFamily="50" charset="0"/>
                <a:ea typeface="FS Elliot Pro" pitchFamily="50" charset="0"/>
                <a:cs typeface="FS Elliot Pro" pitchFamily="50"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S Elliot Pro" pitchFamily="50" charset="0"/>
                <a:ea typeface="FS Elliot Pro" pitchFamily="50" charset="0"/>
                <a:cs typeface="FS Elliot Pro" pitchFamily="50" charset="0"/>
              </a:defRPr>
            </a:lvl9pPr>
          </a:lstStyle>
          <a:p>
            <a:pPr marL="0" indent="0" eaLnBrk="1" hangingPunct="1">
              <a:spcBef>
                <a:spcPct val="0"/>
              </a:spcBef>
              <a:buNone/>
            </a:pPr>
            <a:r>
              <a:rPr lang="en-US" altLang="en-US" sz="2800">
                <a:solidFill>
                  <a:srgbClr val="191D3F"/>
                </a:solidFill>
              </a:rPr>
              <a:t>Receive and review the agribusiness planning report </a:t>
            </a:r>
            <a:r>
              <a:rPr lang="en-US" altLang="en-US" sz="2800">
                <a:solidFill>
                  <a:schemeClr val="bg1"/>
                </a:solidFill>
              </a:rPr>
              <a:t>there?</a:t>
            </a:r>
            <a:endParaRPr lang="en-US" altLang="en-US" sz="4400">
              <a:solidFill>
                <a:schemeClr val="bg1"/>
              </a:solidFill>
            </a:endParaRPr>
          </a:p>
        </p:txBody>
      </p:sp>
      <p:sp>
        <p:nvSpPr>
          <p:cNvPr id="8" name="Arc 7">
            <a:extLst>
              <a:ext uri="{FF2B5EF4-FFF2-40B4-BE49-F238E27FC236}">
                <a16:creationId xmlns:a16="http://schemas.microsoft.com/office/drawing/2014/main" id="{2DCFBEDE-12E4-CA11-922F-1435BEEB1C70}"/>
              </a:ext>
            </a:extLst>
          </p:cNvPr>
          <p:cNvSpPr/>
          <p:nvPr/>
        </p:nvSpPr>
        <p:spPr>
          <a:xfrm rot="16200000">
            <a:off x="2809876" y="1484048"/>
            <a:ext cx="1333500" cy="1812925"/>
          </a:xfrm>
          <a:prstGeom prst="arc">
            <a:avLst>
              <a:gd name="adj1" fmla="val 17279145"/>
              <a:gd name="adj2" fmla="val 4385051"/>
            </a:avLst>
          </a:prstGeom>
          <a:ln w="57150">
            <a:solidFill>
              <a:srgbClr val="4D4E53"/>
            </a:solidFill>
            <a:prstDash val="sysDot"/>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985999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6">
                                            <p:txEl>
                                              <p:pRg st="0" end="0"/>
                                            </p:txEl>
                                          </p:spTgt>
                                        </p:tgtEl>
                                        <p:attrNameLst>
                                          <p:attrName>style.visibility</p:attrName>
                                        </p:attrNameLst>
                                      </p:cBhvr>
                                      <p:to>
                                        <p:strVal val="visible"/>
                                      </p:to>
                                    </p:set>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499"/>
                                          </p:stCondLst>
                                        </p:cTn>
                                        <p:tgtEl>
                                          <p:spTgt spid="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4">
            <a:extLst>
              <a:ext uri="{FF2B5EF4-FFF2-40B4-BE49-F238E27FC236}">
                <a16:creationId xmlns:a16="http://schemas.microsoft.com/office/drawing/2014/main" id="{26E62D08-CB33-4CAE-A8BB-25588685DB14}"/>
              </a:ext>
            </a:extLst>
          </p:cNvPr>
          <p:cNvSpPr txBox="1">
            <a:spLocks/>
          </p:cNvSpPr>
          <p:nvPr/>
        </p:nvSpPr>
        <p:spPr>
          <a:xfrm>
            <a:off x="-68083" y="4758657"/>
            <a:ext cx="4079910" cy="365125"/>
          </a:xfrm>
          <a:prstGeom prst="rect">
            <a:avLst/>
          </a:prstGeom>
        </p:spPr>
        <p:txBody>
          <a:bodyPr vert="horz" lIns="91440" tIns="45720" rIns="91440" bIns="45720" rtlCol="0" anchor="ctr"/>
          <a:lstStyle>
            <a:defPPr>
              <a:defRPr lang="en-US"/>
            </a:defPPr>
            <a:lvl1pPr marL="0" algn="ctr" defTabSz="457200" rtl="0" eaLnBrk="1" latinLnBrk="0" hangingPunct="1">
              <a:defRPr sz="1400" kern="1200" baseline="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a:ln w="0" cmpd="sng">
                  <a:noFill/>
                </a:ln>
                <a:solidFill>
                  <a:srgbClr val="23273F"/>
                </a:solidFill>
                <a:effectLst>
                  <a:outerShdw blurRad="50800" dist="50800" dir="5400000" sx="1000" sy="1000" algn="ctr" rotWithShape="0">
                    <a:srgbClr val="000000">
                      <a:alpha val="43137"/>
                    </a:srgbClr>
                  </a:outerShdw>
                </a:effectLst>
                <a:latin typeface="FS Elliot Pro" pitchFamily="50" charset="0"/>
              </a:rPr>
              <a:t>For financial professional use only. Not for distribution to the public</a:t>
            </a:r>
            <a:r>
              <a:rPr lang="en-US" sz="1200">
                <a:ln w="0" cmpd="sng">
                  <a:noFill/>
                </a:ln>
                <a:solidFill>
                  <a:srgbClr val="23273F"/>
                </a:solidFill>
                <a:effectLst>
                  <a:outerShdw blurRad="50800" dist="50800" dir="5400000" sx="1000" sy="1000" algn="ctr" rotWithShape="0">
                    <a:srgbClr val="000000">
                      <a:alpha val="43137"/>
                    </a:srgbClr>
                  </a:outerShdw>
                </a:effectLst>
                <a:latin typeface="FS Elliot Pro" pitchFamily="50" charset="0"/>
              </a:rPr>
              <a:t>.</a:t>
            </a:r>
          </a:p>
          <a:p>
            <a:endParaRPr lang="en-US" sz="1200" spc="100">
              <a:ln w="0" cmpd="sng">
                <a:noFill/>
              </a:ln>
              <a:solidFill>
                <a:srgbClr val="23273F"/>
              </a:solidFill>
              <a:effectLst>
                <a:outerShdw blurRad="50800" dist="50800" dir="5400000" sx="1000" sy="1000" algn="ctr" rotWithShape="0">
                  <a:srgbClr val="000000">
                    <a:alpha val="43137"/>
                  </a:srgbClr>
                </a:outerShdw>
              </a:effectLst>
              <a:latin typeface="FS Elliot Pro" pitchFamily="50" charset="0"/>
              <a:cs typeface="Arial" panose="020B0604020202020204" pitchFamily="34" charset="0"/>
            </a:endParaRPr>
          </a:p>
        </p:txBody>
      </p:sp>
      <p:pic>
        <p:nvPicPr>
          <p:cNvPr id="11" name="Picture 10">
            <a:extLst>
              <a:ext uri="{FF2B5EF4-FFF2-40B4-BE49-F238E27FC236}">
                <a16:creationId xmlns:a16="http://schemas.microsoft.com/office/drawing/2014/main" id="{463AA34B-E41D-4DE7-8C10-0C9E1ABB4ED8}"/>
              </a:ext>
            </a:extLst>
          </p:cNvPr>
          <p:cNvPicPr>
            <a:picLocks noChangeAspect="1"/>
          </p:cNvPicPr>
          <p:nvPr/>
        </p:nvPicPr>
        <p:blipFill>
          <a:blip r:embed="rId3"/>
          <a:stretch>
            <a:fillRect/>
          </a:stretch>
        </p:blipFill>
        <p:spPr>
          <a:xfrm>
            <a:off x="7546834" y="4551076"/>
            <a:ext cx="1352323" cy="390144"/>
          </a:xfrm>
          <a:prstGeom prst="rect">
            <a:avLst/>
          </a:prstGeom>
        </p:spPr>
      </p:pic>
      <p:sp>
        <p:nvSpPr>
          <p:cNvPr id="4" name="Content Placeholder 23">
            <a:extLst>
              <a:ext uri="{FF2B5EF4-FFF2-40B4-BE49-F238E27FC236}">
                <a16:creationId xmlns:a16="http://schemas.microsoft.com/office/drawing/2014/main" id="{F888EB1D-7552-CA14-1365-58514AE6B954}"/>
              </a:ext>
            </a:extLst>
          </p:cNvPr>
          <p:cNvSpPr txBox="1">
            <a:spLocks/>
          </p:cNvSpPr>
          <p:nvPr/>
        </p:nvSpPr>
        <p:spPr>
          <a:xfrm>
            <a:off x="706586" y="1346766"/>
            <a:ext cx="3235426" cy="323365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200" kern="1200">
                <a:solidFill>
                  <a:srgbClr val="4D4E53"/>
                </a:solidFill>
                <a:latin typeface="FS Elliot Pro"/>
                <a:ea typeface="+mn-ea"/>
                <a:cs typeface="FS Elliot Pro"/>
              </a:defRPr>
            </a:lvl1pPr>
            <a:lvl2pPr marL="742950" indent="-285750" algn="l" defTabSz="457200" rtl="0" eaLnBrk="1" latinLnBrk="0" hangingPunct="1">
              <a:spcBef>
                <a:spcPct val="20000"/>
              </a:spcBef>
              <a:buFont typeface="Arial"/>
              <a:buChar char="–"/>
              <a:defRPr sz="1800" kern="1200">
                <a:solidFill>
                  <a:srgbClr val="4D4E53"/>
                </a:solidFill>
                <a:latin typeface="FS Elliot Pro"/>
                <a:ea typeface="+mn-ea"/>
                <a:cs typeface="FS Elliot Pro"/>
              </a:defRPr>
            </a:lvl2pPr>
            <a:lvl3pPr marL="1143000" indent="-228600" algn="l" defTabSz="457200" rtl="0" eaLnBrk="1" latinLnBrk="0" hangingPunct="1">
              <a:spcBef>
                <a:spcPct val="20000"/>
              </a:spcBef>
              <a:buFont typeface="Arial"/>
              <a:buChar char="•"/>
              <a:defRPr sz="2400" kern="1200">
                <a:solidFill>
                  <a:srgbClr val="7F7F7F"/>
                </a:solidFill>
                <a:latin typeface="FS Elliot Pro"/>
                <a:ea typeface="+mn-ea"/>
                <a:cs typeface="FS Elliot Pro"/>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US" sz="1600">
                <a:solidFill>
                  <a:srgbClr val="191D3F"/>
                </a:solidFill>
                <a:latin typeface="FS Elliot Pro" pitchFamily="50" charset="0"/>
              </a:rPr>
              <a:t>Condensed for quicker and easier completion</a:t>
            </a:r>
          </a:p>
          <a:p>
            <a:pPr>
              <a:buFont typeface="Arial" panose="020B0604020202020204" pitchFamily="34" charset="0"/>
              <a:buChar char="•"/>
            </a:pPr>
            <a:r>
              <a:rPr lang="en-US" sz="1600">
                <a:solidFill>
                  <a:srgbClr val="191D3F"/>
                </a:solidFill>
                <a:latin typeface="FS Elliot Pro" pitchFamily="50" charset="0"/>
              </a:rPr>
              <a:t>Complete and send to the Business and Advanced Solutions team</a:t>
            </a:r>
            <a:br>
              <a:rPr lang="en-US" sz="1800">
                <a:latin typeface="FS Elliot Pro" pitchFamily="50" charset="0"/>
              </a:rPr>
            </a:br>
            <a:endParaRPr lang="en-US" sz="1800">
              <a:latin typeface="FS Elliot Pro" pitchFamily="50" charset="0"/>
            </a:endParaRPr>
          </a:p>
          <a:p>
            <a:pPr marL="0" indent="0">
              <a:buFont typeface="Arial"/>
              <a:buNone/>
            </a:pPr>
            <a:endParaRPr lang="en-US"/>
          </a:p>
        </p:txBody>
      </p:sp>
      <p:sp>
        <p:nvSpPr>
          <p:cNvPr id="8" name="Title 1">
            <a:extLst>
              <a:ext uri="{FF2B5EF4-FFF2-40B4-BE49-F238E27FC236}">
                <a16:creationId xmlns:a16="http://schemas.microsoft.com/office/drawing/2014/main" id="{30C0FA5F-7C6F-6A21-1AF2-B642C973370C}"/>
              </a:ext>
            </a:extLst>
          </p:cNvPr>
          <p:cNvSpPr txBox="1">
            <a:spLocks noChangeArrowheads="1"/>
          </p:cNvSpPr>
          <p:nvPr/>
        </p:nvSpPr>
        <p:spPr>
          <a:xfrm>
            <a:off x="706586" y="331973"/>
            <a:ext cx="5314950" cy="376990"/>
          </a:xfrm>
          <a:prstGeom prst="rect">
            <a:avLst/>
          </a:prstGeom>
        </p:spPr>
        <p:txBody>
          <a:bodyPr vert="horz" lIns="91440" tIns="45720" rIns="91440" bIns="45720" rtlCol="0" anchor="t">
            <a:noAutofit/>
          </a:bodyPr>
          <a:lstStyle>
            <a:lvl1pPr algn="l" defTabSz="457200" rtl="0" eaLnBrk="1" latinLnBrk="0" hangingPunct="1">
              <a:lnSpc>
                <a:spcPct val="80000"/>
              </a:lnSpc>
              <a:spcBef>
                <a:spcPct val="0"/>
              </a:spcBef>
              <a:buNone/>
              <a:defRPr sz="3400" b="0" i="0" kern="1200" baseline="0">
                <a:solidFill>
                  <a:srgbClr val="0091DA"/>
                </a:solidFill>
                <a:latin typeface="FS Elliot Pro"/>
                <a:ea typeface="+mj-ea"/>
                <a:cs typeface="FS Elliot Pro"/>
              </a:defRPr>
            </a:lvl1pPr>
          </a:lstStyle>
          <a:p>
            <a:pPr>
              <a:spcBef>
                <a:spcPts val="1200"/>
              </a:spcBef>
              <a:spcAft>
                <a:spcPts val="1200"/>
              </a:spcAft>
            </a:pPr>
            <a:r>
              <a:rPr lang="en-US" sz="1400">
                <a:solidFill>
                  <a:srgbClr val="0067CF"/>
                </a:solidFill>
                <a:latin typeface="FSElliotPro" panose="02000503040000020004" pitchFamily="50" charset="0"/>
              </a:rPr>
              <a:t>Agribusiness approach</a:t>
            </a:r>
            <a:br>
              <a:rPr lang="en-US">
                <a:solidFill>
                  <a:srgbClr val="0067CF"/>
                </a:solidFill>
                <a:latin typeface="+mj-lt"/>
              </a:rPr>
            </a:br>
            <a:endParaRPr lang="en-US" altLang="en-US" sz="2400">
              <a:solidFill>
                <a:srgbClr val="0067CF"/>
              </a:solidFill>
              <a:latin typeface="+mj-lt"/>
            </a:endParaRPr>
          </a:p>
        </p:txBody>
      </p:sp>
      <p:sp>
        <p:nvSpPr>
          <p:cNvPr id="9" name="TextBox 8">
            <a:extLst>
              <a:ext uri="{FF2B5EF4-FFF2-40B4-BE49-F238E27FC236}">
                <a16:creationId xmlns:a16="http://schemas.microsoft.com/office/drawing/2014/main" id="{BA434156-F9CE-9D9B-A99B-185A5704B1C3}"/>
              </a:ext>
            </a:extLst>
          </p:cNvPr>
          <p:cNvSpPr txBox="1"/>
          <p:nvPr/>
        </p:nvSpPr>
        <p:spPr>
          <a:xfrm>
            <a:off x="706586" y="614527"/>
            <a:ext cx="6582262" cy="553998"/>
          </a:xfrm>
          <a:prstGeom prst="rect">
            <a:avLst/>
          </a:prstGeom>
          <a:noFill/>
        </p:spPr>
        <p:txBody>
          <a:bodyPr wrap="square">
            <a:spAutoFit/>
          </a:bodyPr>
          <a:lstStyle/>
          <a:p>
            <a:r>
              <a:rPr lang="en-US" sz="3000">
                <a:solidFill>
                  <a:srgbClr val="0067CF"/>
                </a:solidFill>
                <a:latin typeface="FSElliotPro" panose="02000503040000020004" pitchFamily="50" charset="0"/>
              </a:rPr>
              <a:t>Complete a planning questionnaire</a:t>
            </a:r>
            <a:endParaRPr lang="en-US" sz="3000">
              <a:latin typeface="FSElliotPro" panose="02000503040000020004" pitchFamily="50" charset="0"/>
            </a:endParaRPr>
          </a:p>
        </p:txBody>
      </p:sp>
      <p:pic>
        <p:nvPicPr>
          <p:cNvPr id="13" name="Picture 12">
            <a:extLst>
              <a:ext uri="{FF2B5EF4-FFF2-40B4-BE49-F238E27FC236}">
                <a16:creationId xmlns:a16="http://schemas.microsoft.com/office/drawing/2014/main" id="{98F7FCF2-9991-C226-5EB8-E695D9206123}"/>
              </a:ext>
            </a:extLst>
          </p:cNvPr>
          <p:cNvPicPr>
            <a:picLocks noChangeAspect="1"/>
          </p:cNvPicPr>
          <p:nvPr/>
        </p:nvPicPr>
        <p:blipFill>
          <a:blip r:embed="rId4"/>
          <a:stretch>
            <a:fillRect/>
          </a:stretch>
        </p:blipFill>
        <p:spPr>
          <a:xfrm>
            <a:off x="4327634" y="1175416"/>
            <a:ext cx="2496760" cy="3233650"/>
          </a:xfrm>
          <a:prstGeom prst="rect">
            <a:avLst/>
          </a:prstGeom>
        </p:spPr>
      </p:pic>
      <p:sp>
        <p:nvSpPr>
          <p:cNvPr id="14" name="Rectangle 13">
            <a:extLst>
              <a:ext uri="{FF2B5EF4-FFF2-40B4-BE49-F238E27FC236}">
                <a16:creationId xmlns:a16="http://schemas.microsoft.com/office/drawing/2014/main" id="{15F5B2CD-EB15-58A3-CEF0-497F709662C7}"/>
              </a:ext>
            </a:extLst>
          </p:cNvPr>
          <p:cNvSpPr/>
          <p:nvPr/>
        </p:nvSpPr>
        <p:spPr>
          <a:xfrm>
            <a:off x="4327634" y="4415957"/>
            <a:ext cx="2483421" cy="549894"/>
          </a:xfrm>
          <a:prstGeom prst="rect">
            <a:avLst/>
          </a:prstGeom>
        </p:spPr>
        <p:txBody>
          <a:bodyPr wrap="square">
            <a:spAutoFit/>
          </a:bodyPr>
          <a:lstStyle/>
          <a:p>
            <a:pPr lvl="0" algn="ctr">
              <a:lnSpc>
                <a:spcPct val="120000"/>
              </a:lnSpc>
              <a:spcBef>
                <a:spcPts val="0"/>
              </a:spcBef>
              <a:spcAft>
                <a:spcPts val="400"/>
              </a:spcAft>
            </a:pPr>
            <a:r>
              <a:rPr lang="en-US" sz="1200">
                <a:solidFill>
                  <a:srgbClr val="23273F"/>
                </a:solidFill>
                <a:latin typeface="FS Elliot Pro" pitchFamily="50" charset="0"/>
                <a:cs typeface="Arial" panose="020B0604020202020204" pitchFamily="34" charset="0"/>
              </a:rPr>
              <a:t>Fact finder (BB11776C)</a:t>
            </a:r>
          </a:p>
          <a:p>
            <a:pPr marL="800100" lvl="1"/>
            <a:endParaRPr lang="en-US" sz="1200">
              <a:solidFill>
                <a:srgbClr val="23273F"/>
              </a:solidFill>
              <a:latin typeface="FS Elliot Pro" pitchFamily="50" charset="0"/>
              <a:cs typeface="Arial" panose="020B0604020202020204" pitchFamily="34" charset="0"/>
            </a:endParaRPr>
          </a:p>
        </p:txBody>
      </p:sp>
    </p:spTree>
    <p:extLst>
      <p:ext uri="{BB962C8B-B14F-4D97-AF65-F5344CB8AC3E}">
        <p14:creationId xmlns:p14="http://schemas.microsoft.com/office/powerpoint/2010/main" val="269262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4">
            <a:extLst>
              <a:ext uri="{FF2B5EF4-FFF2-40B4-BE49-F238E27FC236}">
                <a16:creationId xmlns:a16="http://schemas.microsoft.com/office/drawing/2014/main" id="{26E62D08-CB33-4CAE-A8BB-25588685DB14}"/>
              </a:ext>
            </a:extLst>
          </p:cNvPr>
          <p:cNvSpPr txBox="1">
            <a:spLocks/>
          </p:cNvSpPr>
          <p:nvPr/>
        </p:nvSpPr>
        <p:spPr>
          <a:xfrm>
            <a:off x="-68083" y="4758657"/>
            <a:ext cx="4079910" cy="365125"/>
          </a:xfrm>
          <a:prstGeom prst="rect">
            <a:avLst/>
          </a:prstGeom>
        </p:spPr>
        <p:txBody>
          <a:bodyPr vert="horz" lIns="91440" tIns="45720" rIns="91440" bIns="45720" rtlCol="0" anchor="ctr"/>
          <a:lstStyle>
            <a:defPPr>
              <a:defRPr lang="en-US"/>
            </a:defPPr>
            <a:lvl1pPr marL="0" algn="ctr" defTabSz="457200" rtl="0" eaLnBrk="1" latinLnBrk="0" hangingPunct="1">
              <a:defRPr sz="1400" kern="1200" baseline="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a:ln w="0" cmpd="sng">
                  <a:noFill/>
                </a:ln>
                <a:solidFill>
                  <a:srgbClr val="23273F"/>
                </a:solidFill>
                <a:effectLst>
                  <a:outerShdw blurRad="50800" dist="50800" dir="5400000" sx="1000" sy="1000" algn="ctr" rotWithShape="0">
                    <a:srgbClr val="000000">
                      <a:alpha val="43137"/>
                    </a:srgbClr>
                  </a:outerShdw>
                </a:effectLst>
                <a:latin typeface="FS Elliot Pro" pitchFamily="50" charset="0"/>
              </a:rPr>
              <a:t>For financial professional use only. Not for distribution to the public</a:t>
            </a:r>
            <a:r>
              <a:rPr lang="en-US" sz="1200">
                <a:ln w="0" cmpd="sng">
                  <a:noFill/>
                </a:ln>
                <a:solidFill>
                  <a:srgbClr val="23273F"/>
                </a:solidFill>
                <a:effectLst>
                  <a:outerShdw blurRad="50800" dist="50800" dir="5400000" sx="1000" sy="1000" algn="ctr" rotWithShape="0">
                    <a:srgbClr val="000000">
                      <a:alpha val="43137"/>
                    </a:srgbClr>
                  </a:outerShdw>
                </a:effectLst>
                <a:latin typeface="FS Elliot Pro" pitchFamily="50" charset="0"/>
              </a:rPr>
              <a:t>.</a:t>
            </a:r>
          </a:p>
          <a:p>
            <a:endParaRPr lang="en-US" sz="1200" spc="100">
              <a:ln w="0" cmpd="sng">
                <a:noFill/>
              </a:ln>
              <a:solidFill>
                <a:srgbClr val="23273F"/>
              </a:solidFill>
              <a:effectLst>
                <a:outerShdw blurRad="50800" dist="50800" dir="5400000" sx="1000" sy="1000" algn="ctr" rotWithShape="0">
                  <a:srgbClr val="000000">
                    <a:alpha val="43137"/>
                  </a:srgbClr>
                </a:outerShdw>
              </a:effectLst>
              <a:latin typeface="FS Elliot Pro" pitchFamily="50" charset="0"/>
              <a:cs typeface="Arial" panose="020B0604020202020204" pitchFamily="34" charset="0"/>
            </a:endParaRPr>
          </a:p>
        </p:txBody>
      </p:sp>
      <p:pic>
        <p:nvPicPr>
          <p:cNvPr id="11" name="Picture 10">
            <a:extLst>
              <a:ext uri="{FF2B5EF4-FFF2-40B4-BE49-F238E27FC236}">
                <a16:creationId xmlns:a16="http://schemas.microsoft.com/office/drawing/2014/main" id="{463AA34B-E41D-4DE7-8C10-0C9E1ABB4ED8}"/>
              </a:ext>
            </a:extLst>
          </p:cNvPr>
          <p:cNvPicPr>
            <a:picLocks noChangeAspect="1"/>
          </p:cNvPicPr>
          <p:nvPr/>
        </p:nvPicPr>
        <p:blipFill>
          <a:blip r:embed="rId3"/>
          <a:stretch>
            <a:fillRect/>
          </a:stretch>
        </p:blipFill>
        <p:spPr>
          <a:xfrm>
            <a:off x="7546834" y="4551076"/>
            <a:ext cx="1352323" cy="390144"/>
          </a:xfrm>
          <a:prstGeom prst="rect">
            <a:avLst/>
          </a:prstGeom>
        </p:spPr>
      </p:pic>
      <p:sp>
        <p:nvSpPr>
          <p:cNvPr id="8" name="Title 1">
            <a:extLst>
              <a:ext uri="{FF2B5EF4-FFF2-40B4-BE49-F238E27FC236}">
                <a16:creationId xmlns:a16="http://schemas.microsoft.com/office/drawing/2014/main" id="{30C0FA5F-7C6F-6A21-1AF2-B642C973370C}"/>
              </a:ext>
            </a:extLst>
          </p:cNvPr>
          <p:cNvSpPr txBox="1">
            <a:spLocks noChangeArrowheads="1"/>
          </p:cNvSpPr>
          <p:nvPr/>
        </p:nvSpPr>
        <p:spPr>
          <a:xfrm>
            <a:off x="706586" y="331973"/>
            <a:ext cx="5314950" cy="376990"/>
          </a:xfrm>
          <a:prstGeom prst="rect">
            <a:avLst/>
          </a:prstGeom>
        </p:spPr>
        <p:txBody>
          <a:bodyPr vert="horz" lIns="91440" tIns="45720" rIns="91440" bIns="45720" rtlCol="0" anchor="t">
            <a:noAutofit/>
          </a:bodyPr>
          <a:lstStyle>
            <a:lvl1pPr algn="l" defTabSz="457200" rtl="0" eaLnBrk="1" latinLnBrk="0" hangingPunct="1">
              <a:lnSpc>
                <a:spcPct val="80000"/>
              </a:lnSpc>
              <a:spcBef>
                <a:spcPct val="0"/>
              </a:spcBef>
              <a:buNone/>
              <a:defRPr sz="3400" b="0" i="0" kern="1200" baseline="0">
                <a:solidFill>
                  <a:srgbClr val="0091DA"/>
                </a:solidFill>
                <a:latin typeface="FS Elliot Pro"/>
                <a:ea typeface="+mj-ea"/>
                <a:cs typeface="FS Elliot Pro"/>
              </a:defRPr>
            </a:lvl1pPr>
          </a:lstStyle>
          <a:p>
            <a:pPr>
              <a:spcBef>
                <a:spcPts val="1200"/>
              </a:spcBef>
              <a:spcAft>
                <a:spcPts val="1200"/>
              </a:spcAft>
            </a:pPr>
            <a:r>
              <a:rPr lang="en-US" sz="1400">
                <a:solidFill>
                  <a:srgbClr val="0067CF"/>
                </a:solidFill>
                <a:latin typeface="FSElliotPro" panose="02000503040000020004" pitchFamily="50" charset="0"/>
              </a:rPr>
              <a:t>Agribusiness approach</a:t>
            </a:r>
            <a:br>
              <a:rPr lang="en-US">
                <a:solidFill>
                  <a:srgbClr val="0067CF"/>
                </a:solidFill>
                <a:latin typeface="+mj-lt"/>
              </a:rPr>
            </a:br>
            <a:endParaRPr lang="en-US" altLang="en-US" sz="2400">
              <a:solidFill>
                <a:srgbClr val="0067CF"/>
              </a:solidFill>
              <a:latin typeface="+mj-lt"/>
            </a:endParaRPr>
          </a:p>
        </p:txBody>
      </p:sp>
      <p:sp>
        <p:nvSpPr>
          <p:cNvPr id="9" name="TextBox 8">
            <a:extLst>
              <a:ext uri="{FF2B5EF4-FFF2-40B4-BE49-F238E27FC236}">
                <a16:creationId xmlns:a16="http://schemas.microsoft.com/office/drawing/2014/main" id="{BA434156-F9CE-9D9B-A99B-185A5704B1C3}"/>
              </a:ext>
            </a:extLst>
          </p:cNvPr>
          <p:cNvSpPr txBox="1"/>
          <p:nvPr/>
        </p:nvSpPr>
        <p:spPr>
          <a:xfrm>
            <a:off x="706586" y="614527"/>
            <a:ext cx="6582262" cy="553998"/>
          </a:xfrm>
          <a:prstGeom prst="rect">
            <a:avLst/>
          </a:prstGeom>
          <a:noFill/>
        </p:spPr>
        <p:txBody>
          <a:bodyPr wrap="square">
            <a:spAutoFit/>
          </a:bodyPr>
          <a:lstStyle/>
          <a:p>
            <a:r>
              <a:rPr lang="en-US" sz="3000">
                <a:solidFill>
                  <a:srgbClr val="0067CF"/>
                </a:solidFill>
                <a:latin typeface="FSElliotPro" panose="02000503040000020004" pitchFamily="50" charset="0"/>
              </a:rPr>
              <a:t>Review the customized report</a:t>
            </a:r>
            <a:endParaRPr lang="en-US" sz="3000">
              <a:latin typeface="FSElliotPro" panose="02000503040000020004" pitchFamily="50" charset="0"/>
            </a:endParaRPr>
          </a:p>
        </p:txBody>
      </p:sp>
      <p:sp>
        <p:nvSpPr>
          <p:cNvPr id="14" name="Rectangle 13">
            <a:extLst>
              <a:ext uri="{FF2B5EF4-FFF2-40B4-BE49-F238E27FC236}">
                <a16:creationId xmlns:a16="http://schemas.microsoft.com/office/drawing/2014/main" id="{15F5B2CD-EB15-58A3-CEF0-497F709662C7}"/>
              </a:ext>
            </a:extLst>
          </p:cNvPr>
          <p:cNvSpPr/>
          <p:nvPr/>
        </p:nvSpPr>
        <p:spPr>
          <a:xfrm>
            <a:off x="4640699" y="4375904"/>
            <a:ext cx="2483421" cy="549894"/>
          </a:xfrm>
          <a:prstGeom prst="rect">
            <a:avLst/>
          </a:prstGeom>
        </p:spPr>
        <p:txBody>
          <a:bodyPr wrap="square">
            <a:spAutoFit/>
          </a:bodyPr>
          <a:lstStyle/>
          <a:p>
            <a:pPr lvl="0" algn="ctr">
              <a:lnSpc>
                <a:spcPct val="120000"/>
              </a:lnSpc>
              <a:spcBef>
                <a:spcPts val="0"/>
              </a:spcBef>
              <a:spcAft>
                <a:spcPts val="400"/>
              </a:spcAft>
            </a:pPr>
            <a:r>
              <a:rPr lang="en-US" sz="1200">
                <a:solidFill>
                  <a:srgbClr val="23273F"/>
                </a:solidFill>
                <a:latin typeface="FS Elliot Pro" pitchFamily="50" charset="0"/>
                <a:cs typeface="Arial" panose="020B0604020202020204" pitchFamily="34" charset="0"/>
              </a:rPr>
              <a:t>Sample proposal (BB11824)</a:t>
            </a:r>
          </a:p>
          <a:p>
            <a:pPr marL="800100" lvl="1"/>
            <a:endParaRPr lang="en-US" sz="1200">
              <a:solidFill>
                <a:srgbClr val="23273F"/>
              </a:solidFill>
              <a:latin typeface="FS Elliot Pro" pitchFamily="50" charset="0"/>
              <a:cs typeface="Arial" panose="020B0604020202020204" pitchFamily="34" charset="0"/>
            </a:endParaRPr>
          </a:p>
        </p:txBody>
      </p:sp>
      <p:sp>
        <p:nvSpPr>
          <p:cNvPr id="2" name="Content Placeholder 23">
            <a:extLst>
              <a:ext uri="{FF2B5EF4-FFF2-40B4-BE49-F238E27FC236}">
                <a16:creationId xmlns:a16="http://schemas.microsoft.com/office/drawing/2014/main" id="{B0554893-2B8B-3136-E842-EA74D8D024CC}"/>
              </a:ext>
            </a:extLst>
          </p:cNvPr>
          <p:cNvSpPr txBox="1">
            <a:spLocks/>
          </p:cNvSpPr>
          <p:nvPr/>
        </p:nvSpPr>
        <p:spPr>
          <a:xfrm>
            <a:off x="620178" y="1207651"/>
            <a:ext cx="3597808" cy="34432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200" kern="1200">
                <a:solidFill>
                  <a:srgbClr val="4D4E53"/>
                </a:solidFill>
                <a:latin typeface="FS Elliot Pro"/>
                <a:ea typeface="+mn-ea"/>
                <a:cs typeface="FS Elliot Pro"/>
              </a:defRPr>
            </a:lvl1pPr>
            <a:lvl2pPr marL="742950" indent="-285750" algn="l" defTabSz="457200" rtl="0" eaLnBrk="1" latinLnBrk="0" hangingPunct="1">
              <a:spcBef>
                <a:spcPct val="20000"/>
              </a:spcBef>
              <a:buFont typeface="Arial"/>
              <a:buChar char="–"/>
              <a:defRPr sz="1800" kern="1200">
                <a:solidFill>
                  <a:srgbClr val="4D4E53"/>
                </a:solidFill>
                <a:latin typeface="FS Elliot Pro"/>
                <a:ea typeface="+mn-ea"/>
                <a:cs typeface="FS Elliot Pro"/>
              </a:defRPr>
            </a:lvl2pPr>
            <a:lvl3pPr marL="1143000" indent="-228600" algn="l" defTabSz="457200" rtl="0" eaLnBrk="1" latinLnBrk="0" hangingPunct="1">
              <a:spcBef>
                <a:spcPct val="20000"/>
              </a:spcBef>
              <a:buFont typeface="Arial"/>
              <a:buChar char="•"/>
              <a:defRPr sz="2400" kern="1200">
                <a:solidFill>
                  <a:srgbClr val="7F7F7F"/>
                </a:solidFill>
                <a:latin typeface="FS Elliot Pro"/>
                <a:ea typeface="+mn-ea"/>
                <a:cs typeface="FS Elliot Pro"/>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US" sz="1600" dirty="0">
                <a:solidFill>
                  <a:srgbClr val="191D3F"/>
                </a:solidFill>
                <a:latin typeface="FS Elliot Pro" pitchFamily="50" charset="0"/>
              </a:rPr>
              <a:t>Complimentary agribusiness solutions planning report</a:t>
            </a:r>
          </a:p>
          <a:p>
            <a:pPr>
              <a:buFont typeface="Arial" panose="020B0604020202020204" pitchFamily="34" charset="0"/>
              <a:buChar char="•"/>
            </a:pPr>
            <a:r>
              <a:rPr lang="en-US" sz="1600" dirty="0">
                <a:solidFill>
                  <a:srgbClr val="191D3F"/>
                </a:solidFill>
                <a:latin typeface="FS Elliot Pro" pitchFamily="50" charset="0"/>
              </a:rPr>
              <a:t>Customized to your client’s</a:t>
            </a:r>
            <a:br>
              <a:rPr lang="en-US" sz="1600" dirty="0">
                <a:solidFill>
                  <a:srgbClr val="191D3F"/>
                </a:solidFill>
                <a:latin typeface="FS Elliot Pro" pitchFamily="50" charset="0"/>
              </a:rPr>
            </a:br>
            <a:r>
              <a:rPr lang="en-US" sz="1600" dirty="0">
                <a:solidFill>
                  <a:srgbClr val="191D3F"/>
                </a:solidFill>
                <a:latin typeface="FS Elliot Pro" pitchFamily="50" charset="0"/>
              </a:rPr>
              <a:t>specific needs</a:t>
            </a:r>
          </a:p>
          <a:p>
            <a:pPr>
              <a:buFont typeface="Arial" panose="020B0604020202020204" pitchFamily="34" charset="0"/>
              <a:buChar char="•"/>
            </a:pPr>
            <a:r>
              <a:rPr lang="en-US" sz="1600" dirty="0">
                <a:solidFill>
                  <a:srgbClr val="191D3F"/>
                </a:solidFill>
                <a:latin typeface="FS Elliot Pro" pitchFamily="50" charset="0"/>
              </a:rPr>
              <a:t>Prioritize and target your client’s agribusiness planning needs</a:t>
            </a:r>
          </a:p>
          <a:p>
            <a:pPr>
              <a:buFont typeface="Arial" panose="020B0604020202020204" pitchFamily="34" charset="0"/>
              <a:buChar char="•"/>
            </a:pPr>
            <a:r>
              <a:rPr lang="en-US" sz="1600" dirty="0">
                <a:solidFill>
                  <a:srgbClr val="191D3F"/>
                </a:solidFill>
                <a:latin typeface="FS Elliot Pro" pitchFamily="50" charset="0"/>
              </a:rPr>
              <a:t>Work with your client’s team of advisors  to implement and maintain a succession plan</a:t>
            </a:r>
            <a:endParaRPr lang="en-US" sz="1600" dirty="0">
              <a:solidFill>
                <a:srgbClr val="191D3F"/>
              </a:solidFill>
            </a:endParaRPr>
          </a:p>
          <a:p>
            <a:pPr lvl="1">
              <a:buClr>
                <a:srgbClr val="191D3F"/>
              </a:buClr>
              <a:buFont typeface="Arial" panose="020B0604020202020204" pitchFamily="34" charset="0"/>
              <a:buChar char="•"/>
            </a:pPr>
            <a:r>
              <a:rPr lang="en-US" sz="1600" dirty="0">
                <a:solidFill>
                  <a:srgbClr val="191D3F"/>
                </a:solidFill>
              </a:rPr>
              <a:t>Attorney</a:t>
            </a:r>
          </a:p>
          <a:p>
            <a:pPr lvl="1">
              <a:buClr>
                <a:srgbClr val="191D3F"/>
              </a:buClr>
              <a:buFont typeface="Arial" panose="020B0604020202020204" pitchFamily="34" charset="0"/>
              <a:buChar char="•"/>
            </a:pPr>
            <a:r>
              <a:rPr lang="en-US" sz="1600" dirty="0">
                <a:solidFill>
                  <a:srgbClr val="191D3F"/>
                </a:solidFill>
              </a:rPr>
              <a:t>CPA</a:t>
            </a:r>
          </a:p>
          <a:p>
            <a:pPr lvl="1">
              <a:buClr>
                <a:srgbClr val="191D3F"/>
              </a:buClr>
              <a:buFont typeface="Arial" panose="020B0604020202020204" pitchFamily="34" charset="0"/>
              <a:buChar char="•"/>
            </a:pPr>
            <a:r>
              <a:rPr lang="en-US" sz="1600" dirty="0">
                <a:solidFill>
                  <a:srgbClr val="191D3F"/>
                </a:solidFill>
              </a:rPr>
              <a:t>Financial professional</a:t>
            </a:r>
          </a:p>
        </p:txBody>
      </p:sp>
      <p:pic>
        <p:nvPicPr>
          <p:cNvPr id="3" name="Picture 2">
            <a:extLst>
              <a:ext uri="{FF2B5EF4-FFF2-40B4-BE49-F238E27FC236}">
                <a16:creationId xmlns:a16="http://schemas.microsoft.com/office/drawing/2014/main" id="{19A15939-2EFE-72C6-1670-8581ABE620C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4762270" y="1283851"/>
            <a:ext cx="2240280" cy="2992209"/>
          </a:xfrm>
          <a:prstGeom prst="rect">
            <a:avLst/>
          </a:prstGeom>
          <a:ln>
            <a:solidFill>
              <a:schemeClr val="tx1">
                <a:lumMod val="40000"/>
                <a:lumOff val="60000"/>
              </a:schemeClr>
            </a:solidFill>
          </a:ln>
        </p:spPr>
      </p:pic>
    </p:spTree>
    <p:extLst>
      <p:ext uri="{BB962C8B-B14F-4D97-AF65-F5344CB8AC3E}">
        <p14:creationId xmlns:p14="http://schemas.microsoft.com/office/powerpoint/2010/main" val="2630151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4">
            <a:extLst>
              <a:ext uri="{FF2B5EF4-FFF2-40B4-BE49-F238E27FC236}">
                <a16:creationId xmlns:a16="http://schemas.microsoft.com/office/drawing/2014/main" id="{26E62D08-CB33-4CAE-A8BB-25588685DB14}"/>
              </a:ext>
            </a:extLst>
          </p:cNvPr>
          <p:cNvSpPr txBox="1">
            <a:spLocks/>
          </p:cNvSpPr>
          <p:nvPr/>
        </p:nvSpPr>
        <p:spPr>
          <a:xfrm>
            <a:off x="-68083" y="4758657"/>
            <a:ext cx="4079910" cy="365125"/>
          </a:xfrm>
          <a:prstGeom prst="rect">
            <a:avLst/>
          </a:prstGeom>
        </p:spPr>
        <p:txBody>
          <a:bodyPr vert="horz" lIns="91440" tIns="45720" rIns="91440" bIns="45720" rtlCol="0" anchor="ctr"/>
          <a:lstStyle>
            <a:defPPr>
              <a:defRPr lang="en-US"/>
            </a:defPPr>
            <a:lvl1pPr marL="0" algn="ctr" defTabSz="457200" rtl="0" eaLnBrk="1" latinLnBrk="0" hangingPunct="1">
              <a:defRPr sz="1400" kern="1200" baseline="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a:ln w="0" cmpd="sng">
                  <a:noFill/>
                </a:ln>
                <a:solidFill>
                  <a:srgbClr val="23273F"/>
                </a:solidFill>
                <a:effectLst>
                  <a:outerShdw blurRad="50800" dist="50800" dir="5400000" sx="1000" sy="1000" algn="ctr" rotWithShape="0">
                    <a:srgbClr val="000000">
                      <a:alpha val="43137"/>
                    </a:srgbClr>
                  </a:outerShdw>
                </a:effectLst>
                <a:latin typeface="FS Elliot Pro" pitchFamily="50" charset="0"/>
              </a:rPr>
              <a:t>For financial professional use only. Not for distribution to the public</a:t>
            </a:r>
            <a:r>
              <a:rPr lang="en-US" sz="1200">
                <a:ln w="0" cmpd="sng">
                  <a:noFill/>
                </a:ln>
                <a:solidFill>
                  <a:srgbClr val="23273F"/>
                </a:solidFill>
                <a:effectLst>
                  <a:outerShdw blurRad="50800" dist="50800" dir="5400000" sx="1000" sy="1000" algn="ctr" rotWithShape="0">
                    <a:srgbClr val="000000">
                      <a:alpha val="43137"/>
                    </a:srgbClr>
                  </a:outerShdw>
                </a:effectLst>
                <a:latin typeface="FS Elliot Pro" pitchFamily="50" charset="0"/>
              </a:rPr>
              <a:t>.</a:t>
            </a:r>
          </a:p>
          <a:p>
            <a:endParaRPr lang="en-US" sz="1200" spc="100">
              <a:ln w="0" cmpd="sng">
                <a:noFill/>
              </a:ln>
              <a:solidFill>
                <a:srgbClr val="23273F"/>
              </a:solidFill>
              <a:effectLst>
                <a:outerShdw blurRad="50800" dist="50800" dir="5400000" sx="1000" sy="1000" algn="ctr" rotWithShape="0">
                  <a:srgbClr val="000000">
                    <a:alpha val="43137"/>
                  </a:srgbClr>
                </a:outerShdw>
              </a:effectLst>
              <a:latin typeface="FS Elliot Pro" pitchFamily="50" charset="0"/>
              <a:cs typeface="Arial" panose="020B0604020202020204" pitchFamily="34" charset="0"/>
            </a:endParaRPr>
          </a:p>
        </p:txBody>
      </p:sp>
      <p:pic>
        <p:nvPicPr>
          <p:cNvPr id="11" name="Picture 10">
            <a:extLst>
              <a:ext uri="{FF2B5EF4-FFF2-40B4-BE49-F238E27FC236}">
                <a16:creationId xmlns:a16="http://schemas.microsoft.com/office/drawing/2014/main" id="{463AA34B-E41D-4DE7-8C10-0C9E1ABB4ED8}"/>
              </a:ext>
            </a:extLst>
          </p:cNvPr>
          <p:cNvPicPr>
            <a:picLocks noChangeAspect="1"/>
          </p:cNvPicPr>
          <p:nvPr/>
        </p:nvPicPr>
        <p:blipFill>
          <a:blip r:embed="rId3"/>
          <a:stretch>
            <a:fillRect/>
          </a:stretch>
        </p:blipFill>
        <p:spPr>
          <a:xfrm>
            <a:off x="7546834" y="4551076"/>
            <a:ext cx="1352323" cy="390144"/>
          </a:xfrm>
          <a:prstGeom prst="rect">
            <a:avLst/>
          </a:prstGeom>
        </p:spPr>
      </p:pic>
      <p:sp>
        <p:nvSpPr>
          <p:cNvPr id="8" name="Title 1">
            <a:extLst>
              <a:ext uri="{FF2B5EF4-FFF2-40B4-BE49-F238E27FC236}">
                <a16:creationId xmlns:a16="http://schemas.microsoft.com/office/drawing/2014/main" id="{30C0FA5F-7C6F-6A21-1AF2-B642C973370C}"/>
              </a:ext>
            </a:extLst>
          </p:cNvPr>
          <p:cNvSpPr txBox="1">
            <a:spLocks noChangeArrowheads="1"/>
          </p:cNvSpPr>
          <p:nvPr/>
        </p:nvSpPr>
        <p:spPr>
          <a:xfrm>
            <a:off x="706586" y="331973"/>
            <a:ext cx="5314950" cy="376990"/>
          </a:xfrm>
          <a:prstGeom prst="rect">
            <a:avLst/>
          </a:prstGeom>
        </p:spPr>
        <p:txBody>
          <a:bodyPr vert="horz" lIns="91440" tIns="45720" rIns="91440" bIns="45720" rtlCol="0" anchor="t">
            <a:noAutofit/>
          </a:bodyPr>
          <a:lstStyle>
            <a:lvl1pPr algn="l" defTabSz="457200" rtl="0" eaLnBrk="1" latinLnBrk="0" hangingPunct="1">
              <a:lnSpc>
                <a:spcPct val="80000"/>
              </a:lnSpc>
              <a:spcBef>
                <a:spcPct val="0"/>
              </a:spcBef>
              <a:buNone/>
              <a:defRPr sz="3400" b="0" i="0" kern="1200" baseline="0">
                <a:solidFill>
                  <a:srgbClr val="0091DA"/>
                </a:solidFill>
                <a:latin typeface="FS Elliot Pro"/>
                <a:ea typeface="+mj-ea"/>
                <a:cs typeface="FS Elliot Pro"/>
              </a:defRPr>
            </a:lvl1pPr>
          </a:lstStyle>
          <a:p>
            <a:pPr>
              <a:spcBef>
                <a:spcPts val="1200"/>
              </a:spcBef>
              <a:spcAft>
                <a:spcPts val="1200"/>
              </a:spcAft>
            </a:pPr>
            <a:r>
              <a:rPr lang="en-US" sz="1400" dirty="0">
                <a:solidFill>
                  <a:srgbClr val="0067CF"/>
                </a:solidFill>
                <a:latin typeface="FSElliotPro" panose="02000503040000020004" pitchFamily="50" charset="0"/>
              </a:rPr>
              <a:t>Agribusiness approach</a:t>
            </a:r>
            <a:br>
              <a:rPr lang="en-US" dirty="0">
                <a:solidFill>
                  <a:srgbClr val="0067CF"/>
                </a:solidFill>
                <a:latin typeface="+mj-lt"/>
              </a:rPr>
            </a:br>
            <a:endParaRPr lang="en-US" altLang="en-US" sz="2400" dirty="0">
              <a:solidFill>
                <a:srgbClr val="0067CF"/>
              </a:solidFill>
              <a:latin typeface="+mj-lt"/>
            </a:endParaRPr>
          </a:p>
        </p:txBody>
      </p:sp>
      <p:sp>
        <p:nvSpPr>
          <p:cNvPr id="9" name="TextBox 8">
            <a:extLst>
              <a:ext uri="{FF2B5EF4-FFF2-40B4-BE49-F238E27FC236}">
                <a16:creationId xmlns:a16="http://schemas.microsoft.com/office/drawing/2014/main" id="{BA434156-F9CE-9D9B-A99B-185A5704B1C3}"/>
              </a:ext>
            </a:extLst>
          </p:cNvPr>
          <p:cNvSpPr txBox="1"/>
          <p:nvPr/>
        </p:nvSpPr>
        <p:spPr>
          <a:xfrm>
            <a:off x="638006" y="481882"/>
            <a:ext cx="6582262" cy="553998"/>
          </a:xfrm>
          <a:prstGeom prst="rect">
            <a:avLst/>
          </a:prstGeom>
          <a:noFill/>
        </p:spPr>
        <p:txBody>
          <a:bodyPr wrap="square">
            <a:spAutoFit/>
          </a:bodyPr>
          <a:lstStyle/>
          <a:p>
            <a:r>
              <a:rPr lang="en-US" sz="3000">
                <a:solidFill>
                  <a:srgbClr val="0067CF"/>
                </a:solidFill>
                <a:latin typeface="FSElliotPro" panose="02000503040000020004" pitchFamily="50" charset="0"/>
              </a:rPr>
              <a:t>Present a client workshop</a:t>
            </a:r>
            <a:endParaRPr lang="en-US" sz="3000">
              <a:highlight>
                <a:srgbClr val="FFFF00"/>
              </a:highlight>
              <a:latin typeface="FSElliotPro" panose="02000503040000020004" pitchFamily="50" charset="0"/>
            </a:endParaRPr>
          </a:p>
        </p:txBody>
      </p:sp>
      <p:sp>
        <p:nvSpPr>
          <p:cNvPr id="14" name="Rectangle 13">
            <a:extLst>
              <a:ext uri="{FF2B5EF4-FFF2-40B4-BE49-F238E27FC236}">
                <a16:creationId xmlns:a16="http://schemas.microsoft.com/office/drawing/2014/main" id="{15F5B2CD-EB15-58A3-CEF0-497F709662C7}"/>
              </a:ext>
            </a:extLst>
          </p:cNvPr>
          <p:cNvSpPr/>
          <p:nvPr/>
        </p:nvSpPr>
        <p:spPr>
          <a:xfrm>
            <a:off x="5536409" y="2571750"/>
            <a:ext cx="2010425" cy="771493"/>
          </a:xfrm>
          <a:prstGeom prst="rect">
            <a:avLst/>
          </a:prstGeom>
        </p:spPr>
        <p:txBody>
          <a:bodyPr wrap="square">
            <a:spAutoFit/>
          </a:bodyPr>
          <a:lstStyle/>
          <a:p>
            <a:pPr lvl="0" algn="ctr">
              <a:lnSpc>
                <a:spcPct val="120000"/>
              </a:lnSpc>
              <a:spcBef>
                <a:spcPts val="0"/>
              </a:spcBef>
              <a:spcAft>
                <a:spcPts val="400"/>
              </a:spcAft>
            </a:pPr>
            <a:r>
              <a:rPr lang="en-US" sz="1200">
                <a:solidFill>
                  <a:srgbClr val="23273F"/>
                </a:solidFill>
                <a:latin typeface="FS Elliot Pro" pitchFamily="50" charset="0"/>
                <a:cs typeface="Arial" panose="020B0604020202020204" pitchFamily="34" charset="0"/>
              </a:rPr>
              <a:t>Workshop presentation (BB10368)</a:t>
            </a:r>
          </a:p>
          <a:p>
            <a:pPr marL="800100" lvl="1"/>
            <a:endParaRPr lang="en-US" sz="1200">
              <a:solidFill>
                <a:srgbClr val="23273F"/>
              </a:solidFill>
              <a:latin typeface="FS Elliot Pro" pitchFamily="50" charset="0"/>
              <a:cs typeface="Arial" panose="020B0604020202020204" pitchFamily="34" charset="0"/>
            </a:endParaRPr>
          </a:p>
        </p:txBody>
      </p:sp>
      <p:pic>
        <p:nvPicPr>
          <p:cNvPr id="5" name="Picture 4">
            <a:extLst>
              <a:ext uri="{FF2B5EF4-FFF2-40B4-BE49-F238E27FC236}">
                <a16:creationId xmlns:a16="http://schemas.microsoft.com/office/drawing/2014/main" id="{159B5FC3-B8C2-367B-79C5-25EEEC7801EC}"/>
              </a:ext>
            </a:extLst>
          </p:cNvPr>
          <p:cNvPicPr>
            <a:picLocks noChangeAspect="1"/>
          </p:cNvPicPr>
          <p:nvPr/>
        </p:nvPicPr>
        <p:blipFill>
          <a:blip r:embed="rId4"/>
          <a:stretch>
            <a:fillRect/>
          </a:stretch>
        </p:blipFill>
        <p:spPr>
          <a:xfrm>
            <a:off x="773746" y="1168525"/>
            <a:ext cx="4762663" cy="3559559"/>
          </a:xfrm>
          <a:prstGeom prst="rect">
            <a:avLst/>
          </a:prstGeom>
        </p:spPr>
      </p:pic>
    </p:spTree>
    <p:extLst>
      <p:ext uri="{BB962C8B-B14F-4D97-AF65-F5344CB8AC3E}">
        <p14:creationId xmlns:p14="http://schemas.microsoft.com/office/powerpoint/2010/main" val="30539923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FE86B9E-5CB0-1B4D-92CB-1A46478AB89D}"/>
              </a:ext>
            </a:extLst>
          </p:cNvPr>
          <p:cNvSpPr txBox="1">
            <a:spLocks/>
          </p:cNvSpPr>
          <p:nvPr/>
        </p:nvSpPr>
        <p:spPr>
          <a:xfrm>
            <a:off x="457201" y="1093551"/>
            <a:ext cx="6781800" cy="2200903"/>
          </a:xfrm>
          <a:prstGeom prst="rect">
            <a:avLst/>
          </a:prstGeom>
        </p:spPr>
        <p:txBody>
          <a:bodyPr lIns="0" tIns="0" rIns="0" bIns="0" anchor="b">
            <a:noAutofit/>
          </a:bodyPr>
          <a:lstStyle>
            <a:lvl1pPr algn="l" defTabSz="914400" rtl="0" eaLnBrk="1" latinLnBrk="0" hangingPunct="1">
              <a:lnSpc>
                <a:spcPct val="100000"/>
              </a:lnSpc>
              <a:spcBef>
                <a:spcPct val="0"/>
              </a:spcBef>
              <a:buNone/>
              <a:defRPr sz="6000" b="0" i="0" kern="1200">
                <a:solidFill>
                  <a:schemeClr val="bg1"/>
                </a:solidFill>
                <a:latin typeface="FS Elliot Pro Light" panose="02000503040000020004" pitchFamily="2" charset="0"/>
                <a:ea typeface="+mj-ea"/>
                <a:cs typeface="+mj-cs"/>
              </a:defRPr>
            </a:lvl1pPr>
          </a:lstStyle>
          <a:p>
            <a:r>
              <a:rPr lang="en-US" sz="4500">
                <a:latin typeface="FS Elliot Pro" panose="02000503040000020004" pitchFamily="50" charset="0"/>
              </a:rPr>
              <a:t>Business Owner Retirement Analysis </a:t>
            </a:r>
          </a:p>
        </p:txBody>
      </p:sp>
      <p:cxnSp>
        <p:nvCxnSpPr>
          <p:cNvPr id="8" name="Straight Connector 7">
            <a:extLst>
              <a:ext uri="{FF2B5EF4-FFF2-40B4-BE49-F238E27FC236}">
                <a16:creationId xmlns:a16="http://schemas.microsoft.com/office/drawing/2014/main" id="{EC3AF7CD-AD7E-1344-82D1-68E336091591}"/>
              </a:ext>
            </a:extLst>
          </p:cNvPr>
          <p:cNvCxnSpPr/>
          <p:nvPr/>
        </p:nvCxnSpPr>
        <p:spPr>
          <a:xfrm>
            <a:off x="457199" y="3592287"/>
            <a:ext cx="514350" cy="0"/>
          </a:xfrm>
          <a:prstGeom prst="line">
            <a:avLst/>
          </a:prstGeom>
          <a:ln w="63500">
            <a:solidFill>
              <a:srgbClr val="00C4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3430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CE996F1-89CE-1B48-A920-40FBD75EE938}"/>
              </a:ext>
            </a:extLst>
          </p:cNvPr>
          <p:cNvSpPr>
            <a:spLocks noGrp="1"/>
          </p:cNvSpPr>
          <p:nvPr>
            <p:ph type="title"/>
          </p:nvPr>
        </p:nvSpPr>
        <p:spPr>
          <a:xfrm>
            <a:off x="456605" y="219268"/>
            <a:ext cx="8230790" cy="774975"/>
          </a:xfrm>
        </p:spPr>
        <p:txBody>
          <a:bodyPr/>
          <a:lstStyle/>
          <a:p>
            <a:pPr>
              <a:spcBef>
                <a:spcPts val="1200"/>
              </a:spcBef>
            </a:pPr>
            <a:r>
              <a:rPr lang="en-US" sz="1400">
                <a:latin typeface="FS Elliot Pro Light" panose="02000503040000020004" pitchFamily="50" charset="0"/>
              </a:rPr>
              <a:t>Business Valuation/Buy Sell-Review/Business Continuation</a:t>
            </a:r>
            <a:br>
              <a:rPr lang="en-US"/>
            </a:br>
            <a:br>
              <a:rPr lang="en-US" sz="800"/>
            </a:br>
            <a:r>
              <a:rPr lang="en-US"/>
              <a:t>Why does this approach work?</a:t>
            </a:r>
            <a:endParaRPr lang="en-US">
              <a:solidFill>
                <a:srgbClr val="0067CF"/>
              </a:solidFill>
              <a:latin typeface="FS Elliot Pro Light" panose="02000503040000020004" pitchFamily="2" charset="0"/>
            </a:endParaRPr>
          </a:p>
        </p:txBody>
      </p:sp>
      <p:sp>
        <p:nvSpPr>
          <p:cNvPr id="11" name="TextBox 10">
            <a:extLst>
              <a:ext uri="{FF2B5EF4-FFF2-40B4-BE49-F238E27FC236}">
                <a16:creationId xmlns:a16="http://schemas.microsoft.com/office/drawing/2014/main" id="{941108D0-BF3E-7B48-AE63-1CFC120DCAB6}"/>
              </a:ext>
            </a:extLst>
          </p:cNvPr>
          <p:cNvSpPr txBox="1"/>
          <p:nvPr/>
        </p:nvSpPr>
        <p:spPr>
          <a:xfrm>
            <a:off x="6923315" y="5943600"/>
            <a:ext cx="184731" cy="300082"/>
          </a:xfrm>
          <a:prstGeom prst="rect">
            <a:avLst/>
          </a:prstGeom>
          <a:noFill/>
        </p:spPr>
        <p:txBody>
          <a:bodyPr wrap="none" rtlCol="0">
            <a:spAutoFit/>
          </a:bodyPr>
          <a:lstStyle/>
          <a:p>
            <a:endParaRPr lang="en-US" sz="1350"/>
          </a:p>
        </p:txBody>
      </p:sp>
      <p:sp>
        <p:nvSpPr>
          <p:cNvPr id="2" name="TextBox 1">
            <a:extLst>
              <a:ext uri="{FF2B5EF4-FFF2-40B4-BE49-F238E27FC236}">
                <a16:creationId xmlns:a16="http://schemas.microsoft.com/office/drawing/2014/main" id="{FBC3EB19-365B-F441-BF78-E6784BBA6302}"/>
              </a:ext>
            </a:extLst>
          </p:cNvPr>
          <p:cNvSpPr txBox="1"/>
          <p:nvPr/>
        </p:nvSpPr>
        <p:spPr>
          <a:xfrm>
            <a:off x="-245097" y="1065229"/>
            <a:ext cx="0" cy="0"/>
          </a:xfrm>
          <a:prstGeom prst="rect">
            <a:avLst/>
          </a:prstGeom>
        </p:spPr>
        <p:txBody>
          <a:bodyPr vert="horz" wrap="none" lIns="91440" tIns="45720" rIns="91440" bIns="45720" rtlCol="0">
            <a:noAutofit/>
          </a:bodyPr>
          <a:lstStyle/>
          <a:p>
            <a:pPr>
              <a:lnSpc>
                <a:spcPct val="90000"/>
              </a:lnSpc>
              <a:spcBef>
                <a:spcPts val="0"/>
              </a:spcBef>
            </a:pPr>
            <a:endParaRPr lang="en-US" sz="3000" spc="-70">
              <a:solidFill>
                <a:srgbClr val="0091DA"/>
              </a:solidFill>
              <a:latin typeface="+mj-lt"/>
              <a:cs typeface="FS Elliot Pro Light"/>
            </a:endParaRPr>
          </a:p>
        </p:txBody>
      </p:sp>
      <p:sp>
        <p:nvSpPr>
          <p:cNvPr id="15" name="Rectangle 14">
            <a:extLst>
              <a:ext uri="{FF2B5EF4-FFF2-40B4-BE49-F238E27FC236}">
                <a16:creationId xmlns:a16="http://schemas.microsoft.com/office/drawing/2014/main" id="{74364F78-7030-8447-818F-F4424B1550CD}"/>
              </a:ext>
            </a:extLst>
          </p:cNvPr>
          <p:cNvSpPr/>
          <p:nvPr/>
        </p:nvSpPr>
        <p:spPr>
          <a:xfrm>
            <a:off x="0" y="1233997"/>
            <a:ext cx="9144000" cy="3388506"/>
          </a:xfrm>
          <a:prstGeom prst="rect">
            <a:avLst/>
          </a:prstGeom>
          <a:solidFill>
            <a:schemeClr val="bg1"/>
          </a:solidFill>
          <a:ln w="12700" cap="rnd">
            <a:noFill/>
            <a:prstDash val="sysDot"/>
            <a:rou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Footer Placeholder 4">
            <a:extLst>
              <a:ext uri="{FF2B5EF4-FFF2-40B4-BE49-F238E27FC236}">
                <a16:creationId xmlns:a16="http://schemas.microsoft.com/office/drawing/2014/main" id="{A073A719-BFF3-4515-9B01-49CD3BBC3E32}"/>
              </a:ext>
            </a:extLst>
          </p:cNvPr>
          <p:cNvSpPr txBox="1">
            <a:spLocks/>
          </p:cNvSpPr>
          <p:nvPr/>
        </p:nvSpPr>
        <p:spPr>
          <a:xfrm>
            <a:off x="-465283" y="4869656"/>
            <a:ext cx="5322185" cy="273844"/>
          </a:xfrm>
          <a:prstGeom prst="rect">
            <a:avLst/>
          </a:prstGeom>
        </p:spPr>
        <p:txBody>
          <a:bodyPr vert="horz" lIns="68580" tIns="34290" rIns="68580" bIns="34290" rtlCol="0" anchor="ctr"/>
          <a:lstStyle>
            <a:defPPr>
              <a:defRPr lang="en-US"/>
            </a:defPPr>
            <a:lvl1pPr marL="0" algn="ctr" defTabSz="457200" rtl="0" eaLnBrk="1" latinLnBrk="0" hangingPunct="1">
              <a:defRPr sz="1400" kern="1200" baseline="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25">
                <a:ln w="0" cmpd="sng">
                  <a:noFill/>
                </a:ln>
                <a:solidFill>
                  <a:schemeClr val="bg1"/>
                </a:solidFill>
                <a:effectLst>
                  <a:outerShdw blurRad="50800" dist="50800" dir="5400000" sx="1000" sy="1000" algn="ctr" rotWithShape="0">
                    <a:srgbClr val="000000">
                      <a:alpha val="43137"/>
                    </a:srgbClr>
                  </a:outerShdw>
                </a:effectLst>
                <a:latin typeface="FS Elliot Pro" pitchFamily="50" charset="0"/>
              </a:rPr>
              <a:t>For financial professional use only. Not for distribution to the public.</a:t>
            </a:r>
          </a:p>
          <a:p>
            <a:endParaRPr lang="en-US" sz="900" spc="75">
              <a:ln w="0" cmpd="sng">
                <a:noFill/>
              </a:ln>
              <a:solidFill>
                <a:schemeClr val="bg1"/>
              </a:solidFill>
              <a:effectLst>
                <a:outerShdw blurRad="50800" dist="50800" dir="5400000" sx="1000" sy="1000" algn="ctr" rotWithShape="0">
                  <a:srgbClr val="000000">
                    <a:alpha val="43137"/>
                  </a:srgbClr>
                </a:outerShdw>
              </a:effectLst>
              <a:latin typeface="FS Elliot Pro" pitchFamily="50" charset="0"/>
              <a:cs typeface="Arial" panose="020B0604020202020204" pitchFamily="34" charset="0"/>
            </a:endParaRPr>
          </a:p>
        </p:txBody>
      </p:sp>
      <p:sp>
        <p:nvSpPr>
          <p:cNvPr id="3" name="Content Placeholder 2">
            <a:extLst>
              <a:ext uri="{FF2B5EF4-FFF2-40B4-BE49-F238E27FC236}">
                <a16:creationId xmlns:a16="http://schemas.microsoft.com/office/drawing/2014/main" id="{533EBBCE-164E-A256-D16B-AD76EA8C68AE}"/>
              </a:ext>
            </a:extLst>
          </p:cNvPr>
          <p:cNvSpPr txBox="1">
            <a:spLocks/>
          </p:cNvSpPr>
          <p:nvPr/>
        </p:nvSpPr>
        <p:spPr>
          <a:xfrm>
            <a:off x="335650" y="1521052"/>
            <a:ext cx="7099866" cy="2688055"/>
          </a:xfrm>
          <a:prstGeom prst="rect">
            <a:avLst/>
          </a:prstGeom>
        </p:spPr>
        <p:txBody>
          <a:bodyPr>
            <a:normAutofit/>
          </a:bodyPr>
          <a:lstStyle>
            <a:lvl1pPr marL="342900" indent="-227013" algn="l" defTabSz="457200" rtl="0" eaLnBrk="1" latinLnBrk="0" hangingPunct="1">
              <a:spcBef>
                <a:spcPct val="20000"/>
              </a:spcBef>
              <a:buClr>
                <a:schemeClr val="accent2">
                  <a:lumMod val="50000"/>
                </a:schemeClr>
              </a:buClr>
              <a:buFont typeface="Arial"/>
              <a:buChar char="•"/>
              <a:defRPr sz="1800" kern="1200">
                <a:solidFill>
                  <a:schemeClr val="accent2">
                    <a:lumMod val="50000"/>
                  </a:schemeClr>
                </a:solidFill>
                <a:latin typeface="FS Elliot Pro"/>
                <a:ea typeface="+mn-ea"/>
                <a:cs typeface="FS Elliot Pro"/>
              </a:defRPr>
            </a:lvl1pPr>
            <a:lvl2pPr marL="688975" indent="-231775" algn="l" defTabSz="457200" rtl="0" eaLnBrk="1" latinLnBrk="0" hangingPunct="1">
              <a:spcBef>
                <a:spcPct val="20000"/>
              </a:spcBef>
              <a:buClr>
                <a:schemeClr val="accent2">
                  <a:lumMod val="50000"/>
                </a:schemeClr>
              </a:buClr>
              <a:buFont typeface="Arial"/>
              <a:buChar char="–"/>
              <a:defRPr sz="1600" kern="1200">
                <a:solidFill>
                  <a:schemeClr val="accent2">
                    <a:lumMod val="50000"/>
                  </a:schemeClr>
                </a:solidFill>
                <a:latin typeface="FS Elliot Pro"/>
                <a:ea typeface="+mn-ea"/>
                <a:cs typeface="FS Elliot Pro"/>
              </a:defRPr>
            </a:lvl2pPr>
            <a:lvl3pPr marL="1143000" indent="-228600" algn="l" defTabSz="457200" rtl="0" eaLnBrk="1" latinLnBrk="0" hangingPunct="1">
              <a:spcBef>
                <a:spcPct val="20000"/>
              </a:spcBef>
              <a:buFont typeface="Arial"/>
              <a:buChar char="•"/>
              <a:defRPr sz="1400" kern="1200">
                <a:solidFill>
                  <a:srgbClr val="162B48"/>
                </a:solidFill>
                <a:latin typeface="FS Elliot Pro"/>
                <a:ea typeface="+mn-ea"/>
                <a:cs typeface="FS Elliot Pro"/>
              </a:defRPr>
            </a:lvl3pPr>
            <a:lvl4pPr marL="1600200" indent="-228600" algn="l" defTabSz="457200" rtl="0" eaLnBrk="1" latinLnBrk="0" hangingPunct="1">
              <a:spcBef>
                <a:spcPct val="20000"/>
              </a:spcBef>
              <a:buFont typeface="Arial"/>
              <a:buChar char="–"/>
              <a:defRPr sz="1200" kern="1200">
                <a:solidFill>
                  <a:srgbClr val="162B48"/>
                </a:solidFill>
                <a:latin typeface="+mn-lt"/>
                <a:ea typeface="+mn-ea"/>
                <a:cs typeface="+mn-cs"/>
              </a:defRPr>
            </a:lvl4pPr>
            <a:lvl5pPr marL="2057400" indent="-228600" algn="l" defTabSz="457200" rtl="0" eaLnBrk="1" latinLnBrk="0" hangingPunct="1">
              <a:spcBef>
                <a:spcPct val="20000"/>
              </a:spcBef>
              <a:buFont typeface="Arial"/>
              <a:buChar char="»"/>
              <a:defRPr sz="1000" kern="1200">
                <a:solidFill>
                  <a:srgbClr val="162B4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indent="-228600">
              <a:spcBef>
                <a:spcPct val="0"/>
              </a:spcBef>
              <a:spcAft>
                <a:spcPts val="600"/>
              </a:spcAft>
              <a:defRPr/>
            </a:pPr>
            <a:r>
              <a:rPr lang="en-US" sz="2000">
                <a:solidFill>
                  <a:srgbClr val="23273F"/>
                </a:solidFill>
                <a:cs typeface="Arial" pitchFamily="34" charset="0"/>
              </a:rPr>
              <a:t>The business is the owner’</a:t>
            </a:r>
            <a:r>
              <a:rPr lang="en-US" altLang="ja-JP" sz="2000">
                <a:solidFill>
                  <a:srgbClr val="23273F"/>
                </a:solidFill>
                <a:cs typeface="Arial" pitchFamily="34" charset="0"/>
              </a:rPr>
              <a:t>s most valuable asset</a:t>
            </a:r>
          </a:p>
          <a:p>
            <a:pPr marL="685800" lvl="1" indent="-228600">
              <a:spcBef>
                <a:spcPct val="0"/>
              </a:spcBef>
              <a:spcAft>
                <a:spcPts val="600"/>
              </a:spcAft>
              <a:defRPr/>
            </a:pPr>
            <a:r>
              <a:rPr lang="en-US" sz="2000">
                <a:solidFill>
                  <a:srgbClr val="23273F"/>
                </a:solidFill>
                <a:cs typeface="Arial" pitchFamily="34" charset="0"/>
              </a:rPr>
              <a:t>Confirms knowledge of the value, and/or sets expectations </a:t>
            </a:r>
          </a:p>
          <a:p>
            <a:pPr marL="228600" indent="-228600">
              <a:spcBef>
                <a:spcPct val="0"/>
              </a:spcBef>
              <a:spcAft>
                <a:spcPts val="600"/>
              </a:spcAft>
              <a:defRPr/>
            </a:pPr>
            <a:r>
              <a:rPr lang="en-US" sz="2000">
                <a:solidFill>
                  <a:srgbClr val="23273F"/>
                </a:solidFill>
                <a:cs typeface="Arial" pitchFamily="34" charset="0"/>
              </a:rPr>
              <a:t>Helps ensure the</a:t>
            </a:r>
            <a:r>
              <a:rPr lang="en-US" sz="2000">
                <a:solidFill>
                  <a:srgbClr val="FF0000"/>
                </a:solidFill>
                <a:cs typeface="Arial" pitchFamily="34" charset="0"/>
              </a:rPr>
              <a:t> </a:t>
            </a:r>
            <a:r>
              <a:rPr lang="en-US" sz="2000">
                <a:solidFill>
                  <a:srgbClr val="23273F"/>
                </a:solidFill>
                <a:cs typeface="Arial" pitchFamily="34" charset="0"/>
              </a:rPr>
              <a:t>buy-sell agreement is current and funding is adequate</a:t>
            </a:r>
          </a:p>
          <a:p>
            <a:pPr marL="228600" indent="-228600">
              <a:spcBef>
                <a:spcPct val="0"/>
              </a:spcBef>
              <a:spcAft>
                <a:spcPts val="600"/>
              </a:spcAft>
              <a:defRPr/>
            </a:pPr>
            <a:r>
              <a:rPr lang="en-US" sz="2000">
                <a:solidFill>
                  <a:srgbClr val="23273F"/>
                </a:solidFill>
                <a:cs typeface="Arial" pitchFamily="34" charset="0"/>
              </a:rPr>
              <a:t>Can kick-start the planning process</a:t>
            </a:r>
          </a:p>
          <a:p>
            <a:pPr marL="228600" indent="-228600">
              <a:spcBef>
                <a:spcPct val="0"/>
              </a:spcBef>
              <a:spcAft>
                <a:spcPts val="600"/>
              </a:spcAft>
              <a:defRPr/>
            </a:pPr>
            <a:r>
              <a:rPr lang="en-US" sz="2000">
                <a:solidFill>
                  <a:srgbClr val="23273F"/>
                </a:solidFill>
                <a:cs typeface="Arial" pitchFamily="34" charset="0"/>
              </a:rPr>
              <a:t>Opens multiple sales opportunities for you</a:t>
            </a:r>
          </a:p>
        </p:txBody>
      </p:sp>
    </p:spTree>
    <p:extLst>
      <p:ext uri="{BB962C8B-B14F-4D97-AF65-F5344CB8AC3E}">
        <p14:creationId xmlns:p14="http://schemas.microsoft.com/office/powerpoint/2010/main" val="7047098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CE996F1-89CE-1B48-A920-40FBD75EE938}"/>
              </a:ext>
            </a:extLst>
          </p:cNvPr>
          <p:cNvSpPr>
            <a:spLocks noGrp="1"/>
          </p:cNvSpPr>
          <p:nvPr>
            <p:ph type="title"/>
          </p:nvPr>
        </p:nvSpPr>
        <p:spPr>
          <a:xfrm>
            <a:off x="456605" y="219268"/>
            <a:ext cx="8230790" cy="774975"/>
          </a:xfrm>
        </p:spPr>
        <p:txBody>
          <a:bodyPr/>
          <a:lstStyle/>
          <a:p>
            <a:pPr>
              <a:spcBef>
                <a:spcPts val="1200"/>
              </a:spcBef>
            </a:pPr>
            <a:r>
              <a:rPr lang="en-US" sz="1400">
                <a:latin typeface="FS Elliot Pro Light" panose="02000503040000020004" pitchFamily="50" charset="0"/>
              </a:rPr>
              <a:t>Business Owner Retirement Analysis</a:t>
            </a:r>
            <a:br>
              <a:rPr lang="en-US"/>
            </a:br>
            <a:br>
              <a:rPr lang="en-US" sz="800"/>
            </a:br>
            <a:r>
              <a:rPr lang="en-US"/>
              <a:t>Why does this approach work?</a:t>
            </a:r>
            <a:endParaRPr lang="en-US">
              <a:solidFill>
                <a:srgbClr val="0067CF"/>
              </a:solidFill>
              <a:latin typeface="FS Elliot Pro Light" panose="02000503040000020004" pitchFamily="2" charset="0"/>
            </a:endParaRPr>
          </a:p>
        </p:txBody>
      </p:sp>
      <p:sp>
        <p:nvSpPr>
          <p:cNvPr id="11" name="TextBox 10">
            <a:extLst>
              <a:ext uri="{FF2B5EF4-FFF2-40B4-BE49-F238E27FC236}">
                <a16:creationId xmlns:a16="http://schemas.microsoft.com/office/drawing/2014/main" id="{941108D0-BF3E-7B48-AE63-1CFC120DCAB6}"/>
              </a:ext>
            </a:extLst>
          </p:cNvPr>
          <p:cNvSpPr txBox="1"/>
          <p:nvPr/>
        </p:nvSpPr>
        <p:spPr>
          <a:xfrm>
            <a:off x="6923315" y="5943600"/>
            <a:ext cx="184731" cy="300082"/>
          </a:xfrm>
          <a:prstGeom prst="rect">
            <a:avLst/>
          </a:prstGeom>
          <a:noFill/>
        </p:spPr>
        <p:txBody>
          <a:bodyPr wrap="none" rtlCol="0">
            <a:spAutoFit/>
          </a:bodyPr>
          <a:lstStyle/>
          <a:p>
            <a:endParaRPr lang="en-US" sz="1350"/>
          </a:p>
        </p:txBody>
      </p:sp>
      <p:sp>
        <p:nvSpPr>
          <p:cNvPr id="2" name="TextBox 1">
            <a:extLst>
              <a:ext uri="{FF2B5EF4-FFF2-40B4-BE49-F238E27FC236}">
                <a16:creationId xmlns:a16="http://schemas.microsoft.com/office/drawing/2014/main" id="{FBC3EB19-365B-F441-BF78-E6784BBA6302}"/>
              </a:ext>
            </a:extLst>
          </p:cNvPr>
          <p:cNvSpPr txBox="1"/>
          <p:nvPr/>
        </p:nvSpPr>
        <p:spPr>
          <a:xfrm>
            <a:off x="-245097" y="1065229"/>
            <a:ext cx="0" cy="0"/>
          </a:xfrm>
          <a:prstGeom prst="rect">
            <a:avLst/>
          </a:prstGeom>
        </p:spPr>
        <p:txBody>
          <a:bodyPr vert="horz" wrap="none" lIns="91440" tIns="45720" rIns="91440" bIns="45720" rtlCol="0">
            <a:noAutofit/>
          </a:bodyPr>
          <a:lstStyle/>
          <a:p>
            <a:pPr>
              <a:lnSpc>
                <a:spcPct val="90000"/>
              </a:lnSpc>
              <a:spcBef>
                <a:spcPts val="0"/>
              </a:spcBef>
            </a:pPr>
            <a:endParaRPr lang="en-US" sz="3000" spc="-70">
              <a:solidFill>
                <a:srgbClr val="0091DA"/>
              </a:solidFill>
              <a:latin typeface="+mj-lt"/>
              <a:cs typeface="FS Elliot Pro Light"/>
            </a:endParaRPr>
          </a:p>
        </p:txBody>
      </p:sp>
      <p:sp>
        <p:nvSpPr>
          <p:cNvPr id="15" name="Rectangle 14">
            <a:extLst>
              <a:ext uri="{FF2B5EF4-FFF2-40B4-BE49-F238E27FC236}">
                <a16:creationId xmlns:a16="http://schemas.microsoft.com/office/drawing/2014/main" id="{74364F78-7030-8447-818F-F4424B1550CD}"/>
              </a:ext>
            </a:extLst>
          </p:cNvPr>
          <p:cNvSpPr/>
          <p:nvPr/>
        </p:nvSpPr>
        <p:spPr>
          <a:xfrm>
            <a:off x="0" y="1233997"/>
            <a:ext cx="9144000" cy="3388506"/>
          </a:xfrm>
          <a:prstGeom prst="rect">
            <a:avLst/>
          </a:prstGeom>
          <a:solidFill>
            <a:schemeClr val="bg1"/>
          </a:solidFill>
          <a:ln w="12700" cap="rnd">
            <a:noFill/>
            <a:prstDash val="sysDot"/>
            <a:rou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Footer Placeholder 4">
            <a:extLst>
              <a:ext uri="{FF2B5EF4-FFF2-40B4-BE49-F238E27FC236}">
                <a16:creationId xmlns:a16="http://schemas.microsoft.com/office/drawing/2014/main" id="{A073A719-BFF3-4515-9B01-49CD3BBC3E32}"/>
              </a:ext>
            </a:extLst>
          </p:cNvPr>
          <p:cNvSpPr txBox="1">
            <a:spLocks/>
          </p:cNvSpPr>
          <p:nvPr/>
        </p:nvSpPr>
        <p:spPr>
          <a:xfrm>
            <a:off x="-465283" y="4869656"/>
            <a:ext cx="5322185" cy="273844"/>
          </a:xfrm>
          <a:prstGeom prst="rect">
            <a:avLst/>
          </a:prstGeom>
        </p:spPr>
        <p:txBody>
          <a:bodyPr vert="horz" lIns="68580" tIns="34290" rIns="68580" bIns="34290" rtlCol="0" anchor="ctr"/>
          <a:lstStyle>
            <a:defPPr>
              <a:defRPr lang="en-US"/>
            </a:defPPr>
            <a:lvl1pPr marL="0" algn="ctr" defTabSz="457200" rtl="0" eaLnBrk="1" latinLnBrk="0" hangingPunct="1">
              <a:defRPr sz="1400" kern="1200" baseline="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25">
                <a:ln w="0" cmpd="sng">
                  <a:noFill/>
                </a:ln>
                <a:solidFill>
                  <a:schemeClr val="bg1"/>
                </a:solidFill>
                <a:effectLst>
                  <a:outerShdw blurRad="50800" dist="50800" dir="5400000" sx="1000" sy="1000" algn="ctr" rotWithShape="0">
                    <a:srgbClr val="000000">
                      <a:alpha val="43137"/>
                    </a:srgbClr>
                  </a:outerShdw>
                </a:effectLst>
                <a:latin typeface="FS Elliot Pro" pitchFamily="50" charset="0"/>
              </a:rPr>
              <a:t>For financial professional use only. Not for distribution to the public.</a:t>
            </a:r>
          </a:p>
          <a:p>
            <a:endParaRPr lang="en-US" sz="900" spc="75">
              <a:ln w="0" cmpd="sng">
                <a:noFill/>
              </a:ln>
              <a:solidFill>
                <a:schemeClr val="bg1"/>
              </a:solidFill>
              <a:effectLst>
                <a:outerShdw blurRad="50800" dist="50800" dir="5400000" sx="1000" sy="1000" algn="ctr" rotWithShape="0">
                  <a:srgbClr val="000000">
                    <a:alpha val="43137"/>
                  </a:srgbClr>
                </a:outerShdw>
              </a:effectLst>
              <a:latin typeface="FS Elliot Pro" pitchFamily="50" charset="0"/>
              <a:cs typeface="Arial" panose="020B0604020202020204" pitchFamily="34" charset="0"/>
            </a:endParaRPr>
          </a:p>
        </p:txBody>
      </p:sp>
      <p:sp>
        <p:nvSpPr>
          <p:cNvPr id="4" name="Content Placeholder 2">
            <a:extLst>
              <a:ext uri="{FF2B5EF4-FFF2-40B4-BE49-F238E27FC236}">
                <a16:creationId xmlns:a16="http://schemas.microsoft.com/office/drawing/2014/main" id="{EE590B2E-5C7C-8410-BFEA-FDB2DAE6341F}"/>
              </a:ext>
            </a:extLst>
          </p:cNvPr>
          <p:cNvSpPr txBox="1">
            <a:spLocks/>
          </p:cNvSpPr>
          <p:nvPr/>
        </p:nvSpPr>
        <p:spPr>
          <a:xfrm>
            <a:off x="456604" y="1478280"/>
            <a:ext cx="8329255" cy="2675736"/>
          </a:xfrm>
          <a:prstGeom prst="rect">
            <a:avLst/>
          </a:prstGeom>
        </p:spPr>
        <p:txBody>
          <a:bodyPr>
            <a:noAutofit/>
          </a:bodyPr>
          <a:lstStyle>
            <a:lvl1pPr marL="342900" indent="-227013" algn="l" defTabSz="457200" rtl="0" eaLnBrk="1" latinLnBrk="0" hangingPunct="1">
              <a:spcBef>
                <a:spcPct val="20000"/>
              </a:spcBef>
              <a:buClr>
                <a:schemeClr val="accent2">
                  <a:lumMod val="50000"/>
                </a:schemeClr>
              </a:buClr>
              <a:buFont typeface="Arial"/>
              <a:buChar char="•"/>
              <a:defRPr sz="1800" kern="1200">
                <a:solidFill>
                  <a:schemeClr val="accent2">
                    <a:lumMod val="50000"/>
                  </a:schemeClr>
                </a:solidFill>
                <a:latin typeface="FS Elliot Pro"/>
                <a:ea typeface="+mn-ea"/>
                <a:cs typeface="FS Elliot Pro"/>
              </a:defRPr>
            </a:lvl1pPr>
            <a:lvl2pPr marL="688975" indent="-231775" algn="l" defTabSz="457200" rtl="0" eaLnBrk="1" latinLnBrk="0" hangingPunct="1">
              <a:spcBef>
                <a:spcPct val="20000"/>
              </a:spcBef>
              <a:buClr>
                <a:schemeClr val="accent2">
                  <a:lumMod val="50000"/>
                </a:schemeClr>
              </a:buClr>
              <a:buFont typeface="Arial"/>
              <a:buChar char="–"/>
              <a:defRPr sz="1600" kern="1200">
                <a:solidFill>
                  <a:schemeClr val="accent2">
                    <a:lumMod val="50000"/>
                  </a:schemeClr>
                </a:solidFill>
                <a:latin typeface="FS Elliot Pro"/>
                <a:ea typeface="+mn-ea"/>
                <a:cs typeface="FS Elliot Pro"/>
              </a:defRPr>
            </a:lvl2pPr>
            <a:lvl3pPr marL="1143000" indent="-228600" algn="l" defTabSz="457200" rtl="0" eaLnBrk="1" latinLnBrk="0" hangingPunct="1">
              <a:spcBef>
                <a:spcPct val="20000"/>
              </a:spcBef>
              <a:buFont typeface="Arial"/>
              <a:buChar char="•"/>
              <a:defRPr sz="1400" kern="1200">
                <a:solidFill>
                  <a:srgbClr val="162B48"/>
                </a:solidFill>
                <a:latin typeface="FS Elliot Pro"/>
                <a:ea typeface="+mn-ea"/>
                <a:cs typeface="FS Elliot Pro"/>
              </a:defRPr>
            </a:lvl3pPr>
            <a:lvl4pPr marL="1600200" indent="-228600" algn="l" defTabSz="457200" rtl="0" eaLnBrk="1" latinLnBrk="0" hangingPunct="1">
              <a:spcBef>
                <a:spcPct val="20000"/>
              </a:spcBef>
              <a:buFont typeface="Arial"/>
              <a:buChar char="–"/>
              <a:defRPr sz="1200" kern="1200">
                <a:solidFill>
                  <a:srgbClr val="162B48"/>
                </a:solidFill>
                <a:latin typeface="+mn-lt"/>
                <a:ea typeface="+mn-ea"/>
                <a:cs typeface="+mn-cs"/>
              </a:defRPr>
            </a:lvl4pPr>
            <a:lvl5pPr marL="2057400" indent="-228600" algn="l" defTabSz="457200" rtl="0" eaLnBrk="1" latinLnBrk="0" hangingPunct="1">
              <a:spcBef>
                <a:spcPct val="20000"/>
              </a:spcBef>
              <a:buFont typeface="Arial"/>
              <a:buChar char="»"/>
              <a:defRPr sz="1000" kern="1200">
                <a:solidFill>
                  <a:srgbClr val="162B4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indent="-228600">
              <a:spcBef>
                <a:spcPct val="0"/>
              </a:spcBef>
              <a:spcAft>
                <a:spcPts val="600"/>
              </a:spcAft>
              <a:defRPr/>
            </a:pPr>
            <a:r>
              <a:rPr lang="en-US" sz="2000" dirty="0">
                <a:solidFill>
                  <a:srgbClr val="191D3F"/>
                </a:solidFill>
                <a:cs typeface="Arial" pitchFamily="34" charset="0"/>
              </a:rPr>
              <a:t>Many business owners believe their business will fund their retirement needs.</a:t>
            </a:r>
          </a:p>
          <a:p>
            <a:pPr marL="228600" indent="-228600">
              <a:spcBef>
                <a:spcPct val="0"/>
              </a:spcBef>
              <a:spcAft>
                <a:spcPts val="600"/>
              </a:spcAft>
              <a:defRPr/>
            </a:pPr>
            <a:r>
              <a:rPr lang="en-US" sz="2000" dirty="0">
                <a:solidFill>
                  <a:srgbClr val="191D3F"/>
                </a:solidFill>
                <a:cs typeface="Arial" pitchFamily="34" charset="0"/>
              </a:rPr>
              <a:t>To maintain their current standard of living, business owners may need at least 80% of their pre-retirement earnings.</a:t>
            </a:r>
          </a:p>
          <a:p>
            <a:pPr marL="228600" indent="-228600">
              <a:spcBef>
                <a:spcPct val="0"/>
              </a:spcBef>
              <a:spcAft>
                <a:spcPts val="600"/>
              </a:spcAft>
              <a:defRPr/>
            </a:pPr>
            <a:r>
              <a:rPr lang="en-US" sz="2000" dirty="0">
                <a:solidFill>
                  <a:srgbClr val="191D3F"/>
                </a:solidFill>
                <a:cs typeface="Arial" pitchFamily="34" charset="0"/>
              </a:rPr>
              <a:t>There may be lack of understanding about the potential impact to the on-going business if exiting business owners don’t have other means of income to help meet their retirement goals.</a:t>
            </a:r>
          </a:p>
          <a:p>
            <a:pPr marL="228600" indent="-228600">
              <a:spcBef>
                <a:spcPct val="0"/>
              </a:spcBef>
              <a:spcAft>
                <a:spcPts val="600"/>
              </a:spcAft>
              <a:defRPr/>
            </a:pPr>
            <a:r>
              <a:rPr lang="en-US" sz="2000" dirty="0">
                <a:solidFill>
                  <a:srgbClr val="191D3F"/>
                </a:solidFill>
                <a:cs typeface="Arial" pitchFamily="34" charset="0"/>
              </a:rPr>
              <a:t>They likely also need information about other income sources that could help them meet their goal.</a:t>
            </a:r>
          </a:p>
        </p:txBody>
      </p:sp>
    </p:spTree>
    <p:extLst>
      <p:ext uri="{BB962C8B-B14F-4D97-AF65-F5344CB8AC3E}">
        <p14:creationId xmlns:p14="http://schemas.microsoft.com/office/powerpoint/2010/main" val="14192311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Footer Placeholder 2">
            <a:extLst>
              <a:ext uri="{FF2B5EF4-FFF2-40B4-BE49-F238E27FC236}">
                <a16:creationId xmlns:a16="http://schemas.microsoft.com/office/drawing/2014/main" id="{AA421BF6-682D-4ED7-8AB0-8D1474CBB293}"/>
              </a:ext>
            </a:extLst>
          </p:cNvPr>
          <p:cNvSpPr>
            <a:spLocks noGrp="1" noChangeArrowheads="1"/>
          </p:cNvSpPr>
          <p:nvPr>
            <p:ph type="ftr" sz="quarter" idx="10"/>
          </p:nvPr>
        </p:nvSpPr>
        <p:spPr bwMode="auto">
          <a:xfrm>
            <a:off x="352665" y="4374086"/>
            <a:ext cx="5388485" cy="62782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b" anchorCtr="0" compatLnSpc="1">
            <a:prstTxWarp prst="textNoShape">
              <a:avLst/>
            </a:prstTxWarp>
          </a:bodyPr>
          <a:lstStyle>
            <a:defPPr>
              <a:defRPr lang="en-US"/>
            </a:defPPr>
            <a:lvl1pPr marL="0" algn="l" defTabSz="457200" rtl="0" eaLnBrk="1" fontAlgn="auto" latinLnBrk="0" hangingPunct="1">
              <a:spcBef>
                <a:spcPts val="0"/>
              </a:spcBef>
              <a:spcAft>
                <a:spcPts val="0"/>
              </a:spcAft>
              <a:defRPr sz="800" kern="1200">
                <a:solidFill>
                  <a:schemeClr val="accent2">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lang="en-US">
              <a:latin typeface="+mj-lt"/>
            </a:endParaRPr>
          </a:p>
          <a:p>
            <a:pPr>
              <a:defRPr/>
            </a:pPr>
            <a:endParaRPr lang="en-US">
              <a:solidFill>
                <a:srgbClr val="23273F"/>
              </a:solidFill>
              <a:latin typeface="+mj-lt"/>
              <a:cs typeface="Arial" panose="020B0604020202020204" pitchFamily="34" charset="0"/>
            </a:endParaRPr>
          </a:p>
          <a:p>
            <a:pPr>
              <a:defRPr/>
            </a:pPr>
            <a:r>
              <a:rPr lang="en-US">
                <a:solidFill>
                  <a:srgbClr val="23273F"/>
                </a:solidFill>
                <a:latin typeface="+mj-lt"/>
                <a:cs typeface="Arial" panose="020B0604020202020204" pitchFamily="34" charset="0"/>
              </a:rPr>
              <a:t>For </a:t>
            </a:r>
            <a:r>
              <a:rPr lang="en-US">
                <a:solidFill>
                  <a:srgbClr val="4D4E53"/>
                </a:solidFill>
                <a:latin typeface="+mj-lt"/>
              </a:rPr>
              <a:t>financial professional</a:t>
            </a:r>
            <a:r>
              <a:rPr lang="en-US">
                <a:solidFill>
                  <a:srgbClr val="23273F"/>
                </a:solidFill>
                <a:latin typeface="+mj-lt"/>
                <a:cs typeface="Arial" panose="020B0604020202020204" pitchFamily="34" charset="0"/>
              </a:rPr>
              <a:t> use only. Not for distribution to the public.</a:t>
            </a:r>
          </a:p>
        </p:txBody>
      </p:sp>
      <p:sp>
        <p:nvSpPr>
          <p:cNvPr id="27650" name="Title 1">
            <a:extLst>
              <a:ext uri="{FF2B5EF4-FFF2-40B4-BE49-F238E27FC236}">
                <a16:creationId xmlns:a16="http://schemas.microsoft.com/office/drawing/2014/main" id="{E0F91E23-1694-4C1C-8340-83394F0B5988}"/>
              </a:ext>
            </a:extLst>
          </p:cNvPr>
          <p:cNvSpPr>
            <a:spLocks noGrp="1" noChangeArrowheads="1"/>
          </p:cNvSpPr>
          <p:nvPr>
            <p:ph type="title"/>
          </p:nvPr>
        </p:nvSpPr>
        <p:spPr>
          <a:xfrm>
            <a:off x="461597" y="283490"/>
            <a:ext cx="5314950" cy="376990"/>
          </a:xfrm>
        </p:spPr>
        <p:txBody>
          <a:bodyPr/>
          <a:lstStyle/>
          <a:p>
            <a:pPr>
              <a:spcBef>
                <a:spcPts val="1200"/>
              </a:spcBef>
              <a:spcAft>
                <a:spcPts val="1200"/>
              </a:spcAft>
            </a:pPr>
            <a:r>
              <a:rPr lang="en-US" sz="1400">
                <a:solidFill>
                  <a:srgbClr val="0067CF"/>
                </a:solidFill>
                <a:latin typeface="+mj-lt"/>
              </a:rPr>
              <a:t>Business Owner Retirement Analysis</a:t>
            </a:r>
            <a:br>
              <a:rPr lang="en-US">
                <a:solidFill>
                  <a:srgbClr val="0067CF"/>
                </a:solidFill>
                <a:latin typeface="+mj-lt"/>
              </a:rPr>
            </a:br>
            <a:endParaRPr lang="en-US" altLang="en-US" sz="2400">
              <a:solidFill>
                <a:srgbClr val="0067CF"/>
              </a:solidFill>
              <a:latin typeface="+mj-lt"/>
            </a:endParaRPr>
          </a:p>
        </p:txBody>
      </p:sp>
      <p:sp>
        <p:nvSpPr>
          <p:cNvPr id="5" name="Rectangle 4">
            <a:extLst>
              <a:ext uri="{FF2B5EF4-FFF2-40B4-BE49-F238E27FC236}">
                <a16:creationId xmlns:a16="http://schemas.microsoft.com/office/drawing/2014/main" id="{E2F368AB-99F2-94E7-88B4-677877C8696D}"/>
              </a:ext>
            </a:extLst>
          </p:cNvPr>
          <p:cNvSpPr/>
          <p:nvPr/>
        </p:nvSpPr>
        <p:spPr>
          <a:xfrm>
            <a:off x="6972300" y="3859027"/>
            <a:ext cx="1710103" cy="646331"/>
          </a:xfrm>
          <a:prstGeom prst="rect">
            <a:avLst/>
          </a:prstGeom>
        </p:spPr>
        <p:txBody>
          <a:bodyPr wrap="square">
            <a:spAutoFit/>
          </a:bodyPr>
          <a:lstStyle/>
          <a:p>
            <a:r>
              <a:rPr lang="en-US" sz="1200">
                <a:solidFill>
                  <a:schemeClr val="bg1"/>
                </a:solidFill>
                <a:latin typeface="FS Elliot Pro" panose="02000503040000020004" pitchFamily="50" charset="0"/>
              </a:rPr>
              <a:t>Business Owner Retirement Analysis (BB11876)</a:t>
            </a:r>
          </a:p>
        </p:txBody>
      </p:sp>
      <p:sp>
        <p:nvSpPr>
          <p:cNvPr id="12" name="TextBox 11">
            <a:extLst>
              <a:ext uri="{FF2B5EF4-FFF2-40B4-BE49-F238E27FC236}">
                <a16:creationId xmlns:a16="http://schemas.microsoft.com/office/drawing/2014/main" id="{CBAFCAC5-326D-A387-956B-51C018A96045}"/>
              </a:ext>
            </a:extLst>
          </p:cNvPr>
          <p:cNvSpPr txBox="1"/>
          <p:nvPr/>
        </p:nvSpPr>
        <p:spPr>
          <a:xfrm>
            <a:off x="352665" y="511989"/>
            <a:ext cx="5497417" cy="553998"/>
          </a:xfrm>
          <a:prstGeom prst="rect">
            <a:avLst/>
          </a:prstGeom>
          <a:noFill/>
        </p:spPr>
        <p:txBody>
          <a:bodyPr wrap="square">
            <a:spAutoFit/>
          </a:bodyPr>
          <a:lstStyle/>
          <a:p>
            <a:r>
              <a:rPr lang="en-US" sz="3000">
                <a:solidFill>
                  <a:srgbClr val="0067CF"/>
                </a:solidFill>
                <a:latin typeface="+mj-lt"/>
              </a:rPr>
              <a:t>Analysis report</a:t>
            </a:r>
            <a:endParaRPr lang="en-US" sz="3000"/>
          </a:p>
        </p:txBody>
      </p:sp>
      <p:sp>
        <p:nvSpPr>
          <p:cNvPr id="2" name="Content Placeholder 2">
            <a:extLst>
              <a:ext uri="{FF2B5EF4-FFF2-40B4-BE49-F238E27FC236}">
                <a16:creationId xmlns:a16="http://schemas.microsoft.com/office/drawing/2014/main" id="{0E6BC373-06E1-AB89-04AE-279EA6DCBE4E}"/>
              </a:ext>
            </a:extLst>
          </p:cNvPr>
          <p:cNvSpPr>
            <a:spLocks noGrp="1"/>
          </p:cNvSpPr>
          <p:nvPr>
            <p:ph idx="1"/>
          </p:nvPr>
        </p:nvSpPr>
        <p:spPr>
          <a:xfrm>
            <a:off x="461597" y="1165547"/>
            <a:ext cx="4514366" cy="3016646"/>
          </a:xfrm>
        </p:spPr>
        <p:txBody>
          <a:bodyPr>
            <a:normAutofit/>
          </a:bodyPr>
          <a:lstStyle/>
          <a:p>
            <a:pPr marL="0" indent="0">
              <a:spcBef>
                <a:spcPts val="0"/>
              </a:spcBef>
              <a:spcAft>
                <a:spcPts val="600"/>
              </a:spcAft>
              <a:buNone/>
            </a:pPr>
            <a:r>
              <a:rPr lang="en-US" sz="2000" dirty="0">
                <a:solidFill>
                  <a:srgbClr val="191D3F"/>
                </a:solidFill>
              </a:rPr>
              <a:t>Factors impacting the reality of the business funding their retirement:</a:t>
            </a:r>
          </a:p>
          <a:p>
            <a:pPr marL="228600" indent="-228600">
              <a:spcBef>
                <a:spcPct val="0"/>
              </a:spcBef>
              <a:spcAft>
                <a:spcPts val="600"/>
              </a:spcAft>
              <a:defRPr/>
            </a:pPr>
            <a:r>
              <a:rPr lang="en-US" sz="2000" dirty="0">
                <a:solidFill>
                  <a:srgbClr val="191D3F"/>
                </a:solidFill>
                <a:cs typeface="Arial" pitchFamily="34" charset="0"/>
              </a:rPr>
              <a:t>Value of their business</a:t>
            </a:r>
          </a:p>
          <a:p>
            <a:pPr marL="228600" indent="-228600">
              <a:spcBef>
                <a:spcPct val="0"/>
              </a:spcBef>
              <a:spcAft>
                <a:spcPts val="600"/>
              </a:spcAft>
              <a:defRPr/>
            </a:pPr>
            <a:r>
              <a:rPr lang="en-US" sz="2000" dirty="0"/>
              <a:t>Business transition plans</a:t>
            </a:r>
          </a:p>
          <a:p>
            <a:pPr marL="228600" indent="-228600">
              <a:spcBef>
                <a:spcPct val="0"/>
              </a:spcBef>
              <a:spcAft>
                <a:spcPts val="600"/>
              </a:spcAft>
              <a:defRPr/>
            </a:pPr>
            <a:r>
              <a:rPr lang="en-US" sz="2000" dirty="0"/>
              <a:t>Current savings/investments</a:t>
            </a:r>
          </a:p>
          <a:p>
            <a:pPr marL="228600" indent="-228600">
              <a:spcBef>
                <a:spcPct val="0"/>
              </a:spcBef>
              <a:spcAft>
                <a:spcPts val="600"/>
              </a:spcAft>
              <a:defRPr/>
            </a:pPr>
            <a:r>
              <a:rPr lang="en-US" sz="2000" dirty="0"/>
              <a:t>Identifying any gaps</a:t>
            </a:r>
          </a:p>
          <a:p>
            <a:pPr marL="228600" indent="-228600">
              <a:spcBef>
                <a:spcPct val="0"/>
              </a:spcBef>
              <a:spcAft>
                <a:spcPts val="600"/>
              </a:spcAft>
              <a:defRPr/>
            </a:pPr>
            <a:r>
              <a:rPr lang="en-US" sz="2000" dirty="0"/>
              <a:t>Providing potential solutions</a:t>
            </a:r>
          </a:p>
        </p:txBody>
      </p:sp>
      <p:pic>
        <p:nvPicPr>
          <p:cNvPr id="3" name="Picture 2">
            <a:extLst>
              <a:ext uri="{FF2B5EF4-FFF2-40B4-BE49-F238E27FC236}">
                <a16:creationId xmlns:a16="http://schemas.microsoft.com/office/drawing/2014/main" id="{F95BF352-703D-75F9-DDE3-172D771E520E}"/>
              </a:ext>
            </a:extLst>
          </p:cNvPr>
          <p:cNvPicPr>
            <a:picLocks noChangeAspect="1"/>
          </p:cNvPicPr>
          <p:nvPr/>
        </p:nvPicPr>
        <p:blipFill>
          <a:blip r:embed="rId3"/>
          <a:stretch>
            <a:fillRect/>
          </a:stretch>
        </p:blipFill>
        <p:spPr>
          <a:xfrm>
            <a:off x="6312338" y="595843"/>
            <a:ext cx="2618302" cy="3226365"/>
          </a:xfrm>
          <a:prstGeom prst="rect">
            <a:avLst/>
          </a:prstGeom>
          <a:ln w="3175">
            <a:solidFill>
              <a:schemeClr val="tx1">
                <a:lumMod val="40000"/>
                <a:lumOff val="60000"/>
              </a:schemeClr>
            </a:solidFill>
          </a:ln>
        </p:spPr>
      </p:pic>
    </p:spTree>
    <p:extLst>
      <p:ext uri="{BB962C8B-B14F-4D97-AF65-F5344CB8AC3E}">
        <p14:creationId xmlns:p14="http://schemas.microsoft.com/office/powerpoint/2010/main" val="9788171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642BB46-D93A-3C1B-5DCD-617A638D2CE3}"/>
              </a:ext>
            </a:extLst>
          </p:cNvPr>
          <p:cNvSpPr>
            <a:spLocks noGrp="1"/>
          </p:cNvSpPr>
          <p:nvPr>
            <p:ph type="ftr" sz="quarter" idx="10"/>
          </p:nvPr>
        </p:nvSpPr>
        <p:spPr/>
        <p:txBody>
          <a:bodyPr/>
          <a:lstStyle/>
          <a:p>
            <a:r>
              <a:rPr lang="en-US" dirty="0"/>
              <a:t>For financial professional use only. Not for distribution to the public.</a:t>
            </a:r>
          </a:p>
        </p:txBody>
      </p:sp>
      <p:sp>
        <p:nvSpPr>
          <p:cNvPr id="3" name="Slide Number Placeholder 2">
            <a:extLst>
              <a:ext uri="{FF2B5EF4-FFF2-40B4-BE49-F238E27FC236}">
                <a16:creationId xmlns:a16="http://schemas.microsoft.com/office/drawing/2014/main" id="{18C5E4EC-7E20-58FF-5896-0D2A4DE6A683}"/>
              </a:ext>
            </a:extLst>
          </p:cNvPr>
          <p:cNvSpPr>
            <a:spLocks noGrp="1"/>
          </p:cNvSpPr>
          <p:nvPr>
            <p:ph type="sldNum" sz="quarter" idx="11"/>
          </p:nvPr>
        </p:nvSpPr>
        <p:spPr/>
        <p:txBody>
          <a:bodyPr/>
          <a:lstStyle/>
          <a:p>
            <a:fld id="{13CF28CE-A392-6E4E-B8A8-233A7BF58CFD}" type="slidenum">
              <a:rPr lang="en-US" smtClean="0"/>
              <a:pPr/>
              <a:t>52</a:t>
            </a:fld>
            <a:endParaRPr lang="en-US" dirty="0"/>
          </a:p>
        </p:txBody>
      </p:sp>
      <p:sp>
        <p:nvSpPr>
          <p:cNvPr id="4" name="Title 3">
            <a:extLst>
              <a:ext uri="{FF2B5EF4-FFF2-40B4-BE49-F238E27FC236}">
                <a16:creationId xmlns:a16="http://schemas.microsoft.com/office/drawing/2014/main" id="{DCB9688C-C777-6745-8BEC-2F848F24CA4F}"/>
              </a:ext>
            </a:extLst>
          </p:cNvPr>
          <p:cNvSpPr>
            <a:spLocks noGrp="1"/>
          </p:cNvSpPr>
          <p:nvPr>
            <p:ph type="title"/>
          </p:nvPr>
        </p:nvSpPr>
        <p:spPr>
          <a:xfrm>
            <a:off x="300559" y="1211023"/>
            <a:ext cx="2130137" cy="342900"/>
          </a:xfrm>
        </p:spPr>
        <p:txBody>
          <a:bodyPr/>
          <a:lstStyle/>
          <a:p>
            <a:r>
              <a:rPr lang="en-US" dirty="0"/>
              <a:t>Identifying the gap</a:t>
            </a:r>
          </a:p>
        </p:txBody>
      </p:sp>
      <p:sp>
        <p:nvSpPr>
          <p:cNvPr id="6" name="Text Placeholder 5">
            <a:extLst>
              <a:ext uri="{FF2B5EF4-FFF2-40B4-BE49-F238E27FC236}">
                <a16:creationId xmlns:a16="http://schemas.microsoft.com/office/drawing/2014/main" id="{4C0CA2B6-6FEA-8A40-56CD-D120FCA7FB48}"/>
              </a:ext>
            </a:extLst>
          </p:cNvPr>
          <p:cNvSpPr>
            <a:spLocks noGrp="1"/>
          </p:cNvSpPr>
          <p:nvPr>
            <p:ph type="body" sz="quarter" idx="13"/>
          </p:nvPr>
        </p:nvSpPr>
        <p:spPr>
          <a:xfrm>
            <a:off x="300559" y="552564"/>
            <a:ext cx="2615512" cy="205740"/>
          </a:xfrm>
        </p:spPr>
        <p:txBody>
          <a:bodyPr/>
          <a:lstStyle/>
          <a:p>
            <a:r>
              <a:rPr lang="en-US" sz="1200" dirty="0"/>
              <a:t>Business Owner Retirement Analysis</a:t>
            </a:r>
          </a:p>
        </p:txBody>
      </p:sp>
      <p:pic>
        <p:nvPicPr>
          <p:cNvPr id="10" name="Picture 9">
            <a:extLst>
              <a:ext uri="{FF2B5EF4-FFF2-40B4-BE49-F238E27FC236}">
                <a16:creationId xmlns:a16="http://schemas.microsoft.com/office/drawing/2014/main" id="{7FFBEE59-4514-6265-CD60-66F6401B6BE6}"/>
              </a:ext>
            </a:extLst>
          </p:cNvPr>
          <p:cNvPicPr>
            <a:picLocks noChangeAspect="1"/>
          </p:cNvPicPr>
          <p:nvPr/>
        </p:nvPicPr>
        <p:blipFill>
          <a:blip r:embed="rId3"/>
          <a:stretch>
            <a:fillRect/>
          </a:stretch>
        </p:blipFill>
        <p:spPr>
          <a:xfrm>
            <a:off x="7749180" y="4627973"/>
            <a:ext cx="1250902" cy="360884"/>
          </a:xfrm>
          <a:prstGeom prst="rect">
            <a:avLst/>
          </a:prstGeom>
          <a:solidFill>
            <a:schemeClr val="bg1"/>
          </a:solidFill>
        </p:spPr>
      </p:pic>
      <p:pic>
        <p:nvPicPr>
          <p:cNvPr id="11" name="Picture 10">
            <a:extLst>
              <a:ext uri="{FF2B5EF4-FFF2-40B4-BE49-F238E27FC236}">
                <a16:creationId xmlns:a16="http://schemas.microsoft.com/office/drawing/2014/main" id="{F701A83C-7441-98CF-CAE5-1FF75D52E418}"/>
              </a:ext>
            </a:extLst>
          </p:cNvPr>
          <p:cNvPicPr>
            <a:picLocks noChangeAspect="1"/>
          </p:cNvPicPr>
          <p:nvPr/>
        </p:nvPicPr>
        <p:blipFill>
          <a:blip r:embed="rId4"/>
          <a:stretch>
            <a:fillRect/>
          </a:stretch>
        </p:blipFill>
        <p:spPr>
          <a:xfrm>
            <a:off x="3195637" y="154643"/>
            <a:ext cx="5286375" cy="1581150"/>
          </a:xfrm>
          <a:prstGeom prst="rect">
            <a:avLst/>
          </a:prstGeom>
        </p:spPr>
      </p:pic>
      <p:pic>
        <p:nvPicPr>
          <p:cNvPr id="13" name="Picture 12">
            <a:extLst>
              <a:ext uri="{FF2B5EF4-FFF2-40B4-BE49-F238E27FC236}">
                <a16:creationId xmlns:a16="http://schemas.microsoft.com/office/drawing/2014/main" id="{177C5718-3A0D-332A-EDDE-E36F52C6938A}"/>
              </a:ext>
            </a:extLst>
          </p:cNvPr>
          <p:cNvPicPr>
            <a:picLocks noChangeAspect="1"/>
          </p:cNvPicPr>
          <p:nvPr/>
        </p:nvPicPr>
        <p:blipFill>
          <a:blip r:embed="rId5"/>
          <a:stretch>
            <a:fillRect/>
          </a:stretch>
        </p:blipFill>
        <p:spPr>
          <a:xfrm>
            <a:off x="3195637" y="1833562"/>
            <a:ext cx="5372100" cy="314325"/>
          </a:xfrm>
          <a:prstGeom prst="rect">
            <a:avLst/>
          </a:prstGeom>
        </p:spPr>
      </p:pic>
      <p:pic>
        <p:nvPicPr>
          <p:cNvPr id="15" name="Picture 14">
            <a:extLst>
              <a:ext uri="{FF2B5EF4-FFF2-40B4-BE49-F238E27FC236}">
                <a16:creationId xmlns:a16="http://schemas.microsoft.com/office/drawing/2014/main" id="{B6A3EC95-7802-6D0C-997D-6515DDC13AD3}"/>
              </a:ext>
            </a:extLst>
          </p:cNvPr>
          <p:cNvPicPr>
            <a:picLocks noChangeAspect="1"/>
          </p:cNvPicPr>
          <p:nvPr/>
        </p:nvPicPr>
        <p:blipFill>
          <a:blip r:embed="rId6"/>
          <a:stretch>
            <a:fillRect/>
          </a:stretch>
        </p:blipFill>
        <p:spPr>
          <a:xfrm>
            <a:off x="3271837" y="2147887"/>
            <a:ext cx="5295900" cy="1990725"/>
          </a:xfrm>
          <a:prstGeom prst="rect">
            <a:avLst/>
          </a:prstGeom>
        </p:spPr>
      </p:pic>
      <p:pic>
        <p:nvPicPr>
          <p:cNvPr id="16" name="Picture 15">
            <a:extLst>
              <a:ext uri="{FF2B5EF4-FFF2-40B4-BE49-F238E27FC236}">
                <a16:creationId xmlns:a16="http://schemas.microsoft.com/office/drawing/2014/main" id="{435ACAA1-CE37-6DA3-D0D8-92978890DCCB}"/>
              </a:ext>
            </a:extLst>
          </p:cNvPr>
          <p:cNvPicPr>
            <a:picLocks noChangeAspect="1"/>
          </p:cNvPicPr>
          <p:nvPr/>
        </p:nvPicPr>
        <p:blipFill>
          <a:blip r:embed="rId7"/>
          <a:stretch>
            <a:fillRect/>
          </a:stretch>
        </p:blipFill>
        <p:spPr>
          <a:xfrm>
            <a:off x="3271837" y="4136622"/>
            <a:ext cx="4371975" cy="581025"/>
          </a:xfrm>
          <a:prstGeom prst="rect">
            <a:avLst/>
          </a:prstGeom>
        </p:spPr>
      </p:pic>
      <p:pic>
        <p:nvPicPr>
          <p:cNvPr id="18" name="Picture 17">
            <a:extLst>
              <a:ext uri="{FF2B5EF4-FFF2-40B4-BE49-F238E27FC236}">
                <a16:creationId xmlns:a16="http://schemas.microsoft.com/office/drawing/2014/main" id="{9371908F-5826-AF76-4030-609EB6CD259B}"/>
              </a:ext>
            </a:extLst>
          </p:cNvPr>
          <p:cNvPicPr>
            <a:picLocks noChangeAspect="1"/>
          </p:cNvPicPr>
          <p:nvPr/>
        </p:nvPicPr>
        <p:blipFill rotWithShape="1">
          <a:blip r:embed="rId8"/>
          <a:srcRect b="30528"/>
          <a:stretch/>
        </p:blipFill>
        <p:spPr>
          <a:xfrm>
            <a:off x="3286558" y="4676776"/>
            <a:ext cx="4210050" cy="324242"/>
          </a:xfrm>
          <a:prstGeom prst="rect">
            <a:avLst/>
          </a:prstGeom>
        </p:spPr>
      </p:pic>
      <p:sp>
        <p:nvSpPr>
          <p:cNvPr id="19" name="TextBox 18">
            <a:extLst>
              <a:ext uri="{FF2B5EF4-FFF2-40B4-BE49-F238E27FC236}">
                <a16:creationId xmlns:a16="http://schemas.microsoft.com/office/drawing/2014/main" id="{C53E5901-414B-A159-73B7-80A819073890}"/>
              </a:ext>
            </a:extLst>
          </p:cNvPr>
          <p:cNvSpPr txBox="1"/>
          <p:nvPr/>
        </p:nvSpPr>
        <p:spPr>
          <a:xfrm>
            <a:off x="300559" y="2540402"/>
            <a:ext cx="1819274" cy="507597"/>
          </a:xfrm>
          <a:prstGeom prst="rect">
            <a:avLst/>
          </a:prstGeom>
        </p:spPr>
        <p:txBody>
          <a:bodyPr vert="horz" wrap="square" lIns="91440" tIns="45720" rIns="91440" bIns="45720" rtlCol="0">
            <a:noAutofit/>
          </a:bodyPr>
          <a:lstStyle/>
          <a:p>
            <a:pPr>
              <a:lnSpc>
                <a:spcPct val="90000"/>
              </a:lnSpc>
              <a:spcBef>
                <a:spcPts val="0"/>
              </a:spcBef>
            </a:pPr>
            <a:r>
              <a:rPr lang="en-US" sz="1000" spc="-70" dirty="0">
                <a:solidFill>
                  <a:schemeClr val="bg1"/>
                </a:solidFill>
                <a:latin typeface="FS Elliot Pro" panose="02000503040000020004" pitchFamily="50" charset="0"/>
                <a:cs typeface="FS Elliot Pro Light"/>
              </a:rPr>
              <a:t>Hypothetical example for illustrative purposes only. </a:t>
            </a:r>
          </a:p>
        </p:txBody>
      </p:sp>
    </p:spTree>
    <p:extLst>
      <p:ext uri="{BB962C8B-B14F-4D97-AF65-F5344CB8AC3E}">
        <p14:creationId xmlns:p14="http://schemas.microsoft.com/office/powerpoint/2010/main" val="37098689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642BB46-D93A-3C1B-5DCD-617A638D2CE3}"/>
              </a:ext>
            </a:extLst>
          </p:cNvPr>
          <p:cNvSpPr>
            <a:spLocks noGrp="1"/>
          </p:cNvSpPr>
          <p:nvPr>
            <p:ph type="ftr" sz="quarter" idx="10"/>
          </p:nvPr>
        </p:nvSpPr>
        <p:spPr/>
        <p:txBody>
          <a:bodyPr/>
          <a:lstStyle/>
          <a:p>
            <a:r>
              <a:rPr lang="en-US" dirty="0"/>
              <a:t>For financial professional use only. Not for distribution to the public.</a:t>
            </a:r>
          </a:p>
        </p:txBody>
      </p:sp>
      <p:sp>
        <p:nvSpPr>
          <p:cNvPr id="3" name="Slide Number Placeholder 2">
            <a:extLst>
              <a:ext uri="{FF2B5EF4-FFF2-40B4-BE49-F238E27FC236}">
                <a16:creationId xmlns:a16="http://schemas.microsoft.com/office/drawing/2014/main" id="{18C5E4EC-7E20-58FF-5896-0D2A4DE6A683}"/>
              </a:ext>
            </a:extLst>
          </p:cNvPr>
          <p:cNvSpPr>
            <a:spLocks noGrp="1"/>
          </p:cNvSpPr>
          <p:nvPr>
            <p:ph type="sldNum" sz="quarter" idx="11"/>
          </p:nvPr>
        </p:nvSpPr>
        <p:spPr/>
        <p:txBody>
          <a:bodyPr/>
          <a:lstStyle/>
          <a:p>
            <a:fld id="{13CF28CE-A392-6E4E-B8A8-233A7BF58CFD}" type="slidenum">
              <a:rPr lang="en-US" smtClean="0"/>
              <a:pPr/>
              <a:t>53</a:t>
            </a:fld>
            <a:endParaRPr lang="en-US" dirty="0"/>
          </a:p>
        </p:txBody>
      </p:sp>
      <p:sp>
        <p:nvSpPr>
          <p:cNvPr id="4" name="Title 3">
            <a:extLst>
              <a:ext uri="{FF2B5EF4-FFF2-40B4-BE49-F238E27FC236}">
                <a16:creationId xmlns:a16="http://schemas.microsoft.com/office/drawing/2014/main" id="{DCB9688C-C777-6745-8BEC-2F848F24CA4F}"/>
              </a:ext>
            </a:extLst>
          </p:cNvPr>
          <p:cNvSpPr>
            <a:spLocks noGrp="1"/>
          </p:cNvSpPr>
          <p:nvPr>
            <p:ph type="title"/>
          </p:nvPr>
        </p:nvSpPr>
        <p:spPr>
          <a:xfrm>
            <a:off x="300559" y="1211023"/>
            <a:ext cx="2130137" cy="342900"/>
          </a:xfrm>
        </p:spPr>
        <p:txBody>
          <a:bodyPr/>
          <a:lstStyle/>
          <a:p>
            <a:r>
              <a:rPr lang="en-US" dirty="0"/>
              <a:t>Appendix</a:t>
            </a:r>
          </a:p>
        </p:txBody>
      </p:sp>
      <p:sp>
        <p:nvSpPr>
          <p:cNvPr id="6" name="Text Placeholder 5">
            <a:extLst>
              <a:ext uri="{FF2B5EF4-FFF2-40B4-BE49-F238E27FC236}">
                <a16:creationId xmlns:a16="http://schemas.microsoft.com/office/drawing/2014/main" id="{4C0CA2B6-6FEA-8A40-56CD-D120FCA7FB48}"/>
              </a:ext>
            </a:extLst>
          </p:cNvPr>
          <p:cNvSpPr>
            <a:spLocks noGrp="1"/>
          </p:cNvSpPr>
          <p:nvPr>
            <p:ph type="body" sz="quarter" idx="13"/>
          </p:nvPr>
        </p:nvSpPr>
        <p:spPr>
          <a:xfrm>
            <a:off x="300559" y="552564"/>
            <a:ext cx="2615512" cy="205740"/>
          </a:xfrm>
        </p:spPr>
        <p:txBody>
          <a:bodyPr/>
          <a:lstStyle/>
          <a:p>
            <a:r>
              <a:rPr lang="en-US" sz="1200" dirty="0"/>
              <a:t>Business Owner Retirement Analysis</a:t>
            </a:r>
          </a:p>
        </p:txBody>
      </p:sp>
      <p:pic>
        <p:nvPicPr>
          <p:cNvPr id="10" name="Picture 9">
            <a:extLst>
              <a:ext uri="{FF2B5EF4-FFF2-40B4-BE49-F238E27FC236}">
                <a16:creationId xmlns:a16="http://schemas.microsoft.com/office/drawing/2014/main" id="{7FFBEE59-4514-6265-CD60-66F6401B6BE6}"/>
              </a:ext>
            </a:extLst>
          </p:cNvPr>
          <p:cNvPicPr>
            <a:picLocks noChangeAspect="1"/>
          </p:cNvPicPr>
          <p:nvPr/>
        </p:nvPicPr>
        <p:blipFill>
          <a:blip r:embed="rId3"/>
          <a:stretch>
            <a:fillRect/>
          </a:stretch>
        </p:blipFill>
        <p:spPr>
          <a:xfrm>
            <a:off x="7749180" y="4630607"/>
            <a:ext cx="1250902" cy="360884"/>
          </a:xfrm>
          <a:prstGeom prst="rect">
            <a:avLst/>
          </a:prstGeom>
          <a:solidFill>
            <a:schemeClr val="bg1"/>
          </a:solidFill>
        </p:spPr>
      </p:pic>
      <p:pic>
        <p:nvPicPr>
          <p:cNvPr id="11" name="Picture 10">
            <a:extLst>
              <a:ext uri="{FF2B5EF4-FFF2-40B4-BE49-F238E27FC236}">
                <a16:creationId xmlns:a16="http://schemas.microsoft.com/office/drawing/2014/main" id="{136AB263-D065-4380-A4F3-819A91A963D4}"/>
              </a:ext>
            </a:extLst>
          </p:cNvPr>
          <p:cNvPicPr>
            <a:picLocks noChangeAspect="1"/>
          </p:cNvPicPr>
          <p:nvPr/>
        </p:nvPicPr>
        <p:blipFill>
          <a:blip r:embed="rId4"/>
          <a:stretch>
            <a:fillRect/>
          </a:stretch>
        </p:blipFill>
        <p:spPr>
          <a:xfrm>
            <a:off x="3214687" y="294694"/>
            <a:ext cx="5775948" cy="3867731"/>
          </a:xfrm>
          <a:prstGeom prst="rect">
            <a:avLst/>
          </a:prstGeom>
        </p:spPr>
      </p:pic>
      <p:sp>
        <p:nvSpPr>
          <p:cNvPr id="5" name="TextBox 4">
            <a:extLst>
              <a:ext uri="{FF2B5EF4-FFF2-40B4-BE49-F238E27FC236}">
                <a16:creationId xmlns:a16="http://schemas.microsoft.com/office/drawing/2014/main" id="{02C0E6CD-980A-28CC-9630-F3C503D85B58}"/>
              </a:ext>
            </a:extLst>
          </p:cNvPr>
          <p:cNvSpPr txBox="1"/>
          <p:nvPr/>
        </p:nvSpPr>
        <p:spPr>
          <a:xfrm>
            <a:off x="8415311" y="294694"/>
            <a:ext cx="584771" cy="3867731"/>
          </a:xfrm>
          <a:prstGeom prst="rect">
            <a:avLst/>
          </a:prstGeom>
          <a:ln w="19050">
            <a:solidFill>
              <a:schemeClr val="accent6"/>
            </a:solidFill>
          </a:ln>
        </p:spPr>
        <p:txBody>
          <a:bodyPr vert="horz" wrap="square" lIns="91440" tIns="45720" rIns="91440" bIns="45720" rtlCol="0">
            <a:noAutofit/>
          </a:bodyPr>
          <a:lstStyle/>
          <a:p>
            <a:pPr>
              <a:lnSpc>
                <a:spcPct val="90000"/>
              </a:lnSpc>
              <a:spcBef>
                <a:spcPts val="0"/>
              </a:spcBef>
            </a:pPr>
            <a:endParaRPr lang="en-US" sz="3000" spc="-70" dirty="0">
              <a:solidFill>
                <a:srgbClr val="0091DA"/>
              </a:solidFill>
              <a:latin typeface="+mj-lt"/>
              <a:cs typeface="FS Elliot Pro Light"/>
            </a:endParaRPr>
          </a:p>
        </p:txBody>
      </p:sp>
      <p:sp>
        <p:nvSpPr>
          <p:cNvPr id="12" name="TextBox 11">
            <a:extLst>
              <a:ext uri="{FF2B5EF4-FFF2-40B4-BE49-F238E27FC236}">
                <a16:creationId xmlns:a16="http://schemas.microsoft.com/office/drawing/2014/main" id="{EDC7ACA5-96C2-EC7E-2CFF-C28C80207915}"/>
              </a:ext>
            </a:extLst>
          </p:cNvPr>
          <p:cNvSpPr txBox="1"/>
          <p:nvPr/>
        </p:nvSpPr>
        <p:spPr>
          <a:xfrm>
            <a:off x="300559" y="2228559"/>
            <a:ext cx="1819274" cy="507597"/>
          </a:xfrm>
          <a:prstGeom prst="rect">
            <a:avLst/>
          </a:prstGeom>
        </p:spPr>
        <p:txBody>
          <a:bodyPr vert="horz" wrap="square" lIns="91440" tIns="45720" rIns="91440" bIns="45720" rtlCol="0">
            <a:noAutofit/>
          </a:bodyPr>
          <a:lstStyle/>
          <a:p>
            <a:pPr>
              <a:lnSpc>
                <a:spcPct val="90000"/>
              </a:lnSpc>
              <a:spcBef>
                <a:spcPts val="0"/>
              </a:spcBef>
            </a:pPr>
            <a:r>
              <a:rPr lang="en-US" sz="1000" spc="-70" dirty="0">
                <a:solidFill>
                  <a:schemeClr val="bg1"/>
                </a:solidFill>
                <a:latin typeface="FS Elliot Pro" panose="02000503040000020004" pitchFamily="50" charset="0"/>
                <a:cs typeface="FS Elliot Pro Light"/>
              </a:rPr>
              <a:t>Hypothetical example for illustrative purposes only. </a:t>
            </a:r>
          </a:p>
        </p:txBody>
      </p:sp>
    </p:spTree>
    <p:extLst>
      <p:ext uri="{BB962C8B-B14F-4D97-AF65-F5344CB8AC3E}">
        <p14:creationId xmlns:p14="http://schemas.microsoft.com/office/powerpoint/2010/main" val="11772079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BE268-0E63-68E2-60FD-125086E7B1DA}"/>
              </a:ext>
            </a:extLst>
          </p:cNvPr>
          <p:cNvSpPr>
            <a:spLocks noGrp="1"/>
          </p:cNvSpPr>
          <p:nvPr>
            <p:ph type="title"/>
          </p:nvPr>
        </p:nvSpPr>
        <p:spPr/>
        <p:txBody>
          <a:bodyPr/>
          <a:lstStyle/>
          <a:p>
            <a:r>
              <a:rPr lang="en-US" dirty="0">
                <a:solidFill>
                  <a:srgbClr val="0067CF"/>
                </a:solidFill>
              </a:rPr>
              <a:t>Options to address the gap</a:t>
            </a:r>
          </a:p>
        </p:txBody>
      </p:sp>
      <p:sp>
        <p:nvSpPr>
          <p:cNvPr id="3" name="Text Placeholder 2">
            <a:extLst>
              <a:ext uri="{FF2B5EF4-FFF2-40B4-BE49-F238E27FC236}">
                <a16:creationId xmlns:a16="http://schemas.microsoft.com/office/drawing/2014/main" id="{3F6318FA-840A-D8DF-EFF2-FE30C4E0F7E5}"/>
              </a:ext>
            </a:extLst>
          </p:cNvPr>
          <p:cNvSpPr>
            <a:spLocks noGrp="1"/>
          </p:cNvSpPr>
          <p:nvPr>
            <p:ph type="body" sz="quarter" idx="11"/>
          </p:nvPr>
        </p:nvSpPr>
        <p:spPr/>
        <p:txBody>
          <a:bodyPr/>
          <a:lstStyle/>
          <a:p>
            <a:r>
              <a:rPr lang="en-US" dirty="0">
                <a:solidFill>
                  <a:srgbClr val="0067CF"/>
                </a:solidFill>
              </a:rPr>
              <a:t>Business Owner Retirement Analysis</a:t>
            </a:r>
          </a:p>
        </p:txBody>
      </p:sp>
      <p:sp>
        <p:nvSpPr>
          <p:cNvPr id="4" name="Footer Placeholder 3">
            <a:extLst>
              <a:ext uri="{FF2B5EF4-FFF2-40B4-BE49-F238E27FC236}">
                <a16:creationId xmlns:a16="http://schemas.microsoft.com/office/drawing/2014/main" id="{7655F8B7-4EF7-4DF2-8944-3AB1A09D5C2D}"/>
              </a:ext>
            </a:extLst>
          </p:cNvPr>
          <p:cNvSpPr>
            <a:spLocks noGrp="1"/>
          </p:cNvSpPr>
          <p:nvPr>
            <p:ph type="ftr" sz="quarter" idx="3"/>
          </p:nvPr>
        </p:nvSpPr>
        <p:spPr>
          <a:xfrm>
            <a:off x="781533" y="4767263"/>
            <a:ext cx="4655439" cy="273844"/>
          </a:xfrm>
        </p:spPr>
        <p:txBody>
          <a:bodyPr/>
          <a:lstStyle/>
          <a:p>
            <a:r>
              <a:rPr lang="en-US" dirty="0"/>
              <a:t>For financial professional use only. Not for distribution to the public.</a:t>
            </a:r>
          </a:p>
        </p:txBody>
      </p:sp>
      <p:sp>
        <p:nvSpPr>
          <p:cNvPr id="5" name="Slide Number Placeholder 4">
            <a:extLst>
              <a:ext uri="{FF2B5EF4-FFF2-40B4-BE49-F238E27FC236}">
                <a16:creationId xmlns:a16="http://schemas.microsoft.com/office/drawing/2014/main" id="{1B3C9BD3-2180-84BF-DB53-88449413FBA7}"/>
              </a:ext>
            </a:extLst>
          </p:cNvPr>
          <p:cNvSpPr>
            <a:spLocks noGrp="1"/>
          </p:cNvSpPr>
          <p:nvPr>
            <p:ph type="sldNum" sz="quarter" idx="4"/>
          </p:nvPr>
        </p:nvSpPr>
        <p:spPr/>
        <p:txBody>
          <a:bodyPr/>
          <a:lstStyle/>
          <a:p>
            <a:fld id="{61445BA3-2CB5-7C4E-ABD2-87FA1F6BEAE1}" type="slidenum">
              <a:rPr lang="en-US" smtClean="0"/>
              <a:pPr/>
              <a:t>54</a:t>
            </a:fld>
            <a:endParaRPr lang="en-US"/>
          </a:p>
        </p:txBody>
      </p:sp>
      <p:sp>
        <p:nvSpPr>
          <p:cNvPr id="6" name="Content Placeholder 5">
            <a:extLst>
              <a:ext uri="{FF2B5EF4-FFF2-40B4-BE49-F238E27FC236}">
                <a16:creationId xmlns:a16="http://schemas.microsoft.com/office/drawing/2014/main" id="{A50629EC-044E-A2AF-8B8B-DF24E4F68A83}"/>
              </a:ext>
            </a:extLst>
          </p:cNvPr>
          <p:cNvSpPr>
            <a:spLocks noGrp="1"/>
          </p:cNvSpPr>
          <p:nvPr>
            <p:ph idx="12"/>
          </p:nvPr>
        </p:nvSpPr>
        <p:spPr/>
        <p:txBody>
          <a:bodyPr/>
          <a:lstStyle/>
          <a:p>
            <a:pPr>
              <a:lnSpc>
                <a:spcPct val="200000"/>
              </a:lnSpc>
            </a:pPr>
            <a:r>
              <a:rPr lang="en-US" dirty="0"/>
              <a:t>Work longer</a:t>
            </a:r>
          </a:p>
          <a:p>
            <a:pPr>
              <a:lnSpc>
                <a:spcPct val="200000"/>
              </a:lnSpc>
            </a:pPr>
            <a:r>
              <a:rPr lang="en-US" dirty="0"/>
              <a:t>Increase the market value of your business</a:t>
            </a:r>
          </a:p>
          <a:p>
            <a:pPr>
              <a:lnSpc>
                <a:spcPct val="200000"/>
              </a:lnSpc>
            </a:pPr>
            <a:r>
              <a:rPr lang="en-US" dirty="0"/>
              <a:t>Save more</a:t>
            </a:r>
          </a:p>
          <a:p>
            <a:pPr>
              <a:lnSpc>
                <a:spcPct val="200000"/>
              </a:lnSpc>
            </a:pPr>
            <a:r>
              <a:rPr lang="en-US" dirty="0"/>
              <a:t>Bridge the gap with a supplemental retirement plan</a:t>
            </a:r>
          </a:p>
        </p:txBody>
      </p:sp>
    </p:spTree>
    <p:extLst>
      <p:ext uri="{BB962C8B-B14F-4D97-AF65-F5344CB8AC3E}">
        <p14:creationId xmlns:p14="http://schemas.microsoft.com/office/powerpoint/2010/main" val="32436870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EF9222AE-CAD7-9CE0-A592-1B6A35C70A8A}"/>
              </a:ext>
            </a:extLst>
          </p:cNvPr>
          <p:cNvSpPr>
            <a:spLocks noGrp="1"/>
          </p:cNvSpPr>
          <p:nvPr>
            <p:ph idx="1"/>
          </p:nvPr>
        </p:nvSpPr>
        <p:spPr>
          <a:xfrm>
            <a:off x="2791111" y="1607811"/>
            <a:ext cx="5524500" cy="2382613"/>
          </a:xfrm>
        </p:spPr>
        <p:txBody>
          <a:bodyPr>
            <a:normAutofit/>
          </a:bodyPr>
          <a:lstStyle/>
          <a:p>
            <a:pPr marL="285750" indent="-285750">
              <a:buClr>
                <a:srgbClr val="4D4E53"/>
              </a:buClr>
              <a:buFont typeface="Arial" panose="020B0604020202020204" pitchFamily="34" charset="0"/>
              <a:buChar char="•"/>
            </a:pPr>
            <a:r>
              <a:rPr lang="en-US" dirty="0"/>
              <a:t>The business owner selects an amount to contribute on an after-tax basis.</a:t>
            </a:r>
          </a:p>
          <a:p>
            <a:pPr marL="285750" indent="-285750">
              <a:buClr>
                <a:srgbClr val="4D4E53"/>
              </a:buClr>
              <a:buFont typeface="Arial" panose="020B0604020202020204" pitchFamily="34" charset="0"/>
              <a:buChar char="•"/>
            </a:pPr>
            <a:r>
              <a:rPr lang="en-US" dirty="0"/>
              <a:t>Contributions are used to fund a personally-owned asset that finances the plan (i.e., company cash flow).</a:t>
            </a:r>
          </a:p>
          <a:p>
            <a:pPr marL="285750" indent="-285750">
              <a:buClr>
                <a:srgbClr val="4D4E53"/>
              </a:buClr>
              <a:buFont typeface="Arial" panose="020B0604020202020204" pitchFamily="34" charset="0"/>
              <a:buChar char="•"/>
            </a:pPr>
            <a:r>
              <a:rPr lang="en-US" dirty="0"/>
              <a:t>At retirement, the business owner can access accumulated values in the plan to supplement their income. </a:t>
            </a:r>
          </a:p>
        </p:txBody>
      </p:sp>
      <p:sp>
        <p:nvSpPr>
          <p:cNvPr id="15" name="Text Placeholder 14">
            <a:extLst>
              <a:ext uri="{FF2B5EF4-FFF2-40B4-BE49-F238E27FC236}">
                <a16:creationId xmlns:a16="http://schemas.microsoft.com/office/drawing/2014/main" id="{24C8C4E4-0A16-2300-206B-E1E38287680A}"/>
              </a:ext>
            </a:extLst>
          </p:cNvPr>
          <p:cNvSpPr>
            <a:spLocks noGrp="1"/>
          </p:cNvSpPr>
          <p:nvPr>
            <p:ph type="body" sz="quarter" idx="12"/>
          </p:nvPr>
        </p:nvSpPr>
        <p:spPr/>
        <p:txBody>
          <a:bodyPr/>
          <a:lstStyle/>
          <a:p>
            <a:r>
              <a:rPr lang="en-US" dirty="0"/>
              <a:t>How it works</a:t>
            </a:r>
          </a:p>
        </p:txBody>
      </p:sp>
      <p:sp>
        <p:nvSpPr>
          <p:cNvPr id="9" name="Text Placeholder 8">
            <a:extLst>
              <a:ext uri="{FF2B5EF4-FFF2-40B4-BE49-F238E27FC236}">
                <a16:creationId xmlns:a16="http://schemas.microsoft.com/office/drawing/2014/main" id="{A22EBE26-122D-4881-17E4-FE24CAA2154B}"/>
              </a:ext>
            </a:extLst>
          </p:cNvPr>
          <p:cNvSpPr>
            <a:spLocks noGrp="1"/>
          </p:cNvSpPr>
          <p:nvPr>
            <p:ph type="body" sz="quarter" idx="13"/>
          </p:nvPr>
        </p:nvSpPr>
        <p:spPr/>
        <p:txBody>
          <a:bodyPr>
            <a:normAutofit/>
          </a:bodyPr>
          <a:lstStyle/>
          <a:p>
            <a:r>
              <a:rPr lang="en-US" sz="1400" dirty="0"/>
              <a:t>Supplementing retirement income with a nonqualified retirement plan.</a:t>
            </a:r>
          </a:p>
        </p:txBody>
      </p:sp>
      <p:sp>
        <p:nvSpPr>
          <p:cNvPr id="2" name="Footer Placeholder 1">
            <a:extLst>
              <a:ext uri="{FF2B5EF4-FFF2-40B4-BE49-F238E27FC236}">
                <a16:creationId xmlns:a16="http://schemas.microsoft.com/office/drawing/2014/main" id="{D642BB46-D93A-3C1B-5DCD-617A638D2CE3}"/>
              </a:ext>
            </a:extLst>
          </p:cNvPr>
          <p:cNvSpPr>
            <a:spLocks noGrp="1"/>
          </p:cNvSpPr>
          <p:nvPr>
            <p:ph type="ftr" sz="quarter" idx="3"/>
          </p:nvPr>
        </p:nvSpPr>
        <p:spPr>
          <a:xfrm>
            <a:off x="781534" y="4767263"/>
            <a:ext cx="4087028" cy="273844"/>
          </a:xfrm>
        </p:spPr>
        <p:txBody>
          <a:bodyPr/>
          <a:lstStyle/>
          <a:p>
            <a:r>
              <a:rPr lang="en-US" sz="1000" dirty="0"/>
              <a:t>For financial professional use only. Not for distribution to the public.</a:t>
            </a:r>
          </a:p>
        </p:txBody>
      </p:sp>
      <p:sp>
        <p:nvSpPr>
          <p:cNvPr id="3" name="Slide Number Placeholder 2">
            <a:extLst>
              <a:ext uri="{FF2B5EF4-FFF2-40B4-BE49-F238E27FC236}">
                <a16:creationId xmlns:a16="http://schemas.microsoft.com/office/drawing/2014/main" id="{18C5E4EC-7E20-58FF-5896-0D2A4DE6A683}"/>
              </a:ext>
            </a:extLst>
          </p:cNvPr>
          <p:cNvSpPr>
            <a:spLocks noGrp="1"/>
          </p:cNvSpPr>
          <p:nvPr>
            <p:ph type="sldNum" sz="quarter" idx="4"/>
          </p:nvPr>
        </p:nvSpPr>
        <p:spPr/>
        <p:txBody>
          <a:bodyPr/>
          <a:lstStyle/>
          <a:p>
            <a:fld id="{13CF28CE-A392-6E4E-B8A8-233A7BF58CFD}" type="slidenum">
              <a:rPr lang="en-US" smtClean="0"/>
              <a:pPr/>
              <a:t>55</a:t>
            </a:fld>
            <a:endParaRPr lang="en-US" dirty="0"/>
          </a:p>
        </p:txBody>
      </p:sp>
      <p:sp>
        <p:nvSpPr>
          <p:cNvPr id="4" name="Title 3">
            <a:extLst>
              <a:ext uri="{FF2B5EF4-FFF2-40B4-BE49-F238E27FC236}">
                <a16:creationId xmlns:a16="http://schemas.microsoft.com/office/drawing/2014/main" id="{DCB9688C-C777-6745-8BEC-2F848F24CA4F}"/>
              </a:ext>
            </a:extLst>
          </p:cNvPr>
          <p:cNvSpPr>
            <a:spLocks noGrp="1"/>
          </p:cNvSpPr>
          <p:nvPr>
            <p:ph type="title"/>
          </p:nvPr>
        </p:nvSpPr>
        <p:spPr/>
        <p:txBody>
          <a:bodyPr/>
          <a:lstStyle/>
          <a:p>
            <a:r>
              <a:rPr lang="en-US" dirty="0">
                <a:solidFill>
                  <a:srgbClr val="0067CF"/>
                </a:solidFill>
              </a:rPr>
              <a:t>Overcoming the gap</a:t>
            </a:r>
          </a:p>
        </p:txBody>
      </p:sp>
      <p:sp>
        <p:nvSpPr>
          <p:cNvPr id="11" name="Text Placeholder 5">
            <a:extLst>
              <a:ext uri="{FF2B5EF4-FFF2-40B4-BE49-F238E27FC236}">
                <a16:creationId xmlns:a16="http://schemas.microsoft.com/office/drawing/2014/main" id="{F519204A-52DD-2F15-FAE9-A1912E85CD04}"/>
              </a:ext>
            </a:extLst>
          </p:cNvPr>
          <p:cNvSpPr txBox="1">
            <a:spLocks/>
          </p:cNvSpPr>
          <p:nvPr/>
        </p:nvSpPr>
        <p:spPr>
          <a:xfrm>
            <a:off x="781532" y="343378"/>
            <a:ext cx="3790467" cy="444500"/>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000" b="1" kern="1200">
                <a:solidFill>
                  <a:schemeClr val="accent5"/>
                </a:solidFill>
                <a:latin typeface="FS Elliot Pro"/>
                <a:ea typeface="+mn-ea"/>
                <a:cs typeface="FS Elliot Pro"/>
              </a:defRPr>
            </a:lvl1pPr>
            <a:lvl2pPr marL="742950" indent="-285750" algn="l" defTabSz="457200" rtl="0" eaLnBrk="1" latinLnBrk="0" hangingPunct="1">
              <a:spcBef>
                <a:spcPct val="20000"/>
              </a:spcBef>
              <a:buFont typeface="Arial"/>
              <a:buChar char="–"/>
              <a:defRPr sz="1800" kern="1200">
                <a:solidFill>
                  <a:srgbClr val="4D4E53"/>
                </a:solidFill>
                <a:latin typeface="FS Elliot Pro"/>
                <a:ea typeface="+mn-ea"/>
                <a:cs typeface="FS Elliot Pro"/>
              </a:defRPr>
            </a:lvl2pPr>
            <a:lvl3pPr marL="1143000" indent="-228600" algn="l" defTabSz="457200" rtl="0" eaLnBrk="1" latinLnBrk="0" hangingPunct="1">
              <a:spcBef>
                <a:spcPct val="20000"/>
              </a:spcBef>
              <a:buFont typeface="Arial"/>
              <a:buChar char="•"/>
              <a:defRPr sz="2400" kern="1200">
                <a:solidFill>
                  <a:srgbClr val="7F7F7F"/>
                </a:solidFill>
                <a:latin typeface="FS Elliot Pro"/>
                <a:ea typeface="+mn-ea"/>
                <a:cs typeface="FS Elliot Pro"/>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dirty="0">
                <a:solidFill>
                  <a:srgbClr val="0067CF"/>
                </a:solidFill>
              </a:rPr>
              <a:t>Business Owner Retirement Analysis</a:t>
            </a:r>
          </a:p>
        </p:txBody>
      </p:sp>
    </p:spTree>
    <p:extLst>
      <p:ext uri="{BB962C8B-B14F-4D97-AF65-F5344CB8AC3E}">
        <p14:creationId xmlns:p14="http://schemas.microsoft.com/office/powerpoint/2010/main" val="20786820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642BB46-D93A-3C1B-5DCD-617A638D2CE3}"/>
              </a:ext>
            </a:extLst>
          </p:cNvPr>
          <p:cNvSpPr>
            <a:spLocks noGrp="1"/>
          </p:cNvSpPr>
          <p:nvPr>
            <p:ph type="ftr" sz="quarter" idx="10"/>
          </p:nvPr>
        </p:nvSpPr>
        <p:spPr/>
        <p:txBody>
          <a:bodyPr/>
          <a:lstStyle/>
          <a:p>
            <a:r>
              <a:rPr lang="en-US" dirty="0"/>
              <a:t>For financial professional use only. Not for distribution to the public.</a:t>
            </a:r>
          </a:p>
        </p:txBody>
      </p:sp>
      <p:sp>
        <p:nvSpPr>
          <p:cNvPr id="3" name="Slide Number Placeholder 2">
            <a:extLst>
              <a:ext uri="{FF2B5EF4-FFF2-40B4-BE49-F238E27FC236}">
                <a16:creationId xmlns:a16="http://schemas.microsoft.com/office/drawing/2014/main" id="{18C5E4EC-7E20-58FF-5896-0D2A4DE6A683}"/>
              </a:ext>
            </a:extLst>
          </p:cNvPr>
          <p:cNvSpPr>
            <a:spLocks noGrp="1"/>
          </p:cNvSpPr>
          <p:nvPr>
            <p:ph type="sldNum" sz="quarter" idx="11"/>
          </p:nvPr>
        </p:nvSpPr>
        <p:spPr/>
        <p:txBody>
          <a:bodyPr/>
          <a:lstStyle/>
          <a:p>
            <a:fld id="{13CF28CE-A392-6E4E-B8A8-233A7BF58CFD}" type="slidenum">
              <a:rPr lang="en-US" smtClean="0"/>
              <a:pPr/>
              <a:t>56</a:t>
            </a:fld>
            <a:endParaRPr lang="en-US" dirty="0"/>
          </a:p>
        </p:txBody>
      </p:sp>
      <p:sp>
        <p:nvSpPr>
          <p:cNvPr id="4" name="Title 3">
            <a:extLst>
              <a:ext uri="{FF2B5EF4-FFF2-40B4-BE49-F238E27FC236}">
                <a16:creationId xmlns:a16="http://schemas.microsoft.com/office/drawing/2014/main" id="{DCB9688C-C777-6745-8BEC-2F848F24CA4F}"/>
              </a:ext>
            </a:extLst>
          </p:cNvPr>
          <p:cNvSpPr>
            <a:spLocks noGrp="1"/>
          </p:cNvSpPr>
          <p:nvPr>
            <p:ph type="title"/>
          </p:nvPr>
        </p:nvSpPr>
        <p:spPr>
          <a:xfrm>
            <a:off x="300559" y="1211023"/>
            <a:ext cx="2130137" cy="342900"/>
          </a:xfrm>
        </p:spPr>
        <p:txBody>
          <a:bodyPr/>
          <a:lstStyle/>
          <a:p>
            <a:r>
              <a:rPr lang="en-US" dirty="0"/>
              <a:t>Overcoming the gap</a:t>
            </a:r>
          </a:p>
        </p:txBody>
      </p:sp>
      <p:sp>
        <p:nvSpPr>
          <p:cNvPr id="6" name="Text Placeholder 5">
            <a:extLst>
              <a:ext uri="{FF2B5EF4-FFF2-40B4-BE49-F238E27FC236}">
                <a16:creationId xmlns:a16="http://schemas.microsoft.com/office/drawing/2014/main" id="{4C0CA2B6-6FEA-8A40-56CD-D120FCA7FB48}"/>
              </a:ext>
            </a:extLst>
          </p:cNvPr>
          <p:cNvSpPr>
            <a:spLocks noGrp="1"/>
          </p:cNvSpPr>
          <p:nvPr>
            <p:ph type="body" sz="quarter" idx="13"/>
          </p:nvPr>
        </p:nvSpPr>
        <p:spPr>
          <a:xfrm>
            <a:off x="300559" y="552564"/>
            <a:ext cx="2615512" cy="205740"/>
          </a:xfrm>
        </p:spPr>
        <p:txBody>
          <a:bodyPr/>
          <a:lstStyle/>
          <a:p>
            <a:r>
              <a:rPr lang="en-US" sz="1200" dirty="0"/>
              <a:t>Business Owner Retirement Analysis</a:t>
            </a:r>
          </a:p>
        </p:txBody>
      </p:sp>
      <p:pic>
        <p:nvPicPr>
          <p:cNvPr id="10" name="Picture 9">
            <a:extLst>
              <a:ext uri="{FF2B5EF4-FFF2-40B4-BE49-F238E27FC236}">
                <a16:creationId xmlns:a16="http://schemas.microsoft.com/office/drawing/2014/main" id="{7FFBEE59-4514-6265-CD60-66F6401B6BE6}"/>
              </a:ext>
            </a:extLst>
          </p:cNvPr>
          <p:cNvPicPr>
            <a:picLocks noChangeAspect="1"/>
          </p:cNvPicPr>
          <p:nvPr/>
        </p:nvPicPr>
        <p:blipFill>
          <a:blip r:embed="rId3"/>
          <a:stretch>
            <a:fillRect/>
          </a:stretch>
        </p:blipFill>
        <p:spPr>
          <a:xfrm>
            <a:off x="7749180" y="4630607"/>
            <a:ext cx="1250902" cy="360884"/>
          </a:xfrm>
          <a:prstGeom prst="rect">
            <a:avLst/>
          </a:prstGeom>
          <a:solidFill>
            <a:schemeClr val="bg1"/>
          </a:solidFill>
        </p:spPr>
      </p:pic>
      <p:sp>
        <p:nvSpPr>
          <p:cNvPr id="5" name="TextBox 4">
            <a:extLst>
              <a:ext uri="{FF2B5EF4-FFF2-40B4-BE49-F238E27FC236}">
                <a16:creationId xmlns:a16="http://schemas.microsoft.com/office/drawing/2014/main" id="{7D99FB1A-FF56-273E-9495-973AACB23667}"/>
              </a:ext>
            </a:extLst>
          </p:cNvPr>
          <p:cNvSpPr txBox="1"/>
          <p:nvPr/>
        </p:nvSpPr>
        <p:spPr>
          <a:xfrm>
            <a:off x="4380807" y="1670858"/>
            <a:ext cx="914400" cy="914400"/>
          </a:xfrm>
          <a:prstGeom prst="rect">
            <a:avLst/>
          </a:prstGeom>
        </p:spPr>
        <p:txBody>
          <a:bodyPr vert="horz" wrap="none" lIns="91440" tIns="45720" rIns="91440" bIns="45720" rtlCol="0">
            <a:noAutofit/>
          </a:bodyPr>
          <a:lstStyle/>
          <a:p>
            <a:pPr>
              <a:lnSpc>
                <a:spcPct val="90000"/>
              </a:lnSpc>
              <a:spcBef>
                <a:spcPts val="0"/>
              </a:spcBef>
            </a:pPr>
            <a:endParaRPr lang="en-US" sz="3000" spc="-70" dirty="0">
              <a:solidFill>
                <a:srgbClr val="0091DA"/>
              </a:solidFill>
              <a:latin typeface="+mj-lt"/>
              <a:cs typeface="FS Elliot Pro Light"/>
            </a:endParaRPr>
          </a:p>
        </p:txBody>
      </p:sp>
      <p:pic>
        <p:nvPicPr>
          <p:cNvPr id="14" name="Picture 13">
            <a:extLst>
              <a:ext uri="{FF2B5EF4-FFF2-40B4-BE49-F238E27FC236}">
                <a16:creationId xmlns:a16="http://schemas.microsoft.com/office/drawing/2014/main" id="{192143A9-F0CF-DEB5-A611-6486559E7EFA}"/>
              </a:ext>
            </a:extLst>
          </p:cNvPr>
          <p:cNvPicPr>
            <a:picLocks noChangeAspect="1"/>
          </p:cNvPicPr>
          <p:nvPr/>
        </p:nvPicPr>
        <p:blipFill>
          <a:blip r:embed="rId4"/>
          <a:stretch>
            <a:fillRect/>
          </a:stretch>
        </p:blipFill>
        <p:spPr>
          <a:xfrm>
            <a:off x="3214687" y="152009"/>
            <a:ext cx="5420794" cy="1810141"/>
          </a:xfrm>
          <a:prstGeom prst="rect">
            <a:avLst/>
          </a:prstGeom>
        </p:spPr>
      </p:pic>
      <p:pic>
        <p:nvPicPr>
          <p:cNvPr id="17" name="Picture 16">
            <a:extLst>
              <a:ext uri="{FF2B5EF4-FFF2-40B4-BE49-F238E27FC236}">
                <a16:creationId xmlns:a16="http://schemas.microsoft.com/office/drawing/2014/main" id="{1FE04DB6-661B-0C14-3720-57B6E13C8A9E}"/>
              </a:ext>
            </a:extLst>
          </p:cNvPr>
          <p:cNvPicPr>
            <a:picLocks noChangeAspect="1"/>
          </p:cNvPicPr>
          <p:nvPr/>
        </p:nvPicPr>
        <p:blipFill rotWithShape="1">
          <a:blip r:embed="rId5"/>
          <a:srcRect b="89802"/>
          <a:stretch/>
        </p:blipFill>
        <p:spPr>
          <a:xfrm>
            <a:off x="3214683" y="2035009"/>
            <a:ext cx="5420794" cy="311578"/>
          </a:xfrm>
          <a:prstGeom prst="rect">
            <a:avLst/>
          </a:prstGeom>
        </p:spPr>
      </p:pic>
      <p:pic>
        <p:nvPicPr>
          <p:cNvPr id="19" name="Picture 18">
            <a:extLst>
              <a:ext uri="{FF2B5EF4-FFF2-40B4-BE49-F238E27FC236}">
                <a16:creationId xmlns:a16="http://schemas.microsoft.com/office/drawing/2014/main" id="{041F4698-2684-3D6C-C91C-C537DCFB27E0}"/>
              </a:ext>
            </a:extLst>
          </p:cNvPr>
          <p:cNvPicPr>
            <a:picLocks noChangeAspect="1"/>
          </p:cNvPicPr>
          <p:nvPr/>
        </p:nvPicPr>
        <p:blipFill>
          <a:blip r:embed="rId6"/>
          <a:stretch>
            <a:fillRect/>
          </a:stretch>
        </p:blipFill>
        <p:spPr>
          <a:xfrm>
            <a:off x="3281892" y="2346586"/>
            <a:ext cx="5353585" cy="2025681"/>
          </a:xfrm>
          <a:prstGeom prst="rect">
            <a:avLst/>
          </a:prstGeom>
        </p:spPr>
      </p:pic>
      <p:pic>
        <p:nvPicPr>
          <p:cNvPr id="21" name="Picture 20">
            <a:extLst>
              <a:ext uri="{FF2B5EF4-FFF2-40B4-BE49-F238E27FC236}">
                <a16:creationId xmlns:a16="http://schemas.microsoft.com/office/drawing/2014/main" id="{73CD23C1-A1D3-6D46-87F9-67C790C6DF1A}"/>
              </a:ext>
            </a:extLst>
          </p:cNvPr>
          <p:cNvPicPr>
            <a:picLocks noChangeAspect="1"/>
          </p:cNvPicPr>
          <p:nvPr/>
        </p:nvPicPr>
        <p:blipFill>
          <a:blip r:embed="rId7"/>
          <a:stretch>
            <a:fillRect/>
          </a:stretch>
        </p:blipFill>
        <p:spPr>
          <a:xfrm>
            <a:off x="3281892" y="4427134"/>
            <a:ext cx="4371975" cy="581025"/>
          </a:xfrm>
          <a:prstGeom prst="rect">
            <a:avLst/>
          </a:prstGeom>
        </p:spPr>
      </p:pic>
      <p:sp>
        <p:nvSpPr>
          <p:cNvPr id="22" name="TextBox 21">
            <a:extLst>
              <a:ext uri="{FF2B5EF4-FFF2-40B4-BE49-F238E27FC236}">
                <a16:creationId xmlns:a16="http://schemas.microsoft.com/office/drawing/2014/main" id="{6493F500-472E-9F55-CD0F-530CFD5034E4}"/>
              </a:ext>
            </a:extLst>
          </p:cNvPr>
          <p:cNvSpPr txBox="1"/>
          <p:nvPr/>
        </p:nvSpPr>
        <p:spPr>
          <a:xfrm>
            <a:off x="3214684" y="1670859"/>
            <a:ext cx="5420794" cy="291292"/>
          </a:xfrm>
          <a:prstGeom prst="rect">
            <a:avLst/>
          </a:prstGeom>
          <a:ln w="19050">
            <a:solidFill>
              <a:schemeClr val="accent6"/>
            </a:solidFill>
          </a:ln>
        </p:spPr>
        <p:txBody>
          <a:bodyPr vert="horz" wrap="square" lIns="91440" tIns="45720" rIns="91440" bIns="45720" rtlCol="0">
            <a:noAutofit/>
          </a:bodyPr>
          <a:lstStyle/>
          <a:p>
            <a:pPr>
              <a:lnSpc>
                <a:spcPct val="90000"/>
              </a:lnSpc>
              <a:spcBef>
                <a:spcPts val="0"/>
              </a:spcBef>
            </a:pPr>
            <a:endParaRPr lang="en-US" sz="3000" spc="-70" dirty="0">
              <a:solidFill>
                <a:srgbClr val="0091DA"/>
              </a:solidFill>
              <a:latin typeface="+mj-lt"/>
              <a:cs typeface="FS Elliot Pro Light"/>
            </a:endParaRPr>
          </a:p>
        </p:txBody>
      </p:sp>
      <p:sp>
        <p:nvSpPr>
          <p:cNvPr id="23" name="TextBox 22">
            <a:extLst>
              <a:ext uri="{FF2B5EF4-FFF2-40B4-BE49-F238E27FC236}">
                <a16:creationId xmlns:a16="http://schemas.microsoft.com/office/drawing/2014/main" id="{2CA0BC88-3991-3456-9315-B550C3E033E3}"/>
              </a:ext>
            </a:extLst>
          </p:cNvPr>
          <p:cNvSpPr txBox="1"/>
          <p:nvPr/>
        </p:nvSpPr>
        <p:spPr>
          <a:xfrm>
            <a:off x="300559" y="2484177"/>
            <a:ext cx="1819274" cy="507597"/>
          </a:xfrm>
          <a:prstGeom prst="rect">
            <a:avLst/>
          </a:prstGeom>
        </p:spPr>
        <p:txBody>
          <a:bodyPr vert="horz" wrap="square" lIns="91440" tIns="45720" rIns="91440" bIns="45720" rtlCol="0">
            <a:noAutofit/>
          </a:bodyPr>
          <a:lstStyle/>
          <a:p>
            <a:pPr>
              <a:lnSpc>
                <a:spcPct val="90000"/>
              </a:lnSpc>
              <a:spcBef>
                <a:spcPts val="0"/>
              </a:spcBef>
            </a:pPr>
            <a:r>
              <a:rPr lang="en-US" sz="1000" spc="-70" dirty="0">
                <a:solidFill>
                  <a:schemeClr val="bg1"/>
                </a:solidFill>
                <a:latin typeface="FS Elliot Pro" panose="02000503040000020004" pitchFamily="50" charset="0"/>
                <a:cs typeface="FS Elliot Pro Light"/>
              </a:rPr>
              <a:t>Hypothetical example for illustrative purposes only. </a:t>
            </a:r>
          </a:p>
        </p:txBody>
      </p:sp>
    </p:spTree>
    <p:extLst>
      <p:ext uri="{BB962C8B-B14F-4D97-AF65-F5344CB8AC3E}">
        <p14:creationId xmlns:p14="http://schemas.microsoft.com/office/powerpoint/2010/main" val="20078927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642BB46-D93A-3C1B-5DCD-617A638D2CE3}"/>
              </a:ext>
            </a:extLst>
          </p:cNvPr>
          <p:cNvSpPr>
            <a:spLocks noGrp="1"/>
          </p:cNvSpPr>
          <p:nvPr>
            <p:ph type="ftr" sz="quarter" idx="10"/>
          </p:nvPr>
        </p:nvSpPr>
        <p:spPr/>
        <p:txBody>
          <a:bodyPr/>
          <a:lstStyle/>
          <a:p>
            <a:r>
              <a:rPr lang="en-US" dirty="0"/>
              <a:t>For financial professional use only. Not for distribution to the public.</a:t>
            </a:r>
          </a:p>
        </p:txBody>
      </p:sp>
      <p:sp>
        <p:nvSpPr>
          <p:cNvPr id="3" name="Slide Number Placeholder 2">
            <a:extLst>
              <a:ext uri="{FF2B5EF4-FFF2-40B4-BE49-F238E27FC236}">
                <a16:creationId xmlns:a16="http://schemas.microsoft.com/office/drawing/2014/main" id="{18C5E4EC-7E20-58FF-5896-0D2A4DE6A683}"/>
              </a:ext>
            </a:extLst>
          </p:cNvPr>
          <p:cNvSpPr>
            <a:spLocks noGrp="1"/>
          </p:cNvSpPr>
          <p:nvPr>
            <p:ph type="sldNum" sz="quarter" idx="11"/>
          </p:nvPr>
        </p:nvSpPr>
        <p:spPr/>
        <p:txBody>
          <a:bodyPr/>
          <a:lstStyle/>
          <a:p>
            <a:fld id="{13CF28CE-A392-6E4E-B8A8-233A7BF58CFD}" type="slidenum">
              <a:rPr lang="en-US" smtClean="0"/>
              <a:pPr/>
              <a:t>57</a:t>
            </a:fld>
            <a:endParaRPr lang="en-US" dirty="0"/>
          </a:p>
        </p:txBody>
      </p:sp>
      <p:sp>
        <p:nvSpPr>
          <p:cNvPr id="4" name="Title 3">
            <a:extLst>
              <a:ext uri="{FF2B5EF4-FFF2-40B4-BE49-F238E27FC236}">
                <a16:creationId xmlns:a16="http://schemas.microsoft.com/office/drawing/2014/main" id="{DCB9688C-C777-6745-8BEC-2F848F24CA4F}"/>
              </a:ext>
            </a:extLst>
          </p:cNvPr>
          <p:cNvSpPr>
            <a:spLocks noGrp="1"/>
          </p:cNvSpPr>
          <p:nvPr>
            <p:ph type="title"/>
          </p:nvPr>
        </p:nvSpPr>
        <p:spPr>
          <a:xfrm>
            <a:off x="300559" y="1211023"/>
            <a:ext cx="2130137" cy="342900"/>
          </a:xfrm>
        </p:spPr>
        <p:txBody>
          <a:bodyPr/>
          <a:lstStyle/>
          <a:p>
            <a:r>
              <a:rPr lang="en-US" dirty="0"/>
              <a:t>Appendix</a:t>
            </a:r>
          </a:p>
        </p:txBody>
      </p:sp>
      <p:sp>
        <p:nvSpPr>
          <p:cNvPr id="6" name="Text Placeholder 5">
            <a:extLst>
              <a:ext uri="{FF2B5EF4-FFF2-40B4-BE49-F238E27FC236}">
                <a16:creationId xmlns:a16="http://schemas.microsoft.com/office/drawing/2014/main" id="{4C0CA2B6-6FEA-8A40-56CD-D120FCA7FB48}"/>
              </a:ext>
            </a:extLst>
          </p:cNvPr>
          <p:cNvSpPr>
            <a:spLocks noGrp="1"/>
          </p:cNvSpPr>
          <p:nvPr>
            <p:ph type="body" sz="quarter" idx="13"/>
          </p:nvPr>
        </p:nvSpPr>
        <p:spPr>
          <a:xfrm>
            <a:off x="300559" y="552564"/>
            <a:ext cx="2615512" cy="205740"/>
          </a:xfrm>
        </p:spPr>
        <p:txBody>
          <a:bodyPr/>
          <a:lstStyle/>
          <a:p>
            <a:r>
              <a:rPr lang="en-US" sz="1200" dirty="0"/>
              <a:t>Business Owner Retirement Analysis</a:t>
            </a:r>
          </a:p>
        </p:txBody>
      </p:sp>
      <p:pic>
        <p:nvPicPr>
          <p:cNvPr id="10" name="Picture 9">
            <a:extLst>
              <a:ext uri="{FF2B5EF4-FFF2-40B4-BE49-F238E27FC236}">
                <a16:creationId xmlns:a16="http://schemas.microsoft.com/office/drawing/2014/main" id="{7FFBEE59-4514-6265-CD60-66F6401B6BE6}"/>
              </a:ext>
            </a:extLst>
          </p:cNvPr>
          <p:cNvPicPr>
            <a:picLocks noChangeAspect="1"/>
          </p:cNvPicPr>
          <p:nvPr/>
        </p:nvPicPr>
        <p:blipFill>
          <a:blip r:embed="rId3"/>
          <a:stretch>
            <a:fillRect/>
          </a:stretch>
        </p:blipFill>
        <p:spPr>
          <a:xfrm>
            <a:off x="7749180" y="4630607"/>
            <a:ext cx="1250902" cy="360884"/>
          </a:xfrm>
          <a:prstGeom prst="rect">
            <a:avLst/>
          </a:prstGeom>
          <a:solidFill>
            <a:schemeClr val="bg1"/>
          </a:solidFill>
        </p:spPr>
      </p:pic>
      <p:pic>
        <p:nvPicPr>
          <p:cNvPr id="14" name="Picture 13">
            <a:extLst>
              <a:ext uri="{FF2B5EF4-FFF2-40B4-BE49-F238E27FC236}">
                <a16:creationId xmlns:a16="http://schemas.microsoft.com/office/drawing/2014/main" id="{46DE933C-379C-FD9E-999C-4345CE324771}"/>
              </a:ext>
            </a:extLst>
          </p:cNvPr>
          <p:cNvPicPr>
            <a:picLocks noChangeAspect="1"/>
          </p:cNvPicPr>
          <p:nvPr/>
        </p:nvPicPr>
        <p:blipFill>
          <a:blip r:embed="rId4"/>
          <a:stretch>
            <a:fillRect/>
          </a:stretch>
        </p:blipFill>
        <p:spPr>
          <a:xfrm>
            <a:off x="3139245" y="299693"/>
            <a:ext cx="5860837" cy="3948571"/>
          </a:xfrm>
          <a:prstGeom prst="rect">
            <a:avLst/>
          </a:prstGeom>
        </p:spPr>
      </p:pic>
      <p:sp>
        <p:nvSpPr>
          <p:cNvPr id="5" name="TextBox 4">
            <a:extLst>
              <a:ext uri="{FF2B5EF4-FFF2-40B4-BE49-F238E27FC236}">
                <a16:creationId xmlns:a16="http://schemas.microsoft.com/office/drawing/2014/main" id="{FEEEC44B-964A-ECC9-37FA-003C204600E6}"/>
              </a:ext>
            </a:extLst>
          </p:cNvPr>
          <p:cNvSpPr txBox="1"/>
          <p:nvPr/>
        </p:nvSpPr>
        <p:spPr>
          <a:xfrm>
            <a:off x="8384156" y="299692"/>
            <a:ext cx="615926" cy="3948571"/>
          </a:xfrm>
          <a:prstGeom prst="rect">
            <a:avLst/>
          </a:prstGeom>
          <a:ln w="19050">
            <a:solidFill>
              <a:schemeClr val="accent6"/>
            </a:solidFill>
          </a:ln>
        </p:spPr>
        <p:txBody>
          <a:bodyPr vert="horz" wrap="square" lIns="91440" tIns="45720" rIns="91440" bIns="45720" rtlCol="0">
            <a:noAutofit/>
          </a:bodyPr>
          <a:lstStyle/>
          <a:p>
            <a:pPr>
              <a:lnSpc>
                <a:spcPct val="90000"/>
              </a:lnSpc>
              <a:spcBef>
                <a:spcPts val="0"/>
              </a:spcBef>
            </a:pPr>
            <a:endParaRPr lang="en-US" sz="3000" spc="-70" dirty="0">
              <a:solidFill>
                <a:srgbClr val="0091DA"/>
              </a:solidFill>
              <a:latin typeface="+mj-lt"/>
              <a:cs typeface="FS Elliot Pro Light"/>
            </a:endParaRPr>
          </a:p>
        </p:txBody>
      </p:sp>
      <p:sp>
        <p:nvSpPr>
          <p:cNvPr id="15" name="TextBox 14">
            <a:extLst>
              <a:ext uri="{FF2B5EF4-FFF2-40B4-BE49-F238E27FC236}">
                <a16:creationId xmlns:a16="http://schemas.microsoft.com/office/drawing/2014/main" id="{6A491FCE-2F86-FFFF-D95C-A671458DCD30}"/>
              </a:ext>
            </a:extLst>
          </p:cNvPr>
          <p:cNvSpPr txBox="1"/>
          <p:nvPr/>
        </p:nvSpPr>
        <p:spPr>
          <a:xfrm>
            <a:off x="300559" y="2230378"/>
            <a:ext cx="1819274" cy="507597"/>
          </a:xfrm>
          <a:prstGeom prst="rect">
            <a:avLst/>
          </a:prstGeom>
        </p:spPr>
        <p:txBody>
          <a:bodyPr vert="horz" wrap="square" lIns="91440" tIns="45720" rIns="91440" bIns="45720" rtlCol="0">
            <a:noAutofit/>
          </a:bodyPr>
          <a:lstStyle/>
          <a:p>
            <a:pPr>
              <a:lnSpc>
                <a:spcPct val="90000"/>
              </a:lnSpc>
              <a:spcBef>
                <a:spcPts val="0"/>
              </a:spcBef>
            </a:pPr>
            <a:r>
              <a:rPr lang="en-US" sz="1000" spc="-70" dirty="0">
                <a:solidFill>
                  <a:schemeClr val="bg1"/>
                </a:solidFill>
                <a:latin typeface="FS Elliot Pro" panose="02000503040000020004" pitchFamily="50" charset="0"/>
                <a:cs typeface="FS Elliot Pro Light"/>
              </a:rPr>
              <a:t>Hypothetical example for illustrative purposes only. </a:t>
            </a:r>
          </a:p>
        </p:txBody>
      </p:sp>
    </p:spTree>
    <p:extLst>
      <p:ext uri="{BB962C8B-B14F-4D97-AF65-F5344CB8AC3E}">
        <p14:creationId xmlns:p14="http://schemas.microsoft.com/office/powerpoint/2010/main" val="17342439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4C8C4E4-0A16-2300-206B-E1E38287680A}"/>
              </a:ext>
            </a:extLst>
          </p:cNvPr>
          <p:cNvSpPr>
            <a:spLocks noGrp="1"/>
          </p:cNvSpPr>
          <p:nvPr>
            <p:ph type="body" sz="quarter" idx="12"/>
          </p:nvPr>
        </p:nvSpPr>
        <p:spPr>
          <a:xfrm>
            <a:off x="452806" y="2031395"/>
            <a:ext cx="1747480" cy="444500"/>
          </a:xfrm>
        </p:spPr>
        <p:txBody>
          <a:bodyPr>
            <a:normAutofit fontScale="70000" lnSpcReduction="20000"/>
          </a:bodyPr>
          <a:lstStyle/>
          <a:p>
            <a:r>
              <a:rPr lang="en-US" dirty="0"/>
              <a:t>Accumulation period</a:t>
            </a:r>
          </a:p>
        </p:txBody>
      </p:sp>
      <p:sp>
        <p:nvSpPr>
          <p:cNvPr id="9" name="Text Placeholder 8">
            <a:extLst>
              <a:ext uri="{FF2B5EF4-FFF2-40B4-BE49-F238E27FC236}">
                <a16:creationId xmlns:a16="http://schemas.microsoft.com/office/drawing/2014/main" id="{A22EBE26-122D-4881-17E4-FE24CAA2154B}"/>
              </a:ext>
            </a:extLst>
          </p:cNvPr>
          <p:cNvSpPr>
            <a:spLocks noGrp="1"/>
          </p:cNvSpPr>
          <p:nvPr>
            <p:ph type="body" sz="quarter" idx="13"/>
          </p:nvPr>
        </p:nvSpPr>
        <p:spPr>
          <a:xfrm>
            <a:off x="396271" y="2667606"/>
            <a:ext cx="2013554" cy="1384300"/>
          </a:xfrm>
        </p:spPr>
        <p:txBody>
          <a:bodyPr>
            <a:normAutofit/>
          </a:bodyPr>
          <a:lstStyle/>
          <a:p>
            <a:r>
              <a:rPr lang="en-US" sz="1000" dirty="0"/>
              <a:t>Assumptions: Principal Executive VUL III, male, age 52, Preferred Nontobacco, $585,000 initial death benefit, $50,000 annual premiums for 15 years, distributions starting at age 67 for 20 years</a:t>
            </a:r>
          </a:p>
        </p:txBody>
      </p:sp>
      <p:sp>
        <p:nvSpPr>
          <p:cNvPr id="2" name="Footer Placeholder 1">
            <a:extLst>
              <a:ext uri="{FF2B5EF4-FFF2-40B4-BE49-F238E27FC236}">
                <a16:creationId xmlns:a16="http://schemas.microsoft.com/office/drawing/2014/main" id="{D642BB46-D93A-3C1B-5DCD-617A638D2CE3}"/>
              </a:ext>
            </a:extLst>
          </p:cNvPr>
          <p:cNvSpPr>
            <a:spLocks noGrp="1"/>
          </p:cNvSpPr>
          <p:nvPr>
            <p:ph type="ftr" sz="quarter" idx="3"/>
          </p:nvPr>
        </p:nvSpPr>
        <p:spPr>
          <a:xfrm>
            <a:off x="781534" y="4767263"/>
            <a:ext cx="4087028" cy="273844"/>
          </a:xfrm>
        </p:spPr>
        <p:txBody>
          <a:bodyPr/>
          <a:lstStyle/>
          <a:p>
            <a:r>
              <a:rPr lang="en-US" sz="1000" dirty="0"/>
              <a:t>For financial professional use only. Not for distribution to the public.</a:t>
            </a:r>
          </a:p>
        </p:txBody>
      </p:sp>
      <p:sp>
        <p:nvSpPr>
          <p:cNvPr id="3" name="Slide Number Placeholder 2">
            <a:extLst>
              <a:ext uri="{FF2B5EF4-FFF2-40B4-BE49-F238E27FC236}">
                <a16:creationId xmlns:a16="http://schemas.microsoft.com/office/drawing/2014/main" id="{18C5E4EC-7E20-58FF-5896-0D2A4DE6A683}"/>
              </a:ext>
            </a:extLst>
          </p:cNvPr>
          <p:cNvSpPr>
            <a:spLocks noGrp="1"/>
          </p:cNvSpPr>
          <p:nvPr>
            <p:ph type="sldNum" sz="quarter" idx="4"/>
          </p:nvPr>
        </p:nvSpPr>
        <p:spPr/>
        <p:txBody>
          <a:bodyPr/>
          <a:lstStyle/>
          <a:p>
            <a:fld id="{13CF28CE-A392-6E4E-B8A8-233A7BF58CFD}" type="slidenum">
              <a:rPr lang="en-US" smtClean="0"/>
              <a:pPr/>
              <a:t>58</a:t>
            </a:fld>
            <a:endParaRPr lang="en-US" dirty="0"/>
          </a:p>
        </p:txBody>
      </p:sp>
      <p:sp>
        <p:nvSpPr>
          <p:cNvPr id="4" name="Title 3">
            <a:extLst>
              <a:ext uri="{FF2B5EF4-FFF2-40B4-BE49-F238E27FC236}">
                <a16:creationId xmlns:a16="http://schemas.microsoft.com/office/drawing/2014/main" id="{DCB9688C-C777-6745-8BEC-2F848F24CA4F}"/>
              </a:ext>
            </a:extLst>
          </p:cNvPr>
          <p:cNvSpPr>
            <a:spLocks noGrp="1"/>
          </p:cNvSpPr>
          <p:nvPr>
            <p:ph type="title"/>
          </p:nvPr>
        </p:nvSpPr>
        <p:spPr>
          <a:xfrm>
            <a:off x="452806" y="939935"/>
            <a:ext cx="3790465" cy="497587"/>
          </a:xfrm>
        </p:spPr>
        <p:txBody>
          <a:bodyPr/>
          <a:lstStyle/>
          <a:p>
            <a:r>
              <a:rPr lang="en-US" dirty="0">
                <a:solidFill>
                  <a:srgbClr val="0067CF"/>
                </a:solidFill>
              </a:rPr>
              <a:t>Sample illustration</a:t>
            </a:r>
          </a:p>
        </p:txBody>
      </p:sp>
      <p:sp>
        <p:nvSpPr>
          <p:cNvPr id="11" name="Text Placeholder 5">
            <a:extLst>
              <a:ext uri="{FF2B5EF4-FFF2-40B4-BE49-F238E27FC236}">
                <a16:creationId xmlns:a16="http://schemas.microsoft.com/office/drawing/2014/main" id="{F519204A-52DD-2F15-FAE9-A1912E85CD04}"/>
              </a:ext>
            </a:extLst>
          </p:cNvPr>
          <p:cNvSpPr txBox="1">
            <a:spLocks/>
          </p:cNvSpPr>
          <p:nvPr/>
        </p:nvSpPr>
        <p:spPr>
          <a:xfrm>
            <a:off x="533400" y="346063"/>
            <a:ext cx="2105025" cy="444500"/>
          </a:xfrm>
          <a:prstGeom prst="rect">
            <a:avLst/>
          </a:prstGeom>
        </p:spPr>
        <p:txBody>
          <a:bodyPr vert="horz" lIns="91440" tIns="45720" rIns="91440" bIns="45720" rtlCol="0">
            <a:normAutofit lnSpcReduction="10000"/>
          </a:bodyPr>
          <a:lstStyle>
            <a:lvl1pPr marL="0" indent="0" algn="l" defTabSz="457200" rtl="0" eaLnBrk="1" latinLnBrk="0" hangingPunct="1">
              <a:spcBef>
                <a:spcPct val="20000"/>
              </a:spcBef>
              <a:buFont typeface="Arial"/>
              <a:buNone/>
              <a:defRPr sz="2000" b="1" kern="1200">
                <a:solidFill>
                  <a:schemeClr val="accent5"/>
                </a:solidFill>
                <a:latin typeface="FS Elliot Pro"/>
                <a:ea typeface="+mn-ea"/>
                <a:cs typeface="FS Elliot Pro"/>
              </a:defRPr>
            </a:lvl1pPr>
            <a:lvl2pPr marL="742950" indent="-285750" algn="l" defTabSz="457200" rtl="0" eaLnBrk="1" latinLnBrk="0" hangingPunct="1">
              <a:spcBef>
                <a:spcPct val="20000"/>
              </a:spcBef>
              <a:buFont typeface="Arial"/>
              <a:buChar char="–"/>
              <a:defRPr sz="1800" kern="1200">
                <a:solidFill>
                  <a:srgbClr val="4D4E53"/>
                </a:solidFill>
                <a:latin typeface="FS Elliot Pro"/>
                <a:ea typeface="+mn-ea"/>
                <a:cs typeface="FS Elliot Pro"/>
              </a:defRPr>
            </a:lvl2pPr>
            <a:lvl3pPr marL="1143000" indent="-228600" algn="l" defTabSz="457200" rtl="0" eaLnBrk="1" latinLnBrk="0" hangingPunct="1">
              <a:spcBef>
                <a:spcPct val="20000"/>
              </a:spcBef>
              <a:buFont typeface="Arial"/>
              <a:buChar char="•"/>
              <a:defRPr sz="2400" kern="1200">
                <a:solidFill>
                  <a:srgbClr val="7F7F7F"/>
                </a:solidFill>
                <a:latin typeface="FS Elliot Pro"/>
                <a:ea typeface="+mn-ea"/>
                <a:cs typeface="FS Elliot Pro"/>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dirty="0">
                <a:solidFill>
                  <a:srgbClr val="0067CF"/>
                </a:solidFill>
              </a:rPr>
              <a:t>Business Owner Retirement Analysis</a:t>
            </a:r>
          </a:p>
        </p:txBody>
      </p:sp>
      <p:pic>
        <p:nvPicPr>
          <p:cNvPr id="12" name="Picture 11">
            <a:extLst>
              <a:ext uri="{FF2B5EF4-FFF2-40B4-BE49-F238E27FC236}">
                <a16:creationId xmlns:a16="http://schemas.microsoft.com/office/drawing/2014/main" id="{7FB11368-3DE3-BA7E-3D2C-492EDBE37FE5}"/>
              </a:ext>
            </a:extLst>
          </p:cNvPr>
          <p:cNvPicPr>
            <a:picLocks noChangeAspect="1"/>
          </p:cNvPicPr>
          <p:nvPr/>
        </p:nvPicPr>
        <p:blipFill>
          <a:blip r:embed="rId3"/>
          <a:stretch>
            <a:fillRect/>
          </a:stretch>
        </p:blipFill>
        <p:spPr>
          <a:xfrm>
            <a:off x="2814933" y="346062"/>
            <a:ext cx="6071892" cy="3424631"/>
          </a:xfrm>
          <a:prstGeom prst="rect">
            <a:avLst/>
          </a:prstGeom>
        </p:spPr>
      </p:pic>
      <p:sp>
        <p:nvSpPr>
          <p:cNvPr id="13" name="TextBox 12">
            <a:extLst>
              <a:ext uri="{FF2B5EF4-FFF2-40B4-BE49-F238E27FC236}">
                <a16:creationId xmlns:a16="http://schemas.microsoft.com/office/drawing/2014/main" id="{C299BC48-CE49-AAE6-AF81-C39131DEAFAD}"/>
              </a:ext>
            </a:extLst>
          </p:cNvPr>
          <p:cNvSpPr txBox="1"/>
          <p:nvPr/>
        </p:nvSpPr>
        <p:spPr>
          <a:xfrm>
            <a:off x="3061251" y="4016403"/>
            <a:ext cx="3614621" cy="246221"/>
          </a:xfrm>
          <a:prstGeom prst="rect">
            <a:avLst/>
          </a:prstGeom>
          <a:noFill/>
        </p:spPr>
        <p:txBody>
          <a:bodyPr wrap="square" rtlCol="0">
            <a:spAutoFit/>
          </a:bodyPr>
          <a:lstStyle/>
          <a:p>
            <a:r>
              <a:rPr lang="en-US" sz="1000" dirty="0">
                <a:latin typeface="FS Elliot Pro" panose="02000503040000020004" pitchFamily="50" charset="0"/>
              </a:rPr>
              <a:t>Hypothetical example for illustrative purposes only.</a:t>
            </a:r>
          </a:p>
        </p:txBody>
      </p:sp>
      <p:sp>
        <p:nvSpPr>
          <p:cNvPr id="14" name="TextBox 13">
            <a:extLst>
              <a:ext uri="{FF2B5EF4-FFF2-40B4-BE49-F238E27FC236}">
                <a16:creationId xmlns:a16="http://schemas.microsoft.com/office/drawing/2014/main" id="{0C8566F5-DD28-ABFA-1697-7EC8BEFE4D54}"/>
              </a:ext>
            </a:extLst>
          </p:cNvPr>
          <p:cNvSpPr txBox="1"/>
          <p:nvPr/>
        </p:nvSpPr>
        <p:spPr>
          <a:xfrm>
            <a:off x="3407636" y="1085850"/>
            <a:ext cx="526189" cy="2771775"/>
          </a:xfrm>
          <a:prstGeom prst="rect">
            <a:avLst/>
          </a:prstGeom>
          <a:ln w="19050">
            <a:solidFill>
              <a:schemeClr val="accent4"/>
            </a:solidFill>
          </a:ln>
        </p:spPr>
        <p:txBody>
          <a:bodyPr vert="horz" wrap="square" lIns="91440" tIns="45720" rIns="91440" bIns="45720" rtlCol="0">
            <a:noAutofit/>
          </a:bodyPr>
          <a:lstStyle/>
          <a:p>
            <a:pPr>
              <a:lnSpc>
                <a:spcPct val="90000"/>
              </a:lnSpc>
              <a:spcBef>
                <a:spcPts val="0"/>
              </a:spcBef>
            </a:pPr>
            <a:endParaRPr lang="en-US" sz="3000" spc="-70" dirty="0">
              <a:solidFill>
                <a:srgbClr val="0091DA"/>
              </a:solidFill>
              <a:latin typeface="+mj-lt"/>
              <a:cs typeface="FS Elliot Pro Light"/>
            </a:endParaRPr>
          </a:p>
        </p:txBody>
      </p:sp>
    </p:spTree>
    <p:extLst>
      <p:ext uri="{BB962C8B-B14F-4D97-AF65-F5344CB8AC3E}">
        <p14:creationId xmlns:p14="http://schemas.microsoft.com/office/powerpoint/2010/main" val="38906607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4C8C4E4-0A16-2300-206B-E1E38287680A}"/>
              </a:ext>
            </a:extLst>
          </p:cNvPr>
          <p:cNvSpPr>
            <a:spLocks noGrp="1"/>
          </p:cNvSpPr>
          <p:nvPr>
            <p:ph type="body" sz="quarter" idx="12"/>
          </p:nvPr>
        </p:nvSpPr>
        <p:spPr>
          <a:xfrm>
            <a:off x="452806" y="2031395"/>
            <a:ext cx="1747480" cy="444500"/>
          </a:xfrm>
        </p:spPr>
        <p:txBody>
          <a:bodyPr>
            <a:normAutofit fontScale="70000" lnSpcReduction="20000"/>
          </a:bodyPr>
          <a:lstStyle/>
          <a:p>
            <a:r>
              <a:rPr lang="en-US" dirty="0"/>
              <a:t>Distribution period</a:t>
            </a:r>
          </a:p>
        </p:txBody>
      </p:sp>
      <p:sp>
        <p:nvSpPr>
          <p:cNvPr id="2" name="Footer Placeholder 1">
            <a:extLst>
              <a:ext uri="{FF2B5EF4-FFF2-40B4-BE49-F238E27FC236}">
                <a16:creationId xmlns:a16="http://schemas.microsoft.com/office/drawing/2014/main" id="{D642BB46-D93A-3C1B-5DCD-617A638D2CE3}"/>
              </a:ext>
            </a:extLst>
          </p:cNvPr>
          <p:cNvSpPr>
            <a:spLocks noGrp="1"/>
          </p:cNvSpPr>
          <p:nvPr>
            <p:ph type="ftr" sz="quarter" idx="3"/>
          </p:nvPr>
        </p:nvSpPr>
        <p:spPr>
          <a:xfrm>
            <a:off x="781534" y="4767263"/>
            <a:ext cx="4087028" cy="273844"/>
          </a:xfrm>
        </p:spPr>
        <p:txBody>
          <a:bodyPr/>
          <a:lstStyle/>
          <a:p>
            <a:r>
              <a:rPr lang="en-US" sz="1000" dirty="0"/>
              <a:t>For financial professional use only. Not for distribution to the public.</a:t>
            </a:r>
          </a:p>
        </p:txBody>
      </p:sp>
      <p:sp>
        <p:nvSpPr>
          <p:cNvPr id="3" name="Slide Number Placeholder 2">
            <a:extLst>
              <a:ext uri="{FF2B5EF4-FFF2-40B4-BE49-F238E27FC236}">
                <a16:creationId xmlns:a16="http://schemas.microsoft.com/office/drawing/2014/main" id="{18C5E4EC-7E20-58FF-5896-0D2A4DE6A683}"/>
              </a:ext>
            </a:extLst>
          </p:cNvPr>
          <p:cNvSpPr>
            <a:spLocks noGrp="1"/>
          </p:cNvSpPr>
          <p:nvPr>
            <p:ph type="sldNum" sz="quarter" idx="4"/>
          </p:nvPr>
        </p:nvSpPr>
        <p:spPr/>
        <p:txBody>
          <a:bodyPr/>
          <a:lstStyle/>
          <a:p>
            <a:fld id="{13CF28CE-A392-6E4E-B8A8-233A7BF58CFD}" type="slidenum">
              <a:rPr lang="en-US" smtClean="0"/>
              <a:pPr/>
              <a:t>59</a:t>
            </a:fld>
            <a:endParaRPr lang="en-US" dirty="0"/>
          </a:p>
        </p:txBody>
      </p:sp>
      <p:sp>
        <p:nvSpPr>
          <p:cNvPr id="4" name="Title 3">
            <a:extLst>
              <a:ext uri="{FF2B5EF4-FFF2-40B4-BE49-F238E27FC236}">
                <a16:creationId xmlns:a16="http://schemas.microsoft.com/office/drawing/2014/main" id="{DCB9688C-C777-6745-8BEC-2F848F24CA4F}"/>
              </a:ext>
            </a:extLst>
          </p:cNvPr>
          <p:cNvSpPr>
            <a:spLocks noGrp="1"/>
          </p:cNvSpPr>
          <p:nvPr>
            <p:ph type="title"/>
          </p:nvPr>
        </p:nvSpPr>
        <p:spPr>
          <a:xfrm>
            <a:off x="452806" y="939935"/>
            <a:ext cx="3790465" cy="497587"/>
          </a:xfrm>
        </p:spPr>
        <p:txBody>
          <a:bodyPr/>
          <a:lstStyle/>
          <a:p>
            <a:r>
              <a:rPr lang="en-US" dirty="0">
                <a:solidFill>
                  <a:srgbClr val="0067CF"/>
                </a:solidFill>
              </a:rPr>
              <a:t>Sample illustration</a:t>
            </a:r>
          </a:p>
        </p:txBody>
      </p:sp>
      <p:sp>
        <p:nvSpPr>
          <p:cNvPr id="11" name="Text Placeholder 5">
            <a:extLst>
              <a:ext uri="{FF2B5EF4-FFF2-40B4-BE49-F238E27FC236}">
                <a16:creationId xmlns:a16="http://schemas.microsoft.com/office/drawing/2014/main" id="{F519204A-52DD-2F15-FAE9-A1912E85CD04}"/>
              </a:ext>
            </a:extLst>
          </p:cNvPr>
          <p:cNvSpPr txBox="1">
            <a:spLocks/>
          </p:cNvSpPr>
          <p:nvPr/>
        </p:nvSpPr>
        <p:spPr>
          <a:xfrm>
            <a:off x="533400" y="346063"/>
            <a:ext cx="2105025" cy="444500"/>
          </a:xfrm>
          <a:prstGeom prst="rect">
            <a:avLst/>
          </a:prstGeom>
        </p:spPr>
        <p:txBody>
          <a:bodyPr vert="horz" lIns="91440" tIns="45720" rIns="91440" bIns="45720" rtlCol="0">
            <a:normAutofit lnSpcReduction="10000"/>
          </a:bodyPr>
          <a:lstStyle>
            <a:lvl1pPr marL="0" indent="0" algn="l" defTabSz="457200" rtl="0" eaLnBrk="1" latinLnBrk="0" hangingPunct="1">
              <a:spcBef>
                <a:spcPct val="20000"/>
              </a:spcBef>
              <a:buFont typeface="Arial"/>
              <a:buNone/>
              <a:defRPr sz="2000" b="1" kern="1200">
                <a:solidFill>
                  <a:schemeClr val="accent5"/>
                </a:solidFill>
                <a:latin typeface="FS Elliot Pro"/>
                <a:ea typeface="+mn-ea"/>
                <a:cs typeface="FS Elliot Pro"/>
              </a:defRPr>
            </a:lvl1pPr>
            <a:lvl2pPr marL="742950" indent="-285750" algn="l" defTabSz="457200" rtl="0" eaLnBrk="1" latinLnBrk="0" hangingPunct="1">
              <a:spcBef>
                <a:spcPct val="20000"/>
              </a:spcBef>
              <a:buFont typeface="Arial"/>
              <a:buChar char="–"/>
              <a:defRPr sz="1800" kern="1200">
                <a:solidFill>
                  <a:srgbClr val="4D4E53"/>
                </a:solidFill>
                <a:latin typeface="FS Elliot Pro"/>
                <a:ea typeface="+mn-ea"/>
                <a:cs typeface="FS Elliot Pro"/>
              </a:defRPr>
            </a:lvl2pPr>
            <a:lvl3pPr marL="1143000" indent="-228600" algn="l" defTabSz="457200" rtl="0" eaLnBrk="1" latinLnBrk="0" hangingPunct="1">
              <a:spcBef>
                <a:spcPct val="20000"/>
              </a:spcBef>
              <a:buFont typeface="Arial"/>
              <a:buChar char="•"/>
              <a:defRPr sz="2400" kern="1200">
                <a:solidFill>
                  <a:srgbClr val="7F7F7F"/>
                </a:solidFill>
                <a:latin typeface="FS Elliot Pro"/>
                <a:ea typeface="+mn-ea"/>
                <a:cs typeface="FS Elliot Pro"/>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dirty="0">
                <a:solidFill>
                  <a:srgbClr val="0067CF"/>
                </a:solidFill>
              </a:rPr>
              <a:t>Business Owner Retirement Analysis</a:t>
            </a:r>
          </a:p>
        </p:txBody>
      </p:sp>
      <p:pic>
        <p:nvPicPr>
          <p:cNvPr id="8" name="Picture 7">
            <a:extLst>
              <a:ext uri="{FF2B5EF4-FFF2-40B4-BE49-F238E27FC236}">
                <a16:creationId xmlns:a16="http://schemas.microsoft.com/office/drawing/2014/main" id="{74C40B66-8FD6-FAA7-A9ED-354CE0AECA73}"/>
              </a:ext>
            </a:extLst>
          </p:cNvPr>
          <p:cNvPicPr>
            <a:picLocks noChangeAspect="1"/>
          </p:cNvPicPr>
          <p:nvPr/>
        </p:nvPicPr>
        <p:blipFill>
          <a:blip r:embed="rId3"/>
          <a:stretch>
            <a:fillRect/>
          </a:stretch>
        </p:blipFill>
        <p:spPr>
          <a:xfrm>
            <a:off x="3042869" y="387485"/>
            <a:ext cx="5648325" cy="1104900"/>
          </a:xfrm>
          <a:prstGeom prst="rect">
            <a:avLst/>
          </a:prstGeom>
        </p:spPr>
      </p:pic>
      <p:pic>
        <p:nvPicPr>
          <p:cNvPr id="13" name="Picture 12">
            <a:extLst>
              <a:ext uri="{FF2B5EF4-FFF2-40B4-BE49-F238E27FC236}">
                <a16:creationId xmlns:a16="http://schemas.microsoft.com/office/drawing/2014/main" id="{0838565E-1E50-6EDD-3AFA-AB5A2ED44109}"/>
              </a:ext>
            </a:extLst>
          </p:cNvPr>
          <p:cNvPicPr>
            <a:picLocks noChangeAspect="1"/>
          </p:cNvPicPr>
          <p:nvPr/>
        </p:nvPicPr>
        <p:blipFill>
          <a:blip r:embed="rId4"/>
          <a:stretch>
            <a:fillRect/>
          </a:stretch>
        </p:blipFill>
        <p:spPr>
          <a:xfrm>
            <a:off x="3244181" y="1492385"/>
            <a:ext cx="5429250" cy="1400175"/>
          </a:xfrm>
          <a:prstGeom prst="rect">
            <a:avLst/>
          </a:prstGeom>
        </p:spPr>
      </p:pic>
      <p:pic>
        <p:nvPicPr>
          <p:cNvPr id="16" name="Picture 15">
            <a:extLst>
              <a:ext uri="{FF2B5EF4-FFF2-40B4-BE49-F238E27FC236}">
                <a16:creationId xmlns:a16="http://schemas.microsoft.com/office/drawing/2014/main" id="{2C21F122-82BA-2CF4-836B-31EFA7F607A8}"/>
              </a:ext>
            </a:extLst>
          </p:cNvPr>
          <p:cNvPicPr>
            <a:picLocks noChangeAspect="1"/>
          </p:cNvPicPr>
          <p:nvPr/>
        </p:nvPicPr>
        <p:blipFill>
          <a:blip r:embed="rId5"/>
          <a:stretch>
            <a:fillRect/>
          </a:stretch>
        </p:blipFill>
        <p:spPr>
          <a:xfrm>
            <a:off x="3061919" y="2892560"/>
            <a:ext cx="5629275" cy="1390650"/>
          </a:xfrm>
          <a:prstGeom prst="rect">
            <a:avLst/>
          </a:prstGeom>
        </p:spPr>
      </p:pic>
      <p:sp>
        <p:nvSpPr>
          <p:cNvPr id="17" name="Text Placeholder 8">
            <a:extLst>
              <a:ext uri="{FF2B5EF4-FFF2-40B4-BE49-F238E27FC236}">
                <a16:creationId xmlns:a16="http://schemas.microsoft.com/office/drawing/2014/main" id="{24713E04-2C34-58A0-AA68-A7FA7D12F373}"/>
              </a:ext>
            </a:extLst>
          </p:cNvPr>
          <p:cNvSpPr txBox="1">
            <a:spLocks/>
          </p:cNvSpPr>
          <p:nvPr/>
        </p:nvSpPr>
        <p:spPr>
          <a:xfrm>
            <a:off x="470569" y="2681141"/>
            <a:ext cx="2013554" cy="1384300"/>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1600" kern="1200">
                <a:solidFill>
                  <a:srgbClr val="4D4E53"/>
                </a:solidFill>
                <a:latin typeface="FS Elliot Pro"/>
                <a:ea typeface="+mn-ea"/>
                <a:cs typeface="FS Elliot Pro"/>
              </a:defRPr>
            </a:lvl1pPr>
            <a:lvl2pPr marL="742950" indent="-285750" algn="l" defTabSz="457200" rtl="0" eaLnBrk="1" latinLnBrk="0" hangingPunct="1">
              <a:spcBef>
                <a:spcPct val="20000"/>
              </a:spcBef>
              <a:buFont typeface="Arial"/>
              <a:buChar char="–"/>
              <a:defRPr sz="1800" kern="1200">
                <a:solidFill>
                  <a:srgbClr val="4D4E53"/>
                </a:solidFill>
                <a:latin typeface="FS Elliot Pro"/>
                <a:ea typeface="+mn-ea"/>
                <a:cs typeface="FS Elliot Pro"/>
              </a:defRPr>
            </a:lvl2pPr>
            <a:lvl3pPr marL="1143000" indent="-228600" algn="l" defTabSz="457200" rtl="0" eaLnBrk="1" latinLnBrk="0" hangingPunct="1">
              <a:spcBef>
                <a:spcPct val="20000"/>
              </a:spcBef>
              <a:buFont typeface="Arial"/>
              <a:buChar char="•"/>
              <a:defRPr sz="2400" kern="1200">
                <a:solidFill>
                  <a:srgbClr val="7F7F7F"/>
                </a:solidFill>
                <a:latin typeface="FS Elliot Pro"/>
                <a:ea typeface="+mn-ea"/>
                <a:cs typeface="FS Elliot Pro"/>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dirty="0"/>
              <a:t>Assumptions: Principal Executive VUL III, male, age 52, Preferred Nontobacco, $585,000 initial death benefit, $50,000 annual premiums for 15 years, distributions starting at age 67 for 20 years</a:t>
            </a:r>
          </a:p>
        </p:txBody>
      </p:sp>
      <p:sp>
        <p:nvSpPr>
          <p:cNvPr id="20" name="TextBox 19">
            <a:extLst>
              <a:ext uri="{FF2B5EF4-FFF2-40B4-BE49-F238E27FC236}">
                <a16:creationId xmlns:a16="http://schemas.microsoft.com/office/drawing/2014/main" id="{0D1B257A-B916-D377-FA58-948AAACDE7ED}"/>
              </a:ext>
            </a:extLst>
          </p:cNvPr>
          <p:cNvSpPr txBox="1"/>
          <p:nvPr/>
        </p:nvSpPr>
        <p:spPr>
          <a:xfrm>
            <a:off x="3244181" y="4444695"/>
            <a:ext cx="3614621" cy="246221"/>
          </a:xfrm>
          <a:prstGeom prst="rect">
            <a:avLst/>
          </a:prstGeom>
          <a:noFill/>
        </p:spPr>
        <p:txBody>
          <a:bodyPr wrap="square" rtlCol="0">
            <a:spAutoFit/>
          </a:bodyPr>
          <a:lstStyle/>
          <a:p>
            <a:r>
              <a:rPr lang="en-US" sz="1000" dirty="0">
                <a:latin typeface="FS Elliot Pro" panose="02000503040000020004" pitchFamily="50" charset="0"/>
              </a:rPr>
              <a:t>Hypothetical example for illustrative purposes only.</a:t>
            </a:r>
          </a:p>
        </p:txBody>
      </p:sp>
      <p:sp>
        <p:nvSpPr>
          <p:cNvPr id="21" name="TextBox 20">
            <a:extLst>
              <a:ext uri="{FF2B5EF4-FFF2-40B4-BE49-F238E27FC236}">
                <a16:creationId xmlns:a16="http://schemas.microsoft.com/office/drawing/2014/main" id="{6E76733B-EAB4-00FD-0521-06E0F3476E78}"/>
              </a:ext>
            </a:extLst>
          </p:cNvPr>
          <p:cNvSpPr txBox="1"/>
          <p:nvPr/>
        </p:nvSpPr>
        <p:spPr>
          <a:xfrm>
            <a:off x="6674711" y="1485650"/>
            <a:ext cx="526189" cy="2797560"/>
          </a:xfrm>
          <a:prstGeom prst="rect">
            <a:avLst/>
          </a:prstGeom>
          <a:ln w="19050">
            <a:solidFill>
              <a:schemeClr val="accent4"/>
            </a:solidFill>
          </a:ln>
        </p:spPr>
        <p:txBody>
          <a:bodyPr vert="horz" wrap="square" lIns="91440" tIns="45720" rIns="91440" bIns="45720" rtlCol="0">
            <a:noAutofit/>
          </a:bodyPr>
          <a:lstStyle/>
          <a:p>
            <a:pPr>
              <a:lnSpc>
                <a:spcPct val="90000"/>
              </a:lnSpc>
              <a:spcBef>
                <a:spcPts val="0"/>
              </a:spcBef>
            </a:pPr>
            <a:endParaRPr lang="en-US" sz="3000" spc="-70" dirty="0">
              <a:solidFill>
                <a:srgbClr val="0091DA"/>
              </a:solidFill>
              <a:latin typeface="+mj-lt"/>
              <a:cs typeface="FS Elliot Pro Light"/>
            </a:endParaRPr>
          </a:p>
        </p:txBody>
      </p:sp>
    </p:spTree>
    <p:extLst>
      <p:ext uri="{BB962C8B-B14F-4D97-AF65-F5344CB8AC3E}">
        <p14:creationId xmlns:p14="http://schemas.microsoft.com/office/powerpoint/2010/main" val="7624027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Footer Placeholder 2">
            <a:extLst>
              <a:ext uri="{FF2B5EF4-FFF2-40B4-BE49-F238E27FC236}">
                <a16:creationId xmlns:a16="http://schemas.microsoft.com/office/drawing/2014/main" id="{AA421BF6-682D-4ED7-8AB0-8D1474CBB293}"/>
              </a:ext>
            </a:extLst>
          </p:cNvPr>
          <p:cNvSpPr>
            <a:spLocks noGrp="1" noChangeArrowheads="1"/>
          </p:cNvSpPr>
          <p:nvPr>
            <p:ph type="ftr" sz="quarter" idx="10"/>
          </p:nvPr>
        </p:nvSpPr>
        <p:spPr bwMode="auto">
          <a:xfrm>
            <a:off x="461597" y="4358956"/>
            <a:ext cx="5388485" cy="62782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b" anchorCtr="0" compatLnSpc="1">
            <a:prstTxWarp prst="textNoShape">
              <a:avLst/>
            </a:prstTxWarp>
          </a:bodyPr>
          <a:lstStyle>
            <a:defPPr>
              <a:defRPr lang="en-US"/>
            </a:defPPr>
            <a:lvl1pPr marL="0" algn="l" defTabSz="457200" rtl="0" eaLnBrk="1" fontAlgn="auto" latinLnBrk="0" hangingPunct="1">
              <a:spcBef>
                <a:spcPts val="0"/>
              </a:spcBef>
              <a:spcAft>
                <a:spcPts val="0"/>
              </a:spcAft>
              <a:defRPr sz="800" kern="1200">
                <a:solidFill>
                  <a:schemeClr val="accent2">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lang="en-US">
              <a:latin typeface="+mj-lt"/>
            </a:endParaRPr>
          </a:p>
          <a:p>
            <a:pPr>
              <a:defRPr/>
            </a:pPr>
            <a:endParaRPr lang="en-US">
              <a:solidFill>
                <a:srgbClr val="23273F"/>
              </a:solidFill>
              <a:latin typeface="+mj-lt"/>
              <a:cs typeface="Arial" panose="020B0604020202020204" pitchFamily="34" charset="0"/>
            </a:endParaRPr>
          </a:p>
          <a:p>
            <a:pPr>
              <a:defRPr/>
            </a:pPr>
            <a:r>
              <a:rPr lang="en-US">
                <a:solidFill>
                  <a:srgbClr val="23273F"/>
                </a:solidFill>
                <a:latin typeface="+mj-lt"/>
                <a:cs typeface="Arial" panose="020B0604020202020204" pitchFamily="34" charset="0"/>
              </a:rPr>
              <a:t>For </a:t>
            </a:r>
            <a:r>
              <a:rPr lang="en-US">
                <a:solidFill>
                  <a:srgbClr val="4D4E53"/>
                </a:solidFill>
                <a:latin typeface="+mj-lt"/>
              </a:rPr>
              <a:t>financial professional</a:t>
            </a:r>
            <a:r>
              <a:rPr lang="en-US">
                <a:solidFill>
                  <a:srgbClr val="23273F"/>
                </a:solidFill>
                <a:latin typeface="+mj-lt"/>
                <a:cs typeface="Arial" panose="020B0604020202020204" pitchFamily="34" charset="0"/>
              </a:rPr>
              <a:t> use only. Not for distribution to the public.</a:t>
            </a:r>
          </a:p>
        </p:txBody>
      </p:sp>
      <p:sp>
        <p:nvSpPr>
          <p:cNvPr id="27650" name="Title 1">
            <a:extLst>
              <a:ext uri="{FF2B5EF4-FFF2-40B4-BE49-F238E27FC236}">
                <a16:creationId xmlns:a16="http://schemas.microsoft.com/office/drawing/2014/main" id="{E0F91E23-1694-4C1C-8340-83394F0B5988}"/>
              </a:ext>
            </a:extLst>
          </p:cNvPr>
          <p:cNvSpPr>
            <a:spLocks noGrp="1" noChangeArrowheads="1"/>
          </p:cNvSpPr>
          <p:nvPr>
            <p:ph type="title"/>
          </p:nvPr>
        </p:nvSpPr>
        <p:spPr>
          <a:xfrm>
            <a:off x="437920" y="385010"/>
            <a:ext cx="5314950" cy="338559"/>
          </a:xfrm>
        </p:spPr>
        <p:txBody>
          <a:bodyPr/>
          <a:lstStyle/>
          <a:p>
            <a:pPr>
              <a:spcBef>
                <a:spcPts val="1200"/>
              </a:spcBef>
              <a:spcAft>
                <a:spcPts val="1200"/>
              </a:spcAft>
            </a:pPr>
            <a:r>
              <a:rPr lang="en-US" sz="1400">
                <a:solidFill>
                  <a:srgbClr val="0067CF"/>
                </a:solidFill>
                <a:latin typeface="+mj-lt"/>
              </a:rPr>
              <a:t>Business Valuation/Buy-Sell Review/Business Continuation</a:t>
            </a:r>
            <a:br>
              <a:rPr lang="en-US">
                <a:solidFill>
                  <a:srgbClr val="0067CF"/>
                </a:solidFill>
                <a:latin typeface="+mj-lt"/>
              </a:rPr>
            </a:br>
            <a:endParaRPr lang="en-US" altLang="en-US" sz="2400">
              <a:solidFill>
                <a:srgbClr val="0067CF"/>
              </a:solidFill>
              <a:latin typeface="+mj-lt"/>
            </a:endParaRPr>
          </a:p>
        </p:txBody>
      </p:sp>
      <p:sp>
        <p:nvSpPr>
          <p:cNvPr id="5" name="Rectangle 4">
            <a:extLst>
              <a:ext uri="{FF2B5EF4-FFF2-40B4-BE49-F238E27FC236}">
                <a16:creationId xmlns:a16="http://schemas.microsoft.com/office/drawing/2014/main" id="{E2F368AB-99F2-94E7-88B4-677877C8696D}"/>
              </a:ext>
            </a:extLst>
          </p:cNvPr>
          <p:cNvSpPr/>
          <p:nvPr/>
        </p:nvSpPr>
        <p:spPr>
          <a:xfrm>
            <a:off x="6346587" y="4051179"/>
            <a:ext cx="2312428" cy="276999"/>
          </a:xfrm>
          <a:prstGeom prst="rect">
            <a:avLst/>
          </a:prstGeom>
        </p:spPr>
        <p:txBody>
          <a:bodyPr wrap="none">
            <a:spAutoFit/>
          </a:bodyPr>
          <a:lstStyle/>
          <a:p>
            <a:r>
              <a:rPr lang="en-US" sz="1200">
                <a:solidFill>
                  <a:schemeClr val="bg1"/>
                </a:solidFill>
                <a:latin typeface="FS Elliot Pro" panose="02000503040000020004" pitchFamily="50" charset="0"/>
              </a:rPr>
              <a:t>Approach brochure (BB98522)</a:t>
            </a:r>
          </a:p>
        </p:txBody>
      </p:sp>
      <p:sp>
        <p:nvSpPr>
          <p:cNvPr id="7" name="Content Placeholder 2">
            <a:extLst>
              <a:ext uri="{FF2B5EF4-FFF2-40B4-BE49-F238E27FC236}">
                <a16:creationId xmlns:a16="http://schemas.microsoft.com/office/drawing/2014/main" id="{B41EC641-7A22-CDC4-8D9A-2AAFD943346A}"/>
              </a:ext>
            </a:extLst>
          </p:cNvPr>
          <p:cNvSpPr>
            <a:spLocks noGrp="1"/>
          </p:cNvSpPr>
          <p:nvPr>
            <p:ph idx="1"/>
          </p:nvPr>
        </p:nvSpPr>
        <p:spPr>
          <a:xfrm>
            <a:off x="437920" y="1381046"/>
            <a:ext cx="4419600" cy="1371600"/>
          </a:xfrm>
        </p:spPr>
        <p:txBody>
          <a:bodyPr>
            <a:normAutofit/>
          </a:bodyPr>
          <a:lstStyle/>
          <a:p>
            <a:pPr marL="0" indent="0">
              <a:spcAft>
                <a:spcPts val="600"/>
              </a:spcAft>
              <a:buNone/>
              <a:defRPr/>
            </a:pPr>
            <a:r>
              <a:rPr lang="en-US" sz="2000">
                <a:solidFill>
                  <a:srgbClr val="23273F"/>
                </a:solidFill>
                <a:ea typeface="ＭＳ Ｐゴシック" charset="0"/>
              </a:rPr>
              <a:t>Available services:</a:t>
            </a:r>
          </a:p>
          <a:p>
            <a:pPr marL="514350" lvl="1">
              <a:buFont typeface="Arial" panose="020B0604020202020204" pitchFamily="34" charset="0"/>
              <a:buChar char="•"/>
              <a:defRPr/>
            </a:pPr>
            <a:r>
              <a:rPr lang="en-US" sz="2000">
                <a:solidFill>
                  <a:srgbClr val="23273F"/>
                </a:solidFill>
                <a:ea typeface="ＭＳ Ｐゴシック" charset="0"/>
              </a:rPr>
              <a:t>Informal business valuation</a:t>
            </a:r>
          </a:p>
          <a:p>
            <a:pPr marL="514350" lvl="1">
              <a:buFont typeface="Arial" panose="020B0604020202020204" pitchFamily="34" charset="0"/>
              <a:buChar char="•"/>
              <a:defRPr/>
            </a:pPr>
            <a:r>
              <a:rPr lang="en-US" sz="2000">
                <a:solidFill>
                  <a:srgbClr val="23273F"/>
                </a:solidFill>
                <a:ea typeface="ＭＳ Ｐゴシック" charset="0"/>
              </a:rPr>
              <a:t>Business continuation</a:t>
            </a:r>
            <a:r>
              <a:rPr lang="en-US" sz="2000">
                <a:solidFill>
                  <a:srgbClr val="FF0000"/>
                </a:solidFill>
                <a:ea typeface="ＭＳ Ｐゴシック" charset="0"/>
              </a:rPr>
              <a:t> </a:t>
            </a:r>
            <a:r>
              <a:rPr lang="en-US" sz="2000">
                <a:solidFill>
                  <a:srgbClr val="23273F"/>
                </a:solidFill>
                <a:ea typeface="ＭＳ Ｐゴシック" charset="0"/>
              </a:rPr>
              <a:t>proposal</a:t>
            </a:r>
          </a:p>
          <a:p>
            <a:pPr marL="514350" lvl="1">
              <a:buFont typeface="Arial" panose="020B0604020202020204" pitchFamily="34" charset="0"/>
              <a:buChar char="•"/>
              <a:defRPr/>
            </a:pPr>
            <a:r>
              <a:rPr lang="en-US" sz="2000">
                <a:solidFill>
                  <a:srgbClr val="23273F"/>
                </a:solidFill>
                <a:ea typeface="ＭＳ Ｐゴシック" charset="0"/>
              </a:rPr>
              <a:t>Buy-sell review report</a:t>
            </a:r>
          </a:p>
          <a:p>
            <a:pPr marL="514350" lvl="1">
              <a:buFont typeface="Arial" panose="020B0604020202020204" pitchFamily="34" charset="0"/>
              <a:buChar char="•"/>
              <a:defRPr/>
            </a:pPr>
            <a:endParaRPr lang="en-US" sz="1600">
              <a:solidFill>
                <a:srgbClr val="23273F"/>
              </a:solidFill>
              <a:ea typeface="ＭＳ Ｐゴシック" charset="0"/>
            </a:endParaRPr>
          </a:p>
          <a:p>
            <a:pPr marL="514350" lvl="1">
              <a:buFont typeface="Arial" panose="020B0604020202020204" pitchFamily="34" charset="0"/>
              <a:buChar char="•"/>
              <a:defRPr/>
            </a:pPr>
            <a:endParaRPr lang="en-US" sz="1600">
              <a:solidFill>
                <a:srgbClr val="23273F"/>
              </a:solidFill>
              <a:ea typeface="ＭＳ Ｐゴシック" charset="0"/>
            </a:endParaRPr>
          </a:p>
          <a:p>
            <a:pPr marL="228600" lvl="1" indent="0">
              <a:buNone/>
              <a:defRPr/>
            </a:pPr>
            <a:endParaRPr lang="en-US" sz="1600">
              <a:solidFill>
                <a:srgbClr val="23273F"/>
              </a:solidFill>
              <a:ea typeface="ＭＳ Ｐゴシック" charset="0"/>
            </a:endParaRPr>
          </a:p>
          <a:p>
            <a:pPr marL="514350" lvl="1">
              <a:buFont typeface="Arial" panose="020B0604020202020204" pitchFamily="34" charset="0"/>
              <a:buChar char="•"/>
              <a:defRPr/>
            </a:pPr>
            <a:endParaRPr lang="en-US" sz="1600">
              <a:solidFill>
                <a:srgbClr val="23273F"/>
              </a:solidFill>
              <a:ea typeface="ＭＳ Ｐゴシック" charset="0"/>
            </a:endParaRPr>
          </a:p>
          <a:p>
            <a:pPr marL="514350" lvl="1">
              <a:buFont typeface="Arial" panose="020B0604020202020204" pitchFamily="34" charset="0"/>
              <a:buChar char="•"/>
              <a:defRPr/>
            </a:pPr>
            <a:endParaRPr lang="en-US" sz="1600">
              <a:solidFill>
                <a:srgbClr val="23273F"/>
              </a:solidFill>
              <a:ea typeface="ＭＳ Ｐゴシック" charset="0"/>
            </a:endParaRPr>
          </a:p>
          <a:p>
            <a:pPr marL="514350" lvl="1">
              <a:buFont typeface="Arial" panose="020B0604020202020204" pitchFamily="34" charset="0"/>
              <a:buChar char="•"/>
              <a:defRPr/>
            </a:pPr>
            <a:endParaRPr lang="en-US" sz="1600">
              <a:solidFill>
                <a:srgbClr val="23273F"/>
              </a:solidFill>
              <a:ea typeface="ＭＳ Ｐゴシック" charset="0"/>
            </a:endParaRPr>
          </a:p>
          <a:p>
            <a:pPr marL="228600" lvl="1" indent="0">
              <a:buNone/>
              <a:defRPr/>
            </a:pPr>
            <a:endParaRPr lang="en-US" sz="1600">
              <a:solidFill>
                <a:srgbClr val="23273F"/>
              </a:solidFill>
              <a:ea typeface="ＭＳ Ｐゴシック" charset="0"/>
            </a:endParaRPr>
          </a:p>
          <a:p>
            <a:pPr marL="514350" lvl="1">
              <a:buFont typeface="Arial" panose="020B0604020202020204" pitchFamily="34" charset="0"/>
              <a:buChar char="•"/>
              <a:defRPr/>
            </a:pPr>
            <a:endParaRPr lang="en-US" sz="1600">
              <a:solidFill>
                <a:srgbClr val="23273F"/>
              </a:solidFill>
              <a:ea typeface="ＭＳ Ｐゴシック" charset="0"/>
            </a:endParaRPr>
          </a:p>
          <a:p>
            <a:pPr marL="514350" lvl="1">
              <a:buFont typeface="Arial" panose="020B0604020202020204" pitchFamily="34" charset="0"/>
              <a:buChar char="•"/>
              <a:defRPr/>
            </a:pPr>
            <a:endParaRPr lang="en-US" sz="1600">
              <a:solidFill>
                <a:srgbClr val="23273F"/>
              </a:solidFill>
              <a:ea typeface="ＭＳ Ｐゴシック" charset="0"/>
            </a:endParaRPr>
          </a:p>
          <a:p>
            <a:pPr marL="514350" lvl="1">
              <a:buFont typeface="Arial" panose="020B0604020202020204" pitchFamily="34" charset="0"/>
              <a:buChar char="•"/>
              <a:defRPr/>
            </a:pPr>
            <a:endParaRPr lang="en-US" sz="1600">
              <a:solidFill>
                <a:srgbClr val="23273F"/>
              </a:solidFill>
              <a:ea typeface="ＭＳ Ｐゴシック" charset="0"/>
            </a:endParaRPr>
          </a:p>
        </p:txBody>
      </p:sp>
      <p:pic>
        <p:nvPicPr>
          <p:cNvPr id="9" name="Picture 8">
            <a:extLst>
              <a:ext uri="{FF2B5EF4-FFF2-40B4-BE49-F238E27FC236}">
                <a16:creationId xmlns:a16="http://schemas.microsoft.com/office/drawing/2014/main" id="{78D58FCA-25EC-F795-ECCF-97534AD9F2D6}"/>
              </a:ext>
            </a:extLst>
          </p:cNvPr>
          <p:cNvPicPr>
            <a:picLocks noChangeAspect="1"/>
          </p:cNvPicPr>
          <p:nvPr/>
        </p:nvPicPr>
        <p:blipFill rotWithShape="1">
          <a:blip r:embed="rId3"/>
          <a:srcRect l="1992" t="1408" r="1992"/>
          <a:stretch/>
        </p:blipFill>
        <p:spPr>
          <a:xfrm>
            <a:off x="6346587" y="385010"/>
            <a:ext cx="2562368" cy="3368841"/>
          </a:xfrm>
          <a:prstGeom prst="rect">
            <a:avLst/>
          </a:prstGeom>
        </p:spPr>
      </p:pic>
      <p:sp>
        <p:nvSpPr>
          <p:cNvPr id="10" name="TextBox 9">
            <a:extLst>
              <a:ext uri="{FF2B5EF4-FFF2-40B4-BE49-F238E27FC236}">
                <a16:creationId xmlns:a16="http://schemas.microsoft.com/office/drawing/2014/main" id="{E041C6F5-87A9-661D-28F9-5CEEC2D1CACC}"/>
              </a:ext>
            </a:extLst>
          </p:cNvPr>
          <p:cNvSpPr txBox="1"/>
          <p:nvPr/>
        </p:nvSpPr>
        <p:spPr>
          <a:xfrm>
            <a:off x="461597" y="914400"/>
            <a:ext cx="5136121" cy="469127"/>
          </a:xfrm>
          <a:prstGeom prst="rect">
            <a:avLst/>
          </a:prstGeom>
        </p:spPr>
        <p:txBody>
          <a:bodyPr vert="horz" wrap="square" lIns="91440" tIns="45720" rIns="91440" bIns="45720" rtlCol="0">
            <a:noAutofit/>
          </a:bodyPr>
          <a:lstStyle/>
          <a:p>
            <a:pPr>
              <a:lnSpc>
                <a:spcPct val="90000"/>
              </a:lnSpc>
              <a:spcBef>
                <a:spcPts val="0"/>
              </a:spcBef>
            </a:pPr>
            <a:endParaRPr lang="en-US" sz="3000" spc="-70">
              <a:solidFill>
                <a:srgbClr val="0091DA"/>
              </a:solidFill>
              <a:latin typeface="+mj-lt"/>
              <a:cs typeface="FS Elliot Pro Light"/>
            </a:endParaRPr>
          </a:p>
        </p:txBody>
      </p:sp>
      <p:sp>
        <p:nvSpPr>
          <p:cNvPr id="12" name="TextBox 11">
            <a:extLst>
              <a:ext uri="{FF2B5EF4-FFF2-40B4-BE49-F238E27FC236}">
                <a16:creationId xmlns:a16="http://schemas.microsoft.com/office/drawing/2014/main" id="{00C9D29E-2781-05B7-C209-1B8A7AE93E6E}"/>
              </a:ext>
            </a:extLst>
          </p:cNvPr>
          <p:cNvSpPr txBox="1"/>
          <p:nvPr/>
        </p:nvSpPr>
        <p:spPr>
          <a:xfrm>
            <a:off x="315833" y="636217"/>
            <a:ext cx="4572000" cy="553998"/>
          </a:xfrm>
          <a:prstGeom prst="rect">
            <a:avLst/>
          </a:prstGeom>
          <a:noFill/>
        </p:spPr>
        <p:txBody>
          <a:bodyPr wrap="square">
            <a:spAutoFit/>
          </a:bodyPr>
          <a:lstStyle/>
          <a:p>
            <a:r>
              <a:rPr lang="en-US" sz="3000">
                <a:solidFill>
                  <a:srgbClr val="0067CF"/>
                </a:solidFill>
                <a:latin typeface="+mj-lt"/>
              </a:rPr>
              <a:t>Complimentary services</a:t>
            </a:r>
            <a:endParaRPr lang="en-US" sz="3000"/>
          </a:p>
        </p:txBody>
      </p:sp>
    </p:spTree>
    <p:extLst>
      <p:ext uri="{BB962C8B-B14F-4D97-AF65-F5344CB8AC3E}">
        <p14:creationId xmlns:p14="http://schemas.microsoft.com/office/powerpoint/2010/main" val="26130762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CE996F1-89CE-1B48-A920-40FBD75EE938}"/>
              </a:ext>
            </a:extLst>
          </p:cNvPr>
          <p:cNvSpPr>
            <a:spLocks noGrp="1"/>
          </p:cNvSpPr>
          <p:nvPr>
            <p:ph type="title"/>
          </p:nvPr>
        </p:nvSpPr>
        <p:spPr>
          <a:xfrm>
            <a:off x="456605" y="219268"/>
            <a:ext cx="8230790" cy="774975"/>
          </a:xfrm>
        </p:spPr>
        <p:txBody>
          <a:bodyPr/>
          <a:lstStyle/>
          <a:p>
            <a:pPr>
              <a:spcBef>
                <a:spcPts val="1200"/>
              </a:spcBef>
            </a:pPr>
            <a:r>
              <a:rPr lang="en-US" sz="1400">
                <a:latin typeface="FS Elliot Pro Light" panose="02000503040000020004" pitchFamily="50" charset="0"/>
              </a:rPr>
              <a:t>Business Owner Retirement Analysis</a:t>
            </a:r>
            <a:br>
              <a:rPr lang="en-US"/>
            </a:br>
            <a:br>
              <a:rPr lang="en-US" sz="800"/>
            </a:br>
            <a:r>
              <a:rPr lang="en-US"/>
              <a:t>Target market</a:t>
            </a:r>
            <a:endParaRPr lang="en-US">
              <a:solidFill>
                <a:srgbClr val="0067CF"/>
              </a:solidFill>
              <a:latin typeface="FS Elliot Pro Light" panose="02000503040000020004" pitchFamily="2" charset="0"/>
            </a:endParaRPr>
          </a:p>
        </p:txBody>
      </p:sp>
      <p:sp>
        <p:nvSpPr>
          <p:cNvPr id="11" name="TextBox 10">
            <a:extLst>
              <a:ext uri="{FF2B5EF4-FFF2-40B4-BE49-F238E27FC236}">
                <a16:creationId xmlns:a16="http://schemas.microsoft.com/office/drawing/2014/main" id="{941108D0-BF3E-7B48-AE63-1CFC120DCAB6}"/>
              </a:ext>
            </a:extLst>
          </p:cNvPr>
          <p:cNvSpPr txBox="1"/>
          <p:nvPr/>
        </p:nvSpPr>
        <p:spPr>
          <a:xfrm>
            <a:off x="6923315" y="5943600"/>
            <a:ext cx="184731" cy="300082"/>
          </a:xfrm>
          <a:prstGeom prst="rect">
            <a:avLst/>
          </a:prstGeom>
          <a:noFill/>
        </p:spPr>
        <p:txBody>
          <a:bodyPr wrap="none" rtlCol="0">
            <a:spAutoFit/>
          </a:bodyPr>
          <a:lstStyle/>
          <a:p>
            <a:endParaRPr lang="en-US" sz="1350"/>
          </a:p>
        </p:txBody>
      </p:sp>
      <p:sp>
        <p:nvSpPr>
          <p:cNvPr id="2" name="TextBox 1">
            <a:extLst>
              <a:ext uri="{FF2B5EF4-FFF2-40B4-BE49-F238E27FC236}">
                <a16:creationId xmlns:a16="http://schemas.microsoft.com/office/drawing/2014/main" id="{FBC3EB19-365B-F441-BF78-E6784BBA6302}"/>
              </a:ext>
            </a:extLst>
          </p:cNvPr>
          <p:cNvSpPr txBox="1"/>
          <p:nvPr/>
        </p:nvSpPr>
        <p:spPr>
          <a:xfrm>
            <a:off x="-245097" y="1065229"/>
            <a:ext cx="0" cy="0"/>
          </a:xfrm>
          <a:prstGeom prst="rect">
            <a:avLst/>
          </a:prstGeom>
        </p:spPr>
        <p:txBody>
          <a:bodyPr vert="horz" wrap="none" lIns="91440" tIns="45720" rIns="91440" bIns="45720" rtlCol="0">
            <a:noAutofit/>
          </a:bodyPr>
          <a:lstStyle/>
          <a:p>
            <a:pPr>
              <a:lnSpc>
                <a:spcPct val="90000"/>
              </a:lnSpc>
              <a:spcBef>
                <a:spcPts val="0"/>
              </a:spcBef>
            </a:pPr>
            <a:endParaRPr lang="en-US" sz="3000" spc="-70">
              <a:solidFill>
                <a:srgbClr val="0091DA"/>
              </a:solidFill>
              <a:latin typeface="+mj-lt"/>
              <a:cs typeface="FS Elliot Pro Light"/>
            </a:endParaRPr>
          </a:p>
        </p:txBody>
      </p:sp>
      <p:sp>
        <p:nvSpPr>
          <p:cNvPr id="15" name="Rectangle 14">
            <a:extLst>
              <a:ext uri="{FF2B5EF4-FFF2-40B4-BE49-F238E27FC236}">
                <a16:creationId xmlns:a16="http://schemas.microsoft.com/office/drawing/2014/main" id="{74364F78-7030-8447-818F-F4424B1550CD}"/>
              </a:ext>
            </a:extLst>
          </p:cNvPr>
          <p:cNvSpPr/>
          <p:nvPr/>
        </p:nvSpPr>
        <p:spPr>
          <a:xfrm>
            <a:off x="0" y="1233997"/>
            <a:ext cx="9144000" cy="3388506"/>
          </a:xfrm>
          <a:prstGeom prst="rect">
            <a:avLst/>
          </a:prstGeom>
          <a:solidFill>
            <a:schemeClr val="bg1"/>
          </a:solidFill>
          <a:ln w="12700" cap="rnd">
            <a:noFill/>
            <a:prstDash val="sysDot"/>
            <a:rou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Footer Placeholder 4">
            <a:extLst>
              <a:ext uri="{FF2B5EF4-FFF2-40B4-BE49-F238E27FC236}">
                <a16:creationId xmlns:a16="http://schemas.microsoft.com/office/drawing/2014/main" id="{A073A719-BFF3-4515-9B01-49CD3BBC3E32}"/>
              </a:ext>
            </a:extLst>
          </p:cNvPr>
          <p:cNvSpPr txBox="1">
            <a:spLocks/>
          </p:cNvSpPr>
          <p:nvPr/>
        </p:nvSpPr>
        <p:spPr>
          <a:xfrm>
            <a:off x="-465283" y="4869656"/>
            <a:ext cx="5322185" cy="273844"/>
          </a:xfrm>
          <a:prstGeom prst="rect">
            <a:avLst/>
          </a:prstGeom>
        </p:spPr>
        <p:txBody>
          <a:bodyPr vert="horz" lIns="68580" tIns="34290" rIns="68580" bIns="34290" rtlCol="0" anchor="ctr"/>
          <a:lstStyle>
            <a:defPPr>
              <a:defRPr lang="en-US"/>
            </a:defPPr>
            <a:lvl1pPr marL="0" algn="ctr" defTabSz="457200" rtl="0" eaLnBrk="1" latinLnBrk="0" hangingPunct="1">
              <a:defRPr sz="1400" kern="1200" baseline="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25">
                <a:ln w="0" cmpd="sng">
                  <a:noFill/>
                </a:ln>
                <a:solidFill>
                  <a:schemeClr val="bg1"/>
                </a:solidFill>
                <a:effectLst>
                  <a:outerShdw blurRad="50800" dist="50800" dir="5400000" sx="1000" sy="1000" algn="ctr" rotWithShape="0">
                    <a:srgbClr val="000000">
                      <a:alpha val="43137"/>
                    </a:srgbClr>
                  </a:outerShdw>
                </a:effectLst>
                <a:latin typeface="FS Elliot Pro" pitchFamily="50" charset="0"/>
              </a:rPr>
              <a:t>For financial professional use only. Not for distribution to the public.</a:t>
            </a:r>
          </a:p>
          <a:p>
            <a:endParaRPr lang="en-US" sz="900" spc="75">
              <a:ln w="0" cmpd="sng">
                <a:noFill/>
              </a:ln>
              <a:solidFill>
                <a:schemeClr val="bg1"/>
              </a:solidFill>
              <a:effectLst>
                <a:outerShdw blurRad="50800" dist="50800" dir="5400000" sx="1000" sy="1000" algn="ctr" rotWithShape="0">
                  <a:srgbClr val="000000">
                    <a:alpha val="43137"/>
                  </a:srgbClr>
                </a:outerShdw>
              </a:effectLst>
              <a:latin typeface="FS Elliot Pro" pitchFamily="50" charset="0"/>
              <a:cs typeface="Arial" panose="020B0604020202020204" pitchFamily="34" charset="0"/>
            </a:endParaRPr>
          </a:p>
        </p:txBody>
      </p:sp>
      <p:sp>
        <p:nvSpPr>
          <p:cNvPr id="3" name="Content Placeholder 2">
            <a:extLst>
              <a:ext uri="{FF2B5EF4-FFF2-40B4-BE49-F238E27FC236}">
                <a16:creationId xmlns:a16="http://schemas.microsoft.com/office/drawing/2014/main" id="{81AD1613-2AE9-6277-0542-D832E6658AF3}"/>
              </a:ext>
            </a:extLst>
          </p:cNvPr>
          <p:cNvSpPr txBox="1">
            <a:spLocks/>
          </p:cNvSpPr>
          <p:nvPr/>
        </p:nvSpPr>
        <p:spPr>
          <a:xfrm>
            <a:off x="292821" y="1650604"/>
            <a:ext cx="6994987" cy="2683271"/>
          </a:xfrm>
          <a:prstGeom prst="rect">
            <a:avLst/>
          </a:prstGeom>
        </p:spPr>
        <p:txBody>
          <a:bodyPr>
            <a:normAutofit/>
          </a:bodyPr>
          <a:lstStyle>
            <a:lvl1pPr marL="342900" indent="-227013" algn="l" defTabSz="457200" rtl="0" eaLnBrk="1" latinLnBrk="0" hangingPunct="1">
              <a:spcBef>
                <a:spcPct val="20000"/>
              </a:spcBef>
              <a:buClr>
                <a:schemeClr val="accent2">
                  <a:lumMod val="50000"/>
                </a:schemeClr>
              </a:buClr>
              <a:buFont typeface="Arial"/>
              <a:buChar char="•"/>
              <a:defRPr sz="1800" kern="1200">
                <a:solidFill>
                  <a:schemeClr val="accent2">
                    <a:lumMod val="50000"/>
                  </a:schemeClr>
                </a:solidFill>
                <a:latin typeface="FS Elliot Pro"/>
                <a:ea typeface="+mn-ea"/>
                <a:cs typeface="FS Elliot Pro"/>
              </a:defRPr>
            </a:lvl1pPr>
            <a:lvl2pPr marL="688975" indent="-231775" algn="l" defTabSz="457200" rtl="0" eaLnBrk="1" latinLnBrk="0" hangingPunct="1">
              <a:spcBef>
                <a:spcPct val="20000"/>
              </a:spcBef>
              <a:buClr>
                <a:schemeClr val="accent2">
                  <a:lumMod val="50000"/>
                </a:schemeClr>
              </a:buClr>
              <a:buFont typeface="Arial"/>
              <a:buChar char="–"/>
              <a:defRPr sz="1600" kern="1200">
                <a:solidFill>
                  <a:schemeClr val="accent2">
                    <a:lumMod val="50000"/>
                  </a:schemeClr>
                </a:solidFill>
                <a:latin typeface="FS Elliot Pro"/>
                <a:ea typeface="+mn-ea"/>
                <a:cs typeface="FS Elliot Pro"/>
              </a:defRPr>
            </a:lvl2pPr>
            <a:lvl3pPr marL="1143000" indent="-228600" algn="l" defTabSz="457200" rtl="0" eaLnBrk="1" latinLnBrk="0" hangingPunct="1">
              <a:spcBef>
                <a:spcPct val="20000"/>
              </a:spcBef>
              <a:buFont typeface="Arial"/>
              <a:buChar char="•"/>
              <a:defRPr sz="1400" kern="1200">
                <a:solidFill>
                  <a:srgbClr val="162B48"/>
                </a:solidFill>
                <a:latin typeface="FS Elliot Pro"/>
                <a:ea typeface="+mn-ea"/>
                <a:cs typeface="FS Elliot Pro"/>
              </a:defRPr>
            </a:lvl3pPr>
            <a:lvl4pPr marL="1600200" indent="-228600" algn="l" defTabSz="457200" rtl="0" eaLnBrk="1" latinLnBrk="0" hangingPunct="1">
              <a:spcBef>
                <a:spcPct val="20000"/>
              </a:spcBef>
              <a:buFont typeface="Arial"/>
              <a:buChar char="–"/>
              <a:defRPr sz="1200" kern="1200">
                <a:solidFill>
                  <a:srgbClr val="162B48"/>
                </a:solidFill>
                <a:latin typeface="+mn-lt"/>
                <a:ea typeface="+mn-ea"/>
                <a:cs typeface="+mn-cs"/>
              </a:defRPr>
            </a:lvl4pPr>
            <a:lvl5pPr marL="2057400" indent="-228600" algn="l" defTabSz="457200" rtl="0" eaLnBrk="1" latinLnBrk="0" hangingPunct="1">
              <a:spcBef>
                <a:spcPct val="20000"/>
              </a:spcBef>
              <a:buFont typeface="Arial"/>
              <a:buChar char="»"/>
              <a:defRPr sz="1000" kern="1200">
                <a:solidFill>
                  <a:srgbClr val="162B4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600"/>
              </a:spcAft>
            </a:pPr>
            <a:r>
              <a:rPr lang="en-US" sz="2000" dirty="0">
                <a:solidFill>
                  <a:srgbClr val="191D3F"/>
                </a:solidFill>
              </a:rPr>
              <a:t>Owners of for-profit businesses of varying entity types, including C corporations, S corporations, partnerships, and LLCs</a:t>
            </a:r>
          </a:p>
          <a:p>
            <a:pPr>
              <a:spcBef>
                <a:spcPts val="0"/>
              </a:spcBef>
              <a:spcAft>
                <a:spcPts val="600"/>
              </a:spcAft>
            </a:pPr>
            <a:r>
              <a:rPr lang="en-US" sz="2000" dirty="0">
                <a:solidFill>
                  <a:srgbClr val="191D3F"/>
                </a:solidFill>
              </a:rPr>
              <a:t>Owners who want to use their business as a source of retirement income—from either a sale or other transition method</a:t>
            </a:r>
          </a:p>
          <a:p>
            <a:pPr>
              <a:spcBef>
                <a:spcPts val="0"/>
              </a:spcBef>
              <a:spcAft>
                <a:spcPts val="600"/>
              </a:spcAft>
            </a:pPr>
            <a:r>
              <a:rPr lang="en-US" sz="2000" dirty="0">
                <a:solidFill>
                  <a:srgbClr val="191D3F"/>
                </a:solidFill>
              </a:rPr>
              <a:t>Owners of businesses with good financial integrity</a:t>
            </a:r>
          </a:p>
          <a:p>
            <a:endParaRPr lang="en-US" dirty="0"/>
          </a:p>
        </p:txBody>
      </p:sp>
    </p:spTree>
    <p:extLst>
      <p:ext uri="{BB962C8B-B14F-4D97-AF65-F5344CB8AC3E}">
        <p14:creationId xmlns:p14="http://schemas.microsoft.com/office/powerpoint/2010/main" val="20814986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CE996F1-89CE-1B48-A920-40FBD75EE938}"/>
              </a:ext>
            </a:extLst>
          </p:cNvPr>
          <p:cNvSpPr>
            <a:spLocks noGrp="1"/>
          </p:cNvSpPr>
          <p:nvPr>
            <p:ph type="title"/>
          </p:nvPr>
        </p:nvSpPr>
        <p:spPr>
          <a:xfrm>
            <a:off x="456605" y="219268"/>
            <a:ext cx="8230790" cy="774975"/>
          </a:xfrm>
        </p:spPr>
        <p:txBody>
          <a:bodyPr/>
          <a:lstStyle/>
          <a:p>
            <a:pPr>
              <a:spcBef>
                <a:spcPts val="1200"/>
              </a:spcBef>
            </a:pPr>
            <a:r>
              <a:rPr lang="en-US" sz="1400">
                <a:latin typeface="FS Elliot Pro Light" panose="02000503040000020004" pitchFamily="50" charset="0"/>
              </a:rPr>
              <a:t>Business Owner Retirement Analysis</a:t>
            </a:r>
            <a:br>
              <a:rPr lang="en-US"/>
            </a:br>
            <a:br>
              <a:rPr lang="en-US" sz="800"/>
            </a:br>
            <a:r>
              <a:rPr lang="en-US"/>
              <a:t>Start the conversation. </a:t>
            </a:r>
            <a:endParaRPr lang="en-US">
              <a:solidFill>
                <a:srgbClr val="0067CF"/>
              </a:solidFill>
              <a:latin typeface="FS Elliot Pro Light" panose="02000503040000020004" pitchFamily="2" charset="0"/>
            </a:endParaRPr>
          </a:p>
        </p:txBody>
      </p:sp>
      <p:sp>
        <p:nvSpPr>
          <p:cNvPr id="11" name="TextBox 10">
            <a:extLst>
              <a:ext uri="{FF2B5EF4-FFF2-40B4-BE49-F238E27FC236}">
                <a16:creationId xmlns:a16="http://schemas.microsoft.com/office/drawing/2014/main" id="{941108D0-BF3E-7B48-AE63-1CFC120DCAB6}"/>
              </a:ext>
            </a:extLst>
          </p:cNvPr>
          <p:cNvSpPr txBox="1"/>
          <p:nvPr/>
        </p:nvSpPr>
        <p:spPr>
          <a:xfrm>
            <a:off x="6923315" y="5943600"/>
            <a:ext cx="184731" cy="300082"/>
          </a:xfrm>
          <a:prstGeom prst="rect">
            <a:avLst/>
          </a:prstGeom>
          <a:noFill/>
        </p:spPr>
        <p:txBody>
          <a:bodyPr wrap="none" rtlCol="0">
            <a:spAutoFit/>
          </a:bodyPr>
          <a:lstStyle/>
          <a:p>
            <a:endParaRPr lang="en-US" sz="1350"/>
          </a:p>
        </p:txBody>
      </p:sp>
      <p:sp>
        <p:nvSpPr>
          <p:cNvPr id="2" name="TextBox 1">
            <a:extLst>
              <a:ext uri="{FF2B5EF4-FFF2-40B4-BE49-F238E27FC236}">
                <a16:creationId xmlns:a16="http://schemas.microsoft.com/office/drawing/2014/main" id="{FBC3EB19-365B-F441-BF78-E6784BBA6302}"/>
              </a:ext>
            </a:extLst>
          </p:cNvPr>
          <p:cNvSpPr txBox="1"/>
          <p:nvPr/>
        </p:nvSpPr>
        <p:spPr>
          <a:xfrm>
            <a:off x="-245097" y="1065229"/>
            <a:ext cx="0" cy="0"/>
          </a:xfrm>
          <a:prstGeom prst="rect">
            <a:avLst/>
          </a:prstGeom>
        </p:spPr>
        <p:txBody>
          <a:bodyPr vert="horz" wrap="none" lIns="91440" tIns="45720" rIns="91440" bIns="45720" rtlCol="0">
            <a:noAutofit/>
          </a:bodyPr>
          <a:lstStyle/>
          <a:p>
            <a:pPr>
              <a:lnSpc>
                <a:spcPct val="90000"/>
              </a:lnSpc>
              <a:spcBef>
                <a:spcPts val="0"/>
              </a:spcBef>
            </a:pPr>
            <a:endParaRPr lang="en-US" sz="3000" spc="-70">
              <a:solidFill>
                <a:srgbClr val="0091DA"/>
              </a:solidFill>
              <a:latin typeface="+mj-lt"/>
              <a:cs typeface="FS Elliot Pro Light"/>
            </a:endParaRPr>
          </a:p>
        </p:txBody>
      </p:sp>
      <p:sp>
        <p:nvSpPr>
          <p:cNvPr id="15" name="Rectangle 14">
            <a:extLst>
              <a:ext uri="{FF2B5EF4-FFF2-40B4-BE49-F238E27FC236}">
                <a16:creationId xmlns:a16="http://schemas.microsoft.com/office/drawing/2014/main" id="{74364F78-7030-8447-818F-F4424B1550CD}"/>
              </a:ext>
            </a:extLst>
          </p:cNvPr>
          <p:cNvSpPr/>
          <p:nvPr/>
        </p:nvSpPr>
        <p:spPr>
          <a:xfrm>
            <a:off x="0" y="1233997"/>
            <a:ext cx="9144000" cy="3388506"/>
          </a:xfrm>
          <a:prstGeom prst="rect">
            <a:avLst/>
          </a:prstGeom>
          <a:solidFill>
            <a:schemeClr val="bg1"/>
          </a:solidFill>
          <a:ln w="12700" cap="rnd">
            <a:noFill/>
            <a:prstDash val="sysDot"/>
            <a:rou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Footer Placeholder 4">
            <a:extLst>
              <a:ext uri="{FF2B5EF4-FFF2-40B4-BE49-F238E27FC236}">
                <a16:creationId xmlns:a16="http://schemas.microsoft.com/office/drawing/2014/main" id="{A073A719-BFF3-4515-9B01-49CD3BBC3E32}"/>
              </a:ext>
            </a:extLst>
          </p:cNvPr>
          <p:cNvSpPr txBox="1">
            <a:spLocks/>
          </p:cNvSpPr>
          <p:nvPr/>
        </p:nvSpPr>
        <p:spPr>
          <a:xfrm>
            <a:off x="-465283" y="4869656"/>
            <a:ext cx="5322185" cy="273844"/>
          </a:xfrm>
          <a:prstGeom prst="rect">
            <a:avLst/>
          </a:prstGeom>
        </p:spPr>
        <p:txBody>
          <a:bodyPr vert="horz" lIns="68580" tIns="34290" rIns="68580" bIns="34290" rtlCol="0" anchor="ctr"/>
          <a:lstStyle>
            <a:defPPr>
              <a:defRPr lang="en-US"/>
            </a:defPPr>
            <a:lvl1pPr marL="0" algn="ctr" defTabSz="457200" rtl="0" eaLnBrk="1" latinLnBrk="0" hangingPunct="1">
              <a:defRPr sz="1400" kern="1200" baseline="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25">
                <a:ln w="0" cmpd="sng">
                  <a:noFill/>
                </a:ln>
                <a:solidFill>
                  <a:schemeClr val="bg1"/>
                </a:solidFill>
                <a:effectLst>
                  <a:outerShdw blurRad="50800" dist="50800" dir="5400000" sx="1000" sy="1000" algn="ctr" rotWithShape="0">
                    <a:srgbClr val="000000">
                      <a:alpha val="43137"/>
                    </a:srgbClr>
                  </a:outerShdw>
                </a:effectLst>
                <a:latin typeface="FS Elliot Pro" pitchFamily="50" charset="0"/>
              </a:rPr>
              <a:t>For financial professional use only. Not for distribution to the public.</a:t>
            </a:r>
          </a:p>
          <a:p>
            <a:endParaRPr lang="en-US" sz="900" spc="75">
              <a:ln w="0" cmpd="sng">
                <a:noFill/>
              </a:ln>
              <a:solidFill>
                <a:schemeClr val="bg1"/>
              </a:solidFill>
              <a:effectLst>
                <a:outerShdw blurRad="50800" dist="50800" dir="5400000" sx="1000" sy="1000" algn="ctr" rotWithShape="0">
                  <a:srgbClr val="000000">
                    <a:alpha val="43137"/>
                  </a:srgbClr>
                </a:outerShdw>
              </a:effectLst>
              <a:latin typeface="FS Elliot Pro" pitchFamily="50" charset="0"/>
              <a:cs typeface="Arial" panose="020B0604020202020204" pitchFamily="34" charset="0"/>
            </a:endParaRPr>
          </a:p>
        </p:txBody>
      </p:sp>
      <p:sp>
        <p:nvSpPr>
          <p:cNvPr id="10" name="TextBox 9">
            <a:extLst>
              <a:ext uri="{FF2B5EF4-FFF2-40B4-BE49-F238E27FC236}">
                <a16:creationId xmlns:a16="http://schemas.microsoft.com/office/drawing/2014/main" id="{9EF825FA-C84A-4D63-AFBF-ADB3A8173456}"/>
              </a:ext>
            </a:extLst>
          </p:cNvPr>
          <p:cNvSpPr txBox="1"/>
          <p:nvPr/>
        </p:nvSpPr>
        <p:spPr>
          <a:xfrm>
            <a:off x="650789" y="1878227"/>
            <a:ext cx="914400" cy="1112108"/>
          </a:xfrm>
          <a:prstGeom prst="rect">
            <a:avLst/>
          </a:prstGeom>
        </p:spPr>
        <p:txBody>
          <a:bodyPr vert="horz" wrap="square" lIns="91440" tIns="45720" rIns="91440" bIns="45720" rtlCol="0">
            <a:noAutofit/>
          </a:bodyPr>
          <a:lstStyle/>
          <a:p>
            <a:pPr>
              <a:lnSpc>
                <a:spcPct val="90000"/>
              </a:lnSpc>
              <a:spcBef>
                <a:spcPts val="0"/>
              </a:spcBef>
            </a:pPr>
            <a:r>
              <a:rPr lang="en-US" sz="1200" spc="-70">
                <a:solidFill>
                  <a:schemeClr val="tx2"/>
                </a:solidFill>
                <a:cs typeface="FS Elliot Pro Light"/>
              </a:rPr>
              <a:t>Approach brochure (BB11848)</a:t>
            </a:r>
          </a:p>
        </p:txBody>
      </p:sp>
      <p:sp>
        <p:nvSpPr>
          <p:cNvPr id="12" name="TextBox 11">
            <a:extLst>
              <a:ext uri="{FF2B5EF4-FFF2-40B4-BE49-F238E27FC236}">
                <a16:creationId xmlns:a16="http://schemas.microsoft.com/office/drawing/2014/main" id="{C95D2AF2-BAF5-68CE-4AEE-D134C1EABC51}"/>
              </a:ext>
            </a:extLst>
          </p:cNvPr>
          <p:cNvSpPr txBox="1"/>
          <p:nvPr/>
        </p:nvSpPr>
        <p:spPr>
          <a:xfrm>
            <a:off x="7108046" y="1836736"/>
            <a:ext cx="1385165" cy="1112108"/>
          </a:xfrm>
          <a:prstGeom prst="rect">
            <a:avLst/>
          </a:prstGeom>
        </p:spPr>
        <p:txBody>
          <a:bodyPr vert="horz" wrap="square" lIns="91440" tIns="45720" rIns="91440" bIns="45720" rtlCol="0">
            <a:noAutofit/>
          </a:bodyPr>
          <a:lstStyle/>
          <a:p>
            <a:pPr>
              <a:lnSpc>
                <a:spcPct val="90000"/>
              </a:lnSpc>
              <a:spcBef>
                <a:spcPts val="0"/>
              </a:spcBef>
            </a:pPr>
            <a:r>
              <a:rPr lang="en-US" sz="1200" spc="-70">
                <a:solidFill>
                  <a:schemeClr val="tx2"/>
                </a:solidFill>
                <a:cs typeface="FS Elliot Pro Light"/>
              </a:rPr>
              <a:t>Request for proposal (BB11879)</a:t>
            </a:r>
          </a:p>
        </p:txBody>
      </p:sp>
      <p:pic>
        <p:nvPicPr>
          <p:cNvPr id="6" name="Picture 5">
            <a:extLst>
              <a:ext uri="{FF2B5EF4-FFF2-40B4-BE49-F238E27FC236}">
                <a16:creationId xmlns:a16="http://schemas.microsoft.com/office/drawing/2014/main" id="{53681CB3-6AFC-E0C5-0B81-999636111DBB}"/>
              </a:ext>
            </a:extLst>
          </p:cNvPr>
          <p:cNvPicPr>
            <a:picLocks noChangeAspect="1"/>
          </p:cNvPicPr>
          <p:nvPr/>
        </p:nvPicPr>
        <p:blipFill>
          <a:blip r:embed="rId3"/>
          <a:stretch>
            <a:fillRect/>
          </a:stretch>
        </p:blipFill>
        <p:spPr>
          <a:xfrm>
            <a:off x="1657555" y="1458293"/>
            <a:ext cx="2260231" cy="2919464"/>
          </a:xfrm>
          <a:prstGeom prst="rect">
            <a:avLst/>
          </a:prstGeom>
          <a:ln w="3175">
            <a:solidFill>
              <a:schemeClr val="tx1">
                <a:lumMod val="40000"/>
                <a:lumOff val="60000"/>
              </a:schemeClr>
            </a:solidFill>
          </a:ln>
        </p:spPr>
      </p:pic>
      <p:pic>
        <p:nvPicPr>
          <p:cNvPr id="7" name="Picture 6">
            <a:extLst>
              <a:ext uri="{FF2B5EF4-FFF2-40B4-BE49-F238E27FC236}">
                <a16:creationId xmlns:a16="http://schemas.microsoft.com/office/drawing/2014/main" id="{7B68CDC5-2A0B-8D5C-54E5-4F8E4AE739F7}"/>
              </a:ext>
            </a:extLst>
          </p:cNvPr>
          <p:cNvPicPr>
            <a:picLocks noChangeAspect="1"/>
          </p:cNvPicPr>
          <p:nvPr/>
        </p:nvPicPr>
        <p:blipFill>
          <a:blip r:embed="rId4"/>
          <a:stretch>
            <a:fillRect/>
          </a:stretch>
        </p:blipFill>
        <p:spPr>
          <a:xfrm>
            <a:off x="4663084" y="1445871"/>
            <a:ext cx="2260231" cy="2931886"/>
          </a:xfrm>
          <a:prstGeom prst="rect">
            <a:avLst/>
          </a:prstGeom>
          <a:ln>
            <a:solidFill>
              <a:schemeClr val="tx1">
                <a:lumMod val="40000"/>
                <a:lumOff val="60000"/>
              </a:schemeClr>
            </a:solidFill>
          </a:ln>
        </p:spPr>
      </p:pic>
    </p:spTree>
    <p:extLst>
      <p:ext uri="{BB962C8B-B14F-4D97-AF65-F5344CB8AC3E}">
        <p14:creationId xmlns:p14="http://schemas.microsoft.com/office/powerpoint/2010/main" val="36252089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4">
            <a:extLst>
              <a:ext uri="{FF2B5EF4-FFF2-40B4-BE49-F238E27FC236}">
                <a16:creationId xmlns:a16="http://schemas.microsoft.com/office/drawing/2014/main" id="{26E62D08-CB33-4CAE-A8BB-25588685DB14}"/>
              </a:ext>
            </a:extLst>
          </p:cNvPr>
          <p:cNvSpPr txBox="1">
            <a:spLocks/>
          </p:cNvSpPr>
          <p:nvPr/>
        </p:nvSpPr>
        <p:spPr>
          <a:xfrm>
            <a:off x="-68083" y="4758657"/>
            <a:ext cx="4079910" cy="365125"/>
          </a:xfrm>
          <a:prstGeom prst="rect">
            <a:avLst/>
          </a:prstGeom>
        </p:spPr>
        <p:txBody>
          <a:bodyPr vert="horz" lIns="91440" tIns="45720" rIns="91440" bIns="45720" rtlCol="0" anchor="ctr"/>
          <a:lstStyle>
            <a:defPPr>
              <a:defRPr lang="en-US"/>
            </a:defPPr>
            <a:lvl1pPr marL="0" algn="ctr" defTabSz="457200" rtl="0" eaLnBrk="1" latinLnBrk="0" hangingPunct="1">
              <a:defRPr sz="1400" kern="1200" baseline="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a:ln w="0" cmpd="sng">
                  <a:noFill/>
                </a:ln>
                <a:solidFill>
                  <a:srgbClr val="23273F"/>
                </a:solidFill>
                <a:effectLst>
                  <a:outerShdw blurRad="50800" dist="50800" dir="5400000" sx="1000" sy="1000" algn="ctr" rotWithShape="0">
                    <a:srgbClr val="000000">
                      <a:alpha val="43137"/>
                    </a:srgbClr>
                  </a:outerShdw>
                </a:effectLst>
                <a:latin typeface="FS Elliot Pro" pitchFamily="50" charset="0"/>
              </a:rPr>
              <a:t>For financial professional use only. Not for distribution to the public</a:t>
            </a:r>
            <a:r>
              <a:rPr lang="en-US" sz="1200">
                <a:ln w="0" cmpd="sng">
                  <a:noFill/>
                </a:ln>
                <a:solidFill>
                  <a:srgbClr val="23273F"/>
                </a:solidFill>
                <a:effectLst>
                  <a:outerShdw blurRad="50800" dist="50800" dir="5400000" sx="1000" sy="1000" algn="ctr" rotWithShape="0">
                    <a:srgbClr val="000000">
                      <a:alpha val="43137"/>
                    </a:srgbClr>
                  </a:outerShdw>
                </a:effectLst>
                <a:latin typeface="FS Elliot Pro" pitchFamily="50" charset="0"/>
              </a:rPr>
              <a:t>.</a:t>
            </a:r>
          </a:p>
          <a:p>
            <a:endParaRPr lang="en-US" sz="1200" spc="100">
              <a:ln w="0" cmpd="sng">
                <a:noFill/>
              </a:ln>
              <a:solidFill>
                <a:srgbClr val="23273F"/>
              </a:solidFill>
              <a:effectLst>
                <a:outerShdw blurRad="50800" dist="50800" dir="5400000" sx="1000" sy="1000" algn="ctr" rotWithShape="0">
                  <a:srgbClr val="000000">
                    <a:alpha val="43137"/>
                  </a:srgbClr>
                </a:outerShdw>
              </a:effectLst>
              <a:latin typeface="FS Elliot Pro" pitchFamily="50" charset="0"/>
              <a:cs typeface="Arial" panose="020B0604020202020204" pitchFamily="34" charset="0"/>
            </a:endParaRPr>
          </a:p>
        </p:txBody>
      </p:sp>
      <p:pic>
        <p:nvPicPr>
          <p:cNvPr id="11" name="Picture 10">
            <a:extLst>
              <a:ext uri="{FF2B5EF4-FFF2-40B4-BE49-F238E27FC236}">
                <a16:creationId xmlns:a16="http://schemas.microsoft.com/office/drawing/2014/main" id="{463AA34B-E41D-4DE7-8C10-0C9E1ABB4ED8}"/>
              </a:ext>
            </a:extLst>
          </p:cNvPr>
          <p:cNvPicPr>
            <a:picLocks noChangeAspect="1"/>
          </p:cNvPicPr>
          <p:nvPr/>
        </p:nvPicPr>
        <p:blipFill>
          <a:blip r:embed="rId3"/>
          <a:stretch>
            <a:fillRect/>
          </a:stretch>
        </p:blipFill>
        <p:spPr>
          <a:xfrm>
            <a:off x="7546834" y="4551076"/>
            <a:ext cx="1352323" cy="390144"/>
          </a:xfrm>
          <a:prstGeom prst="rect">
            <a:avLst/>
          </a:prstGeom>
        </p:spPr>
      </p:pic>
      <p:sp>
        <p:nvSpPr>
          <p:cNvPr id="4" name="TextBox 3">
            <a:extLst>
              <a:ext uri="{FF2B5EF4-FFF2-40B4-BE49-F238E27FC236}">
                <a16:creationId xmlns:a16="http://schemas.microsoft.com/office/drawing/2014/main" id="{49660268-2D08-BD7F-692A-FE391C2AB1EA}"/>
              </a:ext>
            </a:extLst>
          </p:cNvPr>
          <p:cNvSpPr txBox="1"/>
          <p:nvPr/>
        </p:nvSpPr>
        <p:spPr>
          <a:xfrm>
            <a:off x="486515" y="528804"/>
            <a:ext cx="5497417" cy="553998"/>
          </a:xfrm>
          <a:prstGeom prst="rect">
            <a:avLst/>
          </a:prstGeom>
          <a:noFill/>
        </p:spPr>
        <p:txBody>
          <a:bodyPr wrap="square">
            <a:spAutoFit/>
          </a:bodyPr>
          <a:lstStyle/>
          <a:p>
            <a:r>
              <a:rPr lang="en-US" sz="3000">
                <a:solidFill>
                  <a:srgbClr val="0067CF"/>
                </a:solidFill>
                <a:latin typeface="FSElliotPro" panose="02000503040000020004" pitchFamily="50" charset="0"/>
              </a:rPr>
              <a:t>Offering potential solutions</a:t>
            </a:r>
            <a:endParaRPr lang="en-US" sz="3000">
              <a:latin typeface="FSElliotPro" panose="02000503040000020004" pitchFamily="50" charset="0"/>
            </a:endParaRPr>
          </a:p>
        </p:txBody>
      </p:sp>
      <p:sp>
        <p:nvSpPr>
          <p:cNvPr id="8" name="Title 1">
            <a:extLst>
              <a:ext uri="{FF2B5EF4-FFF2-40B4-BE49-F238E27FC236}">
                <a16:creationId xmlns:a16="http://schemas.microsoft.com/office/drawing/2014/main" id="{1D48C9D1-7C83-0A9F-3780-53BC60F737AF}"/>
              </a:ext>
            </a:extLst>
          </p:cNvPr>
          <p:cNvSpPr txBox="1">
            <a:spLocks noChangeArrowheads="1"/>
          </p:cNvSpPr>
          <p:nvPr/>
        </p:nvSpPr>
        <p:spPr>
          <a:xfrm>
            <a:off x="486515" y="279044"/>
            <a:ext cx="5314950" cy="376990"/>
          </a:xfrm>
          <a:prstGeom prst="rect">
            <a:avLst/>
          </a:prstGeom>
        </p:spPr>
        <p:txBody>
          <a:bodyPr vert="horz" lIns="91440" tIns="45720" rIns="91440" bIns="45720" rtlCol="0" anchor="t">
            <a:noAutofit/>
          </a:bodyPr>
          <a:lstStyle>
            <a:lvl1pPr algn="l" defTabSz="457200" rtl="0" eaLnBrk="1" latinLnBrk="0" hangingPunct="1">
              <a:lnSpc>
                <a:spcPct val="80000"/>
              </a:lnSpc>
              <a:spcBef>
                <a:spcPct val="0"/>
              </a:spcBef>
              <a:buNone/>
              <a:defRPr sz="3400" b="0" i="0" kern="1200" baseline="0">
                <a:solidFill>
                  <a:schemeClr val="bg2"/>
                </a:solidFill>
                <a:latin typeface="FS Elliot Pro"/>
                <a:ea typeface="+mj-ea"/>
                <a:cs typeface="FS Elliot Pro"/>
              </a:defRPr>
            </a:lvl1pPr>
          </a:lstStyle>
          <a:p>
            <a:pPr>
              <a:spcBef>
                <a:spcPts val="1200"/>
              </a:spcBef>
              <a:spcAft>
                <a:spcPts val="1200"/>
              </a:spcAft>
            </a:pPr>
            <a:r>
              <a:rPr lang="en-US" sz="1400">
                <a:solidFill>
                  <a:srgbClr val="0067CF"/>
                </a:solidFill>
                <a:latin typeface="FSElliotPro" panose="02000503040000020004" pitchFamily="50" charset="0"/>
              </a:rPr>
              <a:t>Business Owner Retirement Analysis</a:t>
            </a:r>
            <a:br>
              <a:rPr lang="en-US">
                <a:solidFill>
                  <a:srgbClr val="0067CF"/>
                </a:solidFill>
                <a:latin typeface="+mj-lt"/>
              </a:rPr>
            </a:br>
            <a:endParaRPr lang="en-US" altLang="en-US" sz="2400">
              <a:solidFill>
                <a:srgbClr val="0067CF"/>
              </a:solidFill>
              <a:latin typeface="+mj-lt"/>
            </a:endParaRPr>
          </a:p>
        </p:txBody>
      </p:sp>
      <p:graphicFrame>
        <p:nvGraphicFramePr>
          <p:cNvPr id="9" name="Diagram 8">
            <a:extLst>
              <a:ext uri="{FF2B5EF4-FFF2-40B4-BE49-F238E27FC236}">
                <a16:creationId xmlns:a16="http://schemas.microsoft.com/office/drawing/2014/main" id="{F12A74EA-9365-B225-EA7E-FFCC5FC05255}"/>
              </a:ext>
            </a:extLst>
          </p:cNvPr>
          <p:cNvGraphicFramePr>
            <a:graphicFrameLocks noChangeAspect="1"/>
          </p:cNvGraphicFramePr>
          <p:nvPr>
            <p:extLst>
              <p:ext uri="{D42A27DB-BD31-4B8C-83A1-F6EECF244321}">
                <p14:modId xmlns:p14="http://schemas.microsoft.com/office/powerpoint/2010/main" val="1352017216"/>
              </p:ext>
            </p:extLst>
          </p:nvPr>
        </p:nvGraphicFramePr>
        <p:xfrm>
          <a:off x="2324624" y="1255056"/>
          <a:ext cx="4997021" cy="33313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Title 1">
            <a:extLst>
              <a:ext uri="{FF2B5EF4-FFF2-40B4-BE49-F238E27FC236}">
                <a16:creationId xmlns:a16="http://schemas.microsoft.com/office/drawing/2014/main" id="{EF9B876F-73FA-FEA1-66E3-C5532127D9B3}"/>
              </a:ext>
            </a:extLst>
          </p:cNvPr>
          <p:cNvSpPr>
            <a:spLocks noGrp="1"/>
          </p:cNvSpPr>
          <p:nvPr>
            <p:ph type="title"/>
          </p:nvPr>
        </p:nvSpPr>
        <p:spPr>
          <a:xfrm>
            <a:off x="480304" y="1574562"/>
            <a:ext cx="2663686" cy="463435"/>
          </a:xfrm>
        </p:spPr>
        <p:txBody>
          <a:bodyPr/>
          <a:lstStyle/>
          <a:p>
            <a:pPr>
              <a:defRPr/>
            </a:pPr>
            <a:r>
              <a:rPr lang="en-US" sz="2400">
                <a:solidFill>
                  <a:srgbClr val="191D3F"/>
                </a:solidFill>
                <a:ea typeface="ＭＳ Ｐゴシック" charset="0"/>
              </a:rPr>
              <a:t>Typical sales process for business market solutions</a:t>
            </a:r>
          </a:p>
        </p:txBody>
      </p:sp>
    </p:spTree>
    <p:extLst>
      <p:ext uri="{BB962C8B-B14F-4D97-AF65-F5344CB8AC3E}">
        <p14:creationId xmlns:p14="http://schemas.microsoft.com/office/powerpoint/2010/main" val="7578295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878503-2DF9-B646-AA49-62DAE027F4F1}"/>
              </a:ext>
            </a:extLst>
          </p:cNvPr>
          <p:cNvSpPr>
            <a:spLocks noGrp="1"/>
          </p:cNvSpPr>
          <p:nvPr>
            <p:ph type="title"/>
          </p:nvPr>
        </p:nvSpPr>
        <p:spPr>
          <a:xfrm>
            <a:off x="187304" y="472056"/>
            <a:ext cx="2782233" cy="3106399"/>
          </a:xfrm>
        </p:spPr>
        <p:txBody>
          <a:bodyPr/>
          <a:lstStyle/>
          <a:p>
            <a:r>
              <a:rPr lang="en-US" sz="1400" dirty="0">
                <a:latin typeface="FS Elliot Pro Light" panose="02000503040000020004" pitchFamily="2" charset="0"/>
                <a:cs typeface="Arial" panose="020B0604020202020204" pitchFamily="34" charset="0"/>
              </a:rPr>
              <a:t>Business Owner               Retirement Analysis</a:t>
            </a:r>
            <a:br>
              <a:rPr lang="en-US" sz="1600" dirty="0">
                <a:latin typeface="FS Elliot Pro Light" panose="02000503040000020004" pitchFamily="2" charset="0"/>
                <a:cs typeface="Arial" panose="020B0604020202020204" pitchFamily="34" charset="0"/>
              </a:rPr>
            </a:br>
            <a:br>
              <a:rPr lang="en-US" sz="2000" dirty="0">
                <a:latin typeface="FS Elliot Pro Light" panose="02000503040000020004" pitchFamily="2" charset="0"/>
                <a:cs typeface="Arial" panose="020B0604020202020204" pitchFamily="34" charset="0"/>
              </a:rPr>
            </a:br>
            <a:r>
              <a:rPr lang="en-US" dirty="0">
                <a:latin typeface="FS Elliot Pro" panose="02000503040000020004" pitchFamily="50" charset="0"/>
                <a:cs typeface="Arial" panose="020B0604020202020204" pitchFamily="34" charset="0"/>
              </a:rPr>
              <a:t>When business owner clients turn to you, you can turn to us.</a:t>
            </a:r>
            <a:br>
              <a:rPr lang="en-US" dirty="0">
                <a:latin typeface="FS Elliot Pro" panose="02000503040000020004" pitchFamily="50" charset="0"/>
                <a:cs typeface="Arial" panose="020B0604020202020204" pitchFamily="34" charset="0"/>
              </a:rPr>
            </a:br>
            <a:br>
              <a:rPr lang="en-US" dirty="0">
                <a:latin typeface="FS Elliot Pro" panose="02000503040000020004" pitchFamily="50" charset="0"/>
                <a:cs typeface="Arial" panose="020B0604020202020204" pitchFamily="34" charset="0"/>
              </a:rPr>
            </a:br>
            <a:r>
              <a:rPr lang="en-US" sz="1800" dirty="0">
                <a:latin typeface="FS Elliot Pro Light" panose="02000503040000020004" pitchFamily="50" charset="0"/>
              </a:rPr>
              <a:t>Find everything you need in one place. </a:t>
            </a:r>
            <a:br>
              <a:rPr lang="en-US" sz="1800" baseline="30000" dirty="0">
                <a:latin typeface="FS Elliot Pro Light" panose="02000503040000020004" pitchFamily="50" charset="0"/>
              </a:rPr>
            </a:br>
            <a:br>
              <a:rPr lang="en-US" sz="1800" dirty="0">
                <a:latin typeface="FS Elliot Pro Light" panose="02000503040000020004" pitchFamily="50" charset="0"/>
                <a:cs typeface="Arial" panose="020B0604020202020204" pitchFamily="34" charset="0"/>
              </a:rPr>
            </a:br>
            <a:endParaRPr lang="en-US" sz="1800" dirty="0">
              <a:latin typeface="FS Elliot Pro Light" panose="02000503040000020004" pitchFamily="50" charset="0"/>
            </a:endParaRPr>
          </a:p>
        </p:txBody>
      </p:sp>
      <p:sp>
        <p:nvSpPr>
          <p:cNvPr id="33" name="Footer Placeholder 8">
            <a:extLst>
              <a:ext uri="{FF2B5EF4-FFF2-40B4-BE49-F238E27FC236}">
                <a16:creationId xmlns:a16="http://schemas.microsoft.com/office/drawing/2014/main" id="{609201E9-F358-2C4B-A822-FD5E24382249}"/>
              </a:ext>
            </a:extLst>
          </p:cNvPr>
          <p:cNvSpPr txBox="1">
            <a:spLocks/>
          </p:cNvSpPr>
          <p:nvPr/>
        </p:nvSpPr>
        <p:spPr>
          <a:xfrm>
            <a:off x="187304" y="4671444"/>
            <a:ext cx="2378096" cy="274637"/>
          </a:xfrm>
          <a:prstGeom prst="rect">
            <a:avLst/>
          </a:prstGeom>
        </p:spPr>
        <p:txBody>
          <a:bodyPr vert="horz" lIns="0" tIns="0" rIns="0" bIns="0" rtlCol="0" anchor="b"/>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atin typeface="FSElliotPro" panose="02000503040000020004" pitchFamily="50" charset="0"/>
                <a:cs typeface="Arial" panose="020B0604020202020204" pitchFamily="34" charset="0"/>
              </a:rPr>
              <a:t>For financial professional use only. Not for distribution to the public.</a:t>
            </a:r>
            <a:endParaRPr lang="en-US">
              <a:latin typeface="FSElliotPro" panose="02000503040000020004" pitchFamily="50" charset="0"/>
            </a:endParaRPr>
          </a:p>
        </p:txBody>
      </p:sp>
      <p:sp>
        <p:nvSpPr>
          <p:cNvPr id="3" name="Content Placeholder 2">
            <a:extLst>
              <a:ext uri="{FF2B5EF4-FFF2-40B4-BE49-F238E27FC236}">
                <a16:creationId xmlns:a16="http://schemas.microsoft.com/office/drawing/2014/main" id="{65F42166-9EF6-2D1E-6C1F-E58D60A9DEFB}"/>
              </a:ext>
            </a:extLst>
          </p:cNvPr>
          <p:cNvSpPr txBox="1">
            <a:spLocks/>
          </p:cNvSpPr>
          <p:nvPr/>
        </p:nvSpPr>
        <p:spPr>
          <a:xfrm>
            <a:off x="3215045" y="472056"/>
            <a:ext cx="4968836" cy="2675736"/>
          </a:xfrm>
          <a:prstGeom prst="rect">
            <a:avLst/>
          </a:prstGeom>
        </p:spPr>
        <p:txBody>
          <a:bodyPr>
            <a:noAutofit/>
          </a:bodyPr>
          <a:lstStyle>
            <a:lvl1pPr marL="342900" indent="-227013" algn="l" defTabSz="457200" rtl="0" eaLnBrk="1" latinLnBrk="0" hangingPunct="1">
              <a:spcBef>
                <a:spcPct val="20000"/>
              </a:spcBef>
              <a:buClr>
                <a:schemeClr val="accent2">
                  <a:lumMod val="50000"/>
                </a:schemeClr>
              </a:buClr>
              <a:buFont typeface="Arial"/>
              <a:buChar char="•"/>
              <a:defRPr sz="1800" kern="1200">
                <a:solidFill>
                  <a:schemeClr val="accent2">
                    <a:lumMod val="50000"/>
                  </a:schemeClr>
                </a:solidFill>
                <a:latin typeface="FS Elliot Pro"/>
                <a:ea typeface="+mn-ea"/>
                <a:cs typeface="FS Elliot Pro"/>
              </a:defRPr>
            </a:lvl1pPr>
            <a:lvl2pPr marL="688975" indent="-231775" algn="l" defTabSz="457200" rtl="0" eaLnBrk="1" latinLnBrk="0" hangingPunct="1">
              <a:spcBef>
                <a:spcPct val="20000"/>
              </a:spcBef>
              <a:buClr>
                <a:schemeClr val="accent2">
                  <a:lumMod val="50000"/>
                </a:schemeClr>
              </a:buClr>
              <a:buFont typeface="Arial"/>
              <a:buChar char="–"/>
              <a:defRPr sz="1600" kern="1200">
                <a:solidFill>
                  <a:schemeClr val="accent2">
                    <a:lumMod val="50000"/>
                  </a:schemeClr>
                </a:solidFill>
                <a:latin typeface="FS Elliot Pro"/>
                <a:ea typeface="+mn-ea"/>
                <a:cs typeface="FS Elliot Pro"/>
              </a:defRPr>
            </a:lvl2pPr>
            <a:lvl3pPr marL="1143000" indent="-228600" algn="l" defTabSz="457200" rtl="0" eaLnBrk="1" latinLnBrk="0" hangingPunct="1">
              <a:spcBef>
                <a:spcPct val="20000"/>
              </a:spcBef>
              <a:buFont typeface="Arial"/>
              <a:buChar char="•"/>
              <a:defRPr sz="1400" kern="1200">
                <a:solidFill>
                  <a:srgbClr val="162B48"/>
                </a:solidFill>
                <a:latin typeface="FS Elliot Pro"/>
                <a:ea typeface="+mn-ea"/>
                <a:cs typeface="FS Elliot Pro"/>
              </a:defRPr>
            </a:lvl3pPr>
            <a:lvl4pPr marL="1600200" indent="-228600" algn="l" defTabSz="457200" rtl="0" eaLnBrk="1" latinLnBrk="0" hangingPunct="1">
              <a:spcBef>
                <a:spcPct val="20000"/>
              </a:spcBef>
              <a:buFont typeface="Arial"/>
              <a:buChar char="–"/>
              <a:defRPr sz="1200" kern="1200">
                <a:solidFill>
                  <a:srgbClr val="162B48"/>
                </a:solidFill>
                <a:latin typeface="+mn-lt"/>
                <a:ea typeface="+mn-ea"/>
                <a:cs typeface="+mn-cs"/>
              </a:defRPr>
            </a:lvl4pPr>
            <a:lvl5pPr marL="2057400" indent="-228600" algn="l" defTabSz="457200" rtl="0" eaLnBrk="1" latinLnBrk="0" hangingPunct="1">
              <a:spcBef>
                <a:spcPct val="20000"/>
              </a:spcBef>
              <a:buFont typeface="Arial"/>
              <a:buChar char="»"/>
              <a:defRPr sz="1000" kern="1200">
                <a:solidFill>
                  <a:srgbClr val="162B4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indent="-228600">
              <a:spcBef>
                <a:spcPct val="0"/>
              </a:spcBef>
              <a:spcAft>
                <a:spcPts val="600"/>
              </a:spcAft>
              <a:defRPr/>
            </a:pPr>
            <a:r>
              <a:rPr lang="en-US" sz="2000">
                <a:solidFill>
                  <a:srgbClr val="191D3F"/>
                </a:solidFill>
                <a:cs typeface="Arial" pitchFamily="34" charset="0"/>
              </a:rPr>
              <a:t>Prospecting and approach tools</a:t>
            </a:r>
          </a:p>
          <a:p>
            <a:pPr marL="228600" indent="-228600">
              <a:spcBef>
                <a:spcPct val="0"/>
              </a:spcBef>
              <a:spcAft>
                <a:spcPts val="600"/>
              </a:spcAft>
              <a:defRPr/>
            </a:pPr>
            <a:r>
              <a:rPr lang="en-US" sz="2000">
                <a:solidFill>
                  <a:srgbClr val="191D3F"/>
                </a:solidFill>
                <a:cs typeface="Arial" pitchFamily="34" charset="0"/>
              </a:rPr>
              <a:t>Technical expertise of Business &amp; Advanced Solutions team</a:t>
            </a:r>
          </a:p>
          <a:p>
            <a:pPr marL="228600" indent="-228600">
              <a:spcBef>
                <a:spcPct val="0"/>
              </a:spcBef>
              <a:spcAft>
                <a:spcPts val="600"/>
              </a:spcAft>
              <a:defRPr/>
            </a:pPr>
            <a:r>
              <a:rPr lang="en-US" sz="2000">
                <a:solidFill>
                  <a:srgbClr val="191D3F"/>
                </a:solidFill>
                <a:cs typeface="Arial" pitchFamily="34" charset="0"/>
              </a:rPr>
              <a:t>Customized proposals with potential solutions</a:t>
            </a:r>
          </a:p>
          <a:p>
            <a:pPr marL="228600" indent="-228600">
              <a:spcBef>
                <a:spcPct val="0"/>
              </a:spcBef>
              <a:spcAft>
                <a:spcPts val="600"/>
              </a:spcAft>
              <a:defRPr/>
            </a:pPr>
            <a:r>
              <a:rPr lang="en-US" sz="2000">
                <a:solidFill>
                  <a:srgbClr val="191D3F"/>
                </a:solidFill>
                <a:cs typeface="Arial" pitchFamily="34" charset="0"/>
              </a:rPr>
              <a:t>Business-focused product portfolio and underwriting programs</a:t>
            </a:r>
          </a:p>
          <a:p>
            <a:pPr marL="228600" indent="-228600">
              <a:spcBef>
                <a:spcPct val="0"/>
              </a:spcBef>
              <a:spcAft>
                <a:spcPts val="600"/>
              </a:spcAft>
              <a:defRPr/>
            </a:pPr>
            <a:r>
              <a:rPr lang="en-US" sz="2000">
                <a:solidFill>
                  <a:srgbClr val="191D3F"/>
                </a:solidFill>
                <a:cs typeface="Arial" pitchFamily="34" charset="0"/>
              </a:rPr>
              <a:t>Local sales support</a:t>
            </a:r>
          </a:p>
          <a:p>
            <a:pPr marL="228600" indent="-228600">
              <a:spcBef>
                <a:spcPct val="0"/>
              </a:spcBef>
              <a:spcAft>
                <a:spcPts val="600"/>
              </a:spcAft>
              <a:defRPr/>
            </a:pPr>
            <a:r>
              <a:rPr lang="en-US" sz="2000">
                <a:solidFill>
                  <a:srgbClr val="191D3F"/>
                </a:solidFill>
                <a:cs typeface="Arial" pitchFamily="34" charset="0"/>
              </a:rPr>
              <a:t>Plan administrative services</a:t>
            </a:r>
          </a:p>
        </p:txBody>
      </p:sp>
    </p:spTree>
    <p:extLst>
      <p:ext uri="{BB962C8B-B14F-4D97-AF65-F5344CB8AC3E}">
        <p14:creationId xmlns:p14="http://schemas.microsoft.com/office/powerpoint/2010/main" val="17749929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FE86B9E-5CB0-1B4D-92CB-1A46478AB89D}"/>
              </a:ext>
            </a:extLst>
          </p:cNvPr>
          <p:cNvSpPr txBox="1">
            <a:spLocks/>
          </p:cNvSpPr>
          <p:nvPr/>
        </p:nvSpPr>
        <p:spPr>
          <a:xfrm>
            <a:off x="457201" y="1093551"/>
            <a:ext cx="6781800" cy="2200903"/>
          </a:xfrm>
          <a:prstGeom prst="rect">
            <a:avLst/>
          </a:prstGeom>
        </p:spPr>
        <p:txBody>
          <a:bodyPr lIns="0" tIns="0" rIns="0" bIns="0" anchor="b">
            <a:noAutofit/>
          </a:bodyPr>
          <a:lstStyle>
            <a:lvl1pPr algn="l" defTabSz="914400" rtl="0" eaLnBrk="1" latinLnBrk="0" hangingPunct="1">
              <a:lnSpc>
                <a:spcPct val="100000"/>
              </a:lnSpc>
              <a:spcBef>
                <a:spcPct val="0"/>
              </a:spcBef>
              <a:buNone/>
              <a:defRPr sz="6000" b="0" i="0" kern="1200">
                <a:solidFill>
                  <a:schemeClr val="bg1"/>
                </a:solidFill>
                <a:latin typeface="FS Elliot Pro Light" panose="02000503040000020004" pitchFamily="2" charset="0"/>
                <a:ea typeface="+mj-ea"/>
                <a:cs typeface="+mj-cs"/>
              </a:defRPr>
            </a:lvl1pPr>
          </a:lstStyle>
          <a:p>
            <a:r>
              <a:rPr lang="en-US" sz="4500">
                <a:latin typeface="FS Elliot Pro" panose="02000503040000020004" pitchFamily="50" charset="0"/>
              </a:rPr>
              <a:t>Strategic Alliances approach </a:t>
            </a:r>
          </a:p>
        </p:txBody>
      </p:sp>
      <p:cxnSp>
        <p:nvCxnSpPr>
          <p:cNvPr id="8" name="Straight Connector 7">
            <a:extLst>
              <a:ext uri="{FF2B5EF4-FFF2-40B4-BE49-F238E27FC236}">
                <a16:creationId xmlns:a16="http://schemas.microsoft.com/office/drawing/2014/main" id="{EC3AF7CD-AD7E-1344-82D1-68E336091591}"/>
              </a:ext>
            </a:extLst>
          </p:cNvPr>
          <p:cNvCxnSpPr/>
          <p:nvPr/>
        </p:nvCxnSpPr>
        <p:spPr>
          <a:xfrm>
            <a:off x="457199" y="3592287"/>
            <a:ext cx="514350" cy="0"/>
          </a:xfrm>
          <a:prstGeom prst="line">
            <a:avLst/>
          </a:prstGeom>
          <a:ln w="63500">
            <a:solidFill>
              <a:srgbClr val="00C4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29991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CE996F1-89CE-1B48-A920-40FBD75EE938}"/>
              </a:ext>
            </a:extLst>
          </p:cNvPr>
          <p:cNvSpPr>
            <a:spLocks noGrp="1"/>
          </p:cNvSpPr>
          <p:nvPr>
            <p:ph type="title"/>
          </p:nvPr>
        </p:nvSpPr>
        <p:spPr>
          <a:xfrm>
            <a:off x="456605" y="219268"/>
            <a:ext cx="8230790" cy="774975"/>
          </a:xfrm>
        </p:spPr>
        <p:txBody>
          <a:bodyPr/>
          <a:lstStyle/>
          <a:p>
            <a:pPr>
              <a:spcBef>
                <a:spcPts val="1200"/>
              </a:spcBef>
            </a:pPr>
            <a:r>
              <a:rPr lang="en-US" sz="1400">
                <a:latin typeface="FS Elliot Pro Light" panose="02000503040000020004" pitchFamily="50" charset="0"/>
              </a:rPr>
              <a:t>Strategic Alliances approach</a:t>
            </a:r>
            <a:br>
              <a:rPr lang="en-US"/>
            </a:br>
            <a:br>
              <a:rPr lang="en-US" sz="800"/>
            </a:br>
            <a:r>
              <a:rPr lang="en-US"/>
              <a:t>Why does this approach work?</a:t>
            </a:r>
            <a:endParaRPr lang="en-US">
              <a:solidFill>
                <a:srgbClr val="0067CF"/>
              </a:solidFill>
              <a:latin typeface="FS Elliot Pro Light" panose="02000503040000020004" pitchFamily="2" charset="0"/>
            </a:endParaRPr>
          </a:p>
        </p:txBody>
      </p:sp>
      <p:sp>
        <p:nvSpPr>
          <p:cNvPr id="11" name="TextBox 10">
            <a:extLst>
              <a:ext uri="{FF2B5EF4-FFF2-40B4-BE49-F238E27FC236}">
                <a16:creationId xmlns:a16="http://schemas.microsoft.com/office/drawing/2014/main" id="{941108D0-BF3E-7B48-AE63-1CFC120DCAB6}"/>
              </a:ext>
            </a:extLst>
          </p:cNvPr>
          <p:cNvSpPr txBox="1"/>
          <p:nvPr/>
        </p:nvSpPr>
        <p:spPr>
          <a:xfrm>
            <a:off x="6923315" y="5943600"/>
            <a:ext cx="184731" cy="300082"/>
          </a:xfrm>
          <a:prstGeom prst="rect">
            <a:avLst/>
          </a:prstGeom>
          <a:noFill/>
        </p:spPr>
        <p:txBody>
          <a:bodyPr wrap="none" rtlCol="0">
            <a:spAutoFit/>
          </a:bodyPr>
          <a:lstStyle/>
          <a:p>
            <a:endParaRPr lang="en-US" sz="1350"/>
          </a:p>
        </p:txBody>
      </p:sp>
      <p:sp>
        <p:nvSpPr>
          <p:cNvPr id="2" name="TextBox 1">
            <a:extLst>
              <a:ext uri="{FF2B5EF4-FFF2-40B4-BE49-F238E27FC236}">
                <a16:creationId xmlns:a16="http://schemas.microsoft.com/office/drawing/2014/main" id="{FBC3EB19-365B-F441-BF78-E6784BBA6302}"/>
              </a:ext>
            </a:extLst>
          </p:cNvPr>
          <p:cNvSpPr txBox="1"/>
          <p:nvPr/>
        </p:nvSpPr>
        <p:spPr>
          <a:xfrm>
            <a:off x="-245097" y="1065229"/>
            <a:ext cx="0" cy="0"/>
          </a:xfrm>
          <a:prstGeom prst="rect">
            <a:avLst/>
          </a:prstGeom>
        </p:spPr>
        <p:txBody>
          <a:bodyPr vert="horz" wrap="none" lIns="91440" tIns="45720" rIns="91440" bIns="45720" rtlCol="0">
            <a:noAutofit/>
          </a:bodyPr>
          <a:lstStyle/>
          <a:p>
            <a:pPr>
              <a:lnSpc>
                <a:spcPct val="90000"/>
              </a:lnSpc>
              <a:spcBef>
                <a:spcPts val="0"/>
              </a:spcBef>
            </a:pPr>
            <a:endParaRPr lang="en-US" sz="3000" spc="-70">
              <a:solidFill>
                <a:srgbClr val="0091DA"/>
              </a:solidFill>
              <a:latin typeface="+mj-lt"/>
              <a:cs typeface="FS Elliot Pro Light"/>
            </a:endParaRPr>
          </a:p>
        </p:txBody>
      </p:sp>
      <p:sp>
        <p:nvSpPr>
          <p:cNvPr id="15" name="Rectangle 14">
            <a:extLst>
              <a:ext uri="{FF2B5EF4-FFF2-40B4-BE49-F238E27FC236}">
                <a16:creationId xmlns:a16="http://schemas.microsoft.com/office/drawing/2014/main" id="{74364F78-7030-8447-818F-F4424B1550CD}"/>
              </a:ext>
            </a:extLst>
          </p:cNvPr>
          <p:cNvSpPr/>
          <p:nvPr/>
        </p:nvSpPr>
        <p:spPr>
          <a:xfrm>
            <a:off x="0" y="1233997"/>
            <a:ext cx="9144000" cy="3388506"/>
          </a:xfrm>
          <a:prstGeom prst="rect">
            <a:avLst/>
          </a:prstGeom>
          <a:solidFill>
            <a:schemeClr val="bg1"/>
          </a:solidFill>
          <a:ln w="12700" cap="rnd">
            <a:noFill/>
            <a:prstDash val="sysDot"/>
            <a:rou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Footer Placeholder 4">
            <a:extLst>
              <a:ext uri="{FF2B5EF4-FFF2-40B4-BE49-F238E27FC236}">
                <a16:creationId xmlns:a16="http://schemas.microsoft.com/office/drawing/2014/main" id="{A073A719-BFF3-4515-9B01-49CD3BBC3E32}"/>
              </a:ext>
            </a:extLst>
          </p:cNvPr>
          <p:cNvSpPr txBox="1">
            <a:spLocks/>
          </p:cNvSpPr>
          <p:nvPr/>
        </p:nvSpPr>
        <p:spPr>
          <a:xfrm>
            <a:off x="-465283" y="4869656"/>
            <a:ext cx="5322185" cy="273844"/>
          </a:xfrm>
          <a:prstGeom prst="rect">
            <a:avLst/>
          </a:prstGeom>
        </p:spPr>
        <p:txBody>
          <a:bodyPr vert="horz" lIns="68580" tIns="34290" rIns="68580" bIns="34290" rtlCol="0" anchor="ctr"/>
          <a:lstStyle>
            <a:defPPr>
              <a:defRPr lang="en-US"/>
            </a:defPPr>
            <a:lvl1pPr marL="0" algn="ctr" defTabSz="457200" rtl="0" eaLnBrk="1" latinLnBrk="0" hangingPunct="1">
              <a:defRPr sz="1400" kern="1200" baseline="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25">
                <a:ln w="0" cmpd="sng">
                  <a:noFill/>
                </a:ln>
                <a:solidFill>
                  <a:schemeClr val="bg1"/>
                </a:solidFill>
                <a:effectLst>
                  <a:outerShdw blurRad="50800" dist="50800" dir="5400000" sx="1000" sy="1000" algn="ctr" rotWithShape="0">
                    <a:srgbClr val="000000">
                      <a:alpha val="43137"/>
                    </a:srgbClr>
                  </a:outerShdw>
                </a:effectLst>
                <a:latin typeface="FS Elliot Pro" pitchFamily="50" charset="0"/>
              </a:rPr>
              <a:t>For financial professional use only. Not for distribution to the public.</a:t>
            </a:r>
          </a:p>
          <a:p>
            <a:endParaRPr lang="en-US" sz="900" spc="75">
              <a:ln w="0" cmpd="sng">
                <a:noFill/>
              </a:ln>
              <a:solidFill>
                <a:schemeClr val="bg1"/>
              </a:solidFill>
              <a:effectLst>
                <a:outerShdw blurRad="50800" dist="50800" dir="5400000" sx="1000" sy="1000" algn="ctr" rotWithShape="0">
                  <a:srgbClr val="000000">
                    <a:alpha val="43137"/>
                  </a:srgbClr>
                </a:outerShdw>
              </a:effectLst>
              <a:latin typeface="FS Elliot Pro" pitchFamily="50" charset="0"/>
              <a:cs typeface="Arial" panose="020B0604020202020204" pitchFamily="34" charset="0"/>
            </a:endParaRPr>
          </a:p>
        </p:txBody>
      </p:sp>
      <p:sp>
        <p:nvSpPr>
          <p:cNvPr id="3" name="Content Placeholder 2">
            <a:extLst>
              <a:ext uri="{FF2B5EF4-FFF2-40B4-BE49-F238E27FC236}">
                <a16:creationId xmlns:a16="http://schemas.microsoft.com/office/drawing/2014/main" id="{3E6528DE-A294-2F22-B052-BD13E31410E2}"/>
              </a:ext>
            </a:extLst>
          </p:cNvPr>
          <p:cNvSpPr txBox="1">
            <a:spLocks/>
          </p:cNvSpPr>
          <p:nvPr/>
        </p:nvSpPr>
        <p:spPr>
          <a:xfrm>
            <a:off x="456606" y="1351608"/>
            <a:ext cx="8230790" cy="2857500"/>
          </a:xfrm>
          <a:prstGeom prst="rect">
            <a:avLst/>
          </a:prstGeom>
        </p:spPr>
        <p:txBody>
          <a:bodyPr>
            <a:noAutofit/>
          </a:bodyPr>
          <a:lstStyle>
            <a:lvl1pPr marL="342900" indent="-227013" algn="l" defTabSz="457200" rtl="0" eaLnBrk="1" latinLnBrk="0" hangingPunct="1">
              <a:spcBef>
                <a:spcPct val="20000"/>
              </a:spcBef>
              <a:buClr>
                <a:schemeClr val="accent2">
                  <a:lumMod val="50000"/>
                </a:schemeClr>
              </a:buClr>
              <a:buFont typeface="Arial"/>
              <a:buChar char="•"/>
              <a:defRPr sz="1800" kern="1200">
                <a:solidFill>
                  <a:schemeClr val="accent2">
                    <a:lumMod val="50000"/>
                  </a:schemeClr>
                </a:solidFill>
                <a:latin typeface="FS Elliot Pro"/>
                <a:ea typeface="+mn-ea"/>
                <a:cs typeface="FS Elliot Pro"/>
              </a:defRPr>
            </a:lvl1pPr>
            <a:lvl2pPr marL="688975" indent="-231775" algn="l" defTabSz="457200" rtl="0" eaLnBrk="1" latinLnBrk="0" hangingPunct="1">
              <a:spcBef>
                <a:spcPct val="20000"/>
              </a:spcBef>
              <a:buClr>
                <a:schemeClr val="accent2">
                  <a:lumMod val="50000"/>
                </a:schemeClr>
              </a:buClr>
              <a:buFont typeface="Arial"/>
              <a:buChar char="–"/>
              <a:defRPr sz="1600" kern="1200">
                <a:solidFill>
                  <a:schemeClr val="accent2">
                    <a:lumMod val="50000"/>
                  </a:schemeClr>
                </a:solidFill>
                <a:latin typeface="FS Elliot Pro"/>
                <a:ea typeface="+mn-ea"/>
                <a:cs typeface="FS Elliot Pro"/>
              </a:defRPr>
            </a:lvl2pPr>
            <a:lvl3pPr marL="1143000" indent="-228600" algn="l" defTabSz="457200" rtl="0" eaLnBrk="1" latinLnBrk="0" hangingPunct="1">
              <a:spcBef>
                <a:spcPct val="20000"/>
              </a:spcBef>
              <a:buFont typeface="Arial"/>
              <a:buChar char="•"/>
              <a:defRPr sz="1400" kern="1200">
                <a:solidFill>
                  <a:srgbClr val="162B48"/>
                </a:solidFill>
                <a:latin typeface="FS Elliot Pro"/>
                <a:ea typeface="+mn-ea"/>
                <a:cs typeface="FS Elliot Pro"/>
              </a:defRPr>
            </a:lvl3pPr>
            <a:lvl4pPr marL="1600200" indent="-228600" algn="l" defTabSz="457200" rtl="0" eaLnBrk="1" latinLnBrk="0" hangingPunct="1">
              <a:spcBef>
                <a:spcPct val="20000"/>
              </a:spcBef>
              <a:buFont typeface="Arial"/>
              <a:buChar char="–"/>
              <a:defRPr sz="1200" kern="1200">
                <a:solidFill>
                  <a:srgbClr val="162B48"/>
                </a:solidFill>
                <a:latin typeface="+mn-lt"/>
                <a:ea typeface="+mn-ea"/>
                <a:cs typeface="+mn-cs"/>
              </a:defRPr>
            </a:lvl4pPr>
            <a:lvl5pPr marL="2057400" indent="-228600" algn="l" defTabSz="457200" rtl="0" eaLnBrk="1" latinLnBrk="0" hangingPunct="1">
              <a:spcBef>
                <a:spcPct val="20000"/>
              </a:spcBef>
              <a:buFont typeface="Arial"/>
              <a:buChar char="»"/>
              <a:defRPr sz="1000" kern="1200">
                <a:solidFill>
                  <a:srgbClr val="162B4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a:solidFill>
                  <a:srgbClr val="191D3F"/>
                </a:solidFill>
              </a:rPr>
              <a:t>Adds value as a natural extension to an existing trusted relationship with Property &amp; Casualty (P&amp;C) agencies, certified public accountants (CPAs), etc.</a:t>
            </a:r>
          </a:p>
          <a:p>
            <a:r>
              <a:rPr lang="en-US">
                <a:solidFill>
                  <a:srgbClr val="191D3F"/>
                </a:solidFill>
              </a:rPr>
              <a:t>Helps enhance firms’:  </a:t>
            </a:r>
          </a:p>
          <a:p>
            <a:pPr lvl="1"/>
            <a:r>
              <a:rPr lang="en-US" sz="1800">
                <a:solidFill>
                  <a:srgbClr val="191D3F"/>
                </a:solidFill>
              </a:rPr>
              <a:t>Persistency of core business</a:t>
            </a:r>
          </a:p>
          <a:p>
            <a:pPr lvl="1"/>
            <a:r>
              <a:rPr lang="en-US" sz="1800">
                <a:solidFill>
                  <a:srgbClr val="191D3F"/>
                </a:solidFill>
              </a:rPr>
              <a:t>Image in the marketplace</a:t>
            </a:r>
          </a:p>
          <a:p>
            <a:pPr lvl="1"/>
            <a:r>
              <a:rPr lang="en-US" sz="1800">
                <a:solidFill>
                  <a:srgbClr val="191D3F"/>
                </a:solidFill>
              </a:rPr>
              <a:t>Profitability</a:t>
            </a:r>
          </a:p>
          <a:p>
            <a:pPr lvl="1"/>
            <a:r>
              <a:rPr lang="en-US" sz="1800">
                <a:solidFill>
                  <a:srgbClr val="191D3F"/>
                </a:solidFill>
              </a:rPr>
              <a:t>Firm valuation</a:t>
            </a:r>
            <a:endParaRPr lang="en-US" sz="1800" strike="sngStrike">
              <a:solidFill>
                <a:srgbClr val="191D3F"/>
              </a:solidFill>
            </a:endParaRPr>
          </a:p>
          <a:p>
            <a:r>
              <a:rPr lang="en-US">
                <a:solidFill>
                  <a:srgbClr val="191D3F"/>
                </a:solidFill>
              </a:rPr>
              <a:t>Aids staff retention and recruiting</a:t>
            </a:r>
          </a:p>
          <a:p>
            <a:r>
              <a:rPr lang="en-US">
                <a:solidFill>
                  <a:srgbClr val="191D3F"/>
                </a:solidFill>
              </a:rPr>
              <a:t>Creates</a:t>
            </a:r>
            <a:r>
              <a:rPr lang="en-US">
                <a:solidFill>
                  <a:srgbClr val="FF0000"/>
                </a:solidFill>
              </a:rPr>
              <a:t> </a:t>
            </a:r>
            <a:r>
              <a:rPr lang="en-US">
                <a:solidFill>
                  <a:srgbClr val="191D3F"/>
                </a:solidFill>
              </a:rPr>
              <a:t>an additional profit center and diversification of revenue</a:t>
            </a:r>
            <a:endParaRPr lang="en-US">
              <a:solidFill>
                <a:srgbClr val="191D3F"/>
              </a:solidFill>
              <a:cs typeface="Arial" pitchFamily="34" charset="0"/>
            </a:endParaRPr>
          </a:p>
        </p:txBody>
      </p:sp>
    </p:spTree>
    <p:extLst>
      <p:ext uri="{BB962C8B-B14F-4D97-AF65-F5344CB8AC3E}">
        <p14:creationId xmlns:p14="http://schemas.microsoft.com/office/powerpoint/2010/main" val="6597619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CE996F1-89CE-1B48-A920-40FBD75EE938}"/>
              </a:ext>
            </a:extLst>
          </p:cNvPr>
          <p:cNvSpPr>
            <a:spLocks noGrp="1"/>
          </p:cNvSpPr>
          <p:nvPr>
            <p:ph type="title"/>
          </p:nvPr>
        </p:nvSpPr>
        <p:spPr>
          <a:xfrm>
            <a:off x="456605" y="219268"/>
            <a:ext cx="8230790" cy="774975"/>
          </a:xfrm>
        </p:spPr>
        <p:txBody>
          <a:bodyPr/>
          <a:lstStyle/>
          <a:p>
            <a:pPr>
              <a:spcBef>
                <a:spcPts val="1200"/>
              </a:spcBef>
            </a:pPr>
            <a:r>
              <a:rPr lang="en-US" sz="1400">
                <a:latin typeface="FS Elliot Pro Light" panose="02000503040000020004" pitchFamily="50" charset="0"/>
              </a:rPr>
              <a:t>Strategic Alliances approach</a:t>
            </a:r>
            <a:br>
              <a:rPr lang="en-US"/>
            </a:br>
            <a:br>
              <a:rPr lang="en-US" sz="800"/>
            </a:br>
            <a:r>
              <a:rPr lang="en-US"/>
              <a:t>What’s the opportunity?</a:t>
            </a:r>
            <a:endParaRPr lang="en-US">
              <a:solidFill>
                <a:srgbClr val="0067CF"/>
              </a:solidFill>
              <a:latin typeface="FS Elliot Pro Light" panose="02000503040000020004" pitchFamily="2" charset="0"/>
            </a:endParaRPr>
          </a:p>
        </p:txBody>
      </p:sp>
      <p:sp>
        <p:nvSpPr>
          <p:cNvPr id="11" name="TextBox 10">
            <a:extLst>
              <a:ext uri="{FF2B5EF4-FFF2-40B4-BE49-F238E27FC236}">
                <a16:creationId xmlns:a16="http://schemas.microsoft.com/office/drawing/2014/main" id="{941108D0-BF3E-7B48-AE63-1CFC120DCAB6}"/>
              </a:ext>
            </a:extLst>
          </p:cNvPr>
          <p:cNvSpPr txBox="1"/>
          <p:nvPr/>
        </p:nvSpPr>
        <p:spPr>
          <a:xfrm>
            <a:off x="6923315" y="5943600"/>
            <a:ext cx="184731" cy="300082"/>
          </a:xfrm>
          <a:prstGeom prst="rect">
            <a:avLst/>
          </a:prstGeom>
          <a:noFill/>
        </p:spPr>
        <p:txBody>
          <a:bodyPr wrap="none" rtlCol="0">
            <a:spAutoFit/>
          </a:bodyPr>
          <a:lstStyle/>
          <a:p>
            <a:endParaRPr lang="en-US" sz="1350"/>
          </a:p>
        </p:txBody>
      </p:sp>
      <p:sp>
        <p:nvSpPr>
          <p:cNvPr id="2" name="TextBox 1">
            <a:extLst>
              <a:ext uri="{FF2B5EF4-FFF2-40B4-BE49-F238E27FC236}">
                <a16:creationId xmlns:a16="http://schemas.microsoft.com/office/drawing/2014/main" id="{FBC3EB19-365B-F441-BF78-E6784BBA6302}"/>
              </a:ext>
            </a:extLst>
          </p:cNvPr>
          <p:cNvSpPr txBox="1"/>
          <p:nvPr/>
        </p:nvSpPr>
        <p:spPr>
          <a:xfrm>
            <a:off x="-245097" y="1065229"/>
            <a:ext cx="0" cy="0"/>
          </a:xfrm>
          <a:prstGeom prst="rect">
            <a:avLst/>
          </a:prstGeom>
        </p:spPr>
        <p:txBody>
          <a:bodyPr vert="horz" wrap="none" lIns="91440" tIns="45720" rIns="91440" bIns="45720" rtlCol="0">
            <a:noAutofit/>
          </a:bodyPr>
          <a:lstStyle/>
          <a:p>
            <a:pPr>
              <a:lnSpc>
                <a:spcPct val="90000"/>
              </a:lnSpc>
              <a:spcBef>
                <a:spcPts val="0"/>
              </a:spcBef>
            </a:pPr>
            <a:endParaRPr lang="en-US" sz="3000" spc="-70">
              <a:solidFill>
                <a:srgbClr val="0091DA"/>
              </a:solidFill>
              <a:latin typeface="+mj-lt"/>
              <a:cs typeface="FS Elliot Pro Light"/>
            </a:endParaRPr>
          </a:p>
        </p:txBody>
      </p:sp>
      <p:sp>
        <p:nvSpPr>
          <p:cNvPr id="15" name="Rectangle 14">
            <a:extLst>
              <a:ext uri="{FF2B5EF4-FFF2-40B4-BE49-F238E27FC236}">
                <a16:creationId xmlns:a16="http://schemas.microsoft.com/office/drawing/2014/main" id="{74364F78-7030-8447-818F-F4424B1550CD}"/>
              </a:ext>
            </a:extLst>
          </p:cNvPr>
          <p:cNvSpPr/>
          <p:nvPr/>
        </p:nvSpPr>
        <p:spPr>
          <a:xfrm>
            <a:off x="0" y="1233997"/>
            <a:ext cx="9144000" cy="3388506"/>
          </a:xfrm>
          <a:prstGeom prst="rect">
            <a:avLst/>
          </a:prstGeom>
          <a:solidFill>
            <a:schemeClr val="bg1"/>
          </a:solidFill>
          <a:ln w="12700" cap="rnd">
            <a:noFill/>
            <a:prstDash val="sysDot"/>
            <a:rou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Footer Placeholder 4">
            <a:extLst>
              <a:ext uri="{FF2B5EF4-FFF2-40B4-BE49-F238E27FC236}">
                <a16:creationId xmlns:a16="http://schemas.microsoft.com/office/drawing/2014/main" id="{A073A719-BFF3-4515-9B01-49CD3BBC3E32}"/>
              </a:ext>
            </a:extLst>
          </p:cNvPr>
          <p:cNvSpPr txBox="1">
            <a:spLocks/>
          </p:cNvSpPr>
          <p:nvPr/>
        </p:nvSpPr>
        <p:spPr>
          <a:xfrm>
            <a:off x="-465283" y="4869656"/>
            <a:ext cx="5322185" cy="273844"/>
          </a:xfrm>
          <a:prstGeom prst="rect">
            <a:avLst/>
          </a:prstGeom>
        </p:spPr>
        <p:txBody>
          <a:bodyPr vert="horz" lIns="68580" tIns="34290" rIns="68580" bIns="34290" rtlCol="0" anchor="ctr"/>
          <a:lstStyle>
            <a:defPPr>
              <a:defRPr lang="en-US"/>
            </a:defPPr>
            <a:lvl1pPr marL="0" algn="ctr" defTabSz="457200" rtl="0" eaLnBrk="1" latinLnBrk="0" hangingPunct="1">
              <a:defRPr sz="1400" kern="1200" baseline="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25">
                <a:ln w="0" cmpd="sng">
                  <a:noFill/>
                </a:ln>
                <a:solidFill>
                  <a:schemeClr val="bg1"/>
                </a:solidFill>
                <a:effectLst>
                  <a:outerShdw blurRad="50800" dist="50800" dir="5400000" sx="1000" sy="1000" algn="ctr" rotWithShape="0">
                    <a:srgbClr val="000000">
                      <a:alpha val="43137"/>
                    </a:srgbClr>
                  </a:outerShdw>
                </a:effectLst>
                <a:latin typeface="FS Elliot Pro" pitchFamily="50" charset="0"/>
              </a:rPr>
              <a:t>For financial professional use only. Not for distribution to the public.</a:t>
            </a:r>
          </a:p>
          <a:p>
            <a:endParaRPr lang="en-US" sz="900" spc="75">
              <a:ln w="0" cmpd="sng">
                <a:noFill/>
              </a:ln>
              <a:solidFill>
                <a:schemeClr val="bg1"/>
              </a:solidFill>
              <a:effectLst>
                <a:outerShdw blurRad="50800" dist="50800" dir="5400000" sx="1000" sy="1000" algn="ctr" rotWithShape="0">
                  <a:srgbClr val="000000">
                    <a:alpha val="43137"/>
                  </a:srgbClr>
                </a:outerShdw>
              </a:effectLst>
              <a:latin typeface="FS Elliot Pro" pitchFamily="50" charset="0"/>
              <a:cs typeface="Arial" panose="020B0604020202020204" pitchFamily="34" charset="0"/>
            </a:endParaRPr>
          </a:p>
        </p:txBody>
      </p:sp>
      <p:sp>
        <p:nvSpPr>
          <p:cNvPr id="4" name="Content Placeholder 2">
            <a:extLst>
              <a:ext uri="{FF2B5EF4-FFF2-40B4-BE49-F238E27FC236}">
                <a16:creationId xmlns:a16="http://schemas.microsoft.com/office/drawing/2014/main" id="{BC8980F5-CF63-7F98-6B05-4EDF90875DFF}"/>
              </a:ext>
            </a:extLst>
          </p:cNvPr>
          <p:cNvSpPr txBox="1">
            <a:spLocks/>
          </p:cNvSpPr>
          <p:nvPr/>
        </p:nvSpPr>
        <p:spPr>
          <a:xfrm>
            <a:off x="456604" y="1463645"/>
            <a:ext cx="8100656" cy="3051205"/>
          </a:xfrm>
          <a:prstGeom prst="rect">
            <a:avLst/>
          </a:prstGeom>
        </p:spPr>
        <p:txBody>
          <a:bodyPr vert="horz" lIns="0" tIns="0" rIns="0" bIns="0" rtlCol="0" anchor="t" anchorCtr="0">
            <a:noAutofit/>
          </a:bodyPr>
          <a:lstStyle>
            <a:lvl1pPr marL="342900" indent="-227013" algn="l" defTabSz="457200" rtl="0" eaLnBrk="1" latinLnBrk="0" hangingPunct="1">
              <a:spcBef>
                <a:spcPct val="20000"/>
              </a:spcBef>
              <a:buClr>
                <a:schemeClr val="accent2">
                  <a:lumMod val="50000"/>
                </a:schemeClr>
              </a:buClr>
              <a:buFont typeface="Arial"/>
              <a:buChar char="•"/>
              <a:defRPr sz="1800" kern="1200">
                <a:solidFill>
                  <a:schemeClr val="accent2">
                    <a:lumMod val="50000"/>
                  </a:schemeClr>
                </a:solidFill>
                <a:latin typeface="FS Elliot Pro"/>
                <a:ea typeface="+mn-ea"/>
                <a:cs typeface="FS Elliot Pro"/>
              </a:defRPr>
            </a:lvl1pPr>
            <a:lvl2pPr marL="688975" indent="-231775" algn="l" defTabSz="457200" rtl="0" eaLnBrk="1" latinLnBrk="0" hangingPunct="1">
              <a:spcBef>
                <a:spcPct val="20000"/>
              </a:spcBef>
              <a:buClr>
                <a:schemeClr val="accent2">
                  <a:lumMod val="50000"/>
                </a:schemeClr>
              </a:buClr>
              <a:buFont typeface="Arial"/>
              <a:buChar char="–"/>
              <a:defRPr sz="1600" kern="1200">
                <a:solidFill>
                  <a:schemeClr val="accent2">
                    <a:lumMod val="50000"/>
                  </a:schemeClr>
                </a:solidFill>
                <a:latin typeface="FS Elliot Pro"/>
                <a:ea typeface="+mn-ea"/>
                <a:cs typeface="FS Elliot Pro"/>
              </a:defRPr>
            </a:lvl2pPr>
            <a:lvl3pPr marL="1143000" indent="-228600" algn="l" defTabSz="457200" rtl="0" eaLnBrk="1" latinLnBrk="0" hangingPunct="1">
              <a:spcBef>
                <a:spcPct val="20000"/>
              </a:spcBef>
              <a:buFont typeface="Arial"/>
              <a:buChar char="•"/>
              <a:defRPr sz="1400" kern="1200">
                <a:solidFill>
                  <a:srgbClr val="162B48"/>
                </a:solidFill>
                <a:latin typeface="FS Elliot Pro"/>
                <a:ea typeface="+mn-ea"/>
                <a:cs typeface="FS Elliot Pro"/>
              </a:defRPr>
            </a:lvl3pPr>
            <a:lvl4pPr marL="1600200" indent="-228600" algn="l" defTabSz="457200" rtl="0" eaLnBrk="1" latinLnBrk="0" hangingPunct="1">
              <a:spcBef>
                <a:spcPct val="20000"/>
              </a:spcBef>
              <a:buFont typeface="Arial"/>
              <a:buChar char="–"/>
              <a:defRPr sz="1200" kern="1200">
                <a:solidFill>
                  <a:srgbClr val="162B48"/>
                </a:solidFill>
                <a:latin typeface="+mn-lt"/>
                <a:ea typeface="+mn-ea"/>
                <a:cs typeface="+mn-cs"/>
              </a:defRPr>
            </a:lvl4pPr>
            <a:lvl5pPr marL="2057400" indent="-228600" algn="l" defTabSz="457200" rtl="0" eaLnBrk="1" latinLnBrk="0" hangingPunct="1">
              <a:spcBef>
                <a:spcPct val="20000"/>
              </a:spcBef>
              <a:buFont typeface="Arial"/>
              <a:buChar char="»"/>
              <a:defRPr sz="1000" kern="1200">
                <a:solidFill>
                  <a:srgbClr val="162B4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solidFill>
                  <a:srgbClr val="191D3F"/>
                </a:solidFill>
              </a:rPr>
              <a:t>Get commitment –  from the top, down!</a:t>
            </a:r>
          </a:p>
          <a:p>
            <a:r>
              <a:rPr lang="en-US">
                <a:solidFill>
                  <a:srgbClr val="191D3F"/>
                </a:solidFill>
              </a:rPr>
              <a:t>Business plan (overcome fear of “cherry picking” clients)</a:t>
            </a:r>
          </a:p>
          <a:p>
            <a:r>
              <a:rPr lang="en-US">
                <a:solidFill>
                  <a:srgbClr val="191D3F"/>
                </a:solidFill>
              </a:rPr>
              <a:t>Define the potential – P&amp;C Revenue Opportunity calculator</a:t>
            </a:r>
          </a:p>
          <a:p>
            <a:r>
              <a:rPr lang="en-US">
                <a:solidFill>
                  <a:srgbClr val="191D3F"/>
                </a:solidFill>
              </a:rPr>
              <a:t>Education – to open opportunities, not to sell additional products</a:t>
            </a:r>
          </a:p>
          <a:p>
            <a:r>
              <a:rPr lang="en-US">
                <a:solidFill>
                  <a:srgbClr val="191D3F"/>
                </a:solidFill>
              </a:rPr>
              <a:t>Use technology to streamline the new business process</a:t>
            </a:r>
          </a:p>
          <a:p>
            <a:r>
              <a:rPr lang="en-US">
                <a:solidFill>
                  <a:srgbClr val="191D3F"/>
                </a:solidFill>
              </a:rPr>
              <a:t>Make it easy!</a:t>
            </a:r>
          </a:p>
          <a:p>
            <a:pPr lvl="1"/>
            <a:r>
              <a:rPr lang="en-US" sz="1800">
                <a:solidFill>
                  <a:srgbClr val="191D3F"/>
                </a:solidFill>
              </a:rPr>
              <a:t>Process</a:t>
            </a:r>
          </a:p>
          <a:p>
            <a:pPr lvl="1"/>
            <a:r>
              <a:rPr lang="en-US" sz="1800">
                <a:solidFill>
                  <a:srgbClr val="191D3F"/>
                </a:solidFill>
              </a:rPr>
              <a:t>Tools</a:t>
            </a:r>
          </a:p>
          <a:p>
            <a:pPr lvl="1"/>
            <a:r>
              <a:rPr lang="en-US" sz="1800">
                <a:solidFill>
                  <a:srgbClr val="191D3F"/>
                </a:solidFill>
              </a:rPr>
              <a:t>Resources</a:t>
            </a:r>
          </a:p>
          <a:p>
            <a:pPr marL="0" indent="0">
              <a:buFont typeface="Arial"/>
              <a:buNone/>
            </a:pPr>
            <a:endParaRPr lang="en-US"/>
          </a:p>
        </p:txBody>
      </p:sp>
    </p:spTree>
    <p:extLst>
      <p:ext uri="{BB962C8B-B14F-4D97-AF65-F5344CB8AC3E}">
        <p14:creationId xmlns:p14="http://schemas.microsoft.com/office/powerpoint/2010/main" val="37402202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878503-2DF9-B646-AA49-62DAE027F4F1}"/>
              </a:ext>
            </a:extLst>
          </p:cNvPr>
          <p:cNvSpPr>
            <a:spLocks noGrp="1"/>
          </p:cNvSpPr>
          <p:nvPr>
            <p:ph type="title"/>
          </p:nvPr>
        </p:nvSpPr>
        <p:spPr>
          <a:xfrm>
            <a:off x="187304" y="472056"/>
            <a:ext cx="2782233" cy="3106399"/>
          </a:xfrm>
        </p:spPr>
        <p:txBody>
          <a:bodyPr/>
          <a:lstStyle/>
          <a:p>
            <a:r>
              <a:rPr lang="en-US" sz="1400">
                <a:latin typeface="FS Elliot Pro Light" panose="02000503040000020004" pitchFamily="2" charset="0"/>
                <a:cs typeface="Arial" panose="020B0604020202020204" pitchFamily="34" charset="0"/>
              </a:rPr>
              <a:t>Strategic Alliances approach</a:t>
            </a:r>
            <a:br>
              <a:rPr lang="en-US" sz="1600">
                <a:latin typeface="FS Elliot Pro Light" panose="02000503040000020004" pitchFamily="2" charset="0"/>
                <a:cs typeface="Arial" panose="020B0604020202020204" pitchFamily="34" charset="0"/>
              </a:rPr>
            </a:br>
            <a:br>
              <a:rPr lang="en-US" sz="2000">
                <a:latin typeface="FS Elliot Pro Light" panose="02000503040000020004" pitchFamily="2" charset="0"/>
                <a:cs typeface="Arial" panose="020B0604020202020204" pitchFamily="34" charset="0"/>
              </a:rPr>
            </a:br>
            <a:r>
              <a:rPr lang="en-US">
                <a:latin typeface="FS Elliot Pro" panose="02000503040000020004" pitchFamily="50" charset="0"/>
                <a:cs typeface="Arial" panose="020B0604020202020204" pitchFamily="34" charset="0"/>
              </a:rPr>
              <a:t>The Principal difference</a:t>
            </a:r>
            <a:br>
              <a:rPr lang="en-US">
                <a:latin typeface="FS Elliot Pro" panose="02000503040000020004" pitchFamily="50" charset="0"/>
                <a:cs typeface="Arial" panose="020B0604020202020204" pitchFamily="34" charset="0"/>
              </a:rPr>
            </a:br>
            <a:br>
              <a:rPr lang="en-US">
                <a:latin typeface="FS Elliot Pro" panose="02000503040000020004" pitchFamily="50" charset="0"/>
                <a:cs typeface="Arial" panose="020B0604020202020204" pitchFamily="34" charset="0"/>
              </a:rPr>
            </a:br>
            <a:r>
              <a:rPr lang="en-US" sz="1800">
                <a:latin typeface="FS Elliot Pro Light" panose="02000503040000020004" pitchFamily="50" charset="0"/>
                <a:cs typeface="Arial" panose="020B0604020202020204" pitchFamily="34" charset="0"/>
              </a:rPr>
              <a:t>L</a:t>
            </a:r>
            <a:r>
              <a:rPr lang="en-US" sz="1800">
                <a:latin typeface="FS Elliot Pro Light" panose="02000503040000020004" pitchFamily="50" charset="0"/>
              </a:rPr>
              <a:t>ean on us when you need help! </a:t>
            </a:r>
            <a:br>
              <a:rPr lang="en-US" sz="1800" baseline="30000">
                <a:latin typeface="FS Elliot Pro Light" panose="02000503040000020004" pitchFamily="50" charset="0"/>
              </a:rPr>
            </a:br>
            <a:br>
              <a:rPr lang="en-US" sz="1800">
                <a:latin typeface="FS Elliot Pro Light" panose="02000503040000020004" pitchFamily="50" charset="0"/>
                <a:cs typeface="Arial" panose="020B0604020202020204" pitchFamily="34" charset="0"/>
              </a:rPr>
            </a:br>
            <a:endParaRPr lang="en-US" sz="1800">
              <a:latin typeface="FS Elliot Pro Light" panose="02000503040000020004" pitchFamily="50" charset="0"/>
            </a:endParaRPr>
          </a:p>
        </p:txBody>
      </p:sp>
      <p:sp>
        <p:nvSpPr>
          <p:cNvPr id="33" name="Footer Placeholder 8">
            <a:extLst>
              <a:ext uri="{FF2B5EF4-FFF2-40B4-BE49-F238E27FC236}">
                <a16:creationId xmlns:a16="http://schemas.microsoft.com/office/drawing/2014/main" id="{609201E9-F358-2C4B-A822-FD5E24382249}"/>
              </a:ext>
            </a:extLst>
          </p:cNvPr>
          <p:cNvSpPr txBox="1">
            <a:spLocks/>
          </p:cNvSpPr>
          <p:nvPr/>
        </p:nvSpPr>
        <p:spPr>
          <a:xfrm>
            <a:off x="187304" y="4671444"/>
            <a:ext cx="2378096" cy="274637"/>
          </a:xfrm>
          <a:prstGeom prst="rect">
            <a:avLst/>
          </a:prstGeom>
        </p:spPr>
        <p:txBody>
          <a:bodyPr vert="horz" lIns="0" tIns="0" rIns="0" bIns="0" rtlCol="0" anchor="b"/>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atin typeface="FSElliotPro" panose="02000503040000020004" pitchFamily="50" charset="0"/>
                <a:cs typeface="Arial" panose="020B0604020202020204" pitchFamily="34" charset="0"/>
              </a:rPr>
              <a:t>For financial professional use only. Not for distribution to the public.</a:t>
            </a:r>
            <a:endParaRPr lang="en-US">
              <a:latin typeface="FSElliotPro" panose="02000503040000020004" pitchFamily="50" charset="0"/>
            </a:endParaRPr>
          </a:p>
        </p:txBody>
      </p:sp>
      <p:sp>
        <p:nvSpPr>
          <p:cNvPr id="2" name="Content Placeholder 2">
            <a:extLst>
              <a:ext uri="{FF2B5EF4-FFF2-40B4-BE49-F238E27FC236}">
                <a16:creationId xmlns:a16="http://schemas.microsoft.com/office/drawing/2014/main" id="{6D405935-FD9A-3593-0A24-587C86D4A71F}"/>
              </a:ext>
            </a:extLst>
          </p:cNvPr>
          <p:cNvSpPr txBox="1">
            <a:spLocks/>
          </p:cNvSpPr>
          <p:nvPr/>
        </p:nvSpPr>
        <p:spPr>
          <a:xfrm>
            <a:off x="3329939" y="398143"/>
            <a:ext cx="5105401" cy="2428877"/>
          </a:xfrm>
          <a:prstGeom prst="rect">
            <a:avLst/>
          </a:prstGeom>
        </p:spPr>
        <p:txBody>
          <a:bodyPr vert="horz" lIns="0" tIns="0" rIns="0" bIns="0" rtlCol="0" anchor="t" anchorCtr="0">
            <a:noAutofit/>
          </a:bodyPr>
          <a:lstStyle>
            <a:lvl1pPr marL="342900" indent="-227013" algn="l" defTabSz="457200" rtl="0" eaLnBrk="1" latinLnBrk="0" hangingPunct="1">
              <a:spcBef>
                <a:spcPct val="20000"/>
              </a:spcBef>
              <a:buClr>
                <a:schemeClr val="accent2">
                  <a:lumMod val="50000"/>
                </a:schemeClr>
              </a:buClr>
              <a:buFont typeface="Arial"/>
              <a:buChar char="•"/>
              <a:defRPr sz="1800" kern="1200">
                <a:solidFill>
                  <a:schemeClr val="accent2">
                    <a:lumMod val="50000"/>
                  </a:schemeClr>
                </a:solidFill>
                <a:latin typeface="FS Elliot Pro"/>
                <a:ea typeface="+mn-ea"/>
                <a:cs typeface="FS Elliot Pro"/>
              </a:defRPr>
            </a:lvl1pPr>
            <a:lvl2pPr marL="688975" indent="-231775" algn="l" defTabSz="457200" rtl="0" eaLnBrk="1" latinLnBrk="0" hangingPunct="1">
              <a:spcBef>
                <a:spcPct val="20000"/>
              </a:spcBef>
              <a:buClr>
                <a:schemeClr val="accent2">
                  <a:lumMod val="50000"/>
                </a:schemeClr>
              </a:buClr>
              <a:buFont typeface="Arial"/>
              <a:buChar char="–"/>
              <a:defRPr sz="1600" kern="1200">
                <a:solidFill>
                  <a:schemeClr val="accent2">
                    <a:lumMod val="50000"/>
                  </a:schemeClr>
                </a:solidFill>
                <a:latin typeface="FS Elliot Pro"/>
                <a:ea typeface="+mn-ea"/>
                <a:cs typeface="FS Elliot Pro"/>
              </a:defRPr>
            </a:lvl2pPr>
            <a:lvl3pPr marL="1143000" indent="-228600" algn="l" defTabSz="457200" rtl="0" eaLnBrk="1" latinLnBrk="0" hangingPunct="1">
              <a:spcBef>
                <a:spcPct val="20000"/>
              </a:spcBef>
              <a:buFont typeface="Arial"/>
              <a:buChar char="•"/>
              <a:defRPr sz="1400" kern="1200">
                <a:solidFill>
                  <a:srgbClr val="162B48"/>
                </a:solidFill>
                <a:latin typeface="FS Elliot Pro"/>
                <a:ea typeface="+mn-ea"/>
                <a:cs typeface="FS Elliot Pro"/>
              </a:defRPr>
            </a:lvl3pPr>
            <a:lvl4pPr marL="1600200" indent="-228600" algn="l" defTabSz="457200" rtl="0" eaLnBrk="1" latinLnBrk="0" hangingPunct="1">
              <a:spcBef>
                <a:spcPct val="20000"/>
              </a:spcBef>
              <a:buFont typeface="Arial"/>
              <a:buChar char="–"/>
              <a:defRPr sz="1200" kern="1200">
                <a:solidFill>
                  <a:srgbClr val="162B48"/>
                </a:solidFill>
                <a:latin typeface="+mn-lt"/>
                <a:ea typeface="+mn-ea"/>
                <a:cs typeface="+mn-cs"/>
              </a:defRPr>
            </a:lvl4pPr>
            <a:lvl5pPr marL="2057400" indent="-228600" algn="l" defTabSz="457200" rtl="0" eaLnBrk="1" latinLnBrk="0" hangingPunct="1">
              <a:spcBef>
                <a:spcPct val="20000"/>
              </a:spcBef>
              <a:buFont typeface="Arial"/>
              <a:buChar char="»"/>
              <a:defRPr sz="1000" kern="1200">
                <a:solidFill>
                  <a:srgbClr val="162B4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defRPr/>
            </a:pPr>
            <a:r>
              <a:rPr lang="en-US" altLang="en-US" sz="2000">
                <a:solidFill>
                  <a:srgbClr val="191D3F"/>
                </a:solidFill>
              </a:rPr>
              <a:t>Offer more than just product:</a:t>
            </a:r>
          </a:p>
          <a:p>
            <a:pPr>
              <a:defRPr/>
            </a:pPr>
            <a:r>
              <a:rPr lang="en-US" altLang="en-US" sz="2000">
                <a:solidFill>
                  <a:srgbClr val="191D3F"/>
                </a:solidFill>
              </a:rPr>
              <a:t>Provide tools/resources that can help them easily uncover opportunities</a:t>
            </a:r>
          </a:p>
          <a:p>
            <a:pPr>
              <a:defRPr/>
            </a:pPr>
            <a:r>
              <a:rPr lang="en-US" altLang="en-US" sz="2000">
                <a:solidFill>
                  <a:srgbClr val="191D3F"/>
                </a:solidFill>
              </a:rPr>
              <a:t>Offer value-add: Business Planning Services </a:t>
            </a:r>
          </a:p>
          <a:p>
            <a:pPr>
              <a:defRPr/>
            </a:pPr>
            <a:r>
              <a:rPr lang="en-US" altLang="en-US" sz="2000">
                <a:solidFill>
                  <a:srgbClr val="191D3F"/>
                </a:solidFill>
              </a:rPr>
              <a:t>Leverage time-saving underwriting programs, online applications, etc.</a:t>
            </a:r>
          </a:p>
          <a:p>
            <a:pPr>
              <a:defRPr/>
            </a:pPr>
            <a:r>
              <a:rPr lang="en-US" altLang="en-US" sz="2000">
                <a:solidFill>
                  <a:srgbClr val="191D3F"/>
                </a:solidFill>
              </a:rPr>
              <a:t>Help them strengthen their client relationships –  additional product sales can lead to better retention</a:t>
            </a:r>
          </a:p>
          <a:p>
            <a:pPr>
              <a:defRPr/>
            </a:pPr>
            <a:r>
              <a:rPr lang="en-US" altLang="en-US" sz="2000">
                <a:solidFill>
                  <a:srgbClr val="191D3F"/>
                </a:solidFill>
              </a:rPr>
              <a:t>Guide their support teams through the process of easily adding life insurance to their business</a:t>
            </a:r>
          </a:p>
        </p:txBody>
      </p:sp>
    </p:spTree>
    <p:extLst>
      <p:ext uri="{BB962C8B-B14F-4D97-AF65-F5344CB8AC3E}">
        <p14:creationId xmlns:p14="http://schemas.microsoft.com/office/powerpoint/2010/main" val="22475446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CE996F1-89CE-1B48-A920-40FBD75EE938}"/>
              </a:ext>
            </a:extLst>
          </p:cNvPr>
          <p:cNvSpPr>
            <a:spLocks noGrp="1"/>
          </p:cNvSpPr>
          <p:nvPr>
            <p:ph type="title"/>
          </p:nvPr>
        </p:nvSpPr>
        <p:spPr>
          <a:xfrm>
            <a:off x="456605" y="219268"/>
            <a:ext cx="8230790" cy="774975"/>
          </a:xfrm>
        </p:spPr>
        <p:txBody>
          <a:bodyPr/>
          <a:lstStyle/>
          <a:p>
            <a:pPr>
              <a:spcBef>
                <a:spcPts val="1200"/>
              </a:spcBef>
            </a:pPr>
            <a:r>
              <a:rPr lang="en-US" sz="1400">
                <a:latin typeface="FS Elliot Pro Light" panose="02000503040000020004" pitchFamily="50" charset="0"/>
              </a:rPr>
              <a:t>Strategic Alliances approach</a:t>
            </a:r>
            <a:br>
              <a:rPr lang="en-US"/>
            </a:br>
            <a:br>
              <a:rPr lang="en-US" sz="800"/>
            </a:br>
            <a:r>
              <a:rPr lang="en-US"/>
              <a:t>What’s the process?</a:t>
            </a:r>
            <a:endParaRPr lang="en-US">
              <a:solidFill>
                <a:srgbClr val="0067CF"/>
              </a:solidFill>
              <a:latin typeface="FS Elliot Pro Light" panose="02000503040000020004" pitchFamily="2" charset="0"/>
            </a:endParaRPr>
          </a:p>
        </p:txBody>
      </p:sp>
      <p:sp>
        <p:nvSpPr>
          <p:cNvPr id="11" name="TextBox 10">
            <a:extLst>
              <a:ext uri="{FF2B5EF4-FFF2-40B4-BE49-F238E27FC236}">
                <a16:creationId xmlns:a16="http://schemas.microsoft.com/office/drawing/2014/main" id="{941108D0-BF3E-7B48-AE63-1CFC120DCAB6}"/>
              </a:ext>
            </a:extLst>
          </p:cNvPr>
          <p:cNvSpPr txBox="1"/>
          <p:nvPr/>
        </p:nvSpPr>
        <p:spPr>
          <a:xfrm>
            <a:off x="6923315" y="5943600"/>
            <a:ext cx="184731" cy="300082"/>
          </a:xfrm>
          <a:prstGeom prst="rect">
            <a:avLst/>
          </a:prstGeom>
          <a:noFill/>
        </p:spPr>
        <p:txBody>
          <a:bodyPr wrap="none" rtlCol="0">
            <a:spAutoFit/>
          </a:bodyPr>
          <a:lstStyle/>
          <a:p>
            <a:endParaRPr lang="en-US" sz="1350"/>
          </a:p>
        </p:txBody>
      </p:sp>
      <p:sp>
        <p:nvSpPr>
          <p:cNvPr id="2" name="TextBox 1">
            <a:extLst>
              <a:ext uri="{FF2B5EF4-FFF2-40B4-BE49-F238E27FC236}">
                <a16:creationId xmlns:a16="http://schemas.microsoft.com/office/drawing/2014/main" id="{FBC3EB19-365B-F441-BF78-E6784BBA6302}"/>
              </a:ext>
            </a:extLst>
          </p:cNvPr>
          <p:cNvSpPr txBox="1"/>
          <p:nvPr/>
        </p:nvSpPr>
        <p:spPr>
          <a:xfrm>
            <a:off x="-245097" y="1065229"/>
            <a:ext cx="0" cy="0"/>
          </a:xfrm>
          <a:prstGeom prst="rect">
            <a:avLst/>
          </a:prstGeom>
        </p:spPr>
        <p:txBody>
          <a:bodyPr vert="horz" wrap="none" lIns="91440" tIns="45720" rIns="91440" bIns="45720" rtlCol="0">
            <a:noAutofit/>
          </a:bodyPr>
          <a:lstStyle/>
          <a:p>
            <a:pPr>
              <a:lnSpc>
                <a:spcPct val="90000"/>
              </a:lnSpc>
              <a:spcBef>
                <a:spcPts val="0"/>
              </a:spcBef>
            </a:pPr>
            <a:endParaRPr lang="en-US" sz="3000" spc="-70">
              <a:solidFill>
                <a:srgbClr val="0091DA"/>
              </a:solidFill>
              <a:latin typeface="+mj-lt"/>
              <a:cs typeface="FS Elliot Pro Light"/>
            </a:endParaRPr>
          </a:p>
        </p:txBody>
      </p:sp>
      <p:sp>
        <p:nvSpPr>
          <p:cNvPr id="15" name="Rectangle 14">
            <a:extLst>
              <a:ext uri="{FF2B5EF4-FFF2-40B4-BE49-F238E27FC236}">
                <a16:creationId xmlns:a16="http://schemas.microsoft.com/office/drawing/2014/main" id="{74364F78-7030-8447-818F-F4424B1550CD}"/>
              </a:ext>
            </a:extLst>
          </p:cNvPr>
          <p:cNvSpPr/>
          <p:nvPr/>
        </p:nvSpPr>
        <p:spPr>
          <a:xfrm>
            <a:off x="0" y="1233997"/>
            <a:ext cx="9144000" cy="3388506"/>
          </a:xfrm>
          <a:prstGeom prst="rect">
            <a:avLst/>
          </a:prstGeom>
          <a:solidFill>
            <a:schemeClr val="bg1"/>
          </a:solidFill>
          <a:ln w="12700" cap="rnd">
            <a:noFill/>
            <a:prstDash val="sysDot"/>
            <a:rou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Footer Placeholder 4">
            <a:extLst>
              <a:ext uri="{FF2B5EF4-FFF2-40B4-BE49-F238E27FC236}">
                <a16:creationId xmlns:a16="http://schemas.microsoft.com/office/drawing/2014/main" id="{A073A719-BFF3-4515-9B01-49CD3BBC3E32}"/>
              </a:ext>
            </a:extLst>
          </p:cNvPr>
          <p:cNvSpPr txBox="1">
            <a:spLocks/>
          </p:cNvSpPr>
          <p:nvPr/>
        </p:nvSpPr>
        <p:spPr>
          <a:xfrm>
            <a:off x="-465283" y="4869656"/>
            <a:ext cx="5322185" cy="273844"/>
          </a:xfrm>
          <a:prstGeom prst="rect">
            <a:avLst/>
          </a:prstGeom>
        </p:spPr>
        <p:txBody>
          <a:bodyPr vert="horz" lIns="68580" tIns="34290" rIns="68580" bIns="34290" rtlCol="0" anchor="ctr"/>
          <a:lstStyle>
            <a:defPPr>
              <a:defRPr lang="en-US"/>
            </a:defPPr>
            <a:lvl1pPr marL="0" algn="ctr" defTabSz="457200" rtl="0" eaLnBrk="1" latinLnBrk="0" hangingPunct="1">
              <a:defRPr sz="1400" kern="1200" baseline="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25">
                <a:ln w="0" cmpd="sng">
                  <a:noFill/>
                </a:ln>
                <a:solidFill>
                  <a:schemeClr val="bg1"/>
                </a:solidFill>
                <a:effectLst>
                  <a:outerShdw blurRad="50800" dist="50800" dir="5400000" sx="1000" sy="1000" algn="ctr" rotWithShape="0">
                    <a:srgbClr val="000000">
                      <a:alpha val="43137"/>
                    </a:srgbClr>
                  </a:outerShdw>
                </a:effectLst>
                <a:latin typeface="FS Elliot Pro" pitchFamily="50" charset="0"/>
              </a:rPr>
              <a:t>For financial professional use only. Not for distribution to the public.</a:t>
            </a:r>
          </a:p>
          <a:p>
            <a:endParaRPr lang="en-US" sz="900" spc="75">
              <a:ln w="0" cmpd="sng">
                <a:noFill/>
              </a:ln>
              <a:solidFill>
                <a:schemeClr val="bg1"/>
              </a:solidFill>
              <a:effectLst>
                <a:outerShdw blurRad="50800" dist="50800" dir="5400000" sx="1000" sy="1000" algn="ctr" rotWithShape="0">
                  <a:srgbClr val="000000">
                    <a:alpha val="43137"/>
                  </a:srgbClr>
                </a:outerShdw>
              </a:effectLst>
              <a:latin typeface="FS Elliot Pro" pitchFamily="50" charset="0"/>
              <a:cs typeface="Arial" panose="020B0604020202020204" pitchFamily="34" charset="0"/>
            </a:endParaRPr>
          </a:p>
        </p:txBody>
      </p:sp>
      <p:sp>
        <p:nvSpPr>
          <p:cNvPr id="3" name="Content Placeholder 2">
            <a:extLst>
              <a:ext uri="{FF2B5EF4-FFF2-40B4-BE49-F238E27FC236}">
                <a16:creationId xmlns:a16="http://schemas.microsoft.com/office/drawing/2014/main" id="{A67DCD7A-ADD4-3649-7454-20DC0E7E02EC}"/>
              </a:ext>
            </a:extLst>
          </p:cNvPr>
          <p:cNvSpPr txBox="1">
            <a:spLocks/>
          </p:cNvSpPr>
          <p:nvPr/>
        </p:nvSpPr>
        <p:spPr>
          <a:xfrm>
            <a:off x="456605" y="1473836"/>
            <a:ext cx="7506979" cy="2668587"/>
          </a:xfrm>
          <a:prstGeom prst="rect">
            <a:avLst/>
          </a:prstGeom>
        </p:spPr>
        <p:txBody>
          <a:bodyPr vert="horz" lIns="0" tIns="0" rIns="0" bIns="0" rtlCol="0" anchor="t" anchorCtr="0">
            <a:normAutofit/>
          </a:bodyPr>
          <a:lstStyle>
            <a:lvl1pPr marL="342900" indent="-227013" algn="l" defTabSz="457200" rtl="0" eaLnBrk="1" latinLnBrk="0" hangingPunct="1">
              <a:spcBef>
                <a:spcPct val="20000"/>
              </a:spcBef>
              <a:buClr>
                <a:schemeClr val="accent2">
                  <a:lumMod val="50000"/>
                </a:schemeClr>
              </a:buClr>
              <a:buFont typeface="Arial"/>
              <a:buChar char="•"/>
              <a:defRPr sz="1800" kern="1200">
                <a:solidFill>
                  <a:schemeClr val="accent2">
                    <a:lumMod val="50000"/>
                  </a:schemeClr>
                </a:solidFill>
                <a:latin typeface="FS Elliot Pro"/>
                <a:ea typeface="+mn-ea"/>
                <a:cs typeface="FS Elliot Pro"/>
              </a:defRPr>
            </a:lvl1pPr>
            <a:lvl2pPr marL="688975" indent="-231775" algn="l" defTabSz="457200" rtl="0" eaLnBrk="1" latinLnBrk="0" hangingPunct="1">
              <a:spcBef>
                <a:spcPct val="20000"/>
              </a:spcBef>
              <a:buClr>
                <a:schemeClr val="accent2">
                  <a:lumMod val="50000"/>
                </a:schemeClr>
              </a:buClr>
              <a:buFont typeface="Arial"/>
              <a:buChar char="–"/>
              <a:defRPr sz="1600" kern="1200">
                <a:solidFill>
                  <a:schemeClr val="accent2">
                    <a:lumMod val="50000"/>
                  </a:schemeClr>
                </a:solidFill>
                <a:latin typeface="FS Elliot Pro"/>
                <a:ea typeface="+mn-ea"/>
                <a:cs typeface="FS Elliot Pro"/>
              </a:defRPr>
            </a:lvl2pPr>
            <a:lvl3pPr marL="1143000" indent="-228600" algn="l" defTabSz="457200" rtl="0" eaLnBrk="1" latinLnBrk="0" hangingPunct="1">
              <a:spcBef>
                <a:spcPct val="20000"/>
              </a:spcBef>
              <a:buFont typeface="Arial"/>
              <a:buChar char="•"/>
              <a:defRPr sz="1400" kern="1200">
                <a:solidFill>
                  <a:srgbClr val="162B48"/>
                </a:solidFill>
                <a:latin typeface="FS Elliot Pro"/>
                <a:ea typeface="+mn-ea"/>
                <a:cs typeface="FS Elliot Pro"/>
              </a:defRPr>
            </a:lvl3pPr>
            <a:lvl4pPr marL="1600200" indent="-228600" algn="l" defTabSz="457200" rtl="0" eaLnBrk="1" latinLnBrk="0" hangingPunct="1">
              <a:spcBef>
                <a:spcPct val="20000"/>
              </a:spcBef>
              <a:buFont typeface="Arial"/>
              <a:buChar char="–"/>
              <a:defRPr sz="1200" kern="1200">
                <a:solidFill>
                  <a:srgbClr val="162B48"/>
                </a:solidFill>
                <a:latin typeface="+mn-lt"/>
                <a:ea typeface="+mn-ea"/>
                <a:cs typeface="+mn-cs"/>
              </a:defRPr>
            </a:lvl4pPr>
            <a:lvl5pPr marL="2057400" indent="-228600" algn="l" defTabSz="457200" rtl="0" eaLnBrk="1" latinLnBrk="0" hangingPunct="1">
              <a:spcBef>
                <a:spcPct val="20000"/>
              </a:spcBef>
              <a:buFont typeface="Arial"/>
              <a:buChar char="»"/>
              <a:defRPr sz="1000" kern="1200">
                <a:solidFill>
                  <a:srgbClr val="162B4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mj-lt"/>
              <a:buAutoNum type="arabicPeriod"/>
            </a:pPr>
            <a:r>
              <a:rPr lang="en-US" sz="2000">
                <a:solidFill>
                  <a:srgbClr val="191D3F"/>
                </a:solidFill>
              </a:rPr>
              <a:t>Identify and research</a:t>
            </a:r>
          </a:p>
          <a:p>
            <a:pPr>
              <a:buFont typeface="+mj-lt"/>
              <a:buAutoNum type="arabicPeriod"/>
            </a:pPr>
            <a:r>
              <a:rPr lang="en-US" sz="2000">
                <a:solidFill>
                  <a:srgbClr val="191D3F"/>
                </a:solidFill>
              </a:rPr>
              <a:t>Initiate contact and build trust at decision maker level</a:t>
            </a:r>
          </a:p>
          <a:p>
            <a:pPr>
              <a:buFont typeface="+mj-lt"/>
              <a:buAutoNum type="arabicPeriod"/>
            </a:pPr>
            <a:r>
              <a:rPr lang="en-US" sz="2000">
                <a:solidFill>
                  <a:srgbClr val="191D3F"/>
                </a:solidFill>
              </a:rPr>
              <a:t>Expose potential – revenue opportunity calculator</a:t>
            </a:r>
          </a:p>
          <a:p>
            <a:pPr>
              <a:buFont typeface="+mj-lt"/>
              <a:buAutoNum type="arabicPeriod"/>
            </a:pPr>
            <a:r>
              <a:rPr lang="en-US" sz="2000">
                <a:solidFill>
                  <a:srgbClr val="191D3F"/>
                </a:solidFill>
              </a:rPr>
              <a:t>Develop a plan</a:t>
            </a:r>
          </a:p>
          <a:p>
            <a:pPr>
              <a:buFont typeface="+mj-lt"/>
              <a:buAutoNum type="arabicPeriod"/>
            </a:pPr>
            <a:r>
              <a:rPr lang="en-US" sz="2000">
                <a:solidFill>
                  <a:srgbClr val="191D3F"/>
                </a:solidFill>
              </a:rPr>
              <a:t>Establish goals</a:t>
            </a:r>
          </a:p>
          <a:p>
            <a:pPr>
              <a:buFont typeface="+mj-lt"/>
              <a:buAutoNum type="arabicPeriod"/>
            </a:pPr>
            <a:r>
              <a:rPr lang="en-US" sz="2000">
                <a:solidFill>
                  <a:srgbClr val="191D3F"/>
                </a:solidFill>
              </a:rPr>
              <a:t>Commit and implement</a:t>
            </a:r>
          </a:p>
          <a:p>
            <a:pPr>
              <a:buFont typeface="+mj-lt"/>
              <a:buAutoNum type="arabicPeriod"/>
            </a:pPr>
            <a:r>
              <a:rPr lang="en-US" sz="2000">
                <a:solidFill>
                  <a:srgbClr val="191D3F"/>
                </a:solidFill>
              </a:rPr>
              <a:t>Analyze metrics to define success</a:t>
            </a:r>
          </a:p>
        </p:txBody>
      </p:sp>
    </p:spTree>
    <p:extLst>
      <p:ext uri="{BB962C8B-B14F-4D97-AF65-F5344CB8AC3E}">
        <p14:creationId xmlns:p14="http://schemas.microsoft.com/office/powerpoint/2010/main" val="33717542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878503-2DF9-B646-AA49-62DAE027F4F1}"/>
              </a:ext>
            </a:extLst>
          </p:cNvPr>
          <p:cNvSpPr>
            <a:spLocks noGrp="1"/>
          </p:cNvSpPr>
          <p:nvPr>
            <p:ph type="title"/>
          </p:nvPr>
        </p:nvSpPr>
        <p:spPr>
          <a:xfrm>
            <a:off x="187304" y="472056"/>
            <a:ext cx="2782233" cy="3106399"/>
          </a:xfrm>
        </p:spPr>
        <p:txBody>
          <a:bodyPr/>
          <a:lstStyle/>
          <a:p>
            <a:r>
              <a:rPr lang="en-US" sz="1400">
                <a:latin typeface="FS Elliot Pro Light" panose="02000503040000020004" pitchFamily="2" charset="0"/>
                <a:cs typeface="Arial" panose="020B0604020202020204" pitchFamily="34" charset="0"/>
              </a:rPr>
              <a:t>Strategic Alliances approach</a:t>
            </a:r>
            <a:br>
              <a:rPr lang="en-US" sz="1600">
                <a:latin typeface="FS Elliot Pro Light" panose="02000503040000020004" pitchFamily="2" charset="0"/>
                <a:cs typeface="Arial" panose="020B0604020202020204" pitchFamily="34" charset="0"/>
              </a:rPr>
            </a:br>
            <a:br>
              <a:rPr lang="en-US" sz="2000">
                <a:latin typeface="FS Elliot Pro Light" panose="02000503040000020004" pitchFamily="2" charset="0"/>
                <a:cs typeface="Arial" panose="020B0604020202020204" pitchFamily="34" charset="0"/>
              </a:rPr>
            </a:br>
            <a:r>
              <a:rPr lang="en-US">
                <a:latin typeface="FS Elliot Pro" panose="02000503040000020004" pitchFamily="50" charset="0"/>
                <a:cs typeface="Arial" panose="020B0604020202020204" pitchFamily="34" charset="0"/>
              </a:rPr>
              <a:t>Benefit from a comprehensive  platform</a:t>
            </a:r>
            <a:br>
              <a:rPr lang="en-US">
                <a:latin typeface="FS Elliot Pro" panose="02000503040000020004" pitchFamily="50" charset="0"/>
                <a:cs typeface="Arial" panose="020B0604020202020204" pitchFamily="34" charset="0"/>
              </a:rPr>
            </a:br>
            <a:br>
              <a:rPr lang="en-US">
                <a:latin typeface="FS Elliot Pro" panose="02000503040000020004" pitchFamily="50" charset="0"/>
                <a:cs typeface="Arial" panose="020B0604020202020204" pitchFamily="34" charset="0"/>
              </a:rPr>
            </a:br>
            <a:r>
              <a:rPr lang="en-US" sz="1800">
                <a:latin typeface="FS Elliot Pro Light" panose="02000503040000020004" pitchFamily="50" charset="0"/>
                <a:cs typeface="Arial" panose="020B0604020202020204" pitchFamily="34" charset="0"/>
              </a:rPr>
              <a:t>Get all resources you need at principal.com/strategic alliances</a:t>
            </a:r>
            <a:r>
              <a:rPr lang="en-US" sz="1800">
                <a:latin typeface="FS Elliot Pro Light" panose="02000503040000020004" pitchFamily="50" charset="0"/>
              </a:rPr>
              <a:t> </a:t>
            </a:r>
            <a:br>
              <a:rPr lang="en-US" sz="1800" baseline="30000">
                <a:latin typeface="FS Elliot Pro Light" panose="02000503040000020004" pitchFamily="50" charset="0"/>
              </a:rPr>
            </a:br>
            <a:br>
              <a:rPr lang="en-US" sz="1800">
                <a:latin typeface="FS Elliot Pro Light" panose="02000503040000020004" pitchFamily="50" charset="0"/>
                <a:cs typeface="Arial" panose="020B0604020202020204" pitchFamily="34" charset="0"/>
              </a:rPr>
            </a:br>
            <a:endParaRPr lang="en-US" sz="1800">
              <a:latin typeface="FS Elliot Pro Light" panose="02000503040000020004" pitchFamily="50" charset="0"/>
            </a:endParaRPr>
          </a:p>
        </p:txBody>
      </p:sp>
      <p:sp>
        <p:nvSpPr>
          <p:cNvPr id="33" name="Footer Placeholder 8">
            <a:extLst>
              <a:ext uri="{FF2B5EF4-FFF2-40B4-BE49-F238E27FC236}">
                <a16:creationId xmlns:a16="http://schemas.microsoft.com/office/drawing/2014/main" id="{609201E9-F358-2C4B-A822-FD5E24382249}"/>
              </a:ext>
            </a:extLst>
          </p:cNvPr>
          <p:cNvSpPr txBox="1">
            <a:spLocks/>
          </p:cNvSpPr>
          <p:nvPr/>
        </p:nvSpPr>
        <p:spPr>
          <a:xfrm>
            <a:off x="187304" y="4671444"/>
            <a:ext cx="2378096" cy="274637"/>
          </a:xfrm>
          <a:prstGeom prst="rect">
            <a:avLst/>
          </a:prstGeom>
        </p:spPr>
        <p:txBody>
          <a:bodyPr vert="horz" lIns="0" tIns="0" rIns="0" bIns="0" rtlCol="0" anchor="b"/>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atin typeface="FSElliotPro" panose="02000503040000020004" pitchFamily="50" charset="0"/>
                <a:cs typeface="Arial" panose="020B0604020202020204" pitchFamily="34" charset="0"/>
              </a:rPr>
              <a:t>For financial professional use only. Not for distribution to the public.</a:t>
            </a:r>
            <a:endParaRPr lang="en-US">
              <a:latin typeface="FSElliotPro" panose="02000503040000020004" pitchFamily="50" charset="0"/>
            </a:endParaRPr>
          </a:p>
        </p:txBody>
      </p:sp>
      <p:sp>
        <p:nvSpPr>
          <p:cNvPr id="2" name="Content Placeholder 8">
            <a:extLst>
              <a:ext uri="{FF2B5EF4-FFF2-40B4-BE49-F238E27FC236}">
                <a16:creationId xmlns:a16="http://schemas.microsoft.com/office/drawing/2014/main" id="{81099191-6473-B54F-6D34-6010B31E7E4B}"/>
              </a:ext>
            </a:extLst>
          </p:cNvPr>
          <p:cNvSpPr txBox="1">
            <a:spLocks/>
          </p:cNvSpPr>
          <p:nvPr/>
        </p:nvSpPr>
        <p:spPr>
          <a:xfrm>
            <a:off x="3420832" y="271247"/>
            <a:ext cx="5327752" cy="4175722"/>
          </a:xfrm>
          <a:prstGeom prst="rect">
            <a:avLst/>
          </a:prstGeom>
        </p:spPr>
        <p:txBody>
          <a:bodyPr>
            <a:noAutofit/>
          </a:bodyPr>
          <a:lstStyle>
            <a:lvl1pPr marL="342900" indent="-227013" algn="l" defTabSz="457200" rtl="0" eaLnBrk="1" latinLnBrk="0" hangingPunct="1">
              <a:spcBef>
                <a:spcPct val="20000"/>
              </a:spcBef>
              <a:buClr>
                <a:schemeClr val="accent2">
                  <a:lumMod val="50000"/>
                </a:schemeClr>
              </a:buClr>
              <a:buFont typeface="Arial"/>
              <a:buChar char="•"/>
              <a:defRPr sz="1800" kern="1200">
                <a:solidFill>
                  <a:schemeClr val="accent2">
                    <a:lumMod val="50000"/>
                  </a:schemeClr>
                </a:solidFill>
                <a:latin typeface="FS Elliot Pro"/>
                <a:ea typeface="+mn-ea"/>
                <a:cs typeface="FS Elliot Pro"/>
              </a:defRPr>
            </a:lvl1pPr>
            <a:lvl2pPr marL="688975" indent="-231775" algn="l" defTabSz="457200" rtl="0" eaLnBrk="1" latinLnBrk="0" hangingPunct="1">
              <a:spcBef>
                <a:spcPct val="20000"/>
              </a:spcBef>
              <a:buClr>
                <a:schemeClr val="accent2">
                  <a:lumMod val="50000"/>
                </a:schemeClr>
              </a:buClr>
              <a:buFont typeface="Arial"/>
              <a:buChar char="–"/>
              <a:defRPr sz="1600" kern="1200">
                <a:solidFill>
                  <a:schemeClr val="accent2">
                    <a:lumMod val="50000"/>
                  </a:schemeClr>
                </a:solidFill>
                <a:latin typeface="FS Elliot Pro"/>
                <a:ea typeface="+mn-ea"/>
                <a:cs typeface="FS Elliot Pro"/>
              </a:defRPr>
            </a:lvl2pPr>
            <a:lvl3pPr marL="1143000" indent="-228600" algn="l" defTabSz="457200" rtl="0" eaLnBrk="1" latinLnBrk="0" hangingPunct="1">
              <a:spcBef>
                <a:spcPct val="20000"/>
              </a:spcBef>
              <a:buFont typeface="Arial"/>
              <a:buChar char="•"/>
              <a:defRPr sz="1400" kern="1200">
                <a:solidFill>
                  <a:srgbClr val="162B48"/>
                </a:solidFill>
                <a:latin typeface="FS Elliot Pro"/>
                <a:ea typeface="+mn-ea"/>
                <a:cs typeface="FS Elliot Pro"/>
              </a:defRPr>
            </a:lvl3pPr>
            <a:lvl4pPr marL="1600200" indent="-228600" algn="l" defTabSz="457200" rtl="0" eaLnBrk="1" latinLnBrk="0" hangingPunct="1">
              <a:spcBef>
                <a:spcPct val="20000"/>
              </a:spcBef>
              <a:buFont typeface="Arial"/>
              <a:buChar char="–"/>
              <a:defRPr sz="1200" kern="1200">
                <a:solidFill>
                  <a:srgbClr val="162B48"/>
                </a:solidFill>
                <a:latin typeface="+mn-lt"/>
                <a:ea typeface="+mn-ea"/>
                <a:cs typeface="+mn-cs"/>
              </a:defRPr>
            </a:lvl4pPr>
            <a:lvl5pPr marL="2057400" indent="-228600" algn="l" defTabSz="457200" rtl="0" eaLnBrk="1" latinLnBrk="0" hangingPunct="1">
              <a:spcBef>
                <a:spcPct val="20000"/>
              </a:spcBef>
              <a:buFont typeface="Arial"/>
              <a:buChar char="»"/>
              <a:defRPr sz="1000" kern="1200">
                <a:solidFill>
                  <a:srgbClr val="162B4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800"/>
              </a:spcAft>
              <a:buClr>
                <a:srgbClr val="191D3F"/>
              </a:buClr>
            </a:pPr>
            <a:r>
              <a:rPr lang="en-US" sz="1600">
                <a:solidFill>
                  <a:srgbClr val="191D3F"/>
                </a:solidFill>
              </a:rPr>
              <a:t>Opportunity guide</a:t>
            </a:r>
          </a:p>
          <a:p>
            <a:pPr lvl="1">
              <a:spcBef>
                <a:spcPts val="0"/>
              </a:spcBef>
              <a:spcAft>
                <a:spcPts val="800"/>
              </a:spcAft>
              <a:buClr>
                <a:srgbClr val="191D3F"/>
              </a:buClr>
            </a:pPr>
            <a:r>
              <a:rPr lang="en-US">
                <a:solidFill>
                  <a:srgbClr val="191D3F"/>
                </a:solidFill>
              </a:rPr>
              <a:t>Suggestions for identifying and approaching strategic alliances</a:t>
            </a:r>
          </a:p>
          <a:p>
            <a:pPr lvl="1">
              <a:spcBef>
                <a:spcPts val="0"/>
              </a:spcBef>
              <a:spcAft>
                <a:spcPts val="800"/>
              </a:spcAft>
              <a:buClr>
                <a:srgbClr val="191D3F"/>
              </a:buClr>
            </a:pPr>
            <a:r>
              <a:rPr lang="en-US">
                <a:solidFill>
                  <a:srgbClr val="191D3F"/>
                </a:solidFill>
              </a:rPr>
              <a:t>Sample business plan template</a:t>
            </a:r>
          </a:p>
          <a:p>
            <a:pPr lvl="1">
              <a:spcBef>
                <a:spcPts val="0"/>
              </a:spcBef>
              <a:spcAft>
                <a:spcPts val="800"/>
              </a:spcAft>
              <a:buClr>
                <a:srgbClr val="191D3F"/>
              </a:buClr>
            </a:pPr>
            <a:r>
              <a:rPr lang="en-US">
                <a:solidFill>
                  <a:srgbClr val="191D3F"/>
                </a:solidFill>
              </a:rPr>
              <a:t>Implementation strategies</a:t>
            </a:r>
          </a:p>
          <a:p>
            <a:pPr lvl="1">
              <a:spcBef>
                <a:spcPts val="0"/>
              </a:spcBef>
              <a:spcAft>
                <a:spcPts val="800"/>
              </a:spcAft>
              <a:buClr>
                <a:srgbClr val="191D3F"/>
              </a:buClr>
            </a:pPr>
            <a:r>
              <a:rPr lang="en-US">
                <a:solidFill>
                  <a:srgbClr val="191D3F"/>
                </a:solidFill>
              </a:rPr>
              <a:t>Discussion topics/talking points</a:t>
            </a:r>
          </a:p>
          <a:p>
            <a:pPr>
              <a:spcBef>
                <a:spcPts val="0"/>
              </a:spcBef>
              <a:spcAft>
                <a:spcPts val="800"/>
              </a:spcAft>
              <a:buClr>
                <a:srgbClr val="191D3F"/>
              </a:buClr>
            </a:pPr>
            <a:r>
              <a:rPr lang="en-US" sz="1600">
                <a:solidFill>
                  <a:srgbClr val="191D3F"/>
                </a:solidFill>
              </a:rPr>
              <a:t>Approach tools</a:t>
            </a:r>
          </a:p>
          <a:p>
            <a:pPr>
              <a:spcBef>
                <a:spcPts val="0"/>
              </a:spcBef>
              <a:spcAft>
                <a:spcPts val="800"/>
              </a:spcAft>
              <a:buClr>
                <a:srgbClr val="191D3F"/>
              </a:buClr>
            </a:pPr>
            <a:r>
              <a:rPr lang="en-US" sz="1600">
                <a:solidFill>
                  <a:srgbClr val="191D3F"/>
                </a:solidFill>
              </a:rPr>
              <a:t>Value-added client approach services and resources</a:t>
            </a:r>
          </a:p>
          <a:p>
            <a:pPr lvl="1">
              <a:spcBef>
                <a:spcPts val="0"/>
              </a:spcBef>
              <a:spcAft>
                <a:spcPts val="800"/>
              </a:spcAft>
              <a:buClr>
                <a:srgbClr val="191D3F"/>
              </a:buClr>
            </a:pPr>
            <a:r>
              <a:rPr lang="en-US">
                <a:solidFill>
                  <a:srgbClr val="191D3F"/>
                </a:solidFill>
              </a:rPr>
              <a:t>Informal business valuation/buy-sell review</a:t>
            </a:r>
          </a:p>
          <a:p>
            <a:pPr lvl="1">
              <a:spcBef>
                <a:spcPts val="0"/>
              </a:spcBef>
              <a:spcAft>
                <a:spcPts val="800"/>
              </a:spcAft>
              <a:buClr>
                <a:srgbClr val="191D3F"/>
              </a:buClr>
            </a:pPr>
            <a:r>
              <a:rPr lang="en-US">
                <a:solidFill>
                  <a:srgbClr val="191D3F"/>
                </a:solidFill>
              </a:rPr>
              <a:t>Key person calculator (life and disability insurance)</a:t>
            </a:r>
          </a:p>
          <a:p>
            <a:pPr lvl="1">
              <a:spcBef>
                <a:spcPts val="0"/>
              </a:spcBef>
              <a:spcAft>
                <a:spcPts val="800"/>
              </a:spcAft>
              <a:buClr>
                <a:srgbClr val="191D3F"/>
              </a:buClr>
            </a:pPr>
            <a:r>
              <a:rPr lang="en-US">
                <a:solidFill>
                  <a:srgbClr val="191D3F"/>
                </a:solidFill>
              </a:rPr>
              <a:t>Streamlined underwriting programs (life and disability insurance)</a:t>
            </a:r>
          </a:p>
          <a:p>
            <a:pPr>
              <a:spcBef>
                <a:spcPts val="0"/>
              </a:spcBef>
              <a:spcAft>
                <a:spcPts val="800"/>
              </a:spcAft>
              <a:buClr>
                <a:srgbClr val="191D3F"/>
              </a:buClr>
            </a:pPr>
            <a:r>
              <a:rPr lang="en-US" sz="1600">
                <a:solidFill>
                  <a:srgbClr val="191D3F"/>
                </a:solidFill>
              </a:rPr>
              <a:t>Marketing campaigns</a:t>
            </a:r>
          </a:p>
        </p:txBody>
      </p:sp>
    </p:spTree>
    <p:extLst>
      <p:ext uri="{BB962C8B-B14F-4D97-AF65-F5344CB8AC3E}">
        <p14:creationId xmlns:p14="http://schemas.microsoft.com/office/powerpoint/2010/main" val="948950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txBox="1">
            <a:spLocks/>
          </p:cNvSpPr>
          <p:nvPr/>
        </p:nvSpPr>
        <p:spPr>
          <a:xfrm>
            <a:off x="0" y="4798874"/>
            <a:ext cx="3861062" cy="365125"/>
          </a:xfrm>
          <a:prstGeom prst="rect">
            <a:avLst/>
          </a:prstGeom>
        </p:spPr>
        <p:txBody>
          <a:bodyPr vert="horz" lIns="91440" tIns="45720" rIns="91440" bIns="45720" rtlCol="0" anchor="ctr"/>
          <a:lstStyle>
            <a:defPPr>
              <a:defRPr lang="en-US"/>
            </a:defPPr>
            <a:lvl1pPr marL="0" algn="ctr" defTabSz="457200" rtl="0" eaLnBrk="1" latinLnBrk="0" hangingPunct="1">
              <a:defRPr sz="1400" kern="1200" baseline="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a:ln w="0" cmpd="sng">
                  <a:noFill/>
                </a:ln>
                <a:solidFill>
                  <a:srgbClr val="23273F"/>
                </a:solidFill>
                <a:effectLst>
                  <a:outerShdw blurRad="50800" dist="50800" dir="5400000" sx="1000" sy="1000" algn="ctr" rotWithShape="0">
                    <a:srgbClr val="000000">
                      <a:alpha val="43137"/>
                    </a:srgbClr>
                  </a:outerShdw>
                </a:effectLst>
                <a:latin typeface="FS Elliot Pro" pitchFamily="50" charset="0"/>
              </a:rPr>
              <a:t>For financial professional use only. Not for distribution to the public</a:t>
            </a:r>
            <a:r>
              <a:rPr lang="en-US" sz="788">
                <a:ln w="0" cmpd="sng">
                  <a:noFill/>
                </a:ln>
                <a:solidFill>
                  <a:srgbClr val="23273F"/>
                </a:solidFill>
                <a:effectLst>
                  <a:outerShdw blurRad="50800" dist="50800" dir="5400000" sx="1000" sy="1000" algn="ctr" rotWithShape="0">
                    <a:srgbClr val="000000">
                      <a:alpha val="43137"/>
                    </a:srgbClr>
                  </a:outerShdw>
                </a:effectLst>
                <a:latin typeface="FS Elliot Pro" pitchFamily="50" charset="0"/>
              </a:rPr>
              <a:t>.</a:t>
            </a:r>
          </a:p>
          <a:p>
            <a:endParaRPr lang="en-US" sz="1200" spc="100">
              <a:ln w="0" cmpd="sng">
                <a:noFill/>
              </a:ln>
              <a:solidFill>
                <a:schemeClr val="tx1">
                  <a:lumMod val="75000"/>
                </a:schemeClr>
              </a:solidFill>
              <a:effectLst>
                <a:outerShdw blurRad="50800" dist="50800" dir="5400000" sx="1000" sy="1000" algn="ctr" rotWithShape="0">
                  <a:srgbClr val="000000">
                    <a:alpha val="43137"/>
                  </a:srgbClr>
                </a:outerShdw>
              </a:effectLst>
              <a:latin typeface="FS Elliot Pro" pitchFamily="50" charset="0"/>
              <a:cs typeface="Arial" panose="020B0604020202020204" pitchFamily="34" charset="0"/>
            </a:endParaRPr>
          </a:p>
        </p:txBody>
      </p:sp>
      <p:sp>
        <p:nvSpPr>
          <p:cNvPr id="5" name="Title 1">
            <a:extLst>
              <a:ext uri="{FF2B5EF4-FFF2-40B4-BE49-F238E27FC236}">
                <a16:creationId xmlns:a16="http://schemas.microsoft.com/office/drawing/2014/main" id="{0885EC1F-BA8D-E09E-7869-BA29236F4767}"/>
              </a:ext>
            </a:extLst>
          </p:cNvPr>
          <p:cNvSpPr>
            <a:spLocks noGrp="1" noChangeArrowheads="1"/>
          </p:cNvSpPr>
          <p:nvPr>
            <p:ph type="title"/>
          </p:nvPr>
        </p:nvSpPr>
        <p:spPr>
          <a:xfrm>
            <a:off x="291354" y="681789"/>
            <a:ext cx="1952928" cy="837240"/>
          </a:xfrm>
        </p:spPr>
        <p:txBody>
          <a:bodyPr/>
          <a:lstStyle/>
          <a:p>
            <a:pPr>
              <a:spcBef>
                <a:spcPts val="1200"/>
              </a:spcBef>
              <a:spcAft>
                <a:spcPts val="1200"/>
              </a:spcAft>
            </a:pPr>
            <a:r>
              <a:rPr lang="en-US" sz="1600">
                <a:solidFill>
                  <a:srgbClr val="0067CF"/>
                </a:solidFill>
                <a:latin typeface="FSElliotPro" panose="02000503040000020004" pitchFamily="50" charset="0"/>
              </a:rPr>
              <a:t>Business valuation proposal</a:t>
            </a:r>
            <a:br>
              <a:rPr lang="en-US" sz="1400">
                <a:solidFill>
                  <a:srgbClr val="0067CF"/>
                </a:solidFill>
                <a:latin typeface="FSElliotPro" panose="02000503040000020004" pitchFamily="50" charset="0"/>
              </a:rPr>
            </a:br>
            <a:br>
              <a:rPr lang="en-US">
                <a:solidFill>
                  <a:srgbClr val="0067CF"/>
                </a:solidFill>
                <a:latin typeface="+mj-lt"/>
              </a:rPr>
            </a:br>
            <a:r>
              <a:rPr lang="en-US" sz="2400">
                <a:solidFill>
                  <a:srgbClr val="0067CF"/>
                </a:solidFill>
                <a:latin typeface="FSElliotPro" panose="02000503040000020004" pitchFamily="50" charset="0"/>
              </a:rPr>
              <a:t>5 common valuation methods</a:t>
            </a:r>
            <a:endParaRPr lang="en-US" altLang="en-US" sz="2400">
              <a:solidFill>
                <a:srgbClr val="0067CF"/>
              </a:solidFill>
              <a:latin typeface="FSElliotPro" panose="02000503040000020004" pitchFamily="50" charset="0"/>
            </a:endParaRPr>
          </a:p>
        </p:txBody>
      </p:sp>
      <p:pic>
        <p:nvPicPr>
          <p:cNvPr id="8" name="Picture 7">
            <a:extLst>
              <a:ext uri="{FF2B5EF4-FFF2-40B4-BE49-F238E27FC236}">
                <a16:creationId xmlns:a16="http://schemas.microsoft.com/office/drawing/2014/main" id="{DB0C1AD0-2EEB-7DC6-4E2B-7BF7E05CDC19}"/>
              </a:ext>
            </a:extLst>
          </p:cNvPr>
          <p:cNvPicPr>
            <a:picLocks noChangeAspect="1"/>
          </p:cNvPicPr>
          <p:nvPr/>
        </p:nvPicPr>
        <p:blipFill>
          <a:blip r:embed="rId3"/>
          <a:stretch>
            <a:fillRect/>
          </a:stretch>
        </p:blipFill>
        <p:spPr>
          <a:xfrm>
            <a:off x="2244282" y="451752"/>
            <a:ext cx="2985365" cy="3457982"/>
          </a:xfrm>
          <a:prstGeom prst="rect">
            <a:avLst/>
          </a:prstGeom>
          <a:ln>
            <a:solidFill>
              <a:schemeClr val="tx1">
                <a:lumMod val="40000"/>
                <a:lumOff val="60000"/>
              </a:schemeClr>
            </a:solidFill>
          </a:ln>
        </p:spPr>
      </p:pic>
      <p:pic>
        <p:nvPicPr>
          <p:cNvPr id="10" name="Picture 9">
            <a:extLst>
              <a:ext uri="{FF2B5EF4-FFF2-40B4-BE49-F238E27FC236}">
                <a16:creationId xmlns:a16="http://schemas.microsoft.com/office/drawing/2014/main" id="{EC1DA291-342F-E654-6FCA-4F728C751A99}"/>
              </a:ext>
            </a:extLst>
          </p:cNvPr>
          <p:cNvPicPr>
            <a:picLocks noChangeAspect="1"/>
          </p:cNvPicPr>
          <p:nvPr/>
        </p:nvPicPr>
        <p:blipFill rotWithShape="1">
          <a:blip r:embed="rId4"/>
          <a:srcRect r="2782" b="1726"/>
          <a:stretch/>
        </p:blipFill>
        <p:spPr>
          <a:xfrm>
            <a:off x="5569631" y="451752"/>
            <a:ext cx="2660173" cy="3488362"/>
          </a:xfrm>
          <a:prstGeom prst="rect">
            <a:avLst/>
          </a:prstGeom>
          <a:ln>
            <a:solidFill>
              <a:schemeClr val="tx1">
                <a:lumMod val="40000"/>
                <a:lumOff val="60000"/>
              </a:schemeClr>
            </a:solidFill>
          </a:ln>
        </p:spPr>
      </p:pic>
      <p:sp>
        <p:nvSpPr>
          <p:cNvPr id="11" name="TextBox 10">
            <a:extLst>
              <a:ext uri="{FF2B5EF4-FFF2-40B4-BE49-F238E27FC236}">
                <a16:creationId xmlns:a16="http://schemas.microsoft.com/office/drawing/2014/main" id="{A5750FBA-4CE7-4E06-1E41-57E1FC300259}"/>
              </a:ext>
            </a:extLst>
          </p:cNvPr>
          <p:cNvSpPr txBox="1"/>
          <p:nvPr/>
        </p:nvSpPr>
        <p:spPr>
          <a:xfrm>
            <a:off x="4117011" y="4123471"/>
            <a:ext cx="2415595" cy="461665"/>
          </a:xfrm>
          <a:prstGeom prst="rect">
            <a:avLst/>
          </a:prstGeom>
          <a:noFill/>
        </p:spPr>
        <p:txBody>
          <a:bodyPr wrap="square" rtlCol="0">
            <a:spAutoFit/>
          </a:bodyPr>
          <a:lstStyle/>
          <a:p>
            <a:r>
              <a:rPr lang="en-US" sz="1200">
                <a:solidFill>
                  <a:srgbClr val="23273F"/>
                </a:solidFill>
                <a:latin typeface="FS Elliot Pro" panose="02000503040000020004" pitchFamily="50" charset="0"/>
              </a:rPr>
              <a:t>Sample Informal Business Valuation Proposal (BB11286)</a:t>
            </a:r>
          </a:p>
        </p:txBody>
      </p:sp>
    </p:spTree>
    <p:extLst>
      <p:ext uri="{BB962C8B-B14F-4D97-AF65-F5344CB8AC3E}">
        <p14:creationId xmlns:p14="http://schemas.microsoft.com/office/powerpoint/2010/main" val="30862725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Footer Placeholder 2">
            <a:extLst>
              <a:ext uri="{FF2B5EF4-FFF2-40B4-BE49-F238E27FC236}">
                <a16:creationId xmlns:a16="http://schemas.microsoft.com/office/drawing/2014/main" id="{AA421BF6-682D-4ED7-8AB0-8D1474CBB293}"/>
              </a:ext>
            </a:extLst>
          </p:cNvPr>
          <p:cNvSpPr>
            <a:spLocks noGrp="1" noChangeArrowheads="1"/>
          </p:cNvSpPr>
          <p:nvPr>
            <p:ph type="ftr" sz="quarter" idx="10"/>
          </p:nvPr>
        </p:nvSpPr>
        <p:spPr bwMode="auto">
          <a:xfrm>
            <a:off x="352665" y="4374086"/>
            <a:ext cx="5388485" cy="62782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b" anchorCtr="0" compatLnSpc="1">
            <a:prstTxWarp prst="textNoShape">
              <a:avLst/>
            </a:prstTxWarp>
          </a:bodyPr>
          <a:lstStyle>
            <a:defPPr>
              <a:defRPr lang="en-US"/>
            </a:defPPr>
            <a:lvl1pPr marL="0" algn="l" defTabSz="457200" rtl="0" eaLnBrk="1" fontAlgn="auto" latinLnBrk="0" hangingPunct="1">
              <a:spcBef>
                <a:spcPts val="0"/>
              </a:spcBef>
              <a:spcAft>
                <a:spcPts val="0"/>
              </a:spcAft>
              <a:defRPr sz="800" kern="1200">
                <a:solidFill>
                  <a:schemeClr val="accent2">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lang="en-US">
              <a:latin typeface="+mj-lt"/>
            </a:endParaRPr>
          </a:p>
          <a:p>
            <a:pPr>
              <a:defRPr/>
            </a:pPr>
            <a:endParaRPr lang="en-US">
              <a:solidFill>
                <a:srgbClr val="23273F"/>
              </a:solidFill>
              <a:latin typeface="+mj-lt"/>
              <a:cs typeface="Arial" panose="020B0604020202020204" pitchFamily="34" charset="0"/>
            </a:endParaRPr>
          </a:p>
          <a:p>
            <a:pPr>
              <a:defRPr/>
            </a:pPr>
            <a:r>
              <a:rPr lang="en-US">
                <a:solidFill>
                  <a:srgbClr val="23273F"/>
                </a:solidFill>
                <a:latin typeface="+mj-lt"/>
                <a:cs typeface="Arial" panose="020B0604020202020204" pitchFamily="34" charset="0"/>
              </a:rPr>
              <a:t>For </a:t>
            </a:r>
            <a:r>
              <a:rPr lang="en-US">
                <a:solidFill>
                  <a:srgbClr val="4D4E53"/>
                </a:solidFill>
                <a:latin typeface="+mj-lt"/>
              </a:rPr>
              <a:t>financial professional</a:t>
            </a:r>
            <a:r>
              <a:rPr lang="en-US">
                <a:solidFill>
                  <a:srgbClr val="23273F"/>
                </a:solidFill>
                <a:latin typeface="+mj-lt"/>
                <a:cs typeface="Arial" panose="020B0604020202020204" pitchFamily="34" charset="0"/>
              </a:rPr>
              <a:t> use only. Not for distribution to the public.</a:t>
            </a:r>
          </a:p>
        </p:txBody>
      </p:sp>
      <p:sp>
        <p:nvSpPr>
          <p:cNvPr id="27650" name="Title 1">
            <a:extLst>
              <a:ext uri="{FF2B5EF4-FFF2-40B4-BE49-F238E27FC236}">
                <a16:creationId xmlns:a16="http://schemas.microsoft.com/office/drawing/2014/main" id="{E0F91E23-1694-4C1C-8340-83394F0B5988}"/>
              </a:ext>
            </a:extLst>
          </p:cNvPr>
          <p:cNvSpPr>
            <a:spLocks noGrp="1" noChangeArrowheads="1"/>
          </p:cNvSpPr>
          <p:nvPr>
            <p:ph type="title"/>
          </p:nvPr>
        </p:nvSpPr>
        <p:spPr>
          <a:xfrm>
            <a:off x="461597" y="283490"/>
            <a:ext cx="5314950" cy="376990"/>
          </a:xfrm>
        </p:spPr>
        <p:txBody>
          <a:bodyPr/>
          <a:lstStyle/>
          <a:p>
            <a:pPr>
              <a:spcBef>
                <a:spcPts val="1200"/>
              </a:spcBef>
              <a:spcAft>
                <a:spcPts val="1200"/>
              </a:spcAft>
            </a:pPr>
            <a:r>
              <a:rPr lang="en-US" sz="1400">
                <a:solidFill>
                  <a:srgbClr val="0067CF"/>
                </a:solidFill>
                <a:latin typeface="+mj-lt"/>
              </a:rPr>
              <a:t>Strategic Alliances approach</a:t>
            </a:r>
            <a:br>
              <a:rPr lang="en-US">
                <a:solidFill>
                  <a:srgbClr val="0067CF"/>
                </a:solidFill>
                <a:latin typeface="+mj-lt"/>
              </a:rPr>
            </a:br>
            <a:endParaRPr lang="en-US" altLang="en-US" sz="2400">
              <a:solidFill>
                <a:srgbClr val="0067CF"/>
              </a:solidFill>
              <a:latin typeface="+mj-lt"/>
            </a:endParaRPr>
          </a:p>
        </p:txBody>
      </p:sp>
      <p:sp>
        <p:nvSpPr>
          <p:cNvPr id="5" name="Rectangle 4">
            <a:extLst>
              <a:ext uri="{FF2B5EF4-FFF2-40B4-BE49-F238E27FC236}">
                <a16:creationId xmlns:a16="http://schemas.microsoft.com/office/drawing/2014/main" id="{E2F368AB-99F2-94E7-88B4-677877C8696D}"/>
              </a:ext>
            </a:extLst>
          </p:cNvPr>
          <p:cNvSpPr/>
          <p:nvPr/>
        </p:nvSpPr>
        <p:spPr>
          <a:xfrm>
            <a:off x="6972299" y="3916006"/>
            <a:ext cx="1710103" cy="461665"/>
          </a:xfrm>
          <a:prstGeom prst="rect">
            <a:avLst/>
          </a:prstGeom>
        </p:spPr>
        <p:txBody>
          <a:bodyPr wrap="square">
            <a:spAutoFit/>
          </a:bodyPr>
          <a:lstStyle/>
          <a:p>
            <a:r>
              <a:rPr lang="en-US" sz="1200">
                <a:solidFill>
                  <a:schemeClr val="bg1"/>
                </a:solidFill>
                <a:latin typeface="FS Elliot Pro" panose="02000503040000020004" pitchFamily="50" charset="0"/>
              </a:rPr>
              <a:t>Approach brochure (BB11975)</a:t>
            </a:r>
          </a:p>
        </p:txBody>
      </p:sp>
      <p:sp>
        <p:nvSpPr>
          <p:cNvPr id="12" name="TextBox 11">
            <a:extLst>
              <a:ext uri="{FF2B5EF4-FFF2-40B4-BE49-F238E27FC236}">
                <a16:creationId xmlns:a16="http://schemas.microsoft.com/office/drawing/2014/main" id="{CBAFCAC5-326D-A387-956B-51C018A96045}"/>
              </a:ext>
            </a:extLst>
          </p:cNvPr>
          <p:cNvSpPr txBox="1"/>
          <p:nvPr/>
        </p:nvSpPr>
        <p:spPr>
          <a:xfrm>
            <a:off x="352665" y="511989"/>
            <a:ext cx="5497417" cy="1015663"/>
          </a:xfrm>
          <a:prstGeom prst="rect">
            <a:avLst/>
          </a:prstGeom>
          <a:noFill/>
        </p:spPr>
        <p:txBody>
          <a:bodyPr wrap="square">
            <a:spAutoFit/>
          </a:bodyPr>
          <a:lstStyle/>
          <a:p>
            <a:r>
              <a:rPr lang="en-US" sz="3000">
                <a:solidFill>
                  <a:srgbClr val="0067CF"/>
                </a:solidFill>
                <a:latin typeface="+mj-lt"/>
              </a:rPr>
              <a:t>Tools to help start the conversation</a:t>
            </a:r>
            <a:endParaRPr lang="en-US" sz="3000"/>
          </a:p>
        </p:txBody>
      </p:sp>
      <p:pic>
        <p:nvPicPr>
          <p:cNvPr id="6" name="Picture 5">
            <a:extLst>
              <a:ext uri="{FF2B5EF4-FFF2-40B4-BE49-F238E27FC236}">
                <a16:creationId xmlns:a16="http://schemas.microsoft.com/office/drawing/2014/main" id="{97007767-9FBE-1C20-4D32-B247E42E06C7}"/>
              </a:ext>
            </a:extLst>
          </p:cNvPr>
          <p:cNvPicPr>
            <a:picLocks noChangeAspect="1"/>
          </p:cNvPicPr>
          <p:nvPr/>
        </p:nvPicPr>
        <p:blipFill>
          <a:blip r:embed="rId3"/>
          <a:stretch>
            <a:fillRect/>
          </a:stretch>
        </p:blipFill>
        <p:spPr>
          <a:xfrm>
            <a:off x="6300506" y="470325"/>
            <a:ext cx="2645374" cy="3411391"/>
          </a:xfrm>
          <a:prstGeom prst="rect">
            <a:avLst/>
          </a:prstGeom>
        </p:spPr>
      </p:pic>
      <p:sp>
        <p:nvSpPr>
          <p:cNvPr id="9" name="Content Placeholder 8">
            <a:extLst>
              <a:ext uri="{FF2B5EF4-FFF2-40B4-BE49-F238E27FC236}">
                <a16:creationId xmlns:a16="http://schemas.microsoft.com/office/drawing/2014/main" id="{CA7E5A49-1998-98B0-7064-DDA50E7D6DEF}"/>
              </a:ext>
            </a:extLst>
          </p:cNvPr>
          <p:cNvSpPr txBox="1">
            <a:spLocks/>
          </p:cNvSpPr>
          <p:nvPr/>
        </p:nvSpPr>
        <p:spPr>
          <a:xfrm>
            <a:off x="461597" y="1753275"/>
            <a:ext cx="4180991" cy="3106735"/>
          </a:xfrm>
          <a:prstGeom prst="rect">
            <a:avLst/>
          </a:prstGeom>
        </p:spPr>
        <p:txBody>
          <a:bodyPr>
            <a:normAutofit/>
          </a:bodyPr>
          <a:lstStyle>
            <a:lvl1pPr marL="342900" indent="-227013" algn="l" defTabSz="457200" rtl="0" eaLnBrk="1" latinLnBrk="0" hangingPunct="1">
              <a:spcBef>
                <a:spcPct val="20000"/>
              </a:spcBef>
              <a:buClr>
                <a:schemeClr val="accent2">
                  <a:lumMod val="50000"/>
                </a:schemeClr>
              </a:buClr>
              <a:buFont typeface="Arial"/>
              <a:buChar char="•"/>
              <a:defRPr sz="1800" kern="1200">
                <a:solidFill>
                  <a:schemeClr val="accent2">
                    <a:lumMod val="50000"/>
                  </a:schemeClr>
                </a:solidFill>
                <a:latin typeface="FS Elliot Pro"/>
                <a:ea typeface="+mn-ea"/>
                <a:cs typeface="FS Elliot Pro"/>
              </a:defRPr>
            </a:lvl1pPr>
            <a:lvl2pPr marL="688975" indent="-231775" algn="l" defTabSz="457200" rtl="0" eaLnBrk="1" latinLnBrk="0" hangingPunct="1">
              <a:spcBef>
                <a:spcPct val="20000"/>
              </a:spcBef>
              <a:buClr>
                <a:schemeClr val="accent2">
                  <a:lumMod val="50000"/>
                </a:schemeClr>
              </a:buClr>
              <a:buFont typeface="Arial"/>
              <a:buChar char="–"/>
              <a:defRPr sz="1600" kern="1200">
                <a:solidFill>
                  <a:schemeClr val="accent2">
                    <a:lumMod val="50000"/>
                  </a:schemeClr>
                </a:solidFill>
                <a:latin typeface="FS Elliot Pro"/>
                <a:ea typeface="+mn-ea"/>
                <a:cs typeface="FS Elliot Pro"/>
              </a:defRPr>
            </a:lvl2pPr>
            <a:lvl3pPr marL="1143000" indent="-228600" algn="l" defTabSz="457200" rtl="0" eaLnBrk="1" latinLnBrk="0" hangingPunct="1">
              <a:spcBef>
                <a:spcPct val="20000"/>
              </a:spcBef>
              <a:buFont typeface="Arial"/>
              <a:buChar char="•"/>
              <a:defRPr sz="1400" kern="1200">
                <a:solidFill>
                  <a:srgbClr val="162B48"/>
                </a:solidFill>
                <a:latin typeface="FS Elliot Pro"/>
                <a:ea typeface="+mn-ea"/>
                <a:cs typeface="FS Elliot Pro"/>
              </a:defRPr>
            </a:lvl3pPr>
            <a:lvl4pPr marL="1600200" indent="-228600" algn="l" defTabSz="457200" rtl="0" eaLnBrk="1" latinLnBrk="0" hangingPunct="1">
              <a:spcBef>
                <a:spcPct val="20000"/>
              </a:spcBef>
              <a:buFont typeface="Arial"/>
              <a:buChar char="–"/>
              <a:defRPr sz="1200" kern="1200">
                <a:solidFill>
                  <a:srgbClr val="162B48"/>
                </a:solidFill>
                <a:latin typeface="+mn-lt"/>
                <a:ea typeface="+mn-ea"/>
                <a:cs typeface="+mn-cs"/>
              </a:defRPr>
            </a:lvl4pPr>
            <a:lvl5pPr marL="2057400" indent="-228600" algn="l" defTabSz="457200" rtl="0" eaLnBrk="1" latinLnBrk="0" hangingPunct="1">
              <a:spcBef>
                <a:spcPct val="20000"/>
              </a:spcBef>
              <a:buFont typeface="Arial"/>
              <a:buChar char="»"/>
              <a:defRPr sz="1000" kern="1200">
                <a:solidFill>
                  <a:srgbClr val="162B4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800"/>
              </a:spcAft>
              <a:buClr>
                <a:srgbClr val="191D3F"/>
              </a:buClr>
            </a:pPr>
            <a:r>
              <a:rPr lang="en-US" sz="2000">
                <a:solidFill>
                  <a:srgbClr val="191D3F"/>
                </a:solidFill>
              </a:rPr>
              <a:t>Approach brochure</a:t>
            </a:r>
          </a:p>
          <a:p>
            <a:pPr>
              <a:spcBef>
                <a:spcPts val="0"/>
              </a:spcBef>
              <a:spcAft>
                <a:spcPts val="800"/>
              </a:spcAft>
              <a:buClr>
                <a:srgbClr val="191D3F"/>
              </a:buClr>
            </a:pPr>
            <a:r>
              <a:rPr lang="en-US" sz="2000">
                <a:solidFill>
                  <a:srgbClr val="191D3F"/>
                </a:solidFill>
              </a:rPr>
              <a:t>P&amp;C Revenue Opportunity calculator</a:t>
            </a:r>
          </a:p>
          <a:p>
            <a:pPr>
              <a:spcBef>
                <a:spcPts val="0"/>
              </a:spcBef>
              <a:spcAft>
                <a:spcPts val="800"/>
              </a:spcAft>
              <a:buClr>
                <a:srgbClr val="191D3F"/>
              </a:buClr>
            </a:pPr>
            <a:r>
              <a:rPr lang="en-US" sz="2000">
                <a:solidFill>
                  <a:srgbClr val="191D3F"/>
                </a:solidFill>
              </a:rPr>
              <a:t>Emails, flyers, and infographics can help the firm introduce the new offering to their clients</a:t>
            </a:r>
          </a:p>
          <a:p>
            <a:pPr>
              <a:spcBef>
                <a:spcPts val="0"/>
              </a:spcBef>
              <a:spcAft>
                <a:spcPts val="800"/>
              </a:spcAft>
              <a:buClr>
                <a:srgbClr val="191D3F"/>
              </a:buClr>
            </a:pPr>
            <a:r>
              <a:rPr lang="en-US" sz="2000">
                <a:solidFill>
                  <a:srgbClr val="191D3F"/>
                </a:solidFill>
              </a:rPr>
              <a:t>Dedicated home office resource available for consultation</a:t>
            </a:r>
          </a:p>
        </p:txBody>
      </p:sp>
    </p:spTree>
    <p:extLst>
      <p:ext uri="{BB962C8B-B14F-4D97-AF65-F5344CB8AC3E}">
        <p14:creationId xmlns:p14="http://schemas.microsoft.com/office/powerpoint/2010/main" val="25422678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FE86B9E-5CB0-1B4D-92CB-1A46478AB89D}"/>
              </a:ext>
            </a:extLst>
          </p:cNvPr>
          <p:cNvSpPr txBox="1">
            <a:spLocks/>
          </p:cNvSpPr>
          <p:nvPr/>
        </p:nvSpPr>
        <p:spPr>
          <a:xfrm>
            <a:off x="457200" y="1093551"/>
            <a:ext cx="8229601" cy="2200903"/>
          </a:xfrm>
          <a:prstGeom prst="rect">
            <a:avLst/>
          </a:prstGeom>
        </p:spPr>
        <p:txBody>
          <a:bodyPr lIns="0" tIns="0" rIns="0" bIns="0" anchor="b">
            <a:noAutofit/>
          </a:bodyPr>
          <a:lstStyle>
            <a:lvl1pPr algn="l" defTabSz="914400" rtl="0" eaLnBrk="1" latinLnBrk="0" hangingPunct="1">
              <a:lnSpc>
                <a:spcPct val="100000"/>
              </a:lnSpc>
              <a:spcBef>
                <a:spcPct val="0"/>
              </a:spcBef>
              <a:buNone/>
              <a:defRPr sz="6000" b="0" i="0" kern="1200">
                <a:solidFill>
                  <a:schemeClr val="bg1"/>
                </a:solidFill>
                <a:latin typeface="FS Elliot Pro Light" panose="02000503040000020004" pitchFamily="2" charset="0"/>
                <a:ea typeface="+mj-ea"/>
                <a:cs typeface="+mj-cs"/>
              </a:defRPr>
            </a:lvl1pPr>
          </a:lstStyle>
          <a:p>
            <a:r>
              <a:rPr lang="en-US" sz="4500">
                <a:latin typeface="FS Elliot Pro" panose="02000503040000020004" pitchFamily="50" charset="0"/>
              </a:rPr>
              <a:t>Questions </a:t>
            </a:r>
          </a:p>
        </p:txBody>
      </p:sp>
      <p:cxnSp>
        <p:nvCxnSpPr>
          <p:cNvPr id="8" name="Straight Connector 7">
            <a:extLst>
              <a:ext uri="{FF2B5EF4-FFF2-40B4-BE49-F238E27FC236}">
                <a16:creationId xmlns:a16="http://schemas.microsoft.com/office/drawing/2014/main" id="{EC3AF7CD-AD7E-1344-82D1-68E336091591}"/>
              </a:ext>
            </a:extLst>
          </p:cNvPr>
          <p:cNvCxnSpPr/>
          <p:nvPr/>
        </p:nvCxnSpPr>
        <p:spPr>
          <a:xfrm>
            <a:off x="457199" y="3592287"/>
            <a:ext cx="514350" cy="0"/>
          </a:xfrm>
          <a:prstGeom prst="line">
            <a:avLst/>
          </a:prstGeom>
          <a:ln w="63500">
            <a:solidFill>
              <a:srgbClr val="00C4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91613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D7252-8166-7F44-9863-EA7BC572D3FF}"/>
              </a:ext>
            </a:extLst>
          </p:cNvPr>
          <p:cNvSpPr>
            <a:spLocks noGrp="1"/>
          </p:cNvSpPr>
          <p:nvPr>
            <p:ph type="title"/>
          </p:nvPr>
        </p:nvSpPr>
        <p:spPr>
          <a:xfrm>
            <a:off x="457200" y="1601307"/>
            <a:ext cx="8229600" cy="836903"/>
          </a:xfrm>
        </p:spPr>
        <p:txBody>
          <a:bodyPr/>
          <a:lstStyle/>
          <a:p>
            <a:r>
              <a:rPr lang="en-US">
                <a:latin typeface="FS Elliot Pro" pitchFamily="50" charset="0"/>
                <a:cs typeface="Arial" panose="020B0604020202020204" pitchFamily="34" charset="0"/>
              </a:rPr>
              <a:t>Let’s connect</a:t>
            </a:r>
            <a:endParaRPr lang="en-US"/>
          </a:p>
        </p:txBody>
      </p:sp>
      <p:sp>
        <p:nvSpPr>
          <p:cNvPr id="6" name="Footer Placeholder 4">
            <a:extLst>
              <a:ext uri="{FF2B5EF4-FFF2-40B4-BE49-F238E27FC236}">
                <a16:creationId xmlns:a16="http://schemas.microsoft.com/office/drawing/2014/main" id="{A64046EF-9123-49F2-BD34-FED1E03E9B0A}"/>
              </a:ext>
            </a:extLst>
          </p:cNvPr>
          <p:cNvSpPr txBox="1">
            <a:spLocks/>
          </p:cNvSpPr>
          <p:nvPr/>
        </p:nvSpPr>
        <p:spPr>
          <a:xfrm>
            <a:off x="386860" y="4778375"/>
            <a:ext cx="7096246" cy="365125"/>
          </a:xfrm>
          <a:prstGeom prst="rect">
            <a:avLst/>
          </a:prstGeom>
        </p:spPr>
        <p:txBody>
          <a:bodyPr vert="horz" lIns="91440" tIns="45720" rIns="91440" bIns="45720" rtlCol="0" anchor="ctr"/>
          <a:lstStyle>
            <a:defPPr>
              <a:defRPr lang="en-US"/>
            </a:defPPr>
            <a:lvl1pPr marL="0" algn="ctr" defTabSz="457200" rtl="0" eaLnBrk="1" latinLnBrk="0" hangingPunct="1">
              <a:defRPr sz="1400" kern="1200" baseline="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800">
                <a:ln w="0" cmpd="sng">
                  <a:noFill/>
                </a:ln>
                <a:solidFill>
                  <a:schemeClr val="bg1"/>
                </a:solidFill>
                <a:effectLst>
                  <a:outerShdw blurRad="50800" dist="50800" dir="5400000" sx="1000" sy="1000" algn="ctr" rotWithShape="0">
                    <a:srgbClr val="000000">
                      <a:alpha val="43137"/>
                    </a:srgbClr>
                  </a:outerShdw>
                </a:effectLst>
                <a:latin typeface="FS Elliot Pro" pitchFamily="50" charset="0"/>
              </a:rPr>
              <a:t>For financial professional use only. Not for distribution to the public</a:t>
            </a:r>
            <a:r>
              <a:rPr lang="en-US" sz="1200">
                <a:ln w="0" cmpd="sng">
                  <a:noFill/>
                </a:ln>
                <a:solidFill>
                  <a:schemeClr val="bg1"/>
                </a:solidFill>
                <a:effectLst>
                  <a:outerShdw blurRad="50800" dist="50800" dir="5400000" sx="1000" sy="1000" algn="ctr" rotWithShape="0">
                    <a:srgbClr val="000000">
                      <a:alpha val="43137"/>
                    </a:srgbClr>
                  </a:outerShdw>
                </a:effectLst>
                <a:latin typeface="FS Elliot Pro" pitchFamily="50" charset="0"/>
              </a:rPr>
              <a:t>.</a:t>
            </a:r>
          </a:p>
          <a:p>
            <a:endParaRPr lang="en-US" sz="1200" spc="100">
              <a:ln w="0" cmpd="sng">
                <a:noFill/>
              </a:ln>
              <a:solidFill>
                <a:schemeClr val="bg1"/>
              </a:solidFill>
              <a:effectLst>
                <a:outerShdw blurRad="50800" dist="50800" dir="5400000" sx="1000" sy="1000" algn="ctr" rotWithShape="0">
                  <a:srgbClr val="000000">
                    <a:alpha val="43137"/>
                  </a:srgbClr>
                </a:outerShdw>
              </a:effectLst>
              <a:latin typeface="FS Elliot Pro" pitchFamily="50" charset="0"/>
              <a:cs typeface="Arial" panose="020B0604020202020204" pitchFamily="34" charset="0"/>
            </a:endParaRPr>
          </a:p>
        </p:txBody>
      </p:sp>
      <p:sp>
        <p:nvSpPr>
          <p:cNvPr id="4" name="Title 1">
            <a:extLst>
              <a:ext uri="{FF2B5EF4-FFF2-40B4-BE49-F238E27FC236}">
                <a16:creationId xmlns:a16="http://schemas.microsoft.com/office/drawing/2014/main" id="{7DC170A7-5825-46C7-A956-6D09AA5D04AB}"/>
              </a:ext>
            </a:extLst>
          </p:cNvPr>
          <p:cNvSpPr txBox="1">
            <a:spLocks/>
          </p:cNvSpPr>
          <p:nvPr/>
        </p:nvSpPr>
        <p:spPr>
          <a:xfrm>
            <a:off x="386860" y="2497152"/>
            <a:ext cx="5343237" cy="1024287"/>
          </a:xfrm>
          <a:prstGeom prst="rect">
            <a:avLst/>
          </a:prstGeom>
        </p:spPr>
        <p:txBody>
          <a:bodyPr vert="horz" lIns="91440" tIns="45720" rIns="91440" bIns="45720" rtlCol="0" anchor="t">
            <a:noAutofit/>
          </a:bodyPr>
          <a:lstStyle>
            <a:lvl1pPr algn="l" defTabSz="457200" rtl="0" eaLnBrk="1" latinLnBrk="0" hangingPunct="1">
              <a:lnSpc>
                <a:spcPct val="80000"/>
              </a:lnSpc>
              <a:spcBef>
                <a:spcPct val="0"/>
              </a:spcBef>
              <a:buNone/>
              <a:defRPr sz="1400" b="0" i="0" kern="1200" baseline="0">
                <a:solidFill>
                  <a:srgbClr val="FFFFFF"/>
                </a:solidFill>
                <a:latin typeface="FS Elliot Pro"/>
                <a:ea typeface="+mj-ea"/>
                <a:cs typeface="FS Elliot Pro"/>
              </a:defRPr>
            </a:lvl1pPr>
          </a:lstStyle>
          <a:p>
            <a:r>
              <a:rPr lang="en-US" sz="1600"/>
              <a:t>Contact your wholesaler or the Business and Advanced Solutions hotline at 833-803-8345.</a:t>
            </a:r>
          </a:p>
          <a:p>
            <a:endParaRPr lang="en-US" sz="1600"/>
          </a:p>
          <a:p>
            <a:r>
              <a:rPr lang="en-US" sz="1600"/>
              <a:t>Visit us at advisors.principal.com.</a:t>
            </a:r>
          </a:p>
        </p:txBody>
      </p:sp>
      <p:cxnSp>
        <p:nvCxnSpPr>
          <p:cNvPr id="5" name="Straight Connector 4">
            <a:extLst>
              <a:ext uri="{FF2B5EF4-FFF2-40B4-BE49-F238E27FC236}">
                <a16:creationId xmlns:a16="http://schemas.microsoft.com/office/drawing/2014/main" id="{027C9489-D6C2-457B-941D-A5C19E9D73E7}"/>
              </a:ext>
            </a:extLst>
          </p:cNvPr>
          <p:cNvCxnSpPr/>
          <p:nvPr/>
        </p:nvCxnSpPr>
        <p:spPr>
          <a:xfrm>
            <a:off x="570222" y="1506543"/>
            <a:ext cx="685800" cy="0"/>
          </a:xfrm>
          <a:prstGeom prst="line">
            <a:avLst/>
          </a:prstGeom>
          <a:ln w="63500">
            <a:solidFill>
              <a:srgbClr val="00C4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16797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EBEF983A-2B1F-D345-9DD5-646B3402727B}"/>
              </a:ext>
            </a:extLst>
          </p:cNvPr>
          <p:cNvSpPr txBox="1">
            <a:spLocks/>
          </p:cNvSpPr>
          <p:nvPr/>
        </p:nvSpPr>
        <p:spPr>
          <a:xfrm>
            <a:off x="517422" y="4689461"/>
            <a:ext cx="7781926" cy="244998"/>
          </a:xfrm>
          <a:prstGeom prst="rect">
            <a:avLst/>
          </a:prstGeom>
        </p:spPr>
        <p:txBody>
          <a:bodyPr vert="horz" lIns="91440" tIns="45720" rIns="91440" bIns="45720" rtlCol="0" anchor="ctr"/>
          <a:lstStyle>
            <a:defPPr>
              <a:defRPr lang="en-US"/>
            </a:defPPr>
            <a:lvl1pPr marL="0" algn="ctr" defTabSz="457200" rtl="0" eaLnBrk="1" latinLnBrk="0" hangingPunct="1">
              <a:defRPr sz="1400" kern="1200" baseline="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800" spc="100" dirty="0">
                <a:ln w="0" cmpd="sng">
                  <a:noFill/>
                </a:ln>
                <a:solidFill>
                  <a:schemeClr val="bg1"/>
                </a:solidFill>
                <a:latin typeface="FS Elliot Pro" pitchFamily="50" charset="0"/>
                <a:cs typeface="Arial" panose="020B0604020202020204" pitchFamily="34" charset="0"/>
              </a:rPr>
              <a:t>BB11336C-04 | 03/2024 | </a:t>
            </a:r>
            <a:r>
              <a:rPr lang="en-US" sz="800" b="0" i="0" dirty="0">
                <a:solidFill>
                  <a:schemeClr val="bg1"/>
                </a:solidFill>
                <a:effectLst/>
              </a:rPr>
              <a:t>3455839</a:t>
            </a:r>
            <a:r>
              <a:rPr lang="en-US" sz="800" spc="100" dirty="0">
                <a:ln w="0" cmpd="sng">
                  <a:noFill/>
                </a:ln>
                <a:solidFill>
                  <a:schemeClr val="bg1"/>
                </a:solidFill>
                <a:cs typeface="Arial" panose="020B0604020202020204" pitchFamily="34" charset="0"/>
              </a:rPr>
              <a:t>-032024</a:t>
            </a:r>
            <a:r>
              <a:rPr lang="en-US" sz="800" spc="100" dirty="0">
                <a:ln w="0" cmpd="sng">
                  <a:noFill/>
                </a:ln>
                <a:solidFill>
                  <a:schemeClr val="bg1"/>
                </a:solidFill>
                <a:latin typeface="FS Elliot Pro" pitchFamily="50" charset="0"/>
                <a:cs typeface="Arial" panose="020B0604020202020204" pitchFamily="34" charset="0"/>
              </a:rPr>
              <a:t> | </a:t>
            </a:r>
            <a:r>
              <a:rPr lang="en-US" sz="800" dirty="0">
                <a:ln w="0" cmpd="sng">
                  <a:noFill/>
                </a:ln>
                <a:solidFill>
                  <a:schemeClr val="bg1"/>
                </a:solidFill>
                <a:latin typeface="FS Elliot Pro" pitchFamily="50" charset="0"/>
              </a:rPr>
              <a:t>© 2024 Principal Financial Services, Inc.</a:t>
            </a:r>
          </a:p>
          <a:p>
            <a:endParaRPr lang="en-US" sz="1200" dirty="0">
              <a:ln w="0" cmpd="sng">
                <a:noFill/>
              </a:ln>
              <a:solidFill>
                <a:schemeClr val="bg1"/>
              </a:solidFill>
              <a:effectLst>
                <a:outerShdw blurRad="50800" dist="50800" dir="5400000" sx="1000" sy="1000" algn="ctr" rotWithShape="0">
                  <a:srgbClr val="000000">
                    <a:alpha val="43137"/>
                  </a:srgbClr>
                </a:outerShdw>
              </a:effectLst>
              <a:latin typeface="FS Elliot Pro" panose="02000503040000020004" pitchFamily="2" charset="0"/>
              <a:cs typeface="Arial" panose="020B0604020202020204" pitchFamily="34" charset="0"/>
            </a:endParaRPr>
          </a:p>
        </p:txBody>
      </p:sp>
      <p:sp>
        <p:nvSpPr>
          <p:cNvPr id="5" name="Rectangle 4">
            <a:extLst>
              <a:ext uri="{FF2B5EF4-FFF2-40B4-BE49-F238E27FC236}">
                <a16:creationId xmlns:a16="http://schemas.microsoft.com/office/drawing/2014/main" id="{10686247-CA8B-564B-8213-1EA0A06061B5}"/>
              </a:ext>
            </a:extLst>
          </p:cNvPr>
          <p:cNvSpPr/>
          <p:nvPr/>
        </p:nvSpPr>
        <p:spPr>
          <a:xfrm>
            <a:off x="383310" y="1525309"/>
            <a:ext cx="8229600" cy="2862322"/>
          </a:xfrm>
          <a:prstGeom prst="rect">
            <a:avLst/>
          </a:prstGeom>
        </p:spPr>
        <p:txBody>
          <a:bodyPr wrap="square">
            <a:spAutoFit/>
          </a:bodyPr>
          <a:lstStyle/>
          <a:p>
            <a:r>
              <a:rPr lang="en-US" sz="1000" b="0" i="0" u="none" strike="noStrike" dirty="0">
                <a:solidFill>
                  <a:schemeClr val="bg1"/>
                </a:solidFill>
                <a:effectLst/>
                <a:latin typeface="FS Elliot Pro" panose="02000503040000020004" pitchFamily="50" charset="0"/>
              </a:rPr>
              <a:t>Insurance products issued by Principal National Life Insurance Company (except in NY), Principal Life Insurance Company®, and the companies available through the Preferred Product Network, Inc. Plan administrative services offered by Principal Life. Principal Funds, Inc. is distributed by Principal Funds Distributor, Inc. Securities offered through Principal Securities, Inc., Member SIPC, and/or independent broker/dealers. Referenced companies are members of the Principal Financial Group®, Des Moines, IA 50392.</a:t>
            </a:r>
            <a:br>
              <a:rPr lang="en-US" sz="1800" dirty="0">
                <a:solidFill>
                  <a:srgbClr val="000000"/>
                </a:solidFill>
                <a:effectLst/>
                <a:latin typeface="Segoe UI" panose="020B0502040204020203" pitchFamily="34" charset="0"/>
                <a:ea typeface="Times New Roman" panose="02020603050405020304" pitchFamily="18" charset="0"/>
              </a:rPr>
            </a:br>
            <a:endParaRPr lang="en-US" sz="1000" dirty="0">
              <a:latin typeface="FS Elliot Pro" pitchFamily="50" charset="0"/>
              <a:cs typeface="Arial" panose="020B0604020202020204" pitchFamily="34" charset="0"/>
            </a:endParaRPr>
          </a:p>
          <a:p>
            <a:pPr>
              <a:spcAft>
                <a:spcPts val="1200"/>
              </a:spcAft>
            </a:pPr>
            <a:r>
              <a:rPr lang="en-US" sz="1000" dirty="0">
                <a:ln w="0" cmpd="sng">
                  <a:noFill/>
                </a:ln>
                <a:solidFill>
                  <a:schemeClr val="bg1"/>
                </a:solidFill>
                <a:latin typeface="FS Elliot Pro" pitchFamily="50" charset="0"/>
                <a:cs typeface="Arial" panose="020B0604020202020204" pitchFamily="34" charset="0"/>
              </a:rPr>
              <a:t>No part of this presentation may be reproduced or used in any form or by any means, electronic or mechanical, including photocopying or recording, or by any information storage and retrieval system, without prior written permission from the Principal Financial Group</a:t>
            </a:r>
            <a:r>
              <a:rPr lang="en-US" sz="1000" baseline="30000" dirty="0">
                <a:ln w="0" cmpd="sng">
                  <a:noFill/>
                </a:ln>
                <a:solidFill>
                  <a:schemeClr val="bg1"/>
                </a:solidFill>
                <a:latin typeface="FS Elliot Pro" pitchFamily="50" charset="0"/>
                <a:cs typeface="Arial" panose="020B0604020202020204" pitchFamily="34" charset="0"/>
              </a:rPr>
              <a:t>®</a:t>
            </a:r>
            <a:r>
              <a:rPr lang="en-US" sz="1000" dirty="0">
                <a:ln w="0" cmpd="sng">
                  <a:noFill/>
                </a:ln>
                <a:solidFill>
                  <a:schemeClr val="bg1"/>
                </a:solidFill>
                <a:latin typeface="FS Elliot Pro" pitchFamily="50" charset="0"/>
                <a:cs typeface="Arial" panose="020B0604020202020204" pitchFamily="34" charset="0"/>
              </a:rPr>
              <a:t>.</a:t>
            </a:r>
          </a:p>
          <a:p>
            <a:pPr>
              <a:spcAft>
                <a:spcPts val="1200"/>
              </a:spcAft>
            </a:pPr>
            <a:r>
              <a:rPr lang="en-US" sz="1000" dirty="0">
                <a:ln w="0" cmpd="sng">
                  <a:noFill/>
                </a:ln>
                <a:solidFill>
                  <a:schemeClr val="bg1"/>
                </a:solidFill>
                <a:latin typeface="FS Elliot Pro" pitchFamily="50" charset="0"/>
                <a:cs typeface="Arial" panose="020B0604020202020204" pitchFamily="34" charset="0"/>
              </a:rPr>
              <a:t>Not FDIC or NCUA insured. May lose value . Not a deposit. No bank or credit union guarantee. Not insured by any Federal government agency. </a:t>
            </a:r>
          </a:p>
          <a:p>
            <a:pPr>
              <a:spcAft>
                <a:spcPts val="1200"/>
              </a:spcAft>
            </a:pPr>
            <a:r>
              <a:rPr lang="en-US" sz="1000" dirty="0">
                <a:solidFill>
                  <a:schemeClr val="bg1"/>
                </a:solidFill>
                <a:effectLst/>
                <a:latin typeface="FS Elliot Pro" panose="02000503040000020004" pitchFamily="50" charset="0"/>
                <a:ea typeface="Times New Roman" panose="02020603050405020304" pitchFamily="18" charset="0"/>
              </a:rPr>
              <a:t>Principal</a:t>
            </a:r>
            <a:r>
              <a:rPr lang="en-US" sz="1000" baseline="30000" dirty="0">
                <a:solidFill>
                  <a:schemeClr val="bg1"/>
                </a:solidFill>
                <a:effectLst/>
                <a:latin typeface="FS Elliot Pro" panose="02000503040000020004" pitchFamily="50" charset="0"/>
                <a:ea typeface="Times New Roman" panose="02020603050405020304" pitchFamily="18" charset="0"/>
              </a:rPr>
              <a:t>®</a:t>
            </a:r>
            <a:r>
              <a:rPr lang="en-US" sz="1000" dirty="0">
                <a:solidFill>
                  <a:schemeClr val="bg1"/>
                </a:solidFill>
                <a:effectLst/>
                <a:latin typeface="FS Elliot Pro" panose="02000503040000020004" pitchFamily="50" charset="0"/>
                <a:ea typeface="Times New Roman" panose="02020603050405020304" pitchFamily="18" charset="0"/>
              </a:rPr>
              <a:t>, Principal Financial Group</a:t>
            </a:r>
            <a:r>
              <a:rPr lang="en-US" sz="1000" baseline="30000" dirty="0">
                <a:solidFill>
                  <a:schemeClr val="bg1"/>
                </a:solidFill>
                <a:effectLst/>
                <a:latin typeface="FS Elliot Pro" panose="02000503040000020004" pitchFamily="50" charset="0"/>
                <a:ea typeface="Times New Roman" panose="02020603050405020304" pitchFamily="18" charset="0"/>
              </a:rPr>
              <a:t>®</a:t>
            </a:r>
            <a:r>
              <a:rPr lang="en-US" sz="1000" dirty="0">
                <a:solidFill>
                  <a:schemeClr val="bg1"/>
                </a:solidFill>
                <a:effectLst/>
                <a:latin typeface="FS Elliot Pro" panose="02000503040000020004" pitchFamily="50" charset="0"/>
                <a:ea typeface="Times New Roman" panose="02020603050405020304" pitchFamily="18" charset="0"/>
              </a:rPr>
              <a:t> </a:t>
            </a:r>
            <a:r>
              <a:rPr lang="en-US" sz="1000" dirty="0">
                <a:solidFill>
                  <a:schemeClr val="bg1"/>
                </a:solidFill>
                <a:latin typeface="FS Elliot Pro" panose="02000503040000020004" pitchFamily="50" charset="0"/>
                <a:ea typeface="Times New Roman" panose="02020603050405020304" pitchFamily="18" charset="0"/>
              </a:rPr>
              <a:t>, a</a:t>
            </a:r>
            <a:r>
              <a:rPr lang="en-US" sz="1000" dirty="0">
                <a:solidFill>
                  <a:schemeClr val="bg1"/>
                </a:solidFill>
                <a:effectLst/>
                <a:latin typeface="FS Elliot Pro" panose="02000503040000020004" pitchFamily="50" charset="0"/>
                <a:ea typeface="Times New Roman" panose="02020603050405020304" pitchFamily="18" charset="0"/>
              </a:rPr>
              <a:t>nd Principal and the logomark design are registered trademarks of Principal Financial Services, Inc., a Principal Financial Group company, in the United States and are trademarks and service marks of Principal Financial Services, Inc., in various countries around the world. </a:t>
            </a:r>
            <a:endParaRPr lang="en-US" sz="1000" dirty="0">
              <a:solidFill>
                <a:schemeClr val="bg1"/>
              </a:solidFill>
              <a:effectLst/>
              <a:latin typeface="FS Elliot Pro" panose="02000503040000020004" pitchFamily="50" charset="0"/>
              <a:ea typeface="Calibri" panose="020F0502020204030204" pitchFamily="34" charset="0"/>
            </a:endParaRPr>
          </a:p>
          <a:p>
            <a:pPr>
              <a:spcAft>
                <a:spcPts val="1200"/>
              </a:spcAft>
            </a:pPr>
            <a:r>
              <a:rPr lang="en-US" sz="1000" dirty="0">
                <a:ln w="0" cmpd="sng">
                  <a:noFill/>
                </a:ln>
                <a:solidFill>
                  <a:schemeClr val="bg1"/>
                </a:solidFill>
                <a:latin typeface="FS Elliot Pro" pitchFamily="50" charset="0"/>
                <a:cs typeface="Arial" panose="020B0604020202020204" pitchFamily="34" charset="0"/>
              </a:rPr>
              <a:t>For financial professional use only. Not for distribution to the public. </a:t>
            </a:r>
          </a:p>
          <a:p>
            <a:pPr marL="0" marR="0" lvl="0" indent="0" defTabSz="914400" eaLnBrk="1" fontAlgn="auto" latinLnBrk="0" hangingPunct="1">
              <a:spcBef>
                <a:spcPts val="0"/>
              </a:spcBef>
              <a:spcAft>
                <a:spcPts val="800"/>
              </a:spcAft>
              <a:buClrTx/>
              <a:buSzTx/>
              <a:buFontTx/>
              <a:buNone/>
              <a:tabLst/>
              <a:defRPr/>
            </a:pPr>
            <a:endParaRPr lang="en-US" sz="1000" dirty="0">
              <a:solidFill>
                <a:schemeClr val="bg1"/>
              </a:solidFill>
              <a:latin typeface="FSElliotPro" panose="02000503040000020004" pitchFamily="50" charset="0"/>
              <a:cs typeface="Arial" panose="020B0604020202020204" pitchFamily="34" charset="0"/>
            </a:endParaRPr>
          </a:p>
        </p:txBody>
      </p:sp>
    </p:spTree>
    <p:extLst>
      <p:ext uri="{BB962C8B-B14F-4D97-AF65-F5344CB8AC3E}">
        <p14:creationId xmlns:p14="http://schemas.microsoft.com/office/powerpoint/2010/main" val="1763032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txBox="1">
            <a:spLocks/>
          </p:cNvSpPr>
          <p:nvPr/>
        </p:nvSpPr>
        <p:spPr>
          <a:xfrm>
            <a:off x="0" y="4798874"/>
            <a:ext cx="3861062" cy="365125"/>
          </a:xfrm>
          <a:prstGeom prst="rect">
            <a:avLst/>
          </a:prstGeom>
        </p:spPr>
        <p:txBody>
          <a:bodyPr vert="horz" lIns="91440" tIns="45720" rIns="91440" bIns="45720" rtlCol="0" anchor="ctr"/>
          <a:lstStyle>
            <a:defPPr>
              <a:defRPr lang="en-US"/>
            </a:defPPr>
            <a:lvl1pPr marL="0" algn="ctr" defTabSz="457200" rtl="0" eaLnBrk="1" latinLnBrk="0" hangingPunct="1">
              <a:defRPr sz="1400" kern="1200" baseline="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a:ln w="0" cmpd="sng">
                  <a:noFill/>
                </a:ln>
                <a:solidFill>
                  <a:srgbClr val="23273F"/>
                </a:solidFill>
                <a:effectLst>
                  <a:outerShdw blurRad="50800" dist="50800" dir="5400000" sx="1000" sy="1000" algn="ctr" rotWithShape="0">
                    <a:srgbClr val="000000">
                      <a:alpha val="43137"/>
                    </a:srgbClr>
                  </a:outerShdw>
                </a:effectLst>
                <a:latin typeface="FS Elliot Pro" pitchFamily="50" charset="0"/>
              </a:rPr>
              <a:t>For financial professional use only. Not for distribution to the public</a:t>
            </a:r>
            <a:r>
              <a:rPr lang="en-US" sz="788">
                <a:ln w="0" cmpd="sng">
                  <a:noFill/>
                </a:ln>
                <a:solidFill>
                  <a:srgbClr val="23273F"/>
                </a:solidFill>
                <a:effectLst>
                  <a:outerShdw blurRad="50800" dist="50800" dir="5400000" sx="1000" sy="1000" algn="ctr" rotWithShape="0">
                    <a:srgbClr val="000000">
                      <a:alpha val="43137"/>
                    </a:srgbClr>
                  </a:outerShdw>
                </a:effectLst>
                <a:latin typeface="FS Elliot Pro" pitchFamily="50" charset="0"/>
              </a:rPr>
              <a:t>.</a:t>
            </a:r>
          </a:p>
          <a:p>
            <a:endParaRPr lang="en-US" sz="1200" spc="100">
              <a:ln w="0" cmpd="sng">
                <a:noFill/>
              </a:ln>
              <a:solidFill>
                <a:schemeClr val="tx1">
                  <a:lumMod val="75000"/>
                </a:schemeClr>
              </a:solidFill>
              <a:effectLst>
                <a:outerShdw blurRad="50800" dist="50800" dir="5400000" sx="1000" sy="1000" algn="ctr" rotWithShape="0">
                  <a:srgbClr val="000000">
                    <a:alpha val="43137"/>
                  </a:srgbClr>
                </a:outerShdw>
              </a:effectLst>
              <a:latin typeface="FS Elliot Pro" pitchFamily="50" charset="0"/>
              <a:cs typeface="Arial" panose="020B0604020202020204" pitchFamily="34" charset="0"/>
            </a:endParaRPr>
          </a:p>
        </p:txBody>
      </p:sp>
      <p:sp>
        <p:nvSpPr>
          <p:cNvPr id="5" name="Title 1">
            <a:extLst>
              <a:ext uri="{FF2B5EF4-FFF2-40B4-BE49-F238E27FC236}">
                <a16:creationId xmlns:a16="http://schemas.microsoft.com/office/drawing/2014/main" id="{0885EC1F-BA8D-E09E-7869-BA29236F4767}"/>
              </a:ext>
            </a:extLst>
          </p:cNvPr>
          <p:cNvSpPr>
            <a:spLocks noGrp="1" noChangeArrowheads="1"/>
          </p:cNvSpPr>
          <p:nvPr>
            <p:ph type="title"/>
          </p:nvPr>
        </p:nvSpPr>
        <p:spPr>
          <a:xfrm>
            <a:off x="291354" y="681789"/>
            <a:ext cx="1737972" cy="837240"/>
          </a:xfrm>
        </p:spPr>
        <p:txBody>
          <a:bodyPr/>
          <a:lstStyle/>
          <a:p>
            <a:pPr>
              <a:spcBef>
                <a:spcPts val="1200"/>
              </a:spcBef>
              <a:spcAft>
                <a:spcPts val="1200"/>
              </a:spcAft>
            </a:pPr>
            <a:r>
              <a:rPr lang="en-US" sz="1400">
                <a:solidFill>
                  <a:srgbClr val="0067CF"/>
                </a:solidFill>
                <a:latin typeface="FSElliotPro" panose="02000503040000020004" pitchFamily="50" charset="0"/>
              </a:rPr>
              <a:t>Business Valuation/Buy-Sell Review/Business Continuation</a:t>
            </a:r>
            <a:br>
              <a:rPr lang="en-US" sz="1400">
                <a:solidFill>
                  <a:srgbClr val="0067CF"/>
                </a:solidFill>
                <a:latin typeface="FSElliotPro" panose="02000503040000020004" pitchFamily="50" charset="0"/>
              </a:rPr>
            </a:br>
            <a:br>
              <a:rPr lang="en-US">
                <a:solidFill>
                  <a:srgbClr val="0067CF"/>
                </a:solidFill>
                <a:latin typeface="+mj-lt"/>
              </a:rPr>
            </a:br>
            <a:r>
              <a:rPr lang="en-US" sz="2400">
                <a:solidFill>
                  <a:srgbClr val="0067CF"/>
                </a:solidFill>
                <a:latin typeface="FSElliotPro" panose="02000503040000020004" pitchFamily="50" charset="0"/>
              </a:rPr>
              <a:t>What is a buy-sell review?</a:t>
            </a:r>
            <a:endParaRPr lang="en-US" altLang="en-US" sz="2400">
              <a:solidFill>
                <a:srgbClr val="0067CF"/>
              </a:solidFill>
              <a:latin typeface="FSElliotPro" panose="02000503040000020004" pitchFamily="50" charset="0"/>
            </a:endParaRPr>
          </a:p>
        </p:txBody>
      </p:sp>
      <p:sp>
        <p:nvSpPr>
          <p:cNvPr id="11" name="TextBox 10">
            <a:extLst>
              <a:ext uri="{FF2B5EF4-FFF2-40B4-BE49-F238E27FC236}">
                <a16:creationId xmlns:a16="http://schemas.microsoft.com/office/drawing/2014/main" id="{A5750FBA-4CE7-4E06-1E41-57E1FC300259}"/>
              </a:ext>
            </a:extLst>
          </p:cNvPr>
          <p:cNvSpPr txBox="1"/>
          <p:nvPr/>
        </p:nvSpPr>
        <p:spPr>
          <a:xfrm>
            <a:off x="3647455" y="4061916"/>
            <a:ext cx="2563876" cy="461665"/>
          </a:xfrm>
          <a:prstGeom prst="rect">
            <a:avLst/>
          </a:prstGeom>
          <a:noFill/>
        </p:spPr>
        <p:txBody>
          <a:bodyPr wrap="square" rtlCol="0">
            <a:spAutoFit/>
          </a:bodyPr>
          <a:lstStyle/>
          <a:p>
            <a:r>
              <a:rPr lang="en-US" sz="1200">
                <a:solidFill>
                  <a:srgbClr val="23273F"/>
                </a:solidFill>
                <a:latin typeface="FS Elliot Pro" panose="02000503040000020004" pitchFamily="50" charset="0"/>
              </a:rPr>
              <a:t>Sample Buy-Sell Review Summary Report (BB9868)</a:t>
            </a:r>
          </a:p>
        </p:txBody>
      </p:sp>
      <p:pic>
        <p:nvPicPr>
          <p:cNvPr id="2" name="Picture 2">
            <a:extLst>
              <a:ext uri="{FF2B5EF4-FFF2-40B4-BE49-F238E27FC236}">
                <a16:creationId xmlns:a16="http://schemas.microsoft.com/office/drawing/2014/main" id="{E77E71A5-6E10-98F6-464D-B1B927AC846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2408433" y="511170"/>
            <a:ext cx="2478042" cy="33695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 name="Picture 3">
            <a:extLst>
              <a:ext uri="{FF2B5EF4-FFF2-40B4-BE49-F238E27FC236}">
                <a16:creationId xmlns:a16="http://schemas.microsoft.com/office/drawing/2014/main" id="{58EA098F-F3A6-D66D-C188-9454F557D08F}"/>
              </a:ext>
            </a:extLst>
          </p:cNvPr>
          <p:cNvPicPr>
            <a:picLocks noChangeAspect="1"/>
          </p:cNvPicPr>
          <p:nvPr/>
        </p:nvPicPr>
        <p:blipFill>
          <a:blip r:embed="rId5"/>
          <a:stretch>
            <a:fillRect/>
          </a:stretch>
        </p:blipFill>
        <p:spPr>
          <a:xfrm>
            <a:off x="5077458" y="511169"/>
            <a:ext cx="2813282" cy="3398563"/>
          </a:xfrm>
          <a:prstGeom prst="rect">
            <a:avLst/>
          </a:prstGeom>
        </p:spPr>
      </p:pic>
    </p:spTree>
    <p:extLst>
      <p:ext uri="{BB962C8B-B14F-4D97-AF65-F5344CB8AC3E}">
        <p14:creationId xmlns:p14="http://schemas.microsoft.com/office/powerpoint/2010/main" val="41748948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CE996F1-89CE-1B48-A920-40FBD75EE938}"/>
              </a:ext>
            </a:extLst>
          </p:cNvPr>
          <p:cNvSpPr>
            <a:spLocks noGrp="1"/>
          </p:cNvSpPr>
          <p:nvPr>
            <p:ph type="title"/>
          </p:nvPr>
        </p:nvSpPr>
        <p:spPr>
          <a:xfrm>
            <a:off x="456605" y="219268"/>
            <a:ext cx="8230790" cy="774975"/>
          </a:xfrm>
        </p:spPr>
        <p:txBody>
          <a:bodyPr/>
          <a:lstStyle/>
          <a:p>
            <a:pPr>
              <a:spcBef>
                <a:spcPts val="1200"/>
              </a:spcBef>
            </a:pPr>
            <a:r>
              <a:rPr lang="en-US" sz="1400">
                <a:latin typeface="FS Elliot Pro Light" panose="02000503040000020004" pitchFamily="50" charset="0"/>
              </a:rPr>
              <a:t>Business Valuation/Buy Sell-Review/Business Continuation</a:t>
            </a:r>
            <a:br>
              <a:rPr lang="en-US"/>
            </a:br>
            <a:br>
              <a:rPr lang="en-US" sz="800"/>
            </a:br>
            <a:r>
              <a:rPr lang="en-US"/>
              <a:t>Primary focus of the buy-sell review</a:t>
            </a:r>
            <a:endParaRPr lang="en-US">
              <a:solidFill>
                <a:srgbClr val="0067CF"/>
              </a:solidFill>
              <a:latin typeface="FS Elliot Pro Light" panose="02000503040000020004" pitchFamily="2" charset="0"/>
            </a:endParaRPr>
          </a:p>
        </p:txBody>
      </p:sp>
      <p:sp>
        <p:nvSpPr>
          <p:cNvPr id="11" name="TextBox 10">
            <a:extLst>
              <a:ext uri="{FF2B5EF4-FFF2-40B4-BE49-F238E27FC236}">
                <a16:creationId xmlns:a16="http://schemas.microsoft.com/office/drawing/2014/main" id="{941108D0-BF3E-7B48-AE63-1CFC120DCAB6}"/>
              </a:ext>
            </a:extLst>
          </p:cNvPr>
          <p:cNvSpPr txBox="1"/>
          <p:nvPr/>
        </p:nvSpPr>
        <p:spPr>
          <a:xfrm>
            <a:off x="6923315" y="5943600"/>
            <a:ext cx="184731" cy="300082"/>
          </a:xfrm>
          <a:prstGeom prst="rect">
            <a:avLst/>
          </a:prstGeom>
          <a:noFill/>
        </p:spPr>
        <p:txBody>
          <a:bodyPr wrap="none" rtlCol="0">
            <a:spAutoFit/>
          </a:bodyPr>
          <a:lstStyle/>
          <a:p>
            <a:endParaRPr lang="en-US" sz="1350"/>
          </a:p>
        </p:txBody>
      </p:sp>
      <p:sp>
        <p:nvSpPr>
          <p:cNvPr id="2" name="TextBox 1">
            <a:extLst>
              <a:ext uri="{FF2B5EF4-FFF2-40B4-BE49-F238E27FC236}">
                <a16:creationId xmlns:a16="http://schemas.microsoft.com/office/drawing/2014/main" id="{FBC3EB19-365B-F441-BF78-E6784BBA6302}"/>
              </a:ext>
            </a:extLst>
          </p:cNvPr>
          <p:cNvSpPr txBox="1"/>
          <p:nvPr/>
        </p:nvSpPr>
        <p:spPr>
          <a:xfrm>
            <a:off x="-245097" y="1065229"/>
            <a:ext cx="0" cy="0"/>
          </a:xfrm>
          <a:prstGeom prst="rect">
            <a:avLst/>
          </a:prstGeom>
        </p:spPr>
        <p:txBody>
          <a:bodyPr vert="horz" wrap="none" lIns="91440" tIns="45720" rIns="91440" bIns="45720" rtlCol="0">
            <a:noAutofit/>
          </a:bodyPr>
          <a:lstStyle/>
          <a:p>
            <a:pPr>
              <a:lnSpc>
                <a:spcPct val="90000"/>
              </a:lnSpc>
              <a:spcBef>
                <a:spcPts val="0"/>
              </a:spcBef>
            </a:pPr>
            <a:endParaRPr lang="en-US" sz="3000" spc="-70">
              <a:solidFill>
                <a:srgbClr val="0091DA"/>
              </a:solidFill>
              <a:latin typeface="+mj-lt"/>
              <a:cs typeface="FS Elliot Pro Light"/>
            </a:endParaRPr>
          </a:p>
        </p:txBody>
      </p:sp>
      <p:sp>
        <p:nvSpPr>
          <p:cNvPr id="15" name="Rectangle 14">
            <a:extLst>
              <a:ext uri="{FF2B5EF4-FFF2-40B4-BE49-F238E27FC236}">
                <a16:creationId xmlns:a16="http://schemas.microsoft.com/office/drawing/2014/main" id="{74364F78-7030-8447-818F-F4424B1550CD}"/>
              </a:ext>
            </a:extLst>
          </p:cNvPr>
          <p:cNvSpPr/>
          <p:nvPr/>
        </p:nvSpPr>
        <p:spPr>
          <a:xfrm>
            <a:off x="0" y="1233997"/>
            <a:ext cx="9144000" cy="3388506"/>
          </a:xfrm>
          <a:prstGeom prst="rect">
            <a:avLst/>
          </a:prstGeom>
          <a:solidFill>
            <a:schemeClr val="bg1"/>
          </a:solidFill>
          <a:ln w="12700" cap="rnd">
            <a:noFill/>
            <a:prstDash val="sysDot"/>
            <a:rou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Footer Placeholder 4">
            <a:extLst>
              <a:ext uri="{FF2B5EF4-FFF2-40B4-BE49-F238E27FC236}">
                <a16:creationId xmlns:a16="http://schemas.microsoft.com/office/drawing/2014/main" id="{A073A719-BFF3-4515-9B01-49CD3BBC3E32}"/>
              </a:ext>
            </a:extLst>
          </p:cNvPr>
          <p:cNvSpPr txBox="1">
            <a:spLocks/>
          </p:cNvSpPr>
          <p:nvPr/>
        </p:nvSpPr>
        <p:spPr>
          <a:xfrm>
            <a:off x="-465283" y="4869656"/>
            <a:ext cx="5322185" cy="273844"/>
          </a:xfrm>
          <a:prstGeom prst="rect">
            <a:avLst/>
          </a:prstGeom>
        </p:spPr>
        <p:txBody>
          <a:bodyPr vert="horz" lIns="68580" tIns="34290" rIns="68580" bIns="34290" rtlCol="0" anchor="ctr"/>
          <a:lstStyle>
            <a:defPPr>
              <a:defRPr lang="en-US"/>
            </a:defPPr>
            <a:lvl1pPr marL="0" algn="ctr" defTabSz="457200" rtl="0" eaLnBrk="1" latinLnBrk="0" hangingPunct="1">
              <a:defRPr sz="1400" kern="1200" baseline="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25">
                <a:ln w="0" cmpd="sng">
                  <a:noFill/>
                </a:ln>
                <a:solidFill>
                  <a:schemeClr val="bg1"/>
                </a:solidFill>
                <a:effectLst>
                  <a:outerShdw blurRad="50800" dist="50800" dir="5400000" sx="1000" sy="1000" algn="ctr" rotWithShape="0">
                    <a:srgbClr val="000000">
                      <a:alpha val="43137"/>
                    </a:srgbClr>
                  </a:outerShdw>
                </a:effectLst>
                <a:latin typeface="FS Elliot Pro" pitchFamily="50" charset="0"/>
              </a:rPr>
              <a:t>For financial professional use only. Not for distribution to the public.</a:t>
            </a:r>
          </a:p>
          <a:p>
            <a:endParaRPr lang="en-US" sz="900" spc="75">
              <a:ln w="0" cmpd="sng">
                <a:noFill/>
              </a:ln>
              <a:solidFill>
                <a:schemeClr val="bg1"/>
              </a:solidFill>
              <a:effectLst>
                <a:outerShdw blurRad="50800" dist="50800" dir="5400000" sx="1000" sy="1000" algn="ctr" rotWithShape="0">
                  <a:srgbClr val="000000">
                    <a:alpha val="43137"/>
                  </a:srgbClr>
                </a:outerShdw>
              </a:effectLst>
              <a:latin typeface="FS Elliot Pro" pitchFamily="50" charset="0"/>
              <a:cs typeface="Arial" panose="020B0604020202020204" pitchFamily="34" charset="0"/>
            </a:endParaRPr>
          </a:p>
        </p:txBody>
      </p:sp>
      <p:sp>
        <p:nvSpPr>
          <p:cNvPr id="4" name="Content Placeholder 2">
            <a:extLst>
              <a:ext uri="{FF2B5EF4-FFF2-40B4-BE49-F238E27FC236}">
                <a16:creationId xmlns:a16="http://schemas.microsoft.com/office/drawing/2014/main" id="{FB6386C8-A02C-651B-63E3-EEA9D9AA163C}"/>
              </a:ext>
            </a:extLst>
          </p:cNvPr>
          <p:cNvSpPr txBox="1">
            <a:spLocks/>
          </p:cNvSpPr>
          <p:nvPr/>
        </p:nvSpPr>
        <p:spPr>
          <a:xfrm>
            <a:off x="295135" y="1577288"/>
            <a:ext cx="7391400" cy="2631820"/>
          </a:xfrm>
          <a:prstGeom prst="rect">
            <a:avLst/>
          </a:prstGeom>
        </p:spPr>
        <p:txBody>
          <a:bodyPr>
            <a:normAutofit/>
          </a:bodyPr>
          <a:lstStyle>
            <a:lvl1pPr marL="342900" indent="-227013" algn="l" defTabSz="457200" rtl="0" eaLnBrk="1" latinLnBrk="0" hangingPunct="1">
              <a:spcBef>
                <a:spcPct val="20000"/>
              </a:spcBef>
              <a:buClr>
                <a:schemeClr val="accent2">
                  <a:lumMod val="50000"/>
                </a:schemeClr>
              </a:buClr>
              <a:buFont typeface="Arial"/>
              <a:buChar char="•"/>
              <a:defRPr sz="1800" kern="1200">
                <a:solidFill>
                  <a:schemeClr val="accent2">
                    <a:lumMod val="50000"/>
                  </a:schemeClr>
                </a:solidFill>
                <a:latin typeface="FS Elliot Pro"/>
                <a:ea typeface="+mn-ea"/>
                <a:cs typeface="FS Elliot Pro"/>
              </a:defRPr>
            </a:lvl1pPr>
            <a:lvl2pPr marL="688975" indent="-231775" algn="l" defTabSz="457200" rtl="0" eaLnBrk="1" latinLnBrk="0" hangingPunct="1">
              <a:spcBef>
                <a:spcPct val="20000"/>
              </a:spcBef>
              <a:buClr>
                <a:schemeClr val="accent2">
                  <a:lumMod val="50000"/>
                </a:schemeClr>
              </a:buClr>
              <a:buFont typeface="Arial"/>
              <a:buChar char="–"/>
              <a:defRPr sz="1600" kern="1200">
                <a:solidFill>
                  <a:schemeClr val="accent2">
                    <a:lumMod val="50000"/>
                  </a:schemeClr>
                </a:solidFill>
                <a:latin typeface="FS Elliot Pro"/>
                <a:ea typeface="+mn-ea"/>
                <a:cs typeface="FS Elliot Pro"/>
              </a:defRPr>
            </a:lvl2pPr>
            <a:lvl3pPr marL="1143000" indent="-228600" algn="l" defTabSz="457200" rtl="0" eaLnBrk="1" latinLnBrk="0" hangingPunct="1">
              <a:spcBef>
                <a:spcPct val="20000"/>
              </a:spcBef>
              <a:buFont typeface="Arial"/>
              <a:buChar char="•"/>
              <a:defRPr sz="1400" kern="1200">
                <a:solidFill>
                  <a:srgbClr val="162B48"/>
                </a:solidFill>
                <a:latin typeface="FS Elliot Pro"/>
                <a:ea typeface="+mn-ea"/>
                <a:cs typeface="FS Elliot Pro"/>
              </a:defRPr>
            </a:lvl3pPr>
            <a:lvl4pPr marL="1600200" indent="-228600" algn="l" defTabSz="457200" rtl="0" eaLnBrk="1" latinLnBrk="0" hangingPunct="1">
              <a:spcBef>
                <a:spcPct val="20000"/>
              </a:spcBef>
              <a:buFont typeface="Arial"/>
              <a:buChar char="–"/>
              <a:defRPr sz="1200" kern="1200">
                <a:solidFill>
                  <a:srgbClr val="162B48"/>
                </a:solidFill>
                <a:latin typeface="+mn-lt"/>
                <a:ea typeface="+mn-ea"/>
                <a:cs typeface="+mn-cs"/>
              </a:defRPr>
            </a:lvl4pPr>
            <a:lvl5pPr marL="2057400" indent="-228600" algn="l" defTabSz="457200" rtl="0" eaLnBrk="1" latinLnBrk="0" hangingPunct="1">
              <a:spcBef>
                <a:spcPct val="20000"/>
              </a:spcBef>
              <a:buFont typeface="Arial"/>
              <a:buChar char="»"/>
              <a:defRPr sz="1000" kern="1200">
                <a:solidFill>
                  <a:srgbClr val="162B4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a:solidFill>
                  <a:srgbClr val="23273F"/>
                </a:solidFill>
              </a:rPr>
              <a:t>Structure of the agreement</a:t>
            </a:r>
          </a:p>
          <a:p>
            <a:r>
              <a:rPr lang="en-US" sz="2000">
                <a:solidFill>
                  <a:srgbClr val="23273F"/>
                </a:solidFill>
              </a:rPr>
              <a:t>The buy-sell triggers (mandatory and optional)</a:t>
            </a:r>
          </a:p>
          <a:p>
            <a:r>
              <a:rPr lang="en-US" sz="2000">
                <a:solidFill>
                  <a:srgbClr val="23273F"/>
                </a:solidFill>
              </a:rPr>
              <a:t>How the parties determine the sale price</a:t>
            </a:r>
          </a:p>
          <a:p>
            <a:r>
              <a:rPr lang="en-US" sz="2000">
                <a:solidFill>
                  <a:srgbClr val="23273F"/>
                </a:solidFill>
              </a:rPr>
              <a:t>The terms of the purchase transaction</a:t>
            </a:r>
          </a:p>
          <a:p>
            <a:r>
              <a:rPr lang="en-US" sz="2000">
                <a:solidFill>
                  <a:srgbClr val="23273F"/>
                </a:solidFill>
              </a:rPr>
              <a:t>How the funding is structured</a:t>
            </a:r>
          </a:p>
        </p:txBody>
      </p:sp>
    </p:spTree>
    <p:extLst>
      <p:ext uri="{BB962C8B-B14F-4D97-AF65-F5344CB8AC3E}">
        <p14:creationId xmlns:p14="http://schemas.microsoft.com/office/powerpoint/2010/main" val="3649319973"/>
      </p:ext>
    </p:extLst>
  </p:cSld>
  <p:clrMapOvr>
    <a:masterClrMapping/>
  </p:clrMapOvr>
</p:sld>
</file>

<file path=ppt/theme/theme1.xml><?xml version="1.0" encoding="utf-8"?>
<a:theme xmlns:a="http://schemas.openxmlformats.org/drawingml/2006/main" name="Office Theme">
  <a:themeElements>
    <a:clrScheme name="Principal">
      <a:dk1>
        <a:srgbClr val="8C8D8E"/>
      </a:dk1>
      <a:lt1>
        <a:sysClr val="window" lastClr="FFFFFF"/>
      </a:lt1>
      <a:dk2>
        <a:srgbClr val="464E7E"/>
      </a:dk2>
      <a:lt2>
        <a:srgbClr val="0091DA"/>
      </a:lt2>
      <a:accent1>
        <a:srgbClr val="00C4D9"/>
      </a:accent1>
      <a:accent2>
        <a:srgbClr val="00C19F"/>
      </a:accent2>
      <a:accent3>
        <a:srgbClr val="F2AF32"/>
      </a:accent3>
      <a:accent4>
        <a:srgbClr val="FF9231"/>
      </a:accent4>
      <a:accent5>
        <a:srgbClr val="162B48"/>
      </a:accent5>
      <a:accent6>
        <a:srgbClr val="0076CF"/>
      </a:accent6>
      <a:hlink>
        <a:srgbClr val="00C4D9"/>
      </a:hlink>
      <a:folHlink>
        <a:srgbClr val="162B4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Principal">
      <a:dk1>
        <a:srgbClr val="0091DA"/>
      </a:dk1>
      <a:lt1>
        <a:sysClr val="window" lastClr="FFFFFF"/>
      </a:lt1>
      <a:dk2>
        <a:srgbClr val="464E7E"/>
      </a:dk2>
      <a:lt2>
        <a:srgbClr val="0091DA"/>
      </a:lt2>
      <a:accent1>
        <a:srgbClr val="0091DA"/>
      </a:accent1>
      <a:accent2>
        <a:srgbClr val="464E7E"/>
      </a:accent2>
      <a:accent3>
        <a:srgbClr val="F2AF32"/>
      </a:accent3>
      <a:accent4>
        <a:srgbClr val="00C4D9"/>
      </a:accent4>
      <a:accent5>
        <a:srgbClr val="00C19F"/>
      </a:accent5>
      <a:accent6>
        <a:srgbClr val="FF9231"/>
      </a:accent6>
      <a:hlink>
        <a:srgbClr val="00C4D9"/>
      </a:hlink>
      <a:folHlink>
        <a:srgbClr val="68478D"/>
      </a:folHlink>
    </a:clrScheme>
    <a:fontScheme name="FS Elliot">
      <a:majorFont>
        <a:latin typeface="FS Elliot Pro"/>
        <a:ea typeface=""/>
        <a:cs typeface=""/>
      </a:majorFont>
      <a:minorFont>
        <a:latin typeface="FS Ellio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w="12700" cap="rnd">
          <a:noFill/>
          <a:prstDash val="sysDot"/>
          <a:round/>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Autofit/>
      </a:bodyPr>
      <a:lstStyle>
        <a:defPPr>
          <a:lnSpc>
            <a:spcPct val="90000"/>
          </a:lnSpc>
          <a:spcBef>
            <a:spcPts val="0"/>
          </a:spcBef>
          <a:defRPr sz="3000" spc="-70" dirty="0">
            <a:solidFill>
              <a:srgbClr val="0091DA"/>
            </a:solidFill>
            <a:latin typeface="+mj-lt"/>
            <a:cs typeface="FS Elliot Pro Light"/>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Notes1 xmlns="00a0abf1-db4d-40c2-9ab0-8f11fd44dbb4">Default</Notes1>
    <TaxCatchAll xmlns="b321ad9c-65f3-4b5a-ad5c-8eb431ac3fd0" xsi:nil="true"/>
    <lcf76f155ced4ddcb4097134ff3c332f xmlns="5d3dbe52-9a4f-4f08-99d8-aaca30901a44">
      <Terms xmlns="http://schemas.microsoft.com/office/infopath/2007/PartnerControls"/>
    </lcf76f155ced4ddcb4097134ff3c332f>
    <checkmark xmlns="5d3dbe52-9a4f-4f08-99d8-aaca30901a44">true</checkmark>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BFC1B827F3C1442801D581C73294682" ma:contentTypeVersion="18" ma:contentTypeDescription="Create a new document." ma:contentTypeScope="" ma:versionID="7bf10ff311bd0363f0529969a39b8500">
  <xsd:schema xmlns:xsd="http://www.w3.org/2001/XMLSchema" xmlns:xs="http://www.w3.org/2001/XMLSchema" xmlns:p="http://schemas.microsoft.com/office/2006/metadata/properties" xmlns:ns2="5d3dbe52-9a4f-4f08-99d8-aaca30901a44" xmlns:ns3="00a0abf1-db4d-40c2-9ab0-8f11fd44dbb4" xmlns:ns4="b321ad9c-65f3-4b5a-ad5c-8eb431ac3fd0" targetNamespace="http://schemas.microsoft.com/office/2006/metadata/properties" ma:root="true" ma:fieldsID="0e550b3d840dd41c92ab3308fdcfc160" ns2:_="" ns3:_="" ns4:_="">
    <xsd:import namespace="5d3dbe52-9a4f-4f08-99d8-aaca30901a44"/>
    <xsd:import namespace="00a0abf1-db4d-40c2-9ab0-8f11fd44dbb4"/>
    <xsd:import namespace="b321ad9c-65f3-4b5a-ad5c-8eb431ac3fd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3:Notes1" minOccurs="0"/>
                <xsd:element ref="ns2:MediaLengthInSeconds" minOccurs="0"/>
                <xsd:element ref="ns2:checkmark"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3dbe52-9a4f-4f08-99d8-aaca30901a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checkmark" ma:index="21" nillable="true" ma:displayName="check mark" ma:default="1" ma:format="Dropdown" ma:internalName="checkmark">
      <xsd:simpleType>
        <xsd:restriction base="dms:Boolea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13f235f5-6c35-4060-8631-19fa73a84a8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0a0abf1-db4d-40c2-9ab0-8f11fd44dbb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Notes1" ma:index="19" nillable="true" ma:displayName="Notes" ma:internalName="Notes1">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321ad9c-65f3-4b5a-ad5c-8eb431ac3fd0"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ab27a41a-bde0-4c0d-b4b9-3654378b47c2}" ma:internalName="TaxCatchAll" ma:showField="CatchAllData" ma:web="00a0abf1-db4d-40c2-9ab0-8f11fd44db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E0E6608-51E6-456B-81FA-CF29AB7BE03C}">
  <ds:schemaRefs>
    <ds:schemaRef ds:uri="00a0abf1-db4d-40c2-9ab0-8f11fd44dbb4"/>
    <ds:schemaRef ds:uri="b321ad9c-65f3-4b5a-ad5c-8eb431ac3fd0"/>
    <ds:schemaRef ds:uri="d97425db-9c0d-42da-b530-ddc85705969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5d3dbe52-9a4f-4f08-99d8-aaca30901a44"/>
  </ds:schemaRefs>
</ds:datastoreItem>
</file>

<file path=customXml/itemProps2.xml><?xml version="1.0" encoding="utf-8"?>
<ds:datastoreItem xmlns:ds="http://schemas.openxmlformats.org/officeDocument/2006/customXml" ds:itemID="{BB3BCABC-C415-47B1-9DEB-037F235A713F}"/>
</file>

<file path=customXml/itemProps3.xml><?xml version="1.0" encoding="utf-8"?>
<ds:datastoreItem xmlns:ds="http://schemas.openxmlformats.org/officeDocument/2006/customXml" ds:itemID="{CB5AE6B4-9E58-4672-93A7-2E7396A2D5E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2235</TotalTime>
  <Words>8983</Words>
  <Application>Microsoft Office PowerPoint</Application>
  <PresentationFormat>On-screen Show (16:9)</PresentationFormat>
  <Paragraphs>861</Paragraphs>
  <Slides>73</Slides>
  <Notes>73</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73</vt:i4>
      </vt:variant>
    </vt:vector>
  </HeadingPairs>
  <TitlesOfParts>
    <vt:vector size="87" baseType="lpstr">
      <vt:lpstr>ＭＳ Ｐゴシック</vt:lpstr>
      <vt:lpstr>.PingFang SC Regular</vt:lpstr>
      <vt:lpstr>Arial</vt:lpstr>
      <vt:lpstr>Calibri</vt:lpstr>
      <vt:lpstr>FS Elliot Pro</vt:lpstr>
      <vt:lpstr>FS Elliot Pro Light</vt:lpstr>
      <vt:lpstr>FS Elliot Web Bold</vt:lpstr>
      <vt:lpstr>FS Elliot Web Regular</vt:lpstr>
      <vt:lpstr>FSElliotPro</vt:lpstr>
      <vt:lpstr>Segoe UI</vt:lpstr>
      <vt:lpstr>STIXGeneral-Regular</vt:lpstr>
      <vt:lpstr>Office Theme</vt:lpstr>
      <vt:lpstr>Office Theme</vt:lpstr>
      <vt:lpstr>Office Theme</vt:lpstr>
      <vt:lpstr>PowerPoint Presentation</vt:lpstr>
      <vt:lpstr>Business market approaches </vt:lpstr>
      <vt:lpstr>First, identify a good prospect</vt:lpstr>
      <vt:lpstr>PowerPoint Presentation</vt:lpstr>
      <vt:lpstr>Business Valuation/Buy Sell-Review/Business Continuation  Why does this approach work?</vt:lpstr>
      <vt:lpstr>Business Valuation/Buy-Sell Review/Business Continuation </vt:lpstr>
      <vt:lpstr>Business valuation proposal  5 common valuation methods</vt:lpstr>
      <vt:lpstr>Business Valuation/Buy-Sell Review/Business Continuation  What is a buy-sell review?</vt:lpstr>
      <vt:lpstr>Business Valuation/Buy Sell-Review/Business Continuation  Primary focus of the buy-sell review</vt:lpstr>
      <vt:lpstr>Business continuation proposal  Proposing a buy-sell agreement</vt:lpstr>
      <vt:lpstr>Business Valuation/Buy Sell-Review/Business Continuation  Uncover more opportunities</vt:lpstr>
      <vt:lpstr>Business valuation/buy-Sell review/business continuation  Resources for you  Find everything you need to start the conversation with clients at: principal.com/business planning.   </vt:lpstr>
      <vt:lpstr>Business Valuation/Buy-Sell Review/Business Continuation </vt:lpstr>
      <vt:lpstr>PowerPoint Presentation</vt:lpstr>
      <vt:lpstr>PowerPoint Presentation</vt:lpstr>
      <vt:lpstr>Business Valuation/Buy-Sell Review/Business Continuation  What’s needed to get a proposal?</vt:lpstr>
      <vt:lpstr>PowerPoint Presentation</vt:lpstr>
      <vt:lpstr>Business Needs Assessment  Why does this approach work?</vt:lpstr>
      <vt:lpstr>PowerPoint Presentation</vt:lpstr>
      <vt:lpstr>Business Needs Assessment  A holistic view of business planning needs</vt:lpstr>
      <vt:lpstr>The business owner indicates what’s important to them</vt:lpstr>
      <vt:lpstr>Then, decides which of the assessments they want to complete</vt:lpstr>
      <vt:lpstr>Personalized assessments are provided</vt:lpstr>
      <vt:lpstr>Two options to use to approach your clients/  prospects  </vt:lpstr>
      <vt:lpstr>Get the resources you need at principal.com/ businessneeds assessment tools  </vt:lpstr>
      <vt:lpstr>PowerPoint Presentation</vt:lpstr>
      <vt:lpstr>Prioritizing Business Needs  Why does this approach work?</vt:lpstr>
      <vt:lpstr>Prioritizing Business Needs  Getting started</vt:lpstr>
      <vt:lpstr>PowerPoint Presentation</vt:lpstr>
      <vt:lpstr>PowerPoint Presentation</vt:lpstr>
      <vt:lpstr>PowerPoint Presentation</vt:lpstr>
      <vt:lpstr>Prioritizing business needs</vt:lpstr>
      <vt:lpstr>PowerPoint Presentation</vt:lpstr>
      <vt:lpstr>PowerPoint Presentation</vt:lpstr>
      <vt:lpstr>PowerPoint Presentation</vt:lpstr>
      <vt:lpstr>Family Business Planning approach  Take advantage of the market opportunity</vt:lpstr>
      <vt:lpstr>Family Business Planning approach  Owner often must balance competing needs.</vt:lpstr>
      <vt:lpstr>PowerPoint Presentation</vt:lpstr>
      <vt:lpstr>Family Business Planning approach </vt:lpstr>
      <vt:lpstr>PowerPoint Presentation</vt:lpstr>
      <vt:lpstr>PowerPoint Presentation</vt:lpstr>
      <vt:lpstr>PowerPoint Presentation</vt:lpstr>
      <vt:lpstr>Agribusiness approach  Getting started</vt:lpstr>
      <vt:lpstr>PowerPoint Presentation</vt:lpstr>
      <vt:lpstr>Agribusiness approach  What’s next?</vt:lpstr>
      <vt:lpstr>PowerPoint Presentation</vt:lpstr>
      <vt:lpstr>PowerPoint Presentation</vt:lpstr>
      <vt:lpstr>PowerPoint Presentation</vt:lpstr>
      <vt:lpstr>PowerPoint Presentation</vt:lpstr>
      <vt:lpstr>Business Owner Retirement Analysis  Why does this approach work?</vt:lpstr>
      <vt:lpstr>Business Owner Retirement Analysis </vt:lpstr>
      <vt:lpstr>Identifying the gap</vt:lpstr>
      <vt:lpstr>Appendix</vt:lpstr>
      <vt:lpstr>Options to address the gap</vt:lpstr>
      <vt:lpstr>Overcoming the gap</vt:lpstr>
      <vt:lpstr>Overcoming the gap</vt:lpstr>
      <vt:lpstr>Appendix</vt:lpstr>
      <vt:lpstr>Sample illustration</vt:lpstr>
      <vt:lpstr>Sample illustration</vt:lpstr>
      <vt:lpstr>Business Owner Retirement Analysis  Target market</vt:lpstr>
      <vt:lpstr>Business Owner Retirement Analysis  Start the conversation. </vt:lpstr>
      <vt:lpstr>Typical sales process for business market solutions</vt:lpstr>
      <vt:lpstr>Business Owner               Retirement Analysis  When business owner clients turn to you, you can turn to us.  Find everything you need in one place.   </vt:lpstr>
      <vt:lpstr>PowerPoint Presentation</vt:lpstr>
      <vt:lpstr>Strategic Alliances approach  Why does this approach work?</vt:lpstr>
      <vt:lpstr>Strategic Alliances approach  What’s the opportunity?</vt:lpstr>
      <vt:lpstr>Strategic Alliances approach  The Principal difference  Lean on us when you need help!   </vt:lpstr>
      <vt:lpstr>Strategic Alliances approach  What’s the process?</vt:lpstr>
      <vt:lpstr>Strategic Alliances approach  Benefit from a comprehensive  platform  Get all resources you need at principal.com/strategic alliances   </vt:lpstr>
      <vt:lpstr>Strategic Alliances approach </vt:lpstr>
      <vt:lpstr>PowerPoint Presentation</vt:lpstr>
      <vt:lpstr>Let’s connect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(16x9 horizontal) - revised 060116</dc:title>
  <dc:creator>Steve Pattee</dc:creator>
  <cp:lastModifiedBy>McAtee, Sheryl</cp:lastModifiedBy>
  <cp:revision>9</cp:revision>
  <cp:lastPrinted>2023-06-01T15:52:42Z</cp:lastPrinted>
  <dcterms:created xsi:type="dcterms:W3CDTF">2016-01-11T21:19:21Z</dcterms:created>
  <dcterms:modified xsi:type="dcterms:W3CDTF">2024-03-26T16:11:42Z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f49516a-7525-4936-8880-b1dc1e580865_Enabled">
    <vt:lpwstr>true</vt:lpwstr>
  </property>
  <property fmtid="{D5CDD505-2E9C-101B-9397-08002B2CF9AE}" pid="3" name="MSIP_Label_af49516a-7525-4936-8880-b1dc1e580865_SetDate">
    <vt:lpwstr>2021-03-17T14:59:54Z</vt:lpwstr>
  </property>
  <property fmtid="{D5CDD505-2E9C-101B-9397-08002B2CF9AE}" pid="4" name="MSIP_Label_af49516a-7525-4936-8880-b1dc1e580865_Method">
    <vt:lpwstr>Privileged</vt:lpwstr>
  </property>
  <property fmtid="{D5CDD505-2E9C-101B-9397-08002B2CF9AE}" pid="5" name="MSIP_Label_af49516a-7525-4936-8880-b1dc1e580865_Name">
    <vt:lpwstr>Non-visible label</vt:lpwstr>
  </property>
  <property fmtid="{D5CDD505-2E9C-101B-9397-08002B2CF9AE}" pid="6" name="MSIP_Label_af49516a-7525-4936-8880-b1dc1e580865_SiteId">
    <vt:lpwstr>3bea478c-1684-4a8c-8e85-045ec54ba430</vt:lpwstr>
  </property>
  <property fmtid="{D5CDD505-2E9C-101B-9397-08002B2CF9AE}" pid="7" name="MSIP_Label_af49516a-7525-4936-8880-b1dc1e580865_ActionId">
    <vt:lpwstr/>
  </property>
  <property fmtid="{D5CDD505-2E9C-101B-9397-08002B2CF9AE}" pid="8" name="MSIP_Label_af49516a-7525-4936-8880-b1dc1e580865_ContentBits">
    <vt:lpwstr>0</vt:lpwstr>
  </property>
  <property fmtid="{D5CDD505-2E9C-101B-9397-08002B2CF9AE}" pid="9" name="ContentTypeId">
    <vt:lpwstr>0x010100B489B8F63E607C4D8C857F9CB28B82DA</vt:lpwstr>
  </property>
  <property fmtid="{D5CDD505-2E9C-101B-9397-08002B2CF9AE}" pid="10" name="MediaServiceImageTags">
    <vt:lpwstr/>
  </property>
</Properties>
</file>