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1"/>
  </p:sldMasterIdLst>
  <p:notesMasterIdLst>
    <p:notesMasterId r:id="rId49"/>
  </p:notesMasterIdLst>
  <p:handoutMasterIdLst>
    <p:handoutMasterId r:id="rId50"/>
  </p:handoutMasterIdLst>
  <p:sldIdLst>
    <p:sldId id="380" r:id="rId12"/>
    <p:sldId id="417" r:id="rId13"/>
    <p:sldId id="345" r:id="rId14"/>
    <p:sldId id="277" r:id="rId15"/>
    <p:sldId id="401" r:id="rId16"/>
    <p:sldId id="381" r:id="rId17"/>
    <p:sldId id="382" r:id="rId18"/>
    <p:sldId id="383" r:id="rId19"/>
    <p:sldId id="384" r:id="rId20"/>
    <p:sldId id="385" r:id="rId21"/>
    <p:sldId id="414" r:id="rId22"/>
    <p:sldId id="387" r:id="rId23"/>
    <p:sldId id="394" r:id="rId24"/>
    <p:sldId id="389" r:id="rId25"/>
    <p:sldId id="390" r:id="rId26"/>
    <p:sldId id="391" r:id="rId27"/>
    <p:sldId id="393" r:id="rId28"/>
    <p:sldId id="396" r:id="rId29"/>
    <p:sldId id="395" r:id="rId30"/>
    <p:sldId id="397" r:id="rId31"/>
    <p:sldId id="398" r:id="rId32"/>
    <p:sldId id="399" r:id="rId33"/>
    <p:sldId id="400" r:id="rId34"/>
    <p:sldId id="412" r:id="rId35"/>
    <p:sldId id="402" r:id="rId36"/>
    <p:sldId id="404" r:id="rId37"/>
    <p:sldId id="405" r:id="rId38"/>
    <p:sldId id="406" r:id="rId39"/>
    <p:sldId id="407" r:id="rId40"/>
    <p:sldId id="413" r:id="rId41"/>
    <p:sldId id="408" r:id="rId42"/>
    <p:sldId id="409" r:id="rId43"/>
    <p:sldId id="410" r:id="rId44"/>
    <p:sldId id="411" r:id="rId45"/>
    <p:sldId id="415" r:id="rId46"/>
    <p:sldId id="416" r:id="rId47"/>
    <p:sldId id="419" r:id="rId48"/>
  </p:sldIdLst>
  <p:sldSz cx="12192000" cy="6858000"/>
  <p:notesSz cx="7315200" cy="9601200"/>
  <p:custDataLst>
    <p:custData r:id="rId9"/>
    <p:custData r:id="rId7"/>
    <p:custData r:id="rId10"/>
    <p:custData r:id="rId5"/>
    <p:custData r:id="rId2"/>
    <p:custData r:id="rId4"/>
    <p:custData r:id="rId1"/>
  </p:custData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1" userDrawn="1">
          <p15:clr>
            <a:srgbClr val="A4A3A4"/>
          </p15:clr>
        </p15:guide>
        <p15:guide id="2" orient="horz" pos="509" userDrawn="1">
          <p15:clr>
            <a:srgbClr val="A4A3A4"/>
          </p15:clr>
        </p15:guide>
        <p15:guide id="3" orient="horz" pos="3423" userDrawn="1">
          <p15:clr>
            <a:srgbClr val="A4A3A4"/>
          </p15:clr>
        </p15:guide>
        <p15:guide id="4" orient="horz" pos="2672" userDrawn="1">
          <p15:clr>
            <a:srgbClr val="A4A3A4"/>
          </p15:clr>
        </p15:guide>
        <p15:guide id="5" orient="horz" pos="143" userDrawn="1">
          <p15:clr>
            <a:srgbClr val="A4A3A4"/>
          </p15:clr>
        </p15:guide>
        <p15:guide id="6" orient="horz" pos="203" userDrawn="1">
          <p15:clr>
            <a:srgbClr val="A4A3A4"/>
          </p15:clr>
        </p15:guide>
        <p15:guide id="7" pos="5928" userDrawn="1">
          <p15:clr>
            <a:srgbClr val="A4A3A4"/>
          </p15:clr>
        </p15:guide>
        <p15:guide id="8" pos="755" userDrawn="1">
          <p15:clr>
            <a:srgbClr val="A4A3A4"/>
          </p15:clr>
        </p15:guide>
        <p15:guide id="9" pos="1689"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bney, Melinda" initials="DM" lastIdx="1" clrIdx="0"/>
  <p:cmAuthor id="1" name="l034297" initials="ML" lastIdx="0" clrIdx="1"/>
  <p:cmAuthor id="2" name="Genus, Maryanne" initials="GM" lastIdx="11" clrIdx="2">
    <p:extLst>
      <p:ext uri="{19B8F6BF-5375-455C-9EA6-DF929625EA0E}">
        <p15:presenceInfo xmlns:p15="http://schemas.microsoft.com/office/powerpoint/2012/main" userId="S::genus.maryanne@principal.com::e4287289-03c9-47af-9994-d17d0127ae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4B96"/>
    <a:srgbClr val="002855"/>
    <a:srgbClr val="00C4D9"/>
    <a:srgbClr val="004C97"/>
    <a:srgbClr val="62B5E5"/>
    <a:srgbClr val="0076CF"/>
    <a:srgbClr val="0061A0"/>
    <a:srgbClr val="0161A0"/>
    <a:srgbClr val="0038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4" autoAdjust="0"/>
    <p:restoredTop sz="93372" autoAdjust="0"/>
  </p:normalViewPr>
  <p:slideViewPr>
    <p:cSldViewPr snapToGrid="0" snapToObjects="1">
      <p:cViewPr varScale="1">
        <p:scale>
          <a:sx n="110" d="100"/>
          <a:sy n="110" d="100"/>
        </p:scale>
        <p:origin x="774" y="120"/>
      </p:cViewPr>
      <p:guideLst>
        <p:guide orient="horz" pos="4081"/>
        <p:guide orient="horz" pos="509"/>
        <p:guide orient="horz" pos="3423"/>
        <p:guide orient="horz" pos="2672"/>
        <p:guide orient="horz" pos="143"/>
        <p:guide orient="horz" pos="203"/>
        <p:guide pos="5928"/>
        <p:guide pos="755"/>
        <p:guide pos="168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p:scale>
          <a:sx n="100" d="100"/>
          <a:sy n="100" d="100"/>
        </p:scale>
        <p:origin x="-2748" y="72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customXml" Target="../customXml/item8.xml"/><Relationship Id="rId51"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spPr>
            <a:solidFill>
              <a:srgbClr val="0076CF"/>
            </a:solidFill>
            <a:ln>
              <a:noFill/>
            </a:ln>
          </c:spPr>
          <c:dPt>
            <c:idx val="0"/>
            <c:bubble3D val="0"/>
            <c:spPr>
              <a:solidFill>
                <a:srgbClr val="0076CF"/>
              </a:solidFill>
              <a:ln w="19050">
                <a:noFill/>
              </a:ln>
              <a:effectLst/>
            </c:spPr>
            <c:extLst>
              <c:ext xmlns:c16="http://schemas.microsoft.com/office/drawing/2014/chart" uri="{C3380CC4-5D6E-409C-BE32-E72D297353CC}">
                <c16:uniqueId val="{00000001-41F2-7D4A-9E91-9D1E5A293EC6}"/>
              </c:ext>
            </c:extLst>
          </c:dPt>
          <c:dPt>
            <c:idx val="1"/>
            <c:bubble3D val="0"/>
            <c:spPr>
              <a:solidFill>
                <a:srgbClr val="003865"/>
              </a:solidFill>
              <a:ln w="19050">
                <a:noFill/>
              </a:ln>
              <a:effectLst/>
            </c:spPr>
            <c:extLst>
              <c:ext xmlns:c16="http://schemas.microsoft.com/office/drawing/2014/chart" uri="{C3380CC4-5D6E-409C-BE32-E72D297353CC}">
                <c16:uniqueId val="{00000001-C4F2-8C4C-AD81-6658ED304226}"/>
              </c:ext>
            </c:extLst>
          </c:dPt>
          <c:dPt>
            <c:idx val="2"/>
            <c:bubble3D val="0"/>
            <c:spPr>
              <a:solidFill>
                <a:srgbClr val="0076CF"/>
              </a:solidFill>
              <a:ln w="19050">
                <a:noFill/>
              </a:ln>
              <a:effectLst/>
            </c:spPr>
            <c:extLst>
              <c:ext xmlns:c16="http://schemas.microsoft.com/office/drawing/2014/chart" uri="{C3380CC4-5D6E-409C-BE32-E72D297353CC}">
                <c16:uniqueId val="{00000005-41F2-7D4A-9E91-9D1E5A293EC6}"/>
              </c:ext>
            </c:extLst>
          </c:dPt>
          <c:dPt>
            <c:idx val="3"/>
            <c:bubble3D val="0"/>
            <c:spPr>
              <a:solidFill>
                <a:srgbClr val="0076CF"/>
              </a:solidFill>
              <a:ln w="19050">
                <a:noFill/>
              </a:ln>
              <a:effectLst/>
            </c:spPr>
            <c:extLst>
              <c:ext xmlns:c16="http://schemas.microsoft.com/office/drawing/2014/chart" uri="{C3380CC4-5D6E-409C-BE32-E72D297353CC}">
                <c16:uniqueId val="{00000007-41F2-7D4A-9E91-9D1E5A293EC6}"/>
              </c:ext>
            </c:extLst>
          </c:dPt>
          <c:cat>
            <c:numRef>
              <c:f>Sheet1!$A$2:$A$5</c:f>
              <c:numCache>
                <c:formatCode>General</c:formatCode>
                <c:ptCount val="4"/>
              </c:numCache>
            </c:numRef>
          </c:cat>
          <c:val>
            <c:numRef>
              <c:f>Sheet1!$B$2:$B$5</c:f>
              <c:numCache>
                <c:formatCode>General</c:formatCode>
                <c:ptCount val="4"/>
                <c:pt idx="0">
                  <c:v>60</c:v>
                </c:pt>
                <c:pt idx="1">
                  <c:v>40</c:v>
                </c:pt>
              </c:numCache>
            </c:numRef>
          </c:val>
          <c:extLst>
            <c:ext xmlns:c16="http://schemas.microsoft.com/office/drawing/2014/chart" uri="{C3380CC4-5D6E-409C-BE32-E72D297353CC}">
              <c16:uniqueId val="{00000000-C4F2-8C4C-AD81-6658ED304226}"/>
            </c:ext>
          </c:extLst>
        </c:ser>
        <c:dLbls>
          <c:showLegendKey val="0"/>
          <c:showVal val="0"/>
          <c:showCatName val="0"/>
          <c:showSerName val="0"/>
          <c:showPercent val="0"/>
          <c:showBubbleSize val="0"/>
          <c:showLeaderLines val="1"/>
        </c:dLbls>
        <c:firstSliceAng val="0"/>
        <c:holeSize val="5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A62D071C-62DA-1E40-889A-7A352E7EEFE9}" type="datetimeFigureOut">
              <a:rPr lang="en-US" smtClean="0"/>
              <a:t>04/05/2023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87C57509-B498-694C-BF4C-D9B59421582C}" type="slidenum">
              <a:rPr lang="en-US" smtClean="0"/>
              <a:t>‹#›</a:t>
            </a:fld>
            <a:endParaRPr lang="en-US" dirty="0"/>
          </a:p>
        </p:txBody>
      </p:sp>
    </p:spTree>
    <p:extLst>
      <p:ext uri="{BB962C8B-B14F-4D97-AF65-F5344CB8AC3E}">
        <p14:creationId xmlns:p14="http://schemas.microsoft.com/office/powerpoint/2010/main" val="35005568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E9955B8-8F57-7C4D-8105-90AE58928882}" type="datetimeFigureOut">
              <a:rPr lang="en-US" smtClean="0"/>
              <a:t>04/05/2023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24C2B2C-38E7-6645-8EC2-7A497A515162}" type="slidenum">
              <a:rPr lang="en-US" smtClean="0"/>
              <a:t>‹#›</a:t>
            </a:fld>
            <a:endParaRPr lang="en-US" dirty="0"/>
          </a:p>
        </p:txBody>
      </p:sp>
    </p:spTree>
    <p:extLst>
      <p:ext uri="{BB962C8B-B14F-4D97-AF65-F5344CB8AC3E}">
        <p14:creationId xmlns:p14="http://schemas.microsoft.com/office/powerpoint/2010/main" val="819357472"/>
      </p:ext>
    </p:extLst>
  </p:cSld>
  <p:clrMap bg1="lt1" tx1="dk1" bg2="lt2" tx2="dk2" accent1="accent1" accent2="accent2" accent3="accent3" accent4="accent4" accent5="accent5" accent6="accent6" hlink="hlink" folHlink="folHlink"/>
  <p:hf hdr="0" ftr="0" dt="0"/>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latin typeface="FS Elliot Pro"/>
              <a:cs typeface="FS Elliot Pro"/>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t>0</a:t>
            </a:fld>
            <a:endParaRPr lang="en-US" dirty="0"/>
          </a:p>
        </p:txBody>
      </p:sp>
    </p:spTree>
    <p:extLst>
      <p:ext uri="{BB962C8B-B14F-4D97-AF65-F5344CB8AC3E}">
        <p14:creationId xmlns:p14="http://schemas.microsoft.com/office/powerpoint/2010/main" val="3565842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You should also know what Medicare won’t cover. That includes copays and insurance deductibles, dental and vision care and long-term care. Those costs can add up, so plan ahead now.</a:t>
            </a:r>
          </a:p>
        </p:txBody>
      </p:sp>
      <p:sp>
        <p:nvSpPr>
          <p:cNvPr id="4" name="Slide Number Placeholder 3"/>
          <p:cNvSpPr>
            <a:spLocks noGrp="1"/>
          </p:cNvSpPr>
          <p:nvPr>
            <p:ph type="sldNum" sz="quarter" idx="10"/>
          </p:nvPr>
        </p:nvSpPr>
        <p:spPr/>
        <p:txBody>
          <a:bodyPr/>
          <a:lstStyle/>
          <a:p>
            <a:fld id="{E24C2B2C-38E7-6645-8EC2-7A497A515162}" type="slidenum">
              <a:rPr lang="en-US" smtClean="0"/>
              <a:t>9</a:t>
            </a:fld>
            <a:endParaRPr lang="en-US" dirty="0"/>
          </a:p>
        </p:txBody>
      </p:sp>
    </p:spTree>
    <p:extLst>
      <p:ext uri="{BB962C8B-B14F-4D97-AF65-F5344CB8AC3E}">
        <p14:creationId xmlns:p14="http://schemas.microsoft.com/office/powerpoint/2010/main" val="1395383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 know all this might seem like a lot of information. But you don’t have to know everything right this minute. Here are some things you can do to figure out the next steps:</a:t>
            </a:r>
          </a:p>
          <a:p>
            <a:r>
              <a:rPr lang="en-US" sz="1300" dirty="0"/>
              <a:t> </a:t>
            </a:r>
          </a:p>
          <a:p>
            <a:pPr marL="181240" indent="-181240" defTabSz="483306">
              <a:buFont typeface="Arial"/>
              <a:buChar char="•"/>
              <a:defRPr/>
            </a:pPr>
            <a:r>
              <a:rPr lang="en-US" sz="1300" b="1" dirty="0"/>
              <a:t>Signing up for Medicare. </a:t>
            </a:r>
            <a:r>
              <a:rPr lang="en-US" sz="1300" dirty="0"/>
              <a:t>You can sign up for Medicare beginning three months before the month you turn 65. The initial enrollment period lasts until three months after the month you turn 65. If you don’t sign up during that time and you aren’t eligible for a Special Enrollment Period, you can still sign up during the general enrollment period, which is January 1 - March 31 each year. But you might have to pay higher Medicare Part B and Part D premiums if you go that route.</a:t>
            </a:r>
          </a:p>
          <a:p>
            <a:pPr marL="181240" indent="-181240">
              <a:buFont typeface="Arial"/>
              <a:buChar char="•"/>
            </a:pPr>
            <a:r>
              <a:rPr lang="en-US" sz="1300" b="1" dirty="0"/>
              <a:t>Comparing costs. </a:t>
            </a:r>
            <a:r>
              <a:rPr lang="en-US" sz="1300" dirty="0"/>
              <a:t>Medicare.gov has a comparison tool that lets you estimate your premiums. You can even compare costs and coverage between the different parts of Medicare. </a:t>
            </a:r>
          </a:p>
          <a:p>
            <a:pPr marL="181240" indent="-181240">
              <a:buFont typeface="Arial"/>
              <a:buChar char="•"/>
            </a:pPr>
            <a:r>
              <a:rPr lang="en-US" sz="1300" b="1" dirty="0"/>
              <a:t>Planning ahead for the costs.</a:t>
            </a:r>
            <a:r>
              <a:rPr lang="en-US" sz="1300" dirty="0"/>
              <a:t> Use the Medicare chart in your handbook. It gives you some suggestions based on if you’re still working, about to retire or already retired.</a:t>
            </a:r>
          </a:p>
          <a:p>
            <a:pPr marL="181240" indent="-181240">
              <a:buFont typeface="Arial"/>
              <a:buChar char="•"/>
            </a:pPr>
            <a:r>
              <a:rPr lang="en-US" sz="1300" b="1" dirty="0"/>
              <a:t>Getting the details. </a:t>
            </a:r>
            <a:r>
              <a:rPr lang="en-US" sz="1300" dirty="0"/>
              <a:t>If you have questions, call 800-MEDICARE or your state’s Senior Health Insurance Information Program (SHIIP).</a:t>
            </a:r>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10</a:t>
            </a:fld>
            <a:endParaRPr lang="en-US" dirty="0"/>
          </a:p>
        </p:txBody>
      </p:sp>
    </p:spTree>
    <p:extLst>
      <p:ext uri="{BB962C8B-B14F-4D97-AF65-F5344CB8AC3E}">
        <p14:creationId xmlns:p14="http://schemas.microsoft.com/office/powerpoint/2010/main" val="3085497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So we just talked about the fact that Medicare doesn’t pay for everything—including long-term care. And as you’ve probably heard, assisted living and long-term care can be pricey. </a:t>
            </a:r>
          </a:p>
          <a:p>
            <a:r>
              <a:rPr lang="en-US" sz="1300" dirty="0"/>
              <a:t> </a:t>
            </a:r>
          </a:p>
          <a:p>
            <a:r>
              <a:rPr lang="en-US" sz="1300" dirty="0"/>
              <a:t>That’s why long-term care insurance may be a good option. You can buy it:</a:t>
            </a:r>
          </a:p>
          <a:p>
            <a:pPr marL="181240" indent="-181240">
              <a:buFont typeface="Arial"/>
              <a:buChar char="•"/>
            </a:pPr>
            <a:r>
              <a:rPr lang="en-US" sz="1300" dirty="0"/>
              <a:t>On your own — this could be the most expensive way. You can find providers in your state on the National Association of Insurance Commissioners website at naic.org</a:t>
            </a:r>
          </a:p>
          <a:p>
            <a:pPr marL="181240" indent="-181240">
              <a:buFont typeface="Arial"/>
              <a:buChar char="•"/>
            </a:pPr>
            <a:r>
              <a:rPr lang="en-US" sz="1300" dirty="0"/>
              <a:t>From your employer, if available — if you’re not sure, check with your leader or your Human Resources department</a:t>
            </a:r>
          </a:p>
          <a:p>
            <a:pPr marL="181240" indent="-181240">
              <a:buFont typeface="Arial"/>
              <a:buChar char="•"/>
            </a:pPr>
            <a:r>
              <a:rPr lang="en-US" sz="1300" dirty="0"/>
              <a:t>Through an association or another group to which you belong (for example, an alumni association or trade organization)</a:t>
            </a:r>
          </a:p>
        </p:txBody>
      </p:sp>
      <p:sp>
        <p:nvSpPr>
          <p:cNvPr id="4" name="Slide Number Placeholder 3"/>
          <p:cNvSpPr>
            <a:spLocks noGrp="1"/>
          </p:cNvSpPr>
          <p:nvPr>
            <p:ph type="sldNum" sz="quarter" idx="10"/>
          </p:nvPr>
        </p:nvSpPr>
        <p:spPr/>
        <p:txBody>
          <a:bodyPr/>
          <a:lstStyle/>
          <a:p>
            <a:fld id="{E24C2B2C-38E7-6645-8EC2-7A497A515162}" type="slidenum">
              <a:rPr lang="en-US" smtClean="0"/>
              <a:t>11</a:t>
            </a:fld>
            <a:endParaRPr lang="en-US" dirty="0"/>
          </a:p>
        </p:txBody>
      </p:sp>
    </p:spTree>
    <p:extLst>
      <p:ext uri="{BB962C8B-B14F-4D97-AF65-F5344CB8AC3E}">
        <p14:creationId xmlns:p14="http://schemas.microsoft.com/office/powerpoint/2010/main" val="3085497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look at something a little more fun — income. During retirement, you’ll probably have money coming in from a few different sources. (Don’t forget to write those down in your retirement spending plan.) </a:t>
            </a:r>
          </a:p>
          <a:p>
            <a:endParaRPr lang="en-US" dirty="0"/>
          </a:p>
          <a:p>
            <a:r>
              <a:rPr lang="en-US" dirty="0"/>
              <a:t>For most people, Social Security is a “for sure” source of income. But it can also be confusing. So let’s go over some of the basics.</a:t>
            </a:r>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12</a:t>
            </a:fld>
            <a:endParaRPr lang="en-US" dirty="0"/>
          </a:p>
        </p:txBody>
      </p:sp>
    </p:spTree>
    <p:extLst>
      <p:ext uri="{BB962C8B-B14F-4D97-AF65-F5344CB8AC3E}">
        <p14:creationId xmlns:p14="http://schemas.microsoft.com/office/powerpoint/2010/main" val="3591940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Social Security was created as a financial safety net for older Americans. Workers pay into the system during their working years (through the FICA deduction from their paychecks). When they reach their “full retirement age” (currently age 66 or 67, depending on what year they were born), they can start receiving benefits. </a:t>
            </a:r>
          </a:p>
          <a:p>
            <a:r>
              <a:rPr lang="en-US" sz="1300" dirty="0"/>
              <a:t> </a:t>
            </a:r>
          </a:p>
          <a:p>
            <a:r>
              <a:rPr lang="en-US" sz="1300" dirty="0"/>
              <a:t>The amount of </a:t>
            </a:r>
            <a:r>
              <a:rPr lang="en-US" sz="1300" i="1" dirty="0"/>
              <a:t>your</a:t>
            </a:r>
            <a:r>
              <a:rPr lang="en-US" sz="1300" dirty="0"/>
              <a:t> Social Security benefit is based on your highest 35 earning years (up to an annual max amount specified by the IRS) and adjusted for inflation each year. In general, the more you’ve earned, the more you’ve paid into the system over time (up to that annual IRS max), and the more you’ll get back in benefits. But keep in mind that for any earnings over that max amount, you’ll have to supplement that extra “for sure” income on your own.</a:t>
            </a:r>
          </a:p>
          <a:p>
            <a:r>
              <a:rPr lang="en-US" sz="1300" dirty="0"/>
              <a:t> </a:t>
            </a:r>
          </a:p>
          <a:p>
            <a:r>
              <a:rPr lang="en-US" sz="1300" dirty="0"/>
              <a:t>Timing is really important with Social Security. That’s because the program rewards people for waiting to start their benefits. Your benefit will increase based on the number of months you </a:t>
            </a:r>
            <a:r>
              <a:rPr lang="en-US" sz="1300" i="1" dirty="0"/>
              <a:t>don’t</a:t>
            </a:r>
            <a:r>
              <a:rPr lang="en-US" sz="1300" dirty="0"/>
              <a:t> receive benefits between your full retirement age and age 70.</a:t>
            </a:r>
          </a:p>
        </p:txBody>
      </p:sp>
      <p:sp>
        <p:nvSpPr>
          <p:cNvPr id="4" name="Slide Number Placeholder 3"/>
          <p:cNvSpPr>
            <a:spLocks noGrp="1"/>
          </p:cNvSpPr>
          <p:nvPr>
            <p:ph type="sldNum" sz="quarter" idx="10"/>
          </p:nvPr>
        </p:nvSpPr>
        <p:spPr/>
        <p:txBody>
          <a:bodyPr/>
          <a:lstStyle/>
          <a:p>
            <a:fld id="{E24C2B2C-38E7-6645-8EC2-7A497A515162}" type="slidenum">
              <a:rPr lang="en-US" smtClean="0"/>
              <a:t>13</a:t>
            </a:fld>
            <a:endParaRPr lang="en-US" dirty="0"/>
          </a:p>
        </p:txBody>
      </p:sp>
    </p:spTree>
    <p:extLst>
      <p:ext uri="{BB962C8B-B14F-4D97-AF65-F5344CB8AC3E}">
        <p14:creationId xmlns:p14="http://schemas.microsoft.com/office/powerpoint/2010/main" val="3586092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300" dirty="0"/>
              <a:t>There’s no hard-and-fast rule about when to start taking Social Security benefits. It really is an individual decision, based in part on your answers to these questions:</a:t>
            </a:r>
          </a:p>
          <a:p>
            <a:pPr fontAlgn="base"/>
            <a:endParaRPr lang="en-US" sz="1300" dirty="0"/>
          </a:p>
          <a:p>
            <a:pPr marL="181240" indent="-181240" fontAlgn="base">
              <a:buFont typeface="Arial"/>
              <a:buChar char="•"/>
            </a:pPr>
            <a:r>
              <a:rPr lang="en-US" sz="1300" b="1" dirty="0"/>
              <a:t>How healthy are you, and what’s your family history? </a:t>
            </a:r>
            <a:r>
              <a:rPr lang="en-US" sz="1300" dirty="0"/>
              <a:t>If you think you’ll live until a ripe old age, you may want to consider delaying benefits.</a:t>
            </a:r>
          </a:p>
          <a:p>
            <a:pPr marL="181240" indent="-181240" fontAlgn="base">
              <a:buFont typeface="Arial"/>
              <a:buChar char="•"/>
            </a:pPr>
            <a:r>
              <a:rPr lang="en-US" sz="1300" b="1" dirty="0"/>
              <a:t>Will you keep working after collecting Social Security?</a:t>
            </a:r>
            <a:r>
              <a:rPr lang="en-US" sz="1300" dirty="0"/>
              <a:t> If so, you should know that working may reduce your benefits up until your Social Security full retirement age.</a:t>
            </a:r>
          </a:p>
          <a:p>
            <a:pPr marL="181240" indent="-181240" fontAlgn="base">
              <a:buFont typeface="Arial"/>
              <a:buChar char="•"/>
            </a:pPr>
            <a:r>
              <a:rPr lang="en-US" sz="1300" b="1" dirty="0"/>
              <a:t>Will you get spousal or survivor benefits? </a:t>
            </a:r>
            <a:r>
              <a:rPr lang="en-US" sz="1300" dirty="0"/>
              <a:t>If so, you’ll want to look into your options before starting your own Social Security benefits.</a:t>
            </a:r>
          </a:p>
          <a:p>
            <a:pPr marL="181240" indent="-181240" fontAlgn="base">
              <a:buFont typeface="Arial"/>
              <a:buChar char="•"/>
            </a:pPr>
            <a:r>
              <a:rPr lang="en-US" sz="1300" b="1" dirty="0"/>
              <a:t>How much might you pay in taxes?</a:t>
            </a:r>
            <a:r>
              <a:rPr lang="en-US" sz="1300" dirty="0"/>
              <a:t> Up to 85 percent of your Social Security benefit may be taxable, depending on something called your “provisional income.” Your provisional income amount is the total of your taxable income, tax-exempt interest income and 50 percent of your Social Security benefit. If you think you’ll have a lower provisional income later in retirement, starting your Social Security benefits later may mean less of your benefit gets taxed. A financial advisor can help you estimate your provisional income and possible tax rate.</a:t>
            </a:r>
          </a:p>
          <a:p>
            <a:pPr marL="181240" indent="-181240" fontAlgn="base">
              <a:buFont typeface="Arial"/>
              <a:buChar char="•"/>
            </a:pPr>
            <a:r>
              <a:rPr lang="en-US" sz="1300" b="1" dirty="0"/>
              <a:t>What are your other sources of retirement income? </a:t>
            </a:r>
            <a:r>
              <a:rPr lang="en-US" sz="1300" dirty="0"/>
              <a:t>If you delay Social Security benefits, could you get by on personal savings and any retirement benefits from your employer?</a:t>
            </a:r>
          </a:p>
        </p:txBody>
      </p:sp>
      <p:sp>
        <p:nvSpPr>
          <p:cNvPr id="4" name="Slide Number Placeholder 3"/>
          <p:cNvSpPr>
            <a:spLocks noGrp="1"/>
          </p:cNvSpPr>
          <p:nvPr>
            <p:ph type="sldNum" sz="quarter" idx="10"/>
          </p:nvPr>
        </p:nvSpPr>
        <p:spPr/>
        <p:txBody>
          <a:bodyPr/>
          <a:lstStyle/>
          <a:p>
            <a:fld id="{E24C2B2C-38E7-6645-8EC2-7A497A515162}" type="slidenum">
              <a:rPr lang="en-US" smtClean="0"/>
              <a:t>14</a:t>
            </a:fld>
            <a:endParaRPr lang="en-US" dirty="0"/>
          </a:p>
        </p:txBody>
      </p:sp>
    </p:spTree>
    <p:extLst>
      <p:ext uri="{BB962C8B-B14F-4D97-AF65-F5344CB8AC3E}">
        <p14:creationId xmlns:p14="http://schemas.microsoft.com/office/powerpoint/2010/main" val="3085497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a:buChar char="•"/>
            </a:pPr>
            <a:r>
              <a:rPr lang="en-US" sz="1300" dirty="0"/>
              <a:t>Getting benefit estimates at ssa.gov or by calling 800-772-1213.</a:t>
            </a:r>
          </a:p>
          <a:p>
            <a:pPr marL="181240" indent="-181240">
              <a:buFont typeface="Arial"/>
              <a:buChar char="•"/>
            </a:pPr>
            <a:r>
              <a:rPr lang="en-US" sz="1300" dirty="0"/>
              <a:t>Adding the estimates to your spending plan in the back of your handbook.</a:t>
            </a:r>
          </a:p>
          <a:p>
            <a:pPr marL="181240" indent="-181240">
              <a:buFont typeface="Arial"/>
              <a:buChar char="•"/>
            </a:pPr>
            <a:endParaRPr lang="en-US" sz="1300" dirty="0"/>
          </a:p>
          <a:p>
            <a:pPr defTabSz="483306">
              <a:defRPr/>
            </a:pPr>
            <a:r>
              <a:rPr lang="en-US" sz="1300" dirty="0"/>
              <a:t>Putting in a little research time up front can help you make good Social Security decisions.</a:t>
            </a:r>
          </a:p>
          <a:p>
            <a:endParaRPr lang="en-US" sz="1300" dirty="0"/>
          </a:p>
        </p:txBody>
      </p:sp>
      <p:sp>
        <p:nvSpPr>
          <p:cNvPr id="4" name="Slide Number Placeholder 3"/>
          <p:cNvSpPr>
            <a:spLocks noGrp="1"/>
          </p:cNvSpPr>
          <p:nvPr>
            <p:ph type="sldNum" sz="quarter" idx="10"/>
          </p:nvPr>
        </p:nvSpPr>
        <p:spPr/>
        <p:txBody>
          <a:bodyPr/>
          <a:lstStyle/>
          <a:p>
            <a:fld id="{E24C2B2C-38E7-6645-8EC2-7A497A515162}" type="slidenum">
              <a:rPr lang="en-US" smtClean="0"/>
              <a:t>15</a:t>
            </a:fld>
            <a:endParaRPr lang="en-US" dirty="0"/>
          </a:p>
        </p:txBody>
      </p:sp>
    </p:spTree>
    <p:extLst>
      <p:ext uri="{BB962C8B-B14F-4D97-AF65-F5344CB8AC3E}">
        <p14:creationId xmlns:p14="http://schemas.microsoft.com/office/powerpoint/2010/main" val="3085497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Social Security won’t be your only income in retirement. You might have income from a few different sources. But aside from Social Security, most of your retirement income will likely come from your employer’s retirement savings account. </a:t>
            </a:r>
          </a:p>
          <a:p>
            <a:r>
              <a:rPr lang="en-US" sz="1300" dirty="0"/>
              <a:t> </a:t>
            </a:r>
          </a:p>
          <a:p>
            <a:r>
              <a:rPr lang="en-US" sz="1300" dirty="0"/>
              <a:t>That’s why it’s really important to make informed investing decisions with your account -- to help that money last throughout retirement.</a:t>
            </a:r>
          </a:p>
          <a:p>
            <a:r>
              <a:rPr lang="en-US" sz="1300" dirty="0"/>
              <a:t> </a:t>
            </a:r>
          </a:p>
          <a:p>
            <a:r>
              <a:rPr lang="en-US" sz="1300" dirty="0"/>
              <a:t>You don’t have to be the next Warren Buffett. But you should understand some basic concepts. Let’s go through those now.</a:t>
            </a:r>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16</a:t>
            </a:fld>
            <a:endParaRPr lang="en-US" dirty="0"/>
          </a:p>
        </p:txBody>
      </p:sp>
    </p:spTree>
    <p:extLst>
      <p:ext uri="{BB962C8B-B14F-4D97-AF65-F5344CB8AC3E}">
        <p14:creationId xmlns:p14="http://schemas.microsoft.com/office/powerpoint/2010/main" val="3665092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sz="1300" dirty="0"/>
              <a:t>Take a look at the chart on page 9 of your handbook. This chart goes into details about some different kinds of investments. Let’s cover them briefly.</a:t>
            </a:r>
          </a:p>
        </p:txBody>
      </p:sp>
      <p:sp>
        <p:nvSpPr>
          <p:cNvPr id="4" name="Slide Number Placeholder 3"/>
          <p:cNvSpPr>
            <a:spLocks noGrp="1"/>
          </p:cNvSpPr>
          <p:nvPr>
            <p:ph type="sldNum" sz="quarter" idx="10"/>
          </p:nvPr>
        </p:nvSpPr>
        <p:spPr/>
        <p:txBody>
          <a:bodyPr/>
          <a:lstStyle/>
          <a:p>
            <a:fld id="{E24C2B2C-38E7-6645-8EC2-7A497A515162}" type="slidenum">
              <a:rPr lang="en-US" smtClean="0"/>
              <a:t>17</a:t>
            </a:fld>
            <a:endParaRPr lang="en-US" dirty="0"/>
          </a:p>
        </p:txBody>
      </p:sp>
    </p:spTree>
    <p:extLst>
      <p:ext uri="{BB962C8B-B14F-4D97-AF65-F5344CB8AC3E}">
        <p14:creationId xmlns:p14="http://schemas.microsoft.com/office/powerpoint/2010/main" val="3085497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What’s the difference between the different types of investments? A lot of it centers around risk and potential return.</a:t>
            </a:r>
          </a:p>
          <a:p>
            <a:endParaRPr lang="en-US" sz="1300" dirty="0"/>
          </a:p>
          <a:p>
            <a:pPr defTabSz="483306">
              <a:defRPr/>
            </a:pPr>
            <a:r>
              <a:rPr lang="en-US" sz="1300" dirty="0"/>
              <a:t>Investments are organized into groups called “asset classes” based on levels of potential risk. Generally, asset classes with lower risk offer less potential for growth, and asset classes with higher risk offer more potential for growth (but more potential for loss, too).</a:t>
            </a:r>
          </a:p>
          <a:p>
            <a:r>
              <a:rPr lang="en-US" sz="1300" dirty="0"/>
              <a:t> </a:t>
            </a:r>
          </a:p>
          <a:p>
            <a:r>
              <a:rPr lang="en-US" sz="1300" dirty="0"/>
              <a:t>With your investments, you’ll want to find the right balance of risk and return for you. There’s a quiz at principal.com/investorprofilequiz that can help you find a balance that may help with this decision.</a:t>
            </a:r>
          </a:p>
        </p:txBody>
      </p:sp>
      <p:sp>
        <p:nvSpPr>
          <p:cNvPr id="4" name="Slide Number Placeholder 3"/>
          <p:cNvSpPr>
            <a:spLocks noGrp="1"/>
          </p:cNvSpPr>
          <p:nvPr>
            <p:ph type="sldNum" sz="quarter" idx="10"/>
          </p:nvPr>
        </p:nvSpPr>
        <p:spPr/>
        <p:txBody>
          <a:bodyPr/>
          <a:lstStyle/>
          <a:p>
            <a:fld id="{E24C2B2C-38E7-6645-8EC2-7A497A515162}" type="slidenum">
              <a:rPr lang="en-US" smtClean="0"/>
              <a:t>18</a:t>
            </a:fld>
            <a:endParaRPr lang="en-US" dirty="0"/>
          </a:p>
        </p:txBody>
      </p:sp>
    </p:spTree>
    <p:extLst>
      <p:ext uri="{BB962C8B-B14F-4D97-AF65-F5344CB8AC3E}">
        <p14:creationId xmlns:p14="http://schemas.microsoft.com/office/powerpoint/2010/main" val="308549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FS Elliot Pro"/>
                <a:cs typeface="FS Elliot Pro"/>
              </a:rPr>
              <a:t>Retirement sounds pretty exciting, right? Living on your own schedule, relaxing, spending more time with family and friends—there’s a lot to look forward to.</a:t>
            </a:r>
          </a:p>
          <a:p>
            <a:endParaRPr lang="en-US" sz="1300" dirty="0">
              <a:latin typeface="FS Elliot Pro"/>
              <a:cs typeface="FS Elliot Pro"/>
            </a:endParaRPr>
          </a:p>
          <a:p>
            <a:r>
              <a:rPr lang="en-US" sz="1300" dirty="0">
                <a:latin typeface="FS Elliot Pro"/>
                <a:cs typeface="FS Elliot Pro"/>
              </a:rPr>
              <a:t> </a:t>
            </a:r>
          </a:p>
          <a:p>
            <a:r>
              <a:rPr lang="en-US" sz="1300" dirty="0">
                <a:latin typeface="FS Elliot Pro"/>
                <a:cs typeface="FS Elliot Pro"/>
              </a:rPr>
              <a:t>As you get closer to the big day (and especially if you’re already retired), you probably have some questions. And maybe a few middle-of-the-night worries. </a:t>
            </a:r>
          </a:p>
          <a:p>
            <a:r>
              <a:rPr lang="en-US" sz="1300" dirty="0">
                <a:latin typeface="FS Elliot Pro"/>
                <a:cs typeface="FS Elliot Pro"/>
              </a:rPr>
              <a:t> </a:t>
            </a:r>
          </a:p>
          <a:p>
            <a:endParaRPr lang="en-US" sz="1300" dirty="0">
              <a:latin typeface="FS Elliot Pro"/>
              <a:cs typeface="FS Elliot Pro"/>
            </a:endParaRPr>
          </a:p>
          <a:p>
            <a:r>
              <a:rPr lang="en-US" sz="1300" dirty="0">
                <a:latin typeface="FS Elliot Pro"/>
                <a:cs typeface="FS Elliot Pro"/>
              </a:rPr>
              <a:t>That’s OK. Just remember you’re not alone. Principal</a:t>
            </a:r>
            <a:r>
              <a:rPr lang="en-US" sz="1300" baseline="30000" dirty="0">
                <a:latin typeface="FS Elliot Pro"/>
                <a:cs typeface="FS Elliot Pro"/>
              </a:rPr>
              <a:t>®</a:t>
            </a:r>
            <a:r>
              <a:rPr lang="en-US" sz="1300" dirty="0">
                <a:latin typeface="FS Elliot Pro"/>
                <a:cs typeface="FS Elliot Pro"/>
              </a:rPr>
              <a:t> is here to help. Today, we’ll talk about possible ways to help overcome some of those worries — so you can enjoy this next phase of your life. </a:t>
            </a:r>
          </a:p>
          <a:p>
            <a:r>
              <a:rPr lang="en-US" sz="1300" dirty="0">
                <a:latin typeface="FS Elliot Pro"/>
                <a:cs typeface="FS Elliot Pro"/>
              </a:rPr>
              <a:t> </a:t>
            </a:r>
          </a:p>
          <a:p>
            <a:endParaRPr lang="en-US" sz="1300" dirty="0">
              <a:latin typeface="FS Elliot Pro"/>
              <a:cs typeface="FS Elliot Pro"/>
            </a:endParaRPr>
          </a:p>
          <a:p>
            <a:r>
              <a:rPr lang="en-US" sz="1300" dirty="0">
                <a:latin typeface="FS Elliot Pro"/>
                <a:cs typeface="FS Elliot Pro"/>
              </a:rPr>
              <a:t>As we talk, I’ll mention the “Your Retirement” handbook I’ve set out for each of you. It’s pretty handy—you might want to use it to follow along today. And you should definitely hang on to it so you can use it as you fine-tune your plans.</a:t>
            </a:r>
          </a:p>
        </p:txBody>
      </p:sp>
      <p:sp>
        <p:nvSpPr>
          <p:cNvPr id="4" name="Slide Number Placeholder 3"/>
          <p:cNvSpPr>
            <a:spLocks noGrp="1"/>
          </p:cNvSpPr>
          <p:nvPr>
            <p:ph type="sldNum" sz="quarter" idx="10"/>
          </p:nvPr>
        </p:nvSpPr>
        <p:spPr/>
        <p:txBody>
          <a:bodyPr/>
          <a:lstStyle/>
          <a:p>
            <a:fld id="{E24C2B2C-38E7-6645-8EC2-7A497A515162}" type="slidenum">
              <a:rPr lang="en-US" smtClean="0"/>
              <a:t>1</a:t>
            </a:fld>
            <a:endParaRPr lang="en-US" dirty="0"/>
          </a:p>
        </p:txBody>
      </p:sp>
    </p:spTree>
    <p:extLst>
      <p:ext uri="{BB962C8B-B14F-4D97-AF65-F5344CB8AC3E}">
        <p14:creationId xmlns:p14="http://schemas.microsoft.com/office/powerpoint/2010/main" val="3565842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If you’re wondering if there’s a certain kind of investment that’s best, the answer’s no. However, choosing a mix of different kinds of investments might help you manage risk — and give your investment the potential to grow over time. That’s because some kinds of investments tend to move in the opposite direction of other kinds of investments.</a:t>
            </a:r>
          </a:p>
          <a:p>
            <a:r>
              <a:rPr lang="en-US" sz="1300" dirty="0"/>
              <a:t> </a:t>
            </a:r>
          </a:p>
          <a:p>
            <a:r>
              <a:rPr lang="en-US" sz="1300" dirty="0"/>
              <a:t>For instance, stocks and bonds tend to move in opposite directions. If the value of your stock investments goes down, then, the value of your bond investments may increase. Overall, this may help you get a more consistent return over time.</a:t>
            </a:r>
          </a:p>
          <a:p>
            <a:r>
              <a:rPr lang="en-US" sz="1300" dirty="0"/>
              <a:t> </a:t>
            </a:r>
          </a:p>
          <a:p>
            <a:r>
              <a:rPr lang="en-US" sz="1300" dirty="0"/>
              <a:t>This is why your employer’s retirement plan offers several different kinds of investment options with varying risk levels. That way you can choose from a range of investments with varying risk and return potential.</a:t>
            </a:r>
          </a:p>
        </p:txBody>
      </p:sp>
      <p:sp>
        <p:nvSpPr>
          <p:cNvPr id="4" name="Slide Number Placeholder 3"/>
          <p:cNvSpPr>
            <a:spLocks noGrp="1"/>
          </p:cNvSpPr>
          <p:nvPr>
            <p:ph type="sldNum" sz="quarter" idx="10"/>
          </p:nvPr>
        </p:nvSpPr>
        <p:spPr/>
        <p:txBody>
          <a:bodyPr/>
          <a:lstStyle/>
          <a:p>
            <a:fld id="{E24C2B2C-38E7-6645-8EC2-7A497A515162}" type="slidenum">
              <a:rPr lang="en-US" smtClean="0"/>
              <a:t>19</a:t>
            </a:fld>
            <a:endParaRPr lang="en-US" dirty="0"/>
          </a:p>
        </p:txBody>
      </p:sp>
    </p:spTree>
    <p:extLst>
      <p:ext uri="{BB962C8B-B14F-4D97-AF65-F5344CB8AC3E}">
        <p14:creationId xmlns:p14="http://schemas.microsoft.com/office/powerpoint/2010/main" val="3085497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As you get closer to retirement, you may want to adjust your mix of investments. In general, it’s good to have less risk as you get closer to retirement (and when you’re retired). That’s because if the market drops, you have less time to recover from any losses. So giving up some potential for growth might be worth it in exchange for lower risk.</a:t>
            </a:r>
          </a:p>
          <a:p>
            <a:r>
              <a:rPr lang="en-US" sz="1300" dirty="0"/>
              <a:t> </a:t>
            </a:r>
          </a:p>
          <a:p>
            <a:r>
              <a:rPr lang="en-US" sz="1300" dirty="0"/>
              <a:t>The Investor Profile Quiz I mentioned earlier can help. Once you answer some questions about your age, your goals and your comfort with risk, the quiz recommends a mix of investment types that may be a fit for you.</a:t>
            </a:r>
          </a:p>
        </p:txBody>
      </p:sp>
      <p:sp>
        <p:nvSpPr>
          <p:cNvPr id="4" name="Slide Number Placeholder 3"/>
          <p:cNvSpPr>
            <a:spLocks noGrp="1"/>
          </p:cNvSpPr>
          <p:nvPr>
            <p:ph type="sldNum" sz="quarter" idx="10"/>
          </p:nvPr>
        </p:nvSpPr>
        <p:spPr/>
        <p:txBody>
          <a:bodyPr/>
          <a:lstStyle/>
          <a:p>
            <a:fld id="{E24C2B2C-38E7-6645-8EC2-7A497A515162}" type="slidenum">
              <a:rPr lang="en-US" smtClean="0"/>
              <a:t>20</a:t>
            </a:fld>
            <a:endParaRPr lang="en-US" dirty="0"/>
          </a:p>
        </p:txBody>
      </p:sp>
    </p:spTree>
    <p:extLst>
      <p:ext uri="{BB962C8B-B14F-4D97-AF65-F5344CB8AC3E}">
        <p14:creationId xmlns:p14="http://schemas.microsoft.com/office/powerpoint/2010/main" val="3085497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We’d all like to keep more of our hard-earned money, right? That’s why it’s important to keep taxes in mind when investing for retirement. Consider these strategies:</a:t>
            </a:r>
          </a:p>
          <a:p>
            <a:pPr marL="181240" indent="-181240">
              <a:buFont typeface="Arial"/>
              <a:buChar char="•"/>
            </a:pPr>
            <a:r>
              <a:rPr lang="en-US" sz="1300" b="1" dirty="0"/>
              <a:t>Saving more in your employer’s retirement plan, if you’re still working.</a:t>
            </a:r>
            <a:r>
              <a:rPr lang="en-US" sz="1300" dirty="0"/>
              <a:t> Retirement plan contributions are typically made before taxes are taken out, so that money has the potential to grow tax free. (Some retirement plans cap the limit at a lower amount, so make sure you look into the plan’s details.)</a:t>
            </a:r>
          </a:p>
          <a:p>
            <a:pPr marL="181240" indent="-181240">
              <a:buFont typeface="Arial"/>
              <a:buChar char="•"/>
            </a:pPr>
            <a:r>
              <a:rPr lang="en-US" sz="1300" b="1" dirty="0"/>
              <a:t>Contributing to an IRA. </a:t>
            </a:r>
            <a:r>
              <a:rPr lang="en-US" sz="1300" dirty="0"/>
              <a:t>Like a 401(k) or 403(b) plan, your earnings in a traditional IRA grow tax deferred, which means they aren't taxed until you withdraw that money from the account.* You can also make tax deductible contributions to a traditional IRA if you meet certain criteria. Roth IRAs work a little differently; contributions to a Roth IRA don't qualify for a tax deduction, but the earnings may be tax-free in some cases. Read the sidebar on the right for more info.</a:t>
            </a:r>
          </a:p>
          <a:p>
            <a:pPr marL="181240" indent="-181240">
              <a:buFont typeface="Arial"/>
              <a:buChar char="•"/>
            </a:pPr>
            <a:r>
              <a:rPr lang="en-US" sz="1300" b="1" dirty="0"/>
              <a:t>Making catch-up contributions.</a:t>
            </a:r>
            <a:r>
              <a:rPr lang="en-US" sz="1300" dirty="0"/>
              <a:t> If you’re age 50 or older and still working, you can contribute additional dollars 	</a:t>
            </a:r>
            <a:r>
              <a:rPr lang="en-US" sz="1600" b="0" i="0" dirty="0">
                <a:effectLst/>
                <a:latin typeface="-apple-system"/>
              </a:rPr>
              <a:t>to a 401(k) or 403(b) plan, </a:t>
            </a:r>
            <a:r>
              <a:rPr lang="en-US" sz="1600" b="1" i="0" dirty="0">
                <a:effectLst/>
                <a:latin typeface="-apple-system"/>
              </a:rPr>
              <a:t>depending on the limits set each year by the IRS and if your employer’s plan allows it</a:t>
            </a:r>
            <a:r>
              <a:rPr lang="en-US" sz="1600" b="0" i="0" dirty="0">
                <a:effectLst/>
                <a:latin typeface="-apple-system"/>
              </a:rPr>
              <a:t>.</a:t>
            </a:r>
            <a:r>
              <a:rPr lang="en-US" sz="1300" dirty="0"/>
              <a:t>. Just check the plan limits first to be on the safe side — they can change from year to year.</a:t>
            </a:r>
          </a:p>
          <a:p>
            <a:pPr marL="181240" indent="-181240" fontAlgn="base">
              <a:buFont typeface="Arial"/>
              <a:buChar char="•"/>
            </a:pPr>
            <a:r>
              <a:rPr lang="en-US" sz="1300" b="1" dirty="0"/>
              <a:t>Seeing if you’re eligible for the Saver’s Tax Credit. </a:t>
            </a:r>
            <a:r>
              <a:rPr lang="en-US" sz="1300" dirty="0"/>
              <a:t>If you fall within certain income ranges, you may get a little extra tax advantage when contributing to an employer-sponsored retirement plan or an IRA. Check the irs.gov website to find out if you’re eligible.</a:t>
            </a:r>
          </a:p>
          <a:p>
            <a:r>
              <a:rPr lang="en-US" sz="1300" dirty="0"/>
              <a:t> </a:t>
            </a:r>
          </a:p>
          <a:p>
            <a:r>
              <a:rPr lang="en-US" sz="1300" dirty="0"/>
              <a:t>Before making any final tax-related decisions, it’s a good idea to check with a tax professional to help you make the right decision for your situation.</a:t>
            </a:r>
          </a:p>
          <a:p>
            <a:endParaRPr lang="en-US" sz="1300" dirty="0"/>
          </a:p>
          <a:p>
            <a:r>
              <a:rPr lang="en-US" sz="1300" dirty="0"/>
              <a:t>*If covered by an employer-sponsored retirement plan, your deduction may be limited. Visit the IRS website at irs.gov for more information.</a:t>
            </a:r>
          </a:p>
        </p:txBody>
      </p:sp>
      <p:sp>
        <p:nvSpPr>
          <p:cNvPr id="4" name="Slide Number Placeholder 3"/>
          <p:cNvSpPr>
            <a:spLocks noGrp="1"/>
          </p:cNvSpPr>
          <p:nvPr>
            <p:ph type="sldNum" sz="quarter" idx="10"/>
          </p:nvPr>
        </p:nvSpPr>
        <p:spPr/>
        <p:txBody>
          <a:bodyPr/>
          <a:lstStyle/>
          <a:p>
            <a:fld id="{E24C2B2C-38E7-6645-8EC2-7A497A515162}" type="slidenum">
              <a:rPr lang="en-US" smtClean="0"/>
              <a:t>21</a:t>
            </a:fld>
            <a:endParaRPr lang="en-US" dirty="0"/>
          </a:p>
        </p:txBody>
      </p:sp>
    </p:spTree>
    <p:extLst>
      <p:ext uri="{BB962C8B-B14F-4D97-AF65-F5344CB8AC3E}">
        <p14:creationId xmlns:p14="http://schemas.microsoft.com/office/powerpoint/2010/main" val="3085497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Let’s go over a few things to think about regarding investments:</a:t>
            </a:r>
          </a:p>
          <a:p>
            <a:endParaRPr lang="en-US" sz="1300" dirty="0"/>
          </a:p>
          <a:p>
            <a:pPr marL="181240" indent="-181240">
              <a:buFont typeface="Arial"/>
              <a:buChar char="•"/>
            </a:pPr>
            <a:r>
              <a:rPr lang="en-US" sz="1300" dirty="0"/>
              <a:t>Taking the Investor Profile Quiz at principal.com/investorprofilequiz</a:t>
            </a:r>
          </a:p>
          <a:p>
            <a:pPr marL="181240" indent="-181240">
              <a:buFont typeface="Arial"/>
              <a:buChar char="•"/>
            </a:pPr>
            <a:r>
              <a:rPr lang="en-US" sz="1300" dirty="0"/>
              <a:t>Choosing a mix of investments from various asset classes to help manage risk</a:t>
            </a:r>
          </a:p>
          <a:p>
            <a:pPr marL="181240" indent="-181240">
              <a:buFont typeface="Arial"/>
              <a:buChar char="•"/>
            </a:pPr>
            <a:r>
              <a:rPr lang="en-US" sz="1300" dirty="0"/>
              <a:t>Shifting to investments with historically less risk as retirement nears</a:t>
            </a:r>
          </a:p>
          <a:p>
            <a:pPr marL="181240" indent="-181240">
              <a:buFont typeface="Arial"/>
              <a:buChar char="•"/>
            </a:pPr>
            <a:r>
              <a:rPr lang="en-US" sz="1300" dirty="0"/>
              <a:t>Working with a tax professional when investing for retirement</a:t>
            </a:r>
          </a:p>
        </p:txBody>
      </p:sp>
      <p:sp>
        <p:nvSpPr>
          <p:cNvPr id="4" name="Slide Number Placeholder 3"/>
          <p:cNvSpPr>
            <a:spLocks noGrp="1"/>
          </p:cNvSpPr>
          <p:nvPr>
            <p:ph type="sldNum" sz="quarter" idx="10"/>
          </p:nvPr>
        </p:nvSpPr>
        <p:spPr/>
        <p:txBody>
          <a:bodyPr/>
          <a:lstStyle/>
          <a:p>
            <a:fld id="{E24C2B2C-38E7-6645-8EC2-7A497A515162}" type="slidenum">
              <a:rPr lang="en-US" smtClean="0"/>
              <a:t>22</a:t>
            </a:fld>
            <a:endParaRPr lang="en-US" dirty="0"/>
          </a:p>
        </p:txBody>
      </p:sp>
    </p:spTree>
    <p:extLst>
      <p:ext uri="{BB962C8B-B14F-4D97-AF65-F5344CB8AC3E}">
        <p14:creationId xmlns:p14="http://schemas.microsoft.com/office/powerpoint/2010/main" val="3085497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We talked about investing for approaching retirement and planning for taxes. What happens when it’s time to retire? At that point, you’ll likely be taking your savings and turning it to income.</a:t>
            </a:r>
          </a:p>
          <a:p>
            <a:endParaRPr lang="en-US" sz="1300" dirty="0"/>
          </a:p>
          <a:p>
            <a:r>
              <a:rPr lang="en-US" sz="1300" dirty="0"/>
              <a:t>If this is one of your biggest worries, you’re not alone. We’re here to help. </a:t>
            </a:r>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23</a:t>
            </a:fld>
            <a:endParaRPr lang="en-US" dirty="0"/>
          </a:p>
        </p:txBody>
      </p:sp>
    </p:spTree>
    <p:extLst>
      <p:ext uri="{BB962C8B-B14F-4D97-AF65-F5344CB8AC3E}">
        <p14:creationId xmlns:p14="http://schemas.microsoft.com/office/powerpoint/2010/main" val="1207072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Let’s start by looking at one possible strategy. Here’s how it works:</a:t>
            </a:r>
          </a:p>
          <a:p>
            <a:pPr fontAlgn="base"/>
            <a:r>
              <a:rPr lang="en-US" sz="1300" dirty="0"/>
              <a:t> </a:t>
            </a:r>
          </a:p>
          <a:p>
            <a:pPr marL="241653" indent="-241653" fontAlgn="base">
              <a:buFont typeface="+mj-lt"/>
              <a:buAutoNum type="arabicPeriod"/>
            </a:pPr>
            <a:r>
              <a:rPr lang="en-US" sz="1300" dirty="0"/>
              <a:t>Figure out how much you might </a:t>
            </a:r>
            <a:r>
              <a:rPr lang="en-US" sz="1300" i="1" dirty="0"/>
              <a:t>need</a:t>
            </a:r>
            <a:r>
              <a:rPr lang="en-US" sz="1300" dirty="0"/>
              <a:t> to spend each year – for things like food, housing, insurance and health care.</a:t>
            </a:r>
          </a:p>
          <a:p>
            <a:pPr marL="241653" indent="-241653" fontAlgn="base">
              <a:buFont typeface="+mj-lt"/>
              <a:buAutoNum type="arabicPeriod"/>
            </a:pPr>
            <a:r>
              <a:rPr lang="en-US" sz="1300" dirty="0"/>
              <a:t>Add up how much money you’ll likely have coming in from “for sure” income (like Social Security, an annuity, a pension plan, etc.). And use that bucket of money to pay for your needs.</a:t>
            </a:r>
          </a:p>
          <a:p>
            <a:pPr marL="241653" indent="-241653" fontAlgn="base">
              <a:buFont typeface="+mj-lt"/>
              <a:buAutoNum type="arabicPeriod"/>
            </a:pPr>
            <a:r>
              <a:rPr lang="en-US" sz="1300" dirty="0"/>
              <a:t>Is there a gap between what you need and your “for sure” income? If so, look to your “variable income” – like retirement plan savings, an IRA or other savings accounts – to fill that gap.</a:t>
            </a:r>
          </a:p>
          <a:p>
            <a:pPr fontAlgn="base"/>
            <a:r>
              <a:rPr lang="en-US" sz="1300" dirty="0"/>
              <a:t> </a:t>
            </a:r>
          </a:p>
          <a:p>
            <a:pPr fontAlgn="base"/>
            <a:r>
              <a:rPr lang="en-US" sz="1300" dirty="0"/>
              <a:t>And you can also use that variable income bucket money for those “wants” you outlined earlier. Hobbies, travel, dining out…that kind of thing.</a:t>
            </a:r>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24</a:t>
            </a:fld>
            <a:endParaRPr lang="en-US" dirty="0"/>
          </a:p>
        </p:txBody>
      </p:sp>
    </p:spTree>
    <p:extLst>
      <p:ext uri="{BB962C8B-B14F-4D97-AF65-F5344CB8AC3E}">
        <p14:creationId xmlns:p14="http://schemas.microsoft.com/office/powerpoint/2010/main" val="1040367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For most people, a 401(k) or 403(b) account is the biggest part of their “variable income.”</a:t>
            </a:r>
          </a:p>
          <a:p>
            <a:endParaRPr lang="en-US" sz="1300" dirty="0"/>
          </a:p>
          <a:p>
            <a:pPr defTabSz="483306">
              <a:defRPr/>
            </a:pPr>
            <a:r>
              <a:rPr lang="en-US" sz="1300" dirty="0"/>
              <a:t>Once you retire, what should you do with that money? You generally have a few different options for pulling money from those types of accounts*:</a:t>
            </a:r>
          </a:p>
          <a:p>
            <a:endParaRPr lang="en-US" sz="1300" dirty="0"/>
          </a:p>
          <a:p>
            <a:pPr defTabSz="483306">
              <a:lnSpc>
                <a:spcPct val="115000"/>
              </a:lnSpc>
              <a:defRPr/>
            </a:pPr>
            <a:r>
              <a:rPr lang="en-US" sz="1300" b="1" dirty="0">
                <a:ea typeface="ＭＳ 明朝"/>
                <a:cs typeface="Times New Roman"/>
              </a:rPr>
              <a:t>Leave savings in the retirement plan</a:t>
            </a:r>
            <a:br>
              <a:rPr lang="en-US" sz="1300" b="1" dirty="0">
                <a:ea typeface="ＭＳ 明朝"/>
                <a:cs typeface="Times New Roman"/>
              </a:rPr>
            </a:br>
            <a:r>
              <a:rPr lang="en-US" sz="1300" dirty="0">
                <a:ea typeface="ＭＳ 明朝"/>
                <a:cs typeface="Times New Roman"/>
              </a:rPr>
              <a:t>PROS</a:t>
            </a:r>
          </a:p>
          <a:p>
            <a:pPr marL="362480" indent="-362480">
              <a:lnSpc>
                <a:spcPct val="115000"/>
              </a:lnSpc>
              <a:buFont typeface="Symbol"/>
              <a:buChar char=""/>
            </a:pPr>
            <a:r>
              <a:rPr lang="en-US" sz="1300" dirty="0">
                <a:ea typeface="ＭＳ 明朝"/>
                <a:cs typeface="Times New Roman"/>
              </a:rPr>
              <a:t>Can roll other retirement accounts into it while still employed</a:t>
            </a:r>
          </a:p>
          <a:p>
            <a:pPr marL="362480" indent="-362480">
              <a:lnSpc>
                <a:spcPct val="115000"/>
              </a:lnSpc>
              <a:buFont typeface="Symbol"/>
              <a:buChar char=""/>
            </a:pPr>
            <a:r>
              <a:rPr lang="en-US" sz="1300" dirty="0">
                <a:ea typeface="ＭＳ 明朝"/>
                <a:cs typeface="Times New Roman"/>
              </a:rPr>
              <a:t>Can still access the plan’s services</a:t>
            </a:r>
          </a:p>
          <a:p>
            <a:pPr marL="362480" indent="-362480">
              <a:lnSpc>
                <a:spcPct val="115000"/>
              </a:lnSpc>
              <a:buFont typeface="Symbol"/>
              <a:buChar char=""/>
            </a:pPr>
            <a:r>
              <a:rPr lang="en-US" sz="1300" dirty="0">
                <a:ea typeface="ＭＳ 明朝"/>
                <a:cs typeface="Times New Roman"/>
              </a:rPr>
              <a:t>Savings might grow with the market</a:t>
            </a:r>
          </a:p>
          <a:p>
            <a:pPr marL="362480" indent="-362480">
              <a:lnSpc>
                <a:spcPct val="115000"/>
              </a:lnSpc>
              <a:buFont typeface="Symbol"/>
              <a:buChar char=""/>
            </a:pPr>
            <a:r>
              <a:rPr lang="en-US" sz="1300" dirty="0">
                <a:ea typeface="ＭＳ 明朝"/>
                <a:cs typeface="Times New Roman"/>
              </a:rPr>
              <a:t>Money isn’t taxed until it’s taken out in retirement</a:t>
            </a:r>
          </a:p>
          <a:p>
            <a:pPr marL="362480" indent="-362480">
              <a:lnSpc>
                <a:spcPct val="115000"/>
              </a:lnSpc>
              <a:buFont typeface="Symbol"/>
              <a:buChar char=""/>
            </a:pPr>
            <a:r>
              <a:rPr lang="en-US" sz="1300" dirty="0">
                <a:ea typeface="ＭＳ 明朝"/>
                <a:cs typeface="Times New Roman"/>
              </a:rPr>
              <a:t>Can take money out as early as age 55 if changing jobs or retiring (59½ otherwise)</a:t>
            </a:r>
          </a:p>
          <a:p>
            <a:pPr marL="362480" indent="-362480">
              <a:lnSpc>
                <a:spcPct val="115000"/>
              </a:lnSpc>
              <a:buFont typeface="Symbol"/>
              <a:buChar char=""/>
            </a:pPr>
            <a:r>
              <a:rPr lang="en-US" sz="1300" dirty="0">
                <a:ea typeface="ＭＳ 明朝"/>
                <a:cs typeface="Times New Roman"/>
              </a:rPr>
              <a:t>Generally, can withdraw money periodically to pay expenses or buy other financial products to help with continuing to </a:t>
            </a:r>
            <a:r>
              <a:rPr lang="en-US" sz="1300" dirty="0"/>
              <a:t>save for retirement, providing steady monthly payments in retirement or keeping up with potential inflation</a:t>
            </a:r>
            <a:br>
              <a:rPr lang="en-US" sz="1300" dirty="0">
                <a:ea typeface="ＭＳ 明朝"/>
                <a:cs typeface="Times New Roman"/>
              </a:rPr>
            </a:br>
            <a:endParaRPr lang="en-US" sz="1300" dirty="0">
              <a:ea typeface="ＭＳ 明朝"/>
              <a:cs typeface="Times New Roman"/>
            </a:endParaRPr>
          </a:p>
          <a:p>
            <a:pPr>
              <a:lnSpc>
                <a:spcPct val="115000"/>
              </a:lnSpc>
            </a:pPr>
            <a:r>
              <a:rPr lang="en-US" sz="1300" dirty="0">
                <a:ea typeface="ＭＳ 明朝"/>
                <a:cs typeface="Times New Roman"/>
              </a:rPr>
              <a:t>CONS</a:t>
            </a:r>
          </a:p>
          <a:p>
            <a:pPr marL="362480" indent="-362480">
              <a:lnSpc>
                <a:spcPct val="115000"/>
              </a:lnSpc>
              <a:buFont typeface="Symbol"/>
              <a:buChar char=""/>
            </a:pPr>
            <a:r>
              <a:rPr lang="en-US" sz="1300" dirty="0">
                <a:ea typeface="ＭＳ 明朝"/>
                <a:cs typeface="Times New Roman"/>
              </a:rPr>
              <a:t>The previous employer can make changes to the plan</a:t>
            </a:r>
          </a:p>
          <a:p>
            <a:pPr marL="362480" indent="-362480">
              <a:lnSpc>
                <a:spcPct val="115000"/>
              </a:lnSpc>
              <a:buFont typeface="Symbol"/>
              <a:buChar char=""/>
            </a:pPr>
            <a:r>
              <a:rPr lang="en-US" sz="1300" dirty="0">
                <a:ea typeface="ＭＳ 明朝"/>
                <a:cs typeface="Times New Roman"/>
              </a:rPr>
              <a:t>May not be able to take money before reaching the plan’s “full retirement age”</a:t>
            </a:r>
          </a:p>
          <a:p>
            <a:pPr marL="362480" indent="-362480">
              <a:lnSpc>
                <a:spcPct val="115000"/>
              </a:lnSpc>
              <a:buFont typeface="Symbol"/>
              <a:buChar char=""/>
            </a:pPr>
            <a:r>
              <a:rPr lang="en-US" sz="1300" dirty="0">
                <a:ea typeface="ＭＳ 明朝"/>
                <a:cs typeface="Times New Roman"/>
              </a:rPr>
              <a:t>Can only invest in the funds available in the plan</a:t>
            </a:r>
          </a:p>
          <a:p>
            <a:pPr marL="362480" indent="-362480">
              <a:lnSpc>
                <a:spcPct val="115000"/>
              </a:lnSpc>
              <a:buFont typeface="Symbol"/>
              <a:buChar char=""/>
            </a:pPr>
            <a:r>
              <a:rPr lang="en-US" sz="1300" dirty="0">
                <a:ea typeface="ＭＳ 明朝"/>
                <a:cs typeface="Times New Roman"/>
              </a:rPr>
              <a:t>Can’t put any more money into the account</a:t>
            </a:r>
          </a:p>
          <a:p>
            <a:pPr marL="362480" indent="-362480">
              <a:lnSpc>
                <a:spcPct val="115000"/>
              </a:lnSpc>
              <a:buFont typeface="Symbol"/>
              <a:buChar char=""/>
            </a:pPr>
            <a:r>
              <a:rPr lang="en-US" sz="1300" dirty="0">
                <a:ea typeface="ＭＳ 明朝"/>
                <a:cs typeface="Times New Roman"/>
              </a:rPr>
              <a:t>Can’t roll other accounts into it after employment ends</a:t>
            </a:r>
          </a:p>
          <a:p>
            <a:pPr marL="362480" indent="-362480">
              <a:lnSpc>
                <a:spcPct val="115000"/>
              </a:lnSpc>
              <a:buFont typeface="Symbol"/>
              <a:buChar char=""/>
            </a:pPr>
            <a:endParaRPr lang="en-US" sz="1300" dirty="0">
              <a:ea typeface="ＭＳ 明朝"/>
              <a:cs typeface="Times New Roman"/>
            </a:endParaRPr>
          </a:p>
          <a:p>
            <a:pPr defTabSz="483306">
              <a:lnSpc>
                <a:spcPct val="115000"/>
              </a:lnSpc>
              <a:defRPr/>
            </a:pPr>
            <a:r>
              <a:rPr lang="en-US" sz="1300" b="1" dirty="0">
                <a:ea typeface="ＭＳ 明朝"/>
                <a:cs typeface="Times New Roman"/>
              </a:rPr>
              <a:t>Roll savings to an IRA</a:t>
            </a:r>
            <a:br>
              <a:rPr lang="en-US" sz="1300" b="1" dirty="0">
                <a:ea typeface="ＭＳ 明朝"/>
                <a:cs typeface="Times New Roman"/>
              </a:rPr>
            </a:br>
            <a:r>
              <a:rPr lang="en-US" sz="1300" dirty="0">
                <a:ea typeface="ＭＳ 明朝"/>
                <a:cs typeface="Times New Roman"/>
              </a:rPr>
              <a:t>PROS</a:t>
            </a:r>
            <a:endParaRPr lang="en-US" sz="1300" b="1" dirty="0">
              <a:ea typeface="ＭＳ 明朝"/>
              <a:cs typeface="Times New Roman"/>
            </a:endParaRPr>
          </a:p>
          <a:p>
            <a:pPr marL="362480" indent="-362480">
              <a:lnSpc>
                <a:spcPct val="115000"/>
              </a:lnSpc>
              <a:buFont typeface="Symbol"/>
              <a:buChar char=""/>
            </a:pPr>
            <a:r>
              <a:rPr lang="en-US" sz="1300" dirty="0">
                <a:ea typeface="ＭＳ 明朝"/>
                <a:cs typeface="Times New Roman"/>
              </a:rPr>
              <a:t>Can roll other retirement accounts into it</a:t>
            </a:r>
          </a:p>
          <a:p>
            <a:pPr marL="362480" indent="-362480">
              <a:lnSpc>
                <a:spcPct val="115000"/>
              </a:lnSpc>
              <a:buFont typeface="Symbol"/>
              <a:buChar char=""/>
            </a:pPr>
            <a:r>
              <a:rPr lang="en-US" sz="1300" dirty="0">
                <a:ea typeface="ＭＳ 明朝"/>
                <a:cs typeface="Times New Roman"/>
              </a:rPr>
              <a:t>Can choose from a bigger list of investments and financial products, including stocks, bonds, mutual funds or even annuities. This can help with continuing to </a:t>
            </a:r>
            <a:r>
              <a:rPr lang="en-US" sz="1300" dirty="0"/>
              <a:t>save for retirement, providing steady monthly payments in retirement or keeping up with potential inflation</a:t>
            </a:r>
          </a:p>
          <a:p>
            <a:pPr marL="362480" indent="-362480">
              <a:lnSpc>
                <a:spcPct val="115000"/>
              </a:lnSpc>
              <a:buFont typeface="Symbol"/>
              <a:buChar char=""/>
            </a:pPr>
            <a:r>
              <a:rPr lang="en-US" sz="1300" dirty="0">
                <a:ea typeface="ＭＳ 明朝"/>
                <a:cs typeface="Times New Roman"/>
              </a:rPr>
              <a:t>Can keep adding to it</a:t>
            </a:r>
          </a:p>
          <a:p>
            <a:pPr marL="362480" indent="-362480">
              <a:lnSpc>
                <a:spcPct val="115000"/>
              </a:lnSpc>
              <a:buFont typeface="Symbol"/>
              <a:buChar char=""/>
            </a:pPr>
            <a:r>
              <a:rPr lang="en-US" sz="1300" dirty="0">
                <a:ea typeface="ＭＳ 明朝"/>
                <a:cs typeface="Times New Roman"/>
              </a:rPr>
              <a:t>Money isn’t taxed until it’s taken out in retirement</a:t>
            </a:r>
          </a:p>
          <a:p>
            <a:pPr marL="362480" indent="-362480" defTabSz="483306">
              <a:lnSpc>
                <a:spcPct val="115000"/>
              </a:lnSpc>
              <a:buFont typeface="Symbol"/>
              <a:buChar char=""/>
              <a:defRPr/>
            </a:pPr>
            <a:r>
              <a:rPr lang="en-US" sz="1300" dirty="0">
                <a:ea typeface="ＭＳ 明朝"/>
                <a:cs typeface="Times New Roman"/>
              </a:rPr>
              <a:t>Generally, can withdraw money periodically</a:t>
            </a:r>
            <a:br>
              <a:rPr lang="en-US" sz="1300" dirty="0">
                <a:ea typeface="ＭＳ 明朝"/>
                <a:cs typeface="Times New Roman"/>
              </a:rPr>
            </a:br>
            <a:endParaRPr lang="en-US" sz="1300" dirty="0">
              <a:ea typeface="ＭＳ 明朝"/>
              <a:cs typeface="Times New Roman"/>
            </a:endParaRPr>
          </a:p>
          <a:p>
            <a:pPr defTabSz="483306">
              <a:lnSpc>
                <a:spcPct val="115000"/>
              </a:lnSpc>
              <a:defRPr/>
            </a:pPr>
            <a:r>
              <a:rPr lang="en-US" sz="1300" dirty="0">
                <a:ea typeface="ＭＳ 明朝"/>
                <a:cs typeface="Times New Roman"/>
              </a:rPr>
              <a:t>CONS</a:t>
            </a:r>
          </a:p>
          <a:p>
            <a:pPr marL="362480" indent="-362480">
              <a:lnSpc>
                <a:spcPct val="115000"/>
              </a:lnSpc>
              <a:buFont typeface="Symbol"/>
              <a:buChar char=""/>
            </a:pPr>
            <a:r>
              <a:rPr lang="en-US" sz="1300" dirty="0">
                <a:ea typeface="ＭＳ 明朝"/>
                <a:cs typeface="Times New Roman"/>
              </a:rPr>
              <a:t>Might have higher fees than staying in the plan</a:t>
            </a:r>
          </a:p>
          <a:p>
            <a:pPr marL="362480" indent="-362480">
              <a:lnSpc>
                <a:spcPct val="115000"/>
              </a:lnSpc>
              <a:buFont typeface="Symbol"/>
              <a:buChar char=""/>
            </a:pPr>
            <a:r>
              <a:rPr lang="en-US" sz="1300" dirty="0">
                <a:ea typeface="ＭＳ 明朝"/>
                <a:cs typeface="Times New Roman"/>
              </a:rPr>
              <a:t>Earliest age to take money out without penalty is age 59 ½, employed or not</a:t>
            </a:r>
          </a:p>
          <a:p>
            <a:pPr marL="362480" indent="-362480">
              <a:lnSpc>
                <a:spcPct val="115000"/>
              </a:lnSpc>
              <a:buFont typeface="Symbol"/>
              <a:buChar char=""/>
            </a:pPr>
            <a:endParaRPr lang="en-US" sz="1300" dirty="0">
              <a:ea typeface="ＭＳ 明朝"/>
              <a:cs typeface="Times New Roman"/>
            </a:endParaRPr>
          </a:p>
          <a:p>
            <a:pPr defTabSz="483306">
              <a:lnSpc>
                <a:spcPct val="115000"/>
              </a:lnSpc>
              <a:defRPr/>
            </a:pPr>
            <a:r>
              <a:rPr lang="en-US" sz="1300" b="1" dirty="0">
                <a:ea typeface="ＭＳ 明朝"/>
                <a:cs typeface="Times New Roman"/>
              </a:rPr>
              <a:t>Take your money out as a cash payment</a:t>
            </a:r>
            <a:br>
              <a:rPr lang="en-US" sz="1300" b="1" dirty="0">
                <a:ea typeface="ＭＳ 明朝"/>
                <a:cs typeface="Times New Roman"/>
              </a:rPr>
            </a:br>
            <a:r>
              <a:rPr lang="en-US" sz="1300" dirty="0">
                <a:ea typeface="ＭＳ 明朝"/>
                <a:cs typeface="Times New Roman"/>
              </a:rPr>
              <a:t>PROS</a:t>
            </a:r>
            <a:endParaRPr lang="en-US" sz="1300" b="1" dirty="0">
              <a:ea typeface="ＭＳ 明朝"/>
              <a:cs typeface="Times New Roman"/>
            </a:endParaRPr>
          </a:p>
          <a:p>
            <a:pPr marL="362480" indent="-362480">
              <a:lnSpc>
                <a:spcPct val="115000"/>
              </a:lnSpc>
              <a:buFont typeface="Symbol"/>
              <a:buChar char=""/>
            </a:pPr>
            <a:r>
              <a:rPr lang="en-US" sz="1300" dirty="0">
                <a:ea typeface="ＭＳ 明朝"/>
                <a:cs typeface="Times New Roman"/>
              </a:rPr>
              <a:t>Can access savings right away</a:t>
            </a:r>
          </a:p>
          <a:p>
            <a:pPr defTabSz="483306">
              <a:lnSpc>
                <a:spcPct val="115000"/>
              </a:lnSpc>
              <a:defRPr/>
            </a:pPr>
            <a:br>
              <a:rPr lang="en-US" sz="1300" dirty="0">
                <a:ea typeface="ＭＳ 明朝"/>
                <a:cs typeface="Times New Roman"/>
              </a:rPr>
            </a:br>
            <a:r>
              <a:rPr lang="en-US" sz="1300" dirty="0">
                <a:ea typeface="ＭＳ 明朝"/>
                <a:cs typeface="Times New Roman"/>
              </a:rPr>
              <a:t>CONS</a:t>
            </a:r>
          </a:p>
          <a:p>
            <a:pPr marL="362480" indent="-362480">
              <a:lnSpc>
                <a:spcPct val="115000"/>
              </a:lnSpc>
              <a:buFont typeface="Symbol"/>
              <a:buChar char=""/>
            </a:pPr>
            <a:r>
              <a:rPr lang="en-US" sz="1300" dirty="0">
                <a:ea typeface="ＭＳ 明朝"/>
                <a:cs typeface="Times New Roman"/>
              </a:rPr>
              <a:t>Must pay federal income tax and maybe state income tax </a:t>
            </a:r>
          </a:p>
          <a:p>
            <a:pPr marL="362480" indent="-362480">
              <a:lnSpc>
                <a:spcPct val="115000"/>
              </a:lnSpc>
              <a:buFont typeface="Symbol"/>
              <a:buChar char=""/>
            </a:pPr>
            <a:r>
              <a:rPr lang="en-US" sz="1300" dirty="0">
                <a:ea typeface="ＭＳ 明朝"/>
                <a:cs typeface="Times New Roman"/>
              </a:rPr>
              <a:t>Will pay a penalty for withdrawing money earlier than age 59½ (55 if you’ve left your employer)</a:t>
            </a:r>
          </a:p>
          <a:p>
            <a:pPr marL="362480" indent="-362480">
              <a:lnSpc>
                <a:spcPct val="115000"/>
              </a:lnSpc>
              <a:buFont typeface="Symbol"/>
              <a:buChar char=""/>
            </a:pPr>
            <a:r>
              <a:rPr lang="en-US" sz="1300" dirty="0">
                <a:ea typeface="ＭＳ 明朝"/>
                <a:cs typeface="Times New Roman"/>
              </a:rPr>
              <a:t>Savings taken out of the market won’t be open to market growth and may run out</a:t>
            </a:r>
          </a:p>
          <a:p>
            <a:endParaRPr lang="en-US" dirty="0"/>
          </a:p>
          <a:p>
            <a:endParaRPr lang="en-US" dirty="0"/>
          </a:p>
          <a:p>
            <a:r>
              <a:rPr lang="en-US" sz="1300" dirty="0"/>
              <a:t>* You should consider the differences in investment options and risks, fees and expenses, tax implications, services and penalty-free withdrawals for your various options. There may be other factors to consider due to your specific needs and situation. You may wish to consult your tax advisor or legal counsel.</a:t>
            </a:r>
          </a:p>
        </p:txBody>
      </p:sp>
      <p:sp>
        <p:nvSpPr>
          <p:cNvPr id="4" name="Slide Number Placeholder 3"/>
          <p:cNvSpPr>
            <a:spLocks noGrp="1"/>
          </p:cNvSpPr>
          <p:nvPr>
            <p:ph type="sldNum" sz="quarter" idx="10"/>
          </p:nvPr>
        </p:nvSpPr>
        <p:spPr/>
        <p:txBody>
          <a:bodyPr/>
          <a:lstStyle/>
          <a:p>
            <a:fld id="{E24C2B2C-38E7-6645-8EC2-7A497A515162}" type="slidenum">
              <a:rPr lang="en-US" smtClean="0"/>
              <a:t>25</a:t>
            </a:fld>
            <a:endParaRPr lang="en-US" dirty="0"/>
          </a:p>
        </p:txBody>
      </p:sp>
    </p:spTree>
    <p:extLst>
      <p:ext uri="{BB962C8B-B14F-4D97-AF65-F5344CB8AC3E}">
        <p14:creationId xmlns:p14="http://schemas.microsoft.com/office/powerpoint/2010/main" val="2719692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You may have heard the term “RMD” in relation to retirement. It stands for required minimum distribution.</a:t>
            </a:r>
          </a:p>
          <a:p>
            <a:r>
              <a:rPr lang="en-US" sz="1300" dirty="0"/>
              <a:t> </a:t>
            </a:r>
          </a:p>
          <a:p>
            <a:r>
              <a:rPr lang="en-US" sz="1300" dirty="0"/>
              <a:t>After you reach age 72, Uncle Sam requires you to take out some of your savings from your retirement account(s) [like 401(k)s, 403(b)s and most kinds of IRAs]. If you turned 70 1/2 prior to January 1, 2020, the required starting age is 70 1/2. Withdrawing less than your RMD can lead to a hefty tax penalty, so it’s smart to stay on top of this.</a:t>
            </a:r>
          </a:p>
          <a:p>
            <a:r>
              <a:rPr lang="en-US" sz="1300" dirty="0"/>
              <a:t> </a:t>
            </a:r>
          </a:p>
          <a:p>
            <a:r>
              <a:rPr lang="en-US" sz="1300" dirty="0"/>
              <a:t>Generally, it’s best to use your RMDs first when pulling from your variable income bucket. If you need more income to fill the gap, consider after-tax accounts like a Roth IRA (if you have one).</a:t>
            </a:r>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26</a:t>
            </a:fld>
            <a:endParaRPr lang="en-US" dirty="0"/>
          </a:p>
        </p:txBody>
      </p:sp>
    </p:spTree>
    <p:extLst>
      <p:ext uri="{BB962C8B-B14F-4D97-AF65-F5344CB8AC3E}">
        <p14:creationId xmlns:p14="http://schemas.microsoft.com/office/powerpoint/2010/main" val="2218785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Inflation is a general increase in the prices of goods and services. As prices go up, your money buys less and less. Check out this chart, for instance. Over 10 to 30 years, the buying power of $50,000 goes way down. </a:t>
            </a:r>
          </a:p>
          <a:p>
            <a:r>
              <a:rPr lang="en-US" sz="1300" dirty="0"/>
              <a:t> </a:t>
            </a:r>
          </a:p>
          <a:p>
            <a:r>
              <a:rPr lang="en-US" sz="1300" dirty="0"/>
              <a:t>That’s why inflation is also something to think about as you plan for retirement. For example, giving investments a chance to grow enough to keep pace with (or beat) inflation, without putting savings at too much risk if the market goes down.</a:t>
            </a:r>
          </a:p>
          <a:p>
            <a:endParaRPr lang="en-US" dirty="0"/>
          </a:p>
          <a:p>
            <a:r>
              <a:rPr lang="en-US" dirty="0"/>
              <a:t>One strategy is to create more “for sure” retirement income while still allowing for potential</a:t>
            </a:r>
            <a:r>
              <a:rPr lang="en-US" baseline="0" dirty="0"/>
              <a:t> market growth. Some people use part of their savings to buy a combination of low-risk or guaranteed income products — like an annuity.* This can help supplement Social Security (and help make sure they don’t run out of money). Then they keep some of their other savings in slightly higher risk/return investments to help keep up with inflation.</a:t>
            </a:r>
          </a:p>
          <a:p>
            <a:endParaRPr lang="en-US" baseline="0" dirty="0"/>
          </a:p>
          <a:p>
            <a:endParaRPr lang="en-US" baseline="0" dirty="0"/>
          </a:p>
          <a:p>
            <a:r>
              <a:rPr lang="en-US" baseline="0" dirty="0"/>
              <a:t>* </a:t>
            </a:r>
            <a:r>
              <a:rPr lang="en-US" b="1" i="1" baseline="0" dirty="0"/>
              <a:t>Guarantees are based on the claims-paying ability of the issuing insurance company.</a:t>
            </a:r>
            <a:endParaRPr lang="en-US" b="1" i="1" dirty="0"/>
          </a:p>
        </p:txBody>
      </p:sp>
      <p:sp>
        <p:nvSpPr>
          <p:cNvPr id="4" name="Slide Number Placeholder 3"/>
          <p:cNvSpPr>
            <a:spLocks noGrp="1"/>
          </p:cNvSpPr>
          <p:nvPr>
            <p:ph type="sldNum" sz="quarter" idx="10"/>
          </p:nvPr>
        </p:nvSpPr>
        <p:spPr/>
        <p:txBody>
          <a:bodyPr/>
          <a:lstStyle/>
          <a:p>
            <a:fld id="{E24C2B2C-38E7-6645-8EC2-7A497A515162}" type="slidenum">
              <a:rPr lang="en-US" smtClean="0"/>
              <a:t>27</a:t>
            </a:fld>
            <a:endParaRPr lang="en-US" dirty="0"/>
          </a:p>
        </p:txBody>
      </p:sp>
    </p:spTree>
    <p:extLst>
      <p:ext uri="{BB962C8B-B14F-4D97-AF65-F5344CB8AC3E}">
        <p14:creationId xmlns:p14="http://schemas.microsoft.com/office/powerpoint/2010/main" val="2831464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Let’s look at some things you can do for your retirement income:</a:t>
            </a:r>
          </a:p>
          <a:p>
            <a:pPr marL="181240" indent="-181240">
              <a:buFont typeface="Arial" panose="020B0604020202020204" pitchFamily="34" charset="0"/>
              <a:buChar char="•"/>
            </a:pPr>
            <a:r>
              <a:rPr lang="en-US" sz="1300" dirty="0"/>
              <a:t>Using your spending plan to compare your “for sure” income to your retirement expenses.</a:t>
            </a:r>
          </a:p>
          <a:p>
            <a:pPr marL="181240" indent="-181240">
              <a:buFont typeface="Arial" panose="020B0604020202020204" pitchFamily="34" charset="0"/>
              <a:buChar char="•"/>
            </a:pPr>
            <a:r>
              <a:rPr lang="en-US" sz="1300" dirty="0"/>
              <a:t>Making a plan for using money from your retirement accounts to cover any gap and pay for the fun stuff. Then add that info to your retirement spending plan.</a:t>
            </a:r>
          </a:p>
          <a:p>
            <a:pPr marL="181240" indent="-181240">
              <a:buFont typeface="Arial" panose="020B0604020202020204" pitchFamily="34" charset="0"/>
              <a:buChar char="•"/>
            </a:pPr>
            <a:r>
              <a:rPr lang="en-US" sz="1300" dirty="0"/>
              <a:t>Checking into investments and products to help you keep up with inflation.</a:t>
            </a:r>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28</a:t>
            </a:fld>
            <a:endParaRPr lang="en-US" dirty="0"/>
          </a:p>
        </p:txBody>
      </p:sp>
    </p:spTree>
    <p:extLst>
      <p:ext uri="{BB962C8B-B14F-4D97-AF65-F5344CB8AC3E}">
        <p14:creationId xmlns:p14="http://schemas.microsoft.com/office/powerpoint/2010/main" val="16911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FS Elliot Pro"/>
                <a:cs typeface="FS Elliot Pro"/>
              </a:rPr>
              <a:t>We’ll go over:</a:t>
            </a:r>
          </a:p>
          <a:p>
            <a:r>
              <a:rPr lang="en-US" sz="1300" dirty="0">
                <a:latin typeface="FS Elliot Pro"/>
                <a:cs typeface="FS Elliot Pro"/>
              </a:rPr>
              <a:t> </a:t>
            </a:r>
          </a:p>
          <a:p>
            <a:pPr marL="181240" indent="-181240">
              <a:buFont typeface="Arial"/>
              <a:buChar char="•"/>
            </a:pPr>
            <a:r>
              <a:rPr lang="en-US" sz="1300" dirty="0">
                <a:latin typeface="FS Elliot Pro"/>
                <a:cs typeface="FS Elliot Pro"/>
              </a:rPr>
              <a:t>Estimating how much you may need</a:t>
            </a:r>
          </a:p>
          <a:p>
            <a:pPr marL="664546" lvl="1" indent="-181240">
              <a:buFont typeface="Arial"/>
              <a:buChar char="•"/>
            </a:pPr>
            <a:r>
              <a:rPr lang="en-US" sz="1300" dirty="0">
                <a:latin typeface="FS Elliot Pro"/>
                <a:cs typeface="FS Elliot Pro"/>
              </a:rPr>
              <a:t>Needs and wants</a:t>
            </a:r>
          </a:p>
          <a:p>
            <a:pPr marL="664546" lvl="1" indent="-181240">
              <a:buFont typeface="Arial"/>
              <a:buChar char="•"/>
            </a:pPr>
            <a:r>
              <a:rPr lang="en-US" sz="1300" dirty="0">
                <a:latin typeface="FS Elliot Pro"/>
                <a:cs typeface="FS Elliot Pro"/>
              </a:rPr>
              <a:t>Paying for health care</a:t>
            </a:r>
          </a:p>
          <a:p>
            <a:pPr marL="664546" lvl="1" indent="-181240">
              <a:buFont typeface="Arial"/>
              <a:buChar char="•"/>
            </a:pPr>
            <a:endParaRPr lang="en-US" sz="1300" dirty="0">
              <a:latin typeface="FS Elliot Pro"/>
              <a:cs typeface="FS Elliot Pro"/>
            </a:endParaRPr>
          </a:p>
          <a:p>
            <a:pPr marL="181240" indent="-181240">
              <a:buFont typeface="Arial"/>
              <a:buChar char="•"/>
            </a:pPr>
            <a:r>
              <a:rPr lang="en-US" sz="1300" dirty="0">
                <a:latin typeface="FS Elliot Pro"/>
                <a:cs typeface="FS Elliot Pro"/>
              </a:rPr>
              <a:t>Estimating how much might be coming in</a:t>
            </a:r>
          </a:p>
          <a:p>
            <a:pPr marL="664546" lvl="1" indent="-181240">
              <a:buFont typeface="Arial"/>
              <a:buChar char="•"/>
            </a:pPr>
            <a:r>
              <a:rPr lang="en-US" sz="1300" dirty="0">
                <a:latin typeface="FS Elliot Pro"/>
                <a:cs typeface="FS Elliot Pro"/>
              </a:rPr>
              <a:t>The ins and outs of Social Security</a:t>
            </a:r>
          </a:p>
          <a:p>
            <a:pPr marL="664546" lvl="1" indent="-181240">
              <a:buFont typeface="Arial"/>
              <a:buChar char="•"/>
            </a:pPr>
            <a:r>
              <a:rPr lang="en-US" sz="1300" dirty="0">
                <a:latin typeface="FS Elliot Pro"/>
                <a:cs typeface="FS Elliot Pro"/>
              </a:rPr>
              <a:t>Tips for being an informed investor</a:t>
            </a:r>
          </a:p>
          <a:p>
            <a:pPr marL="664546" lvl="1" indent="-181240">
              <a:buFont typeface="Arial"/>
              <a:buChar char="•"/>
            </a:pPr>
            <a:r>
              <a:rPr lang="en-US" sz="1300" dirty="0">
                <a:latin typeface="FS Elliot Pro"/>
                <a:cs typeface="FS Elliot Pro"/>
              </a:rPr>
              <a:t>Turning your retirement savings into income</a:t>
            </a:r>
          </a:p>
          <a:p>
            <a:pPr marL="483306" lvl="1"/>
            <a:endParaRPr lang="en-US" sz="1300" dirty="0">
              <a:latin typeface="FS Elliot Pro"/>
              <a:cs typeface="FS Elliot Pro"/>
            </a:endParaRPr>
          </a:p>
          <a:p>
            <a:pPr marL="181240" indent="-181240">
              <a:buFont typeface="Arial"/>
              <a:buChar char="•"/>
            </a:pPr>
            <a:r>
              <a:rPr lang="en-US" sz="1300" dirty="0">
                <a:latin typeface="FS Elliot Pro"/>
                <a:cs typeface="FS Elliot Pro"/>
              </a:rPr>
              <a:t>Making the numbers work for you</a:t>
            </a:r>
          </a:p>
          <a:p>
            <a:pPr marL="664546" lvl="1" indent="-181240">
              <a:buFont typeface="Arial"/>
              <a:buChar char="•"/>
            </a:pPr>
            <a:r>
              <a:rPr lang="en-US" sz="1300" dirty="0">
                <a:latin typeface="FS Elliot Pro"/>
                <a:cs typeface="FS Elliot Pro"/>
              </a:rPr>
              <a:t>Your retirement spending plan</a:t>
            </a:r>
          </a:p>
          <a:p>
            <a:pPr marL="664546" lvl="1" indent="-181240">
              <a:buFont typeface="Arial"/>
              <a:buChar char="•"/>
            </a:pPr>
            <a:r>
              <a:rPr lang="en-US" sz="1300" dirty="0">
                <a:latin typeface="FS Elliot Pro"/>
                <a:cs typeface="FS Elliot Pro"/>
              </a:rPr>
              <a:t>Taking steps that might provide for a better retirement</a:t>
            </a:r>
          </a:p>
          <a:p>
            <a:pPr lvl="0"/>
            <a:endParaRPr lang="en-US" sz="1300" dirty="0"/>
          </a:p>
        </p:txBody>
      </p:sp>
      <p:sp>
        <p:nvSpPr>
          <p:cNvPr id="4" name="Slide Number Placeholder 3"/>
          <p:cNvSpPr>
            <a:spLocks noGrp="1"/>
          </p:cNvSpPr>
          <p:nvPr>
            <p:ph type="sldNum" sz="quarter" idx="10"/>
          </p:nvPr>
        </p:nvSpPr>
        <p:spPr/>
        <p:txBody>
          <a:bodyPr/>
          <a:lstStyle/>
          <a:p>
            <a:fld id="{E24C2B2C-38E7-6645-8EC2-7A497A515162}" type="slidenum">
              <a:rPr lang="en-US" smtClean="0"/>
              <a:t>2</a:t>
            </a:fld>
            <a:endParaRPr lang="en-US" dirty="0"/>
          </a:p>
        </p:txBody>
      </p:sp>
    </p:spTree>
    <p:extLst>
      <p:ext uri="{BB962C8B-B14F-4D97-AF65-F5344CB8AC3E}">
        <p14:creationId xmlns:p14="http://schemas.microsoft.com/office/powerpoint/2010/main" val="3911886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29</a:t>
            </a:fld>
            <a:endParaRPr lang="en-US" dirty="0"/>
          </a:p>
        </p:txBody>
      </p:sp>
    </p:spTree>
    <p:extLst>
      <p:ext uri="{BB962C8B-B14F-4D97-AF65-F5344CB8AC3E}">
        <p14:creationId xmlns:p14="http://schemas.microsoft.com/office/powerpoint/2010/main" val="1148455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So what does your financial picture look like so far? Are you making ends meet? Or…maybe not so much?</a:t>
            </a:r>
          </a:p>
          <a:p>
            <a:r>
              <a:rPr lang="en-US" sz="1300" dirty="0"/>
              <a:t> </a:t>
            </a:r>
          </a:p>
          <a:p>
            <a:r>
              <a:rPr lang="en-US" sz="1300" dirty="0"/>
              <a:t>If you’re falling short, here are a few steps you might take now to help:</a:t>
            </a:r>
          </a:p>
          <a:p>
            <a:pPr marL="181240" indent="-181240">
              <a:buFont typeface="Arial" panose="020B0604020202020204" pitchFamily="34" charset="0"/>
              <a:buChar char="•"/>
            </a:pPr>
            <a:r>
              <a:rPr lang="en-US" sz="1300" dirty="0"/>
              <a:t>Saving as much as you can until you retire. Max your contributions to your retirement plan and any other retirement accounts (like an IRA). If you’re over 50, you might be able to contribute even more than the standard max – check with your employer.</a:t>
            </a:r>
          </a:p>
          <a:p>
            <a:pPr marL="181240" indent="-181240">
              <a:buFont typeface="Arial" panose="020B0604020202020204" pitchFamily="34" charset="0"/>
              <a:buChar char="•"/>
            </a:pPr>
            <a:r>
              <a:rPr lang="en-US" sz="1300" dirty="0"/>
              <a:t>Reviewing your monthly expenses to see what you can cut today so you can save more.</a:t>
            </a:r>
          </a:p>
          <a:p>
            <a:pPr marL="181240" indent="-181240">
              <a:buFont typeface="Arial" panose="020B0604020202020204" pitchFamily="34" charset="0"/>
              <a:buChar char="•"/>
            </a:pPr>
            <a:r>
              <a:rPr lang="en-US" sz="1300" dirty="0"/>
              <a:t>Paying off credit cards and similar debts while you still have a paycheck — so you don’t have to use your retirement savings.</a:t>
            </a:r>
          </a:p>
          <a:p>
            <a:pPr marL="181240" indent="-181240">
              <a:buFont typeface="Arial" panose="020B0604020202020204" pitchFamily="34" charset="0"/>
              <a:buChar char="•"/>
            </a:pPr>
            <a:r>
              <a:rPr lang="en-US" sz="1300" dirty="0"/>
              <a:t>Putting off retirement for a while longer so you have more time to save — and fewer retirement years to cover.</a:t>
            </a:r>
          </a:p>
          <a:p>
            <a:pPr marL="181240" indent="-181240">
              <a:buFont typeface="Arial" panose="020B0604020202020204" pitchFamily="34" charset="0"/>
              <a:buChar char="•"/>
            </a:pPr>
            <a:r>
              <a:rPr lang="en-US" sz="1300" dirty="0"/>
              <a:t>Rethinking any expensive hobbies or travel plans.</a:t>
            </a:r>
          </a:p>
          <a:p>
            <a:pPr marL="181240" indent="-181240">
              <a:buFont typeface="Arial" panose="020B0604020202020204" pitchFamily="34" charset="0"/>
              <a:buChar char="•"/>
            </a:pPr>
            <a:r>
              <a:rPr lang="en-US" sz="1300" dirty="0"/>
              <a:t>Working part-time during retirement for some extra spending money.</a:t>
            </a:r>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30</a:t>
            </a:fld>
            <a:endParaRPr lang="en-US" dirty="0"/>
          </a:p>
        </p:txBody>
      </p:sp>
    </p:spTree>
    <p:extLst>
      <p:ext uri="{BB962C8B-B14F-4D97-AF65-F5344CB8AC3E}">
        <p14:creationId xmlns:p14="http://schemas.microsoft.com/office/powerpoint/2010/main" val="416252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Retirement is a pretty big deal. And although you’re probably really excited about it, there might also be times when you’re just plain confused about the financial end of things.</a:t>
            </a:r>
          </a:p>
          <a:p>
            <a:endParaRPr lang="en-US" sz="1300" dirty="0"/>
          </a:p>
          <a:p>
            <a:r>
              <a:rPr lang="en-US" sz="1300" dirty="0"/>
              <a:t>Remember that we’re here to help — whether you’re still working, making the switch or already retired. Just give us a call at 800-547-7754.   </a:t>
            </a:r>
          </a:p>
          <a:p>
            <a:endParaRPr lang="en-US" sz="1300" dirty="0"/>
          </a:p>
          <a:p>
            <a:r>
              <a:rPr lang="en-US" sz="1300" dirty="0"/>
              <a:t>You could also chat with a financial professional. If you already work with one, talk with him or her about your plan.</a:t>
            </a:r>
          </a:p>
          <a:p>
            <a:endParaRPr lang="en-US" sz="1300" dirty="0"/>
          </a:p>
          <a:p>
            <a:r>
              <a:rPr lang="en-US" sz="1300" dirty="0"/>
              <a:t>Want some other things you can do yourself? Log on to principal.com for online calculators, account info, articles and more.</a:t>
            </a:r>
          </a:p>
          <a:p>
            <a:endParaRPr lang="en-US" sz="1300" dirty="0"/>
          </a:p>
          <a:p>
            <a:r>
              <a:rPr lang="en-US" sz="1300" dirty="0"/>
              <a:t>And most of all, congratulations. You’ve worked hard, and you deserve a fantastic retirement.</a:t>
            </a:r>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31</a:t>
            </a:fld>
            <a:endParaRPr lang="en-US" dirty="0"/>
          </a:p>
        </p:txBody>
      </p:sp>
    </p:spTree>
    <p:extLst>
      <p:ext uri="{BB962C8B-B14F-4D97-AF65-F5344CB8AC3E}">
        <p14:creationId xmlns:p14="http://schemas.microsoft.com/office/powerpoint/2010/main" val="197450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32</a:t>
            </a:fld>
            <a:endParaRPr lang="en-US" dirty="0"/>
          </a:p>
        </p:txBody>
      </p:sp>
    </p:spTree>
    <p:extLst>
      <p:ext uri="{BB962C8B-B14F-4D97-AF65-F5344CB8AC3E}">
        <p14:creationId xmlns:p14="http://schemas.microsoft.com/office/powerpoint/2010/main" val="4046839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33</a:t>
            </a:fld>
            <a:endParaRPr lang="en-US" dirty="0"/>
          </a:p>
        </p:txBody>
      </p:sp>
    </p:spTree>
    <p:extLst>
      <p:ext uri="{BB962C8B-B14F-4D97-AF65-F5344CB8AC3E}">
        <p14:creationId xmlns:p14="http://schemas.microsoft.com/office/powerpoint/2010/main" val="620573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300" dirty="0"/>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0854979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300" dirty="0"/>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0854979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36</a:t>
            </a:fld>
            <a:endParaRPr lang="en-US" dirty="0"/>
          </a:p>
        </p:txBody>
      </p:sp>
    </p:spTree>
    <p:extLst>
      <p:ext uri="{BB962C8B-B14F-4D97-AF65-F5344CB8AC3E}">
        <p14:creationId xmlns:p14="http://schemas.microsoft.com/office/powerpoint/2010/main" val="3839794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2064" y="4548569"/>
            <a:ext cx="6534912" cy="4320540"/>
          </a:xfrm>
        </p:spPr>
        <p:txBody>
          <a:bodyPr/>
          <a:lstStyle/>
          <a:p>
            <a:r>
              <a:rPr lang="en-US" sz="1300" dirty="0">
                <a:latin typeface="FS Elliot Pro"/>
                <a:cs typeface="FS Elliot Pro"/>
              </a:rPr>
              <a:t>As we go along, we’ll talk about things to think about and possible steps that might help. You can also fill in numbers in the “Your retirement spending plan” in the back of the handbook — that’s what’s on the screen now. </a:t>
            </a:r>
          </a:p>
          <a:p>
            <a:r>
              <a:rPr lang="en-US" sz="1300" dirty="0">
                <a:latin typeface="FS Elliot Pro"/>
                <a:cs typeface="FS Elliot Pro"/>
              </a:rPr>
              <a:t> </a:t>
            </a:r>
          </a:p>
          <a:p>
            <a:r>
              <a:rPr lang="en-US" sz="1300" dirty="0">
                <a:latin typeface="FS Elliot Pro"/>
                <a:cs typeface="FS Elliot Pro"/>
              </a:rPr>
              <a:t>This spending plan will help you figure out if you’re on track for retirement or if there might be work to do. And remember, however it turns out, you are not alone. There are lots of ways we can help.</a:t>
            </a:r>
          </a:p>
        </p:txBody>
      </p:sp>
      <p:sp>
        <p:nvSpPr>
          <p:cNvPr id="4" name="Slide Number Placeholder 3"/>
          <p:cNvSpPr>
            <a:spLocks noGrp="1"/>
          </p:cNvSpPr>
          <p:nvPr>
            <p:ph type="sldNum" sz="quarter" idx="10"/>
          </p:nvPr>
        </p:nvSpPr>
        <p:spPr/>
        <p:txBody>
          <a:bodyPr/>
          <a:lstStyle/>
          <a:p>
            <a:fld id="{E24C2B2C-38E7-6645-8EC2-7A497A515162}" type="slidenum">
              <a:rPr lang="en-US" smtClean="0"/>
              <a:t>3</a:t>
            </a:fld>
            <a:endParaRPr lang="en-US" dirty="0"/>
          </a:p>
        </p:txBody>
      </p:sp>
    </p:spTree>
    <p:extLst>
      <p:ext uri="{BB962C8B-B14F-4D97-AF65-F5344CB8AC3E}">
        <p14:creationId xmlns:p14="http://schemas.microsoft.com/office/powerpoint/2010/main" val="3464274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sz="1300" dirty="0"/>
              <a:t>If you’re like most people, you may need a little help figuring out how much money you may need for retirement and what you might have available to spend. Let’s dive into that, starting with “money out.”</a:t>
            </a:r>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4</a:t>
            </a:fld>
            <a:endParaRPr lang="en-US" dirty="0"/>
          </a:p>
        </p:txBody>
      </p:sp>
    </p:spTree>
    <p:extLst>
      <p:ext uri="{BB962C8B-B14F-4D97-AF65-F5344CB8AC3E}">
        <p14:creationId xmlns:p14="http://schemas.microsoft.com/office/powerpoint/2010/main" val="3685830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 </a:t>
            </a:r>
          </a:p>
          <a:p>
            <a:r>
              <a:rPr lang="en-US" sz="1300" dirty="0"/>
              <a:t>Think about how much might be needed each month. A lot of that money will go toward things like food, housing and transportation. And you’ll likely spend some on fun activities like travel or hobbies. Start jotting down those expenses in the retirement spending plan in the back of your handbook. </a:t>
            </a:r>
          </a:p>
          <a:p>
            <a:r>
              <a:rPr lang="en-US" sz="1300" dirty="0"/>
              <a:t> </a:t>
            </a:r>
          </a:p>
          <a:p>
            <a:r>
              <a:rPr lang="en-US" sz="1300" dirty="0"/>
              <a:t>If you’re not sure what your expenses will be, start tracking what you spend today. Writing down every dollar you spend for a month or two will help you see where your money goes now. And it might even help you save on some expenses.</a:t>
            </a:r>
          </a:p>
          <a:p>
            <a:r>
              <a:rPr lang="en-US" sz="1300" dirty="0"/>
              <a:t> </a:t>
            </a:r>
          </a:p>
          <a:p>
            <a:r>
              <a:rPr lang="en-US" sz="1300" dirty="0"/>
              <a:t>Of course, for most retirees, one of the biggest expenses is health care. Let’s look at that next.</a:t>
            </a:r>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5</a:t>
            </a:fld>
            <a:endParaRPr lang="en-US" dirty="0"/>
          </a:p>
        </p:txBody>
      </p:sp>
    </p:spTree>
    <p:extLst>
      <p:ext uri="{BB962C8B-B14F-4D97-AF65-F5344CB8AC3E}">
        <p14:creationId xmlns:p14="http://schemas.microsoft.com/office/powerpoint/2010/main" val="3586092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Over time, your medical costs will likely go up as you get older. Eventually, health care may become one of your biggest expenses.</a:t>
            </a:r>
          </a:p>
          <a:p>
            <a:r>
              <a:rPr lang="en-US" sz="1300" dirty="0"/>
              <a:t> </a:t>
            </a:r>
          </a:p>
          <a:p>
            <a:r>
              <a:rPr lang="en-US" sz="1300" dirty="0"/>
              <a:t>Medicare can pay for a big share of retirees’ health care expenses</a:t>
            </a:r>
            <a:r>
              <a:rPr lang="en-US" sz="1300" baseline="30000" dirty="0"/>
              <a:t>2</a:t>
            </a:r>
            <a:r>
              <a:rPr lang="en-US" sz="1300" baseline="0" dirty="0"/>
              <a:t>. </a:t>
            </a:r>
            <a:r>
              <a:rPr lang="en-US" sz="1300" dirty="0"/>
              <a:t>But that means you’ll need to come up with the rest. </a:t>
            </a:r>
          </a:p>
          <a:p>
            <a:r>
              <a:rPr lang="en-US" sz="1300" dirty="0"/>
              <a:t> </a:t>
            </a:r>
            <a:endParaRPr lang="en-US" sz="1200" dirty="0">
              <a:latin typeface="+mj-lt"/>
            </a:endParaRPr>
          </a:p>
          <a:p>
            <a:r>
              <a:rPr lang="en-US" sz="1300" dirty="0">
                <a:latin typeface="+mn-lt"/>
              </a:rPr>
              <a:t>It’s definitely worth it, then, to know the ins and outs of Medicare—so you can make the most of this benefit.</a:t>
            </a:r>
          </a:p>
          <a:p>
            <a:endParaRPr lang="en-US" sz="1200" dirty="0">
              <a:latin typeface="+mj-lt"/>
            </a:endParaRPr>
          </a:p>
          <a:p>
            <a:pPr defTabSz="644392">
              <a:defRPr/>
            </a:pPr>
            <a:r>
              <a:rPr lang="en-US" sz="1200" baseline="30000" dirty="0">
                <a:latin typeface="+mn-lt"/>
              </a:rPr>
              <a:t>2</a:t>
            </a:r>
            <a:r>
              <a:rPr lang="en-US" sz="1200" dirty="0">
                <a:latin typeface="+mn-lt"/>
              </a:rPr>
              <a:t>Employee Benefits Research Institute Issue Brief, January 20, 2022.</a:t>
            </a:r>
          </a:p>
          <a:p>
            <a:endParaRPr lang="en-US" sz="1300" dirty="0"/>
          </a:p>
        </p:txBody>
      </p:sp>
      <p:sp>
        <p:nvSpPr>
          <p:cNvPr id="4" name="Slide Number Placeholder 3"/>
          <p:cNvSpPr>
            <a:spLocks noGrp="1"/>
          </p:cNvSpPr>
          <p:nvPr>
            <p:ph type="sldNum" sz="quarter" idx="10"/>
          </p:nvPr>
        </p:nvSpPr>
        <p:spPr/>
        <p:txBody>
          <a:bodyPr/>
          <a:lstStyle/>
          <a:p>
            <a:fld id="{E24C2B2C-38E7-6645-8EC2-7A497A515162}" type="slidenum">
              <a:rPr lang="en-US" smtClean="0"/>
              <a:t>6</a:t>
            </a:fld>
            <a:endParaRPr lang="en-US" dirty="0"/>
          </a:p>
        </p:txBody>
      </p:sp>
    </p:spTree>
    <p:extLst>
      <p:ext uri="{BB962C8B-B14F-4D97-AF65-F5344CB8AC3E}">
        <p14:creationId xmlns:p14="http://schemas.microsoft.com/office/powerpoint/2010/main" val="358609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Medicare is a little like Social Security. You pay into the program during your working years through the FICA deduction from your paycheck. Then you get the benefits during retirement.</a:t>
            </a:r>
          </a:p>
          <a:p>
            <a:r>
              <a:rPr lang="en-US" sz="1300" dirty="0"/>
              <a:t> </a:t>
            </a:r>
          </a:p>
          <a:p>
            <a:r>
              <a:rPr lang="en-US" sz="1300" dirty="0"/>
              <a:t>Medicare is made up of four parts:</a:t>
            </a:r>
          </a:p>
          <a:p>
            <a:pPr marL="181240" indent="-181240">
              <a:buFont typeface="Arial"/>
              <a:buChar char="•"/>
            </a:pPr>
            <a:r>
              <a:rPr lang="en-US" sz="1300" dirty="0"/>
              <a:t>Part A covers inpatient hospital stays, care in a skilled nursing facility, hospice care and some home health care.</a:t>
            </a:r>
          </a:p>
          <a:p>
            <a:pPr marL="181240" indent="-181240">
              <a:buFont typeface="Arial"/>
              <a:buChar char="•"/>
            </a:pPr>
            <a:r>
              <a:rPr lang="en-US" sz="1300" dirty="0"/>
              <a:t>Part B covers certain doctors' services, outpatient care, medical supplies and preventive services.</a:t>
            </a:r>
          </a:p>
          <a:p>
            <a:pPr marL="181240" indent="-181240">
              <a:buFont typeface="Arial"/>
              <a:buChar char="•"/>
            </a:pPr>
            <a:r>
              <a:rPr lang="en-US" sz="1300" dirty="0"/>
              <a:t>Part C, also known as Medicare Advantage, is medical and hospital insurance provided by private companies. (Keep in mind that this is an option in place of Parts A and B — not in addition to them.)</a:t>
            </a:r>
          </a:p>
          <a:p>
            <a:pPr marL="181240" indent="-181240">
              <a:buFont typeface="Arial"/>
              <a:buChar char="•"/>
            </a:pPr>
            <a:r>
              <a:rPr lang="en-US" sz="1300" dirty="0"/>
              <a:t>Part D covers prescription drug costs.</a:t>
            </a:r>
          </a:p>
          <a:p>
            <a:endParaRPr lang="en-US" sz="1300" dirty="0"/>
          </a:p>
        </p:txBody>
      </p:sp>
      <p:sp>
        <p:nvSpPr>
          <p:cNvPr id="4" name="Slide Number Placeholder 3"/>
          <p:cNvSpPr>
            <a:spLocks noGrp="1"/>
          </p:cNvSpPr>
          <p:nvPr>
            <p:ph type="sldNum" sz="quarter" idx="10"/>
          </p:nvPr>
        </p:nvSpPr>
        <p:spPr/>
        <p:txBody>
          <a:bodyPr/>
          <a:lstStyle/>
          <a:p>
            <a:fld id="{E24C2B2C-38E7-6645-8EC2-7A497A515162}" type="slidenum">
              <a:rPr lang="en-US" smtClean="0"/>
              <a:t>7</a:t>
            </a:fld>
            <a:endParaRPr lang="en-US" dirty="0"/>
          </a:p>
        </p:txBody>
      </p:sp>
    </p:spTree>
    <p:extLst>
      <p:ext uri="{BB962C8B-B14F-4D97-AF65-F5344CB8AC3E}">
        <p14:creationId xmlns:p14="http://schemas.microsoft.com/office/powerpoint/2010/main" val="3586092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483306">
                  <a:defRPr/>
                </a:pPr>
                <a:r>
                  <a:rPr lang="en-US" sz="1300" dirty="0"/>
                  <a:t>In general, Medicare Parts A and B provide the lowest up-front costs. But they can also create the most coverage gaps </a:t>
                </a:r>
                <a14:m>
                  <m:oMath xmlns:m="http://schemas.openxmlformats.org/officeDocument/2006/math">
                    <m:r>
                      <a:rPr lang="en-US" sz="1300" i="1" dirty="0">
                        <a:latin typeface="Cambria Math"/>
                      </a:rPr>
                      <m:t>—</m:t>
                    </m:r>
                  </m:oMath>
                </a14:m>
                <a:r>
                  <a:rPr lang="en-US" sz="1300" dirty="0"/>
                  <a:t> so you might be hit with some unexpected out-of-pocket costs. Medicare Parts A, B, D, and Medigap together generally create the highest up-front costs, but can provide the fullest coverage with potential for the least amount of gaps.</a:t>
                </a:r>
              </a:p>
            </p:txBody>
          </p:sp>
        </mc:Choice>
        <mc:Fallback xmlns="">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general, Medicare Parts A and B provide the lowest up-front costs. But they can also create the most coverage gaps </a:t>
                </a:r>
                <a:r>
                  <a:rPr lang="en-US" sz="1200" i="0" kern="1200" dirty="0" smtClean="0">
                    <a:solidFill>
                      <a:schemeClr val="tx1"/>
                    </a:solidFill>
                    <a:effectLst/>
                    <a:latin typeface="Cambria Math"/>
                    <a:ea typeface="+mn-ea"/>
                    <a:cs typeface="+mn-cs"/>
                  </a:rPr>
                  <a:t>—</a:t>
                </a:r>
                <a:r>
                  <a:rPr lang="en-US" sz="1200" kern="1200" dirty="0" smtClean="0">
                    <a:solidFill>
                      <a:schemeClr val="tx1"/>
                    </a:solidFill>
                    <a:effectLst/>
                    <a:latin typeface="+mn-lt"/>
                    <a:ea typeface="+mn-ea"/>
                    <a:cs typeface="+mn-cs"/>
                  </a:rPr>
                  <a:t> so you might be hit with some unexpected out-of-pocket costs. Medicare Parts A, B, D, and </a:t>
                </a:r>
                <a:r>
                  <a:rPr lang="en-US" sz="1200" kern="1200" dirty="0" err="1" smtClean="0">
                    <a:solidFill>
                      <a:schemeClr val="tx1"/>
                    </a:solidFill>
                    <a:effectLst/>
                    <a:latin typeface="+mn-lt"/>
                    <a:ea typeface="+mn-ea"/>
                    <a:cs typeface="+mn-cs"/>
                  </a:rPr>
                  <a:t>Medigap</a:t>
                </a:r>
                <a:r>
                  <a:rPr lang="en-US" sz="1200" kern="1200" dirty="0" smtClean="0">
                    <a:solidFill>
                      <a:schemeClr val="tx1"/>
                    </a:solidFill>
                    <a:effectLst/>
                    <a:latin typeface="+mn-lt"/>
                    <a:ea typeface="+mn-ea"/>
                    <a:cs typeface="+mn-cs"/>
                  </a:rPr>
                  <a:t> together generally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create the highest up-front costs, but can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provide the fullest coverage with potential for the least amount of gaps.</a:t>
                </a:r>
              </a:p>
            </p:txBody>
          </p:sp>
        </mc:Fallback>
      </mc:AlternateContent>
      <p:sp>
        <p:nvSpPr>
          <p:cNvPr id="4" name="Slide Number Placeholder 3"/>
          <p:cNvSpPr>
            <a:spLocks noGrp="1"/>
          </p:cNvSpPr>
          <p:nvPr>
            <p:ph type="sldNum" sz="quarter" idx="10"/>
          </p:nvPr>
        </p:nvSpPr>
        <p:spPr/>
        <p:txBody>
          <a:bodyPr/>
          <a:lstStyle/>
          <a:p>
            <a:fld id="{E24C2B2C-38E7-6645-8EC2-7A497A515162}" type="slidenum">
              <a:rPr lang="en-US" smtClean="0"/>
              <a:t>8</a:t>
            </a:fld>
            <a:endParaRPr lang="en-US" dirty="0"/>
          </a:p>
        </p:txBody>
      </p:sp>
    </p:spTree>
    <p:extLst>
      <p:ext uri="{BB962C8B-B14F-4D97-AF65-F5344CB8AC3E}">
        <p14:creationId xmlns:p14="http://schemas.microsoft.com/office/powerpoint/2010/main" val="1395383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hort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50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Slide Cyan">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091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0" name="Title 1"/>
          <p:cNvSpPr>
            <a:spLocks noGrp="1"/>
          </p:cNvSpPr>
          <p:nvPr>
            <p:ph type="ctrTitle" hasCustomPrompt="1"/>
          </p:nvPr>
        </p:nvSpPr>
        <p:spPr>
          <a:xfrm>
            <a:off x="1042045" y="1687266"/>
            <a:ext cx="6984355" cy="1865709"/>
          </a:xfrm>
        </p:spPr>
        <p:txBody>
          <a:bodyPr anchor="t">
            <a:noAutofit/>
          </a:bodyPr>
          <a:lstStyle>
            <a:lvl1pPr algn="l">
              <a:lnSpc>
                <a:spcPct val="80000"/>
              </a:lnSpc>
              <a:defRPr sz="5867" b="0" i="0" baseline="0">
                <a:solidFill>
                  <a:srgbClr val="FFFFFF"/>
                </a:solidFill>
                <a:latin typeface="FS Elliot Pro Light"/>
                <a:cs typeface="FS Elliot Pro Light"/>
              </a:defRPr>
            </a:lvl1pPr>
          </a:lstStyle>
          <a:p>
            <a:r>
              <a:rPr lang="en-US" dirty="0"/>
              <a:t>Section title slide with two lines</a:t>
            </a:r>
          </a:p>
        </p:txBody>
      </p:sp>
      <p:sp>
        <p:nvSpPr>
          <p:cNvPr id="5" name="Text Placeholder 12"/>
          <p:cNvSpPr>
            <a:spLocks noGrp="1"/>
          </p:cNvSpPr>
          <p:nvPr>
            <p:ph type="body" sz="quarter" idx="12" hasCustomPrompt="1"/>
          </p:nvPr>
        </p:nvSpPr>
        <p:spPr>
          <a:xfrm>
            <a:off x="1042046" y="645917"/>
            <a:ext cx="5494221" cy="530673"/>
          </a:xfrm>
          <a:prstGeom prst="rect">
            <a:avLst/>
          </a:prstGeom>
        </p:spPr>
        <p:txBody>
          <a:bodyPr>
            <a:normAutofit/>
          </a:bodyPr>
          <a:lstStyle>
            <a:lvl1pPr marL="0" indent="0">
              <a:buNone/>
              <a:defRPr sz="2400" baseline="0">
                <a:solidFill>
                  <a:srgbClr val="2E315D"/>
                </a:solidFill>
              </a:defRPr>
            </a:lvl1pPr>
          </a:lstStyle>
          <a:p>
            <a:pPr lvl="0"/>
            <a:r>
              <a:rPr lang="en-US" dirty="0"/>
              <a:t>Section name (optional)</a:t>
            </a:r>
          </a:p>
        </p:txBody>
      </p:sp>
      <p:sp>
        <p:nvSpPr>
          <p:cNvPr id="6" name="Oval 4"/>
          <p:cNvSpPr>
            <a:spLocks noChangeAspect="1"/>
          </p:cNvSpPr>
          <p:nvPr userDrawn="1"/>
        </p:nvSpPr>
        <p:spPr>
          <a:xfrm>
            <a:off x="11366267" y="1474628"/>
            <a:ext cx="825733" cy="3915971"/>
          </a:xfrm>
          <a:custGeom>
            <a:avLst/>
            <a:gdLst/>
            <a:ahLst/>
            <a:cxnLst/>
            <a:rect l="l" t="t" r="r" b="b"/>
            <a:pathLst>
              <a:path w="619300" h="2936978">
                <a:moveTo>
                  <a:pt x="619300" y="0"/>
                </a:moveTo>
                <a:lnTo>
                  <a:pt x="619300" y="2936978"/>
                </a:lnTo>
                <a:lnTo>
                  <a:pt x="601608" y="2920899"/>
                </a:lnTo>
                <a:cubicBezTo>
                  <a:pt x="229904" y="2549194"/>
                  <a:pt x="0" y="2035690"/>
                  <a:pt x="0" y="1468489"/>
                </a:cubicBezTo>
                <a:cubicBezTo>
                  <a:pt x="0" y="901288"/>
                  <a:pt x="229904" y="387784"/>
                  <a:pt x="601608" y="16080"/>
                </a:cubicBezTo>
                <a:close/>
              </a:path>
            </a:pathLst>
          </a:custGeom>
          <a:solidFill>
            <a:schemeClr val="accent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US" sz="3200" dirty="0">
              <a:solidFill>
                <a:schemeClr val="tx1"/>
              </a:solidFill>
            </a:endParaRPr>
          </a:p>
        </p:txBody>
      </p:sp>
    </p:spTree>
    <p:extLst>
      <p:ext uri="{BB962C8B-B14F-4D97-AF65-F5344CB8AC3E}">
        <p14:creationId xmlns:p14="http://schemas.microsoft.com/office/powerpoint/2010/main" val="261830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atement Slide Cyan">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2E315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0" name="Title 1"/>
          <p:cNvSpPr>
            <a:spLocks noGrp="1"/>
          </p:cNvSpPr>
          <p:nvPr>
            <p:ph type="ctrTitle" hasCustomPrompt="1"/>
          </p:nvPr>
        </p:nvSpPr>
        <p:spPr>
          <a:xfrm>
            <a:off x="1042045" y="1687266"/>
            <a:ext cx="6984355" cy="1580217"/>
          </a:xfrm>
        </p:spPr>
        <p:txBody>
          <a:bodyPr anchor="t">
            <a:noAutofit/>
          </a:bodyPr>
          <a:lstStyle>
            <a:lvl1pPr algn="l">
              <a:lnSpc>
                <a:spcPct val="80000"/>
              </a:lnSpc>
              <a:defRPr sz="5867" b="0" i="0" baseline="0">
                <a:solidFill>
                  <a:srgbClr val="FFFFFF"/>
                </a:solidFill>
                <a:latin typeface="FS Elliot Pro Light"/>
                <a:cs typeface="FS Elliot Pro Light"/>
              </a:defRPr>
            </a:lvl1pPr>
          </a:lstStyle>
          <a:p>
            <a:r>
              <a:rPr lang="en-US" dirty="0"/>
              <a:t>Section title slide with two lines</a:t>
            </a:r>
          </a:p>
        </p:txBody>
      </p:sp>
      <p:sp>
        <p:nvSpPr>
          <p:cNvPr id="3" name="Text Placeholder 2"/>
          <p:cNvSpPr>
            <a:spLocks noGrp="1"/>
          </p:cNvSpPr>
          <p:nvPr>
            <p:ph type="body" sz="quarter" idx="12" hasCustomPrompt="1"/>
          </p:nvPr>
        </p:nvSpPr>
        <p:spPr>
          <a:xfrm>
            <a:off x="1041400" y="3401484"/>
            <a:ext cx="6985000" cy="965200"/>
          </a:xfrm>
        </p:spPr>
        <p:txBody>
          <a:bodyPr/>
          <a:lstStyle>
            <a:lvl1pPr marL="0" indent="0">
              <a:buNone/>
              <a:defRPr b="0" i="0">
                <a:solidFill>
                  <a:schemeClr val="bg1"/>
                </a:solidFill>
                <a:latin typeface="FS Elliot Pro Light"/>
                <a:cs typeface="FS Elliot Pro Light"/>
              </a:defRPr>
            </a:lvl1pPr>
            <a:lvl2pPr marL="609585" indent="0">
              <a:buNone/>
              <a:defRPr>
                <a:solidFill>
                  <a:schemeClr val="bg1"/>
                </a:solidFill>
              </a:defRPr>
            </a:lvl2pPr>
            <a:lvl3pPr marL="1219170" indent="0">
              <a:buNone/>
              <a:defRPr>
                <a:solidFill>
                  <a:schemeClr val="bg1"/>
                </a:solidFill>
              </a:defRPr>
            </a:lvl3pPr>
            <a:lvl4pPr marL="1828754" indent="0">
              <a:buNone/>
              <a:defRPr>
                <a:solidFill>
                  <a:schemeClr val="bg1"/>
                </a:solidFill>
              </a:defRPr>
            </a:lvl4pPr>
            <a:lvl5pPr marL="2438339" indent="0">
              <a:buNone/>
              <a:defRPr>
                <a:solidFill>
                  <a:schemeClr val="bg1"/>
                </a:solidFill>
              </a:defRPr>
            </a:lvl5pPr>
          </a:lstStyle>
          <a:p>
            <a:pPr lvl="0"/>
            <a:r>
              <a:rPr lang="en-US" dirty="0"/>
              <a:t>Subtitle here. Keep to one line please.</a:t>
            </a:r>
          </a:p>
        </p:txBody>
      </p:sp>
      <p:sp>
        <p:nvSpPr>
          <p:cNvPr id="8" name="Text Placeholder 12"/>
          <p:cNvSpPr>
            <a:spLocks noGrp="1"/>
          </p:cNvSpPr>
          <p:nvPr>
            <p:ph type="body" sz="quarter" idx="13" hasCustomPrompt="1"/>
          </p:nvPr>
        </p:nvSpPr>
        <p:spPr>
          <a:xfrm>
            <a:off x="1042046" y="645917"/>
            <a:ext cx="5494221" cy="530673"/>
          </a:xfrm>
          <a:prstGeom prst="rect">
            <a:avLst/>
          </a:prstGeom>
        </p:spPr>
        <p:txBody>
          <a:bodyPr>
            <a:normAutofit/>
          </a:bodyPr>
          <a:lstStyle>
            <a:lvl1pPr marL="0" indent="0">
              <a:buNone/>
              <a:defRPr sz="2400" baseline="0">
                <a:solidFill>
                  <a:srgbClr val="19B9D7"/>
                </a:solidFill>
              </a:defRPr>
            </a:lvl1pPr>
          </a:lstStyle>
          <a:p>
            <a:pPr lvl="0"/>
            <a:r>
              <a:rPr lang="en-US" dirty="0"/>
              <a:t>Section name goes here</a:t>
            </a:r>
          </a:p>
        </p:txBody>
      </p:sp>
      <p:sp>
        <p:nvSpPr>
          <p:cNvPr id="9" name="Oval 4"/>
          <p:cNvSpPr>
            <a:spLocks noChangeAspect="1"/>
          </p:cNvSpPr>
          <p:nvPr userDrawn="1"/>
        </p:nvSpPr>
        <p:spPr>
          <a:xfrm>
            <a:off x="11366267" y="1474628"/>
            <a:ext cx="825733" cy="3915971"/>
          </a:xfrm>
          <a:custGeom>
            <a:avLst/>
            <a:gdLst/>
            <a:ahLst/>
            <a:cxnLst/>
            <a:rect l="l" t="t" r="r" b="b"/>
            <a:pathLst>
              <a:path w="619300" h="2936978">
                <a:moveTo>
                  <a:pt x="619300" y="0"/>
                </a:moveTo>
                <a:lnTo>
                  <a:pt x="619300" y="2936978"/>
                </a:lnTo>
                <a:lnTo>
                  <a:pt x="601608" y="2920899"/>
                </a:lnTo>
                <a:cubicBezTo>
                  <a:pt x="229904" y="2549194"/>
                  <a:pt x="0" y="2035690"/>
                  <a:pt x="0" y="1468489"/>
                </a:cubicBezTo>
                <a:cubicBezTo>
                  <a:pt x="0" y="901288"/>
                  <a:pt x="229904" y="387784"/>
                  <a:pt x="601608" y="16080"/>
                </a:cubicBezTo>
                <a:close/>
              </a:path>
            </a:pathLst>
          </a:custGeom>
          <a:solidFill>
            <a:schemeClr val="accent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US" sz="3200" dirty="0">
              <a:solidFill>
                <a:schemeClr val="tx1"/>
              </a:solidFill>
            </a:endParaRPr>
          </a:p>
        </p:txBody>
      </p:sp>
    </p:spTree>
    <p:extLst>
      <p:ext uri="{BB962C8B-B14F-4D97-AF65-F5344CB8AC3E}">
        <p14:creationId xmlns:p14="http://schemas.microsoft.com/office/powerpoint/2010/main" val="145588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Ligh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805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with light backgroun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a:lstStyle>
            <a:lvl1pPr marL="0" indent="0">
              <a:buNone/>
              <a:defRPr sz="1600">
                <a:solidFill>
                  <a:srgbClr val="7F7F7F"/>
                </a:solidFill>
              </a:defRPr>
            </a:lvl1pPr>
          </a:lstStyle>
          <a:p>
            <a:endParaRPr lang="en-US" dirty="0"/>
          </a:p>
        </p:txBody>
      </p:sp>
      <p:sp>
        <p:nvSpPr>
          <p:cNvPr id="14" name="Text Placeholder 10"/>
          <p:cNvSpPr>
            <a:spLocks noGrp="1"/>
          </p:cNvSpPr>
          <p:nvPr>
            <p:ph type="body" sz="quarter" idx="11" hasCustomPrompt="1"/>
          </p:nvPr>
        </p:nvSpPr>
        <p:spPr>
          <a:xfrm>
            <a:off x="825298" y="1293139"/>
            <a:ext cx="5205155" cy="1577769"/>
          </a:xfrm>
          <a:prstGeom prst="rect">
            <a:avLst/>
          </a:prstGeom>
        </p:spPr>
        <p:txBody>
          <a:bodyPr vert="horz">
            <a:normAutofit/>
          </a:bodyPr>
          <a:lstStyle>
            <a:lvl1pPr marL="0" indent="0">
              <a:buNone/>
              <a:defRPr sz="3733" b="0" i="0" baseline="0">
                <a:solidFill>
                  <a:srgbClr val="2E315D"/>
                </a:solidFill>
                <a:latin typeface="FS Elliot Pro"/>
                <a:cs typeface="FS Elliot Pro"/>
              </a:defRPr>
            </a:lvl1pPr>
          </a:lstStyle>
          <a:p>
            <a:pPr lvl="0"/>
            <a:r>
              <a:rPr lang="en-US" dirty="0"/>
              <a:t>Use for images with light backgrounds</a:t>
            </a:r>
          </a:p>
        </p:txBody>
      </p:sp>
    </p:spTree>
    <p:extLst>
      <p:ext uri="{BB962C8B-B14F-4D97-AF65-F5344CB8AC3E}">
        <p14:creationId xmlns:p14="http://schemas.microsoft.com/office/powerpoint/2010/main" val="1756503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con Template">
    <p:spTree>
      <p:nvGrpSpPr>
        <p:cNvPr id="1" name=""/>
        <p:cNvGrpSpPr/>
        <p:nvPr/>
      </p:nvGrpSpPr>
      <p:grpSpPr>
        <a:xfrm>
          <a:off x="0" y="0"/>
          <a:ext cx="0" cy="0"/>
          <a:chOff x="0" y="0"/>
          <a:chExt cx="0" cy="0"/>
        </a:xfrm>
      </p:grpSpPr>
      <p:sp>
        <p:nvSpPr>
          <p:cNvPr id="14" name="Oval 13"/>
          <p:cNvSpPr/>
          <p:nvPr userDrawn="1"/>
        </p:nvSpPr>
        <p:spPr>
          <a:xfrm>
            <a:off x="923207" y="1791664"/>
            <a:ext cx="3141349" cy="3141349"/>
          </a:xfrm>
          <a:prstGeom prst="ellipse">
            <a:avLst/>
          </a:prstGeom>
          <a:solidFill>
            <a:srgbClr val="21AF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5" name="Oval 14"/>
          <p:cNvSpPr/>
          <p:nvPr userDrawn="1"/>
        </p:nvSpPr>
        <p:spPr>
          <a:xfrm>
            <a:off x="4477179" y="1791664"/>
            <a:ext cx="3141349" cy="3141349"/>
          </a:xfrm>
          <a:prstGeom prst="ellipse">
            <a:avLst/>
          </a:prstGeom>
          <a:solidFill>
            <a:srgbClr val="1A87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7" name="Oval 16"/>
          <p:cNvSpPr/>
          <p:nvPr userDrawn="1"/>
        </p:nvSpPr>
        <p:spPr>
          <a:xfrm>
            <a:off x="8028312" y="1791664"/>
            <a:ext cx="3141349" cy="3141349"/>
          </a:xfrm>
          <a:prstGeom prst="ellipse">
            <a:avLst/>
          </a:prstGeom>
          <a:solidFill>
            <a:srgbClr val="2D3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3" name="Text Placeholder 2"/>
          <p:cNvSpPr>
            <a:spLocks noGrp="1"/>
          </p:cNvSpPr>
          <p:nvPr>
            <p:ph type="body" sz="quarter" idx="10" hasCustomPrompt="1"/>
          </p:nvPr>
        </p:nvSpPr>
        <p:spPr>
          <a:xfrm>
            <a:off x="1155042" y="3059006"/>
            <a:ext cx="2137833" cy="563033"/>
          </a:xfrm>
        </p:spPr>
        <p:txBody>
          <a:bodyPr anchor="ctr">
            <a:noAutofit/>
          </a:bodyPr>
          <a:lstStyle>
            <a:lvl1pPr marL="0" indent="0">
              <a:buNone/>
              <a:defRPr sz="3467">
                <a:solidFill>
                  <a:schemeClr val="bg1"/>
                </a:solidFill>
              </a:defRPr>
            </a:lvl1pPr>
          </a:lstStyle>
          <a:p>
            <a:pPr lvl="0"/>
            <a:r>
              <a:rPr lang="en-US" dirty="0"/>
              <a:t>Title</a:t>
            </a:r>
          </a:p>
        </p:txBody>
      </p:sp>
      <p:sp>
        <p:nvSpPr>
          <p:cNvPr id="16" name="Text Placeholder 2"/>
          <p:cNvSpPr>
            <a:spLocks noGrp="1"/>
          </p:cNvSpPr>
          <p:nvPr>
            <p:ph type="body" sz="quarter" idx="11" hasCustomPrompt="1"/>
          </p:nvPr>
        </p:nvSpPr>
        <p:spPr>
          <a:xfrm>
            <a:off x="4745116" y="3059006"/>
            <a:ext cx="2137833" cy="563033"/>
          </a:xfrm>
        </p:spPr>
        <p:txBody>
          <a:bodyPr anchor="ctr">
            <a:noAutofit/>
          </a:bodyPr>
          <a:lstStyle>
            <a:lvl1pPr marL="0" indent="0">
              <a:buNone/>
              <a:defRPr sz="3467">
                <a:solidFill>
                  <a:schemeClr val="bg1"/>
                </a:solidFill>
              </a:defRPr>
            </a:lvl1pPr>
          </a:lstStyle>
          <a:p>
            <a:pPr lvl="0"/>
            <a:r>
              <a:rPr lang="en-US" dirty="0"/>
              <a:t>Title</a:t>
            </a:r>
          </a:p>
        </p:txBody>
      </p:sp>
      <p:sp>
        <p:nvSpPr>
          <p:cNvPr id="20" name="Text Placeholder 2"/>
          <p:cNvSpPr>
            <a:spLocks noGrp="1"/>
          </p:cNvSpPr>
          <p:nvPr>
            <p:ph type="body" sz="quarter" idx="12" hasCustomPrompt="1"/>
          </p:nvPr>
        </p:nvSpPr>
        <p:spPr>
          <a:xfrm>
            <a:off x="8333945" y="3042258"/>
            <a:ext cx="2137833" cy="563033"/>
          </a:xfrm>
        </p:spPr>
        <p:txBody>
          <a:bodyPr anchor="ctr">
            <a:noAutofit/>
          </a:bodyPr>
          <a:lstStyle>
            <a:lvl1pPr marL="0" indent="0">
              <a:buNone/>
              <a:defRPr sz="3467">
                <a:solidFill>
                  <a:schemeClr val="bg1"/>
                </a:solidFill>
              </a:defRPr>
            </a:lvl1pPr>
          </a:lstStyle>
          <a:p>
            <a:pPr lvl="0"/>
            <a:r>
              <a:rPr lang="en-US" dirty="0"/>
              <a:t>Title</a:t>
            </a:r>
          </a:p>
        </p:txBody>
      </p:sp>
      <p:sp>
        <p:nvSpPr>
          <p:cNvPr id="21" name="Text Placeholder 2"/>
          <p:cNvSpPr>
            <a:spLocks noGrp="1"/>
          </p:cNvSpPr>
          <p:nvPr>
            <p:ph type="body" sz="quarter" idx="14" hasCustomPrompt="1"/>
          </p:nvPr>
        </p:nvSpPr>
        <p:spPr>
          <a:xfrm>
            <a:off x="802104" y="790413"/>
            <a:ext cx="9120841" cy="635399"/>
          </a:xfrm>
        </p:spPr>
        <p:txBody>
          <a:bodyPr>
            <a:normAutofit/>
          </a:bodyPr>
          <a:lstStyle>
            <a:lvl1pPr marL="0" indent="0">
              <a:lnSpc>
                <a:spcPct val="80000"/>
              </a:lnSpc>
              <a:buNone/>
              <a:defRPr sz="3733" b="0" i="0">
                <a:solidFill>
                  <a:srgbClr val="7F7F7F"/>
                </a:solidFill>
                <a:latin typeface="FS Elliot Pro Light"/>
                <a:cs typeface="FS Elliot Pro Light"/>
              </a:defRPr>
            </a:lvl1pPr>
          </a:lstStyle>
          <a:p>
            <a:pPr lvl="0"/>
            <a:r>
              <a:rPr lang="en-US" dirty="0"/>
              <a:t>Slide title goes here</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78894" y="6080174"/>
            <a:ext cx="1845733"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034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 Template">
    <p:spTree>
      <p:nvGrpSpPr>
        <p:cNvPr id="1" name=""/>
        <p:cNvGrpSpPr/>
        <p:nvPr/>
      </p:nvGrpSpPr>
      <p:grpSpPr>
        <a:xfrm>
          <a:off x="0" y="0"/>
          <a:ext cx="0" cy="0"/>
          <a:chOff x="0" y="0"/>
          <a:chExt cx="0" cy="0"/>
        </a:xfrm>
      </p:grpSpPr>
      <p:sp>
        <p:nvSpPr>
          <p:cNvPr id="13" name="Oval 12"/>
          <p:cNvSpPr/>
          <p:nvPr userDrawn="1"/>
        </p:nvSpPr>
        <p:spPr>
          <a:xfrm>
            <a:off x="802103" y="2216748"/>
            <a:ext cx="2353733" cy="2353733"/>
          </a:xfrm>
          <a:prstGeom prst="ellipse">
            <a:avLst/>
          </a:prstGeom>
          <a:solidFill>
            <a:srgbClr val="1364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4" name="Oval 13"/>
          <p:cNvSpPr/>
          <p:nvPr userDrawn="1"/>
        </p:nvSpPr>
        <p:spPr>
          <a:xfrm>
            <a:off x="3494503" y="2216748"/>
            <a:ext cx="2353733" cy="2353733"/>
          </a:xfrm>
          <a:prstGeom prst="ellipse">
            <a:avLst/>
          </a:prstGeom>
          <a:solidFill>
            <a:srgbClr val="21AF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5" name="Oval 14"/>
          <p:cNvSpPr/>
          <p:nvPr userDrawn="1"/>
        </p:nvSpPr>
        <p:spPr>
          <a:xfrm>
            <a:off x="6186903" y="2216748"/>
            <a:ext cx="2353733" cy="2353733"/>
          </a:xfrm>
          <a:prstGeom prst="ellipse">
            <a:avLst/>
          </a:prstGeom>
          <a:solidFill>
            <a:srgbClr val="1A87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7" name="Oval 16"/>
          <p:cNvSpPr/>
          <p:nvPr userDrawn="1"/>
        </p:nvSpPr>
        <p:spPr>
          <a:xfrm>
            <a:off x="8879303" y="2216748"/>
            <a:ext cx="2353733" cy="2353733"/>
          </a:xfrm>
          <a:prstGeom prst="ellipse">
            <a:avLst/>
          </a:prstGeom>
          <a:solidFill>
            <a:srgbClr val="2D3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9" name="Text Placeholder 2"/>
          <p:cNvSpPr>
            <a:spLocks noGrp="1"/>
          </p:cNvSpPr>
          <p:nvPr>
            <p:ph type="body" sz="quarter" idx="10" hasCustomPrompt="1"/>
          </p:nvPr>
        </p:nvSpPr>
        <p:spPr>
          <a:xfrm>
            <a:off x="938063" y="3088710"/>
            <a:ext cx="1854624" cy="563033"/>
          </a:xfrm>
        </p:spPr>
        <p:txBody>
          <a:bodyPr anchor="ctr">
            <a:noAutofit/>
          </a:bodyPr>
          <a:lstStyle>
            <a:lvl1pPr marL="0" indent="0">
              <a:buNone/>
              <a:defRPr sz="2667">
                <a:solidFill>
                  <a:schemeClr val="bg1"/>
                </a:solidFill>
              </a:defRPr>
            </a:lvl1pPr>
          </a:lstStyle>
          <a:p>
            <a:pPr lvl="0"/>
            <a:r>
              <a:rPr lang="en-US" dirty="0"/>
              <a:t>Title</a:t>
            </a:r>
          </a:p>
        </p:txBody>
      </p:sp>
      <p:sp>
        <p:nvSpPr>
          <p:cNvPr id="31" name="Text Placeholder 2"/>
          <p:cNvSpPr>
            <a:spLocks noGrp="1"/>
          </p:cNvSpPr>
          <p:nvPr>
            <p:ph type="body" sz="quarter" idx="11" hasCustomPrompt="1"/>
          </p:nvPr>
        </p:nvSpPr>
        <p:spPr>
          <a:xfrm>
            <a:off x="3684285" y="3096936"/>
            <a:ext cx="1854624" cy="563033"/>
          </a:xfrm>
        </p:spPr>
        <p:txBody>
          <a:bodyPr anchor="ctr">
            <a:noAutofit/>
          </a:bodyPr>
          <a:lstStyle>
            <a:lvl1pPr marL="0" indent="0">
              <a:buNone/>
              <a:defRPr sz="2667">
                <a:solidFill>
                  <a:schemeClr val="bg1"/>
                </a:solidFill>
              </a:defRPr>
            </a:lvl1pPr>
          </a:lstStyle>
          <a:p>
            <a:pPr lvl="0"/>
            <a:r>
              <a:rPr lang="en-US" dirty="0"/>
              <a:t>Title</a:t>
            </a:r>
          </a:p>
        </p:txBody>
      </p:sp>
      <p:sp>
        <p:nvSpPr>
          <p:cNvPr id="32" name="Text Placeholder 2"/>
          <p:cNvSpPr>
            <a:spLocks noGrp="1"/>
          </p:cNvSpPr>
          <p:nvPr>
            <p:ph type="body" sz="quarter" idx="12" hasCustomPrompt="1"/>
          </p:nvPr>
        </p:nvSpPr>
        <p:spPr>
          <a:xfrm>
            <a:off x="6367932" y="3105161"/>
            <a:ext cx="1854624" cy="563033"/>
          </a:xfrm>
        </p:spPr>
        <p:txBody>
          <a:bodyPr anchor="ctr">
            <a:noAutofit/>
          </a:bodyPr>
          <a:lstStyle>
            <a:lvl1pPr marL="0" indent="0">
              <a:buNone/>
              <a:defRPr sz="2667">
                <a:solidFill>
                  <a:schemeClr val="bg1"/>
                </a:solidFill>
              </a:defRPr>
            </a:lvl1pPr>
          </a:lstStyle>
          <a:p>
            <a:pPr lvl="0"/>
            <a:r>
              <a:rPr lang="en-US" dirty="0"/>
              <a:t>Title</a:t>
            </a:r>
          </a:p>
        </p:txBody>
      </p:sp>
      <p:sp>
        <p:nvSpPr>
          <p:cNvPr id="33" name="Text Placeholder 2"/>
          <p:cNvSpPr>
            <a:spLocks noGrp="1"/>
          </p:cNvSpPr>
          <p:nvPr>
            <p:ph type="body" sz="quarter" idx="13" hasCustomPrompt="1"/>
          </p:nvPr>
        </p:nvSpPr>
        <p:spPr>
          <a:xfrm>
            <a:off x="9114155" y="3113386"/>
            <a:ext cx="1854624" cy="563033"/>
          </a:xfrm>
        </p:spPr>
        <p:txBody>
          <a:bodyPr anchor="ctr">
            <a:noAutofit/>
          </a:bodyPr>
          <a:lstStyle>
            <a:lvl1pPr marL="0" indent="0">
              <a:buNone/>
              <a:defRPr sz="2667">
                <a:solidFill>
                  <a:schemeClr val="bg1"/>
                </a:solidFill>
              </a:defRPr>
            </a:lvl1pPr>
          </a:lstStyle>
          <a:p>
            <a:pPr lvl="0"/>
            <a:r>
              <a:rPr lang="en-US" dirty="0"/>
              <a:t>Title</a:t>
            </a:r>
          </a:p>
        </p:txBody>
      </p:sp>
      <p:sp>
        <p:nvSpPr>
          <p:cNvPr id="3" name="Text Placeholder 2"/>
          <p:cNvSpPr>
            <a:spLocks noGrp="1"/>
          </p:cNvSpPr>
          <p:nvPr>
            <p:ph type="body" sz="quarter" idx="14" hasCustomPrompt="1"/>
          </p:nvPr>
        </p:nvSpPr>
        <p:spPr>
          <a:xfrm>
            <a:off x="802104" y="790413"/>
            <a:ext cx="9120841" cy="635399"/>
          </a:xfrm>
        </p:spPr>
        <p:txBody>
          <a:bodyPr>
            <a:normAutofit/>
          </a:bodyPr>
          <a:lstStyle>
            <a:lvl1pPr marL="0" indent="0">
              <a:lnSpc>
                <a:spcPct val="80000"/>
              </a:lnSpc>
              <a:buNone/>
              <a:defRPr sz="3733" b="0" i="0">
                <a:solidFill>
                  <a:srgbClr val="787878"/>
                </a:solidFill>
                <a:latin typeface="FS Elliot Pro Light"/>
                <a:cs typeface="FS Elliot Pro Light"/>
              </a:defRPr>
            </a:lvl1pPr>
          </a:lstStyle>
          <a:p>
            <a:pPr lvl="0"/>
            <a:r>
              <a:rPr lang="en-US" dirty="0"/>
              <a:t>Slide title goes here</a:t>
            </a:r>
          </a:p>
        </p:txBody>
      </p: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78894" y="6080174"/>
            <a:ext cx="1845733"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32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con Templat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1540933" y="2438117"/>
            <a:ext cx="1761067" cy="1761067"/>
          </a:xfrm>
          <a:prstGeom prst="rect">
            <a:avLst/>
          </a:prstGeom>
        </p:spPr>
        <p:txBody>
          <a:bodyPr vert="horz"/>
          <a:lstStyle>
            <a:lvl1pPr marL="0" indent="0">
              <a:buNone/>
              <a:defRPr sz="1600">
                <a:solidFill>
                  <a:schemeClr val="bg1">
                    <a:lumMod val="50000"/>
                  </a:schemeClr>
                </a:solidFill>
              </a:defRPr>
            </a:lvl1pPr>
          </a:lstStyle>
          <a:p>
            <a:endParaRPr lang="en-US" dirty="0"/>
          </a:p>
        </p:txBody>
      </p:sp>
      <p:sp>
        <p:nvSpPr>
          <p:cNvPr id="20" name="Picture Placeholder 15"/>
          <p:cNvSpPr>
            <a:spLocks noGrp="1"/>
          </p:cNvSpPr>
          <p:nvPr>
            <p:ph type="pic" sz="quarter" idx="13"/>
          </p:nvPr>
        </p:nvSpPr>
        <p:spPr>
          <a:xfrm>
            <a:off x="5096933" y="2438117"/>
            <a:ext cx="1761067" cy="1761067"/>
          </a:xfrm>
          <a:prstGeom prst="rect">
            <a:avLst/>
          </a:prstGeom>
        </p:spPr>
        <p:txBody>
          <a:bodyPr vert="horz"/>
          <a:lstStyle>
            <a:lvl1pPr marL="0" indent="0">
              <a:buNone/>
              <a:defRPr sz="1600">
                <a:solidFill>
                  <a:schemeClr val="bg1">
                    <a:lumMod val="50000"/>
                  </a:schemeClr>
                </a:solidFill>
              </a:defRPr>
            </a:lvl1pPr>
          </a:lstStyle>
          <a:p>
            <a:endParaRPr lang="en-US" dirty="0"/>
          </a:p>
        </p:txBody>
      </p:sp>
      <p:sp>
        <p:nvSpPr>
          <p:cNvPr id="21" name="Picture Placeholder 15"/>
          <p:cNvSpPr>
            <a:spLocks noGrp="1"/>
          </p:cNvSpPr>
          <p:nvPr>
            <p:ph type="pic" sz="quarter" idx="14"/>
          </p:nvPr>
        </p:nvSpPr>
        <p:spPr>
          <a:xfrm>
            <a:off x="8754533" y="2438117"/>
            <a:ext cx="1761067" cy="1761067"/>
          </a:xfrm>
          <a:prstGeom prst="rect">
            <a:avLst/>
          </a:prstGeom>
        </p:spPr>
        <p:txBody>
          <a:bodyPr vert="horz"/>
          <a:lstStyle>
            <a:lvl1pPr marL="0" indent="0">
              <a:buNone/>
              <a:defRPr sz="1600">
                <a:solidFill>
                  <a:schemeClr val="bg1">
                    <a:lumMod val="50000"/>
                  </a:schemeClr>
                </a:solidFill>
              </a:defRPr>
            </a:lvl1pPr>
          </a:lstStyle>
          <a:p>
            <a:endParaRPr lang="en-US" dirty="0"/>
          </a:p>
        </p:txBody>
      </p:sp>
      <p:sp>
        <p:nvSpPr>
          <p:cNvPr id="25" name="Text Placeholder 24"/>
          <p:cNvSpPr>
            <a:spLocks noGrp="1"/>
          </p:cNvSpPr>
          <p:nvPr>
            <p:ph type="body" sz="quarter" idx="16" hasCustomPrompt="1"/>
          </p:nvPr>
        </p:nvSpPr>
        <p:spPr>
          <a:xfrm>
            <a:off x="1007534" y="4283851"/>
            <a:ext cx="2768599" cy="677333"/>
          </a:xfrm>
          <a:prstGeom prst="rect">
            <a:avLst/>
          </a:prstGeom>
        </p:spPr>
        <p:txBody>
          <a:bodyPr vert="horz"/>
          <a:lstStyle>
            <a:lvl1pPr marL="0" indent="0" algn="ctr">
              <a:buNone/>
              <a:defRPr sz="3200" b="1">
                <a:solidFill>
                  <a:srgbClr val="1A87CF"/>
                </a:solidFill>
              </a:defRPr>
            </a:lvl1pPr>
          </a:lstStyle>
          <a:p>
            <a:pPr lvl="0"/>
            <a:r>
              <a:rPr lang="en-US" dirty="0"/>
              <a:t>Title here</a:t>
            </a:r>
          </a:p>
        </p:txBody>
      </p:sp>
      <p:sp>
        <p:nvSpPr>
          <p:cNvPr id="26" name="Text Placeholder 24"/>
          <p:cNvSpPr>
            <a:spLocks noGrp="1"/>
          </p:cNvSpPr>
          <p:nvPr>
            <p:ph type="body" sz="quarter" idx="17" hasCustomPrompt="1"/>
          </p:nvPr>
        </p:nvSpPr>
        <p:spPr>
          <a:xfrm>
            <a:off x="4614334" y="4283851"/>
            <a:ext cx="2768599" cy="677333"/>
          </a:xfrm>
          <a:prstGeom prst="rect">
            <a:avLst/>
          </a:prstGeom>
        </p:spPr>
        <p:txBody>
          <a:bodyPr vert="horz"/>
          <a:lstStyle>
            <a:lvl1pPr marL="0" indent="0" algn="ctr">
              <a:buNone/>
              <a:defRPr sz="3200" b="1">
                <a:solidFill>
                  <a:srgbClr val="1A87CF"/>
                </a:solidFill>
              </a:defRPr>
            </a:lvl1pPr>
          </a:lstStyle>
          <a:p>
            <a:pPr lvl="0"/>
            <a:r>
              <a:rPr lang="en-US" dirty="0"/>
              <a:t>Title here</a:t>
            </a:r>
          </a:p>
        </p:txBody>
      </p:sp>
      <p:sp>
        <p:nvSpPr>
          <p:cNvPr id="27" name="Text Placeholder 24"/>
          <p:cNvSpPr>
            <a:spLocks noGrp="1"/>
          </p:cNvSpPr>
          <p:nvPr>
            <p:ph type="body" sz="quarter" idx="18" hasCustomPrompt="1"/>
          </p:nvPr>
        </p:nvSpPr>
        <p:spPr>
          <a:xfrm>
            <a:off x="8276813" y="4283851"/>
            <a:ext cx="2768599" cy="677333"/>
          </a:xfrm>
          <a:prstGeom prst="rect">
            <a:avLst/>
          </a:prstGeom>
        </p:spPr>
        <p:txBody>
          <a:bodyPr vert="horz"/>
          <a:lstStyle>
            <a:lvl1pPr marL="0" indent="0" algn="ctr">
              <a:buNone/>
              <a:defRPr sz="3200" b="1">
                <a:solidFill>
                  <a:srgbClr val="1A87CF"/>
                </a:solidFill>
              </a:defRPr>
            </a:lvl1pPr>
          </a:lstStyle>
          <a:p>
            <a:pPr lvl="0"/>
            <a:r>
              <a:rPr lang="en-US" dirty="0"/>
              <a:t>Title here</a:t>
            </a:r>
          </a:p>
        </p:txBody>
      </p:sp>
      <p:sp>
        <p:nvSpPr>
          <p:cNvPr id="28" name="Text Placeholder 2"/>
          <p:cNvSpPr>
            <a:spLocks noGrp="1"/>
          </p:cNvSpPr>
          <p:nvPr>
            <p:ph type="body" sz="quarter" idx="19" hasCustomPrompt="1"/>
          </p:nvPr>
        </p:nvSpPr>
        <p:spPr>
          <a:xfrm>
            <a:off x="802104" y="790413"/>
            <a:ext cx="9120841" cy="635399"/>
          </a:xfrm>
        </p:spPr>
        <p:txBody>
          <a:bodyPr>
            <a:normAutofit/>
          </a:bodyPr>
          <a:lstStyle>
            <a:lvl1pPr marL="0" indent="0">
              <a:lnSpc>
                <a:spcPct val="80000"/>
              </a:lnSpc>
              <a:buNone/>
              <a:defRPr sz="3733" b="0" i="0">
                <a:solidFill>
                  <a:srgbClr val="787878"/>
                </a:solidFill>
                <a:latin typeface="FS Elliot Pro Light"/>
                <a:cs typeface="FS Elliot Pro Light"/>
              </a:defRPr>
            </a:lvl1pPr>
          </a:lstStyle>
          <a:p>
            <a:pPr lvl="0"/>
            <a:r>
              <a:rPr lang="en-US" dirty="0"/>
              <a:t>Slide title goes here</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78894" y="6080174"/>
            <a:ext cx="1845733"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918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amp; Graph Templa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1481" y="1694135"/>
            <a:ext cx="7366000" cy="3626432"/>
          </a:xfrm>
          <a:prstGeom prst="rect">
            <a:avLst/>
          </a:prstGeom>
        </p:spPr>
        <p:txBody>
          <a:bodyPr>
            <a:normAutofit/>
          </a:bodyPr>
          <a:lstStyle>
            <a:lvl1pPr marL="0" indent="0">
              <a:buClr>
                <a:srgbClr val="EA5424"/>
              </a:buClr>
              <a:buNone/>
              <a:defRPr sz="2133" baseline="0">
                <a:solidFill>
                  <a:schemeClr val="bg1">
                    <a:lumMod val="50000"/>
                  </a:schemeClr>
                </a:solidFill>
              </a:defRPr>
            </a:lvl1pPr>
          </a:lstStyle>
          <a:p>
            <a:pPr lvl="0"/>
            <a:endParaRPr lang="en-US" dirty="0"/>
          </a:p>
        </p:txBody>
      </p:sp>
      <p:sp>
        <p:nvSpPr>
          <p:cNvPr id="5" name="Text Placeholder 4"/>
          <p:cNvSpPr>
            <a:spLocks noGrp="1"/>
          </p:cNvSpPr>
          <p:nvPr>
            <p:ph type="body" sz="quarter" idx="12" hasCustomPrompt="1"/>
          </p:nvPr>
        </p:nvSpPr>
        <p:spPr>
          <a:xfrm>
            <a:off x="848935" y="1694134"/>
            <a:ext cx="2329973" cy="592667"/>
          </a:xfrm>
          <a:prstGeom prst="rect">
            <a:avLst/>
          </a:prstGeom>
        </p:spPr>
        <p:txBody>
          <a:bodyPr vert="horz"/>
          <a:lstStyle>
            <a:lvl1pPr marL="0" indent="0">
              <a:buNone/>
              <a:defRPr sz="2667" b="1">
                <a:solidFill>
                  <a:srgbClr val="2E315D"/>
                </a:solidFill>
              </a:defRPr>
            </a:lvl1pPr>
          </a:lstStyle>
          <a:p>
            <a:pPr lvl="0"/>
            <a:r>
              <a:rPr lang="en-US" dirty="0"/>
              <a:t>Chart title</a:t>
            </a:r>
          </a:p>
        </p:txBody>
      </p:sp>
      <p:sp>
        <p:nvSpPr>
          <p:cNvPr id="9" name="Text Placeholder 8"/>
          <p:cNvSpPr>
            <a:spLocks noGrp="1"/>
          </p:cNvSpPr>
          <p:nvPr>
            <p:ph type="body" sz="quarter" idx="13" hasCustomPrompt="1"/>
          </p:nvPr>
        </p:nvSpPr>
        <p:spPr>
          <a:xfrm>
            <a:off x="848935" y="2164075"/>
            <a:ext cx="2480733" cy="1845733"/>
          </a:xfrm>
          <a:prstGeom prst="rect">
            <a:avLst/>
          </a:prstGeom>
        </p:spPr>
        <p:txBody>
          <a:bodyPr vert="horz"/>
          <a:lstStyle>
            <a:lvl1pPr marL="0" indent="0">
              <a:buNone/>
              <a:defRPr sz="1867">
                <a:solidFill>
                  <a:srgbClr val="787878"/>
                </a:solidFill>
              </a:defRPr>
            </a:lvl1pPr>
          </a:lstStyle>
          <a:p>
            <a:pPr lvl="0"/>
            <a:r>
              <a:rPr lang="en-US" dirty="0"/>
              <a:t>Descriptive text goes here and it’s always this color. Descriptive text goes here and it’s always this color.</a:t>
            </a:r>
          </a:p>
        </p:txBody>
      </p:sp>
      <p:sp>
        <p:nvSpPr>
          <p:cNvPr id="13" name="Text Placeholder 2"/>
          <p:cNvSpPr>
            <a:spLocks noGrp="1"/>
          </p:cNvSpPr>
          <p:nvPr>
            <p:ph type="body" sz="quarter" idx="14" hasCustomPrompt="1"/>
          </p:nvPr>
        </p:nvSpPr>
        <p:spPr>
          <a:xfrm>
            <a:off x="802104" y="790413"/>
            <a:ext cx="9120841" cy="635399"/>
          </a:xfrm>
        </p:spPr>
        <p:txBody>
          <a:bodyPr>
            <a:normAutofit/>
          </a:bodyPr>
          <a:lstStyle>
            <a:lvl1pPr marL="0" indent="0">
              <a:lnSpc>
                <a:spcPct val="80000"/>
              </a:lnSpc>
              <a:buNone/>
              <a:defRPr sz="3733" b="0" i="0">
                <a:solidFill>
                  <a:srgbClr val="787878"/>
                </a:solidFill>
                <a:latin typeface="FS Elliot Pro Light"/>
                <a:cs typeface="FS Elliot Pro Light"/>
              </a:defRPr>
            </a:lvl1pPr>
          </a:lstStyle>
          <a:p>
            <a:pPr lvl="0"/>
            <a:r>
              <a:rPr lang="en-US" dirty="0"/>
              <a:t>Slide title goes here</a:t>
            </a: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78894" y="6080174"/>
            <a:ext cx="1845733"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295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hart &amp; Graph Template">
    <p:spTree>
      <p:nvGrpSpPr>
        <p:cNvPr id="1" name=""/>
        <p:cNvGrpSpPr/>
        <p:nvPr/>
      </p:nvGrpSpPr>
      <p:grpSpPr>
        <a:xfrm>
          <a:off x="0" y="0"/>
          <a:ext cx="0" cy="0"/>
          <a:chOff x="0" y="0"/>
          <a:chExt cx="0" cy="0"/>
        </a:xfrm>
      </p:grpSpPr>
      <p:sp>
        <p:nvSpPr>
          <p:cNvPr id="3" name="Content Placeholder 2"/>
          <p:cNvSpPr>
            <a:spLocks noGrp="1"/>
          </p:cNvSpPr>
          <p:nvPr>
            <p:ph idx="1"/>
          </p:nvPr>
        </p:nvSpPr>
        <p:spPr>
          <a:xfrm>
            <a:off x="802102" y="1694135"/>
            <a:ext cx="10591457" cy="3626432"/>
          </a:xfrm>
          <a:prstGeom prst="rect">
            <a:avLst/>
          </a:prstGeom>
        </p:spPr>
        <p:txBody>
          <a:bodyPr>
            <a:normAutofit/>
          </a:bodyPr>
          <a:lstStyle>
            <a:lvl1pPr marL="0" indent="0">
              <a:buClr>
                <a:srgbClr val="EA5424"/>
              </a:buClr>
              <a:buNone/>
              <a:defRPr sz="2133" baseline="0">
                <a:solidFill>
                  <a:schemeClr val="bg1">
                    <a:lumMod val="50000"/>
                  </a:schemeClr>
                </a:solidFill>
              </a:defRPr>
            </a:lvl1pPr>
          </a:lstStyle>
          <a:p>
            <a:pPr lvl="0"/>
            <a:endParaRPr lang="en-US" dirty="0"/>
          </a:p>
        </p:txBody>
      </p:sp>
      <p:sp>
        <p:nvSpPr>
          <p:cNvPr id="13" name="Text Placeholder 2"/>
          <p:cNvSpPr>
            <a:spLocks noGrp="1"/>
          </p:cNvSpPr>
          <p:nvPr>
            <p:ph type="body" sz="quarter" idx="14" hasCustomPrompt="1"/>
          </p:nvPr>
        </p:nvSpPr>
        <p:spPr>
          <a:xfrm>
            <a:off x="802104" y="790413"/>
            <a:ext cx="9120841" cy="635399"/>
          </a:xfrm>
        </p:spPr>
        <p:txBody>
          <a:bodyPr>
            <a:normAutofit/>
          </a:bodyPr>
          <a:lstStyle>
            <a:lvl1pPr marL="0" indent="0">
              <a:lnSpc>
                <a:spcPct val="80000"/>
              </a:lnSpc>
              <a:buNone/>
              <a:defRPr sz="3733" b="0" i="0">
                <a:solidFill>
                  <a:srgbClr val="787878"/>
                </a:solidFill>
                <a:latin typeface="FS Elliot Pro Light"/>
                <a:cs typeface="FS Elliot Pro Light"/>
              </a:defRPr>
            </a:lvl1pPr>
          </a:lstStyle>
          <a:p>
            <a:pPr lvl="0"/>
            <a:r>
              <a:rPr lang="en-US" dirty="0"/>
              <a:t>Slide title goes here</a:t>
            </a: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78894" y="6080174"/>
            <a:ext cx="1845733"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373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4" name="Title 1"/>
          <p:cNvSpPr>
            <a:spLocks noGrp="1"/>
          </p:cNvSpPr>
          <p:nvPr>
            <p:ph type="ctrTitle" hasCustomPrompt="1"/>
          </p:nvPr>
        </p:nvSpPr>
        <p:spPr>
          <a:xfrm>
            <a:off x="898264" y="1805928"/>
            <a:ext cx="6984355" cy="1865709"/>
          </a:xfrm>
        </p:spPr>
        <p:txBody>
          <a:bodyPr anchor="t">
            <a:noAutofit/>
          </a:bodyPr>
          <a:lstStyle>
            <a:lvl1pPr algn="l">
              <a:lnSpc>
                <a:spcPct val="80000"/>
              </a:lnSpc>
              <a:defRPr sz="7200" b="0" i="0" baseline="0">
                <a:solidFill>
                  <a:srgbClr val="FFFFFF"/>
                </a:solidFill>
                <a:latin typeface="FS Elliot Pro Light"/>
                <a:cs typeface="FS Elliot Pro Light"/>
              </a:defRPr>
            </a:lvl1pPr>
          </a:lstStyle>
          <a:p>
            <a:r>
              <a:rPr lang="en-US" dirty="0"/>
              <a:t>End slide</a:t>
            </a:r>
          </a:p>
        </p:txBody>
      </p:sp>
      <p:pic>
        <p:nvPicPr>
          <p:cNvPr id="18" name="Picture 17" descr="Principal_sm_white.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091" y="5781836"/>
            <a:ext cx="2136189" cy="614731"/>
          </a:xfrm>
          <a:prstGeom prst="rect">
            <a:avLst/>
          </a:prstGeom>
        </p:spPr>
      </p:pic>
      <p:sp>
        <p:nvSpPr>
          <p:cNvPr id="11" name="Oval 4"/>
          <p:cNvSpPr>
            <a:spLocks noChangeAspect="1"/>
          </p:cNvSpPr>
          <p:nvPr userDrawn="1"/>
        </p:nvSpPr>
        <p:spPr>
          <a:xfrm>
            <a:off x="11366267" y="1474628"/>
            <a:ext cx="825733" cy="3915971"/>
          </a:xfrm>
          <a:custGeom>
            <a:avLst/>
            <a:gdLst/>
            <a:ahLst/>
            <a:cxnLst/>
            <a:rect l="l" t="t" r="r" b="b"/>
            <a:pathLst>
              <a:path w="619300" h="2936978">
                <a:moveTo>
                  <a:pt x="619300" y="0"/>
                </a:moveTo>
                <a:lnTo>
                  <a:pt x="619300" y="2936978"/>
                </a:lnTo>
                <a:lnTo>
                  <a:pt x="601608" y="2920899"/>
                </a:lnTo>
                <a:cubicBezTo>
                  <a:pt x="229904" y="2549194"/>
                  <a:pt x="0" y="2035690"/>
                  <a:pt x="0" y="1468489"/>
                </a:cubicBezTo>
                <a:cubicBezTo>
                  <a:pt x="0" y="901288"/>
                  <a:pt x="229904" y="387784"/>
                  <a:pt x="601608" y="16080"/>
                </a:cubicBezTo>
                <a:close/>
              </a:path>
            </a:pathLst>
          </a:custGeom>
          <a:solidFill>
            <a:schemeClr val="bg2">
              <a:lumMod val="7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US" sz="3200" dirty="0">
              <a:solidFill>
                <a:schemeClr val="tx1"/>
              </a:solidFill>
            </a:endParaRPr>
          </a:p>
        </p:txBody>
      </p:sp>
    </p:spTree>
    <p:extLst>
      <p:ext uri="{BB962C8B-B14F-4D97-AF65-F5344CB8AC3E}">
        <p14:creationId xmlns:p14="http://schemas.microsoft.com/office/powerpoint/2010/main" val="382222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tement Slide Blu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6" name="Oval 4"/>
          <p:cNvSpPr>
            <a:spLocks noChangeAspect="1"/>
          </p:cNvSpPr>
          <p:nvPr userDrawn="1"/>
        </p:nvSpPr>
        <p:spPr>
          <a:xfrm>
            <a:off x="11366267" y="1474628"/>
            <a:ext cx="825733" cy="3915971"/>
          </a:xfrm>
          <a:custGeom>
            <a:avLst/>
            <a:gdLst/>
            <a:ahLst/>
            <a:cxnLst/>
            <a:rect l="l" t="t" r="r" b="b"/>
            <a:pathLst>
              <a:path w="619300" h="2936978">
                <a:moveTo>
                  <a:pt x="619300" y="0"/>
                </a:moveTo>
                <a:lnTo>
                  <a:pt x="619300" y="2936978"/>
                </a:lnTo>
                <a:lnTo>
                  <a:pt x="601608" y="2920899"/>
                </a:lnTo>
                <a:cubicBezTo>
                  <a:pt x="229904" y="2549194"/>
                  <a:pt x="0" y="2035690"/>
                  <a:pt x="0" y="1468489"/>
                </a:cubicBezTo>
                <a:cubicBezTo>
                  <a:pt x="0" y="901288"/>
                  <a:pt x="229904" y="387784"/>
                  <a:pt x="601608" y="16080"/>
                </a:cubicBezTo>
                <a:close/>
              </a:path>
            </a:pathLst>
          </a:custGeom>
          <a:solidFill>
            <a:srgbClr val="00AECB"/>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US" sz="3200" dirty="0">
              <a:solidFill>
                <a:schemeClr val="tx1"/>
              </a:solidFill>
            </a:endParaRPr>
          </a:p>
        </p:txBody>
      </p:sp>
    </p:spTree>
    <p:extLst>
      <p:ext uri="{BB962C8B-B14F-4D97-AF65-F5344CB8AC3E}">
        <p14:creationId xmlns:p14="http://schemas.microsoft.com/office/powerpoint/2010/main" val="275374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5" name="Oval 4"/>
          <p:cNvSpPr>
            <a:spLocks noChangeAspect="1"/>
          </p:cNvSpPr>
          <p:nvPr userDrawn="1"/>
        </p:nvSpPr>
        <p:spPr>
          <a:xfrm>
            <a:off x="11366267" y="1474628"/>
            <a:ext cx="825733" cy="3915971"/>
          </a:xfrm>
          <a:custGeom>
            <a:avLst/>
            <a:gdLst/>
            <a:ahLst/>
            <a:cxnLst/>
            <a:rect l="l" t="t" r="r" b="b"/>
            <a:pathLst>
              <a:path w="619300" h="2936978">
                <a:moveTo>
                  <a:pt x="619300" y="0"/>
                </a:moveTo>
                <a:lnTo>
                  <a:pt x="619300" y="2936978"/>
                </a:lnTo>
                <a:lnTo>
                  <a:pt x="601608" y="2920899"/>
                </a:lnTo>
                <a:cubicBezTo>
                  <a:pt x="229904" y="2549194"/>
                  <a:pt x="0" y="2035690"/>
                  <a:pt x="0" y="1468489"/>
                </a:cubicBezTo>
                <a:cubicBezTo>
                  <a:pt x="0" y="901288"/>
                  <a:pt x="229904" y="387784"/>
                  <a:pt x="601608" y="16080"/>
                </a:cubicBezTo>
                <a:close/>
              </a:path>
            </a:pathLst>
          </a:custGeom>
          <a:solidFill>
            <a:schemeClr val="accent1">
              <a:lumMod val="40000"/>
              <a:lumOff val="6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US" sz="3200" dirty="0">
              <a:solidFill>
                <a:schemeClr val="tx1"/>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78894" y="6080174"/>
            <a:ext cx="1845733"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36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 Placeholder 12"/>
          <p:cNvSpPr>
            <a:spLocks noGrp="1"/>
          </p:cNvSpPr>
          <p:nvPr>
            <p:ph type="body" sz="quarter" idx="11" hasCustomPrompt="1"/>
          </p:nvPr>
        </p:nvSpPr>
        <p:spPr>
          <a:xfrm>
            <a:off x="1042046" y="497102"/>
            <a:ext cx="5494221" cy="530673"/>
          </a:xfrm>
          <a:prstGeom prst="rect">
            <a:avLst/>
          </a:prstGeom>
        </p:spPr>
        <p:txBody>
          <a:bodyPr>
            <a:normAutofit/>
          </a:bodyPr>
          <a:lstStyle>
            <a:lvl1pPr marL="0" indent="0">
              <a:buNone/>
              <a:defRPr sz="2000" baseline="0">
                <a:solidFill>
                  <a:schemeClr val="bg1">
                    <a:lumMod val="50000"/>
                  </a:schemeClr>
                </a:solidFill>
              </a:defRPr>
            </a:lvl1pPr>
          </a:lstStyle>
          <a:p>
            <a:pPr lvl="0"/>
            <a:r>
              <a:rPr lang="en-US" dirty="0"/>
              <a:t>Section name (optional)</a:t>
            </a:r>
          </a:p>
        </p:txBody>
      </p:sp>
      <p:sp>
        <p:nvSpPr>
          <p:cNvPr id="8" name="Title 1"/>
          <p:cNvSpPr>
            <a:spLocks noGrp="1"/>
          </p:cNvSpPr>
          <p:nvPr>
            <p:ph type="title" hasCustomPrompt="1"/>
          </p:nvPr>
        </p:nvSpPr>
        <p:spPr>
          <a:xfrm>
            <a:off x="1042046" y="1045646"/>
            <a:ext cx="8627533" cy="663449"/>
          </a:xfrm>
        </p:spPr>
        <p:txBody>
          <a:bodyPr anchor="t">
            <a:normAutofit/>
          </a:bodyPr>
          <a:lstStyle>
            <a:lvl1pPr algn="l">
              <a:lnSpc>
                <a:spcPct val="80000"/>
              </a:lnSpc>
              <a:defRPr sz="3733" b="0" i="0">
                <a:solidFill>
                  <a:schemeClr val="tx2"/>
                </a:solidFill>
                <a:latin typeface="FS Elliot Pro Light"/>
                <a:cs typeface="FS Elliot Pro Light"/>
              </a:defRPr>
            </a:lvl1pPr>
          </a:lstStyle>
          <a:p>
            <a:r>
              <a:rPr lang="en-US" dirty="0"/>
              <a:t>Slide title goes here</a:t>
            </a:r>
          </a:p>
        </p:txBody>
      </p:sp>
    </p:spTree>
    <p:extLst>
      <p:ext uri="{BB962C8B-B14F-4D97-AF65-F5344CB8AC3E}">
        <p14:creationId xmlns:p14="http://schemas.microsoft.com/office/powerpoint/2010/main" val="399975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42045" y="2029302"/>
            <a:ext cx="9896888" cy="2508831"/>
          </a:xfrm>
          <a:prstGeom prst="rect">
            <a:avLst/>
          </a:prstGeom>
        </p:spPr>
        <p:txBody>
          <a:bodyPr>
            <a:normAutofit/>
          </a:bodyPr>
          <a:lstStyle>
            <a:lvl1pPr marL="256026" indent="-256026">
              <a:buClr>
                <a:srgbClr val="787878"/>
              </a:buClr>
              <a:defRPr sz="2133" baseline="0">
                <a:solidFill>
                  <a:srgbClr val="7F7F7F"/>
                </a:solidFill>
              </a:defRPr>
            </a:lvl1pPr>
          </a:lstStyle>
          <a:p>
            <a:pPr lvl="0"/>
            <a:r>
              <a:rPr lang="en-US" dirty="0"/>
              <a:t>These are bullet points. Try to use no more than 5 bullet points.</a:t>
            </a:r>
          </a:p>
          <a:p>
            <a:pPr lvl="0"/>
            <a:r>
              <a:rPr lang="en-US" dirty="0"/>
              <a:t>The bullets are always round and grey.</a:t>
            </a:r>
          </a:p>
          <a:p>
            <a:pPr lvl="0"/>
            <a:r>
              <a:rPr lang="en-US" dirty="0"/>
              <a:t>The text is always grey, FS Elliot Pro font.</a:t>
            </a:r>
          </a:p>
          <a:p>
            <a:pPr lvl="0"/>
            <a:r>
              <a:rPr lang="en-US" dirty="0"/>
              <a:t>The bullets are always round and grey.</a:t>
            </a:r>
          </a:p>
          <a:p>
            <a:pPr lvl="0"/>
            <a:r>
              <a:rPr lang="en-US" dirty="0"/>
              <a:t>The text is always grey, FS Elliot Pro font.</a:t>
            </a:r>
          </a:p>
        </p:txBody>
      </p:sp>
      <p:sp>
        <p:nvSpPr>
          <p:cNvPr id="9" name="Text Placeholder 12"/>
          <p:cNvSpPr>
            <a:spLocks noGrp="1"/>
          </p:cNvSpPr>
          <p:nvPr>
            <p:ph type="body" sz="quarter" idx="11" hasCustomPrompt="1"/>
          </p:nvPr>
        </p:nvSpPr>
        <p:spPr>
          <a:xfrm>
            <a:off x="1042046" y="497102"/>
            <a:ext cx="5494221" cy="530673"/>
          </a:xfrm>
          <a:prstGeom prst="rect">
            <a:avLst/>
          </a:prstGeom>
        </p:spPr>
        <p:txBody>
          <a:bodyPr>
            <a:normAutofit/>
          </a:bodyPr>
          <a:lstStyle>
            <a:lvl1pPr marL="0" indent="0">
              <a:buNone/>
              <a:defRPr sz="2000" baseline="0">
                <a:solidFill>
                  <a:schemeClr val="bg1">
                    <a:lumMod val="50000"/>
                  </a:schemeClr>
                </a:solidFill>
              </a:defRPr>
            </a:lvl1pPr>
          </a:lstStyle>
          <a:p>
            <a:pPr lvl="0"/>
            <a:r>
              <a:rPr lang="en-US" dirty="0"/>
              <a:t>Section name (optional)</a:t>
            </a:r>
          </a:p>
        </p:txBody>
      </p:sp>
      <p:sp>
        <p:nvSpPr>
          <p:cNvPr id="8" name="Title 1"/>
          <p:cNvSpPr>
            <a:spLocks noGrp="1"/>
          </p:cNvSpPr>
          <p:nvPr>
            <p:ph type="title" hasCustomPrompt="1"/>
          </p:nvPr>
        </p:nvSpPr>
        <p:spPr>
          <a:xfrm>
            <a:off x="1042046" y="1045646"/>
            <a:ext cx="8627533" cy="663449"/>
          </a:xfrm>
        </p:spPr>
        <p:txBody>
          <a:bodyPr anchor="t">
            <a:normAutofit/>
          </a:bodyPr>
          <a:lstStyle>
            <a:lvl1pPr algn="l">
              <a:lnSpc>
                <a:spcPct val="80000"/>
              </a:lnSpc>
              <a:defRPr sz="3733" b="0" i="0">
                <a:solidFill>
                  <a:schemeClr val="tx2"/>
                </a:solidFill>
                <a:latin typeface="FS Elliot Pro Light"/>
                <a:cs typeface="FS Elliot Pro Light"/>
              </a:defRPr>
            </a:lvl1pPr>
          </a:lstStyle>
          <a:p>
            <a:r>
              <a:rPr lang="en-US" dirty="0"/>
              <a:t>Slide title goes here</a:t>
            </a:r>
          </a:p>
        </p:txBody>
      </p:sp>
    </p:spTree>
    <p:extLst>
      <p:ext uri="{BB962C8B-B14F-4D97-AF65-F5344CB8AC3E}">
        <p14:creationId xmlns:p14="http://schemas.microsoft.com/office/powerpoint/2010/main" val="357616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42046" y="1045646"/>
            <a:ext cx="8627533" cy="663449"/>
          </a:xfrm>
        </p:spPr>
        <p:txBody>
          <a:bodyPr anchor="t">
            <a:normAutofit/>
          </a:bodyPr>
          <a:lstStyle>
            <a:lvl1pPr algn="l">
              <a:lnSpc>
                <a:spcPct val="80000"/>
              </a:lnSpc>
              <a:defRPr sz="3733" b="0" i="0">
                <a:solidFill>
                  <a:srgbClr val="2E315D"/>
                </a:solidFill>
                <a:latin typeface="FS Elliot Pro Light"/>
                <a:cs typeface="FS Elliot Pro Light"/>
              </a:defRPr>
            </a:lvl1pPr>
          </a:lstStyle>
          <a:p>
            <a:r>
              <a:rPr lang="en-US" dirty="0"/>
              <a:t>Slide title goes here</a:t>
            </a:r>
          </a:p>
        </p:txBody>
      </p:sp>
    </p:spTree>
    <p:extLst>
      <p:ext uri="{BB962C8B-B14F-4D97-AF65-F5344CB8AC3E}">
        <p14:creationId xmlns:p14="http://schemas.microsoft.com/office/powerpoint/2010/main" val="2940173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ntro">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42045" y="3305043"/>
            <a:ext cx="9896888" cy="1856581"/>
          </a:xfrm>
          <a:prstGeom prst="rect">
            <a:avLst/>
          </a:prstGeom>
        </p:spPr>
        <p:txBody>
          <a:bodyPr>
            <a:normAutofit/>
          </a:bodyPr>
          <a:lstStyle>
            <a:lvl1pPr marL="256026" indent="-256026">
              <a:buClr>
                <a:srgbClr val="787878"/>
              </a:buClr>
              <a:defRPr sz="2133" baseline="0">
                <a:solidFill>
                  <a:schemeClr val="bg1">
                    <a:lumMod val="50000"/>
                  </a:schemeClr>
                </a:solidFill>
              </a:defRPr>
            </a:lvl1pPr>
          </a:lstStyle>
          <a:p>
            <a:pPr lvl="0"/>
            <a:r>
              <a:rPr lang="en-US" dirty="0"/>
              <a:t>These are bullet points. Try to use no more than 3 bullet points.</a:t>
            </a:r>
          </a:p>
          <a:p>
            <a:pPr lvl="0"/>
            <a:r>
              <a:rPr lang="en-US" dirty="0"/>
              <a:t>The bullets are always round and grey.</a:t>
            </a:r>
          </a:p>
          <a:p>
            <a:pPr lvl="0"/>
            <a:r>
              <a:rPr lang="en-US" dirty="0"/>
              <a:t>The text is always grey, FS Elliot font.</a:t>
            </a:r>
          </a:p>
        </p:txBody>
      </p:sp>
      <p:sp>
        <p:nvSpPr>
          <p:cNvPr id="9" name="Text Placeholder 12"/>
          <p:cNvSpPr>
            <a:spLocks noGrp="1"/>
          </p:cNvSpPr>
          <p:nvPr>
            <p:ph type="body" sz="quarter" idx="11" hasCustomPrompt="1"/>
          </p:nvPr>
        </p:nvSpPr>
        <p:spPr>
          <a:xfrm>
            <a:off x="1042046" y="645917"/>
            <a:ext cx="5494221" cy="530673"/>
          </a:xfrm>
          <a:prstGeom prst="rect">
            <a:avLst/>
          </a:prstGeom>
        </p:spPr>
        <p:txBody>
          <a:bodyPr>
            <a:normAutofit/>
          </a:bodyPr>
          <a:lstStyle>
            <a:lvl1pPr marL="0" indent="0">
              <a:buNone/>
              <a:defRPr sz="2400" baseline="0">
                <a:solidFill>
                  <a:srgbClr val="2E315D"/>
                </a:solidFill>
              </a:defRPr>
            </a:lvl1pPr>
          </a:lstStyle>
          <a:p>
            <a:pPr lvl="0"/>
            <a:r>
              <a:rPr lang="en-US" dirty="0"/>
              <a:t>Section name (optional)</a:t>
            </a:r>
          </a:p>
        </p:txBody>
      </p:sp>
      <p:sp>
        <p:nvSpPr>
          <p:cNvPr id="11" name="Title 1"/>
          <p:cNvSpPr>
            <a:spLocks noGrp="1"/>
          </p:cNvSpPr>
          <p:nvPr>
            <p:ph type="title" hasCustomPrompt="1"/>
          </p:nvPr>
        </p:nvSpPr>
        <p:spPr>
          <a:xfrm>
            <a:off x="1042046" y="1431558"/>
            <a:ext cx="8627533" cy="663449"/>
          </a:xfrm>
        </p:spPr>
        <p:txBody>
          <a:bodyPr anchor="t">
            <a:normAutofit/>
          </a:bodyPr>
          <a:lstStyle>
            <a:lvl1pPr algn="l">
              <a:lnSpc>
                <a:spcPct val="80000"/>
              </a:lnSpc>
              <a:defRPr sz="3733" b="0" i="0">
                <a:solidFill>
                  <a:srgbClr val="1A87CF"/>
                </a:solidFill>
                <a:latin typeface="FS Elliot Pro Light"/>
                <a:cs typeface="FS Elliot Pro Light"/>
              </a:defRPr>
            </a:lvl1pPr>
          </a:lstStyle>
          <a:p>
            <a:r>
              <a:rPr lang="en-US" dirty="0"/>
              <a:t>Slide title goes here</a:t>
            </a:r>
          </a:p>
        </p:txBody>
      </p:sp>
      <p:sp>
        <p:nvSpPr>
          <p:cNvPr id="5" name="Text Placeholder 4"/>
          <p:cNvSpPr>
            <a:spLocks noGrp="1"/>
          </p:cNvSpPr>
          <p:nvPr>
            <p:ph type="body" sz="quarter" idx="12"/>
          </p:nvPr>
        </p:nvSpPr>
        <p:spPr>
          <a:xfrm>
            <a:off x="1041400" y="2075147"/>
            <a:ext cx="8627533" cy="1026584"/>
          </a:xfrm>
        </p:spPr>
        <p:txBody>
          <a:bodyPr>
            <a:noAutofit/>
          </a:bodyPr>
          <a:lstStyle>
            <a:lvl1pPr marL="0" indent="0">
              <a:buNone/>
              <a:defRPr sz="2133">
                <a:solidFill>
                  <a:srgbClr val="2E315D"/>
                </a:solidFill>
              </a:defRPr>
            </a:lvl1pPr>
          </a:lstStyle>
          <a:p>
            <a:pPr lvl="0"/>
            <a:r>
              <a:rPr lang="en-US" dirty="0"/>
              <a:t>Text can go here, if you need it. Definitions, body copy, that sort of thing. Text can go here, if you need it. Definitions, body copy, that sort of thing. It’s always Midnight Blue</a:t>
            </a: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78894" y="6080174"/>
            <a:ext cx="1845733"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36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42047" y="1539179"/>
            <a:ext cx="8301565" cy="3985837"/>
          </a:xfrm>
          <a:prstGeom prst="rect">
            <a:avLst/>
          </a:prstGeom>
        </p:spPr>
        <p:txBody>
          <a:bodyPr>
            <a:normAutofit/>
          </a:bodyPr>
          <a:lstStyle>
            <a:lvl1pPr marL="0" indent="0">
              <a:buClr>
                <a:srgbClr val="EA5424"/>
              </a:buClr>
              <a:buNone/>
              <a:defRPr sz="2667" b="0" baseline="0">
                <a:solidFill>
                  <a:srgbClr val="0091DA"/>
                </a:solidFill>
              </a:defRPr>
            </a:lvl1pPr>
          </a:lstStyle>
          <a:p>
            <a:pPr lvl="0"/>
            <a:r>
              <a:rPr lang="en-US" dirty="0"/>
              <a:t>When you have a statement you need to make, you can use this blue for paragraph content. Use this master slide sparingly. No one likes to read a lot of content on a slide.</a:t>
            </a:r>
          </a:p>
          <a:p>
            <a:pPr lvl="0"/>
            <a:endParaRPr lang="en-US" dirty="0"/>
          </a:p>
          <a:p>
            <a:pPr lvl="0"/>
            <a:r>
              <a:rPr lang="en-US" dirty="0"/>
              <a:t>This should be used only when you really need people to see the statement. Examples of when to use this is for quotes, short statements, and mottos.</a:t>
            </a:r>
          </a:p>
        </p:txBody>
      </p:sp>
      <p:sp>
        <p:nvSpPr>
          <p:cNvPr id="5" name="Text Placeholder 12"/>
          <p:cNvSpPr>
            <a:spLocks noGrp="1"/>
          </p:cNvSpPr>
          <p:nvPr>
            <p:ph type="body" sz="quarter" idx="11" hasCustomPrompt="1"/>
          </p:nvPr>
        </p:nvSpPr>
        <p:spPr>
          <a:xfrm>
            <a:off x="1042046" y="645917"/>
            <a:ext cx="5494221" cy="530673"/>
          </a:xfrm>
          <a:prstGeom prst="rect">
            <a:avLst/>
          </a:prstGeom>
        </p:spPr>
        <p:txBody>
          <a:bodyPr>
            <a:normAutofit/>
          </a:bodyPr>
          <a:lstStyle>
            <a:lvl1pPr marL="0" indent="0">
              <a:buNone/>
              <a:defRPr sz="2400" baseline="0">
                <a:solidFill>
                  <a:srgbClr val="2E315D"/>
                </a:solidFill>
              </a:defRPr>
            </a:lvl1pPr>
          </a:lstStyle>
          <a:p>
            <a:pPr lvl="0"/>
            <a:r>
              <a:rPr lang="en-US" dirty="0"/>
              <a:t>Section name (optional)</a:t>
            </a: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78894" y="6080174"/>
            <a:ext cx="1845733"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305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42046" y="2653095"/>
            <a:ext cx="4632452" cy="2767957"/>
          </a:xfrm>
          <a:prstGeom prst="rect">
            <a:avLst/>
          </a:prstGeom>
        </p:spPr>
        <p:txBody>
          <a:bodyPr>
            <a:normAutofit/>
          </a:bodyPr>
          <a:lstStyle>
            <a:lvl1pPr marL="0" indent="0">
              <a:buClr>
                <a:srgbClr val="EA5424"/>
              </a:buClr>
              <a:buNone/>
              <a:defRPr sz="2133" baseline="0">
                <a:solidFill>
                  <a:srgbClr val="7F7F7F"/>
                </a:solidFill>
              </a:defRPr>
            </a:lvl1pPr>
          </a:lstStyle>
          <a:p>
            <a:pPr lvl="0"/>
            <a:r>
              <a:rPr lang="en-US" dirty="0"/>
              <a:t>This area is for paragraph content. It could be used as an intro for the bullets in column two. It could be used as a way to display two different thoughts. This area is for paragraph content. It could be used as an intro for the bullets.</a:t>
            </a:r>
          </a:p>
        </p:txBody>
      </p:sp>
      <p:sp>
        <p:nvSpPr>
          <p:cNvPr id="9" name="Content Placeholder 2"/>
          <p:cNvSpPr>
            <a:spLocks noGrp="1"/>
          </p:cNvSpPr>
          <p:nvPr>
            <p:ph idx="12" hasCustomPrompt="1"/>
          </p:nvPr>
        </p:nvSpPr>
        <p:spPr>
          <a:xfrm>
            <a:off x="6295846" y="2653095"/>
            <a:ext cx="4632452" cy="2767957"/>
          </a:xfrm>
          <a:prstGeom prst="rect">
            <a:avLst/>
          </a:prstGeom>
        </p:spPr>
        <p:txBody>
          <a:bodyPr>
            <a:normAutofit/>
          </a:bodyPr>
          <a:lstStyle>
            <a:lvl1pPr marL="0" indent="0">
              <a:buClr>
                <a:srgbClr val="EA5424"/>
              </a:buClr>
              <a:buNone/>
              <a:defRPr sz="2133" baseline="0">
                <a:solidFill>
                  <a:srgbClr val="7F7F7F"/>
                </a:solidFill>
              </a:defRPr>
            </a:lvl1pPr>
          </a:lstStyle>
          <a:p>
            <a:pPr lvl="0"/>
            <a:r>
              <a:rPr lang="en-US" dirty="0"/>
              <a:t>This area is for paragraph content. It could be used as an intro for the bullets in column two. It could be used as a way to display two different thoughts. This area is for paragraph content. It could be used as an intro for the bullets.</a:t>
            </a:r>
          </a:p>
        </p:txBody>
      </p:sp>
      <p:sp>
        <p:nvSpPr>
          <p:cNvPr id="5" name="Text Placeholder 4"/>
          <p:cNvSpPr>
            <a:spLocks noGrp="1"/>
          </p:cNvSpPr>
          <p:nvPr>
            <p:ph type="body" sz="quarter" idx="13" hasCustomPrompt="1"/>
          </p:nvPr>
        </p:nvSpPr>
        <p:spPr>
          <a:xfrm>
            <a:off x="1041400" y="2243668"/>
            <a:ext cx="4633384" cy="400024"/>
          </a:xfrm>
        </p:spPr>
        <p:txBody>
          <a:bodyPr>
            <a:normAutofit/>
          </a:bodyPr>
          <a:lstStyle>
            <a:lvl1pPr marL="0" indent="0">
              <a:lnSpc>
                <a:spcPct val="80000"/>
              </a:lnSpc>
              <a:buNone/>
              <a:defRPr sz="2400" b="1" i="0">
                <a:solidFill>
                  <a:schemeClr val="accent2"/>
                </a:solidFill>
                <a:latin typeface="FS Elliot Pro"/>
                <a:cs typeface="FS Elliot Pro"/>
              </a:defRPr>
            </a:lvl1pPr>
          </a:lstStyle>
          <a:p>
            <a:pPr lvl="0"/>
            <a:r>
              <a:rPr lang="en-US" dirty="0"/>
              <a:t>Title here</a:t>
            </a:r>
          </a:p>
        </p:txBody>
      </p:sp>
      <p:sp>
        <p:nvSpPr>
          <p:cNvPr id="10" name="Text Placeholder 4"/>
          <p:cNvSpPr>
            <a:spLocks noGrp="1"/>
          </p:cNvSpPr>
          <p:nvPr>
            <p:ph type="body" sz="quarter" idx="14" hasCustomPrompt="1"/>
          </p:nvPr>
        </p:nvSpPr>
        <p:spPr>
          <a:xfrm>
            <a:off x="6295845" y="2243668"/>
            <a:ext cx="4633384" cy="400024"/>
          </a:xfrm>
        </p:spPr>
        <p:txBody>
          <a:bodyPr>
            <a:normAutofit/>
          </a:bodyPr>
          <a:lstStyle>
            <a:lvl1pPr marL="0" indent="0">
              <a:lnSpc>
                <a:spcPct val="80000"/>
              </a:lnSpc>
              <a:buNone/>
              <a:defRPr sz="2400" b="1" i="0">
                <a:solidFill>
                  <a:srgbClr val="009C91"/>
                </a:solidFill>
                <a:latin typeface="FS Elliot Pro"/>
                <a:cs typeface="FS Elliot Pro"/>
              </a:defRPr>
            </a:lvl1pPr>
          </a:lstStyle>
          <a:p>
            <a:pPr lvl="0"/>
            <a:r>
              <a:rPr lang="en-US" dirty="0"/>
              <a:t>Title here</a:t>
            </a:r>
          </a:p>
        </p:txBody>
      </p:sp>
      <p:sp>
        <p:nvSpPr>
          <p:cNvPr id="13" name="Text Placeholder 12"/>
          <p:cNvSpPr>
            <a:spLocks noGrp="1"/>
          </p:cNvSpPr>
          <p:nvPr>
            <p:ph type="body" sz="quarter" idx="11" hasCustomPrompt="1"/>
          </p:nvPr>
        </p:nvSpPr>
        <p:spPr>
          <a:xfrm>
            <a:off x="1042046" y="645917"/>
            <a:ext cx="5494221" cy="530673"/>
          </a:xfrm>
          <a:prstGeom prst="rect">
            <a:avLst/>
          </a:prstGeom>
        </p:spPr>
        <p:txBody>
          <a:bodyPr>
            <a:normAutofit/>
          </a:bodyPr>
          <a:lstStyle>
            <a:lvl1pPr marL="0" indent="0">
              <a:buNone/>
              <a:defRPr sz="2400" baseline="0">
                <a:solidFill>
                  <a:srgbClr val="2E315D"/>
                </a:solidFill>
              </a:defRPr>
            </a:lvl1pPr>
          </a:lstStyle>
          <a:p>
            <a:pPr lvl="0"/>
            <a:r>
              <a:rPr lang="en-US" dirty="0"/>
              <a:t>Section name (optional)</a:t>
            </a:r>
          </a:p>
        </p:txBody>
      </p:sp>
      <p:sp>
        <p:nvSpPr>
          <p:cNvPr id="14" name="Title 1"/>
          <p:cNvSpPr>
            <a:spLocks noGrp="1"/>
          </p:cNvSpPr>
          <p:nvPr>
            <p:ph type="title" hasCustomPrompt="1"/>
          </p:nvPr>
        </p:nvSpPr>
        <p:spPr>
          <a:xfrm>
            <a:off x="1042046" y="1431558"/>
            <a:ext cx="8627533" cy="663449"/>
          </a:xfrm>
        </p:spPr>
        <p:txBody>
          <a:bodyPr anchor="t">
            <a:normAutofit/>
          </a:bodyPr>
          <a:lstStyle>
            <a:lvl1pPr algn="l">
              <a:lnSpc>
                <a:spcPct val="80000"/>
              </a:lnSpc>
              <a:defRPr sz="3733" b="0" i="0">
                <a:solidFill>
                  <a:srgbClr val="2E315D"/>
                </a:solidFill>
                <a:latin typeface="FS Elliot Pro Light"/>
                <a:cs typeface="FS Elliot Pro Light"/>
              </a:defRPr>
            </a:lvl1pPr>
          </a:lstStyle>
          <a:p>
            <a:r>
              <a:rPr lang="en-US" dirty="0"/>
              <a:t>Slide title goes here</a:t>
            </a:r>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78894" y="6080174"/>
            <a:ext cx="1845733"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93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2045" y="1265374"/>
            <a:ext cx="10100088" cy="617913"/>
          </a:xfrm>
          <a:prstGeom prst="rect">
            <a:avLst/>
          </a:prstGeom>
        </p:spPr>
        <p:txBody>
          <a:bodyPr vert="horz" lIns="91440" tIns="45720" rIns="91440" bIns="45720" rtlCol="0" anchor="t">
            <a:normAutofit/>
          </a:bodyPr>
          <a:lstStyle/>
          <a:p>
            <a:r>
              <a:rPr lang="en-US" dirty="0"/>
              <a:t>Slide title goes here.</a:t>
            </a:r>
          </a:p>
        </p:txBody>
      </p:sp>
      <p:sp>
        <p:nvSpPr>
          <p:cNvPr id="3" name="Text Placeholder 2"/>
          <p:cNvSpPr>
            <a:spLocks noGrp="1"/>
          </p:cNvSpPr>
          <p:nvPr>
            <p:ph type="body" idx="1"/>
          </p:nvPr>
        </p:nvSpPr>
        <p:spPr>
          <a:xfrm>
            <a:off x="1042045" y="2010305"/>
            <a:ext cx="10100088" cy="4115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5" name="Slide Number Placeholder 4"/>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7A299E3D-92F0-4347-99F7-BF30AB494883}" type="slidenum">
              <a:rPr lang="en-US" smtClean="0"/>
              <a:t>‹#›</a:t>
            </a:fld>
            <a:endParaRPr lang="en-US" dirty="0"/>
          </a:p>
        </p:txBody>
      </p:sp>
    </p:spTree>
    <p:extLst>
      <p:ext uri="{BB962C8B-B14F-4D97-AF65-F5344CB8AC3E}">
        <p14:creationId xmlns:p14="http://schemas.microsoft.com/office/powerpoint/2010/main" val="4171204224"/>
      </p:ext>
    </p:extLst>
  </p:cSld>
  <p:clrMap bg1="lt1" tx1="dk1" bg2="lt2" tx2="dk2" accent1="accent1" accent2="accent2" accent3="accent3" accent4="accent4" accent5="accent5" accent6="accent6" hlink="hlink" folHlink="folHlink"/>
  <p:sldLayoutIdLst>
    <p:sldLayoutId id="2147483669" r:id="rId1"/>
    <p:sldLayoutId id="2147483654" r:id="rId2"/>
    <p:sldLayoutId id="2147483682" r:id="rId3"/>
    <p:sldLayoutId id="2147483671" r:id="rId4"/>
    <p:sldLayoutId id="2147483659" r:id="rId5"/>
    <p:sldLayoutId id="2147483681" r:id="rId6"/>
    <p:sldLayoutId id="2147483650" r:id="rId7"/>
    <p:sldLayoutId id="2147483673" r:id="rId8"/>
    <p:sldLayoutId id="2147483672" r:id="rId9"/>
    <p:sldLayoutId id="2147483658" r:id="rId10"/>
    <p:sldLayoutId id="2147483675" r:id="rId11"/>
    <p:sldLayoutId id="2147483664" r:id="rId12"/>
    <p:sldLayoutId id="2147483676" r:id="rId13"/>
    <p:sldLayoutId id="2147483678" r:id="rId14"/>
    <p:sldLayoutId id="2147483662" r:id="rId15"/>
    <p:sldLayoutId id="2147483677" r:id="rId16"/>
    <p:sldLayoutId id="2147483663" r:id="rId17"/>
    <p:sldLayoutId id="2147483679" r:id="rId18"/>
    <p:sldLayoutId id="2147483680" r:id="rId19"/>
  </p:sldLayoutIdLst>
  <p:hf hdr="0" ftr="0" dt="0"/>
  <p:txStyles>
    <p:titleStyle>
      <a:lvl1pPr algn="l" defTabSz="609585" rtl="0" eaLnBrk="1" latinLnBrk="0" hangingPunct="1">
        <a:lnSpc>
          <a:spcPct val="80000"/>
        </a:lnSpc>
        <a:spcBef>
          <a:spcPct val="0"/>
        </a:spcBef>
        <a:buNone/>
        <a:defRPr sz="3733" b="1" i="0" kern="1200" baseline="0">
          <a:solidFill>
            <a:srgbClr val="1A87CF"/>
          </a:solidFill>
          <a:latin typeface="FS Elliot Pro"/>
          <a:ea typeface="+mj-ea"/>
          <a:cs typeface="FS Elliot Pro"/>
        </a:defRPr>
      </a:lvl1pPr>
    </p:titleStyle>
    <p:bodyStyle>
      <a:lvl1pPr marL="457189" indent="-457189" algn="l" defTabSz="609585" rtl="0" eaLnBrk="1" latinLnBrk="0" hangingPunct="1">
        <a:spcBef>
          <a:spcPct val="20000"/>
        </a:spcBef>
        <a:buFont typeface="Arial"/>
        <a:buChar char="•"/>
        <a:defRPr sz="2933" kern="1200">
          <a:solidFill>
            <a:srgbClr val="787878"/>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7"/>
          <p:cNvSpPr>
            <a:spLocks noGrp="1"/>
          </p:cNvSpPr>
          <p:nvPr>
            <p:ph type="body" sz="quarter" idx="11"/>
          </p:nvPr>
        </p:nvSpPr>
        <p:spPr>
          <a:xfrm>
            <a:off x="1159935" y="759831"/>
            <a:ext cx="10119672" cy="4368453"/>
          </a:xfrm>
        </p:spPr>
        <p:txBody>
          <a:bodyPr>
            <a:normAutofit/>
          </a:bodyPr>
          <a:lstStyle/>
          <a:p>
            <a:r>
              <a:rPr lang="en-US" sz="2400" b="1" dirty="0">
                <a:solidFill>
                  <a:srgbClr val="FF0000"/>
                </a:solidFill>
              </a:rPr>
              <a:t>Include slide for Principal Advisor Network use only.</a:t>
            </a:r>
          </a:p>
          <a:p>
            <a:endParaRPr lang="en-US" sz="1867" dirty="0">
              <a:solidFill>
                <a:srgbClr val="FF0000"/>
              </a:solidFill>
            </a:endParaRPr>
          </a:p>
          <a:p>
            <a:pPr>
              <a:spcAft>
                <a:spcPts val="800"/>
              </a:spcAft>
            </a:pPr>
            <a:r>
              <a:rPr lang="en-US" sz="1867" dirty="0">
                <a:solidFill>
                  <a:srgbClr val="333333"/>
                </a:solidFill>
              </a:rPr>
              <a:t>The Principal Financial Group</a:t>
            </a:r>
            <a:r>
              <a:rPr lang="en-US" sz="1867" baseline="30000" dirty="0">
                <a:solidFill>
                  <a:srgbClr val="333333"/>
                </a:solidFill>
              </a:rPr>
              <a:t>®</a:t>
            </a:r>
            <a:r>
              <a:rPr lang="en-US" sz="1867" dirty="0">
                <a:solidFill>
                  <a:srgbClr val="333333"/>
                </a:solidFill>
              </a:rPr>
              <a:t> developed this presentation. You must obtain approval from your compliance area before using. Principal</a:t>
            </a:r>
            <a:r>
              <a:rPr lang="en-US" sz="1867" baseline="30000" dirty="0">
                <a:solidFill>
                  <a:srgbClr val="333333"/>
                </a:solidFill>
              </a:rPr>
              <a:t>®</a:t>
            </a:r>
            <a:r>
              <a:rPr lang="en-US" sz="1867" dirty="0">
                <a:solidFill>
                  <a:srgbClr val="333333"/>
                </a:solidFill>
              </a:rPr>
              <a:t> grants you permission to use the content of this presentation.</a:t>
            </a:r>
          </a:p>
          <a:p>
            <a:pPr>
              <a:spcAft>
                <a:spcPts val="800"/>
              </a:spcAft>
            </a:pPr>
            <a:r>
              <a:rPr lang="en-US" sz="1867" dirty="0">
                <a:solidFill>
                  <a:srgbClr val="333333"/>
                </a:solidFill>
              </a:rPr>
              <a:t>Principal is not responsible for the use of or changes to this resource. Please consult your legal and compliance areas to confirm that your use of this resource is appropriate, that it contains the appropriate disclosures for your business, that it has been approved by any necessary third parties (e.g., FINRA or other regulators) and is appropriate for the intended use and audience.</a:t>
            </a:r>
          </a:p>
          <a:p>
            <a:r>
              <a:rPr lang="en-US" sz="1867" dirty="0">
                <a:solidFill>
                  <a:srgbClr val="333333"/>
                </a:solidFill>
              </a:rPr>
              <a:t>These are only general guidelines, which may be helpful in making personal financial decisions. Responsibility for these decisions is assumed by you, not the Principal Financial Group or any of its member companies.</a:t>
            </a:r>
          </a:p>
        </p:txBody>
      </p:sp>
      <p:pic>
        <p:nvPicPr>
          <p:cNvPr id="18" name="Picture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9933" y="5756186"/>
            <a:ext cx="2006600" cy="567383"/>
          </a:xfrm>
          <a:prstGeom prst="rect">
            <a:avLst/>
          </a:prstGeom>
        </p:spPr>
      </p:pic>
    </p:spTree>
    <p:extLst>
      <p:ext uri="{BB962C8B-B14F-4D97-AF65-F5344CB8AC3E}">
        <p14:creationId xmlns:p14="http://schemas.microsoft.com/office/powerpoint/2010/main" val="1313912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ontent Placeholder 1">
            <a:extLst>
              <a:ext uri="{FF2B5EF4-FFF2-40B4-BE49-F238E27FC236}">
                <a16:creationId xmlns:a16="http://schemas.microsoft.com/office/drawing/2014/main" id="{EDF2DD70-B6C4-14BC-D35F-B4BA35195D00}"/>
              </a:ext>
            </a:extLst>
          </p:cNvPr>
          <p:cNvSpPr txBox="1">
            <a:spLocks/>
          </p:cNvSpPr>
          <p:nvPr/>
        </p:nvSpPr>
        <p:spPr>
          <a:xfrm>
            <a:off x="2073349" y="2414279"/>
            <a:ext cx="3364925" cy="559928"/>
          </a:xfrm>
          <a:prstGeom prst="rect">
            <a:avLst/>
          </a:prstGeom>
        </p:spPr>
        <p:txBody>
          <a:bodyPr numCol="1" spcCol="914400">
            <a:noAutofit/>
          </a:bodyPr>
          <a:lstStyle>
            <a:lvl1pPr marL="457189" indent="-457189" algn="l" defTabSz="609585" rtl="0" eaLnBrk="1" latinLnBrk="0" hangingPunct="1">
              <a:spcBef>
                <a:spcPct val="20000"/>
              </a:spcBef>
              <a:buFont typeface="Arial"/>
              <a:buChar char="•"/>
              <a:defRPr sz="2933" kern="1200">
                <a:solidFill>
                  <a:srgbClr val="787878"/>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000" dirty="0">
                <a:solidFill>
                  <a:srgbClr val="333333"/>
                </a:solidFill>
              </a:rPr>
              <a:t>Copays</a:t>
            </a:r>
            <a:endParaRPr lang="en-US" sz="2000" b="1" dirty="0">
              <a:solidFill>
                <a:srgbClr val="333333"/>
              </a:solidFill>
              <a:latin typeface="FS Elliot Pro Light"/>
              <a:cs typeface="FS Elliot Pro Light"/>
            </a:endParaRPr>
          </a:p>
        </p:txBody>
      </p:sp>
      <p:grpSp>
        <p:nvGrpSpPr>
          <p:cNvPr id="54" name="Group 53">
            <a:extLst>
              <a:ext uri="{FF2B5EF4-FFF2-40B4-BE49-F238E27FC236}">
                <a16:creationId xmlns:a16="http://schemas.microsoft.com/office/drawing/2014/main" id="{56FB14EC-31F7-351C-A787-48B8729B1FD5}"/>
              </a:ext>
            </a:extLst>
          </p:cNvPr>
          <p:cNvGrpSpPr/>
          <p:nvPr/>
        </p:nvGrpSpPr>
        <p:grpSpPr>
          <a:xfrm>
            <a:off x="1010093" y="2177022"/>
            <a:ext cx="923086" cy="879796"/>
            <a:chOff x="433145" y="3794409"/>
            <a:chExt cx="521637" cy="497175"/>
          </a:xfrm>
        </p:grpSpPr>
        <p:sp>
          <p:nvSpPr>
            <p:cNvPr id="55" name="Oval 54">
              <a:extLst>
                <a:ext uri="{FF2B5EF4-FFF2-40B4-BE49-F238E27FC236}">
                  <a16:creationId xmlns:a16="http://schemas.microsoft.com/office/drawing/2014/main" id="{94FDB3FA-A31F-FD60-4A00-607E3DB868AF}"/>
                </a:ext>
              </a:extLst>
            </p:cNvPr>
            <p:cNvSpPr/>
            <p:nvPr/>
          </p:nvSpPr>
          <p:spPr>
            <a:xfrm>
              <a:off x="467102" y="3803904"/>
              <a:ext cx="487680" cy="487680"/>
            </a:xfrm>
            <a:prstGeom prst="ellipse">
              <a:avLst/>
            </a:prstGeom>
            <a:solidFill>
              <a:srgbClr val="0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B32DD83E-E055-DC01-2225-576FF25A5538}"/>
                </a:ext>
              </a:extLst>
            </p:cNvPr>
            <p:cNvSpPr/>
            <p:nvPr/>
          </p:nvSpPr>
          <p:spPr>
            <a:xfrm>
              <a:off x="433145" y="3794409"/>
              <a:ext cx="487680" cy="487680"/>
            </a:xfrm>
            <a:prstGeom prst="ellipse">
              <a:avLst/>
            </a:prstGeom>
            <a:noFill/>
            <a:ln w="12700">
              <a:solidFill>
                <a:srgbClr val="004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A1C10755-882F-44FF-B554-596B4B08F911}"/>
              </a:ext>
            </a:extLst>
          </p:cNvPr>
          <p:cNvGrpSpPr/>
          <p:nvPr/>
        </p:nvGrpSpPr>
        <p:grpSpPr>
          <a:xfrm>
            <a:off x="1010093" y="3329539"/>
            <a:ext cx="923086" cy="879796"/>
            <a:chOff x="433145" y="3794409"/>
            <a:chExt cx="521637" cy="497175"/>
          </a:xfrm>
        </p:grpSpPr>
        <p:sp>
          <p:nvSpPr>
            <p:cNvPr id="58" name="Oval 57">
              <a:extLst>
                <a:ext uri="{FF2B5EF4-FFF2-40B4-BE49-F238E27FC236}">
                  <a16:creationId xmlns:a16="http://schemas.microsoft.com/office/drawing/2014/main" id="{6CDE997D-DE56-4115-DACC-D400F143EBA5}"/>
                </a:ext>
              </a:extLst>
            </p:cNvPr>
            <p:cNvSpPr/>
            <p:nvPr/>
          </p:nvSpPr>
          <p:spPr>
            <a:xfrm>
              <a:off x="467102" y="3803904"/>
              <a:ext cx="487680" cy="487680"/>
            </a:xfrm>
            <a:prstGeom prst="ellipse">
              <a:avLst/>
            </a:prstGeom>
            <a:solidFill>
              <a:srgbClr val="0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E0F0C83D-AE65-6BF0-AED7-727A7DCC686F}"/>
                </a:ext>
              </a:extLst>
            </p:cNvPr>
            <p:cNvSpPr/>
            <p:nvPr/>
          </p:nvSpPr>
          <p:spPr>
            <a:xfrm>
              <a:off x="433145" y="3794409"/>
              <a:ext cx="487680" cy="487680"/>
            </a:xfrm>
            <a:prstGeom prst="ellipse">
              <a:avLst/>
            </a:prstGeom>
            <a:noFill/>
            <a:ln w="12700">
              <a:solidFill>
                <a:srgbClr val="004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F6AE3748-B845-695A-CC34-27AA31ED429F}"/>
              </a:ext>
            </a:extLst>
          </p:cNvPr>
          <p:cNvGrpSpPr/>
          <p:nvPr/>
        </p:nvGrpSpPr>
        <p:grpSpPr>
          <a:xfrm>
            <a:off x="1010093" y="4472539"/>
            <a:ext cx="923086" cy="879796"/>
            <a:chOff x="433145" y="3794409"/>
            <a:chExt cx="521637" cy="497175"/>
          </a:xfrm>
        </p:grpSpPr>
        <p:sp>
          <p:nvSpPr>
            <p:cNvPr id="61" name="Oval 60">
              <a:extLst>
                <a:ext uri="{FF2B5EF4-FFF2-40B4-BE49-F238E27FC236}">
                  <a16:creationId xmlns:a16="http://schemas.microsoft.com/office/drawing/2014/main" id="{44B4D9F4-1801-5947-4217-356E5375B5BD}"/>
                </a:ext>
              </a:extLst>
            </p:cNvPr>
            <p:cNvSpPr/>
            <p:nvPr/>
          </p:nvSpPr>
          <p:spPr>
            <a:xfrm>
              <a:off x="467102" y="3803904"/>
              <a:ext cx="487680" cy="487680"/>
            </a:xfrm>
            <a:prstGeom prst="ellipse">
              <a:avLst/>
            </a:prstGeom>
            <a:solidFill>
              <a:srgbClr val="0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42C2708E-1E0A-1083-0DA7-46A599B592AC}"/>
                </a:ext>
              </a:extLst>
            </p:cNvPr>
            <p:cNvSpPr/>
            <p:nvPr/>
          </p:nvSpPr>
          <p:spPr>
            <a:xfrm>
              <a:off x="433145" y="3794409"/>
              <a:ext cx="487680" cy="487680"/>
            </a:xfrm>
            <a:prstGeom prst="ellipse">
              <a:avLst/>
            </a:prstGeom>
            <a:noFill/>
            <a:ln w="12700">
              <a:solidFill>
                <a:srgbClr val="004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036211B0-05C2-013F-2605-2BC37E156902}"/>
              </a:ext>
            </a:extLst>
          </p:cNvPr>
          <p:cNvGrpSpPr/>
          <p:nvPr/>
        </p:nvGrpSpPr>
        <p:grpSpPr>
          <a:xfrm>
            <a:off x="6014369" y="2177022"/>
            <a:ext cx="923086" cy="879796"/>
            <a:chOff x="433145" y="3794409"/>
            <a:chExt cx="521637" cy="497175"/>
          </a:xfrm>
        </p:grpSpPr>
        <p:sp>
          <p:nvSpPr>
            <p:cNvPr id="64" name="Oval 63">
              <a:extLst>
                <a:ext uri="{FF2B5EF4-FFF2-40B4-BE49-F238E27FC236}">
                  <a16:creationId xmlns:a16="http://schemas.microsoft.com/office/drawing/2014/main" id="{AE9A6618-2C0A-4FCB-F7EB-23A01244B860}"/>
                </a:ext>
              </a:extLst>
            </p:cNvPr>
            <p:cNvSpPr/>
            <p:nvPr/>
          </p:nvSpPr>
          <p:spPr>
            <a:xfrm>
              <a:off x="467102" y="3803904"/>
              <a:ext cx="487680" cy="487680"/>
            </a:xfrm>
            <a:prstGeom prst="ellipse">
              <a:avLst/>
            </a:prstGeom>
            <a:solidFill>
              <a:srgbClr val="0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ECBBB4CE-863F-F9D2-B510-C56ED38070B8}"/>
                </a:ext>
              </a:extLst>
            </p:cNvPr>
            <p:cNvSpPr/>
            <p:nvPr/>
          </p:nvSpPr>
          <p:spPr>
            <a:xfrm>
              <a:off x="433145" y="3794409"/>
              <a:ext cx="487680" cy="487680"/>
            </a:xfrm>
            <a:prstGeom prst="ellipse">
              <a:avLst/>
            </a:prstGeom>
            <a:noFill/>
            <a:ln w="12700">
              <a:solidFill>
                <a:srgbClr val="004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 name="Group 65">
            <a:extLst>
              <a:ext uri="{FF2B5EF4-FFF2-40B4-BE49-F238E27FC236}">
                <a16:creationId xmlns:a16="http://schemas.microsoft.com/office/drawing/2014/main" id="{BB240A84-94D0-9785-7D38-8CCF61C6C71B}"/>
              </a:ext>
            </a:extLst>
          </p:cNvPr>
          <p:cNvGrpSpPr/>
          <p:nvPr/>
        </p:nvGrpSpPr>
        <p:grpSpPr>
          <a:xfrm>
            <a:off x="6014369" y="3329539"/>
            <a:ext cx="923086" cy="879796"/>
            <a:chOff x="433145" y="3794409"/>
            <a:chExt cx="521637" cy="497175"/>
          </a:xfrm>
        </p:grpSpPr>
        <p:sp>
          <p:nvSpPr>
            <p:cNvPr id="67" name="Oval 66">
              <a:extLst>
                <a:ext uri="{FF2B5EF4-FFF2-40B4-BE49-F238E27FC236}">
                  <a16:creationId xmlns:a16="http://schemas.microsoft.com/office/drawing/2014/main" id="{D5C4AADA-73D2-1CCA-AD34-565F986E71A0}"/>
                </a:ext>
              </a:extLst>
            </p:cNvPr>
            <p:cNvSpPr/>
            <p:nvPr/>
          </p:nvSpPr>
          <p:spPr>
            <a:xfrm>
              <a:off x="467102" y="3803904"/>
              <a:ext cx="487680" cy="487680"/>
            </a:xfrm>
            <a:prstGeom prst="ellipse">
              <a:avLst/>
            </a:prstGeom>
            <a:solidFill>
              <a:srgbClr val="0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399C43D8-1FA7-8368-02D6-C2F3B2758D03}"/>
                </a:ext>
              </a:extLst>
            </p:cNvPr>
            <p:cNvSpPr/>
            <p:nvPr/>
          </p:nvSpPr>
          <p:spPr>
            <a:xfrm>
              <a:off x="433145" y="3794409"/>
              <a:ext cx="487680" cy="487680"/>
            </a:xfrm>
            <a:prstGeom prst="ellipse">
              <a:avLst/>
            </a:prstGeom>
            <a:noFill/>
            <a:ln w="12700">
              <a:solidFill>
                <a:srgbClr val="004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a:extLst>
              <a:ext uri="{FF2B5EF4-FFF2-40B4-BE49-F238E27FC236}">
                <a16:creationId xmlns:a16="http://schemas.microsoft.com/office/drawing/2014/main" id="{8AF629D0-E560-011B-72A6-FB21791BB6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1282" y="3627100"/>
            <a:ext cx="188438" cy="301501"/>
          </a:xfrm>
          <a:prstGeom prst="rect">
            <a:avLst/>
          </a:prstGeom>
        </p:spPr>
      </p:pic>
      <p:pic>
        <p:nvPicPr>
          <p:cNvPr id="47" name="Graphic 46">
            <a:extLst>
              <a:ext uri="{FF2B5EF4-FFF2-40B4-BE49-F238E27FC236}">
                <a16:creationId xmlns:a16="http://schemas.microsoft.com/office/drawing/2014/main" id="{38F4092F-8DBA-20FF-8EF5-02A01808C4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63980" y="2454424"/>
            <a:ext cx="229880" cy="306507"/>
          </a:xfrm>
          <a:prstGeom prst="rect">
            <a:avLst/>
          </a:prstGeom>
        </p:spPr>
      </p:pic>
      <p:pic>
        <p:nvPicPr>
          <p:cNvPr id="49" name="Graphic 48">
            <a:extLst>
              <a:ext uri="{FF2B5EF4-FFF2-40B4-BE49-F238E27FC236}">
                <a16:creationId xmlns:a16="http://schemas.microsoft.com/office/drawing/2014/main" id="{8FE11449-E184-4294-55F7-03C15B384F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30771" y="4767788"/>
            <a:ext cx="269429" cy="307919"/>
          </a:xfrm>
          <a:prstGeom prst="rect">
            <a:avLst/>
          </a:prstGeom>
        </p:spPr>
      </p:pic>
      <p:sp>
        <p:nvSpPr>
          <p:cNvPr id="78" name="Content Placeholder 1">
            <a:extLst>
              <a:ext uri="{FF2B5EF4-FFF2-40B4-BE49-F238E27FC236}">
                <a16:creationId xmlns:a16="http://schemas.microsoft.com/office/drawing/2014/main" id="{1B4FD42D-CDE3-DA37-4142-92B99008AADE}"/>
              </a:ext>
            </a:extLst>
          </p:cNvPr>
          <p:cNvSpPr txBox="1">
            <a:spLocks/>
          </p:cNvSpPr>
          <p:nvPr/>
        </p:nvSpPr>
        <p:spPr>
          <a:xfrm>
            <a:off x="7086600" y="2414279"/>
            <a:ext cx="3364925" cy="559928"/>
          </a:xfrm>
          <a:prstGeom prst="rect">
            <a:avLst/>
          </a:prstGeom>
        </p:spPr>
        <p:txBody>
          <a:bodyPr numCol="1" spcCol="914400">
            <a:noAutofit/>
          </a:bodyPr>
          <a:lstStyle>
            <a:lvl1pPr marL="457189" indent="-457189" algn="l" defTabSz="609585" rtl="0" eaLnBrk="1" latinLnBrk="0" hangingPunct="1">
              <a:spcBef>
                <a:spcPct val="20000"/>
              </a:spcBef>
              <a:buFont typeface="Arial"/>
              <a:buChar char="•"/>
              <a:defRPr sz="2933" kern="1200">
                <a:solidFill>
                  <a:srgbClr val="787878"/>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000" dirty="0">
                <a:solidFill>
                  <a:srgbClr val="333333"/>
                </a:solidFill>
              </a:rPr>
              <a:t>Vision care</a:t>
            </a:r>
          </a:p>
        </p:txBody>
      </p:sp>
      <p:sp>
        <p:nvSpPr>
          <p:cNvPr id="79" name="Content Placeholder 1">
            <a:extLst>
              <a:ext uri="{FF2B5EF4-FFF2-40B4-BE49-F238E27FC236}">
                <a16:creationId xmlns:a16="http://schemas.microsoft.com/office/drawing/2014/main" id="{8236ABA5-C1AB-FC2E-AB59-035AF3525859}"/>
              </a:ext>
            </a:extLst>
          </p:cNvPr>
          <p:cNvSpPr txBox="1">
            <a:spLocks/>
          </p:cNvSpPr>
          <p:nvPr/>
        </p:nvSpPr>
        <p:spPr>
          <a:xfrm>
            <a:off x="2073349" y="3581400"/>
            <a:ext cx="3364925" cy="559928"/>
          </a:xfrm>
          <a:prstGeom prst="rect">
            <a:avLst/>
          </a:prstGeom>
        </p:spPr>
        <p:txBody>
          <a:bodyPr numCol="1" spcCol="914400">
            <a:noAutofit/>
          </a:bodyPr>
          <a:lstStyle>
            <a:lvl1pPr marL="457189" indent="-457189" algn="l" defTabSz="609585" rtl="0" eaLnBrk="1" latinLnBrk="0" hangingPunct="1">
              <a:spcBef>
                <a:spcPct val="20000"/>
              </a:spcBef>
              <a:buFont typeface="Arial"/>
              <a:buChar char="•"/>
              <a:defRPr sz="2933" kern="1200">
                <a:solidFill>
                  <a:srgbClr val="787878"/>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000" dirty="0">
                <a:solidFill>
                  <a:srgbClr val="333333"/>
                </a:solidFill>
              </a:rPr>
              <a:t>Insurance deductibles</a:t>
            </a:r>
          </a:p>
        </p:txBody>
      </p:sp>
      <p:sp>
        <p:nvSpPr>
          <p:cNvPr id="80" name="Content Placeholder 1">
            <a:extLst>
              <a:ext uri="{FF2B5EF4-FFF2-40B4-BE49-F238E27FC236}">
                <a16:creationId xmlns:a16="http://schemas.microsoft.com/office/drawing/2014/main" id="{0C85789C-3D8B-CDE8-D813-298B91478A5C}"/>
              </a:ext>
            </a:extLst>
          </p:cNvPr>
          <p:cNvSpPr txBox="1">
            <a:spLocks/>
          </p:cNvSpPr>
          <p:nvPr/>
        </p:nvSpPr>
        <p:spPr>
          <a:xfrm>
            <a:off x="7086600" y="3581400"/>
            <a:ext cx="3364925" cy="559928"/>
          </a:xfrm>
          <a:prstGeom prst="rect">
            <a:avLst/>
          </a:prstGeom>
        </p:spPr>
        <p:txBody>
          <a:bodyPr numCol="1" spcCol="914400">
            <a:noAutofit/>
          </a:bodyPr>
          <a:lstStyle>
            <a:lvl1pPr marL="457189" indent="-457189" algn="l" defTabSz="609585" rtl="0" eaLnBrk="1" latinLnBrk="0" hangingPunct="1">
              <a:spcBef>
                <a:spcPct val="20000"/>
              </a:spcBef>
              <a:buFont typeface="Arial"/>
              <a:buChar char="•"/>
              <a:defRPr sz="2933" kern="1200">
                <a:solidFill>
                  <a:srgbClr val="787878"/>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000" dirty="0">
                <a:solidFill>
                  <a:srgbClr val="333333"/>
                </a:solidFill>
              </a:rPr>
              <a:t>Long-term care</a:t>
            </a:r>
          </a:p>
        </p:txBody>
      </p:sp>
      <p:sp>
        <p:nvSpPr>
          <p:cNvPr id="81" name="Content Placeholder 1">
            <a:extLst>
              <a:ext uri="{FF2B5EF4-FFF2-40B4-BE49-F238E27FC236}">
                <a16:creationId xmlns:a16="http://schemas.microsoft.com/office/drawing/2014/main" id="{4B64F5C1-2A0B-4A2D-CED7-0F16A8318620}"/>
              </a:ext>
            </a:extLst>
          </p:cNvPr>
          <p:cNvSpPr txBox="1">
            <a:spLocks/>
          </p:cNvSpPr>
          <p:nvPr/>
        </p:nvSpPr>
        <p:spPr>
          <a:xfrm>
            <a:off x="2073349" y="4714775"/>
            <a:ext cx="3364925" cy="559928"/>
          </a:xfrm>
          <a:prstGeom prst="rect">
            <a:avLst/>
          </a:prstGeom>
        </p:spPr>
        <p:txBody>
          <a:bodyPr numCol="1" spcCol="914400">
            <a:noAutofit/>
          </a:bodyPr>
          <a:lstStyle>
            <a:lvl1pPr marL="457189" indent="-457189" algn="l" defTabSz="609585" rtl="0" eaLnBrk="1" latinLnBrk="0" hangingPunct="1">
              <a:spcBef>
                <a:spcPct val="20000"/>
              </a:spcBef>
              <a:buFont typeface="Arial"/>
              <a:buChar char="•"/>
              <a:defRPr sz="2933" kern="1200">
                <a:solidFill>
                  <a:srgbClr val="787878"/>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000" dirty="0">
                <a:solidFill>
                  <a:srgbClr val="333333"/>
                </a:solidFill>
              </a:rPr>
              <a:t>Dental care</a:t>
            </a:r>
          </a:p>
        </p:txBody>
      </p:sp>
      <p:pic>
        <p:nvPicPr>
          <p:cNvPr id="41" name="Graphic 40">
            <a:extLst>
              <a:ext uri="{FF2B5EF4-FFF2-40B4-BE49-F238E27FC236}">
                <a16:creationId xmlns:a16="http://schemas.microsoft.com/office/drawing/2014/main" id="{FAFC77EF-C3A1-85AD-3607-9B0BF5FD8DE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30475" y="3626872"/>
            <a:ext cx="283686" cy="283686"/>
          </a:xfrm>
          <a:prstGeom prst="rect">
            <a:avLst/>
          </a:prstGeom>
        </p:spPr>
      </p:pic>
      <p:pic>
        <p:nvPicPr>
          <p:cNvPr id="45" name="Graphic 44">
            <a:extLst>
              <a:ext uri="{FF2B5EF4-FFF2-40B4-BE49-F238E27FC236}">
                <a16:creationId xmlns:a16="http://schemas.microsoft.com/office/drawing/2014/main" id="{1F9E3419-81A8-60DD-67C0-80F75EF30D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32220" y="2482508"/>
            <a:ext cx="293279" cy="260693"/>
          </a:xfrm>
          <a:prstGeom prst="rect">
            <a:avLst/>
          </a:prstGeom>
        </p:spPr>
      </p:pic>
      <p:sp>
        <p:nvSpPr>
          <p:cNvPr id="29" name="Title 3">
            <a:extLst>
              <a:ext uri="{FF2B5EF4-FFF2-40B4-BE49-F238E27FC236}">
                <a16:creationId xmlns:a16="http://schemas.microsoft.com/office/drawing/2014/main" id="{4E2A7802-1A68-0D2F-9D46-E709EE30B67E}"/>
              </a:ext>
            </a:extLst>
          </p:cNvPr>
          <p:cNvSpPr txBox="1">
            <a:spLocks/>
          </p:cNvSpPr>
          <p:nvPr/>
        </p:nvSpPr>
        <p:spPr>
          <a:xfrm>
            <a:off x="862098" y="796996"/>
            <a:ext cx="8251080" cy="742438"/>
          </a:xfrm>
          <a:prstGeom prst="rect">
            <a:avLst/>
          </a:prstGeom>
        </p:spPr>
        <p:txBody>
          <a:bodyPr vert="horz" lIns="91440" tIns="45720" rIns="91440" bIns="45720" rtlCol="0" anchor="t">
            <a:noAutofit/>
          </a:bodyPr>
          <a:lstStyle>
            <a:lvl1pPr algn="l" defTabSz="609585" rtl="0" eaLnBrk="1" latinLnBrk="0" hangingPunct="1">
              <a:lnSpc>
                <a:spcPct val="80000"/>
              </a:lnSpc>
              <a:spcBef>
                <a:spcPct val="0"/>
              </a:spcBef>
              <a:buNone/>
              <a:defRPr sz="3733" b="0" i="0" kern="1200" baseline="0">
                <a:solidFill>
                  <a:schemeClr val="tx2"/>
                </a:solidFill>
                <a:latin typeface="FS Elliot Pro Light"/>
                <a:ea typeface="+mj-ea"/>
                <a:cs typeface="FS Elliot Pro Light"/>
              </a:defRPr>
            </a:lvl1pPr>
          </a:lstStyle>
          <a:p>
            <a:pPr>
              <a:lnSpc>
                <a:spcPts val="5000"/>
              </a:lnSpc>
            </a:pPr>
            <a:r>
              <a:rPr lang="en-US" sz="4000" dirty="0">
                <a:solidFill>
                  <a:srgbClr val="0076CF"/>
                </a:solidFill>
              </a:rPr>
              <a:t>What Medicare doesn’t cover</a:t>
            </a:r>
          </a:p>
        </p:txBody>
      </p:sp>
      <p:sp>
        <p:nvSpPr>
          <p:cNvPr id="30" name="Text Placeholder 6">
            <a:extLst>
              <a:ext uri="{FF2B5EF4-FFF2-40B4-BE49-F238E27FC236}">
                <a16:creationId xmlns:a16="http://schemas.microsoft.com/office/drawing/2014/main" id="{56116FC1-9312-62EC-2233-2687A000F78F}"/>
              </a:ext>
            </a:extLst>
          </p:cNvPr>
          <p:cNvSpPr txBox="1">
            <a:spLocks/>
          </p:cNvSpPr>
          <p:nvPr/>
        </p:nvSpPr>
        <p:spPr>
          <a:xfrm>
            <a:off x="899806" y="497102"/>
            <a:ext cx="5494221" cy="53067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dirty="0">
                <a:solidFill>
                  <a:srgbClr val="002855"/>
                </a:solidFill>
              </a:rPr>
              <a:t>Money out</a:t>
            </a:r>
          </a:p>
        </p:txBody>
      </p:sp>
      <p:sp>
        <p:nvSpPr>
          <p:cNvPr id="2" name="TextBox 7">
            <a:extLst>
              <a:ext uri="{FF2B5EF4-FFF2-40B4-BE49-F238E27FC236}">
                <a16:creationId xmlns:a16="http://schemas.microsoft.com/office/drawing/2014/main" id="{6EF136F7-D8E2-A7D9-CB46-BC3017DDCD14}"/>
              </a:ext>
            </a:extLst>
          </p:cNvPr>
          <p:cNvSpPr txBox="1"/>
          <p:nvPr/>
        </p:nvSpPr>
        <p:spPr>
          <a:xfrm>
            <a:off x="8947230" y="0"/>
            <a:ext cx="324476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b="1" cap="all" dirty="0">
                <a:solidFill>
                  <a:srgbClr val="FF00FF"/>
                </a:solidFill>
                <a:latin typeface="FS Elliot Pro" panose="02000503040000020004" pitchFamily="50" charset="0"/>
              </a:rPr>
              <a:t>Slides 7-9 of PT498A-4 must REMAIN together</a:t>
            </a:r>
          </a:p>
        </p:txBody>
      </p:sp>
    </p:spTree>
    <p:extLst>
      <p:ext uri="{BB962C8B-B14F-4D97-AF65-F5344CB8AC3E}">
        <p14:creationId xmlns:p14="http://schemas.microsoft.com/office/powerpoint/2010/main" val="1762254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8070195" y="2063171"/>
            <a:ext cx="3301999" cy="883232"/>
          </a:xfrm>
          <a:prstGeom prst="rect">
            <a:avLst/>
          </a:prstGeom>
        </p:spPr>
        <p:txBody>
          <a:bodyPr vert="horz" lIns="121920" tIns="60960" rIns="121920" bIns="60960" rtlCol="0">
            <a:noAutofit/>
          </a:bodyPr>
          <a:lstStyle>
            <a:lvl1pPr marL="192024" indent="-192024" algn="l" defTabSz="457200" rtl="0" eaLnBrk="1" latinLnBrk="0" hangingPunct="1">
              <a:spcBef>
                <a:spcPct val="20000"/>
              </a:spcBef>
              <a:buClr>
                <a:srgbClr val="787878"/>
              </a:buClr>
              <a:buFont typeface="Arial"/>
              <a:buChar char="•"/>
              <a:defRPr sz="1600" kern="1200" baseline="0">
                <a:solidFill>
                  <a:srgbClr val="7F7F7F"/>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787878"/>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35AE8C"/>
              </a:solidFill>
              <a:latin typeface="FS Elliot Pro Light"/>
              <a:cs typeface="FS Elliot Pro Light"/>
            </a:endParaRPr>
          </a:p>
        </p:txBody>
      </p:sp>
      <p:sp>
        <p:nvSpPr>
          <p:cNvPr id="14" name="Rectangle 13">
            <a:extLst>
              <a:ext uri="{FF2B5EF4-FFF2-40B4-BE49-F238E27FC236}">
                <a16:creationId xmlns:a16="http://schemas.microsoft.com/office/drawing/2014/main" id="{B4E997B5-FC65-9739-C016-7365A7D4E1AB}"/>
              </a:ext>
            </a:extLst>
          </p:cNvPr>
          <p:cNvSpPr/>
          <p:nvPr/>
        </p:nvSpPr>
        <p:spPr>
          <a:xfrm>
            <a:off x="0" y="0"/>
            <a:ext cx="12191999" cy="6858001"/>
          </a:xfrm>
          <a:prstGeom prst="rect">
            <a:avLst/>
          </a:prstGeom>
          <a:solidFill>
            <a:srgbClr val="E4F0F9">
              <a:alpha val="96670"/>
            </a:srgbClr>
          </a:solidFill>
          <a:ln>
            <a:noFill/>
          </a:ln>
        </p:spPr>
        <p:style>
          <a:lnRef idx="0">
            <a:srgbClr val="787070"/>
          </a:lnRef>
          <a:fillRef idx="1">
            <a:schemeClr val="accent1"/>
          </a:fillRef>
          <a:effectRef idx="0">
            <a:schemeClr val="dk1"/>
          </a:effectRef>
          <a:fontRef idx="minor">
            <a:schemeClr val="lt1"/>
          </a:fontRef>
        </p:style>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S Elliot Pro"/>
              <a:ea typeface="+mn-ea"/>
              <a:cs typeface="+mn-cs"/>
            </a:endParaRPr>
          </a:p>
        </p:txBody>
      </p:sp>
      <p:sp>
        <p:nvSpPr>
          <p:cNvPr id="20" name="Arc 19">
            <a:extLst>
              <a:ext uri="{FF2B5EF4-FFF2-40B4-BE49-F238E27FC236}">
                <a16:creationId xmlns:a16="http://schemas.microsoft.com/office/drawing/2014/main" id="{EC888AED-127E-5CF3-65EB-F6AC73CFFDA5}"/>
              </a:ext>
            </a:extLst>
          </p:cNvPr>
          <p:cNvSpPr/>
          <p:nvPr/>
        </p:nvSpPr>
        <p:spPr>
          <a:xfrm>
            <a:off x="8835875" y="2188464"/>
            <a:ext cx="9821049" cy="12117106"/>
          </a:xfrm>
          <a:prstGeom prst="arc">
            <a:avLst>
              <a:gd name="adj1" fmla="val 11755779"/>
              <a:gd name="adj2" fmla="val 15293390"/>
            </a:avLst>
          </a:prstGeom>
          <a:ln w="22225">
            <a:solidFill>
              <a:srgbClr val="60B5E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a:extLst>
              <a:ext uri="{FF2B5EF4-FFF2-40B4-BE49-F238E27FC236}">
                <a16:creationId xmlns:a16="http://schemas.microsoft.com/office/drawing/2014/main" id="{5566A927-16B3-19FF-BB48-4A6DA415E5A3}"/>
              </a:ext>
            </a:extLst>
          </p:cNvPr>
          <p:cNvSpPr txBox="1"/>
          <p:nvPr/>
        </p:nvSpPr>
        <p:spPr>
          <a:xfrm>
            <a:off x="9894598" y="5186333"/>
            <a:ext cx="2208502" cy="830997"/>
          </a:xfrm>
          <a:prstGeom prst="rect">
            <a:avLst/>
          </a:prstGeom>
          <a:noFill/>
        </p:spPr>
        <p:txBody>
          <a:bodyPr wrap="square" rtlCol="0">
            <a:spAutoFit/>
          </a:bodyPr>
          <a:lstStyle/>
          <a:p>
            <a:r>
              <a:rPr lang="en-US" b="1" dirty="0">
                <a:solidFill>
                  <a:srgbClr val="012754"/>
                </a:solidFill>
                <a:latin typeface="FS Elliot Pro" panose="02000503040000020004" pitchFamily="2" charset="0"/>
              </a:rPr>
              <a:t>Things to think about</a:t>
            </a:r>
            <a:endParaRPr lang="en-US" sz="2400" b="1" dirty="0">
              <a:solidFill>
                <a:srgbClr val="012754"/>
              </a:solidFill>
              <a:latin typeface="FS Elliot Pro" panose="02000503040000020004" pitchFamily="2" charset="0"/>
            </a:endParaRPr>
          </a:p>
        </p:txBody>
      </p:sp>
      <p:sp>
        <p:nvSpPr>
          <p:cNvPr id="2" name="Content Placeholder 1"/>
          <p:cNvSpPr>
            <a:spLocks noGrp="1"/>
          </p:cNvSpPr>
          <p:nvPr>
            <p:ph idx="1"/>
          </p:nvPr>
        </p:nvSpPr>
        <p:spPr>
          <a:xfrm>
            <a:off x="820736" y="1496098"/>
            <a:ext cx="6054716" cy="3216605"/>
          </a:xfrm>
        </p:spPr>
        <p:txBody>
          <a:bodyPr numCol="1" spcCol="457200">
            <a:noAutofit/>
          </a:bodyPr>
          <a:lstStyle/>
          <a:p>
            <a:pPr marL="48766" indent="0">
              <a:lnSpc>
                <a:spcPts val="2500"/>
              </a:lnSpc>
              <a:spcBef>
                <a:spcPts val="0"/>
              </a:spcBef>
              <a:spcAft>
                <a:spcPts val="2800"/>
              </a:spcAft>
              <a:buClr>
                <a:schemeClr val="tx1">
                  <a:lumMod val="65000"/>
                </a:schemeClr>
              </a:buClr>
              <a:buSzPct val="125000"/>
              <a:buNone/>
            </a:pPr>
            <a:r>
              <a:rPr lang="en-US" sz="2000" b="1" dirty="0">
                <a:solidFill>
                  <a:srgbClr val="0076CF"/>
                </a:solidFill>
                <a:ea typeface="Calibri"/>
              </a:rPr>
              <a:t>Signing up for Medicare. </a:t>
            </a:r>
          </a:p>
          <a:p>
            <a:pPr marL="48766" indent="0">
              <a:lnSpc>
                <a:spcPts val="2500"/>
              </a:lnSpc>
              <a:spcBef>
                <a:spcPts val="0"/>
              </a:spcBef>
              <a:spcAft>
                <a:spcPts val="2800"/>
              </a:spcAft>
              <a:buClr>
                <a:schemeClr val="tx1">
                  <a:lumMod val="65000"/>
                </a:schemeClr>
              </a:buClr>
              <a:buSzPct val="125000"/>
              <a:buNone/>
            </a:pPr>
            <a:r>
              <a:rPr lang="en-US" sz="2000" b="1" dirty="0">
                <a:solidFill>
                  <a:srgbClr val="0076CF"/>
                </a:solidFill>
                <a:ea typeface="Calibri"/>
              </a:rPr>
              <a:t>Comparing costs.</a:t>
            </a:r>
            <a:r>
              <a:rPr lang="en-US" sz="2000" dirty="0">
                <a:solidFill>
                  <a:srgbClr val="0076CF"/>
                </a:solidFill>
                <a:ea typeface="Calibri"/>
              </a:rPr>
              <a:t> </a:t>
            </a:r>
            <a:br>
              <a:rPr lang="en-US" sz="2000" dirty="0">
                <a:solidFill>
                  <a:srgbClr val="0076CF"/>
                </a:solidFill>
                <a:ea typeface="Calibri"/>
              </a:rPr>
            </a:br>
            <a:r>
              <a:rPr lang="en-US" sz="2000" dirty="0">
                <a:solidFill>
                  <a:srgbClr val="333333"/>
                </a:solidFill>
                <a:ea typeface="Calibri"/>
              </a:rPr>
              <a:t>Medicare.gov has a comparison tool that lets you estimate your premiums. </a:t>
            </a:r>
          </a:p>
          <a:p>
            <a:pPr marL="48766" indent="0">
              <a:lnSpc>
                <a:spcPts val="2500"/>
              </a:lnSpc>
              <a:spcBef>
                <a:spcPts val="0"/>
              </a:spcBef>
              <a:spcAft>
                <a:spcPts val="2800"/>
              </a:spcAft>
              <a:buClr>
                <a:schemeClr val="tx1">
                  <a:lumMod val="65000"/>
                </a:schemeClr>
              </a:buClr>
              <a:buSzPct val="125000"/>
              <a:buNone/>
            </a:pPr>
            <a:r>
              <a:rPr lang="en-US" sz="2000" b="1" dirty="0">
                <a:solidFill>
                  <a:srgbClr val="0076CF"/>
                </a:solidFill>
                <a:ea typeface="Calibri"/>
              </a:rPr>
              <a:t>Planning ahead for the costs. </a:t>
            </a:r>
            <a:br>
              <a:rPr lang="en-US" sz="2000" b="1" dirty="0">
                <a:solidFill>
                  <a:srgbClr val="0076CF"/>
                </a:solidFill>
                <a:ea typeface="Calibri"/>
              </a:rPr>
            </a:br>
            <a:r>
              <a:rPr lang="en-US" sz="2000" dirty="0">
                <a:solidFill>
                  <a:srgbClr val="333333"/>
                </a:solidFill>
                <a:ea typeface="Calibri"/>
              </a:rPr>
              <a:t>Use the chart in your handbook.</a:t>
            </a:r>
          </a:p>
          <a:p>
            <a:pPr marL="48766" indent="0">
              <a:lnSpc>
                <a:spcPts val="2500"/>
              </a:lnSpc>
              <a:spcBef>
                <a:spcPts val="0"/>
              </a:spcBef>
              <a:spcAft>
                <a:spcPts val="2800"/>
              </a:spcAft>
              <a:buClr>
                <a:schemeClr val="tx1">
                  <a:lumMod val="65000"/>
                </a:schemeClr>
              </a:buClr>
              <a:buSzPct val="125000"/>
              <a:buNone/>
            </a:pPr>
            <a:r>
              <a:rPr lang="en-US" sz="2000" b="1" dirty="0">
                <a:solidFill>
                  <a:srgbClr val="0076CF"/>
                </a:solidFill>
                <a:ea typeface="Calibri"/>
              </a:rPr>
              <a:t>Getting the details. </a:t>
            </a:r>
            <a:br>
              <a:rPr lang="en-US" sz="2000" b="1" dirty="0">
                <a:solidFill>
                  <a:srgbClr val="0076CF"/>
                </a:solidFill>
                <a:ea typeface="Calibri"/>
              </a:rPr>
            </a:br>
            <a:r>
              <a:rPr lang="en-US" sz="2000" dirty="0">
                <a:solidFill>
                  <a:srgbClr val="333333"/>
                </a:solidFill>
                <a:ea typeface="Calibri"/>
              </a:rPr>
              <a:t>If you have questions, call 800-MEDICARE or your state’s Senior Health Insurance Information Program (SHIIP).</a:t>
            </a:r>
          </a:p>
        </p:txBody>
      </p:sp>
      <p:sp>
        <p:nvSpPr>
          <p:cNvPr id="10" name="Text Placeholder 6">
            <a:extLst>
              <a:ext uri="{FF2B5EF4-FFF2-40B4-BE49-F238E27FC236}">
                <a16:creationId xmlns:a16="http://schemas.microsoft.com/office/drawing/2014/main" id="{3DA70CD3-3D25-7D28-BCE4-102AAA626445}"/>
              </a:ext>
            </a:extLst>
          </p:cNvPr>
          <p:cNvSpPr txBox="1">
            <a:spLocks/>
          </p:cNvSpPr>
          <p:nvPr/>
        </p:nvSpPr>
        <p:spPr>
          <a:xfrm>
            <a:off x="899806" y="497102"/>
            <a:ext cx="2908265" cy="53067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dirty="0">
                <a:solidFill>
                  <a:srgbClr val="002855"/>
                </a:solidFill>
              </a:rPr>
              <a:t>Money out</a:t>
            </a:r>
          </a:p>
        </p:txBody>
      </p:sp>
    </p:spTree>
    <p:extLst>
      <p:ext uri="{BB962C8B-B14F-4D97-AF65-F5344CB8AC3E}">
        <p14:creationId xmlns:p14="http://schemas.microsoft.com/office/powerpoint/2010/main" val="2151878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D46A62ED-7D5A-AEA5-D036-67E84C66D348}"/>
              </a:ext>
            </a:extLst>
          </p:cNvPr>
          <p:cNvSpPr/>
          <p:nvPr/>
        </p:nvSpPr>
        <p:spPr>
          <a:xfrm>
            <a:off x="967774" y="2511482"/>
            <a:ext cx="2050551" cy="2050551"/>
          </a:xfrm>
          <a:prstGeom prst="ellipse">
            <a:avLst/>
          </a:prstGeom>
          <a:noFill/>
          <a:ln w="12700">
            <a:solidFill>
              <a:srgbClr val="0076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B182C089-5064-11DB-4DB9-6D7A0FFE47BE}"/>
              </a:ext>
            </a:extLst>
          </p:cNvPr>
          <p:cNvSpPr/>
          <p:nvPr/>
        </p:nvSpPr>
        <p:spPr>
          <a:xfrm>
            <a:off x="1030709" y="2564076"/>
            <a:ext cx="2050551" cy="2050551"/>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itle 3">
            <a:extLst>
              <a:ext uri="{FF2B5EF4-FFF2-40B4-BE49-F238E27FC236}">
                <a16:creationId xmlns:a16="http://schemas.microsoft.com/office/drawing/2014/main" id="{6F7CC239-8B9E-4A71-6354-9BD999F76979}"/>
              </a:ext>
            </a:extLst>
          </p:cNvPr>
          <p:cNvSpPr txBox="1">
            <a:spLocks/>
          </p:cNvSpPr>
          <p:nvPr/>
        </p:nvSpPr>
        <p:spPr>
          <a:xfrm>
            <a:off x="862098" y="796996"/>
            <a:ext cx="10213444" cy="742438"/>
          </a:xfrm>
          <a:prstGeom prst="rect">
            <a:avLst/>
          </a:prstGeom>
        </p:spPr>
        <p:txBody>
          <a:bodyPr vert="horz" lIns="91440" tIns="45720" rIns="91440" bIns="45720" rtlCol="0" anchor="t">
            <a:noAutofit/>
          </a:bodyPr>
          <a:lstStyle>
            <a:lvl1pPr algn="l" defTabSz="609585" rtl="0" eaLnBrk="1" latinLnBrk="0" hangingPunct="1">
              <a:lnSpc>
                <a:spcPct val="80000"/>
              </a:lnSpc>
              <a:spcBef>
                <a:spcPct val="0"/>
              </a:spcBef>
              <a:buNone/>
              <a:defRPr sz="3733" b="0" i="0" kern="1200" baseline="0">
                <a:solidFill>
                  <a:schemeClr val="tx2"/>
                </a:solidFill>
                <a:latin typeface="FS Elliot Pro Light"/>
                <a:ea typeface="+mj-ea"/>
                <a:cs typeface="FS Elliot Pro Light"/>
              </a:defRPr>
            </a:lvl1pPr>
          </a:lstStyle>
          <a:p>
            <a:pPr>
              <a:lnSpc>
                <a:spcPts val="5000"/>
              </a:lnSpc>
            </a:pPr>
            <a:r>
              <a:rPr lang="en-US" sz="4000" dirty="0">
                <a:solidFill>
                  <a:srgbClr val="0076CF"/>
                </a:solidFill>
              </a:rPr>
              <a:t>Think about long-term care insurance</a:t>
            </a:r>
          </a:p>
        </p:txBody>
      </p:sp>
      <p:sp>
        <p:nvSpPr>
          <p:cNvPr id="12" name="Text Placeholder 6">
            <a:extLst>
              <a:ext uri="{FF2B5EF4-FFF2-40B4-BE49-F238E27FC236}">
                <a16:creationId xmlns:a16="http://schemas.microsoft.com/office/drawing/2014/main" id="{21E1AB5E-41F0-ED24-8B5C-0F2C50D780F9}"/>
              </a:ext>
            </a:extLst>
          </p:cNvPr>
          <p:cNvSpPr txBox="1">
            <a:spLocks/>
          </p:cNvSpPr>
          <p:nvPr/>
        </p:nvSpPr>
        <p:spPr>
          <a:xfrm>
            <a:off x="899806" y="497102"/>
            <a:ext cx="5494221" cy="53067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dirty="0">
                <a:solidFill>
                  <a:srgbClr val="002855"/>
                </a:solidFill>
              </a:rPr>
              <a:t>Money out</a:t>
            </a:r>
          </a:p>
        </p:txBody>
      </p:sp>
      <p:sp>
        <p:nvSpPr>
          <p:cNvPr id="20" name="Content Placeholder 1">
            <a:extLst>
              <a:ext uri="{FF2B5EF4-FFF2-40B4-BE49-F238E27FC236}">
                <a16:creationId xmlns:a16="http://schemas.microsoft.com/office/drawing/2014/main" id="{38E3CD77-98F6-F054-F2FA-2D1DD0C9AA97}"/>
              </a:ext>
            </a:extLst>
          </p:cNvPr>
          <p:cNvSpPr txBox="1">
            <a:spLocks/>
          </p:cNvSpPr>
          <p:nvPr/>
        </p:nvSpPr>
        <p:spPr>
          <a:xfrm>
            <a:off x="4156788" y="2195336"/>
            <a:ext cx="7803564" cy="2150135"/>
          </a:xfrm>
          <a:prstGeom prst="rect">
            <a:avLst/>
          </a:prstGeom>
        </p:spPr>
        <p:txBody>
          <a:bodyPr vert="horz" lIns="121920" tIns="60960" rIns="121920" bIns="60960" rtlCol="0">
            <a:noAutofit/>
          </a:bodyPr>
          <a:lstStyle>
            <a:lvl1pPr marL="192024" indent="-192024" algn="l" defTabSz="457200" rtl="0" eaLnBrk="1" latinLnBrk="0" hangingPunct="1">
              <a:spcBef>
                <a:spcPct val="20000"/>
              </a:spcBef>
              <a:buClr>
                <a:srgbClr val="787878"/>
              </a:buClr>
              <a:buFont typeface="Arial"/>
              <a:buChar char="•"/>
              <a:defRPr sz="1600" kern="1200" baseline="0">
                <a:solidFill>
                  <a:srgbClr val="7F7F7F"/>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787878"/>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Aft>
                <a:spcPts val="2400"/>
              </a:spcAft>
              <a:buNone/>
            </a:pPr>
            <a:r>
              <a:rPr lang="en-US" sz="2800" dirty="0">
                <a:solidFill>
                  <a:srgbClr val="0076CF"/>
                </a:solidFill>
                <a:latin typeface="FS Elliot Pro Light"/>
                <a:cs typeface="FS Elliot Pro Light"/>
              </a:rPr>
              <a:t>On your own</a:t>
            </a:r>
          </a:p>
          <a:p>
            <a:pPr marL="0" indent="0">
              <a:lnSpc>
                <a:spcPct val="120000"/>
              </a:lnSpc>
              <a:spcAft>
                <a:spcPts val="2400"/>
              </a:spcAft>
              <a:buNone/>
            </a:pPr>
            <a:r>
              <a:rPr lang="en-US" sz="2800" dirty="0">
                <a:solidFill>
                  <a:srgbClr val="0076CF"/>
                </a:solidFill>
                <a:latin typeface="FS Elliot Pro Light"/>
                <a:cs typeface="FS Elliot Pro Light"/>
              </a:rPr>
              <a:t>From your employer (ask if it’s available) </a:t>
            </a:r>
          </a:p>
          <a:p>
            <a:pPr marL="0" indent="0">
              <a:lnSpc>
                <a:spcPct val="120000"/>
              </a:lnSpc>
              <a:spcAft>
                <a:spcPts val="2400"/>
              </a:spcAft>
              <a:buNone/>
            </a:pPr>
            <a:r>
              <a:rPr lang="en-US" sz="2800" dirty="0">
                <a:solidFill>
                  <a:srgbClr val="0076CF"/>
                </a:solidFill>
                <a:latin typeface="FS Elliot Pro Light"/>
                <a:cs typeface="FS Elliot Pro Light"/>
              </a:rPr>
              <a:t>Through an association</a:t>
            </a:r>
          </a:p>
        </p:txBody>
      </p:sp>
      <p:cxnSp>
        <p:nvCxnSpPr>
          <p:cNvPr id="22" name="Straight Connector 21">
            <a:extLst>
              <a:ext uri="{FF2B5EF4-FFF2-40B4-BE49-F238E27FC236}">
                <a16:creationId xmlns:a16="http://schemas.microsoft.com/office/drawing/2014/main" id="{FD8B3688-C439-2014-0F16-B90627B1F4EA}"/>
              </a:ext>
            </a:extLst>
          </p:cNvPr>
          <p:cNvCxnSpPr>
            <a:cxnSpLocks/>
          </p:cNvCxnSpPr>
          <p:nvPr/>
        </p:nvCxnSpPr>
        <p:spPr>
          <a:xfrm flipV="1">
            <a:off x="3673562" y="2097345"/>
            <a:ext cx="0" cy="3005007"/>
          </a:xfrm>
          <a:prstGeom prst="line">
            <a:avLst/>
          </a:prstGeom>
          <a:ln w="19050" cap="rnd">
            <a:solidFill>
              <a:srgbClr val="012754"/>
            </a:solidFill>
            <a:prstDash val="sysDot"/>
            <a:round/>
          </a:ln>
        </p:spPr>
        <p:style>
          <a:lnRef idx="1">
            <a:schemeClr val="accent1"/>
          </a:lnRef>
          <a:fillRef idx="0">
            <a:schemeClr val="accent1"/>
          </a:fillRef>
          <a:effectRef idx="0">
            <a:schemeClr val="accent1"/>
          </a:effectRef>
          <a:fontRef idx="minor">
            <a:schemeClr val="tx1"/>
          </a:fontRef>
        </p:style>
      </p:cxnSp>
      <p:pic>
        <p:nvPicPr>
          <p:cNvPr id="23" name="Graphic 22">
            <a:extLst>
              <a:ext uri="{FF2B5EF4-FFF2-40B4-BE49-F238E27FC236}">
                <a16:creationId xmlns:a16="http://schemas.microsoft.com/office/drawing/2014/main" id="{00D4C239-4E5F-B4BD-8139-BD13AA81A8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3584" y="2901492"/>
            <a:ext cx="1481328" cy="1283817"/>
          </a:xfrm>
          <a:prstGeom prst="rect">
            <a:avLst/>
          </a:prstGeom>
        </p:spPr>
      </p:pic>
    </p:spTree>
    <p:extLst>
      <p:ext uri="{BB962C8B-B14F-4D97-AF65-F5344CB8AC3E}">
        <p14:creationId xmlns:p14="http://schemas.microsoft.com/office/powerpoint/2010/main" val="4244881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4">
            <a:extLst>
              <a:ext uri="{FF2B5EF4-FFF2-40B4-BE49-F238E27FC236}">
                <a16:creationId xmlns:a16="http://schemas.microsoft.com/office/drawing/2014/main" id="{E94BA8BE-6D8F-1A13-720D-4A1C1B9827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5" y="0"/>
            <a:ext cx="12181172" cy="6858000"/>
          </a:xfrm>
          <a:prstGeom prst="rect">
            <a:avLst/>
          </a:prstGeom>
        </p:spPr>
      </p:pic>
      <p:sp>
        <p:nvSpPr>
          <p:cNvPr id="9" name="Rectangle 8">
            <a:extLst>
              <a:ext uri="{FF2B5EF4-FFF2-40B4-BE49-F238E27FC236}">
                <a16:creationId xmlns:a16="http://schemas.microsoft.com/office/drawing/2014/main" id="{D2E8CE4B-7298-ADBB-4F54-9407D9066236}"/>
              </a:ext>
            </a:extLst>
          </p:cNvPr>
          <p:cNvSpPr/>
          <p:nvPr/>
        </p:nvSpPr>
        <p:spPr>
          <a:xfrm rot="10800000" flipH="1">
            <a:off x="0" y="0"/>
            <a:ext cx="5450702" cy="6858000"/>
          </a:xfrm>
          <a:prstGeom prst="rect">
            <a:avLst/>
          </a:prstGeom>
          <a:gradFill>
            <a:gsLst>
              <a:gs pos="0">
                <a:srgbClr val="0076CF"/>
              </a:gs>
              <a:gs pos="100000">
                <a:srgbClr val="0076CF"/>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2">
            <a:extLst>
              <a:ext uri="{FF2B5EF4-FFF2-40B4-BE49-F238E27FC236}">
                <a16:creationId xmlns:a16="http://schemas.microsoft.com/office/drawing/2014/main" id="{A8D3BEA6-FFF9-7000-8B7B-748E3BCAB317}"/>
              </a:ext>
            </a:extLst>
          </p:cNvPr>
          <p:cNvSpPr txBox="1">
            <a:spLocks/>
          </p:cNvSpPr>
          <p:nvPr/>
        </p:nvSpPr>
        <p:spPr>
          <a:xfrm>
            <a:off x="1037583" y="3131226"/>
            <a:ext cx="4077028" cy="2539255"/>
          </a:xfrm>
          <a:prstGeom prst="rect">
            <a:avLst/>
          </a:prstGeom>
        </p:spPr>
        <p:txBody>
          <a:bodyPr>
            <a:noAutofit/>
          </a:bodyPr>
          <a:lstStyle>
            <a:lvl1pPr marL="457189" indent="-457189" algn="l" defTabSz="609585" rtl="0" eaLnBrk="1" latinLnBrk="0" hangingPunct="1">
              <a:spcBef>
                <a:spcPct val="20000"/>
              </a:spcBef>
              <a:buFont typeface="Arial"/>
              <a:buChar char="•"/>
              <a:defRPr sz="2933" kern="1200">
                <a:solidFill>
                  <a:srgbClr val="787878"/>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4000" dirty="0">
                <a:solidFill>
                  <a:schemeClr val="bg1"/>
                </a:solidFill>
                <a:latin typeface="FS Elliot Pro Light"/>
                <a:cs typeface="FS Elliot Pro Light"/>
              </a:rPr>
              <a:t>Money in</a:t>
            </a:r>
          </a:p>
        </p:txBody>
      </p:sp>
      <p:cxnSp>
        <p:nvCxnSpPr>
          <p:cNvPr id="8" name="Straight Connector 7">
            <a:extLst>
              <a:ext uri="{FF2B5EF4-FFF2-40B4-BE49-F238E27FC236}">
                <a16:creationId xmlns:a16="http://schemas.microsoft.com/office/drawing/2014/main" id="{CDC72213-1362-9955-5BF1-226A2EC9A2CA}"/>
              </a:ext>
            </a:extLst>
          </p:cNvPr>
          <p:cNvCxnSpPr>
            <a:cxnSpLocks/>
          </p:cNvCxnSpPr>
          <p:nvPr/>
        </p:nvCxnSpPr>
        <p:spPr>
          <a:xfrm>
            <a:off x="1119416" y="2849656"/>
            <a:ext cx="848501" cy="0"/>
          </a:xfrm>
          <a:prstGeom prst="line">
            <a:avLst/>
          </a:prstGeom>
          <a:noFill/>
          <a:ln w="25400" cap="flat" cmpd="sng" algn="ctr">
            <a:solidFill>
              <a:srgbClr val="00C4D9"/>
            </a:solidFill>
            <a:prstDash val="solid"/>
          </a:ln>
          <a:effectLst/>
        </p:spPr>
      </p:cxnSp>
    </p:spTree>
    <p:extLst>
      <p:ext uri="{BB962C8B-B14F-4D97-AF65-F5344CB8AC3E}">
        <p14:creationId xmlns:p14="http://schemas.microsoft.com/office/powerpoint/2010/main" val="2043619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AE587D8-BC8F-AB39-2E25-7BBEAB5FA0EE}"/>
              </a:ext>
            </a:extLst>
          </p:cNvPr>
          <p:cNvSpPr txBox="1"/>
          <p:nvPr/>
        </p:nvSpPr>
        <p:spPr>
          <a:xfrm>
            <a:off x="9072978" y="4769675"/>
            <a:ext cx="2432482" cy="861774"/>
          </a:xfrm>
          <a:prstGeom prst="rect">
            <a:avLst/>
          </a:prstGeom>
          <a:noFill/>
        </p:spPr>
        <p:txBody>
          <a:bodyPr wrap="square" rtlCol="0">
            <a:spAutoFit/>
          </a:bodyPr>
          <a:lstStyle/>
          <a:p>
            <a:r>
              <a:rPr lang="en-US" sz="1000" dirty="0">
                <a:solidFill>
                  <a:srgbClr val="333333"/>
                </a:solidFill>
                <a:latin typeface="FS Elliot Pro"/>
                <a:cs typeface="FS Elliot Pro"/>
              </a:rPr>
              <a:t>Source: Social Security Administration. Sample data for illustrative purposes only. Each person's monthly benefit will vary based on birth year, work history, and other factors.</a:t>
            </a:r>
          </a:p>
        </p:txBody>
      </p:sp>
      <p:sp>
        <p:nvSpPr>
          <p:cNvPr id="14" name="Text Placeholder 6">
            <a:extLst>
              <a:ext uri="{FF2B5EF4-FFF2-40B4-BE49-F238E27FC236}">
                <a16:creationId xmlns:a16="http://schemas.microsoft.com/office/drawing/2014/main" id="{98B3A5AC-9D27-C17F-AC89-99D6FC284B8A}"/>
              </a:ext>
            </a:extLst>
          </p:cNvPr>
          <p:cNvSpPr txBox="1">
            <a:spLocks/>
          </p:cNvSpPr>
          <p:nvPr/>
        </p:nvSpPr>
        <p:spPr>
          <a:xfrm>
            <a:off x="1042046" y="497102"/>
            <a:ext cx="5494221" cy="53067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dirty="0">
                <a:solidFill>
                  <a:srgbClr val="002855"/>
                </a:solidFill>
              </a:rPr>
              <a:t>Money in</a:t>
            </a:r>
          </a:p>
        </p:txBody>
      </p:sp>
      <p:sp>
        <p:nvSpPr>
          <p:cNvPr id="16" name="Title 3">
            <a:extLst>
              <a:ext uri="{FF2B5EF4-FFF2-40B4-BE49-F238E27FC236}">
                <a16:creationId xmlns:a16="http://schemas.microsoft.com/office/drawing/2014/main" id="{9691BE1F-371A-3365-6768-D50E1BF13724}"/>
              </a:ext>
            </a:extLst>
          </p:cNvPr>
          <p:cNvSpPr txBox="1">
            <a:spLocks/>
          </p:cNvSpPr>
          <p:nvPr/>
        </p:nvSpPr>
        <p:spPr>
          <a:xfrm>
            <a:off x="1017234" y="796995"/>
            <a:ext cx="10144409" cy="942353"/>
          </a:xfrm>
          <a:prstGeom prst="rect">
            <a:avLst/>
          </a:prstGeom>
        </p:spPr>
        <p:txBody>
          <a:bodyPr vert="horz" lIns="91440" tIns="45720" rIns="91440" bIns="45720" rtlCol="0" anchor="t">
            <a:noAutofit/>
          </a:bodyPr>
          <a:lstStyle>
            <a:lvl1pPr algn="l" defTabSz="609585" rtl="0" eaLnBrk="1" latinLnBrk="0" hangingPunct="1">
              <a:lnSpc>
                <a:spcPct val="80000"/>
              </a:lnSpc>
              <a:spcBef>
                <a:spcPct val="0"/>
              </a:spcBef>
              <a:buNone/>
              <a:defRPr sz="3733" b="0" i="0" kern="1200" baseline="0">
                <a:solidFill>
                  <a:schemeClr val="tx2"/>
                </a:solidFill>
                <a:latin typeface="FS Elliot Pro Light"/>
                <a:ea typeface="+mj-ea"/>
                <a:cs typeface="FS Elliot Pro Light"/>
              </a:defRPr>
            </a:lvl1pPr>
          </a:lstStyle>
          <a:p>
            <a:pPr>
              <a:lnSpc>
                <a:spcPts val="5000"/>
              </a:lnSpc>
            </a:pPr>
            <a:r>
              <a:rPr lang="en-US" sz="4000" dirty="0">
                <a:solidFill>
                  <a:srgbClr val="0076CF"/>
                </a:solidFill>
              </a:rPr>
              <a:t>Social Security — it’s all about timing</a:t>
            </a:r>
          </a:p>
        </p:txBody>
      </p:sp>
      <p:pic>
        <p:nvPicPr>
          <p:cNvPr id="5" name="Picture 4">
            <a:extLst>
              <a:ext uri="{FF2B5EF4-FFF2-40B4-BE49-F238E27FC236}">
                <a16:creationId xmlns:a16="http://schemas.microsoft.com/office/drawing/2014/main" id="{FBCF87D1-ED86-5C68-08D7-9062A1B6C298}"/>
              </a:ext>
            </a:extLst>
          </p:cNvPr>
          <p:cNvPicPr>
            <a:picLocks noChangeAspect="1"/>
          </p:cNvPicPr>
          <p:nvPr/>
        </p:nvPicPr>
        <p:blipFill rotWithShape="1">
          <a:blip r:embed="rId3"/>
          <a:srcRect l="14083" t="20259" r="16617" b="15706"/>
          <a:stretch/>
        </p:blipFill>
        <p:spPr>
          <a:xfrm>
            <a:off x="941033" y="2556796"/>
            <a:ext cx="8034292" cy="3746377"/>
          </a:xfrm>
          <a:prstGeom prst="rect">
            <a:avLst/>
          </a:prstGeom>
        </p:spPr>
      </p:pic>
      <p:sp>
        <p:nvSpPr>
          <p:cNvPr id="6" name="Rounded Rectangle 5">
            <a:extLst>
              <a:ext uri="{FF2B5EF4-FFF2-40B4-BE49-F238E27FC236}">
                <a16:creationId xmlns:a16="http://schemas.microsoft.com/office/drawing/2014/main" id="{AD5F5BF0-0CB8-ED37-EAB8-7DF19E15CD54}"/>
              </a:ext>
            </a:extLst>
          </p:cNvPr>
          <p:cNvSpPr/>
          <p:nvPr/>
        </p:nvSpPr>
        <p:spPr>
          <a:xfrm>
            <a:off x="1993814" y="2147672"/>
            <a:ext cx="1117076" cy="339366"/>
          </a:xfrm>
          <a:prstGeom prst="roundRect">
            <a:avLst>
              <a:gd name="adj" fmla="val 50000"/>
            </a:avLst>
          </a:prstGeom>
          <a:solidFill>
            <a:srgbClr val="55F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994003" y="2130996"/>
            <a:ext cx="991773" cy="319703"/>
          </a:xfrm>
          <a:prstGeom prst="rect">
            <a:avLst/>
          </a:prstGeom>
          <a:noFill/>
        </p:spPr>
        <p:txBody>
          <a:bodyPr wrap="square" rtlCol="0">
            <a:spAutoFit/>
          </a:bodyPr>
          <a:lstStyle/>
          <a:p>
            <a:pPr marL="48767" algn="ctr">
              <a:lnSpc>
                <a:spcPct val="110000"/>
              </a:lnSpc>
              <a:spcAft>
                <a:spcPts val="400"/>
              </a:spcAft>
              <a:buClr>
                <a:schemeClr val="tx1">
                  <a:lumMod val="65000"/>
                </a:schemeClr>
              </a:buClr>
              <a:buSzPct val="150000"/>
            </a:pPr>
            <a:r>
              <a:rPr lang="en-US" sz="1400" dirty="0">
                <a:solidFill>
                  <a:srgbClr val="0076CF"/>
                </a:solidFill>
                <a:latin typeface="FS Elliot Pro"/>
                <a:ea typeface="Calibri"/>
                <a:cs typeface="FS Elliot Pro"/>
              </a:rPr>
              <a:t>Less now</a:t>
            </a:r>
          </a:p>
        </p:txBody>
      </p:sp>
      <p:sp>
        <p:nvSpPr>
          <p:cNvPr id="20" name="Rounded Rectangle 19">
            <a:extLst>
              <a:ext uri="{FF2B5EF4-FFF2-40B4-BE49-F238E27FC236}">
                <a16:creationId xmlns:a16="http://schemas.microsoft.com/office/drawing/2014/main" id="{E7E68273-0017-AF61-2390-DD02DD65FAA1}"/>
              </a:ext>
            </a:extLst>
          </p:cNvPr>
          <p:cNvSpPr/>
          <p:nvPr/>
        </p:nvSpPr>
        <p:spPr>
          <a:xfrm>
            <a:off x="7491609" y="2147672"/>
            <a:ext cx="1261575" cy="339366"/>
          </a:xfrm>
          <a:prstGeom prst="roundRect">
            <a:avLst>
              <a:gd name="adj" fmla="val 50000"/>
            </a:avLst>
          </a:prstGeom>
          <a:solidFill>
            <a:srgbClr val="55F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F2DA4D-AC23-ADA4-15A5-2507443862BD}"/>
              </a:ext>
            </a:extLst>
          </p:cNvPr>
          <p:cNvSpPr txBox="1"/>
          <p:nvPr/>
        </p:nvSpPr>
        <p:spPr>
          <a:xfrm>
            <a:off x="7507039" y="2130996"/>
            <a:ext cx="1170167" cy="319703"/>
          </a:xfrm>
          <a:prstGeom prst="rect">
            <a:avLst/>
          </a:prstGeom>
          <a:noFill/>
        </p:spPr>
        <p:txBody>
          <a:bodyPr wrap="square" rtlCol="0">
            <a:spAutoFit/>
          </a:bodyPr>
          <a:lstStyle/>
          <a:p>
            <a:pPr marL="48767" algn="ctr">
              <a:lnSpc>
                <a:spcPct val="110000"/>
              </a:lnSpc>
              <a:spcAft>
                <a:spcPts val="400"/>
              </a:spcAft>
              <a:buClr>
                <a:schemeClr val="tx1">
                  <a:lumMod val="65000"/>
                </a:schemeClr>
              </a:buClr>
              <a:buSzPct val="150000"/>
            </a:pPr>
            <a:r>
              <a:rPr lang="en-US" sz="1400" dirty="0">
                <a:solidFill>
                  <a:srgbClr val="0076CF"/>
                </a:solidFill>
                <a:latin typeface="FS Elliot Pro"/>
                <a:ea typeface="Calibri"/>
                <a:cs typeface="FS Elliot Pro"/>
              </a:rPr>
              <a:t>More later</a:t>
            </a:r>
          </a:p>
        </p:txBody>
      </p:sp>
      <p:sp>
        <p:nvSpPr>
          <p:cNvPr id="23" name="Rounded Rectangle 22">
            <a:extLst>
              <a:ext uri="{FF2B5EF4-FFF2-40B4-BE49-F238E27FC236}">
                <a16:creationId xmlns:a16="http://schemas.microsoft.com/office/drawing/2014/main" id="{F095FEB9-5D46-B502-93A7-3F6EDC127442}"/>
              </a:ext>
            </a:extLst>
          </p:cNvPr>
          <p:cNvSpPr/>
          <p:nvPr/>
        </p:nvSpPr>
        <p:spPr>
          <a:xfrm>
            <a:off x="1960904" y="2120505"/>
            <a:ext cx="1117076" cy="339366"/>
          </a:xfrm>
          <a:prstGeom prst="roundRect">
            <a:avLst>
              <a:gd name="adj" fmla="val 50000"/>
            </a:avLst>
          </a:prstGeom>
          <a:noFill/>
          <a:ln w="12700">
            <a:solidFill>
              <a:srgbClr val="0076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ounded Rectangle 23">
            <a:extLst>
              <a:ext uri="{FF2B5EF4-FFF2-40B4-BE49-F238E27FC236}">
                <a16:creationId xmlns:a16="http://schemas.microsoft.com/office/drawing/2014/main" id="{9A7F5DF7-77F2-F2F2-2DE3-34BC11ECF332}"/>
              </a:ext>
            </a:extLst>
          </p:cNvPr>
          <p:cNvSpPr/>
          <p:nvPr/>
        </p:nvSpPr>
        <p:spPr>
          <a:xfrm>
            <a:off x="7458699" y="2120505"/>
            <a:ext cx="1261575" cy="339366"/>
          </a:xfrm>
          <a:prstGeom prst="roundRect">
            <a:avLst>
              <a:gd name="adj" fmla="val 50000"/>
            </a:avLst>
          </a:prstGeom>
          <a:noFill/>
          <a:ln w="12700">
            <a:solidFill>
              <a:srgbClr val="0076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746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A374FF-A808-DA29-28E5-EB31CF7F21B8}"/>
              </a:ext>
            </a:extLst>
          </p:cNvPr>
          <p:cNvSpPr/>
          <p:nvPr/>
        </p:nvSpPr>
        <p:spPr>
          <a:xfrm>
            <a:off x="1045029" y="2801547"/>
            <a:ext cx="3682419" cy="644435"/>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4206B25-B311-B25E-0279-56474C5C325A}"/>
              </a:ext>
            </a:extLst>
          </p:cNvPr>
          <p:cNvSpPr/>
          <p:nvPr/>
        </p:nvSpPr>
        <p:spPr>
          <a:xfrm>
            <a:off x="6109854" y="0"/>
            <a:ext cx="6082145" cy="6858001"/>
          </a:xfrm>
          <a:prstGeom prst="rect">
            <a:avLst/>
          </a:prstGeom>
          <a:solidFill>
            <a:srgbClr val="E4F0F9"/>
          </a:solidFill>
          <a:ln>
            <a:noFill/>
          </a:ln>
        </p:spPr>
        <p:style>
          <a:lnRef idx="0">
            <a:srgbClr val="787070"/>
          </a:lnRef>
          <a:fillRef idx="1">
            <a:schemeClr val="accent1"/>
          </a:fillRef>
          <a:effectRef idx="0">
            <a:schemeClr val="dk1"/>
          </a:effectRef>
          <a:fontRef idx="minor">
            <a:schemeClr val="lt1"/>
          </a:fontRef>
        </p:style>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S Elliot Pro"/>
              <a:ea typeface="+mn-ea"/>
              <a:cs typeface="+mn-cs"/>
            </a:endParaRPr>
          </a:p>
        </p:txBody>
      </p:sp>
      <p:sp>
        <p:nvSpPr>
          <p:cNvPr id="21" name="Text Placeholder 6">
            <a:extLst>
              <a:ext uri="{FF2B5EF4-FFF2-40B4-BE49-F238E27FC236}">
                <a16:creationId xmlns:a16="http://schemas.microsoft.com/office/drawing/2014/main" id="{A7206825-8FC5-66A5-0117-F9A0184F6D0D}"/>
              </a:ext>
            </a:extLst>
          </p:cNvPr>
          <p:cNvSpPr txBox="1">
            <a:spLocks/>
          </p:cNvSpPr>
          <p:nvPr/>
        </p:nvSpPr>
        <p:spPr>
          <a:xfrm>
            <a:off x="1042046" y="497102"/>
            <a:ext cx="4352913" cy="810490"/>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dirty="0">
                <a:solidFill>
                  <a:srgbClr val="002855"/>
                </a:solidFill>
              </a:rPr>
              <a:t>Money in</a:t>
            </a:r>
          </a:p>
        </p:txBody>
      </p:sp>
      <p:sp>
        <p:nvSpPr>
          <p:cNvPr id="22" name="Title 3">
            <a:extLst>
              <a:ext uri="{FF2B5EF4-FFF2-40B4-BE49-F238E27FC236}">
                <a16:creationId xmlns:a16="http://schemas.microsoft.com/office/drawing/2014/main" id="{B98A3C32-4177-C1C2-14D4-49801DEFB64A}"/>
              </a:ext>
            </a:extLst>
          </p:cNvPr>
          <p:cNvSpPr txBox="1">
            <a:spLocks/>
          </p:cNvSpPr>
          <p:nvPr/>
        </p:nvSpPr>
        <p:spPr>
          <a:xfrm>
            <a:off x="1017235" y="2740016"/>
            <a:ext cx="4231421" cy="858550"/>
          </a:xfrm>
          <a:prstGeom prst="rect">
            <a:avLst/>
          </a:prstGeom>
        </p:spPr>
        <p:txBody>
          <a:bodyPr vert="horz" lIns="91440" tIns="45720" rIns="91440" bIns="45720" rtlCol="0" anchor="t">
            <a:noAutofit/>
          </a:bodyPr>
          <a:lstStyle>
            <a:lvl1pPr algn="l" defTabSz="609585" rtl="0" eaLnBrk="1" latinLnBrk="0" hangingPunct="1">
              <a:lnSpc>
                <a:spcPct val="80000"/>
              </a:lnSpc>
              <a:spcBef>
                <a:spcPct val="0"/>
              </a:spcBef>
              <a:buNone/>
              <a:defRPr sz="3733" b="0" i="0" kern="1200" baseline="0">
                <a:solidFill>
                  <a:schemeClr val="tx2"/>
                </a:solidFill>
                <a:latin typeface="FS Elliot Pro Light"/>
                <a:ea typeface="+mj-ea"/>
                <a:cs typeface="FS Elliot Pro Light"/>
              </a:defRPr>
            </a:lvl1pPr>
          </a:lstStyle>
          <a:p>
            <a:pPr>
              <a:lnSpc>
                <a:spcPts val="5000"/>
              </a:lnSpc>
            </a:pPr>
            <a:r>
              <a:rPr lang="en-US" sz="4000" b="1" dirty="0">
                <a:solidFill>
                  <a:schemeClr val="bg1"/>
                </a:solidFill>
                <a:latin typeface="FS Elliot Pro" panose="02000503040000020004" pitchFamily="2" charset="0"/>
              </a:rPr>
              <a:t>Social Security</a:t>
            </a:r>
            <a:r>
              <a:rPr lang="en-US" sz="4000" dirty="0">
                <a:solidFill>
                  <a:srgbClr val="0076CF"/>
                </a:solidFill>
              </a:rPr>
              <a:t> </a:t>
            </a:r>
          </a:p>
          <a:p>
            <a:pPr>
              <a:lnSpc>
                <a:spcPts val="5000"/>
              </a:lnSpc>
            </a:pPr>
            <a:r>
              <a:rPr lang="en-US" sz="4000" dirty="0">
                <a:solidFill>
                  <a:srgbClr val="0076CF"/>
                </a:solidFill>
              </a:rPr>
              <a:t>it’s all about timing</a:t>
            </a:r>
          </a:p>
        </p:txBody>
      </p:sp>
      <p:sp>
        <p:nvSpPr>
          <p:cNvPr id="23" name="Content Placeholder 1">
            <a:extLst>
              <a:ext uri="{FF2B5EF4-FFF2-40B4-BE49-F238E27FC236}">
                <a16:creationId xmlns:a16="http://schemas.microsoft.com/office/drawing/2014/main" id="{C82494E9-EDB1-3773-FE0A-B139E81194CF}"/>
              </a:ext>
            </a:extLst>
          </p:cNvPr>
          <p:cNvSpPr txBox="1">
            <a:spLocks/>
          </p:cNvSpPr>
          <p:nvPr/>
        </p:nvSpPr>
        <p:spPr>
          <a:xfrm>
            <a:off x="6474076" y="1633535"/>
            <a:ext cx="4672459" cy="2969178"/>
          </a:xfrm>
          <a:prstGeom prst="rect">
            <a:avLst/>
          </a:prstGeom>
        </p:spPr>
        <p:txBody>
          <a:bodyPr vert="horz" lIns="91440" tIns="45720" rIns="91440" bIns="45720" numCol="1" spcCol="457200" rtlCol="0">
            <a:noAutofit/>
          </a:bodyPr>
          <a:lstStyle>
            <a:lvl1pPr marL="256026" indent="-256026" algn="l" defTabSz="609585" rtl="0" eaLnBrk="1" latinLnBrk="0" hangingPunct="1">
              <a:spcBef>
                <a:spcPct val="20000"/>
              </a:spcBef>
              <a:buClr>
                <a:srgbClr val="787878"/>
              </a:buClr>
              <a:buFont typeface="Arial"/>
              <a:buChar char="•"/>
              <a:defRPr sz="2133" kern="1200" baseline="0">
                <a:solidFill>
                  <a:srgbClr val="7F7F7F"/>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8767" indent="0">
              <a:lnSpc>
                <a:spcPts val="2500"/>
              </a:lnSpc>
              <a:spcBef>
                <a:spcPts val="0"/>
              </a:spcBef>
              <a:spcAft>
                <a:spcPts val="2800"/>
              </a:spcAft>
              <a:buClr>
                <a:srgbClr val="0076CF"/>
              </a:buClr>
              <a:buSzPct val="150000"/>
              <a:buNone/>
            </a:pPr>
            <a:r>
              <a:rPr lang="en-US" sz="2000" dirty="0">
                <a:solidFill>
                  <a:srgbClr val="333333"/>
                </a:solidFill>
                <a:ea typeface="Calibri"/>
              </a:rPr>
              <a:t>How long will you live?</a:t>
            </a:r>
          </a:p>
          <a:p>
            <a:pPr marL="48767" indent="0">
              <a:lnSpc>
                <a:spcPts val="2500"/>
              </a:lnSpc>
              <a:spcBef>
                <a:spcPts val="0"/>
              </a:spcBef>
              <a:spcAft>
                <a:spcPts val="2800"/>
              </a:spcAft>
              <a:buClr>
                <a:srgbClr val="0076CF"/>
              </a:buClr>
              <a:buSzPct val="150000"/>
              <a:buNone/>
            </a:pPr>
            <a:r>
              <a:rPr lang="en-US" sz="2000" dirty="0">
                <a:solidFill>
                  <a:srgbClr val="333333"/>
                </a:solidFill>
                <a:ea typeface="Calibri"/>
              </a:rPr>
              <a:t>Will you keep working?</a:t>
            </a:r>
          </a:p>
          <a:p>
            <a:pPr marL="48767" indent="0">
              <a:lnSpc>
                <a:spcPts val="2500"/>
              </a:lnSpc>
              <a:spcBef>
                <a:spcPts val="0"/>
              </a:spcBef>
              <a:spcAft>
                <a:spcPts val="2800"/>
              </a:spcAft>
              <a:buClr>
                <a:srgbClr val="0076CF"/>
              </a:buClr>
              <a:buSzPct val="150000"/>
              <a:buNone/>
            </a:pPr>
            <a:r>
              <a:rPr lang="en-US" sz="2000" dirty="0">
                <a:solidFill>
                  <a:srgbClr val="333333"/>
                </a:solidFill>
                <a:ea typeface="Calibri"/>
              </a:rPr>
              <a:t>Will you get spousal or </a:t>
            </a:r>
            <a:br>
              <a:rPr lang="en-US" sz="2000" dirty="0">
                <a:solidFill>
                  <a:srgbClr val="333333"/>
                </a:solidFill>
                <a:ea typeface="Calibri"/>
              </a:rPr>
            </a:br>
            <a:r>
              <a:rPr lang="en-US" sz="2000" dirty="0">
                <a:solidFill>
                  <a:srgbClr val="333333"/>
                </a:solidFill>
                <a:ea typeface="Calibri"/>
              </a:rPr>
              <a:t>survivor benefits?</a:t>
            </a:r>
          </a:p>
          <a:p>
            <a:pPr marL="48767" indent="0">
              <a:lnSpc>
                <a:spcPts val="2500"/>
              </a:lnSpc>
              <a:spcBef>
                <a:spcPts val="0"/>
              </a:spcBef>
              <a:spcAft>
                <a:spcPts val="2800"/>
              </a:spcAft>
              <a:buClr>
                <a:srgbClr val="0076CF"/>
              </a:buClr>
              <a:buSzPct val="150000"/>
              <a:buNone/>
            </a:pPr>
            <a:r>
              <a:rPr lang="en-US" sz="2000" dirty="0">
                <a:solidFill>
                  <a:srgbClr val="333333"/>
                </a:solidFill>
                <a:ea typeface="Calibri"/>
              </a:rPr>
              <a:t>How much might you pay in taxes?</a:t>
            </a:r>
          </a:p>
          <a:p>
            <a:pPr marL="48767" indent="0">
              <a:lnSpc>
                <a:spcPts val="2500"/>
              </a:lnSpc>
              <a:spcBef>
                <a:spcPts val="0"/>
              </a:spcBef>
              <a:spcAft>
                <a:spcPts val="2800"/>
              </a:spcAft>
              <a:buClr>
                <a:srgbClr val="0076CF"/>
              </a:buClr>
              <a:buSzPct val="150000"/>
              <a:buNone/>
            </a:pPr>
            <a:r>
              <a:rPr lang="en-US" sz="2000" dirty="0">
                <a:solidFill>
                  <a:srgbClr val="333333"/>
                </a:solidFill>
                <a:ea typeface="Calibri"/>
              </a:rPr>
              <a:t>Any other kinds of retirement income?</a:t>
            </a:r>
          </a:p>
        </p:txBody>
      </p:sp>
      <p:grpSp>
        <p:nvGrpSpPr>
          <p:cNvPr id="24" name="Group 23">
            <a:extLst>
              <a:ext uri="{FF2B5EF4-FFF2-40B4-BE49-F238E27FC236}">
                <a16:creationId xmlns:a16="http://schemas.microsoft.com/office/drawing/2014/main" id="{18C1DD21-7847-47F1-0190-0E8F4EFE3DF9}"/>
              </a:ext>
            </a:extLst>
          </p:cNvPr>
          <p:cNvGrpSpPr/>
          <p:nvPr/>
        </p:nvGrpSpPr>
        <p:grpSpPr>
          <a:xfrm>
            <a:off x="6013425" y="1745513"/>
            <a:ext cx="217208" cy="211200"/>
            <a:chOff x="5876925" y="2340389"/>
            <a:chExt cx="217208" cy="211200"/>
          </a:xfrm>
        </p:grpSpPr>
        <p:sp>
          <p:nvSpPr>
            <p:cNvPr id="25" name="Oval 24">
              <a:extLst>
                <a:ext uri="{FF2B5EF4-FFF2-40B4-BE49-F238E27FC236}">
                  <a16:creationId xmlns:a16="http://schemas.microsoft.com/office/drawing/2014/main" id="{0C35EC24-A5A3-2725-5678-F343E42A85B1}"/>
                </a:ext>
              </a:extLst>
            </p:cNvPr>
            <p:cNvSpPr/>
            <p:nvPr/>
          </p:nvSpPr>
          <p:spPr>
            <a:xfrm>
              <a:off x="5895633" y="2353089"/>
              <a:ext cx="198500" cy="198500"/>
            </a:xfrm>
            <a:prstGeom prst="ellipse">
              <a:avLst/>
            </a:prstGeom>
            <a:solidFill>
              <a:srgbClr val="55F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D4D3920B-91D6-5435-17F8-2687B487CF0B}"/>
                </a:ext>
              </a:extLst>
            </p:cNvPr>
            <p:cNvGrpSpPr/>
            <p:nvPr/>
          </p:nvGrpSpPr>
          <p:grpSpPr>
            <a:xfrm>
              <a:off x="5962650" y="2390122"/>
              <a:ext cx="46764" cy="93528"/>
              <a:chOff x="5194416" y="1856891"/>
              <a:chExt cx="139700" cy="279400"/>
            </a:xfrm>
          </p:grpSpPr>
          <p:cxnSp>
            <p:nvCxnSpPr>
              <p:cNvPr id="28" name="Straight Connector 27">
                <a:extLst>
                  <a:ext uri="{FF2B5EF4-FFF2-40B4-BE49-F238E27FC236}">
                    <a16:creationId xmlns:a16="http://schemas.microsoft.com/office/drawing/2014/main" id="{48E9C421-CA65-45A0-AAE1-96BDCF367756}"/>
                  </a:ext>
                </a:extLst>
              </p:cNvPr>
              <p:cNvCxnSpPr>
                <a:cxnSpLocks/>
              </p:cNvCxnSpPr>
              <p:nvPr/>
            </p:nvCxnSpPr>
            <p:spPr>
              <a:xfrm>
                <a:off x="5194416" y="18568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56FC911-1695-8D15-0C6E-C615609001EC}"/>
                  </a:ext>
                </a:extLst>
              </p:cNvPr>
              <p:cNvCxnSpPr>
                <a:cxnSpLocks/>
              </p:cNvCxnSpPr>
              <p:nvPr/>
            </p:nvCxnSpPr>
            <p:spPr>
              <a:xfrm flipH="1">
                <a:off x="5194416" y="19965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grpSp>
        <p:sp>
          <p:nvSpPr>
            <p:cNvPr id="27" name="Oval 26">
              <a:extLst>
                <a:ext uri="{FF2B5EF4-FFF2-40B4-BE49-F238E27FC236}">
                  <a16:creationId xmlns:a16="http://schemas.microsoft.com/office/drawing/2014/main" id="{66F82890-E53A-5C5B-53B3-FD7934911994}"/>
                </a:ext>
              </a:extLst>
            </p:cNvPr>
            <p:cNvSpPr/>
            <p:nvPr/>
          </p:nvSpPr>
          <p:spPr>
            <a:xfrm>
              <a:off x="5876925" y="2340389"/>
              <a:ext cx="198500" cy="198500"/>
            </a:xfrm>
            <a:prstGeom prst="ellipse">
              <a:avLst/>
            </a:prstGeom>
            <a:noFill/>
            <a:ln w="12700">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8FB0ED11-0745-92A2-D2F4-2DAD7C4233DD}"/>
              </a:ext>
            </a:extLst>
          </p:cNvPr>
          <p:cNvGrpSpPr/>
          <p:nvPr/>
        </p:nvGrpSpPr>
        <p:grpSpPr>
          <a:xfrm>
            <a:off x="6013425" y="2405062"/>
            <a:ext cx="217208" cy="211200"/>
            <a:chOff x="5876925" y="2340389"/>
            <a:chExt cx="217208" cy="211200"/>
          </a:xfrm>
        </p:grpSpPr>
        <p:sp>
          <p:nvSpPr>
            <p:cNvPr id="31" name="Oval 30">
              <a:extLst>
                <a:ext uri="{FF2B5EF4-FFF2-40B4-BE49-F238E27FC236}">
                  <a16:creationId xmlns:a16="http://schemas.microsoft.com/office/drawing/2014/main" id="{56161972-051B-A91D-6CCF-A24298F66178}"/>
                </a:ext>
              </a:extLst>
            </p:cNvPr>
            <p:cNvSpPr/>
            <p:nvPr/>
          </p:nvSpPr>
          <p:spPr>
            <a:xfrm>
              <a:off x="5895633" y="2353089"/>
              <a:ext cx="198500" cy="198500"/>
            </a:xfrm>
            <a:prstGeom prst="ellipse">
              <a:avLst/>
            </a:prstGeom>
            <a:solidFill>
              <a:srgbClr val="55F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BB29C9C0-D09A-294E-C1B2-32EDCB395867}"/>
                </a:ext>
              </a:extLst>
            </p:cNvPr>
            <p:cNvGrpSpPr/>
            <p:nvPr/>
          </p:nvGrpSpPr>
          <p:grpSpPr>
            <a:xfrm>
              <a:off x="5962650" y="2390122"/>
              <a:ext cx="46764" cy="93528"/>
              <a:chOff x="5194416" y="1856891"/>
              <a:chExt cx="139700" cy="279400"/>
            </a:xfrm>
          </p:grpSpPr>
          <p:cxnSp>
            <p:nvCxnSpPr>
              <p:cNvPr id="34" name="Straight Connector 33">
                <a:extLst>
                  <a:ext uri="{FF2B5EF4-FFF2-40B4-BE49-F238E27FC236}">
                    <a16:creationId xmlns:a16="http://schemas.microsoft.com/office/drawing/2014/main" id="{E10B13EE-98F5-1F78-C8C7-7497B89D0B0B}"/>
                  </a:ext>
                </a:extLst>
              </p:cNvPr>
              <p:cNvCxnSpPr>
                <a:cxnSpLocks/>
              </p:cNvCxnSpPr>
              <p:nvPr/>
            </p:nvCxnSpPr>
            <p:spPr>
              <a:xfrm>
                <a:off x="5194416" y="18568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1A3AC56-2D97-924E-4356-8FF6F91D168C}"/>
                  </a:ext>
                </a:extLst>
              </p:cNvPr>
              <p:cNvCxnSpPr>
                <a:cxnSpLocks/>
              </p:cNvCxnSpPr>
              <p:nvPr/>
            </p:nvCxnSpPr>
            <p:spPr>
              <a:xfrm flipH="1">
                <a:off x="5194416" y="19965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grpSp>
        <p:sp>
          <p:nvSpPr>
            <p:cNvPr id="33" name="Oval 32">
              <a:extLst>
                <a:ext uri="{FF2B5EF4-FFF2-40B4-BE49-F238E27FC236}">
                  <a16:creationId xmlns:a16="http://schemas.microsoft.com/office/drawing/2014/main" id="{CCB4F573-C614-F630-86ED-E9AEB16739FA}"/>
                </a:ext>
              </a:extLst>
            </p:cNvPr>
            <p:cNvSpPr/>
            <p:nvPr/>
          </p:nvSpPr>
          <p:spPr>
            <a:xfrm>
              <a:off x="5876925" y="2340389"/>
              <a:ext cx="198500" cy="198500"/>
            </a:xfrm>
            <a:prstGeom prst="ellipse">
              <a:avLst/>
            </a:prstGeom>
            <a:noFill/>
            <a:ln w="12700">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A8F88AA9-933F-9CCC-CD47-5C4CDB73C6E9}"/>
              </a:ext>
            </a:extLst>
          </p:cNvPr>
          <p:cNvGrpSpPr/>
          <p:nvPr/>
        </p:nvGrpSpPr>
        <p:grpSpPr>
          <a:xfrm>
            <a:off x="6013425" y="3085288"/>
            <a:ext cx="217208" cy="211200"/>
            <a:chOff x="5876925" y="2340389"/>
            <a:chExt cx="217208" cy="211200"/>
          </a:xfrm>
        </p:grpSpPr>
        <p:sp>
          <p:nvSpPr>
            <p:cNvPr id="37" name="Oval 36">
              <a:extLst>
                <a:ext uri="{FF2B5EF4-FFF2-40B4-BE49-F238E27FC236}">
                  <a16:creationId xmlns:a16="http://schemas.microsoft.com/office/drawing/2014/main" id="{08B2449F-3F11-F5C7-F42D-32EEA1E93EE4}"/>
                </a:ext>
              </a:extLst>
            </p:cNvPr>
            <p:cNvSpPr/>
            <p:nvPr/>
          </p:nvSpPr>
          <p:spPr>
            <a:xfrm>
              <a:off x="5895633" y="2353089"/>
              <a:ext cx="198500" cy="198500"/>
            </a:xfrm>
            <a:prstGeom prst="ellipse">
              <a:avLst/>
            </a:prstGeom>
            <a:solidFill>
              <a:srgbClr val="55F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0D81A51E-ADFD-F833-D5FF-C37B9298052D}"/>
                </a:ext>
              </a:extLst>
            </p:cNvPr>
            <p:cNvGrpSpPr/>
            <p:nvPr/>
          </p:nvGrpSpPr>
          <p:grpSpPr>
            <a:xfrm>
              <a:off x="5962650" y="2390122"/>
              <a:ext cx="46764" cy="93528"/>
              <a:chOff x="5194416" y="1856891"/>
              <a:chExt cx="139700" cy="279400"/>
            </a:xfrm>
          </p:grpSpPr>
          <p:cxnSp>
            <p:nvCxnSpPr>
              <p:cNvPr id="40" name="Straight Connector 39">
                <a:extLst>
                  <a:ext uri="{FF2B5EF4-FFF2-40B4-BE49-F238E27FC236}">
                    <a16:creationId xmlns:a16="http://schemas.microsoft.com/office/drawing/2014/main" id="{DCBB4C4E-AEBD-0AB4-B869-1BEDE93C2AA4}"/>
                  </a:ext>
                </a:extLst>
              </p:cNvPr>
              <p:cNvCxnSpPr>
                <a:cxnSpLocks/>
              </p:cNvCxnSpPr>
              <p:nvPr/>
            </p:nvCxnSpPr>
            <p:spPr>
              <a:xfrm>
                <a:off x="5194416" y="18568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9C30D75-43ED-8600-E71A-D326DEBCB849}"/>
                  </a:ext>
                </a:extLst>
              </p:cNvPr>
              <p:cNvCxnSpPr>
                <a:cxnSpLocks/>
              </p:cNvCxnSpPr>
              <p:nvPr/>
            </p:nvCxnSpPr>
            <p:spPr>
              <a:xfrm flipH="1">
                <a:off x="5194416" y="19965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grpSp>
        <p:sp>
          <p:nvSpPr>
            <p:cNvPr id="39" name="Oval 38">
              <a:extLst>
                <a:ext uri="{FF2B5EF4-FFF2-40B4-BE49-F238E27FC236}">
                  <a16:creationId xmlns:a16="http://schemas.microsoft.com/office/drawing/2014/main" id="{AAE05E23-290E-4B7C-E28D-9FB7400005EA}"/>
                </a:ext>
              </a:extLst>
            </p:cNvPr>
            <p:cNvSpPr/>
            <p:nvPr/>
          </p:nvSpPr>
          <p:spPr>
            <a:xfrm>
              <a:off x="5876925" y="2340389"/>
              <a:ext cx="198500" cy="198500"/>
            </a:xfrm>
            <a:prstGeom prst="ellipse">
              <a:avLst/>
            </a:prstGeom>
            <a:noFill/>
            <a:ln w="12700">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F56B0AB8-0591-969F-68A0-737FC087254E}"/>
              </a:ext>
            </a:extLst>
          </p:cNvPr>
          <p:cNvGrpSpPr/>
          <p:nvPr/>
        </p:nvGrpSpPr>
        <p:grpSpPr>
          <a:xfrm>
            <a:off x="6013425" y="4075176"/>
            <a:ext cx="217208" cy="211200"/>
            <a:chOff x="5876925" y="2340389"/>
            <a:chExt cx="217208" cy="211200"/>
          </a:xfrm>
        </p:grpSpPr>
        <p:sp>
          <p:nvSpPr>
            <p:cNvPr id="43" name="Oval 42">
              <a:extLst>
                <a:ext uri="{FF2B5EF4-FFF2-40B4-BE49-F238E27FC236}">
                  <a16:creationId xmlns:a16="http://schemas.microsoft.com/office/drawing/2014/main" id="{7EE6D8FB-8E4C-465F-EC24-52D3A0AB917E}"/>
                </a:ext>
              </a:extLst>
            </p:cNvPr>
            <p:cNvSpPr/>
            <p:nvPr/>
          </p:nvSpPr>
          <p:spPr>
            <a:xfrm>
              <a:off x="5895633" y="2353089"/>
              <a:ext cx="198500" cy="198500"/>
            </a:xfrm>
            <a:prstGeom prst="ellipse">
              <a:avLst/>
            </a:prstGeom>
            <a:solidFill>
              <a:srgbClr val="55F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578BC9A5-42DA-4B81-71C3-159E8B6EB83F}"/>
                </a:ext>
              </a:extLst>
            </p:cNvPr>
            <p:cNvGrpSpPr/>
            <p:nvPr/>
          </p:nvGrpSpPr>
          <p:grpSpPr>
            <a:xfrm>
              <a:off x="5962650" y="2390122"/>
              <a:ext cx="46764" cy="93528"/>
              <a:chOff x="5194416" y="1856891"/>
              <a:chExt cx="139700" cy="279400"/>
            </a:xfrm>
          </p:grpSpPr>
          <p:cxnSp>
            <p:nvCxnSpPr>
              <p:cNvPr id="46" name="Straight Connector 45">
                <a:extLst>
                  <a:ext uri="{FF2B5EF4-FFF2-40B4-BE49-F238E27FC236}">
                    <a16:creationId xmlns:a16="http://schemas.microsoft.com/office/drawing/2014/main" id="{EF103C3D-EC1E-D040-096A-F6B12F6703B4}"/>
                  </a:ext>
                </a:extLst>
              </p:cNvPr>
              <p:cNvCxnSpPr>
                <a:cxnSpLocks/>
              </p:cNvCxnSpPr>
              <p:nvPr/>
            </p:nvCxnSpPr>
            <p:spPr>
              <a:xfrm>
                <a:off x="5194416" y="18568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07031BB-CA6E-FF8D-93BC-36DC6C68BB28}"/>
                  </a:ext>
                </a:extLst>
              </p:cNvPr>
              <p:cNvCxnSpPr>
                <a:cxnSpLocks/>
              </p:cNvCxnSpPr>
              <p:nvPr/>
            </p:nvCxnSpPr>
            <p:spPr>
              <a:xfrm flipH="1">
                <a:off x="5194416" y="19965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grpSp>
        <p:sp>
          <p:nvSpPr>
            <p:cNvPr id="45" name="Oval 44">
              <a:extLst>
                <a:ext uri="{FF2B5EF4-FFF2-40B4-BE49-F238E27FC236}">
                  <a16:creationId xmlns:a16="http://schemas.microsoft.com/office/drawing/2014/main" id="{CE35F2EB-E610-D3B7-4F48-B43C8FBF18FC}"/>
                </a:ext>
              </a:extLst>
            </p:cNvPr>
            <p:cNvSpPr/>
            <p:nvPr/>
          </p:nvSpPr>
          <p:spPr>
            <a:xfrm>
              <a:off x="5876925" y="2340389"/>
              <a:ext cx="198500" cy="198500"/>
            </a:xfrm>
            <a:prstGeom prst="ellipse">
              <a:avLst/>
            </a:prstGeom>
            <a:noFill/>
            <a:ln w="12700">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33C0CD63-6CE4-CE2F-7A5B-E088DA36F7FB}"/>
              </a:ext>
            </a:extLst>
          </p:cNvPr>
          <p:cNvGrpSpPr/>
          <p:nvPr/>
        </p:nvGrpSpPr>
        <p:grpSpPr>
          <a:xfrm>
            <a:off x="6013425" y="4754880"/>
            <a:ext cx="217208" cy="211200"/>
            <a:chOff x="5876925" y="2340389"/>
            <a:chExt cx="217208" cy="211200"/>
          </a:xfrm>
        </p:grpSpPr>
        <p:sp>
          <p:nvSpPr>
            <p:cNvPr id="49" name="Oval 48">
              <a:extLst>
                <a:ext uri="{FF2B5EF4-FFF2-40B4-BE49-F238E27FC236}">
                  <a16:creationId xmlns:a16="http://schemas.microsoft.com/office/drawing/2014/main" id="{B4D2BAE7-E11E-B3F7-F06E-0C8748DE6774}"/>
                </a:ext>
              </a:extLst>
            </p:cNvPr>
            <p:cNvSpPr/>
            <p:nvPr/>
          </p:nvSpPr>
          <p:spPr>
            <a:xfrm>
              <a:off x="5895633" y="2353089"/>
              <a:ext cx="198500" cy="198500"/>
            </a:xfrm>
            <a:prstGeom prst="ellipse">
              <a:avLst/>
            </a:prstGeom>
            <a:solidFill>
              <a:srgbClr val="55F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F088DEC4-A966-1BD4-EEFD-92CB348441A8}"/>
                </a:ext>
              </a:extLst>
            </p:cNvPr>
            <p:cNvGrpSpPr/>
            <p:nvPr/>
          </p:nvGrpSpPr>
          <p:grpSpPr>
            <a:xfrm>
              <a:off x="5962650" y="2390122"/>
              <a:ext cx="46764" cy="93528"/>
              <a:chOff x="5194416" y="1856891"/>
              <a:chExt cx="139700" cy="279400"/>
            </a:xfrm>
          </p:grpSpPr>
          <p:cxnSp>
            <p:nvCxnSpPr>
              <p:cNvPr id="52" name="Straight Connector 51">
                <a:extLst>
                  <a:ext uri="{FF2B5EF4-FFF2-40B4-BE49-F238E27FC236}">
                    <a16:creationId xmlns:a16="http://schemas.microsoft.com/office/drawing/2014/main" id="{B5EEFF3B-4F34-0F8F-9FB9-637504FA81D2}"/>
                  </a:ext>
                </a:extLst>
              </p:cNvPr>
              <p:cNvCxnSpPr>
                <a:cxnSpLocks/>
              </p:cNvCxnSpPr>
              <p:nvPr/>
            </p:nvCxnSpPr>
            <p:spPr>
              <a:xfrm>
                <a:off x="5194416" y="18568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B34D80C-D6BB-A494-6A2F-6EAC97AE707D}"/>
                  </a:ext>
                </a:extLst>
              </p:cNvPr>
              <p:cNvCxnSpPr>
                <a:cxnSpLocks/>
              </p:cNvCxnSpPr>
              <p:nvPr/>
            </p:nvCxnSpPr>
            <p:spPr>
              <a:xfrm flipH="1">
                <a:off x="5194416" y="19965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grpSp>
        <p:sp>
          <p:nvSpPr>
            <p:cNvPr id="51" name="Oval 50">
              <a:extLst>
                <a:ext uri="{FF2B5EF4-FFF2-40B4-BE49-F238E27FC236}">
                  <a16:creationId xmlns:a16="http://schemas.microsoft.com/office/drawing/2014/main" id="{FCA4DDD5-19A1-2D61-8A61-6493562F4E0F}"/>
                </a:ext>
              </a:extLst>
            </p:cNvPr>
            <p:cNvSpPr/>
            <p:nvPr/>
          </p:nvSpPr>
          <p:spPr>
            <a:xfrm>
              <a:off x="5876925" y="2340389"/>
              <a:ext cx="198500" cy="198500"/>
            </a:xfrm>
            <a:prstGeom prst="ellipse">
              <a:avLst/>
            </a:prstGeom>
            <a:noFill/>
            <a:ln w="12700">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23031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a:extLst>
              <a:ext uri="{FF2B5EF4-FFF2-40B4-BE49-F238E27FC236}">
                <a16:creationId xmlns:a16="http://schemas.microsoft.com/office/drawing/2014/main" id="{C23FE492-458F-104E-E807-7E8B1782EBD8}"/>
              </a:ext>
            </a:extLst>
          </p:cNvPr>
          <p:cNvSpPr txBox="1">
            <a:spLocks/>
          </p:cNvSpPr>
          <p:nvPr/>
        </p:nvSpPr>
        <p:spPr>
          <a:xfrm>
            <a:off x="8070195" y="2063171"/>
            <a:ext cx="3301999" cy="883232"/>
          </a:xfrm>
          <a:prstGeom prst="rect">
            <a:avLst/>
          </a:prstGeom>
        </p:spPr>
        <p:txBody>
          <a:bodyPr vert="horz" lIns="121920" tIns="60960" rIns="121920" bIns="60960" rtlCol="0">
            <a:noAutofit/>
          </a:bodyPr>
          <a:lstStyle>
            <a:lvl1pPr marL="192024" indent="-192024" algn="l" defTabSz="457200" rtl="0" eaLnBrk="1" latinLnBrk="0" hangingPunct="1">
              <a:spcBef>
                <a:spcPct val="20000"/>
              </a:spcBef>
              <a:buClr>
                <a:srgbClr val="787878"/>
              </a:buClr>
              <a:buFont typeface="Arial"/>
              <a:buChar char="•"/>
              <a:defRPr sz="1600" kern="1200" baseline="0">
                <a:solidFill>
                  <a:srgbClr val="7F7F7F"/>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787878"/>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35AE8C"/>
              </a:solidFill>
              <a:latin typeface="FS Elliot Pro Light"/>
              <a:cs typeface="FS Elliot Pro Light"/>
            </a:endParaRPr>
          </a:p>
        </p:txBody>
      </p:sp>
      <p:sp>
        <p:nvSpPr>
          <p:cNvPr id="17" name="Rectangle 16">
            <a:extLst>
              <a:ext uri="{FF2B5EF4-FFF2-40B4-BE49-F238E27FC236}">
                <a16:creationId xmlns:a16="http://schemas.microsoft.com/office/drawing/2014/main" id="{C0DAF1D4-B9E2-20C3-3776-48601432FCEA}"/>
              </a:ext>
            </a:extLst>
          </p:cNvPr>
          <p:cNvSpPr/>
          <p:nvPr/>
        </p:nvSpPr>
        <p:spPr>
          <a:xfrm>
            <a:off x="0" y="0"/>
            <a:ext cx="12192000" cy="6858001"/>
          </a:xfrm>
          <a:prstGeom prst="rect">
            <a:avLst/>
          </a:prstGeom>
          <a:solidFill>
            <a:srgbClr val="E4F0F9">
              <a:alpha val="96670"/>
            </a:srgbClr>
          </a:solidFill>
          <a:ln>
            <a:noFill/>
          </a:ln>
        </p:spPr>
        <p:style>
          <a:lnRef idx="0">
            <a:srgbClr val="787070"/>
          </a:lnRef>
          <a:fillRef idx="1">
            <a:schemeClr val="accent1"/>
          </a:fillRef>
          <a:effectRef idx="0">
            <a:schemeClr val="dk1"/>
          </a:effectRef>
          <a:fontRef idx="minor">
            <a:schemeClr val="lt1"/>
          </a:fontRef>
        </p:style>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S Elliot Pro"/>
              <a:ea typeface="+mn-ea"/>
              <a:cs typeface="+mn-cs"/>
            </a:endParaRPr>
          </a:p>
        </p:txBody>
      </p:sp>
      <p:sp>
        <p:nvSpPr>
          <p:cNvPr id="18" name="Arc 17">
            <a:extLst>
              <a:ext uri="{FF2B5EF4-FFF2-40B4-BE49-F238E27FC236}">
                <a16:creationId xmlns:a16="http://schemas.microsoft.com/office/drawing/2014/main" id="{D1D241AF-BA4C-3744-91B8-08177BBC7FF5}"/>
              </a:ext>
            </a:extLst>
          </p:cNvPr>
          <p:cNvSpPr/>
          <p:nvPr/>
        </p:nvSpPr>
        <p:spPr>
          <a:xfrm>
            <a:off x="8835875" y="2188464"/>
            <a:ext cx="9821049" cy="12117106"/>
          </a:xfrm>
          <a:prstGeom prst="arc">
            <a:avLst>
              <a:gd name="adj1" fmla="val 11755779"/>
              <a:gd name="adj2" fmla="val 15293390"/>
            </a:avLst>
          </a:prstGeom>
          <a:ln w="22225">
            <a:solidFill>
              <a:srgbClr val="60B5E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a:extLst>
              <a:ext uri="{FF2B5EF4-FFF2-40B4-BE49-F238E27FC236}">
                <a16:creationId xmlns:a16="http://schemas.microsoft.com/office/drawing/2014/main" id="{A76D95F9-C6D2-5313-7F39-B3B7B8ECC41C}"/>
              </a:ext>
            </a:extLst>
          </p:cNvPr>
          <p:cNvSpPr txBox="1"/>
          <p:nvPr/>
        </p:nvSpPr>
        <p:spPr>
          <a:xfrm>
            <a:off x="9894598" y="5186333"/>
            <a:ext cx="2208502" cy="830997"/>
          </a:xfrm>
          <a:prstGeom prst="rect">
            <a:avLst/>
          </a:prstGeom>
          <a:noFill/>
        </p:spPr>
        <p:txBody>
          <a:bodyPr wrap="square" rtlCol="0">
            <a:spAutoFit/>
          </a:bodyPr>
          <a:lstStyle/>
          <a:p>
            <a:r>
              <a:rPr lang="en-US" b="1" dirty="0">
                <a:solidFill>
                  <a:srgbClr val="012754"/>
                </a:solidFill>
                <a:latin typeface="FS Elliot Pro" panose="02000503040000020004" pitchFamily="2" charset="0"/>
              </a:rPr>
              <a:t>Things to think about</a:t>
            </a:r>
            <a:endParaRPr lang="en-US" sz="2400" b="1" dirty="0">
              <a:solidFill>
                <a:srgbClr val="012754"/>
              </a:solidFill>
              <a:latin typeface="FS Elliot Pro" panose="02000503040000020004" pitchFamily="2" charset="0"/>
            </a:endParaRPr>
          </a:p>
        </p:txBody>
      </p:sp>
      <p:sp>
        <p:nvSpPr>
          <p:cNvPr id="21" name="Content Placeholder 1">
            <a:extLst>
              <a:ext uri="{FF2B5EF4-FFF2-40B4-BE49-F238E27FC236}">
                <a16:creationId xmlns:a16="http://schemas.microsoft.com/office/drawing/2014/main" id="{6FFB3E4C-2388-AC57-4976-E9970AF638CB}"/>
              </a:ext>
            </a:extLst>
          </p:cNvPr>
          <p:cNvSpPr>
            <a:spLocks noGrp="1"/>
          </p:cNvSpPr>
          <p:nvPr>
            <p:ph idx="1"/>
          </p:nvPr>
        </p:nvSpPr>
        <p:spPr>
          <a:xfrm>
            <a:off x="975100" y="2406324"/>
            <a:ext cx="6054716" cy="1641506"/>
          </a:xfrm>
        </p:spPr>
        <p:txBody>
          <a:bodyPr numCol="1" spcCol="457200">
            <a:noAutofit/>
          </a:bodyPr>
          <a:lstStyle/>
          <a:p>
            <a:pPr marL="48766" indent="0">
              <a:lnSpc>
                <a:spcPts val="2500"/>
              </a:lnSpc>
              <a:spcBef>
                <a:spcPts val="0"/>
              </a:spcBef>
              <a:spcAft>
                <a:spcPts val="2800"/>
              </a:spcAft>
              <a:buClr>
                <a:schemeClr val="tx1">
                  <a:lumMod val="65000"/>
                </a:schemeClr>
              </a:buClr>
              <a:buSzPct val="150000"/>
              <a:buNone/>
            </a:pPr>
            <a:r>
              <a:rPr lang="en-US" sz="2000" b="1" dirty="0">
                <a:solidFill>
                  <a:srgbClr val="0076CF"/>
                </a:solidFill>
                <a:latin typeface="FS Elliot Pro" pitchFamily="50" charset="0"/>
                <a:ea typeface="Calibri"/>
                <a:cs typeface="FS Elliot Pro bold"/>
              </a:rPr>
              <a:t>Getting benefit estimates </a:t>
            </a:r>
            <a:br>
              <a:rPr lang="en-US" sz="2000" b="1" dirty="0">
                <a:solidFill>
                  <a:srgbClr val="333333"/>
                </a:solidFill>
                <a:latin typeface="FS Elliot Pro" pitchFamily="50" charset="0"/>
                <a:ea typeface="Calibri"/>
                <a:cs typeface="FS Elliot Pro bold"/>
              </a:rPr>
            </a:br>
            <a:r>
              <a:rPr lang="en-US" sz="2000" dirty="0">
                <a:solidFill>
                  <a:srgbClr val="333333"/>
                </a:solidFill>
                <a:latin typeface="FS Elliot Pro" pitchFamily="50" charset="0"/>
                <a:ea typeface="Calibri"/>
              </a:rPr>
              <a:t>at ssa.gov or 800-772-1213.</a:t>
            </a:r>
          </a:p>
          <a:p>
            <a:pPr marL="48766" indent="0">
              <a:lnSpc>
                <a:spcPts val="2500"/>
              </a:lnSpc>
              <a:spcBef>
                <a:spcPts val="0"/>
              </a:spcBef>
              <a:spcAft>
                <a:spcPts val="2800"/>
              </a:spcAft>
              <a:buClr>
                <a:schemeClr val="tx1">
                  <a:lumMod val="65000"/>
                </a:schemeClr>
              </a:buClr>
              <a:buSzPct val="150000"/>
              <a:buNone/>
            </a:pPr>
            <a:r>
              <a:rPr lang="en-US" sz="2000" b="1" dirty="0">
                <a:solidFill>
                  <a:srgbClr val="0076CF"/>
                </a:solidFill>
                <a:ea typeface="Calibri"/>
              </a:rPr>
              <a:t>Adding the estimates</a:t>
            </a:r>
            <a:r>
              <a:rPr lang="en-US" sz="2000" dirty="0">
                <a:solidFill>
                  <a:srgbClr val="0076CF"/>
                </a:solidFill>
                <a:ea typeface="Calibri"/>
              </a:rPr>
              <a:t> </a:t>
            </a:r>
            <a:br>
              <a:rPr lang="en-US" sz="2000" dirty="0">
                <a:solidFill>
                  <a:srgbClr val="333333"/>
                </a:solidFill>
                <a:ea typeface="Calibri"/>
              </a:rPr>
            </a:br>
            <a:r>
              <a:rPr lang="en-US" sz="2000" dirty="0">
                <a:solidFill>
                  <a:srgbClr val="333333"/>
                </a:solidFill>
                <a:ea typeface="Calibri"/>
              </a:rPr>
              <a:t>to your spending plan.</a:t>
            </a:r>
          </a:p>
        </p:txBody>
      </p:sp>
      <p:sp>
        <p:nvSpPr>
          <p:cNvPr id="10" name="Text Placeholder 6">
            <a:extLst>
              <a:ext uri="{FF2B5EF4-FFF2-40B4-BE49-F238E27FC236}">
                <a16:creationId xmlns:a16="http://schemas.microsoft.com/office/drawing/2014/main" id="{A038C9EE-FE12-B12A-ED3D-CD8459524C84}"/>
              </a:ext>
            </a:extLst>
          </p:cNvPr>
          <p:cNvSpPr txBox="1">
            <a:spLocks/>
          </p:cNvSpPr>
          <p:nvPr/>
        </p:nvSpPr>
        <p:spPr>
          <a:xfrm>
            <a:off x="1042046" y="497102"/>
            <a:ext cx="5494221" cy="53067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dirty="0">
                <a:solidFill>
                  <a:srgbClr val="002855"/>
                </a:solidFill>
              </a:rPr>
              <a:t>Money in</a:t>
            </a:r>
          </a:p>
        </p:txBody>
      </p:sp>
    </p:spTree>
    <p:extLst>
      <p:ext uri="{BB962C8B-B14F-4D97-AF65-F5344CB8AC3E}">
        <p14:creationId xmlns:p14="http://schemas.microsoft.com/office/powerpoint/2010/main" val="2749900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6"/>
          <p:cNvPicPr>
            <a:picLocks noChangeAspect="1"/>
          </p:cNvPicPr>
          <p:nvPr/>
        </p:nvPicPr>
        <p:blipFill rotWithShape="1">
          <a:blip r:embed="rId3" cstate="print">
            <a:extLst>
              <a:ext uri="{28A0092B-C50C-407E-A947-70E740481C1C}">
                <a14:useLocalDpi xmlns:a14="http://schemas.microsoft.com/office/drawing/2010/main"/>
              </a:ext>
            </a:extLst>
          </a:blip>
          <a:srcRect l="20774" r="9330" b="9330"/>
          <a:stretch/>
        </p:blipFill>
        <p:spPr>
          <a:xfrm>
            <a:off x="2793442" y="0"/>
            <a:ext cx="9398558" cy="6858000"/>
          </a:xfrm>
          <a:prstGeom prst="rect">
            <a:avLst/>
          </a:prstGeom>
        </p:spPr>
      </p:pic>
      <p:sp>
        <p:nvSpPr>
          <p:cNvPr id="6" name="Rectangle 5">
            <a:extLst>
              <a:ext uri="{FF2B5EF4-FFF2-40B4-BE49-F238E27FC236}">
                <a16:creationId xmlns:a16="http://schemas.microsoft.com/office/drawing/2014/main" id="{9EAB79C0-66CB-58F6-CB4D-8F712A75DFE4}"/>
              </a:ext>
            </a:extLst>
          </p:cNvPr>
          <p:cNvSpPr/>
          <p:nvPr/>
        </p:nvSpPr>
        <p:spPr>
          <a:xfrm rot="10800000" flipH="1">
            <a:off x="0" y="0"/>
            <a:ext cx="5450702" cy="6858000"/>
          </a:xfrm>
          <a:prstGeom prst="rect">
            <a:avLst/>
          </a:prstGeom>
          <a:gradFill>
            <a:gsLst>
              <a:gs pos="0">
                <a:srgbClr val="0076CF"/>
              </a:gs>
              <a:gs pos="100000">
                <a:srgbClr val="0076CF"/>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78449473-E279-12FF-4D1E-E4CB16BA6F6D}"/>
              </a:ext>
            </a:extLst>
          </p:cNvPr>
          <p:cNvSpPr txBox="1">
            <a:spLocks/>
          </p:cNvSpPr>
          <p:nvPr/>
        </p:nvSpPr>
        <p:spPr>
          <a:xfrm>
            <a:off x="1037583" y="2488132"/>
            <a:ext cx="4077028" cy="2539255"/>
          </a:xfrm>
          <a:prstGeom prst="rect">
            <a:avLst/>
          </a:prstGeom>
        </p:spPr>
        <p:txBody>
          <a:bodyPr>
            <a:noAutofit/>
          </a:bodyPr>
          <a:lstStyle>
            <a:lvl1pPr marL="457189" indent="-457189" algn="l" defTabSz="609585" rtl="0" eaLnBrk="1" latinLnBrk="0" hangingPunct="1">
              <a:spcBef>
                <a:spcPct val="20000"/>
              </a:spcBef>
              <a:buFont typeface="Arial"/>
              <a:buChar char="•"/>
              <a:defRPr sz="2933" kern="1200">
                <a:solidFill>
                  <a:srgbClr val="787878"/>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4000" dirty="0">
                <a:solidFill>
                  <a:schemeClr val="bg1"/>
                </a:solidFill>
                <a:latin typeface="FS Elliot Pro Light"/>
                <a:cs typeface="FS Elliot Pro Light"/>
              </a:rPr>
              <a:t>Be an informed</a:t>
            </a:r>
            <a:br>
              <a:rPr lang="en-US" sz="4000" dirty="0">
                <a:solidFill>
                  <a:schemeClr val="bg1"/>
                </a:solidFill>
                <a:latin typeface="FS Elliot Pro Light"/>
                <a:cs typeface="FS Elliot Pro Light"/>
              </a:rPr>
            </a:br>
            <a:r>
              <a:rPr lang="en-US" sz="4000" dirty="0">
                <a:solidFill>
                  <a:schemeClr val="bg1"/>
                </a:solidFill>
                <a:latin typeface="FS Elliot Pro Light"/>
                <a:cs typeface="FS Elliot Pro Light"/>
              </a:rPr>
              <a:t>retirement investor</a:t>
            </a:r>
          </a:p>
        </p:txBody>
      </p:sp>
      <p:cxnSp>
        <p:nvCxnSpPr>
          <p:cNvPr id="10" name="Straight Connector 9">
            <a:extLst>
              <a:ext uri="{FF2B5EF4-FFF2-40B4-BE49-F238E27FC236}">
                <a16:creationId xmlns:a16="http://schemas.microsoft.com/office/drawing/2014/main" id="{B9DA184B-5FEE-1E07-5D69-6E1C9ECDD555}"/>
              </a:ext>
            </a:extLst>
          </p:cNvPr>
          <p:cNvCxnSpPr>
            <a:cxnSpLocks/>
          </p:cNvCxnSpPr>
          <p:nvPr/>
        </p:nvCxnSpPr>
        <p:spPr>
          <a:xfrm>
            <a:off x="1119416" y="2206562"/>
            <a:ext cx="848501" cy="0"/>
          </a:xfrm>
          <a:prstGeom prst="line">
            <a:avLst/>
          </a:prstGeom>
          <a:noFill/>
          <a:ln w="25400" cap="flat" cmpd="sng" algn="ctr">
            <a:solidFill>
              <a:srgbClr val="00C4D9"/>
            </a:solidFill>
            <a:prstDash val="solid"/>
          </a:ln>
          <a:effectLst/>
        </p:spPr>
      </p:cxnSp>
    </p:spTree>
    <p:extLst>
      <p:ext uri="{BB962C8B-B14F-4D97-AF65-F5344CB8AC3E}">
        <p14:creationId xmlns:p14="http://schemas.microsoft.com/office/powerpoint/2010/main" val="1066203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6755" y="6207866"/>
            <a:ext cx="10771233" cy="246221"/>
          </a:xfrm>
          <a:prstGeom prst="rect">
            <a:avLst/>
          </a:prstGeom>
          <a:noFill/>
        </p:spPr>
        <p:txBody>
          <a:bodyPr wrap="square" rtlCol="0">
            <a:spAutoFit/>
          </a:bodyPr>
          <a:lstStyle/>
          <a:p>
            <a:r>
              <a:rPr lang="en-US" sz="1000" dirty="0">
                <a:solidFill>
                  <a:srgbClr val="333333"/>
                </a:solidFill>
                <a:latin typeface="FS Elliot Pro"/>
                <a:cs typeface="FS Elliot Pro"/>
              </a:rPr>
              <a:t>*The ability of the issuing insurance company to pay the guarantee is based on the claims-paying ability of the general account and is subject to the terms of the contract.</a:t>
            </a:r>
          </a:p>
        </p:txBody>
      </p:sp>
      <p:sp>
        <p:nvSpPr>
          <p:cNvPr id="6" name="Text Placeholder 6">
            <a:extLst>
              <a:ext uri="{FF2B5EF4-FFF2-40B4-BE49-F238E27FC236}">
                <a16:creationId xmlns:a16="http://schemas.microsoft.com/office/drawing/2014/main" id="{720499DA-2B58-D743-9C95-398B18E35B88}"/>
              </a:ext>
            </a:extLst>
          </p:cNvPr>
          <p:cNvSpPr txBox="1">
            <a:spLocks/>
          </p:cNvSpPr>
          <p:nvPr/>
        </p:nvSpPr>
        <p:spPr>
          <a:xfrm>
            <a:off x="1042046" y="497102"/>
            <a:ext cx="5494221" cy="53067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dirty="0">
                <a:solidFill>
                  <a:srgbClr val="002855"/>
                </a:solidFill>
              </a:rPr>
              <a:t>Be an informed retirement investor</a:t>
            </a:r>
          </a:p>
        </p:txBody>
      </p:sp>
      <p:sp>
        <p:nvSpPr>
          <p:cNvPr id="9" name="Title 3">
            <a:extLst>
              <a:ext uri="{FF2B5EF4-FFF2-40B4-BE49-F238E27FC236}">
                <a16:creationId xmlns:a16="http://schemas.microsoft.com/office/drawing/2014/main" id="{A12B554F-D155-B900-931F-9BD1A17C0EC9}"/>
              </a:ext>
            </a:extLst>
          </p:cNvPr>
          <p:cNvSpPr txBox="1">
            <a:spLocks/>
          </p:cNvSpPr>
          <p:nvPr/>
        </p:nvSpPr>
        <p:spPr>
          <a:xfrm>
            <a:off x="1017234" y="796995"/>
            <a:ext cx="10144409" cy="942353"/>
          </a:xfrm>
          <a:prstGeom prst="rect">
            <a:avLst/>
          </a:prstGeom>
        </p:spPr>
        <p:txBody>
          <a:bodyPr vert="horz" lIns="91440" tIns="45720" rIns="91440" bIns="45720" rtlCol="0" anchor="t">
            <a:noAutofit/>
          </a:bodyPr>
          <a:lstStyle>
            <a:lvl1pPr algn="l" defTabSz="609585" rtl="0" eaLnBrk="1" latinLnBrk="0" hangingPunct="1">
              <a:lnSpc>
                <a:spcPct val="80000"/>
              </a:lnSpc>
              <a:spcBef>
                <a:spcPct val="0"/>
              </a:spcBef>
              <a:buNone/>
              <a:defRPr sz="3733" b="0" i="0" kern="1200" baseline="0">
                <a:solidFill>
                  <a:schemeClr val="tx2"/>
                </a:solidFill>
                <a:latin typeface="FS Elliot Pro Light"/>
                <a:ea typeface="+mj-ea"/>
                <a:cs typeface="FS Elliot Pro Light"/>
              </a:defRPr>
            </a:lvl1pPr>
          </a:lstStyle>
          <a:p>
            <a:pPr>
              <a:lnSpc>
                <a:spcPts val="5000"/>
              </a:lnSpc>
            </a:pPr>
            <a:r>
              <a:rPr lang="en-US" sz="4000" dirty="0">
                <a:solidFill>
                  <a:srgbClr val="0076CF"/>
                </a:solidFill>
              </a:rPr>
              <a:t>Know your (investment) options</a:t>
            </a:r>
          </a:p>
        </p:txBody>
      </p:sp>
      <p:graphicFrame>
        <p:nvGraphicFramePr>
          <p:cNvPr id="13" name="Table 12">
            <a:extLst>
              <a:ext uri="{FF2B5EF4-FFF2-40B4-BE49-F238E27FC236}">
                <a16:creationId xmlns:a16="http://schemas.microsoft.com/office/drawing/2014/main" id="{AD1CCD50-9CBC-4C9C-437B-E707052EE137}"/>
              </a:ext>
            </a:extLst>
          </p:cNvPr>
          <p:cNvGraphicFramePr>
            <a:graphicFrameLocks noGrp="1"/>
          </p:cNvGraphicFramePr>
          <p:nvPr>
            <p:extLst>
              <p:ext uri="{D42A27DB-BD31-4B8C-83A1-F6EECF244321}">
                <p14:modId xmlns:p14="http://schemas.microsoft.com/office/powerpoint/2010/main" val="2593588590"/>
              </p:ext>
            </p:extLst>
          </p:nvPr>
        </p:nvGraphicFramePr>
        <p:xfrm>
          <a:off x="1049866" y="2295444"/>
          <a:ext cx="10583946" cy="3971690"/>
        </p:xfrm>
        <a:graphic>
          <a:graphicData uri="http://schemas.openxmlformats.org/drawingml/2006/table">
            <a:tbl>
              <a:tblPr/>
              <a:tblGrid>
                <a:gridCol w="1714047">
                  <a:extLst>
                    <a:ext uri="{9D8B030D-6E8A-4147-A177-3AD203B41FA5}">
                      <a16:colId xmlns:a16="http://schemas.microsoft.com/office/drawing/2014/main" val="20000"/>
                    </a:ext>
                  </a:extLst>
                </a:gridCol>
                <a:gridCol w="6115682">
                  <a:extLst>
                    <a:ext uri="{9D8B030D-6E8A-4147-A177-3AD203B41FA5}">
                      <a16:colId xmlns:a16="http://schemas.microsoft.com/office/drawing/2014/main" val="20001"/>
                    </a:ext>
                  </a:extLst>
                </a:gridCol>
                <a:gridCol w="2754217">
                  <a:extLst>
                    <a:ext uri="{9D8B030D-6E8A-4147-A177-3AD203B41FA5}">
                      <a16:colId xmlns:a16="http://schemas.microsoft.com/office/drawing/2014/main" val="3617966467"/>
                    </a:ext>
                  </a:extLst>
                </a:gridCol>
              </a:tblGrid>
              <a:tr h="849175">
                <a:tc>
                  <a:txBody>
                    <a:bodyPr/>
                    <a:lstStyle/>
                    <a:p>
                      <a:pPr marL="88265" marR="0" eaLnBrk="0" hangingPunct="0">
                        <a:spcBef>
                          <a:spcPts val="735"/>
                        </a:spcBef>
                        <a:spcAft>
                          <a:spcPts val="0"/>
                        </a:spcAft>
                      </a:pPr>
                      <a:r>
                        <a:rPr lang="en-US" sz="1200" b="1" spc="-5" baseline="0" dirty="0">
                          <a:solidFill>
                            <a:srgbClr val="002855"/>
                          </a:solidFill>
                          <a:effectLst/>
                          <a:latin typeface="FS Elliot Pro"/>
                          <a:ea typeface="Calibri"/>
                          <a:cs typeface="FS Elliot Pro"/>
                        </a:rPr>
                        <a:t>Stocks (also </a:t>
                      </a:r>
                      <a:br>
                        <a:rPr lang="en-US" sz="1200" b="1" spc="-5" baseline="0" dirty="0">
                          <a:solidFill>
                            <a:srgbClr val="002855"/>
                          </a:solidFill>
                          <a:effectLst/>
                          <a:latin typeface="FS Elliot Pro"/>
                          <a:ea typeface="Calibri"/>
                          <a:cs typeface="FS Elliot Pro"/>
                        </a:rPr>
                      </a:br>
                      <a:r>
                        <a:rPr lang="en-US" sz="1200" b="1" spc="-5" baseline="0" dirty="0">
                          <a:solidFill>
                            <a:srgbClr val="002855"/>
                          </a:solidFill>
                          <a:effectLst/>
                          <a:latin typeface="FS Elliot Pro"/>
                          <a:ea typeface="Calibri"/>
                          <a:cs typeface="FS Elliot Pro"/>
                        </a:rPr>
                        <a:t>called “equities”)</a:t>
                      </a:r>
                    </a:p>
                  </a:txBody>
                  <a:tcPr marL="0" marR="0" marT="60960" marB="12192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53340" marR="163830" eaLnBrk="0" hangingPunct="0">
                        <a:lnSpc>
                          <a:spcPts val="1400"/>
                        </a:lnSpc>
                        <a:spcBef>
                          <a:spcPts val="735"/>
                        </a:spcBef>
                        <a:spcAft>
                          <a:spcPts val="0"/>
                        </a:spcAft>
                      </a:pPr>
                      <a:r>
                        <a:rPr lang="en-US" sz="1200" baseline="0" dirty="0">
                          <a:solidFill>
                            <a:srgbClr val="333333"/>
                          </a:solidFill>
                          <a:effectLst/>
                          <a:latin typeface="FS Elliot Pro"/>
                          <a:ea typeface="Calibri"/>
                          <a:cs typeface="FS Elliot Pro"/>
                        </a:rPr>
                        <a:t>A share of ownership in a company. When someone buys a stock, it represents a portion of that company’s assets and potential earnings. The value of stock can go up or down with the market.</a:t>
                      </a:r>
                    </a:p>
                  </a:txBody>
                  <a:tcPr marL="0" marR="0" marT="60960" marB="12192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53340" marR="163830" eaLnBrk="0" hangingPunct="0">
                        <a:lnSpc>
                          <a:spcPts val="1400"/>
                        </a:lnSpc>
                        <a:spcBef>
                          <a:spcPts val="735"/>
                        </a:spcBef>
                        <a:spcAft>
                          <a:spcPts val="0"/>
                        </a:spcAft>
                      </a:pPr>
                      <a:r>
                        <a:rPr lang="en-US" sz="1200" baseline="0" dirty="0">
                          <a:solidFill>
                            <a:srgbClr val="333333"/>
                          </a:solidFill>
                          <a:effectLst/>
                          <a:latin typeface="FS Elliot Pro"/>
                          <a:ea typeface="Calibri"/>
                          <a:cs typeface="FS Elliot Pro"/>
                        </a:rPr>
                        <a:t>May be available within a retirement plan or separately through an investment company.</a:t>
                      </a:r>
                    </a:p>
                  </a:txBody>
                  <a:tcPr marL="0" marR="0" marT="60960" marB="12192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49175">
                <a:tc>
                  <a:txBody>
                    <a:bodyPr/>
                    <a:lstStyle/>
                    <a:p>
                      <a:pPr marL="88265" marR="233680" eaLnBrk="0" hangingPunct="0">
                        <a:spcBef>
                          <a:spcPts val="735"/>
                        </a:spcBef>
                        <a:spcAft>
                          <a:spcPts val="0"/>
                        </a:spcAft>
                      </a:pPr>
                      <a:r>
                        <a:rPr lang="en-US" sz="1200" b="1" spc="-10" baseline="0" dirty="0">
                          <a:solidFill>
                            <a:srgbClr val="002855"/>
                          </a:solidFill>
                          <a:effectLst/>
                          <a:latin typeface="FS Elliot Pro"/>
                          <a:ea typeface="Calibri"/>
                          <a:cs typeface="FS Elliot Pro"/>
                        </a:rPr>
                        <a:t>Bonds</a:t>
                      </a:r>
                    </a:p>
                  </a:txBody>
                  <a:tcPr marL="0" marR="0" marT="60960" marB="12192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53340" marR="290830" eaLnBrk="0" hangingPunct="0">
                        <a:lnSpc>
                          <a:spcPts val="1400"/>
                        </a:lnSpc>
                        <a:spcBef>
                          <a:spcPts val="735"/>
                        </a:spcBef>
                        <a:spcAft>
                          <a:spcPts val="0"/>
                        </a:spcAft>
                      </a:pPr>
                      <a:r>
                        <a:rPr lang="en-US" sz="1200" baseline="0" dirty="0">
                          <a:solidFill>
                            <a:srgbClr val="333333"/>
                          </a:solidFill>
                          <a:effectLst/>
                          <a:latin typeface="FS Elliot Pro"/>
                          <a:ea typeface="Calibri"/>
                          <a:cs typeface="FS Elliot Pro"/>
                        </a:rPr>
                        <a:t>A debt obligation, like an IOU. People who buy bonds lend money to the company issuing the bond. In return, the company pays interest on the loan amount and usually returns that amount after a set time period.</a:t>
                      </a:r>
                    </a:p>
                  </a:txBody>
                  <a:tcPr marL="0" marR="0" marT="60960" marB="12192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53340" marR="290830" eaLnBrk="0" hangingPunct="0">
                        <a:lnSpc>
                          <a:spcPts val="1400"/>
                        </a:lnSpc>
                        <a:spcBef>
                          <a:spcPts val="735"/>
                        </a:spcBef>
                        <a:spcAft>
                          <a:spcPts val="0"/>
                        </a:spcAft>
                      </a:pPr>
                      <a:r>
                        <a:rPr lang="en-US" sz="1200" baseline="0" dirty="0">
                          <a:solidFill>
                            <a:srgbClr val="333333"/>
                          </a:solidFill>
                          <a:effectLst/>
                          <a:latin typeface="FS Elliot Pro"/>
                          <a:ea typeface="Calibri"/>
                          <a:cs typeface="FS Elliot Pro"/>
                        </a:rPr>
                        <a:t>May be available within a retirement plan or separately through an investment company.</a:t>
                      </a:r>
                    </a:p>
                  </a:txBody>
                  <a:tcPr marL="0" marR="0" marT="60960" marB="12192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18045">
                <a:tc>
                  <a:txBody>
                    <a:bodyPr/>
                    <a:lstStyle/>
                    <a:p>
                      <a:pPr marL="88265" marR="326390" defTabSz="461963" eaLnBrk="0" hangingPunct="0">
                        <a:spcBef>
                          <a:spcPts val="740"/>
                        </a:spcBef>
                        <a:spcAft>
                          <a:spcPts val="0"/>
                        </a:spcAft>
                        <a:tabLst/>
                      </a:pPr>
                      <a:r>
                        <a:rPr lang="en-US" sz="1200" b="1" spc="0" baseline="0" dirty="0">
                          <a:solidFill>
                            <a:srgbClr val="002855"/>
                          </a:solidFill>
                          <a:effectLst/>
                          <a:latin typeface="FS Elliot Pro"/>
                          <a:ea typeface="Calibri"/>
                          <a:cs typeface="FS Elliot Pro"/>
                        </a:rPr>
                        <a:t>Mutual funds</a:t>
                      </a:r>
                    </a:p>
                  </a:txBody>
                  <a:tcPr marL="0" marR="0" marT="60960" marB="12192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53340" marR="86360" eaLnBrk="0" hangingPunct="0">
                        <a:lnSpc>
                          <a:spcPts val="1400"/>
                        </a:lnSpc>
                        <a:spcBef>
                          <a:spcPts val="740"/>
                        </a:spcBef>
                        <a:spcAft>
                          <a:spcPts val="0"/>
                        </a:spcAft>
                      </a:pPr>
                      <a:r>
                        <a:rPr lang="en-US" sz="1200" baseline="0" dirty="0">
                          <a:solidFill>
                            <a:srgbClr val="333333"/>
                          </a:solidFill>
                          <a:effectLst/>
                          <a:latin typeface="FS Elliot Pro"/>
                          <a:ea typeface="Calibri"/>
                          <a:cs typeface="FS Elliot Pro"/>
                        </a:rPr>
                        <a:t>A company that pools money from many investors and invests the money in investments like stocks and bonds. People who invest in mutual funds buy a </a:t>
                      </a:r>
                      <a:br>
                        <a:rPr lang="en-US" sz="1200" baseline="0" dirty="0">
                          <a:solidFill>
                            <a:srgbClr val="333333"/>
                          </a:solidFill>
                          <a:effectLst/>
                          <a:latin typeface="FS Elliot Pro"/>
                          <a:ea typeface="Calibri"/>
                          <a:cs typeface="FS Elliot Pro"/>
                        </a:rPr>
                      </a:br>
                      <a:r>
                        <a:rPr lang="en-US" sz="1200" baseline="0" dirty="0">
                          <a:solidFill>
                            <a:srgbClr val="333333"/>
                          </a:solidFill>
                          <a:effectLst/>
                          <a:latin typeface="FS Elliot Pro"/>
                          <a:ea typeface="Calibri"/>
                          <a:cs typeface="FS Elliot Pro"/>
                        </a:rPr>
                        <a:t>share or shares of the mutual fund. Each share represents part ownership </a:t>
                      </a:r>
                      <a:br>
                        <a:rPr lang="en-US" sz="1200" baseline="0" dirty="0">
                          <a:solidFill>
                            <a:srgbClr val="333333"/>
                          </a:solidFill>
                          <a:effectLst/>
                          <a:latin typeface="FS Elliot Pro"/>
                          <a:ea typeface="Calibri"/>
                          <a:cs typeface="FS Elliot Pro"/>
                        </a:rPr>
                      </a:br>
                      <a:r>
                        <a:rPr lang="en-US" sz="1200" baseline="0" dirty="0">
                          <a:solidFill>
                            <a:srgbClr val="333333"/>
                          </a:solidFill>
                          <a:effectLst/>
                          <a:latin typeface="FS Elliot Pro"/>
                          <a:ea typeface="Calibri"/>
                          <a:cs typeface="FS Elliot Pro"/>
                        </a:rPr>
                        <a:t>in the fund and any income it earns through market growth.</a:t>
                      </a:r>
                    </a:p>
                  </a:txBody>
                  <a:tcPr marL="0" marR="0" marT="60960" marB="12192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53340" marR="86360" eaLnBrk="0" hangingPunct="0">
                        <a:lnSpc>
                          <a:spcPts val="1400"/>
                        </a:lnSpc>
                        <a:spcBef>
                          <a:spcPts val="740"/>
                        </a:spcBef>
                        <a:spcAft>
                          <a:spcPts val="0"/>
                        </a:spcAft>
                      </a:pPr>
                      <a:r>
                        <a:rPr lang="en-US" sz="1200" baseline="0" dirty="0">
                          <a:solidFill>
                            <a:srgbClr val="333333"/>
                          </a:solidFill>
                          <a:effectLst/>
                          <a:latin typeface="FS Elliot Pro"/>
                          <a:ea typeface="Calibri"/>
                          <a:cs typeface="FS Elliot Pro"/>
                        </a:rPr>
                        <a:t>May be available within a retirement plan or separately through an investment company.</a:t>
                      </a:r>
                    </a:p>
                  </a:txBody>
                  <a:tcPr marL="0" marR="0" marT="60960" marB="12192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55295">
                <a:tc>
                  <a:txBody>
                    <a:bodyPr/>
                    <a:lstStyle/>
                    <a:p>
                      <a:pPr marL="88265" marR="326390" defTabSz="461963" eaLnBrk="0" hangingPunct="0">
                        <a:spcBef>
                          <a:spcPts val="740"/>
                        </a:spcBef>
                        <a:spcAft>
                          <a:spcPts val="0"/>
                        </a:spcAft>
                        <a:tabLst/>
                      </a:pPr>
                      <a:r>
                        <a:rPr lang="en-US" sz="1200" b="1" spc="0" baseline="0" dirty="0">
                          <a:solidFill>
                            <a:srgbClr val="002855"/>
                          </a:solidFill>
                          <a:effectLst/>
                          <a:latin typeface="FS Elliot Pro"/>
                          <a:ea typeface="Calibri"/>
                          <a:cs typeface="FS Elliot Pro"/>
                        </a:rPr>
                        <a:t>Annuities*</a:t>
                      </a:r>
                    </a:p>
                  </a:txBody>
                  <a:tcPr marL="0" marR="0" marT="60960" marB="12192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53340" marR="86360" eaLnBrk="0" hangingPunct="0">
                        <a:lnSpc>
                          <a:spcPts val="1400"/>
                        </a:lnSpc>
                        <a:spcBef>
                          <a:spcPts val="740"/>
                        </a:spcBef>
                        <a:spcAft>
                          <a:spcPts val="0"/>
                        </a:spcAft>
                      </a:pPr>
                      <a:r>
                        <a:rPr lang="en-US" sz="1200" baseline="0" dirty="0">
                          <a:solidFill>
                            <a:srgbClr val="333333"/>
                          </a:solidFill>
                          <a:effectLst/>
                          <a:latin typeface="FS Elliot Pro"/>
                          <a:ea typeface="Calibri"/>
                          <a:cs typeface="FS Elliot Pro"/>
                        </a:rPr>
                        <a:t>A product bought from an insurance company. In return, the company sends the buyer (or “annuitant”) periodic, ongoing payments for the length (or “term”) of the annuity contract — usually, until death. The insurance company guarantees the annuitant will receive back the amount paid in and any earnings.</a:t>
                      </a:r>
                    </a:p>
                  </a:txBody>
                  <a:tcPr marL="0" marR="0" marT="60960" marB="12192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53340" marR="86360" eaLnBrk="0" hangingPunct="0">
                        <a:lnSpc>
                          <a:spcPts val="1400"/>
                        </a:lnSpc>
                        <a:spcBef>
                          <a:spcPts val="740"/>
                        </a:spcBef>
                        <a:spcAft>
                          <a:spcPts val="0"/>
                        </a:spcAft>
                      </a:pPr>
                      <a:r>
                        <a:rPr lang="en-US" sz="1200" baseline="0" dirty="0">
                          <a:solidFill>
                            <a:srgbClr val="333333"/>
                          </a:solidFill>
                          <a:effectLst/>
                          <a:latin typeface="FS Elliot Pro"/>
                          <a:ea typeface="Calibri"/>
                          <a:cs typeface="FS Elliot Pro"/>
                        </a:rPr>
                        <a:t>Insurance companies; may </a:t>
                      </a:r>
                      <a:br>
                        <a:rPr lang="en-US" sz="1200" baseline="0" dirty="0">
                          <a:solidFill>
                            <a:srgbClr val="333333"/>
                          </a:solidFill>
                          <a:effectLst/>
                          <a:latin typeface="FS Elliot Pro"/>
                          <a:ea typeface="Calibri"/>
                          <a:cs typeface="FS Elliot Pro"/>
                        </a:rPr>
                      </a:br>
                      <a:r>
                        <a:rPr lang="en-US" sz="1200" baseline="0" dirty="0">
                          <a:solidFill>
                            <a:srgbClr val="333333"/>
                          </a:solidFill>
                          <a:effectLst/>
                          <a:latin typeface="FS Elliot Pro"/>
                          <a:ea typeface="Calibri"/>
                          <a:cs typeface="FS Elliot Pro"/>
                        </a:rPr>
                        <a:t>be available within some </a:t>
                      </a:r>
                      <a:br>
                        <a:rPr lang="en-US" sz="1200" baseline="0" dirty="0">
                          <a:solidFill>
                            <a:srgbClr val="333333"/>
                          </a:solidFill>
                          <a:effectLst/>
                          <a:latin typeface="FS Elliot Pro"/>
                          <a:ea typeface="Calibri"/>
                          <a:cs typeface="FS Elliot Pro"/>
                        </a:rPr>
                      </a:br>
                      <a:r>
                        <a:rPr lang="en-US" sz="1200" baseline="0" dirty="0">
                          <a:solidFill>
                            <a:srgbClr val="333333"/>
                          </a:solidFill>
                          <a:effectLst/>
                          <a:latin typeface="FS Elliot Pro"/>
                          <a:ea typeface="Calibri"/>
                          <a:cs typeface="FS Elliot Pro"/>
                        </a:rPr>
                        <a:t>retirement plans.</a:t>
                      </a:r>
                    </a:p>
                  </a:txBody>
                  <a:tcPr marL="0" marR="0" marT="60960" marB="12192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44581986"/>
                  </a:ext>
                </a:extLst>
              </a:tr>
            </a:tbl>
          </a:graphicData>
        </a:graphic>
      </p:graphicFrame>
      <p:cxnSp>
        <p:nvCxnSpPr>
          <p:cNvPr id="15" name="Straight Connector 14">
            <a:extLst>
              <a:ext uri="{FF2B5EF4-FFF2-40B4-BE49-F238E27FC236}">
                <a16:creationId xmlns:a16="http://schemas.microsoft.com/office/drawing/2014/main" id="{E2B30E5D-326C-04F0-16B9-2D9DB27AC7B7}"/>
              </a:ext>
            </a:extLst>
          </p:cNvPr>
          <p:cNvCxnSpPr>
            <a:cxnSpLocks/>
          </p:cNvCxnSpPr>
          <p:nvPr/>
        </p:nvCxnSpPr>
        <p:spPr>
          <a:xfrm>
            <a:off x="1101687" y="3058709"/>
            <a:ext cx="10338946" cy="0"/>
          </a:xfrm>
          <a:prstGeom prst="line">
            <a:avLst/>
          </a:prstGeom>
          <a:ln w="6350">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F2A52-488C-666B-04A9-7855DDEDB0A2}"/>
              </a:ext>
            </a:extLst>
          </p:cNvPr>
          <p:cNvCxnSpPr>
            <a:cxnSpLocks/>
          </p:cNvCxnSpPr>
          <p:nvPr/>
        </p:nvCxnSpPr>
        <p:spPr>
          <a:xfrm>
            <a:off x="1101687" y="3890252"/>
            <a:ext cx="10338946" cy="0"/>
          </a:xfrm>
          <a:prstGeom prst="line">
            <a:avLst/>
          </a:prstGeom>
          <a:ln w="6350">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20B66B-D64B-0B3F-C0B0-099ED81841A7}"/>
              </a:ext>
            </a:extLst>
          </p:cNvPr>
          <p:cNvCxnSpPr>
            <a:cxnSpLocks/>
          </p:cNvCxnSpPr>
          <p:nvPr/>
        </p:nvCxnSpPr>
        <p:spPr>
          <a:xfrm>
            <a:off x="1101687" y="4904513"/>
            <a:ext cx="10338946" cy="0"/>
          </a:xfrm>
          <a:prstGeom prst="line">
            <a:avLst/>
          </a:prstGeom>
          <a:ln w="6350">
            <a:solidFill>
              <a:srgbClr val="333333"/>
            </a:solidFill>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DC96CBD7-699C-1D28-9A46-0F3E90BD5D31}"/>
              </a:ext>
            </a:extLst>
          </p:cNvPr>
          <p:cNvSpPr/>
          <p:nvPr/>
        </p:nvSpPr>
        <p:spPr>
          <a:xfrm>
            <a:off x="976734" y="1852837"/>
            <a:ext cx="1182697" cy="339366"/>
          </a:xfrm>
          <a:prstGeom prst="roundRect">
            <a:avLst>
              <a:gd name="adj" fmla="val 50000"/>
            </a:avLst>
          </a:prstGeom>
          <a:solidFill>
            <a:srgbClr val="55F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ounded Rectangle 24">
            <a:extLst>
              <a:ext uri="{FF2B5EF4-FFF2-40B4-BE49-F238E27FC236}">
                <a16:creationId xmlns:a16="http://schemas.microsoft.com/office/drawing/2014/main" id="{736EF4DF-AD86-7BDE-9BF8-A47C53138A6A}"/>
              </a:ext>
            </a:extLst>
          </p:cNvPr>
          <p:cNvSpPr/>
          <p:nvPr/>
        </p:nvSpPr>
        <p:spPr>
          <a:xfrm>
            <a:off x="2660650" y="1852837"/>
            <a:ext cx="1172597" cy="339366"/>
          </a:xfrm>
          <a:prstGeom prst="roundRect">
            <a:avLst>
              <a:gd name="adj" fmla="val 50000"/>
            </a:avLst>
          </a:prstGeom>
          <a:solidFill>
            <a:srgbClr val="55F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ounded Rectangle 26">
            <a:extLst>
              <a:ext uri="{FF2B5EF4-FFF2-40B4-BE49-F238E27FC236}">
                <a16:creationId xmlns:a16="http://schemas.microsoft.com/office/drawing/2014/main" id="{0F59F24A-E818-27FC-A960-7CC81B18A5E1}"/>
              </a:ext>
            </a:extLst>
          </p:cNvPr>
          <p:cNvSpPr/>
          <p:nvPr/>
        </p:nvSpPr>
        <p:spPr>
          <a:xfrm>
            <a:off x="8724710" y="1852837"/>
            <a:ext cx="1385351" cy="339366"/>
          </a:xfrm>
          <a:prstGeom prst="roundRect">
            <a:avLst>
              <a:gd name="adj" fmla="val 50000"/>
            </a:avLst>
          </a:prstGeom>
          <a:solidFill>
            <a:srgbClr val="55F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9B7D9C9E-5417-F638-9675-8AE1A19A34D7}"/>
              </a:ext>
            </a:extLst>
          </p:cNvPr>
          <p:cNvSpPr txBox="1"/>
          <p:nvPr/>
        </p:nvSpPr>
        <p:spPr>
          <a:xfrm>
            <a:off x="8693710" y="1849907"/>
            <a:ext cx="1404805" cy="287195"/>
          </a:xfrm>
          <a:prstGeom prst="rect">
            <a:avLst/>
          </a:prstGeom>
          <a:noFill/>
        </p:spPr>
        <p:txBody>
          <a:bodyPr wrap="square" rtlCol="0">
            <a:spAutoFit/>
          </a:bodyPr>
          <a:lstStyle/>
          <a:p>
            <a:pPr marL="48767" algn="ctr">
              <a:lnSpc>
                <a:spcPct val="110000"/>
              </a:lnSpc>
              <a:spcAft>
                <a:spcPts val="400"/>
              </a:spcAft>
              <a:buClr>
                <a:schemeClr val="tx1">
                  <a:lumMod val="65000"/>
                </a:schemeClr>
              </a:buClr>
              <a:buSzPct val="150000"/>
            </a:pPr>
            <a:r>
              <a:rPr lang="en-US" sz="1200" dirty="0">
                <a:solidFill>
                  <a:srgbClr val="0076CF"/>
                </a:solidFill>
                <a:latin typeface="FS Elliot Pro"/>
                <a:ea typeface="Calibri"/>
                <a:cs typeface="FS Elliot Pro"/>
              </a:rPr>
              <a:t>Who offers it?</a:t>
            </a:r>
          </a:p>
        </p:txBody>
      </p:sp>
      <p:sp>
        <p:nvSpPr>
          <p:cNvPr id="32" name="TextBox 31">
            <a:extLst>
              <a:ext uri="{FF2B5EF4-FFF2-40B4-BE49-F238E27FC236}">
                <a16:creationId xmlns:a16="http://schemas.microsoft.com/office/drawing/2014/main" id="{D078F2A5-8452-C377-8507-F2F79A7373EE}"/>
              </a:ext>
            </a:extLst>
          </p:cNvPr>
          <p:cNvSpPr txBox="1"/>
          <p:nvPr/>
        </p:nvSpPr>
        <p:spPr>
          <a:xfrm>
            <a:off x="818734" y="1849907"/>
            <a:ext cx="1404805" cy="287195"/>
          </a:xfrm>
          <a:prstGeom prst="rect">
            <a:avLst/>
          </a:prstGeom>
          <a:noFill/>
        </p:spPr>
        <p:txBody>
          <a:bodyPr wrap="square" rtlCol="0">
            <a:spAutoFit/>
          </a:bodyPr>
          <a:lstStyle/>
          <a:p>
            <a:pPr marL="48767" algn="ctr">
              <a:lnSpc>
                <a:spcPct val="110000"/>
              </a:lnSpc>
              <a:spcAft>
                <a:spcPts val="400"/>
              </a:spcAft>
              <a:buClr>
                <a:schemeClr val="tx1">
                  <a:lumMod val="65000"/>
                </a:schemeClr>
              </a:buClr>
              <a:buSzPct val="150000"/>
            </a:pPr>
            <a:r>
              <a:rPr lang="en-US" sz="1200" dirty="0">
                <a:solidFill>
                  <a:srgbClr val="0076CF"/>
                </a:solidFill>
                <a:latin typeface="FS Elliot Pro"/>
                <a:ea typeface="Calibri"/>
                <a:cs typeface="FS Elliot Pro"/>
              </a:rPr>
              <a:t>Investment</a:t>
            </a:r>
          </a:p>
        </p:txBody>
      </p:sp>
      <p:sp>
        <p:nvSpPr>
          <p:cNvPr id="33" name="TextBox 32">
            <a:extLst>
              <a:ext uri="{FF2B5EF4-FFF2-40B4-BE49-F238E27FC236}">
                <a16:creationId xmlns:a16="http://schemas.microsoft.com/office/drawing/2014/main" id="{0142271A-60D0-C093-8901-EA682C50225D}"/>
              </a:ext>
            </a:extLst>
          </p:cNvPr>
          <p:cNvSpPr txBox="1"/>
          <p:nvPr/>
        </p:nvSpPr>
        <p:spPr>
          <a:xfrm>
            <a:off x="2502650" y="1849907"/>
            <a:ext cx="1404805" cy="287195"/>
          </a:xfrm>
          <a:prstGeom prst="rect">
            <a:avLst/>
          </a:prstGeom>
          <a:noFill/>
        </p:spPr>
        <p:txBody>
          <a:bodyPr wrap="square" rtlCol="0">
            <a:spAutoFit/>
          </a:bodyPr>
          <a:lstStyle/>
          <a:p>
            <a:pPr marL="48767" algn="ctr">
              <a:lnSpc>
                <a:spcPct val="110000"/>
              </a:lnSpc>
              <a:spcAft>
                <a:spcPts val="400"/>
              </a:spcAft>
              <a:buClr>
                <a:schemeClr val="tx1">
                  <a:lumMod val="65000"/>
                </a:schemeClr>
              </a:buClr>
              <a:buSzPct val="150000"/>
            </a:pPr>
            <a:r>
              <a:rPr lang="en-US" sz="1200" dirty="0">
                <a:solidFill>
                  <a:srgbClr val="0076CF"/>
                </a:solidFill>
                <a:latin typeface="FS Elliot Pro"/>
                <a:ea typeface="Calibri"/>
                <a:cs typeface="FS Elliot Pro"/>
              </a:rPr>
              <a:t>Description</a:t>
            </a:r>
          </a:p>
        </p:txBody>
      </p:sp>
      <p:sp>
        <p:nvSpPr>
          <p:cNvPr id="34" name="Rounded Rectangle 33">
            <a:extLst>
              <a:ext uri="{FF2B5EF4-FFF2-40B4-BE49-F238E27FC236}">
                <a16:creationId xmlns:a16="http://schemas.microsoft.com/office/drawing/2014/main" id="{7B43455B-B88E-2998-0E72-298535F0B106}"/>
              </a:ext>
            </a:extLst>
          </p:cNvPr>
          <p:cNvSpPr/>
          <p:nvPr/>
        </p:nvSpPr>
        <p:spPr>
          <a:xfrm>
            <a:off x="953487" y="1814091"/>
            <a:ext cx="1182697" cy="339366"/>
          </a:xfrm>
          <a:prstGeom prst="roundRect">
            <a:avLst>
              <a:gd name="adj" fmla="val 50000"/>
            </a:avLst>
          </a:prstGeom>
          <a:noFill/>
          <a:ln w="12700">
            <a:solidFill>
              <a:srgbClr val="0076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ounded Rectangle 34">
            <a:extLst>
              <a:ext uri="{FF2B5EF4-FFF2-40B4-BE49-F238E27FC236}">
                <a16:creationId xmlns:a16="http://schemas.microsoft.com/office/drawing/2014/main" id="{0B03F411-3A6E-91F4-2986-F74B44E31A12}"/>
              </a:ext>
            </a:extLst>
          </p:cNvPr>
          <p:cNvSpPr/>
          <p:nvPr/>
        </p:nvSpPr>
        <p:spPr>
          <a:xfrm>
            <a:off x="2637403" y="1814091"/>
            <a:ext cx="1172597" cy="339366"/>
          </a:xfrm>
          <a:prstGeom prst="roundRect">
            <a:avLst>
              <a:gd name="adj" fmla="val 50000"/>
            </a:avLst>
          </a:prstGeom>
          <a:noFill/>
          <a:ln w="12700">
            <a:solidFill>
              <a:srgbClr val="0076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ounded Rectangle 35">
            <a:extLst>
              <a:ext uri="{FF2B5EF4-FFF2-40B4-BE49-F238E27FC236}">
                <a16:creationId xmlns:a16="http://schemas.microsoft.com/office/drawing/2014/main" id="{3DEB60BD-C3E4-E10E-3717-AEE447B6F850}"/>
              </a:ext>
            </a:extLst>
          </p:cNvPr>
          <p:cNvSpPr/>
          <p:nvPr/>
        </p:nvSpPr>
        <p:spPr>
          <a:xfrm>
            <a:off x="8701463" y="1814091"/>
            <a:ext cx="1385351" cy="339366"/>
          </a:xfrm>
          <a:prstGeom prst="roundRect">
            <a:avLst>
              <a:gd name="adj" fmla="val 50000"/>
            </a:avLst>
          </a:prstGeom>
          <a:noFill/>
          <a:ln w="12700">
            <a:solidFill>
              <a:srgbClr val="0076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7C578C0-AF65-B023-DDFF-29056E53DBA1}"/>
              </a:ext>
            </a:extLst>
          </p:cNvPr>
          <p:cNvGrpSpPr/>
          <p:nvPr/>
        </p:nvGrpSpPr>
        <p:grpSpPr>
          <a:xfrm>
            <a:off x="2595016" y="2324873"/>
            <a:ext cx="6228944" cy="3568567"/>
            <a:chOff x="2595016" y="2456848"/>
            <a:chExt cx="6091784" cy="1470259"/>
          </a:xfrm>
        </p:grpSpPr>
        <p:cxnSp>
          <p:nvCxnSpPr>
            <p:cNvPr id="37" name="Straight Connector 36">
              <a:extLst>
                <a:ext uri="{FF2B5EF4-FFF2-40B4-BE49-F238E27FC236}">
                  <a16:creationId xmlns:a16="http://schemas.microsoft.com/office/drawing/2014/main" id="{C1E295EF-82A6-05A9-4644-39852663BE83}"/>
                </a:ext>
              </a:extLst>
            </p:cNvPr>
            <p:cNvCxnSpPr>
              <a:cxnSpLocks/>
            </p:cNvCxnSpPr>
            <p:nvPr/>
          </p:nvCxnSpPr>
          <p:spPr>
            <a:xfrm flipV="1">
              <a:off x="2595016" y="2456848"/>
              <a:ext cx="0" cy="1470259"/>
            </a:xfrm>
            <a:prstGeom prst="line">
              <a:avLst/>
            </a:prstGeom>
            <a:ln w="6350">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DD8B29D-698F-D5A1-9CF4-11064896742E}"/>
                </a:ext>
              </a:extLst>
            </p:cNvPr>
            <p:cNvCxnSpPr>
              <a:cxnSpLocks/>
            </p:cNvCxnSpPr>
            <p:nvPr/>
          </p:nvCxnSpPr>
          <p:spPr>
            <a:xfrm flipV="1">
              <a:off x="8686800" y="2456848"/>
              <a:ext cx="0" cy="1470259"/>
            </a:xfrm>
            <a:prstGeom prst="line">
              <a:avLst/>
            </a:prstGeom>
            <a:ln w="6350">
              <a:solidFill>
                <a:srgbClr val="333333"/>
              </a:solidFill>
            </a:ln>
          </p:spPr>
          <p:style>
            <a:lnRef idx="1">
              <a:schemeClr val="accent1"/>
            </a:lnRef>
            <a:fillRef idx="0">
              <a:schemeClr val="accent1"/>
            </a:fillRef>
            <a:effectRef idx="0">
              <a:schemeClr val="accent1"/>
            </a:effectRef>
            <a:fontRef idx="minor">
              <a:schemeClr val="tx1"/>
            </a:fontRef>
          </p:style>
        </p:cxnSp>
      </p:grpSp>
      <p:sp>
        <p:nvSpPr>
          <p:cNvPr id="2" name="TextBox 7">
            <a:extLst>
              <a:ext uri="{FF2B5EF4-FFF2-40B4-BE49-F238E27FC236}">
                <a16:creationId xmlns:a16="http://schemas.microsoft.com/office/drawing/2014/main" id="{4D247396-2AD2-3F0E-1976-7BB7B0105BC7}"/>
              </a:ext>
            </a:extLst>
          </p:cNvPr>
          <p:cNvSpPr txBox="1"/>
          <p:nvPr/>
        </p:nvSpPr>
        <p:spPr>
          <a:xfrm>
            <a:off x="8255726" y="0"/>
            <a:ext cx="3936273"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b="1" cap="all" dirty="0">
                <a:solidFill>
                  <a:srgbClr val="FF00FF"/>
                </a:solidFill>
                <a:latin typeface="FS Elliot Pro" panose="02000503040000020004" pitchFamily="50" charset="0"/>
              </a:rPr>
              <a:t>Slides 17-18 &amp; 33-35 of PT498A-4 must REMAIN together</a:t>
            </a:r>
          </a:p>
        </p:txBody>
      </p:sp>
    </p:spTree>
    <p:extLst>
      <p:ext uri="{BB962C8B-B14F-4D97-AF65-F5344CB8AC3E}">
        <p14:creationId xmlns:p14="http://schemas.microsoft.com/office/powerpoint/2010/main" val="582325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8F86F4C-23C1-5EBE-87AE-1EA31733A8D5}"/>
              </a:ext>
            </a:extLst>
          </p:cNvPr>
          <p:cNvSpPr/>
          <p:nvPr/>
        </p:nvSpPr>
        <p:spPr>
          <a:xfrm>
            <a:off x="914401" y="4440123"/>
            <a:ext cx="7902342" cy="1626670"/>
          </a:xfrm>
          <a:prstGeom prst="rect">
            <a:avLst/>
          </a:prstGeom>
          <a:solidFill>
            <a:srgbClr val="E4F0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1"/>
          <p:cNvSpPr txBox="1">
            <a:spLocks/>
          </p:cNvSpPr>
          <p:nvPr/>
        </p:nvSpPr>
        <p:spPr>
          <a:xfrm>
            <a:off x="1092445" y="4702719"/>
            <a:ext cx="2815414" cy="515896"/>
          </a:xfrm>
          <a:prstGeom prst="rect">
            <a:avLst/>
          </a:prstGeom>
        </p:spPr>
        <p:txBody>
          <a:bodyPr vert="horz" lIns="121920" tIns="60960" rIns="121920" bIns="60960" rtlCol="0">
            <a:noAutofit/>
          </a:bodyPr>
          <a:lstStyle>
            <a:lvl1pPr marL="192024" indent="-192024" algn="l" defTabSz="457200" rtl="0" eaLnBrk="1" latinLnBrk="0" hangingPunct="1">
              <a:spcBef>
                <a:spcPct val="20000"/>
              </a:spcBef>
              <a:buClr>
                <a:srgbClr val="787878"/>
              </a:buClr>
              <a:buFont typeface="Arial"/>
              <a:buChar char="•"/>
              <a:defRPr sz="1600" kern="1200" baseline="0">
                <a:solidFill>
                  <a:srgbClr val="7F7F7F"/>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787878"/>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rgbClr val="0076CF"/>
                </a:solidFill>
                <a:latin typeface="FS Elliot Pro Light"/>
                <a:cs typeface="FS Elliot Pro Light"/>
              </a:rPr>
              <a:t>Find the right balance for you. </a:t>
            </a:r>
          </a:p>
        </p:txBody>
      </p:sp>
      <p:sp>
        <p:nvSpPr>
          <p:cNvPr id="8" name="Content Placeholder 1"/>
          <p:cNvSpPr txBox="1">
            <a:spLocks/>
          </p:cNvSpPr>
          <p:nvPr/>
        </p:nvSpPr>
        <p:spPr>
          <a:xfrm>
            <a:off x="4226839" y="4782987"/>
            <a:ext cx="4368521" cy="827977"/>
          </a:xfrm>
          <a:prstGeom prst="rect">
            <a:avLst/>
          </a:prstGeom>
        </p:spPr>
        <p:txBody>
          <a:bodyPr vert="horz" lIns="121920" tIns="60960" rIns="121920" bIns="60960" rtlCol="0">
            <a:normAutofit/>
          </a:bodyPr>
          <a:lstStyle>
            <a:lvl1pPr marL="192024" indent="-192024" algn="l" defTabSz="457200" rtl="0" eaLnBrk="1" latinLnBrk="0" hangingPunct="1">
              <a:spcBef>
                <a:spcPct val="20000"/>
              </a:spcBef>
              <a:buClr>
                <a:srgbClr val="787878"/>
              </a:buClr>
              <a:buFont typeface="Arial"/>
              <a:buChar char="•"/>
              <a:defRPr sz="1600" kern="1200" baseline="0">
                <a:solidFill>
                  <a:srgbClr val="7F7F7F"/>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787878"/>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8767" indent="0">
              <a:lnSpc>
                <a:spcPct val="110000"/>
              </a:lnSpc>
              <a:spcBef>
                <a:spcPts val="0"/>
              </a:spcBef>
              <a:spcAft>
                <a:spcPts val="400"/>
              </a:spcAft>
              <a:buClr>
                <a:srgbClr val="1A87CE"/>
              </a:buClr>
              <a:buSzPct val="150000"/>
              <a:buNone/>
            </a:pPr>
            <a:r>
              <a:rPr lang="en-US" sz="2000" dirty="0">
                <a:solidFill>
                  <a:srgbClr val="333333"/>
                </a:solidFill>
                <a:ea typeface="Calibri"/>
              </a:rPr>
              <a:t>Take the Investor Profile Quiz at </a:t>
            </a:r>
            <a:r>
              <a:rPr lang="en-US" sz="2000" b="1" dirty="0">
                <a:solidFill>
                  <a:srgbClr val="333333"/>
                </a:solidFill>
                <a:ea typeface="Calibri"/>
              </a:rPr>
              <a:t>principal.com/investorprofilequiz.</a:t>
            </a:r>
          </a:p>
        </p:txBody>
      </p:sp>
      <p:sp>
        <p:nvSpPr>
          <p:cNvPr id="21" name="TextBox 20"/>
          <p:cNvSpPr txBox="1"/>
          <p:nvPr/>
        </p:nvSpPr>
        <p:spPr>
          <a:xfrm>
            <a:off x="8980369" y="5195770"/>
            <a:ext cx="2704699" cy="861774"/>
          </a:xfrm>
          <a:prstGeom prst="rect">
            <a:avLst/>
          </a:prstGeom>
          <a:noFill/>
        </p:spPr>
        <p:txBody>
          <a:bodyPr wrap="square" rtlCol="0">
            <a:spAutoFit/>
          </a:bodyPr>
          <a:lstStyle/>
          <a:p>
            <a:r>
              <a:rPr lang="en-US" sz="1000" dirty="0">
                <a:solidFill>
                  <a:srgbClr val="333333"/>
                </a:solidFill>
                <a:latin typeface="FS Elliot Pro"/>
                <a:cs typeface="FS Elliot Pro"/>
              </a:rPr>
              <a:t>See asset class definitions at the end of the presentation. Asset allocation and diversification do not ensure a profit or protect against a loss. Investing involves risk, including possible loss of principal.</a:t>
            </a:r>
          </a:p>
        </p:txBody>
      </p:sp>
      <p:sp>
        <p:nvSpPr>
          <p:cNvPr id="9" name="Text Placeholder 6">
            <a:extLst>
              <a:ext uri="{FF2B5EF4-FFF2-40B4-BE49-F238E27FC236}">
                <a16:creationId xmlns:a16="http://schemas.microsoft.com/office/drawing/2014/main" id="{88215A98-C614-8815-475B-8D952F2EEC37}"/>
              </a:ext>
            </a:extLst>
          </p:cNvPr>
          <p:cNvSpPr txBox="1">
            <a:spLocks/>
          </p:cNvSpPr>
          <p:nvPr/>
        </p:nvSpPr>
        <p:spPr>
          <a:xfrm>
            <a:off x="1042046" y="497102"/>
            <a:ext cx="5494221" cy="53067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dirty="0">
                <a:solidFill>
                  <a:srgbClr val="002855"/>
                </a:solidFill>
              </a:rPr>
              <a:t>Be an informed retirement investor</a:t>
            </a:r>
          </a:p>
        </p:txBody>
      </p:sp>
      <p:sp>
        <p:nvSpPr>
          <p:cNvPr id="10" name="Title 3">
            <a:extLst>
              <a:ext uri="{FF2B5EF4-FFF2-40B4-BE49-F238E27FC236}">
                <a16:creationId xmlns:a16="http://schemas.microsoft.com/office/drawing/2014/main" id="{BDC393DA-9966-D89D-7410-CFC1ED788AB5}"/>
              </a:ext>
            </a:extLst>
          </p:cNvPr>
          <p:cNvSpPr txBox="1">
            <a:spLocks/>
          </p:cNvSpPr>
          <p:nvPr/>
        </p:nvSpPr>
        <p:spPr>
          <a:xfrm>
            <a:off x="1017235" y="796995"/>
            <a:ext cx="4238160" cy="942353"/>
          </a:xfrm>
          <a:prstGeom prst="rect">
            <a:avLst/>
          </a:prstGeom>
        </p:spPr>
        <p:txBody>
          <a:bodyPr vert="horz" lIns="91440" tIns="45720" rIns="91440" bIns="45720" rtlCol="0" anchor="t">
            <a:noAutofit/>
          </a:bodyPr>
          <a:lstStyle>
            <a:lvl1pPr algn="l" defTabSz="609585" rtl="0" eaLnBrk="1" latinLnBrk="0" hangingPunct="1">
              <a:lnSpc>
                <a:spcPct val="80000"/>
              </a:lnSpc>
              <a:spcBef>
                <a:spcPct val="0"/>
              </a:spcBef>
              <a:buNone/>
              <a:defRPr sz="3733" b="0" i="0" kern="1200" baseline="0">
                <a:solidFill>
                  <a:schemeClr val="tx2"/>
                </a:solidFill>
                <a:latin typeface="FS Elliot Pro Light"/>
                <a:ea typeface="+mj-ea"/>
                <a:cs typeface="FS Elliot Pro Light"/>
              </a:defRPr>
            </a:lvl1pPr>
          </a:lstStyle>
          <a:p>
            <a:pPr>
              <a:lnSpc>
                <a:spcPts val="5000"/>
              </a:lnSpc>
            </a:pPr>
            <a:r>
              <a:rPr lang="en-US" sz="4000" dirty="0">
                <a:solidFill>
                  <a:srgbClr val="0076CF"/>
                </a:solidFill>
              </a:rPr>
              <a:t>Risk and return</a:t>
            </a:r>
          </a:p>
        </p:txBody>
      </p:sp>
      <p:pic>
        <p:nvPicPr>
          <p:cNvPr id="14" name="Picture 13" descr="A picture containing chart&#10;&#10;Description automatically generated">
            <a:extLst>
              <a:ext uri="{FF2B5EF4-FFF2-40B4-BE49-F238E27FC236}">
                <a16:creationId xmlns:a16="http://schemas.microsoft.com/office/drawing/2014/main" id="{97941929-E359-13D4-1826-8ED30C355800}"/>
              </a:ext>
            </a:extLst>
          </p:cNvPr>
          <p:cNvPicPr>
            <a:picLocks noChangeAspect="1"/>
          </p:cNvPicPr>
          <p:nvPr/>
        </p:nvPicPr>
        <p:blipFill rotWithShape="1">
          <a:blip r:embed="rId3"/>
          <a:srcRect r="3408" b="8046"/>
          <a:stretch/>
        </p:blipFill>
        <p:spPr>
          <a:xfrm>
            <a:off x="856650" y="1791753"/>
            <a:ext cx="10366407" cy="1979961"/>
          </a:xfrm>
          <a:prstGeom prst="rect">
            <a:avLst/>
          </a:prstGeom>
        </p:spPr>
      </p:pic>
      <p:cxnSp>
        <p:nvCxnSpPr>
          <p:cNvPr id="16" name="Straight Connector 15">
            <a:extLst>
              <a:ext uri="{FF2B5EF4-FFF2-40B4-BE49-F238E27FC236}">
                <a16:creationId xmlns:a16="http://schemas.microsoft.com/office/drawing/2014/main" id="{3C425F65-D6B7-B9A9-33D9-6B93E24DC780}"/>
              </a:ext>
            </a:extLst>
          </p:cNvPr>
          <p:cNvCxnSpPr>
            <a:cxnSpLocks/>
          </p:cNvCxnSpPr>
          <p:nvPr/>
        </p:nvCxnSpPr>
        <p:spPr>
          <a:xfrm flipV="1">
            <a:off x="4071486" y="4632080"/>
            <a:ext cx="0" cy="1126704"/>
          </a:xfrm>
          <a:prstGeom prst="line">
            <a:avLst/>
          </a:prstGeom>
          <a:ln w="19050" cap="rnd">
            <a:solidFill>
              <a:srgbClr val="012754"/>
            </a:solidFill>
            <a:prstDash val="sysDot"/>
            <a:roun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76F0744-D488-7D41-26F9-2A49AC790822}"/>
              </a:ext>
            </a:extLst>
          </p:cNvPr>
          <p:cNvSpPr/>
          <p:nvPr/>
        </p:nvSpPr>
        <p:spPr>
          <a:xfrm>
            <a:off x="835795" y="4361516"/>
            <a:ext cx="7902342" cy="1626670"/>
          </a:xfrm>
          <a:prstGeom prst="rect">
            <a:avLst/>
          </a:prstGeom>
          <a:noFill/>
          <a:ln w="12700">
            <a:solidFill>
              <a:srgbClr val="0076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7">
            <a:extLst>
              <a:ext uri="{FF2B5EF4-FFF2-40B4-BE49-F238E27FC236}">
                <a16:creationId xmlns:a16="http://schemas.microsoft.com/office/drawing/2014/main" id="{FFBCBD11-1BB6-30A4-58BA-C8B98E8A7570}"/>
              </a:ext>
            </a:extLst>
          </p:cNvPr>
          <p:cNvSpPr txBox="1"/>
          <p:nvPr/>
        </p:nvSpPr>
        <p:spPr>
          <a:xfrm>
            <a:off x="8255726" y="0"/>
            <a:ext cx="3936273"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b="1" cap="all" dirty="0">
                <a:solidFill>
                  <a:srgbClr val="FF00FF"/>
                </a:solidFill>
                <a:latin typeface="FS Elliot Pro" panose="02000503040000020004" pitchFamily="50" charset="0"/>
              </a:rPr>
              <a:t>Slides 17-18 &amp; 33-35 of PT498A-4 must REMAIN together</a:t>
            </a:r>
          </a:p>
        </p:txBody>
      </p:sp>
    </p:spTree>
    <p:extLst>
      <p:ext uri="{BB962C8B-B14F-4D97-AF65-F5344CB8AC3E}">
        <p14:creationId xmlns:p14="http://schemas.microsoft.com/office/powerpoint/2010/main" val="176201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a:ext>
            </a:extLst>
          </a:blip>
          <a:srcRect l="39072" t="8073" r="-1" b="10529"/>
          <a:stretch/>
        </p:blipFill>
        <p:spPr>
          <a:xfrm>
            <a:off x="-1" y="-1"/>
            <a:ext cx="9112591" cy="6858001"/>
          </a:xfrm>
          <a:prstGeom prst="rect">
            <a:avLst/>
          </a:prstGeom>
        </p:spPr>
      </p:pic>
      <p:sp>
        <p:nvSpPr>
          <p:cNvPr id="13" name="Rectangle 12">
            <a:extLst>
              <a:ext uri="{FF2B5EF4-FFF2-40B4-BE49-F238E27FC236}">
                <a16:creationId xmlns:a16="http://schemas.microsoft.com/office/drawing/2014/main" id="{E742152B-ED31-489A-ECA8-CB4AB5578FF3}"/>
              </a:ext>
            </a:extLst>
          </p:cNvPr>
          <p:cNvSpPr/>
          <p:nvPr/>
        </p:nvSpPr>
        <p:spPr>
          <a:xfrm rot="10800000" flipH="1">
            <a:off x="6741298" y="0"/>
            <a:ext cx="5450702" cy="6858000"/>
          </a:xfrm>
          <a:prstGeom prst="rect">
            <a:avLst/>
          </a:prstGeom>
          <a:gradFill>
            <a:gsLst>
              <a:gs pos="0">
                <a:srgbClr val="0076CF"/>
              </a:gs>
              <a:gs pos="100000">
                <a:srgbClr val="0076CF"/>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2">
            <a:extLst>
              <a:ext uri="{FF2B5EF4-FFF2-40B4-BE49-F238E27FC236}">
                <a16:creationId xmlns:a16="http://schemas.microsoft.com/office/drawing/2014/main" id="{EAC34A3A-77FE-3A7B-F285-F68122CB8CA4}"/>
              </a:ext>
            </a:extLst>
          </p:cNvPr>
          <p:cNvSpPr txBox="1">
            <a:spLocks/>
          </p:cNvSpPr>
          <p:nvPr/>
        </p:nvSpPr>
        <p:spPr>
          <a:xfrm>
            <a:off x="7288256" y="2443227"/>
            <a:ext cx="4462465" cy="955065"/>
          </a:xfrm>
          <a:prstGeom prst="rect">
            <a:avLst/>
          </a:prstGeom>
        </p:spPr>
        <p:txBody>
          <a:bodyPr vert="horz" lIns="91440" tIns="45720" rIns="91440" bIns="45720" rtlCol="0">
            <a:noAutofit/>
          </a:bodyPr>
          <a:lstStyle>
            <a:lvl1pPr marL="0" indent="0" algn="l" defTabSz="609585" rtl="0" eaLnBrk="1" latinLnBrk="0" hangingPunct="1">
              <a:spcBef>
                <a:spcPct val="20000"/>
              </a:spcBef>
              <a:buFont typeface="Arial"/>
              <a:buNone/>
              <a:defRPr sz="3733" b="0" i="0" kern="1200" baseline="0">
                <a:solidFill>
                  <a:srgbClr val="FFFFFF"/>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nSpc>
                <a:spcPts val="6300"/>
              </a:lnSpc>
            </a:pPr>
            <a:r>
              <a:rPr lang="en-US" sz="6000" dirty="0">
                <a:solidFill>
                  <a:schemeClr val="bg1"/>
                </a:solidFill>
                <a:latin typeface="FS Elliot Pro Light"/>
                <a:cs typeface="FS Elliot Pro Light"/>
              </a:rPr>
              <a:t>Hello,</a:t>
            </a:r>
            <a:br>
              <a:rPr lang="en-US" sz="6000" dirty="0">
                <a:solidFill>
                  <a:schemeClr val="bg1"/>
                </a:solidFill>
                <a:latin typeface="FS Elliot Pro Light"/>
                <a:cs typeface="FS Elliot Pro Light"/>
              </a:rPr>
            </a:br>
            <a:r>
              <a:rPr lang="en-US" sz="6000" dirty="0">
                <a:solidFill>
                  <a:schemeClr val="bg1"/>
                </a:solidFill>
                <a:latin typeface="FS Elliot Pro Light"/>
                <a:cs typeface="FS Elliot Pro Light"/>
              </a:rPr>
              <a:t>retirement!</a:t>
            </a:r>
          </a:p>
        </p:txBody>
      </p:sp>
      <p:cxnSp>
        <p:nvCxnSpPr>
          <p:cNvPr id="19" name="Straight Connector 18">
            <a:extLst>
              <a:ext uri="{FF2B5EF4-FFF2-40B4-BE49-F238E27FC236}">
                <a16:creationId xmlns:a16="http://schemas.microsoft.com/office/drawing/2014/main" id="{607A6CA3-5B0D-2F39-0D3C-2D9332414CEA}"/>
              </a:ext>
            </a:extLst>
          </p:cNvPr>
          <p:cNvCxnSpPr>
            <a:cxnSpLocks/>
          </p:cNvCxnSpPr>
          <p:nvPr/>
        </p:nvCxnSpPr>
        <p:spPr>
          <a:xfrm>
            <a:off x="7370090" y="2093418"/>
            <a:ext cx="848501" cy="0"/>
          </a:xfrm>
          <a:prstGeom prst="line">
            <a:avLst/>
          </a:prstGeom>
          <a:noFill/>
          <a:ln w="25400" cap="flat" cmpd="sng" algn="ctr">
            <a:solidFill>
              <a:srgbClr val="00C4D9"/>
            </a:solidFill>
            <a:prstDash val="solid"/>
          </a:ln>
          <a:effectLst/>
        </p:spPr>
      </p:cxnSp>
      <p:pic>
        <p:nvPicPr>
          <p:cNvPr id="21" name="Picture 20" descr="M:\Principal_registered_white_185.png">
            <a:extLst>
              <a:ext uri="{FF2B5EF4-FFF2-40B4-BE49-F238E27FC236}">
                <a16:creationId xmlns:a16="http://schemas.microsoft.com/office/drawing/2014/main" id="{98507CDC-D269-D5EB-F42F-2E86B592BA6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20567" y="558921"/>
            <a:ext cx="1718664" cy="513037"/>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2"/>
          <p:cNvSpPr>
            <a:spLocks noGrp="1"/>
          </p:cNvSpPr>
          <p:nvPr>
            <p:ph type="subTitle" idx="4294967295"/>
          </p:nvPr>
        </p:nvSpPr>
        <p:spPr>
          <a:xfrm>
            <a:off x="7390948" y="4625881"/>
            <a:ext cx="4182353" cy="1788567"/>
          </a:xfrm>
        </p:spPr>
        <p:txBody>
          <a:bodyPr lIns="0">
            <a:normAutofit/>
          </a:bodyPr>
          <a:lstStyle/>
          <a:p>
            <a:pPr marL="0" indent="0">
              <a:buNone/>
            </a:pPr>
            <a:r>
              <a:rPr lang="en-US" sz="2000" dirty="0">
                <a:solidFill>
                  <a:schemeClr val="bg1"/>
                </a:solidFill>
              </a:rPr>
              <a:t>Presenter’s Name</a:t>
            </a:r>
          </a:p>
          <a:p>
            <a:pPr marL="0" indent="0">
              <a:buNone/>
            </a:pPr>
            <a:r>
              <a:rPr lang="en-US" sz="2000" dirty="0">
                <a:solidFill>
                  <a:schemeClr val="bg1"/>
                </a:solidFill>
              </a:rPr>
              <a:t>Presenter’s Title</a:t>
            </a:r>
          </a:p>
          <a:p>
            <a:pPr marL="0" indent="0">
              <a:buNone/>
            </a:pPr>
            <a:endParaRPr lang="en-US" sz="2000" dirty="0">
              <a:solidFill>
                <a:schemeClr val="bg1"/>
              </a:solidFill>
            </a:endParaRPr>
          </a:p>
          <a:p>
            <a:pPr marL="0" indent="0">
              <a:buNone/>
            </a:pPr>
            <a:r>
              <a:rPr lang="en-US" sz="1600" dirty="0">
                <a:solidFill>
                  <a:schemeClr val="bg1"/>
                </a:solidFill>
              </a:rPr>
              <a:t>Date XX, XXXX</a:t>
            </a:r>
          </a:p>
        </p:txBody>
      </p:sp>
    </p:spTree>
    <p:extLst>
      <p:ext uri="{BB962C8B-B14F-4D97-AF65-F5344CB8AC3E}">
        <p14:creationId xmlns:p14="http://schemas.microsoft.com/office/powerpoint/2010/main" val="4178748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4156788" y="2195336"/>
            <a:ext cx="5834235" cy="2150135"/>
          </a:xfrm>
          <a:prstGeom prst="rect">
            <a:avLst/>
          </a:prstGeom>
        </p:spPr>
        <p:txBody>
          <a:bodyPr vert="horz" lIns="121920" tIns="60960" rIns="121920" bIns="60960" rtlCol="0">
            <a:noAutofit/>
          </a:bodyPr>
          <a:lstStyle>
            <a:lvl1pPr marL="192024" indent="-192024" algn="l" defTabSz="457200" rtl="0" eaLnBrk="1" latinLnBrk="0" hangingPunct="1">
              <a:spcBef>
                <a:spcPct val="20000"/>
              </a:spcBef>
              <a:buClr>
                <a:srgbClr val="787878"/>
              </a:buClr>
              <a:buFont typeface="Arial"/>
              <a:buChar char="•"/>
              <a:defRPr sz="1600" kern="1200" baseline="0">
                <a:solidFill>
                  <a:srgbClr val="7F7F7F"/>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787878"/>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2800" dirty="0">
                <a:solidFill>
                  <a:srgbClr val="0076CF"/>
                </a:solidFill>
                <a:latin typeface="FS Elliot Pro Light"/>
                <a:cs typeface="FS Elliot Pro Light"/>
              </a:rPr>
              <a:t>Choosing a mix of different investments with varying risk levels might help manage risk — and give your investment the potential to grow over time.</a:t>
            </a:r>
          </a:p>
        </p:txBody>
      </p:sp>
      <p:sp>
        <p:nvSpPr>
          <p:cNvPr id="8" name="Text Placeholder 6">
            <a:extLst>
              <a:ext uri="{FF2B5EF4-FFF2-40B4-BE49-F238E27FC236}">
                <a16:creationId xmlns:a16="http://schemas.microsoft.com/office/drawing/2014/main" id="{967CD104-4E92-9E8A-3E1A-8BE963876731}"/>
              </a:ext>
            </a:extLst>
          </p:cNvPr>
          <p:cNvSpPr txBox="1">
            <a:spLocks/>
          </p:cNvSpPr>
          <p:nvPr/>
        </p:nvSpPr>
        <p:spPr>
          <a:xfrm>
            <a:off x="1042046" y="497102"/>
            <a:ext cx="5494221" cy="53067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dirty="0">
                <a:solidFill>
                  <a:srgbClr val="002855"/>
                </a:solidFill>
              </a:rPr>
              <a:t>Be an informed retirement investor</a:t>
            </a:r>
          </a:p>
        </p:txBody>
      </p:sp>
      <p:sp>
        <p:nvSpPr>
          <p:cNvPr id="10" name="Title 3">
            <a:extLst>
              <a:ext uri="{FF2B5EF4-FFF2-40B4-BE49-F238E27FC236}">
                <a16:creationId xmlns:a16="http://schemas.microsoft.com/office/drawing/2014/main" id="{BC25855D-6381-C2E2-0D04-F404288E14B9}"/>
              </a:ext>
            </a:extLst>
          </p:cNvPr>
          <p:cNvSpPr txBox="1">
            <a:spLocks/>
          </p:cNvSpPr>
          <p:nvPr/>
        </p:nvSpPr>
        <p:spPr>
          <a:xfrm>
            <a:off x="1017235" y="796995"/>
            <a:ext cx="4238160" cy="942353"/>
          </a:xfrm>
          <a:prstGeom prst="rect">
            <a:avLst/>
          </a:prstGeom>
        </p:spPr>
        <p:txBody>
          <a:bodyPr vert="horz" lIns="91440" tIns="45720" rIns="91440" bIns="45720" rtlCol="0" anchor="t">
            <a:noAutofit/>
          </a:bodyPr>
          <a:lstStyle>
            <a:lvl1pPr algn="l" defTabSz="609585" rtl="0" eaLnBrk="1" latinLnBrk="0" hangingPunct="1">
              <a:lnSpc>
                <a:spcPct val="80000"/>
              </a:lnSpc>
              <a:spcBef>
                <a:spcPct val="0"/>
              </a:spcBef>
              <a:buNone/>
              <a:defRPr sz="3733" b="0" i="0" kern="1200" baseline="0">
                <a:solidFill>
                  <a:schemeClr val="tx2"/>
                </a:solidFill>
                <a:latin typeface="FS Elliot Pro Light"/>
                <a:ea typeface="+mj-ea"/>
                <a:cs typeface="FS Elliot Pro Light"/>
              </a:defRPr>
            </a:lvl1pPr>
          </a:lstStyle>
          <a:p>
            <a:pPr>
              <a:lnSpc>
                <a:spcPts val="5000"/>
              </a:lnSpc>
            </a:pPr>
            <a:r>
              <a:rPr lang="en-US" sz="4000" dirty="0">
                <a:solidFill>
                  <a:srgbClr val="0076CF"/>
                </a:solidFill>
              </a:rPr>
              <a:t>Mix it up</a:t>
            </a:r>
          </a:p>
        </p:txBody>
      </p:sp>
      <p:sp>
        <p:nvSpPr>
          <p:cNvPr id="11" name="TextBox 10">
            <a:extLst>
              <a:ext uri="{FF2B5EF4-FFF2-40B4-BE49-F238E27FC236}">
                <a16:creationId xmlns:a16="http://schemas.microsoft.com/office/drawing/2014/main" id="{4C521EC3-E7BC-2F14-8DB7-B713EAE339DC}"/>
              </a:ext>
            </a:extLst>
          </p:cNvPr>
          <p:cNvSpPr txBox="1"/>
          <p:nvPr/>
        </p:nvSpPr>
        <p:spPr>
          <a:xfrm>
            <a:off x="274635" y="6206185"/>
            <a:ext cx="5121915" cy="246221"/>
          </a:xfrm>
          <a:prstGeom prst="rect">
            <a:avLst/>
          </a:prstGeom>
          <a:noFill/>
        </p:spPr>
        <p:txBody>
          <a:bodyPr wrap="none" rtlCol="0">
            <a:spAutoFit/>
          </a:bodyPr>
          <a:lstStyle/>
          <a:p>
            <a:r>
              <a:rPr lang="en-US" sz="1000" dirty="0">
                <a:solidFill>
                  <a:srgbClr val="333333"/>
                </a:solidFill>
                <a:latin typeface="FS Elliot Pro" pitchFamily="50" charset="0"/>
              </a:rPr>
              <a:t>Asset allocation and diversification do not ensure a profit or protect against a loss.</a:t>
            </a:r>
          </a:p>
        </p:txBody>
      </p:sp>
      <p:sp>
        <p:nvSpPr>
          <p:cNvPr id="15" name="Oval 14">
            <a:extLst>
              <a:ext uri="{FF2B5EF4-FFF2-40B4-BE49-F238E27FC236}">
                <a16:creationId xmlns:a16="http://schemas.microsoft.com/office/drawing/2014/main" id="{493F26E0-BD1C-DB59-6724-00BED224F038}"/>
              </a:ext>
            </a:extLst>
          </p:cNvPr>
          <p:cNvSpPr/>
          <p:nvPr/>
        </p:nvSpPr>
        <p:spPr>
          <a:xfrm>
            <a:off x="967774" y="2511482"/>
            <a:ext cx="2050551" cy="2050551"/>
          </a:xfrm>
          <a:prstGeom prst="ellipse">
            <a:avLst/>
          </a:prstGeom>
          <a:noFill/>
          <a:ln w="12700">
            <a:solidFill>
              <a:srgbClr val="0076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63A1751-8345-5924-B725-E3DC4AF2F4B8}"/>
              </a:ext>
            </a:extLst>
          </p:cNvPr>
          <p:cNvSpPr/>
          <p:nvPr/>
        </p:nvSpPr>
        <p:spPr>
          <a:xfrm>
            <a:off x="1030709" y="2564076"/>
            <a:ext cx="2050551" cy="2050551"/>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D142D7F6-0373-1408-1515-9B9B9DBF52C9}"/>
              </a:ext>
            </a:extLst>
          </p:cNvPr>
          <p:cNvCxnSpPr>
            <a:cxnSpLocks/>
          </p:cNvCxnSpPr>
          <p:nvPr/>
        </p:nvCxnSpPr>
        <p:spPr>
          <a:xfrm flipV="1">
            <a:off x="3673562" y="2097345"/>
            <a:ext cx="0" cy="3005007"/>
          </a:xfrm>
          <a:prstGeom prst="line">
            <a:avLst/>
          </a:prstGeom>
          <a:ln w="19050" cap="rnd">
            <a:solidFill>
              <a:srgbClr val="012754"/>
            </a:solidFill>
            <a:prstDash val="sysDot"/>
            <a:round/>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88C8D987-158E-5F69-F021-F4C95E3619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1053" y="2891016"/>
            <a:ext cx="1162419" cy="1280133"/>
          </a:xfrm>
          <a:prstGeom prst="rect">
            <a:avLst/>
          </a:prstGeom>
        </p:spPr>
      </p:pic>
    </p:spTree>
    <p:extLst>
      <p:ext uri="{BB962C8B-B14F-4D97-AF65-F5344CB8AC3E}">
        <p14:creationId xmlns:p14="http://schemas.microsoft.com/office/powerpoint/2010/main" val="3749226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Icon&#10;&#10;Description automatically generated with medium confidence">
            <a:extLst>
              <a:ext uri="{FF2B5EF4-FFF2-40B4-BE49-F238E27FC236}">
                <a16:creationId xmlns:a16="http://schemas.microsoft.com/office/drawing/2014/main" id="{EADA233E-2A47-3287-D248-4842F9741966}"/>
              </a:ext>
            </a:extLst>
          </p:cNvPr>
          <p:cNvPicPr>
            <a:picLocks noChangeAspect="1"/>
          </p:cNvPicPr>
          <p:nvPr/>
        </p:nvPicPr>
        <p:blipFill>
          <a:blip r:embed="rId3"/>
          <a:stretch>
            <a:fillRect/>
          </a:stretch>
        </p:blipFill>
        <p:spPr>
          <a:xfrm>
            <a:off x="1557196" y="2771618"/>
            <a:ext cx="7908491" cy="2497499"/>
          </a:xfrm>
          <a:prstGeom prst="rect">
            <a:avLst/>
          </a:prstGeom>
        </p:spPr>
      </p:pic>
      <p:sp>
        <p:nvSpPr>
          <p:cNvPr id="5" name="TextBox 4"/>
          <p:cNvSpPr txBox="1"/>
          <p:nvPr/>
        </p:nvSpPr>
        <p:spPr>
          <a:xfrm>
            <a:off x="974839" y="5139899"/>
            <a:ext cx="1977349" cy="417102"/>
          </a:xfrm>
          <a:prstGeom prst="rect">
            <a:avLst/>
          </a:prstGeom>
          <a:noFill/>
        </p:spPr>
        <p:txBody>
          <a:bodyPr wrap="square" rtlCol="0">
            <a:spAutoFit/>
          </a:bodyPr>
          <a:lstStyle/>
          <a:p>
            <a:pPr marL="48767">
              <a:lnSpc>
                <a:spcPct val="110000"/>
              </a:lnSpc>
              <a:spcAft>
                <a:spcPts val="400"/>
              </a:spcAft>
              <a:buClr>
                <a:schemeClr val="tx1">
                  <a:lumMod val="65000"/>
                </a:schemeClr>
              </a:buClr>
              <a:buSzPct val="150000"/>
            </a:pPr>
            <a:r>
              <a:rPr lang="en-US" sz="2000" b="1" dirty="0">
                <a:solidFill>
                  <a:srgbClr val="00C4D9"/>
                </a:solidFill>
                <a:latin typeface="FS Elliot Pro"/>
                <a:ea typeface="Calibri"/>
                <a:cs typeface="FS Elliot Pro"/>
              </a:rPr>
              <a:t>Age</a:t>
            </a:r>
          </a:p>
        </p:txBody>
      </p:sp>
      <p:cxnSp>
        <p:nvCxnSpPr>
          <p:cNvPr id="7" name="Straight Connector 6"/>
          <p:cNvCxnSpPr/>
          <p:nvPr/>
        </p:nvCxnSpPr>
        <p:spPr>
          <a:xfrm flipV="1">
            <a:off x="1466472" y="2639168"/>
            <a:ext cx="8179712" cy="2378871"/>
          </a:xfrm>
          <a:prstGeom prst="line">
            <a:avLst/>
          </a:prstGeom>
          <a:ln w="12700" cmpd="sng">
            <a:solidFill>
              <a:srgbClr val="00C4D9"/>
            </a:solidFill>
            <a:prstDash val="solid"/>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flipV="1">
            <a:off x="1466472" y="2639168"/>
            <a:ext cx="8179712" cy="2378871"/>
          </a:xfrm>
          <a:prstGeom prst="line">
            <a:avLst/>
          </a:prstGeom>
          <a:ln w="12700" cmpd="sng">
            <a:solidFill>
              <a:srgbClr val="0076CF"/>
            </a:solidFill>
            <a:prstDash val="solid"/>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001402" y="2035823"/>
            <a:ext cx="1977349" cy="500258"/>
          </a:xfrm>
          <a:prstGeom prst="rect">
            <a:avLst/>
          </a:prstGeom>
          <a:noFill/>
        </p:spPr>
        <p:txBody>
          <a:bodyPr wrap="square" rtlCol="0">
            <a:spAutoFit/>
          </a:bodyPr>
          <a:lstStyle/>
          <a:p>
            <a:pPr marL="48767">
              <a:lnSpc>
                <a:spcPct val="110000"/>
              </a:lnSpc>
              <a:spcAft>
                <a:spcPts val="400"/>
              </a:spcAft>
              <a:buClr>
                <a:schemeClr val="tx1">
                  <a:lumMod val="65000"/>
                </a:schemeClr>
              </a:buClr>
              <a:buSzPct val="150000"/>
            </a:pPr>
            <a:r>
              <a:rPr lang="en-US" sz="2000" b="1" dirty="0">
                <a:solidFill>
                  <a:srgbClr val="0076CF"/>
                </a:solidFill>
                <a:latin typeface="FS Elliot Pro"/>
                <a:ea typeface="Calibri"/>
                <a:cs typeface="FS Elliot Pro"/>
              </a:rPr>
              <a:t>Risk</a:t>
            </a:r>
          </a:p>
        </p:txBody>
      </p:sp>
      <p:sp>
        <p:nvSpPr>
          <p:cNvPr id="19" name="TextBox 18"/>
          <p:cNvSpPr txBox="1"/>
          <p:nvPr/>
        </p:nvSpPr>
        <p:spPr>
          <a:xfrm>
            <a:off x="1949892" y="3818285"/>
            <a:ext cx="2079999" cy="319703"/>
          </a:xfrm>
          <a:prstGeom prst="rect">
            <a:avLst/>
          </a:prstGeom>
          <a:noFill/>
        </p:spPr>
        <p:txBody>
          <a:bodyPr wrap="square" rtlCol="0">
            <a:spAutoFit/>
          </a:bodyPr>
          <a:lstStyle/>
          <a:p>
            <a:pPr marL="48767">
              <a:lnSpc>
                <a:spcPct val="110000"/>
              </a:lnSpc>
              <a:spcAft>
                <a:spcPts val="400"/>
              </a:spcAft>
              <a:buClr>
                <a:schemeClr val="tx1">
                  <a:lumMod val="65000"/>
                </a:schemeClr>
              </a:buClr>
              <a:buSzPct val="150000"/>
            </a:pPr>
            <a:r>
              <a:rPr lang="en-US" sz="1400" dirty="0">
                <a:solidFill>
                  <a:schemeClr val="bg1"/>
                </a:solidFill>
                <a:latin typeface="FS Elliot Pro"/>
                <a:ea typeface="Calibri"/>
                <a:cs typeface="FS Elliot Pro"/>
              </a:rPr>
              <a:t>Return</a:t>
            </a:r>
          </a:p>
        </p:txBody>
      </p:sp>
      <p:sp>
        <p:nvSpPr>
          <p:cNvPr id="11" name="Text Placeholder 6">
            <a:extLst>
              <a:ext uri="{FF2B5EF4-FFF2-40B4-BE49-F238E27FC236}">
                <a16:creationId xmlns:a16="http://schemas.microsoft.com/office/drawing/2014/main" id="{E006F87B-70A6-0906-EA5A-131D96BB8E89}"/>
              </a:ext>
            </a:extLst>
          </p:cNvPr>
          <p:cNvSpPr txBox="1">
            <a:spLocks/>
          </p:cNvSpPr>
          <p:nvPr/>
        </p:nvSpPr>
        <p:spPr>
          <a:xfrm>
            <a:off x="1042046" y="497102"/>
            <a:ext cx="5494221" cy="53067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dirty="0">
                <a:solidFill>
                  <a:srgbClr val="002855"/>
                </a:solidFill>
              </a:rPr>
              <a:t>Be an informed retirement investor</a:t>
            </a:r>
          </a:p>
        </p:txBody>
      </p:sp>
      <p:sp>
        <p:nvSpPr>
          <p:cNvPr id="12" name="Title 3">
            <a:extLst>
              <a:ext uri="{FF2B5EF4-FFF2-40B4-BE49-F238E27FC236}">
                <a16:creationId xmlns:a16="http://schemas.microsoft.com/office/drawing/2014/main" id="{91F1BAC2-DBA6-1155-D1C0-3BCAAD57CBBA}"/>
              </a:ext>
            </a:extLst>
          </p:cNvPr>
          <p:cNvSpPr txBox="1">
            <a:spLocks/>
          </p:cNvSpPr>
          <p:nvPr/>
        </p:nvSpPr>
        <p:spPr>
          <a:xfrm>
            <a:off x="1017235" y="796995"/>
            <a:ext cx="6230588" cy="942353"/>
          </a:xfrm>
          <a:prstGeom prst="rect">
            <a:avLst/>
          </a:prstGeom>
        </p:spPr>
        <p:txBody>
          <a:bodyPr vert="horz" lIns="91440" tIns="45720" rIns="91440" bIns="45720" rtlCol="0" anchor="t">
            <a:noAutofit/>
          </a:bodyPr>
          <a:lstStyle>
            <a:lvl1pPr algn="l" defTabSz="609585" rtl="0" eaLnBrk="1" latinLnBrk="0" hangingPunct="1">
              <a:lnSpc>
                <a:spcPct val="80000"/>
              </a:lnSpc>
              <a:spcBef>
                <a:spcPct val="0"/>
              </a:spcBef>
              <a:buNone/>
              <a:defRPr sz="3733" b="0" i="0" kern="1200" baseline="0">
                <a:solidFill>
                  <a:schemeClr val="tx2"/>
                </a:solidFill>
                <a:latin typeface="FS Elliot Pro Light"/>
                <a:ea typeface="+mj-ea"/>
                <a:cs typeface="FS Elliot Pro Light"/>
              </a:defRPr>
            </a:lvl1pPr>
          </a:lstStyle>
          <a:p>
            <a:pPr>
              <a:lnSpc>
                <a:spcPts val="5000"/>
              </a:lnSpc>
            </a:pPr>
            <a:r>
              <a:rPr lang="en-US" sz="4000" dirty="0">
                <a:solidFill>
                  <a:srgbClr val="0076CF"/>
                </a:solidFill>
              </a:rPr>
              <a:t>Is it time for a change?</a:t>
            </a:r>
          </a:p>
        </p:txBody>
      </p:sp>
      <p:sp>
        <p:nvSpPr>
          <p:cNvPr id="20" name="TextBox 19">
            <a:extLst>
              <a:ext uri="{FF2B5EF4-FFF2-40B4-BE49-F238E27FC236}">
                <a16:creationId xmlns:a16="http://schemas.microsoft.com/office/drawing/2014/main" id="{D3561324-07CF-5915-DDAB-C7486AFE8A75}"/>
              </a:ext>
            </a:extLst>
          </p:cNvPr>
          <p:cNvSpPr txBox="1"/>
          <p:nvPr/>
        </p:nvSpPr>
        <p:spPr>
          <a:xfrm>
            <a:off x="274635" y="6206185"/>
            <a:ext cx="5121915" cy="246221"/>
          </a:xfrm>
          <a:prstGeom prst="rect">
            <a:avLst/>
          </a:prstGeom>
          <a:noFill/>
        </p:spPr>
        <p:txBody>
          <a:bodyPr wrap="none" rtlCol="0">
            <a:spAutoFit/>
          </a:bodyPr>
          <a:lstStyle/>
          <a:p>
            <a:r>
              <a:rPr lang="en-US" sz="1000" dirty="0">
                <a:solidFill>
                  <a:srgbClr val="333333"/>
                </a:solidFill>
                <a:latin typeface="FS Elliot Pro" pitchFamily="50" charset="0"/>
              </a:rPr>
              <a:t>Asset allocation and diversification do not ensure a profit or protect against a loss.</a:t>
            </a:r>
          </a:p>
        </p:txBody>
      </p:sp>
    </p:spTree>
    <p:extLst>
      <p:ext uri="{BB962C8B-B14F-4D97-AF65-F5344CB8AC3E}">
        <p14:creationId xmlns:p14="http://schemas.microsoft.com/office/powerpoint/2010/main" val="3003674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9E737EC-1ECA-8284-23C7-F87E42974A82}"/>
              </a:ext>
            </a:extLst>
          </p:cNvPr>
          <p:cNvSpPr/>
          <p:nvPr/>
        </p:nvSpPr>
        <p:spPr>
          <a:xfrm>
            <a:off x="1045030" y="2801547"/>
            <a:ext cx="1508798" cy="590931"/>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987D971-C169-522D-CD19-6276961C6D71}"/>
              </a:ext>
            </a:extLst>
          </p:cNvPr>
          <p:cNvSpPr/>
          <p:nvPr/>
        </p:nvSpPr>
        <p:spPr>
          <a:xfrm>
            <a:off x="6109854" y="0"/>
            <a:ext cx="6082145" cy="6858001"/>
          </a:xfrm>
          <a:prstGeom prst="rect">
            <a:avLst/>
          </a:prstGeom>
          <a:solidFill>
            <a:srgbClr val="E4F0F9"/>
          </a:solidFill>
          <a:ln>
            <a:noFill/>
          </a:ln>
        </p:spPr>
        <p:style>
          <a:lnRef idx="0">
            <a:srgbClr val="787070"/>
          </a:lnRef>
          <a:fillRef idx="1">
            <a:schemeClr val="accent1"/>
          </a:fillRef>
          <a:effectRef idx="0">
            <a:schemeClr val="dk1"/>
          </a:effectRef>
          <a:fontRef idx="minor">
            <a:schemeClr val="lt1"/>
          </a:fontRef>
        </p:style>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S Elliot Pro"/>
              <a:ea typeface="+mn-ea"/>
              <a:cs typeface="+mn-cs"/>
            </a:endParaRPr>
          </a:p>
        </p:txBody>
      </p:sp>
      <p:sp>
        <p:nvSpPr>
          <p:cNvPr id="15" name="Text Placeholder 6">
            <a:extLst>
              <a:ext uri="{FF2B5EF4-FFF2-40B4-BE49-F238E27FC236}">
                <a16:creationId xmlns:a16="http://schemas.microsoft.com/office/drawing/2014/main" id="{9F24B0CC-5DB4-BA76-3E1E-4F12CCD4170F}"/>
              </a:ext>
            </a:extLst>
          </p:cNvPr>
          <p:cNvSpPr txBox="1">
            <a:spLocks/>
          </p:cNvSpPr>
          <p:nvPr/>
        </p:nvSpPr>
        <p:spPr>
          <a:xfrm>
            <a:off x="1042046" y="497102"/>
            <a:ext cx="4352913" cy="810490"/>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dirty="0">
                <a:solidFill>
                  <a:srgbClr val="002855"/>
                </a:solidFill>
              </a:rPr>
              <a:t>Be an informed retirement investor</a:t>
            </a:r>
          </a:p>
        </p:txBody>
      </p:sp>
      <p:sp>
        <p:nvSpPr>
          <p:cNvPr id="16" name="Title 3">
            <a:extLst>
              <a:ext uri="{FF2B5EF4-FFF2-40B4-BE49-F238E27FC236}">
                <a16:creationId xmlns:a16="http://schemas.microsoft.com/office/drawing/2014/main" id="{3BD99412-0294-6A58-79D2-036D9113A215}"/>
              </a:ext>
            </a:extLst>
          </p:cNvPr>
          <p:cNvSpPr txBox="1">
            <a:spLocks/>
          </p:cNvSpPr>
          <p:nvPr/>
        </p:nvSpPr>
        <p:spPr>
          <a:xfrm>
            <a:off x="1017235" y="2740016"/>
            <a:ext cx="3527333" cy="858550"/>
          </a:xfrm>
          <a:prstGeom prst="rect">
            <a:avLst/>
          </a:prstGeom>
        </p:spPr>
        <p:txBody>
          <a:bodyPr vert="horz" lIns="91440" tIns="45720" rIns="91440" bIns="45720" rtlCol="0" anchor="t">
            <a:noAutofit/>
          </a:bodyPr>
          <a:lstStyle>
            <a:lvl1pPr algn="l" defTabSz="609585" rtl="0" eaLnBrk="1" latinLnBrk="0" hangingPunct="1">
              <a:lnSpc>
                <a:spcPct val="80000"/>
              </a:lnSpc>
              <a:spcBef>
                <a:spcPct val="0"/>
              </a:spcBef>
              <a:buNone/>
              <a:defRPr sz="3733" b="0" i="0" kern="1200" baseline="0">
                <a:solidFill>
                  <a:schemeClr val="tx2"/>
                </a:solidFill>
                <a:latin typeface="FS Elliot Pro Light"/>
                <a:ea typeface="+mj-ea"/>
                <a:cs typeface="FS Elliot Pro Light"/>
              </a:defRPr>
            </a:lvl1pPr>
          </a:lstStyle>
          <a:p>
            <a:pPr>
              <a:lnSpc>
                <a:spcPts val="5000"/>
              </a:lnSpc>
            </a:pPr>
            <a:r>
              <a:rPr lang="en-US" sz="4000" b="1" dirty="0">
                <a:solidFill>
                  <a:schemeClr val="bg1"/>
                </a:solidFill>
                <a:latin typeface="FS Elliot Pro" panose="02000503040000020004" pitchFamily="2" charset="0"/>
              </a:rPr>
              <a:t>Know</a:t>
            </a:r>
            <a:r>
              <a:rPr lang="en-US" sz="4000" dirty="0">
                <a:solidFill>
                  <a:srgbClr val="0076CF"/>
                </a:solidFill>
              </a:rPr>
              <a:t>  your tax options</a:t>
            </a:r>
            <a:br>
              <a:rPr lang="en-US" sz="4000" dirty="0">
                <a:solidFill>
                  <a:srgbClr val="0076CF"/>
                </a:solidFill>
              </a:rPr>
            </a:br>
            <a:endParaRPr lang="en-US" sz="4000" dirty="0">
              <a:solidFill>
                <a:srgbClr val="0076CF"/>
              </a:solidFill>
            </a:endParaRPr>
          </a:p>
        </p:txBody>
      </p:sp>
      <p:sp>
        <p:nvSpPr>
          <p:cNvPr id="17" name="Content Placeholder 1">
            <a:extLst>
              <a:ext uri="{FF2B5EF4-FFF2-40B4-BE49-F238E27FC236}">
                <a16:creationId xmlns:a16="http://schemas.microsoft.com/office/drawing/2014/main" id="{4DCB67ED-118F-C8D2-49F1-AA0419AAC95D}"/>
              </a:ext>
            </a:extLst>
          </p:cNvPr>
          <p:cNvSpPr txBox="1">
            <a:spLocks/>
          </p:cNvSpPr>
          <p:nvPr/>
        </p:nvSpPr>
        <p:spPr>
          <a:xfrm>
            <a:off x="6474077" y="1633535"/>
            <a:ext cx="3910894" cy="2969178"/>
          </a:xfrm>
          <a:prstGeom prst="rect">
            <a:avLst/>
          </a:prstGeom>
        </p:spPr>
        <p:txBody>
          <a:bodyPr vert="horz" lIns="91440" tIns="45720" rIns="91440" bIns="45720" numCol="1" spcCol="457200" rtlCol="0">
            <a:noAutofit/>
          </a:bodyPr>
          <a:lstStyle>
            <a:lvl1pPr marL="256026" indent="-256026" algn="l" defTabSz="609585" rtl="0" eaLnBrk="1" latinLnBrk="0" hangingPunct="1">
              <a:spcBef>
                <a:spcPct val="20000"/>
              </a:spcBef>
              <a:buClr>
                <a:srgbClr val="787878"/>
              </a:buClr>
              <a:buFont typeface="Arial"/>
              <a:buChar char="•"/>
              <a:defRPr sz="2133" kern="1200" baseline="0">
                <a:solidFill>
                  <a:srgbClr val="7F7F7F"/>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8767" indent="0">
              <a:lnSpc>
                <a:spcPts val="2500"/>
              </a:lnSpc>
              <a:spcBef>
                <a:spcPts val="0"/>
              </a:spcBef>
              <a:spcAft>
                <a:spcPts val="2800"/>
              </a:spcAft>
              <a:buClr>
                <a:srgbClr val="0076CF"/>
              </a:buClr>
              <a:buSzPct val="150000"/>
              <a:buNone/>
            </a:pPr>
            <a:r>
              <a:rPr lang="en-US" sz="2000" dirty="0">
                <a:solidFill>
                  <a:srgbClr val="333333"/>
                </a:solidFill>
                <a:ea typeface="Calibri"/>
              </a:rPr>
              <a:t>Saving more in your employer’s retirement plan.</a:t>
            </a:r>
          </a:p>
          <a:p>
            <a:pPr marL="48767" indent="0">
              <a:lnSpc>
                <a:spcPts val="2500"/>
              </a:lnSpc>
              <a:spcBef>
                <a:spcPts val="0"/>
              </a:spcBef>
              <a:spcAft>
                <a:spcPts val="2800"/>
              </a:spcAft>
              <a:buClr>
                <a:srgbClr val="0076CF"/>
              </a:buClr>
              <a:buSzPct val="150000"/>
              <a:buNone/>
            </a:pPr>
            <a:r>
              <a:rPr lang="en-US" sz="2000" dirty="0">
                <a:solidFill>
                  <a:srgbClr val="333333"/>
                </a:solidFill>
                <a:ea typeface="Calibri"/>
              </a:rPr>
              <a:t>Contributing to an IRA.</a:t>
            </a:r>
          </a:p>
          <a:p>
            <a:pPr marL="48767" indent="0">
              <a:lnSpc>
                <a:spcPts val="2500"/>
              </a:lnSpc>
              <a:spcBef>
                <a:spcPts val="0"/>
              </a:spcBef>
              <a:spcAft>
                <a:spcPts val="2800"/>
              </a:spcAft>
              <a:buClr>
                <a:srgbClr val="0076CF"/>
              </a:buClr>
              <a:buSzPct val="150000"/>
              <a:buNone/>
            </a:pPr>
            <a:r>
              <a:rPr lang="en-US" sz="2000" dirty="0">
                <a:solidFill>
                  <a:srgbClr val="333333"/>
                </a:solidFill>
                <a:ea typeface="Calibri"/>
              </a:rPr>
              <a:t>Making catch-up contributions.</a:t>
            </a:r>
          </a:p>
          <a:p>
            <a:pPr marL="48767" indent="0">
              <a:lnSpc>
                <a:spcPts val="2500"/>
              </a:lnSpc>
              <a:spcBef>
                <a:spcPts val="0"/>
              </a:spcBef>
              <a:spcAft>
                <a:spcPts val="2800"/>
              </a:spcAft>
              <a:buClr>
                <a:srgbClr val="0076CF"/>
              </a:buClr>
              <a:buSzPct val="150000"/>
              <a:buNone/>
            </a:pPr>
            <a:r>
              <a:rPr lang="en-US" sz="2000" dirty="0">
                <a:solidFill>
                  <a:srgbClr val="333333"/>
                </a:solidFill>
                <a:ea typeface="Calibri"/>
              </a:rPr>
              <a:t>Seeing if you’re eligible for the Saver’s Tax Credit.</a:t>
            </a:r>
          </a:p>
          <a:p>
            <a:pPr marL="48767" indent="0">
              <a:lnSpc>
                <a:spcPts val="2500"/>
              </a:lnSpc>
              <a:spcBef>
                <a:spcPts val="0"/>
              </a:spcBef>
              <a:spcAft>
                <a:spcPts val="2800"/>
              </a:spcAft>
              <a:buClr>
                <a:srgbClr val="0076CF"/>
              </a:buClr>
              <a:buSzPct val="150000"/>
              <a:buNone/>
            </a:pPr>
            <a:r>
              <a:rPr lang="en-US" sz="2000" dirty="0">
                <a:solidFill>
                  <a:srgbClr val="333333"/>
                </a:solidFill>
                <a:ea typeface="Calibri"/>
              </a:rPr>
              <a:t>Checking with a tax pro.</a:t>
            </a:r>
          </a:p>
        </p:txBody>
      </p:sp>
      <p:grpSp>
        <p:nvGrpSpPr>
          <p:cNvPr id="25" name="Group 24">
            <a:extLst>
              <a:ext uri="{FF2B5EF4-FFF2-40B4-BE49-F238E27FC236}">
                <a16:creationId xmlns:a16="http://schemas.microsoft.com/office/drawing/2014/main" id="{A9FDFA78-83C9-5D63-D79B-B596BDA9F7BF}"/>
              </a:ext>
            </a:extLst>
          </p:cNvPr>
          <p:cNvGrpSpPr/>
          <p:nvPr/>
        </p:nvGrpSpPr>
        <p:grpSpPr>
          <a:xfrm>
            <a:off x="6013425" y="1745513"/>
            <a:ext cx="217208" cy="211200"/>
            <a:chOff x="5876925" y="2340389"/>
            <a:chExt cx="217208" cy="211200"/>
          </a:xfrm>
        </p:grpSpPr>
        <p:sp>
          <p:nvSpPr>
            <p:cNvPr id="26" name="Oval 25">
              <a:extLst>
                <a:ext uri="{FF2B5EF4-FFF2-40B4-BE49-F238E27FC236}">
                  <a16:creationId xmlns:a16="http://schemas.microsoft.com/office/drawing/2014/main" id="{497B3DD6-9AB3-B479-937E-025A5CA46C90}"/>
                </a:ext>
              </a:extLst>
            </p:cNvPr>
            <p:cNvSpPr/>
            <p:nvPr/>
          </p:nvSpPr>
          <p:spPr>
            <a:xfrm>
              <a:off x="5895633" y="2353089"/>
              <a:ext cx="198500" cy="198500"/>
            </a:xfrm>
            <a:prstGeom prst="ellipse">
              <a:avLst/>
            </a:prstGeom>
            <a:solidFill>
              <a:srgbClr val="55F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464D27E9-CEEC-B705-2638-112AD48C05F4}"/>
                </a:ext>
              </a:extLst>
            </p:cNvPr>
            <p:cNvGrpSpPr/>
            <p:nvPr/>
          </p:nvGrpSpPr>
          <p:grpSpPr>
            <a:xfrm>
              <a:off x="5962650" y="2390122"/>
              <a:ext cx="46764" cy="93528"/>
              <a:chOff x="5194416" y="1856891"/>
              <a:chExt cx="139700" cy="279400"/>
            </a:xfrm>
          </p:grpSpPr>
          <p:cxnSp>
            <p:nvCxnSpPr>
              <p:cNvPr id="29" name="Straight Connector 28">
                <a:extLst>
                  <a:ext uri="{FF2B5EF4-FFF2-40B4-BE49-F238E27FC236}">
                    <a16:creationId xmlns:a16="http://schemas.microsoft.com/office/drawing/2014/main" id="{ECDB26FE-F6F7-6C6F-BCF2-2EB553A3DBD9}"/>
                  </a:ext>
                </a:extLst>
              </p:cNvPr>
              <p:cNvCxnSpPr>
                <a:cxnSpLocks/>
              </p:cNvCxnSpPr>
              <p:nvPr/>
            </p:nvCxnSpPr>
            <p:spPr>
              <a:xfrm>
                <a:off x="5194416" y="18568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C8E5750-2482-8AC6-CE10-063B7073997C}"/>
                  </a:ext>
                </a:extLst>
              </p:cNvPr>
              <p:cNvCxnSpPr>
                <a:cxnSpLocks/>
              </p:cNvCxnSpPr>
              <p:nvPr/>
            </p:nvCxnSpPr>
            <p:spPr>
              <a:xfrm flipH="1">
                <a:off x="5194416" y="19965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58225863-D781-735A-CBA3-89FAF9F6661F}"/>
                </a:ext>
              </a:extLst>
            </p:cNvPr>
            <p:cNvSpPr/>
            <p:nvPr/>
          </p:nvSpPr>
          <p:spPr>
            <a:xfrm>
              <a:off x="5876925" y="2340389"/>
              <a:ext cx="198500" cy="198500"/>
            </a:xfrm>
            <a:prstGeom prst="ellipse">
              <a:avLst/>
            </a:prstGeom>
            <a:noFill/>
            <a:ln w="12700">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3A7EEBCA-1199-F050-A929-BD36D4413D3D}"/>
              </a:ext>
            </a:extLst>
          </p:cNvPr>
          <p:cNvGrpSpPr/>
          <p:nvPr/>
        </p:nvGrpSpPr>
        <p:grpSpPr>
          <a:xfrm>
            <a:off x="6013425" y="2706814"/>
            <a:ext cx="217208" cy="211200"/>
            <a:chOff x="5876925" y="2340389"/>
            <a:chExt cx="217208" cy="211200"/>
          </a:xfrm>
        </p:grpSpPr>
        <p:sp>
          <p:nvSpPr>
            <p:cNvPr id="32" name="Oval 31">
              <a:extLst>
                <a:ext uri="{FF2B5EF4-FFF2-40B4-BE49-F238E27FC236}">
                  <a16:creationId xmlns:a16="http://schemas.microsoft.com/office/drawing/2014/main" id="{E6A523EA-A6FF-0FD1-30C5-7E5965AA842F}"/>
                </a:ext>
              </a:extLst>
            </p:cNvPr>
            <p:cNvSpPr/>
            <p:nvPr/>
          </p:nvSpPr>
          <p:spPr>
            <a:xfrm>
              <a:off x="5895633" y="2353089"/>
              <a:ext cx="198500" cy="198500"/>
            </a:xfrm>
            <a:prstGeom prst="ellipse">
              <a:avLst/>
            </a:prstGeom>
            <a:solidFill>
              <a:srgbClr val="55F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6D0E3A7-17A1-E228-23B6-53A70A99F499}"/>
                </a:ext>
              </a:extLst>
            </p:cNvPr>
            <p:cNvGrpSpPr/>
            <p:nvPr/>
          </p:nvGrpSpPr>
          <p:grpSpPr>
            <a:xfrm>
              <a:off x="5962650" y="2390122"/>
              <a:ext cx="46764" cy="93528"/>
              <a:chOff x="5194416" y="1856891"/>
              <a:chExt cx="139700" cy="279400"/>
            </a:xfrm>
          </p:grpSpPr>
          <p:cxnSp>
            <p:nvCxnSpPr>
              <p:cNvPr id="35" name="Straight Connector 34">
                <a:extLst>
                  <a:ext uri="{FF2B5EF4-FFF2-40B4-BE49-F238E27FC236}">
                    <a16:creationId xmlns:a16="http://schemas.microsoft.com/office/drawing/2014/main" id="{13D229C1-4735-41FF-06D7-CFD2DA292B5B}"/>
                  </a:ext>
                </a:extLst>
              </p:cNvPr>
              <p:cNvCxnSpPr>
                <a:cxnSpLocks/>
              </p:cNvCxnSpPr>
              <p:nvPr/>
            </p:nvCxnSpPr>
            <p:spPr>
              <a:xfrm>
                <a:off x="5194416" y="18568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52AC81A-F6F1-F465-7BBB-9EFB62B33AFC}"/>
                  </a:ext>
                </a:extLst>
              </p:cNvPr>
              <p:cNvCxnSpPr>
                <a:cxnSpLocks/>
              </p:cNvCxnSpPr>
              <p:nvPr/>
            </p:nvCxnSpPr>
            <p:spPr>
              <a:xfrm flipH="1">
                <a:off x="5194416" y="19965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grpSp>
        <p:sp>
          <p:nvSpPr>
            <p:cNvPr id="34" name="Oval 33">
              <a:extLst>
                <a:ext uri="{FF2B5EF4-FFF2-40B4-BE49-F238E27FC236}">
                  <a16:creationId xmlns:a16="http://schemas.microsoft.com/office/drawing/2014/main" id="{7D7D0665-3CF3-BA47-DCA3-04D0F7CA5EC0}"/>
                </a:ext>
              </a:extLst>
            </p:cNvPr>
            <p:cNvSpPr/>
            <p:nvPr/>
          </p:nvSpPr>
          <p:spPr>
            <a:xfrm>
              <a:off x="5876925" y="2340389"/>
              <a:ext cx="198500" cy="198500"/>
            </a:xfrm>
            <a:prstGeom prst="ellipse">
              <a:avLst/>
            </a:prstGeom>
            <a:noFill/>
            <a:ln w="12700">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B4D0BC9-8609-BC0E-27B4-732DDA16B01F}"/>
              </a:ext>
            </a:extLst>
          </p:cNvPr>
          <p:cNvGrpSpPr/>
          <p:nvPr/>
        </p:nvGrpSpPr>
        <p:grpSpPr>
          <a:xfrm>
            <a:off x="6013425" y="3387040"/>
            <a:ext cx="217208" cy="211200"/>
            <a:chOff x="5876925" y="2340389"/>
            <a:chExt cx="217208" cy="211200"/>
          </a:xfrm>
        </p:grpSpPr>
        <p:sp>
          <p:nvSpPr>
            <p:cNvPr id="38" name="Oval 37">
              <a:extLst>
                <a:ext uri="{FF2B5EF4-FFF2-40B4-BE49-F238E27FC236}">
                  <a16:creationId xmlns:a16="http://schemas.microsoft.com/office/drawing/2014/main" id="{8F4FA34B-49F9-5667-746A-A3943554CC95}"/>
                </a:ext>
              </a:extLst>
            </p:cNvPr>
            <p:cNvSpPr/>
            <p:nvPr/>
          </p:nvSpPr>
          <p:spPr>
            <a:xfrm>
              <a:off x="5895633" y="2353089"/>
              <a:ext cx="198500" cy="198500"/>
            </a:xfrm>
            <a:prstGeom prst="ellipse">
              <a:avLst/>
            </a:prstGeom>
            <a:solidFill>
              <a:srgbClr val="55F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FD476716-8306-99E8-2F56-A228855524E3}"/>
                </a:ext>
              </a:extLst>
            </p:cNvPr>
            <p:cNvGrpSpPr/>
            <p:nvPr/>
          </p:nvGrpSpPr>
          <p:grpSpPr>
            <a:xfrm>
              <a:off x="5962650" y="2390122"/>
              <a:ext cx="46764" cy="93528"/>
              <a:chOff x="5194416" y="1856891"/>
              <a:chExt cx="139700" cy="279400"/>
            </a:xfrm>
          </p:grpSpPr>
          <p:cxnSp>
            <p:nvCxnSpPr>
              <p:cNvPr id="41" name="Straight Connector 40">
                <a:extLst>
                  <a:ext uri="{FF2B5EF4-FFF2-40B4-BE49-F238E27FC236}">
                    <a16:creationId xmlns:a16="http://schemas.microsoft.com/office/drawing/2014/main" id="{976C97EC-9EEC-7BFD-EDFF-ABBDB0530854}"/>
                  </a:ext>
                </a:extLst>
              </p:cNvPr>
              <p:cNvCxnSpPr>
                <a:cxnSpLocks/>
              </p:cNvCxnSpPr>
              <p:nvPr/>
            </p:nvCxnSpPr>
            <p:spPr>
              <a:xfrm>
                <a:off x="5194416" y="18568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220EBE-F53C-C25E-AAEF-840FBEE07D66}"/>
                  </a:ext>
                </a:extLst>
              </p:cNvPr>
              <p:cNvCxnSpPr>
                <a:cxnSpLocks/>
              </p:cNvCxnSpPr>
              <p:nvPr/>
            </p:nvCxnSpPr>
            <p:spPr>
              <a:xfrm flipH="1">
                <a:off x="5194416" y="19965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F8CCB987-C600-F146-BBED-DBDA7DBC3566}"/>
                </a:ext>
              </a:extLst>
            </p:cNvPr>
            <p:cNvSpPr/>
            <p:nvPr/>
          </p:nvSpPr>
          <p:spPr>
            <a:xfrm>
              <a:off x="5876925" y="2340389"/>
              <a:ext cx="198500" cy="198500"/>
            </a:xfrm>
            <a:prstGeom prst="ellipse">
              <a:avLst/>
            </a:prstGeom>
            <a:noFill/>
            <a:ln w="12700">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8E3CB5D2-119F-30C4-830D-6C2E9A2AFE5B}"/>
              </a:ext>
            </a:extLst>
          </p:cNvPr>
          <p:cNvGrpSpPr/>
          <p:nvPr/>
        </p:nvGrpSpPr>
        <p:grpSpPr>
          <a:xfrm>
            <a:off x="6013425" y="4056888"/>
            <a:ext cx="217208" cy="211200"/>
            <a:chOff x="5876925" y="2340389"/>
            <a:chExt cx="217208" cy="211200"/>
          </a:xfrm>
        </p:grpSpPr>
        <p:sp>
          <p:nvSpPr>
            <p:cNvPr id="45" name="Oval 44">
              <a:extLst>
                <a:ext uri="{FF2B5EF4-FFF2-40B4-BE49-F238E27FC236}">
                  <a16:creationId xmlns:a16="http://schemas.microsoft.com/office/drawing/2014/main" id="{A257A767-461C-292D-F64D-840638A46478}"/>
                </a:ext>
              </a:extLst>
            </p:cNvPr>
            <p:cNvSpPr/>
            <p:nvPr/>
          </p:nvSpPr>
          <p:spPr>
            <a:xfrm>
              <a:off x="5895633" y="2353089"/>
              <a:ext cx="198500" cy="198500"/>
            </a:xfrm>
            <a:prstGeom prst="ellipse">
              <a:avLst/>
            </a:prstGeom>
            <a:solidFill>
              <a:srgbClr val="55F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4D2BA45D-C543-E389-CCBC-11077E80D6A5}"/>
                </a:ext>
              </a:extLst>
            </p:cNvPr>
            <p:cNvGrpSpPr/>
            <p:nvPr/>
          </p:nvGrpSpPr>
          <p:grpSpPr>
            <a:xfrm>
              <a:off x="5962650" y="2390122"/>
              <a:ext cx="46764" cy="93528"/>
              <a:chOff x="5194416" y="1856891"/>
              <a:chExt cx="139700" cy="279400"/>
            </a:xfrm>
          </p:grpSpPr>
          <p:cxnSp>
            <p:nvCxnSpPr>
              <p:cNvPr id="48" name="Straight Connector 47">
                <a:extLst>
                  <a:ext uri="{FF2B5EF4-FFF2-40B4-BE49-F238E27FC236}">
                    <a16:creationId xmlns:a16="http://schemas.microsoft.com/office/drawing/2014/main" id="{869C0706-A366-B44A-B1B8-2F67E0A4F7F8}"/>
                  </a:ext>
                </a:extLst>
              </p:cNvPr>
              <p:cNvCxnSpPr>
                <a:cxnSpLocks/>
              </p:cNvCxnSpPr>
              <p:nvPr/>
            </p:nvCxnSpPr>
            <p:spPr>
              <a:xfrm>
                <a:off x="5194416" y="18568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C58F31-8426-5D03-2BAA-5463DAF92CC5}"/>
                  </a:ext>
                </a:extLst>
              </p:cNvPr>
              <p:cNvCxnSpPr>
                <a:cxnSpLocks/>
              </p:cNvCxnSpPr>
              <p:nvPr/>
            </p:nvCxnSpPr>
            <p:spPr>
              <a:xfrm flipH="1">
                <a:off x="5194416" y="19965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grpSp>
        <p:sp>
          <p:nvSpPr>
            <p:cNvPr id="47" name="Oval 46">
              <a:extLst>
                <a:ext uri="{FF2B5EF4-FFF2-40B4-BE49-F238E27FC236}">
                  <a16:creationId xmlns:a16="http://schemas.microsoft.com/office/drawing/2014/main" id="{99F67881-F765-9771-0EAF-1AC40F4789D2}"/>
                </a:ext>
              </a:extLst>
            </p:cNvPr>
            <p:cNvSpPr/>
            <p:nvPr/>
          </p:nvSpPr>
          <p:spPr>
            <a:xfrm>
              <a:off x="5876925" y="2340389"/>
              <a:ext cx="198500" cy="198500"/>
            </a:xfrm>
            <a:prstGeom prst="ellipse">
              <a:avLst/>
            </a:prstGeom>
            <a:noFill/>
            <a:ln w="12700">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629C4FC-7C28-DDAE-0562-9E319C96C62B}"/>
              </a:ext>
            </a:extLst>
          </p:cNvPr>
          <p:cNvGrpSpPr/>
          <p:nvPr/>
        </p:nvGrpSpPr>
        <p:grpSpPr>
          <a:xfrm>
            <a:off x="6013425" y="5029200"/>
            <a:ext cx="217208" cy="211200"/>
            <a:chOff x="5876925" y="2340389"/>
            <a:chExt cx="217208" cy="211200"/>
          </a:xfrm>
        </p:grpSpPr>
        <p:sp>
          <p:nvSpPr>
            <p:cNvPr id="51" name="Oval 50">
              <a:extLst>
                <a:ext uri="{FF2B5EF4-FFF2-40B4-BE49-F238E27FC236}">
                  <a16:creationId xmlns:a16="http://schemas.microsoft.com/office/drawing/2014/main" id="{99FBC71B-A450-B999-681D-1C5C97F1F46D}"/>
                </a:ext>
              </a:extLst>
            </p:cNvPr>
            <p:cNvSpPr/>
            <p:nvPr/>
          </p:nvSpPr>
          <p:spPr>
            <a:xfrm>
              <a:off x="5895633" y="2353089"/>
              <a:ext cx="198500" cy="198500"/>
            </a:xfrm>
            <a:prstGeom prst="ellipse">
              <a:avLst/>
            </a:prstGeom>
            <a:solidFill>
              <a:srgbClr val="55F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51">
              <a:extLst>
                <a:ext uri="{FF2B5EF4-FFF2-40B4-BE49-F238E27FC236}">
                  <a16:creationId xmlns:a16="http://schemas.microsoft.com/office/drawing/2014/main" id="{E659E2C5-3037-6A87-4327-932D73BF3912}"/>
                </a:ext>
              </a:extLst>
            </p:cNvPr>
            <p:cNvGrpSpPr/>
            <p:nvPr/>
          </p:nvGrpSpPr>
          <p:grpSpPr>
            <a:xfrm>
              <a:off x="5962650" y="2390122"/>
              <a:ext cx="46764" cy="93528"/>
              <a:chOff x="5194416" y="1856891"/>
              <a:chExt cx="139700" cy="279400"/>
            </a:xfrm>
          </p:grpSpPr>
          <p:cxnSp>
            <p:nvCxnSpPr>
              <p:cNvPr id="54" name="Straight Connector 53">
                <a:extLst>
                  <a:ext uri="{FF2B5EF4-FFF2-40B4-BE49-F238E27FC236}">
                    <a16:creationId xmlns:a16="http://schemas.microsoft.com/office/drawing/2014/main" id="{E96B3FC5-6768-D168-05EA-C744F43EF34F}"/>
                  </a:ext>
                </a:extLst>
              </p:cNvPr>
              <p:cNvCxnSpPr>
                <a:cxnSpLocks/>
              </p:cNvCxnSpPr>
              <p:nvPr/>
            </p:nvCxnSpPr>
            <p:spPr>
              <a:xfrm>
                <a:off x="5194416" y="18568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0BC104D-53FB-E522-0510-431F486E9656}"/>
                  </a:ext>
                </a:extLst>
              </p:cNvPr>
              <p:cNvCxnSpPr>
                <a:cxnSpLocks/>
              </p:cNvCxnSpPr>
              <p:nvPr/>
            </p:nvCxnSpPr>
            <p:spPr>
              <a:xfrm flipH="1">
                <a:off x="5194416" y="19965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grpSp>
        <p:sp>
          <p:nvSpPr>
            <p:cNvPr id="53" name="Oval 52">
              <a:extLst>
                <a:ext uri="{FF2B5EF4-FFF2-40B4-BE49-F238E27FC236}">
                  <a16:creationId xmlns:a16="http://schemas.microsoft.com/office/drawing/2014/main" id="{40B5034F-531C-C158-D1B3-AFF3BFF4F201}"/>
                </a:ext>
              </a:extLst>
            </p:cNvPr>
            <p:cNvSpPr/>
            <p:nvPr/>
          </p:nvSpPr>
          <p:spPr>
            <a:xfrm>
              <a:off x="5876925" y="2340389"/>
              <a:ext cx="198500" cy="198500"/>
            </a:xfrm>
            <a:prstGeom prst="ellipse">
              <a:avLst/>
            </a:prstGeom>
            <a:noFill/>
            <a:ln w="12700">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40695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4399FE72-8658-843A-0C21-0AF9D3836506}"/>
              </a:ext>
            </a:extLst>
          </p:cNvPr>
          <p:cNvSpPr txBox="1">
            <a:spLocks/>
          </p:cNvSpPr>
          <p:nvPr/>
        </p:nvSpPr>
        <p:spPr>
          <a:xfrm>
            <a:off x="8070195" y="2063171"/>
            <a:ext cx="3301999" cy="883232"/>
          </a:xfrm>
          <a:prstGeom prst="rect">
            <a:avLst/>
          </a:prstGeom>
        </p:spPr>
        <p:txBody>
          <a:bodyPr vert="horz" lIns="121920" tIns="60960" rIns="121920" bIns="60960" rtlCol="0">
            <a:noAutofit/>
          </a:bodyPr>
          <a:lstStyle>
            <a:lvl1pPr marL="192024" indent="-192024" algn="l" defTabSz="457200" rtl="0" eaLnBrk="1" latinLnBrk="0" hangingPunct="1">
              <a:spcBef>
                <a:spcPct val="20000"/>
              </a:spcBef>
              <a:buClr>
                <a:srgbClr val="787878"/>
              </a:buClr>
              <a:buFont typeface="Arial"/>
              <a:buChar char="•"/>
              <a:defRPr sz="1600" kern="1200" baseline="0">
                <a:solidFill>
                  <a:srgbClr val="7F7F7F"/>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787878"/>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35AE8C"/>
              </a:solidFill>
              <a:latin typeface="FS Elliot Pro Light"/>
              <a:cs typeface="FS Elliot Pro Light"/>
            </a:endParaRPr>
          </a:p>
        </p:txBody>
      </p:sp>
      <p:sp>
        <p:nvSpPr>
          <p:cNvPr id="15" name="Rectangle 14">
            <a:extLst>
              <a:ext uri="{FF2B5EF4-FFF2-40B4-BE49-F238E27FC236}">
                <a16:creationId xmlns:a16="http://schemas.microsoft.com/office/drawing/2014/main" id="{2F398E2C-EAD7-950B-7E58-06C95D75D7AE}"/>
              </a:ext>
            </a:extLst>
          </p:cNvPr>
          <p:cNvSpPr/>
          <p:nvPr/>
        </p:nvSpPr>
        <p:spPr>
          <a:xfrm>
            <a:off x="0" y="0"/>
            <a:ext cx="12191999" cy="6858001"/>
          </a:xfrm>
          <a:prstGeom prst="rect">
            <a:avLst/>
          </a:prstGeom>
          <a:solidFill>
            <a:srgbClr val="E4F0F9">
              <a:alpha val="96670"/>
            </a:srgbClr>
          </a:solidFill>
          <a:ln>
            <a:noFill/>
          </a:ln>
        </p:spPr>
        <p:style>
          <a:lnRef idx="0">
            <a:srgbClr val="787070"/>
          </a:lnRef>
          <a:fillRef idx="1">
            <a:schemeClr val="accent1"/>
          </a:fillRef>
          <a:effectRef idx="0">
            <a:schemeClr val="dk1"/>
          </a:effectRef>
          <a:fontRef idx="minor">
            <a:schemeClr val="lt1"/>
          </a:fontRef>
        </p:style>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S Elliot Pro"/>
              <a:ea typeface="+mn-ea"/>
              <a:cs typeface="+mn-cs"/>
            </a:endParaRPr>
          </a:p>
        </p:txBody>
      </p:sp>
      <p:sp>
        <p:nvSpPr>
          <p:cNvPr id="16" name="Arc 15">
            <a:extLst>
              <a:ext uri="{FF2B5EF4-FFF2-40B4-BE49-F238E27FC236}">
                <a16:creationId xmlns:a16="http://schemas.microsoft.com/office/drawing/2014/main" id="{D6F8E9BD-2BFA-8969-288E-B319037DDF59}"/>
              </a:ext>
            </a:extLst>
          </p:cNvPr>
          <p:cNvSpPr/>
          <p:nvPr/>
        </p:nvSpPr>
        <p:spPr>
          <a:xfrm>
            <a:off x="8835875" y="2188464"/>
            <a:ext cx="9821049" cy="12117106"/>
          </a:xfrm>
          <a:prstGeom prst="arc">
            <a:avLst>
              <a:gd name="adj1" fmla="val 11755779"/>
              <a:gd name="adj2" fmla="val 15293390"/>
            </a:avLst>
          </a:prstGeom>
          <a:ln w="22225">
            <a:solidFill>
              <a:srgbClr val="60B5E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a:extLst>
              <a:ext uri="{FF2B5EF4-FFF2-40B4-BE49-F238E27FC236}">
                <a16:creationId xmlns:a16="http://schemas.microsoft.com/office/drawing/2014/main" id="{86EC1CF3-BAA7-62B2-694C-C0377A0C7545}"/>
              </a:ext>
            </a:extLst>
          </p:cNvPr>
          <p:cNvSpPr txBox="1"/>
          <p:nvPr/>
        </p:nvSpPr>
        <p:spPr>
          <a:xfrm>
            <a:off x="9894598" y="5186333"/>
            <a:ext cx="2208502" cy="830997"/>
          </a:xfrm>
          <a:prstGeom prst="rect">
            <a:avLst/>
          </a:prstGeom>
          <a:noFill/>
        </p:spPr>
        <p:txBody>
          <a:bodyPr wrap="square" rtlCol="0">
            <a:spAutoFit/>
          </a:bodyPr>
          <a:lstStyle/>
          <a:p>
            <a:r>
              <a:rPr lang="en-US" b="1" dirty="0">
                <a:solidFill>
                  <a:srgbClr val="012754"/>
                </a:solidFill>
                <a:latin typeface="FS Elliot Pro" panose="02000503040000020004" pitchFamily="2" charset="0"/>
              </a:rPr>
              <a:t>Things to think about</a:t>
            </a:r>
            <a:endParaRPr lang="en-US" sz="2400" b="1" dirty="0">
              <a:solidFill>
                <a:srgbClr val="012754"/>
              </a:solidFill>
              <a:latin typeface="FS Elliot Pro" panose="02000503040000020004" pitchFamily="2" charset="0"/>
            </a:endParaRPr>
          </a:p>
        </p:txBody>
      </p:sp>
      <p:sp>
        <p:nvSpPr>
          <p:cNvPr id="19" name="Content Placeholder 1">
            <a:extLst>
              <a:ext uri="{FF2B5EF4-FFF2-40B4-BE49-F238E27FC236}">
                <a16:creationId xmlns:a16="http://schemas.microsoft.com/office/drawing/2014/main" id="{CA349B74-3DA4-69E7-C416-124EED2DA269}"/>
              </a:ext>
            </a:extLst>
          </p:cNvPr>
          <p:cNvSpPr>
            <a:spLocks noGrp="1"/>
          </p:cNvSpPr>
          <p:nvPr>
            <p:ph idx="1"/>
          </p:nvPr>
        </p:nvSpPr>
        <p:spPr>
          <a:xfrm>
            <a:off x="975299" y="1765605"/>
            <a:ext cx="6054716" cy="3216605"/>
          </a:xfrm>
        </p:spPr>
        <p:txBody>
          <a:bodyPr numCol="1" spcCol="457200">
            <a:noAutofit/>
          </a:bodyPr>
          <a:lstStyle/>
          <a:p>
            <a:pPr marL="48766" indent="0">
              <a:lnSpc>
                <a:spcPts val="2500"/>
              </a:lnSpc>
              <a:spcBef>
                <a:spcPts val="0"/>
              </a:spcBef>
              <a:spcAft>
                <a:spcPts val="2800"/>
              </a:spcAft>
              <a:buClr>
                <a:schemeClr val="tx1">
                  <a:lumMod val="65000"/>
                </a:schemeClr>
              </a:buClr>
              <a:buSzPct val="150000"/>
              <a:buNone/>
            </a:pPr>
            <a:r>
              <a:rPr lang="en-US" sz="2000" b="1" dirty="0">
                <a:solidFill>
                  <a:srgbClr val="0076CF"/>
                </a:solidFill>
                <a:ea typeface="Calibri"/>
              </a:rPr>
              <a:t>Taking the Investor Profile Quiz</a:t>
            </a:r>
            <a:r>
              <a:rPr lang="en-US" sz="2000" dirty="0">
                <a:solidFill>
                  <a:srgbClr val="0076CF"/>
                </a:solidFill>
                <a:ea typeface="Calibri"/>
              </a:rPr>
              <a:t> </a:t>
            </a:r>
            <a:br>
              <a:rPr lang="en-US" sz="2000" dirty="0">
                <a:solidFill>
                  <a:srgbClr val="222222"/>
                </a:solidFill>
                <a:ea typeface="Calibri"/>
              </a:rPr>
            </a:br>
            <a:r>
              <a:rPr lang="en-US" sz="2000" dirty="0">
                <a:solidFill>
                  <a:srgbClr val="222222"/>
                </a:solidFill>
                <a:ea typeface="Calibri"/>
              </a:rPr>
              <a:t>at principal.com/investorprofilequiz.</a:t>
            </a:r>
          </a:p>
          <a:p>
            <a:pPr marL="48766" indent="0">
              <a:lnSpc>
                <a:spcPts val="2500"/>
              </a:lnSpc>
              <a:spcBef>
                <a:spcPts val="0"/>
              </a:spcBef>
              <a:spcAft>
                <a:spcPts val="2800"/>
              </a:spcAft>
              <a:buClr>
                <a:schemeClr val="tx1">
                  <a:lumMod val="65000"/>
                </a:schemeClr>
              </a:buClr>
              <a:buSzPct val="150000"/>
              <a:buNone/>
            </a:pPr>
            <a:r>
              <a:rPr lang="en-US" sz="2000" b="1" dirty="0">
                <a:solidFill>
                  <a:srgbClr val="0076CF"/>
                </a:solidFill>
                <a:ea typeface="Calibri"/>
              </a:rPr>
              <a:t>Choosing a mix of investments </a:t>
            </a:r>
            <a:r>
              <a:rPr lang="en-US" sz="2000" dirty="0">
                <a:solidFill>
                  <a:srgbClr val="222222"/>
                </a:solidFill>
                <a:ea typeface="Calibri"/>
              </a:rPr>
              <a:t>from various asset classes to help manage risk.</a:t>
            </a:r>
          </a:p>
          <a:p>
            <a:pPr marL="48766" indent="0">
              <a:lnSpc>
                <a:spcPts val="2500"/>
              </a:lnSpc>
              <a:spcBef>
                <a:spcPts val="0"/>
              </a:spcBef>
              <a:spcAft>
                <a:spcPts val="2800"/>
              </a:spcAft>
              <a:buClr>
                <a:schemeClr val="tx1">
                  <a:lumMod val="65000"/>
                </a:schemeClr>
              </a:buClr>
              <a:buSzPct val="150000"/>
              <a:buNone/>
            </a:pPr>
            <a:r>
              <a:rPr lang="en-US" sz="2000" b="1" dirty="0">
                <a:solidFill>
                  <a:srgbClr val="0076CF"/>
                </a:solidFill>
                <a:ea typeface="Calibri"/>
              </a:rPr>
              <a:t>Shifting to investments with historically less risk</a:t>
            </a:r>
            <a:br>
              <a:rPr lang="en-US" sz="2000" b="1" dirty="0">
                <a:solidFill>
                  <a:srgbClr val="222222"/>
                </a:solidFill>
                <a:ea typeface="Calibri"/>
              </a:rPr>
            </a:br>
            <a:r>
              <a:rPr lang="en-US" sz="2000" dirty="0">
                <a:solidFill>
                  <a:srgbClr val="222222"/>
                </a:solidFill>
                <a:ea typeface="Calibri"/>
              </a:rPr>
              <a:t>as retirement nears.</a:t>
            </a:r>
            <a:endParaRPr lang="en-US" sz="2000" b="1" dirty="0">
              <a:solidFill>
                <a:srgbClr val="222222"/>
              </a:solidFill>
              <a:ea typeface="Calibri"/>
            </a:endParaRPr>
          </a:p>
          <a:p>
            <a:pPr marL="48766" indent="0">
              <a:lnSpc>
                <a:spcPts val="2500"/>
              </a:lnSpc>
              <a:spcBef>
                <a:spcPts val="0"/>
              </a:spcBef>
              <a:spcAft>
                <a:spcPts val="2800"/>
              </a:spcAft>
              <a:buClr>
                <a:schemeClr val="tx1">
                  <a:lumMod val="65000"/>
                </a:schemeClr>
              </a:buClr>
              <a:buSzPct val="150000"/>
              <a:buNone/>
            </a:pPr>
            <a:r>
              <a:rPr lang="en-US" sz="2000" b="1" dirty="0">
                <a:solidFill>
                  <a:srgbClr val="0076CF"/>
                </a:solidFill>
                <a:ea typeface="Calibri"/>
              </a:rPr>
              <a:t>Working with a tax professional </a:t>
            </a:r>
            <a:r>
              <a:rPr lang="en-US" sz="2000" dirty="0">
                <a:solidFill>
                  <a:srgbClr val="222222"/>
                </a:solidFill>
                <a:ea typeface="Calibri"/>
              </a:rPr>
              <a:t>when</a:t>
            </a:r>
            <a:br>
              <a:rPr lang="en-US" sz="2000" dirty="0">
                <a:solidFill>
                  <a:srgbClr val="222222"/>
                </a:solidFill>
                <a:ea typeface="Calibri"/>
              </a:rPr>
            </a:br>
            <a:r>
              <a:rPr lang="en-US" sz="2000" dirty="0">
                <a:solidFill>
                  <a:srgbClr val="222222"/>
                </a:solidFill>
                <a:ea typeface="Calibri"/>
              </a:rPr>
              <a:t>investing for retirement.</a:t>
            </a:r>
          </a:p>
        </p:txBody>
      </p:sp>
      <p:sp>
        <p:nvSpPr>
          <p:cNvPr id="7" name="TextBox 6"/>
          <p:cNvSpPr txBox="1"/>
          <p:nvPr/>
        </p:nvSpPr>
        <p:spPr>
          <a:xfrm>
            <a:off x="277052" y="6205078"/>
            <a:ext cx="5121915" cy="246221"/>
          </a:xfrm>
          <a:prstGeom prst="rect">
            <a:avLst/>
          </a:prstGeom>
          <a:noFill/>
        </p:spPr>
        <p:txBody>
          <a:bodyPr wrap="none" rtlCol="0">
            <a:spAutoFit/>
          </a:bodyPr>
          <a:lstStyle/>
          <a:p>
            <a:r>
              <a:rPr lang="en-US" sz="1000" b="1" dirty="0">
                <a:solidFill>
                  <a:srgbClr val="333333"/>
                </a:solidFill>
                <a:latin typeface="FS Elliot Pro" pitchFamily="50" charset="0"/>
              </a:rPr>
              <a:t>Asset allocation and diversification do not ensure a profit or protect against a loss.</a:t>
            </a:r>
          </a:p>
        </p:txBody>
      </p:sp>
      <p:sp>
        <p:nvSpPr>
          <p:cNvPr id="10" name="Text Placeholder 6">
            <a:extLst>
              <a:ext uri="{FF2B5EF4-FFF2-40B4-BE49-F238E27FC236}">
                <a16:creationId xmlns:a16="http://schemas.microsoft.com/office/drawing/2014/main" id="{8E5BB5EC-2FCC-F387-662C-2BE586AEB615}"/>
              </a:ext>
            </a:extLst>
          </p:cNvPr>
          <p:cNvSpPr txBox="1">
            <a:spLocks/>
          </p:cNvSpPr>
          <p:nvPr/>
        </p:nvSpPr>
        <p:spPr>
          <a:xfrm>
            <a:off x="1042046" y="497102"/>
            <a:ext cx="5494221" cy="53067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dirty="0">
                <a:solidFill>
                  <a:srgbClr val="002855"/>
                </a:solidFill>
              </a:rPr>
              <a:t>Be an informed retirement investor</a:t>
            </a:r>
          </a:p>
        </p:txBody>
      </p:sp>
    </p:spTree>
    <p:extLst>
      <p:ext uri="{BB962C8B-B14F-4D97-AF65-F5344CB8AC3E}">
        <p14:creationId xmlns:p14="http://schemas.microsoft.com/office/powerpoint/2010/main" val="531957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6"/>
          <p:cNvPicPr>
            <a:picLocks noChangeAspect="1"/>
          </p:cNvPicPr>
          <p:nvPr/>
        </p:nvPicPr>
        <p:blipFill rotWithShape="1">
          <a:blip r:embed="rId3" cstate="print">
            <a:extLst>
              <a:ext uri="{28A0092B-C50C-407E-A947-70E740481C1C}">
                <a14:useLocalDpi xmlns:a14="http://schemas.microsoft.com/office/drawing/2010/main"/>
              </a:ext>
            </a:extLst>
          </a:blip>
          <a:srcRect r="21621"/>
          <a:stretch/>
        </p:blipFill>
        <p:spPr>
          <a:xfrm>
            <a:off x="0" y="2"/>
            <a:ext cx="9555982" cy="6857999"/>
          </a:xfrm>
          <a:prstGeom prst="rect">
            <a:avLst/>
          </a:prstGeom>
        </p:spPr>
      </p:pic>
      <p:sp>
        <p:nvSpPr>
          <p:cNvPr id="10" name="Rectangle 9">
            <a:extLst>
              <a:ext uri="{FF2B5EF4-FFF2-40B4-BE49-F238E27FC236}">
                <a16:creationId xmlns:a16="http://schemas.microsoft.com/office/drawing/2014/main" id="{0038EAED-E773-D498-2FCB-6432B01802F2}"/>
              </a:ext>
            </a:extLst>
          </p:cNvPr>
          <p:cNvSpPr/>
          <p:nvPr/>
        </p:nvSpPr>
        <p:spPr>
          <a:xfrm rot="10800000" flipH="1">
            <a:off x="6741298" y="0"/>
            <a:ext cx="5450702" cy="6858000"/>
          </a:xfrm>
          <a:prstGeom prst="rect">
            <a:avLst/>
          </a:prstGeom>
          <a:gradFill>
            <a:gsLst>
              <a:gs pos="0">
                <a:srgbClr val="0076CF"/>
              </a:gs>
              <a:gs pos="100000">
                <a:srgbClr val="0076CF"/>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Placeholder 2">
            <a:extLst>
              <a:ext uri="{FF2B5EF4-FFF2-40B4-BE49-F238E27FC236}">
                <a16:creationId xmlns:a16="http://schemas.microsoft.com/office/drawing/2014/main" id="{6A0E8CC1-F428-E36A-F701-1556A98FC5BA}"/>
              </a:ext>
            </a:extLst>
          </p:cNvPr>
          <p:cNvSpPr txBox="1">
            <a:spLocks/>
          </p:cNvSpPr>
          <p:nvPr/>
        </p:nvSpPr>
        <p:spPr>
          <a:xfrm>
            <a:off x="7639350" y="2488131"/>
            <a:ext cx="3725336" cy="2539255"/>
          </a:xfrm>
          <a:prstGeom prst="rect">
            <a:avLst/>
          </a:prstGeom>
        </p:spPr>
        <p:txBody>
          <a:bodyPr vert="horz" lIns="91440" tIns="45720" rIns="91440" bIns="45720" rtlCol="0">
            <a:no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4000" dirty="0">
                <a:solidFill>
                  <a:schemeClr val="bg1"/>
                </a:solidFill>
                <a:latin typeface="FS Elliot Pro Light"/>
                <a:cs typeface="FS Elliot Pro Light"/>
              </a:rPr>
              <a:t>Turning savings into income</a:t>
            </a:r>
          </a:p>
        </p:txBody>
      </p:sp>
      <p:cxnSp>
        <p:nvCxnSpPr>
          <p:cNvPr id="12" name="Straight Connector 11">
            <a:extLst>
              <a:ext uri="{FF2B5EF4-FFF2-40B4-BE49-F238E27FC236}">
                <a16:creationId xmlns:a16="http://schemas.microsoft.com/office/drawing/2014/main" id="{2D3B7AF1-9611-23F8-BEFA-B274BBD08833}"/>
              </a:ext>
            </a:extLst>
          </p:cNvPr>
          <p:cNvCxnSpPr>
            <a:cxnSpLocks/>
          </p:cNvCxnSpPr>
          <p:nvPr/>
        </p:nvCxnSpPr>
        <p:spPr>
          <a:xfrm>
            <a:off x="7721183" y="2206561"/>
            <a:ext cx="848501" cy="0"/>
          </a:xfrm>
          <a:prstGeom prst="line">
            <a:avLst/>
          </a:prstGeom>
          <a:noFill/>
          <a:ln w="25400" cap="flat" cmpd="sng" algn="ctr">
            <a:solidFill>
              <a:srgbClr val="00C4D9"/>
            </a:solidFill>
            <a:prstDash val="solid"/>
          </a:ln>
          <a:effectLst/>
        </p:spPr>
      </p:cxnSp>
    </p:spTree>
    <p:extLst>
      <p:ext uri="{BB962C8B-B14F-4D97-AF65-F5344CB8AC3E}">
        <p14:creationId xmlns:p14="http://schemas.microsoft.com/office/powerpoint/2010/main" val="3420326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010182" y="2335596"/>
            <a:ext cx="3355760" cy="801511"/>
          </a:xfrm>
          <a:prstGeom prst="rect">
            <a:avLst/>
          </a:prstGeom>
          <a:solidFill>
            <a:srgbClr val="E4F0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33" name="Title 1"/>
          <p:cNvSpPr txBox="1">
            <a:spLocks/>
          </p:cNvSpPr>
          <p:nvPr/>
        </p:nvSpPr>
        <p:spPr>
          <a:xfrm>
            <a:off x="1035248" y="2618540"/>
            <a:ext cx="4437134" cy="992700"/>
          </a:xfrm>
          <a:prstGeom prst="rect">
            <a:avLst/>
          </a:prstGeom>
        </p:spPr>
        <p:txBody>
          <a:bodyPr vert="horz" lIns="121920" tIns="60960" rIns="121920" bIns="60960" rtlCol="0" anchor="t">
            <a:noAutofit/>
          </a:bodyPr>
          <a:lstStyle>
            <a:lvl1pPr algn="l" defTabSz="457200" rtl="0" eaLnBrk="1" latinLnBrk="0" hangingPunct="1">
              <a:lnSpc>
                <a:spcPct val="80000"/>
              </a:lnSpc>
              <a:spcBef>
                <a:spcPct val="0"/>
              </a:spcBef>
              <a:buNone/>
              <a:defRPr sz="2800" b="0" i="0" kern="1200" baseline="0">
                <a:solidFill>
                  <a:schemeClr val="tx2"/>
                </a:solidFill>
                <a:latin typeface="FS Elliot Pro Light"/>
                <a:ea typeface="+mj-ea"/>
                <a:cs typeface="FS Elliot Pro Light"/>
              </a:defRPr>
            </a:lvl1pPr>
          </a:lstStyle>
          <a:p>
            <a:pPr>
              <a:lnSpc>
                <a:spcPct val="100000"/>
              </a:lnSpc>
            </a:pPr>
            <a:r>
              <a:rPr lang="en-US" dirty="0"/>
              <a:t>How much might you need to spend?</a:t>
            </a:r>
          </a:p>
        </p:txBody>
      </p:sp>
      <p:sp>
        <p:nvSpPr>
          <p:cNvPr id="35" name="Title 1"/>
          <p:cNvSpPr txBox="1">
            <a:spLocks/>
          </p:cNvSpPr>
          <p:nvPr/>
        </p:nvSpPr>
        <p:spPr>
          <a:xfrm>
            <a:off x="1035248" y="3987675"/>
            <a:ext cx="5293782" cy="992700"/>
          </a:xfrm>
          <a:prstGeom prst="rect">
            <a:avLst/>
          </a:prstGeom>
        </p:spPr>
        <p:txBody>
          <a:bodyPr vert="horz" lIns="121920" tIns="60960" rIns="121920" bIns="60960" rtlCol="0" anchor="t">
            <a:noAutofit/>
          </a:bodyPr>
          <a:lstStyle>
            <a:lvl1pPr algn="l" defTabSz="457200" rtl="0" eaLnBrk="1" latinLnBrk="0" hangingPunct="1">
              <a:lnSpc>
                <a:spcPct val="80000"/>
              </a:lnSpc>
              <a:spcBef>
                <a:spcPct val="0"/>
              </a:spcBef>
              <a:buNone/>
              <a:defRPr sz="2800" b="0" i="0" kern="1200" baseline="0">
                <a:solidFill>
                  <a:schemeClr val="tx2"/>
                </a:solidFill>
                <a:latin typeface="FS Elliot Pro Light"/>
                <a:ea typeface="+mj-ea"/>
                <a:cs typeface="FS Elliot Pro Light"/>
              </a:defRPr>
            </a:lvl1pPr>
          </a:lstStyle>
          <a:p>
            <a:pPr>
              <a:lnSpc>
                <a:spcPct val="100000"/>
              </a:lnSpc>
            </a:pPr>
            <a:r>
              <a:rPr lang="en-US" dirty="0"/>
              <a:t>How much money may come from “for sure” income?</a:t>
            </a:r>
            <a:r>
              <a:rPr lang="en-US" baseline="30000" dirty="0"/>
              <a:t>*</a:t>
            </a:r>
            <a:r>
              <a:rPr lang="en-US" dirty="0"/>
              <a:t> </a:t>
            </a:r>
          </a:p>
        </p:txBody>
      </p:sp>
      <p:sp>
        <p:nvSpPr>
          <p:cNvPr id="37" name="Title 1"/>
          <p:cNvSpPr txBox="1">
            <a:spLocks/>
          </p:cNvSpPr>
          <p:nvPr/>
        </p:nvSpPr>
        <p:spPr>
          <a:xfrm>
            <a:off x="8306060" y="4397739"/>
            <a:ext cx="3155012" cy="715801"/>
          </a:xfrm>
          <a:prstGeom prst="rect">
            <a:avLst/>
          </a:prstGeom>
        </p:spPr>
        <p:txBody>
          <a:bodyPr vert="horz" lIns="121920" tIns="60960" rIns="121920" bIns="60960" rtlCol="0" anchor="t">
            <a:noAutofit/>
          </a:bodyPr>
          <a:lstStyle>
            <a:lvl1pPr algn="l" defTabSz="457200" rtl="0" eaLnBrk="1" latinLnBrk="0" hangingPunct="1">
              <a:lnSpc>
                <a:spcPct val="80000"/>
              </a:lnSpc>
              <a:spcBef>
                <a:spcPct val="0"/>
              </a:spcBef>
              <a:buNone/>
              <a:defRPr sz="2800" b="0" i="0" kern="1200" baseline="0">
                <a:solidFill>
                  <a:schemeClr val="tx2"/>
                </a:solidFill>
                <a:latin typeface="FS Elliot Pro Light"/>
                <a:ea typeface="+mj-ea"/>
                <a:cs typeface="FS Elliot Pro Light"/>
              </a:defRPr>
            </a:lvl1pPr>
          </a:lstStyle>
          <a:p>
            <a:pPr>
              <a:lnSpc>
                <a:spcPct val="100000"/>
              </a:lnSpc>
            </a:pPr>
            <a:r>
              <a:rPr lang="en-US" dirty="0">
                <a:solidFill>
                  <a:srgbClr val="333333"/>
                </a:solidFill>
              </a:rPr>
              <a:t>Is there a gap? </a:t>
            </a:r>
          </a:p>
        </p:txBody>
      </p:sp>
      <p:sp>
        <p:nvSpPr>
          <p:cNvPr id="44" name="Rectangle 43"/>
          <p:cNvSpPr/>
          <p:nvPr/>
        </p:nvSpPr>
        <p:spPr>
          <a:xfrm>
            <a:off x="6921075" y="2228295"/>
            <a:ext cx="417689" cy="3187083"/>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45" name="Rectangle 44"/>
          <p:cNvSpPr/>
          <p:nvPr/>
        </p:nvSpPr>
        <p:spPr>
          <a:xfrm>
            <a:off x="7519387" y="3246207"/>
            <a:ext cx="417689" cy="2169172"/>
          </a:xfrm>
          <a:prstGeom prst="rect">
            <a:avLst/>
          </a:prstGeom>
          <a:solidFill>
            <a:srgbClr val="00C4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47" name="TextBox 46"/>
          <p:cNvSpPr txBox="1"/>
          <p:nvPr/>
        </p:nvSpPr>
        <p:spPr>
          <a:xfrm>
            <a:off x="7477514" y="2604747"/>
            <a:ext cx="1888427" cy="307777"/>
          </a:xfrm>
          <a:prstGeom prst="rect">
            <a:avLst/>
          </a:prstGeom>
          <a:noFill/>
        </p:spPr>
        <p:txBody>
          <a:bodyPr wrap="square" rtlCol="0">
            <a:spAutoFit/>
          </a:bodyPr>
          <a:lstStyle/>
          <a:p>
            <a:r>
              <a:rPr lang="en-US" sz="1400" dirty="0">
                <a:solidFill>
                  <a:schemeClr val="tx2"/>
                </a:solidFill>
                <a:latin typeface="FS Elliot Pro"/>
                <a:cs typeface="FS Elliot Pro"/>
              </a:rPr>
              <a:t>Income gap?</a:t>
            </a:r>
          </a:p>
        </p:txBody>
      </p:sp>
      <p:sp>
        <p:nvSpPr>
          <p:cNvPr id="22" name="TextBox 21"/>
          <p:cNvSpPr txBox="1"/>
          <p:nvPr/>
        </p:nvSpPr>
        <p:spPr>
          <a:xfrm>
            <a:off x="275857" y="6212917"/>
            <a:ext cx="3711272" cy="246221"/>
          </a:xfrm>
          <a:prstGeom prst="rect">
            <a:avLst/>
          </a:prstGeom>
          <a:noFill/>
        </p:spPr>
        <p:txBody>
          <a:bodyPr wrap="none" rtlCol="0">
            <a:spAutoFit/>
          </a:bodyPr>
          <a:lstStyle/>
          <a:p>
            <a:r>
              <a:rPr lang="en-US" sz="1000" dirty="0">
                <a:solidFill>
                  <a:srgbClr val="333333"/>
                </a:solidFill>
                <a:latin typeface="FS Elliot Pro" pitchFamily="50" charset="0"/>
              </a:rPr>
              <a:t>*For example, Social Security, annuities, a pension plan, etc.</a:t>
            </a:r>
          </a:p>
        </p:txBody>
      </p:sp>
      <p:sp>
        <p:nvSpPr>
          <p:cNvPr id="23" name="Text Placeholder 6">
            <a:extLst>
              <a:ext uri="{FF2B5EF4-FFF2-40B4-BE49-F238E27FC236}">
                <a16:creationId xmlns:a16="http://schemas.microsoft.com/office/drawing/2014/main" id="{BDE7B0F7-9167-02EB-B356-6CFE6DEAC90B}"/>
              </a:ext>
            </a:extLst>
          </p:cNvPr>
          <p:cNvSpPr txBox="1">
            <a:spLocks/>
          </p:cNvSpPr>
          <p:nvPr/>
        </p:nvSpPr>
        <p:spPr>
          <a:xfrm>
            <a:off x="1042046" y="497102"/>
            <a:ext cx="5494221" cy="53067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dirty="0">
                <a:solidFill>
                  <a:srgbClr val="002855"/>
                </a:solidFill>
              </a:rPr>
              <a:t>Turning savings into income</a:t>
            </a:r>
          </a:p>
        </p:txBody>
      </p:sp>
      <p:sp>
        <p:nvSpPr>
          <p:cNvPr id="24" name="Title 3">
            <a:extLst>
              <a:ext uri="{FF2B5EF4-FFF2-40B4-BE49-F238E27FC236}">
                <a16:creationId xmlns:a16="http://schemas.microsoft.com/office/drawing/2014/main" id="{A3A9A58B-C6B4-6E16-6617-BB7621BE487C}"/>
              </a:ext>
            </a:extLst>
          </p:cNvPr>
          <p:cNvSpPr txBox="1">
            <a:spLocks/>
          </p:cNvSpPr>
          <p:nvPr/>
        </p:nvSpPr>
        <p:spPr>
          <a:xfrm>
            <a:off x="1017235" y="796996"/>
            <a:ext cx="7510748" cy="858550"/>
          </a:xfrm>
          <a:prstGeom prst="rect">
            <a:avLst/>
          </a:prstGeom>
        </p:spPr>
        <p:txBody>
          <a:bodyPr vert="horz" lIns="91440" tIns="45720" rIns="91440" bIns="45720" rtlCol="0" anchor="t">
            <a:noAutofit/>
          </a:bodyPr>
          <a:lstStyle>
            <a:lvl1pPr algn="l" defTabSz="609585" rtl="0" eaLnBrk="1" latinLnBrk="0" hangingPunct="1">
              <a:lnSpc>
                <a:spcPct val="80000"/>
              </a:lnSpc>
              <a:spcBef>
                <a:spcPct val="0"/>
              </a:spcBef>
              <a:buNone/>
              <a:defRPr sz="3733" b="0" i="0" kern="1200" baseline="0">
                <a:solidFill>
                  <a:schemeClr val="tx2"/>
                </a:solidFill>
                <a:latin typeface="FS Elliot Pro Light"/>
                <a:ea typeface="+mj-ea"/>
                <a:cs typeface="FS Elliot Pro Light"/>
              </a:defRPr>
            </a:lvl1pPr>
          </a:lstStyle>
          <a:p>
            <a:pPr>
              <a:lnSpc>
                <a:spcPts val="5000"/>
              </a:lnSpc>
            </a:pPr>
            <a:r>
              <a:rPr lang="en-US" sz="4000" dirty="0">
                <a:solidFill>
                  <a:srgbClr val="0076CF"/>
                </a:solidFill>
              </a:rPr>
              <a:t>The “bucket” strategy</a:t>
            </a:r>
          </a:p>
        </p:txBody>
      </p:sp>
      <p:cxnSp>
        <p:nvCxnSpPr>
          <p:cNvPr id="50" name="Straight Connector 49">
            <a:extLst>
              <a:ext uri="{FF2B5EF4-FFF2-40B4-BE49-F238E27FC236}">
                <a16:creationId xmlns:a16="http://schemas.microsoft.com/office/drawing/2014/main" id="{53B5556E-24B4-ADD8-FEA3-3D9CA4AFC620}"/>
              </a:ext>
            </a:extLst>
          </p:cNvPr>
          <p:cNvCxnSpPr>
            <a:cxnSpLocks/>
          </p:cNvCxnSpPr>
          <p:nvPr/>
        </p:nvCxnSpPr>
        <p:spPr>
          <a:xfrm>
            <a:off x="3693111" y="3332727"/>
            <a:ext cx="3426781" cy="0"/>
          </a:xfrm>
          <a:prstGeom prst="line">
            <a:avLst/>
          </a:prstGeom>
          <a:ln w="6350">
            <a:solidFill>
              <a:srgbClr val="333333"/>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607B7B0-700F-F8E5-2C42-0A8DEA8E9CAA}"/>
              </a:ext>
            </a:extLst>
          </p:cNvPr>
          <p:cNvCxnSpPr>
            <a:cxnSpLocks/>
          </p:cNvCxnSpPr>
          <p:nvPr/>
        </p:nvCxnSpPr>
        <p:spPr>
          <a:xfrm>
            <a:off x="5326601" y="4698508"/>
            <a:ext cx="2396971" cy="0"/>
          </a:xfrm>
          <a:prstGeom prst="line">
            <a:avLst/>
          </a:prstGeom>
          <a:ln w="6350">
            <a:solidFill>
              <a:srgbClr val="333333"/>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3B198B5-84C5-5F04-BC25-1A6FBB9A0109}"/>
              </a:ext>
            </a:extLst>
          </p:cNvPr>
          <p:cNvCxnSpPr>
            <a:cxnSpLocks/>
          </p:cNvCxnSpPr>
          <p:nvPr/>
        </p:nvCxnSpPr>
        <p:spPr>
          <a:xfrm flipV="1">
            <a:off x="9180250" y="2976240"/>
            <a:ext cx="0" cy="1329430"/>
          </a:xfrm>
          <a:prstGeom prst="line">
            <a:avLst/>
          </a:prstGeom>
          <a:ln w="6350">
            <a:solidFill>
              <a:srgbClr val="333333"/>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21E862B-36FA-B698-835D-B86484C61454}"/>
              </a:ext>
            </a:extLst>
          </p:cNvPr>
          <p:cNvCxnSpPr>
            <a:cxnSpLocks/>
          </p:cNvCxnSpPr>
          <p:nvPr/>
        </p:nvCxnSpPr>
        <p:spPr>
          <a:xfrm>
            <a:off x="6010182" y="5409735"/>
            <a:ext cx="4900474" cy="0"/>
          </a:xfrm>
          <a:prstGeom prst="line">
            <a:avLst/>
          </a:prstGeom>
          <a:ln w="19050" cap="rnd">
            <a:solidFill>
              <a:srgbClr val="012754"/>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779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8C3D750B-BAD4-4BBF-D72B-31949927D4E1}"/>
              </a:ext>
            </a:extLst>
          </p:cNvPr>
          <p:cNvSpPr/>
          <p:nvPr/>
        </p:nvSpPr>
        <p:spPr>
          <a:xfrm>
            <a:off x="1045029" y="2307771"/>
            <a:ext cx="2499360" cy="644435"/>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4849DBF-D8A2-9C2F-C942-9C5B13816BF4}"/>
              </a:ext>
            </a:extLst>
          </p:cNvPr>
          <p:cNvSpPr/>
          <p:nvPr/>
        </p:nvSpPr>
        <p:spPr>
          <a:xfrm>
            <a:off x="6109854" y="0"/>
            <a:ext cx="6082145" cy="6858001"/>
          </a:xfrm>
          <a:prstGeom prst="rect">
            <a:avLst/>
          </a:prstGeom>
          <a:solidFill>
            <a:srgbClr val="E4F0F9"/>
          </a:solidFill>
          <a:ln>
            <a:noFill/>
          </a:ln>
        </p:spPr>
        <p:style>
          <a:lnRef idx="0">
            <a:srgbClr val="787070"/>
          </a:lnRef>
          <a:fillRef idx="1">
            <a:schemeClr val="accent1"/>
          </a:fillRef>
          <a:effectRef idx="0">
            <a:schemeClr val="dk1"/>
          </a:effectRef>
          <a:fontRef idx="minor">
            <a:schemeClr val="lt1"/>
          </a:fontRef>
        </p:style>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S Elliot Pro"/>
              <a:ea typeface="+mn-ea"/>
              <a:cs typeface="+mn-cs"/>
            </a:endParaRPr>
          </a:p>
        </p:txBody>
      </p:sp>
      <p:sp>
        <p:nvSpPr>
          <p:cNvPr id="13" name="Text Placeholder 6">
            <a:extLst>
              <a:ext uri="{FF2B5EF4-FFF2-40B4-BE49-F238E27FC236}">
                <a16:creationId xmlns:a16="http://schemas.microsoft.com/office/drawing/2014/main" id="{53C2D352-3C05-00A3-D903-998B291E4A8A}"/>
              </a:ext>
            </a:extLst>
          </p:cNvPr>
          <p:cNvSpPr txBox="1">
            <a:spLocks/>
          </p:cNvSpPr>
          <p:nvPr/>
        </p:nvSpPr>
        <p:spPr>
          <a:xfrm>
            <a:off x="1042047" y="497102"/>
            <a:ext cx="3320948" cy="53067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dirty="0">
                <a:solidFill>
                  <a:srgbClr val="002855"/>
                </a:solidFill>
              </a:rPr>
              <a:t>Turning savings into income</a:t>
            </a:r>
          </a:p>
        </p:txBody>
      </p:sp>
      <p:sp>
        <p:nvSpPr>
          <p:cNvPr id="14" name="Title 3">
            <a:extLst>
              <a:ext uri="{FF2B5EF4-FFF2-40B4-BE49-F238E27FC236}">
                <a16:creationId xmlns:a16="http://schemas.microsoft.com/office/drawing/2014/main" id="{216FDE04-D813-AB32-DDAB-729C79940107}"/>
              </a:ext>
            </a:extLst>
          </p:cNvPr>
          <p:cNvSpPr txBox="1">
            <a:spLocks/>
          </p:cNvSpPr>
          <p:nvPr/>
        </p:nvSpPr>
        <p:spPr>
          <a:xfrm>
            <a:off x="1017235" y="2246240"/>
            <a:ext cx="3842441" cy="858550"/>
          </a:xfrm>
          <a:prstGeom prst="rect">
            <a:avLst/>
          </a:prstGeom>
        </p:spPr>
        <p:txBody>
          <a:bodyPr vert="horz" lIns="91440" tIns="45720" rIns="91440" bIns="45720" rtlCol="0" anchor="t">
            <a:noAutofit/>
          </a:bodyPr>
          <a:lstStyle>
            <a:lvl1pPr algn="l" defTabSz="609585" rtl="0" eaLnBrk="1" latinLnBrk="0" hangingPunct="1">
              <a:lnSpc>
                <a:spcPct val="80000"/>
              </a:lnSpc>
              <a:spcBef>
                <a:spcPct val="0"/>
              </a:spcBef>
              <a:buNone/>
              <a:defRPr sz="3733" b="0" i="0" kern="1200" baseline="0">
                <a:solidFill>
                  <a:schemeClr val="tx2"/>
                </a:solidFill>
                <a:latin typeface="FS Elliot Pro Light"/>
                <a:ea typeface="+mj-ea"/>
                <a:cs typeface="FS Elliot Pro Light"/>
              </a:defRPr>
            </a:lvl1pPr>
          </a:lstStyle>
          <a:p>
            <a:pPr>
              <a:lnSpc>
                <a:spcPts val="5000"/>
              </a:lnSpc>
            </a:pPr>
            <a:r>
              <a:rPr lang="en-US" sz="4000" b="1" dirty="0">
                <a:solidFill>
                  <a:schemeClr val="bg1"/>
                </a:solidFill>
                <a:latin typeface="FS Elliot Pro" panose="02000503040000020004" pitchFamily="2" charset="0"/>
              </a:rPr>
              <a:t>Managing</a:t>
            </a:r>
            <a:r>
              <a:rPr lang="en-US" sz="4000" dirty="0">
                <a:solidFill>
                  <a:srgbClr val="0076CF"/>
                </a:solidFill>
              </a:rPr>
              <a:t> </a:t>
            </a:r>
            <a:br>
              <a:rPr lang="en-US" sz="4000" dirty="0">
                <a:solidFill>
                  <a:srgbClr val="0076CF"/>
                </a:solidFill>
              </a:rPr>
            </a:br>
            <a:r>
              <a:rPr lang="en-US" sz="4000" dirty="0">
                <a:solidFill>
                  <a:srgbClr val="0076CF"/>
                </a:solidFill>
              </a:rPr>
              <a:t>your retirement account</a:t>
            </a:r>
            <a:br>
              <a:rPr lang="en-US" sz="4000" dirty="0">
                <a:solidFill>
                  <a:srgbClr val="0076CF"/>
                </a:solidFill>
              </a:rPr>
            </a:br>
            <a:endParaRPr lang="en-US" sz="4000" dirty="0">
              <a:solidFill>
                <a:srgbClr val="0076CF"/>
              </a:solidFill>
            </a:endParaRPr>
          </a:p>
        </p:txBody>
      </p:sp>
      <p:sp>
        <p:nvSpPr>
          <p:cNvPr id="17" name="Content Placeholder 1">
            <a:extLst>
              <a:ext uri="{FF2B5EF4-FFF2-40B4-BE49-F238E27FC236}">
                <a16:creationId xmlns:a16="http://schemas.microsoft.com/office/drawing/2014/main" id="{B7852E33-7493-B35D-BB06-CC123FE5399E}"/>
              </a:ext>
            </a:extLst>
          </p:cNvPr>
          <p:cNvSpPr txBox="1">
            <a:spLocks/>
          </p:cNvSpPr>
          <p:nvPr/>
        </p:nvSpPr>
        <p:spPr>
          <a:xfrm>
            <a:off x="6474077" y="2255327"/>
            <a:ext cx="3910894" cy="2969178"/>
          </a:xfrm>
          <a:prstGeom prst="rect">
            <a:avLst/>
          </a:prstGeom>
        </p:spPr>
        <p:txBody>
          <a:bodyPr vert="horz" lIns="91440" tIns="45720" rIns="91440" bIns="45720" numCol="1" spcCol="457200" rtlCol="0">
            <a:noAutofit/>
          </a:bodyPr>
          <a:lstStyle>
            <a:lvl1pPr marL="256026" indent="-256026" algn="l" defTabSz="609585" rtl="0" eaLnBrk="1" latinLnBrk="0" hangingPunct="1">
              <a:spcBef>
                <a:spcPct val="20000"/>
              </a:spcBef>
              <a:buClr>
                <a:srgbClr val="787878"/>
              </a:buClr>
              <a:buFont typeface="Arial"/>
              <a:buChar char="•"/>
              <a:defRPr sz="2133" kern="1200" baseline="0">
                <a:solidFill>
                  <a:srgbClr val="7F7F7F"/>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8767" indent="0">
              <a:lnSpc>
                <a:spcPts val="2500"/>
              </a:lnSpc>
              <a:spcBef>
                <a:spcPts val="0"/>
              </a:spcBef>
              <a:spcAft>
                <a:spcPts val="2800"/>
              </a:spcAft>
              <a:buClr>
                <a:srgbClr val="0076CF"/>
              </a:buClr>
              <a:buSzPct val="150000"/>
              <a:buNone/>
            </a:pPr>
            <a:r>
              <a:rPr lang="en-US" sz="2000" dirty="0">
                <a:solidFill>
                  <a:srgbClr val="333333"/>
                </a:solidFill>
                <a:ea typeface="Calibri"/>
              </a:rPr>
              <a:t>Leave in the plan</a:t>
            </a:r>
          </a:p>
          <a:p>
            <a:pPr marL="48767" indent="0">
              <a:lnSpc>
                <a:spcPts val="2500"/>
              </a:lnSpc>
              <a:spcBef>
                <a:spcPts val="0"/>
              </a:spcBef>
              <a:spcAft>
                <a:spcPts val="2800"/>
              </a:spcAft>
              <a:buClr>
                <a:srgbClr val="0076CF"/>
              </a:buClr>
              <a:buSzPct val="150000"/>
              <a:buNone/>
            </a:pPr>
            <a:r>
              <a:rPr lang="en-US" sz="2000" dirty="0">
                <a:solidFill>
                  <a:srgbClr val="333333"/>
                </a:solidFill>
                <a:ea typeface="Calibri"/>
              </a:rPr>
              <a:t>Roll it into an IRA</a:t>
            </a:r>
          </a:p>
          <a:p>
            <a:pPr marL="48767" indent="0">
              <a:lnSpc>
                <a:spcPts val="2500"/>
              </a:lnSpc>
              <a:spcBef>
                <a:spcPts val="0"/>
              </a:spcBef>
              <a:spcAft>
                <a:spcPts val="2800"/>
              </a:spcAft>
              <a:buClr>
                <a:srgbClr val="0076CF"/>
              </a:buClr>
              <a:buSzPct val="150000"/>
              <a:buNone/>
            </a:pPr>
            <a:r>
              <a:rPr lang="en-US" sz="2000" dirty="0">
                <a:solidFill>
                  <a:srgbClr val="333333"/>
                </a:solidFill>
                <a:ea typeface="Calibri"/>
              </a:rPr>
              <a:t>Cash it out</a:t>
            </a:r>
          </a:p>
          <a:p>
            <a:pPr marL="48767" indent="0">
              <a:lnSpc>
                <a:spcPts val="2500"/>
              </a:lnSpc>
              <a:spcBef>
                <a:spcPts val="0"/>
              </a:spcBef>
              <a:spcAft>
                <a:spcPts val="2800"/>
              </a:spcAft>
              <a:buClr>
                <a:srgbClr val="0076CF"/>
              </a:buClr>
              <a:buSzPct val="150000"/>
              <a:buNone/>
            </a:pPr>
            <a:endParaRPr lang="en-US" sz="2000" dirty="0">
              <a:solidFill>
                <a:srgbClr val="333333"/>
              </a:solidFill>
              <a:ea typeface="Calibri"/>
            </a:endParaRPr>
          </a:p>
        </p:txBody>
      </p:sp>
      <p:grpSp>
        <p:nvGrpSpPr>
          <p:cNvPr id="25" name="Group 24">
            <a:extLst>
              <a:ext uri="{FF2B5EF4-FFF2-40B4-BE49-F238E27FC236}">
                <a16:creationId xmlns:a16="http://schemas.microsoft.com/office/drawing/2014/main" id="{09A4B7E0-8182-6063-FCFC-46B40110B7AD}"/>
              </a:ext>
            </a:extLst>
          </p:cNvPr>
          <p:cNvGrpSpPr/>
          <p:nvPr/>
        </p:nvGrpSpPr>
        <p:grpSpPr>
          <a:xfrm>
            <a:off x="6013425" y="2367305"/>
            <a:ext cx="217208" cy="211200"/>
            <a:chOff x="5876925" y="2340389"/>
            <a:chExt cx="217208" cy="211200"/>
          </a:xfrm>
        </p:grpSpPr>
        <p:sp>
          <p:nvSpPr>
            <p:cNvPr id="26" name="Oval 25">
              <a:extLst>
                <a:ext uri="{FF2B5EF4-FFF2-40B4-BE49-F238E27FC236}">
                  <a16:creationId xmlns:a16="http://schemas.microsoft.com/office/drawing/2014/main" id="{EE6D5192-E8BE-DE88-4A63-4322133AE7C5}"/>
                </a:ext>
              </a:extLst>
            </p:cNvPr>
            <p:cNvSpPr/>
            <p:nvPr/>
          </p:nvSpPr>
          <p:spPr>
            <a:xfrm>
              <a:off x="5895633" y="2353089"/>
              <a:ext cx="198500" cy="198500"/>
            </a:xfrm>
            <a:prstGeom prst="ellipse">
              <a:avLst/>
            </a:prstGeom>
            <a:solidFill>
              <a:srgbClr val="55F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E7C5DD61-71D4-9BEC-F8BC-86C0177E97BF}"/>
                </a:ext>
              </a:extLst>
            </p:cNvPr>
            <p:cNvGrpSpPr/>
            <p:nvPr/>
          </p:nvGrpSpPr>
          <p:grpSpPr>
            <a:xfrm>
              <a:off x="5962650" y="2390122"/>
              <a:ext cx="46764" cy="93528"/>
              <a:chOff x="5194416" y="1856891"/>
              <a:chExt cx="139700" cy="279400"/>
            </a:xfrm>
          </p:grpSpPr>
          <p:cxnSp>
            <p:nvCxnSpPr>
              <p:cNvPr id="29" name="Straight Connector 28">
                <a:extLst>
                  <a:ext uri="{FF2B5EF4-FFF2-40B4-BE49-F238E27FC236}">
                    <a16:creationId xmlns:a16="http://schemas.microsoft.com/office/drawing/2014/main" id="{E3EFEF46-497C-0D67-A705-7CB4936442A3}"/>
                  </a:ext>
                </a:extLst>
              </p:cNvPr>
              <p:cNvCxnSpPr>
                <a:cxnSpLocks/>
              </p:cNvCxnSpPr>
              <p:nvPr/>
            </p:nvCxnSpPr>
            <p:spPr>
              <a:xfrm>
                <a:off x="5194416" y="18568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8C53747-2209-06B8-B3D8-217A2D76053B}"/>
                  </a:ext>
                </a:extLst>
              </p:cNvPr>
              <p:cNvCxnSpPr>
                <a:cxnSpLocks/>
              </p:cNvCxnSpPr>
              <p:nvPr/>
            </p:nvCxnSpPr>
            <p:spPr>
              <a:xfrm flipH="1">
                <a:off x="5194416" y="19965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DDA2F078-5672-3F6C-95C6-5F3AAC8D01A7}"/>
                </a:ext>
              </a:extLst>
            </p:cNvPr>
            <p:cNvSpPr/>
            <p:nvPr/>
          </p:nvSpPr>
          <p:spPr>
            <a:xfrm>
              <a:off x="5876925" y="2340389"/>
              <a:ext cx="198500" cy="198500"/>
            </a:xfrm>
            <a:prstGeom prst="ellipse">
              <a:avLst/>
            </a:prstGeom>
            <a:noFill/>
            <a:ln w="12700">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1AD4FE1B-A53A-3B0E-0B6A-23B676707890}"/>
              </a:ext>
            </a:extLst>
          </p:cNvPr>
          <p:cNvGrpSpPr/>
          <p:nvPr/>
        </p:nvGrpSpPr>
        <p:grpSpPr>
          <a:xfrm>
            <a:off x="6013425" y="3026854"/>
            <a:ext cx="217208" cy="211200"/>
            <a:chOff x="5876925" y="2340389"/>
            <a:chExt cx="217208" cy="211200"/>
          </a:xfrm>
        </p:grpSpPr>
        <p:sp>
          <p:nvSpPr>
            <p:cNvPr id="32" name="Oval 31">
              <a:extLst>
                <a:ext uri="{FF2B5EF4-FFF2-40B4-BE49-F238E27FC236}">
                  <a16:creationId xmlns:a16="http://schemas.microsoft.com/office/drawing/2014/main" id="{83BC9953-C7C9-3112-E548-AAC5DFD3703C}"/>
                </a:ext>
              </a:extLst>
            </p:cNvPr>
            <p:cNvSpPr/>
            <p:nvPr/>
          </p:nvSpPr>
          <p:spPr>
            <a:xfrm>
              <a:off x="5895633" y="2353089"/>
              <a:ext cx="198500" cy="198500"/>
            </a:xfrm>
            <a:prstGeom prst="ellipse">
              <a:avLst/>
            </a:prstGeom>
            <a:solidFill>
              <a:srgbClr val="55F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ED017E57-D2AC-719B-3471-D8262105E7E6}"/>
                </a:ext>
              </a:extLst>
            </p:cNvPr>
            <p:cNvGrpSpPr/>
            <p:nvPr/>
          </p:nvGrpSpPr>
          <p:grpSpPr>
            <a:xfrm>
              <a:off x="5962650" y="2390122"/>
              <a:ext cx="46764" cy="93528"/>
              <a:chOff x="5194416" y="1856891"/>
              <a:chExt cx="139700" cy="279400"/>
            </a:xfrm>
          </p:grpSpPr>
          <p:cxnSp>
            <p:nvCxnSpPr>
              <p:cNvPr id="35" name="Straight Connector 34">
                <a:extLst>
                  <a:ext uri="{FF2B5EF4-FFF2-40B4-BE49-F238E27FC236}">
                    <a16:creationId xmlns:a16="http://schemas.microsoft.com/office/drawing/2014/main" id="{B6E2C9E9-4475-25F0-37F0-2CD6F072696B}"/>
                  </a:ext>
                </a:extLst>
              </p:cNvPr>
              <p:cNvCxnSpPr>
                <a:cxnSpLocks/>
              </p:cNvCxnSpPr>
              <p:nvPr/>
            </p:nvCxnSpPr>
            <p:spPr>
              <a:xfrm>
                <a:off x="5194416" y="18568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A6AB24-F177-7037-ED04-A2C947050C58}"/>
                  </a:ext>
                </a:extLst>
              </p:cNvPr>
              <p:cNvCxnSpPr>
                <a:cxnSpLocks/>
              </p:cNvCxnSpPr>
              <p:nvPr/>
            </p:nvCxnSpPr>
            <p:spPr>
              <a:xfrm flipH="1">
                <a:off x="5194416" y="19965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grpSp>
        <p:sp>
          <p:nvSpPr>
            <p:cNvPr id="34" name="Oval 33">
              <a:extLst>
                <a:ext uri="{FF2B5EF4-FFF2-40B4-BE49-F238E27FC236}">
                  <a16:creationId xmlns:a16="http://schemas.microsoft.com/office/drawing/2014/main" id="{8114F68E-30F6-6326-46CD-565B0678B14B}"/>
                </a:ext>
              </a:extLst>
            </p:cNvPr>
            <p:cNvSpPr/>
            <p:nvPr/>
          </p:nvSpPr>
          <p:spPr>
            <a:xfrm>
              <a:off x="5876925" y="2340389"/>
              <a:ext cx="198500" cy="198500"/>
            </a:xfrm>
            <a:prstGeom prst="ellipse">
              <a:avLst/>
            </a:prstGeom>
            <a:noFill/>
            <a:ln w="12700">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30E634A-E62A-1BDB-FBAC-43742CD12FB0}"/>
              </a:ext>
            </a:extLst>
          </p:cNvPr>
          <p:cNvGrpSpPr/>
          <p:nvPr/>
        </p:nvGrpSpPr>
        <p:grpSpPr>
          <a:xfrm>
            <a:off x="6013425" y="3707080"/>
            <a:ext cx="217208" cy="211200"/>
            <a:chOff x="5876925" y="2340389"/>
            <a:chExt cx="217208" cy="211200"/>
          </a:xfrm>
        </p:grpSpPr>
        <p:sp>
          <p:nvSpPr>
            <p:cNvPr id="38" name="Oval 37">
              <a:extLst>
                <a:ext uri="{FF2B5EF4-FFF2-40B4-BE49-F238E27FC236}">
                  <a16:creationId xmlns:a16="http://schemas.microsoft.com/office/drawing/2014/main" id="{B151190D-A1FB-0A16-27B7-AD290CAB6EEE}"/>
                </a:ext>
              </a:extLst>
            </p:cNvPr>
            <p:cNvSpPr/>
            <p:nvPr/>
          </p:nvSpPr>
          <p:spPr>
            <a:xfrm>
              <a:off x="5895633" y="2353089"/>
              <a:ext cx="198500" cy="198500"/>
            </a:xfrm>
            <a:prstGeom prst="ellipse">
              <a:avLst/>
            </a:prstGeom>
            <a:solidFill>
              <a:srgbClr val="55F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1971BB7D-FA9E-80C7-EB25-991540C020BB}"/>
                </a:ext>
              </a:extLst>
            </p:cNvPr>
            <p:cNvGrpSpPr/>
            <p:nvPr/>
          </p:nvGrpSpPr>
          <p:grpSpPr>
            <a:xfrm>
              <a:off x="5962650" y="2390122"/>
              <a:ext cx="46764" cy="93528"/>
              <a:chOff x="5194416" y="1856891"/>
              <a:chExt cx="139700" cy="279400"/>
            </a:xfrm>
          </p:grpSpPr>
          <p:cxnSp>
            <p:nvCxnSpPr>
              <p:cNvPr id="41" name="Straight Connector 40">
                <a:extLst>
                  <a:ext uri="{FF2B5EF4-FFF2-40B4-BE49-F238E27FC236}">
                    <a16:creationId xmlns:a16="http://schemas.microsoft.com/office/drawing/2014/main" id="{323AB76E-1C54-0CDD-AFB7-0D5895E2EAF5}"/>
                  </a:ext>
                </a:extLst>
              </p:cNvPr>
              <p:cNvCxnSpPr>
                <a:cxnSpLocks/>
              </p:cNvCxnSpPr>
              <p:nvPr/>
            </p:nvCxnSpPr>
            <p:spPr>
              <a:xfrm>
                <a:off x="5194416" y="18568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1EE2C23-7766-AAE1-1B68-D6F849C68193}"/>
                  </a:ext>
                </a:extLst>
              </p:cNvPr>
              <p:cNvCxnSpPr>
                <a:cxnSpLocks/>
              </p:cNvCxnSpPr>
              <p:nvPr/>
            </p:nvCxnSpPr>
            <p:spPr>
              <a:xfrm flipH="1">
                <a:off x="5194416" y="19965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E9F73302-D5D6-8B79-6475-E97954087F0E}"/>
                </a:ext>
              </a:extLst>
            </p:cNvPr>
            <p:cNvSpPr/>
            <p:nvPr/>
          </p:nvSpPr>
          <p:spPr>
            <a:xfrm>
              <a:off x="5876925" y="2340389"/>
              <a:ext cx="198500" cy="198500"/>
            </a:xfrm>
            <a:prstGeom prst="ellipse">
              <a:avLst/>
            </a:prstGeom>
            <a:noFill/>
            <a:ln w="12700">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9EE801DC-ED9B-99DF-12FF-E2688C3019BE}"/>
              </a:ext>
            </a:extLst>
          </p:cNvPr>
          <p:cNvSpPr txBox="1"/>
          <p:nvPr/>
        </p:nvSpPr>
        <p:spPr>
          <a:xfrm>
            <a:off x="275857" y="5903534"/>
            <a:ext cx="5251640" cy="707886"/>
          </a:xfrm>
          <a:prstGeom prst="rect">
            <a:avLst/>
          </a:prstGeom>
          <a:noFill/>
        </p:spPr>
        <p:txBody>
          <a:bodyPr wrap="square" rtlCol="0">
            <a:spAutoFit/>
          </a:bodyPr>
          <a:lstStyle/>
          <a:p>
            <a:r>
              <a:rPr lang="en-US" sz="1000" dirty="0">
                <a:solidFill>
                  <a:srgbClr val="333333"/>
                </a:solidFill>
                <a:latin typeface="FS Elliot Pro" pitchFamily="50" charset="0"/>
              </a:rPr>
              <a:t>You should consider the differences in investment options and risks, fees and expenses, tax implications, services and penalty-free withdrawals for your various options. There may be other factors to consider due to your specific needs and situation. You may wish to consult your tax advisor or legal counsel.</a:t>
            </a:r>
          </a:p>
        </p:txBody>
      </p:sp>
    </p:spTree>
    <p:extLst>
      <p:ext uri="{BB962C8B-B14F-4D97-AF65-F5344CB8AC3E}">
        <p14:creationId xmlns:p14="http://schemas.microsoft.com/office/powerpoint/2010/main" val="2582403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9CD5EEC-8B6A-C776-E913-A224DD8183FB}"/>
              </a:ext>
            </a:extLst>
          </p:cNvPr>
          <p:cNvSpPr txBox="1"/>
          <p:nvPr/>
        </p:nvSpPr>
        <p:spPr>
          <a:xfrm>
            <a:off x="412476" y="6204953"/>
            <a:ext cx="10046493" cy="400110"/>
          </a:xfrm>
          <a:prstGeom prst="rect">
            <a:avLst/>
          </a:prstGeom>
          <a:noFill/>
        </p:spPr>
        <p:txBody>
          <a:bodyPr wrap="square" rtlCol="0">
            <a:spAutoFit/>
          </a:bodyPr>
          <a:lstStyle/>
          <a:p>
            <a:r>
              <a:rPr lang="en-US" sz="1000" dirty="0">
                <a:solidFill>
                  <a:srgbClr val="333333"/>
                </a:solidFill>
                <a:latin typeface="FS Elliot Pro" pitchFamily="50" charset="0"/>
              </a:rPr>
              <a:t>*Traditional start date is either 12/31 of the year you turn 72 or 4/1 of the year following. For those who turned 70½ prior to 1/1/20, the required starting age is 70½. For plans like a 401(k), if you’re a no more than 5% owner and still employed, the start date can be delayed until retirement.</a:t>
            </a:r>
          </a:p>
        </p:txBody>
      </p:sp>
      <p:sp>
        <p:nvSpPr>
          <p:cNvPr id="11" name="Text Placeholder 6">
            <a:extLst>
              <a:ext uri="{FF2B5EF4-FFF2-40B4-BE49-F238E27FC236}">
                <a16:creationId xmlns:a16="http://schemas.microsoft.com/office/drawing/2014/main" id="{D8BE3C08-072F-BFEB-B56C-4B347C6E0F13}"/>
              </a:ext>
            </a:extLst>
          </p:cNvPr>
          <p:cNvSpPr txBox="1">
            <a:spLocks/>
          </p:cNvSpPr>
          <p:nvPr/>
        </p:nvSpPr>
        <p:spPr>
          <a:xfrm>
            <a:off x="1042046" y="497102"/>
            <a:ext cx="3512199" cy="53067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dirty="0">
                <a:solidFill>
                  <a:srgbClr val="002855"/>
                </a:solidFill>
              </a:rPr>
              <a:t>Turning savings into income</a:t>
            </a:r>
          </a:p>
        </p:txBody>
      </p:sp>
      <p:sp>
        <p:nvSpPr>
          <p:cNvPr id="12" name="Title 3">
            <a:extLst>
              <a:ext uri="{FF2B5EF4-FFF2-40B4-BE49-F238E27FC236}">
                <a16:creationId xmlns:a16="http://schemas.microsoft.com/office/drawing/2014/main" id="{C9C8F7CD-734C-D89D-FF30-C36A148203BC}"/>
              </a:ext>
            </a:extLst>
          </p:cNvPr>
          <p:cNvSpPr txBox="1">
            <a:spLocks/>
          </p:cNvSpPr>
          <p:nvPr/>
        </p:nvSpPr>
        <p:spPr>
          <a:xfrm>
            <a:off x="1017234" y="796996"/>
            <a:ext cx="8836979" cy="858550"/>
          </a:xfrm>
          <a:prstGeom prst="rect">
            <a:avLst/>
          </a:prstGeom>
        </p:spPr>
        <p:txBody>
          <a:bodyPr vert="horz" lIns="91440" tIns="45720" rIns="91440" bIns="45720" rtlCol="0" anchor="t">
            <a:noAutofit/>
          </a:bodyPr>
          <a:lstStyle>
            <a:lvl1pPr algn="l" defTabSz="609585" rtl="0" eaLnBrk="1" latinLnBrk="0" hangingPunct="1">
              <a:lnSpc>
                <a:spcPct val="80000"/>
              </a:lnSpc>
              <a:spcBef>
                <a:spcPct val="0"/>
              </a:spcBef>
              <a:buNone/>
              <a:defRPr sz="3733" b="0" i="0" kern="1200" baseline="0">
                <a:solidFill>
                  <a:schemeClr val="tx2"/>
                </a:solidFill>
                <a:latin typeface="FS Elliot Pro Light"/>
                <a:ea typeface="+mj-ea"/>
                <a:cs typeface="FS Elliot Pro Light"/>
              </a:defRPr>
            </a:lvl1pPr>
          </a:lstStyle>
          <a:p>
            <a:pPr>
              <a:lnSpc>
                <a:spcPts val="5000"/>
              </a:lnSpc>
            </a:pPr>
            <a:r>
              <a:rPr lang="en-US" sz="4000" dirty="0">
                <a:solidFill>
                  <a:srgbClr val="0076CF"/>
                </a:solidFill>
              </a:rPr>
              <a:t>R-M-</a:t>
            </a:r>
            <a:r>
              <a:rPr lang="en-US" sz="4000" i="1" dirty="0">
                <a:solidFill>
                  <a:srgbClr val="0076CF"/>
                </a:solidFill>
                <a:latin typeface="FS Elliot Pro Light" panose="02000503040000020004" pitchFamily="2" charset="0"/>
              </a:rPr>
              <a:t>what</a:t>
            </a:r>
            <a:r>
              <a:rPr lang="en-US" sz="4000" dirty="0">
                <a:solidFill>
                  <a:srgbClr val="0076CF"/>
                </a:solidFill>
              </a:rPr>
              <a:t>?</a:t>
            </a:r>
          </a:p>
        </p:txBody>
      </p:sp>
      <p:sp>
        <p:nvSpPr>
          <p:cNvPr id="15" name="Rectangle 14">
            <a:extLst>
              <a:ext uri="{FF2B5EF4-FFF2-40B4-BE49-F238E27FC236}">
                <a16:creationId xmlns:a16="http://schemas.microsoft.com/office/drawing/2014/main" id="{57CB366C-50F0-AA15-AFEB-48401558A033}"/>
              </a:ext>
            </a:extLst>
          </p:cNvPr>
          <p:cNvSpPr/>
          <p:nvPr/>
        </p:nvSpPr>
        <p:spPr>
          <a:xfrm>
            <a:off x="4341182" y="1598354"/>
            <a:ext cx="7146523" cy="1100458"/>
          </a:xfrm>
          <a:prstGeom prst="rect">
            <a:avLst/>
          </a:prstGeom>
          <a:solidFill>
            <a:srgbClr val="E4F0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FF55DE9-D5CF-4382-552A-B65161696CAC}"/>
              </a:ext>
            </a:extLst>
          </p:cNvPr>
          <p:cNvSpPr/>
          <p:nvPr/>
        </p:nvSpPr>
        <p:spPr>
          <a:xfrm>
            <a:off x="4262576" y="1519747"/>
            <a:ext cx="7118597" cy="1090288"/>
          </a:xfrm>
          <a:prstGeom prst="rect">
            <a:avLst/>
          </a:prstGeom>
          <a:noFill/>
          <a:ln w="12700">
            <a:solidFill>
              <a:srgbClr val="0076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Content Placeholder 1">
            <a:extLst>
              <a:ext uri="{FF2B5EF4-FFF2-40B4-BE49-F238E27FC236}">
                <a16:creationId xmlns:a16="http://schemas.microsoft.com/office/drawing/2014/main" id="{B428EA9E-BE56-F4A7-14D1-99BB12AF16C4}"/>
              </a:ext>
            </a:extLst>
          </p:cNvPr>
          <p:cNvSpPr txBox="1">
            <a:spLocks/>
          </p:cNvSpPr>
          <p:nvPr/>
        </p:nvSpPr>
        <p:spPr>
          <a:xfrm>
            <a:off x="4519225" y="1807684"/>
            <a:ext cx="6595617" cy="515896"/>
          </a:xfrm>
          <a:prstGeom prst="rect">
            <a:avLst/>
          </a:prstGeom>
        </p:spPr>
        <p:txBody>
          <a:bodyPr vert="horz" lIns="121920" tIns="60960" rIns="121920" bIns="60960" rtlCol="0">
            <a:noAutofit/>
          </a:bodyPr>
          <a:lstStyle>
            <a:lvl1pPr marL="192024" indent="-192024" algn="l" defTabSz="457200" rtl="0" eaLnBrk="1" latinLnBrk="0" hangingPunct="1">
              <a:spcBef>
                <a:spcPct val="20000"/>
              </a:spcBef>
              <a:buClr>
                <a:srgbClr val="787878"/>
              </a:buClr>
              <a:buFont typeface="Arial"/>
              <a:buChar char="•"/>
              <a:defRPr sz="1600" kern="1200" baseline="0">
                <a:solidFill>
                  <a:srgbClr val="7F7F7F"/>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787878"/>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rgbClr val="0076CF"/>
                </a:solidFill>
                <a:latin typeface="FS Elliot Pro Light"/>
                <a:cs typeface="FS Elliot Pro Light"/>
              </a:rPr>
              <a:t>RMD = Required minimum distribution</a:t>
            </a:r>
            <a:r>
              <a:rPr lang="en-US" sz="1400" baseline="80000" dirty="0">
                <a:solidFill>
                  <a:srgbClr val="0076CF"/>
                </a:solidFill>
                <a:latin typeface="FS Elliot Pro Light"/>
                <a:cs typeface="FS Elliot Pro Light"/>
              </a:rPr>
              <a:t>*</a:t>
            </a:r>
            <a:endParaRPr lang="en-US" sz="2800" baseline="80000" dirty="0">
              <a:solidFill>
                <a:srgbClr val="0076CF"/>
              </a:solidFill>
              <a:latin typeface="FS Elliot Pro Light"/>
              <a:cs typeface="FS Elliot Pro Light"/>
            </a:endParaRPr>
          </a:p>
          <a:p>
            <a:pPr marL="0" indent="0">
              <a:buNone/>
            </a:pPr>
            <a:endParaRPr lang="en-US" sz="2800" dirty="0">
              <a:solidFill>
                <a:srgbClr val="0076CF"/>
              </a:solidFill>
              <a:latin typeface="FS Elliot Pro Light"/>
              <a:cs typeface="FS Elliot Pro Light"/>
            </a:endParaRPr>
          </a:p>
        </p:txBody>
      </p:sp>
      <p:cxnSp>
        <p:nvCxnSpPr>
          <p:cNvPr id="22" name="Straight Connector 21">
            <a:extLst>
              <a:ext uri="{FF2B5EF4-FFF2-40B4-BE49-F238E27FC236}">
                <a16:creationId xmlns:a16="http://schemas.microsoft.com/office/drawing/2014/main" id="{F5F3DD1C-2A99-5B45-1099-21282B8CA535}"/>
              </a:ext>
            </a:extLst>
          </p:cNvPr>
          <p:cNvCxnSpPr>
            <a:cxnSpLocks/>
          </p:cNvCxnSpPr>
          <p:nvPr/>
        </p:nvCxnSpPr>
        <p:spPr>
          <a:xfrm>
            <a:off x="1148742" y="3443416"/>
            <a:ext cx="7180447" cy="0"/>
          </a:xfrm>
          <a:prstGeom prst="line">
            <a:avLst/>
          </a:prstGeom>
          <a:ln w="19050" cap="rnd">
            <a:solidFill>
              <a:srgbClr val="012754"/>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A8570BA-54A3-2017-A629-A9992BE07EE2}"/>
              </a:ext>
            </a:extLst>
          </p:cNvPr>
          <p:cNvCxnSpPr>
            <a:cxnSpLocks/>
          </p:cNvCxnSpPr>
          <p:nvPr/>
        </p:nvCxnSpPr>
        <p:spPr>
          <a:xfrm>
            <a:off x="1148742" y="4116917"/>
            <a:ext cx="7180447" cy="0"/>
          </a:xfrm>
          <a:prstGeom prst="line">
            <a:avLst/>
          </a:prstGeom>
          <a:ln w="19050" cap="rnd">
            <a:solidFill>
              <a:srgbClr val="012754"/>
            </a:solidFill>
            <a:prstDash val="sysDot"/>
            <a:round/>
          </a:ln>
        </p:spPr>
        <p:style>
          <a:lnRef idx="1">
            <a:schemeClr val="accent1"/>
          </a:lnRef>
          <a:fillRef idx="0">
            <a:schemeClr val="accent1"/>
          </a:fillRef>
          <a:effectRef idx="0">
            <a:schemeClr val="accent1"/>
          </a:effectRef>
          <a:fontRef idx="minor">
            <a:schemeClr val="tx1"/>
          </a:fontRef>
        </p:style>
      </p:cxnSp>
      <p:sp>
        <p:nvSpPr>
          <p:cNvPr id="24" name="Content Placeholder 1">
            <a:extLst>
              <a:ext uri="{FF2B5EF4-FFF2-40B4-BE49-F238E27FC236}">
                <a16:creationId xmlns:a16="http://schemas.microsoft.com/office/drawing/2014/main" id="{63CF24BC-52A2-6EC5-BE9C-E47EDCD97EA3}"/>
              </a:ext>
            </a:extLst>
          </p:cNvPr>
          <p:cNvSpPr txBox="1">
            <a:spLocks/>
          </p:cNvSpPr>
          <p:nvPr/>
        </p:nvSpPr>
        <p:spPr>
          <a:xfrm>
            <a:off x="988778" y="2875054"/>
            <a:ext cx="10356884" cy="2682368"/>
          </a:xfrm>
          <a:prstGeom prst="rect">
            <a:avLst/>
          </a:prstGeom>
        </p:spPr>
        <p:txBody>
          <a:bodyPr vert="horz" lIns="121920" tIns="60960" rIns="121920" bIns="60960" numCol="1" rtlCol="0">
            <a:noAutofit/>
          </a:bodyPr>
          <a:lstStyle>
            <a:lvl1pPr marL="192024" indent="-192024" algn="l" defTabSz="457200" rtl="0" eaLnBrk="1" latinLnBrk="0" hangingPunct="1">
              <a:spcBef>
                <a:spcPct val="20000"/>
              </a:spcBef>
              <a:buClr>
                <a:srgbClr val="787878"/>
              </a:buClr>
              <a:buFont typeface="Arial"/>
              <a:buChar char="•"/>
              <a:defRPr sz="1600" kern="1200" baseline="0">
                <a:solidFill>
                  <a:srgbClr val="7F7F7F"/>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787878"/>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8767" indent="0" fontAlgn="base">
              <a:lnSpc>
                <a:spcPts val="2500"/>
              </a:lnSpc>
              <a:spcBef>
                <a:spcPts val="0"/>
              </a:spcBef>
              <a:spcAft>
                <a:spcPts val="2800"/>
              </a:spcAft>
              <a:buClr>
                <a:schemeClr val="tx1">
                  <a:lumMod val="65000"/>
                </a:schemeClr>
              </a:buClr>
              <a:buSzPct val="150000"/>
              <a:buNone/>
            </a:pPr>
            <a:r>
              <a:rPr lang="en-US" sz="2000" dirty="0">
                <a:solidFill>
                  <a:srgbClr val="333333"/>
                </a:solidFill>
                <a:ea typeface="Calibri"/>
              </a:rPr>
              <a:t>Starts at age 72 </a:t>
            </a:r>
          </a:p>
          <a:p>
            <a:pPr marL="48767" indent="0" fontAlgn="base">
              <a:lnSpc>
                <a:spcPts val="2500"/>
              </a:lnSpc>
              <a:spcBef>
                <a:spcPts val="0"/>
              </a:spcBef>
              <a:spcAft>
                <a:spcPts val="2800"/>
              </a:spcAft>
              <a:buClr>
                <a:schemeClr val="tx1">
                  <a:lumMod val="65000"/>
                </a:schemeClr>
              </a:buClr>
              <a:buSzPct val="150000"/>
              <a:buNone/>
            </a:pPr>
            <a:r>
              <a:rPr lang="en-US" sz="2000" dirty="0">
                <a:solidFill>
                  <a:srgbClr val="333333"/>
                </a:solidFill>
                <a:ea typeface="Calibri"/>
              </a:rPr>
              <a:t>Withdrawals Uncle Sam requires you to take </a:t>
            </a:r>
          </a:p>
          <a:p>
            <a:pPr marL="48767" indent="0" fontAlgn="base">
              <a:lnSpc>
                <a:spcPts val="2500"/>
              </a:lnSpc>
              <a:spcBef>
                <a:spcPts val="0"/>
              </a:spcBef>
              <a:spcAft>
                <a:spcPts val="2800"/>
              </a:spcAft>
              <a:buClr>
                <a:schemeClr val="tx1">
                  <a:lumMod val="65000"/>
                </a:schemeClr>
              </a:buClr>
              <a:buSzPct val="150000"/>
              <a:buNone/>
            </a:pPr>
            <a:r>
              <a:rPr lang="en-US" sz="2000" dirty="0">
                <a:solidFill>
                  <a:srgbClr val="333333"/>
                </a:solidFill>
                <a:ea typeface="Calibri"/>
              </a:rPr>
              <a:t>From retirement accounts like 401(k)s, 403(b)s and IRAs</a:t>
            </a:r>
          </a:p>
          <a:p>
            <a:pPr marL="48767" indent="0" fontAlgn="base">
              <a:lnSpc>
                <a:spcPts val="2500"/>
              </a:lnSpc>
              <a:spcBef>
                <a:spcPts val="0"/>
              </a:spcBef>
              <a:spcAft>
                <a:spcPts val="2800"/>
              </a:spcAft>
              <a:buClr>
                <a:schemeClr val="tx1">
                  <a:lumMod val="65000"/>
                </a:schemeClr>
              </a:buClr>
              <a:buSzPct val="150000"/>
              <a:buNone/>
            </a:pPr>
            <a:r>
              <a:rPr lang="en-US" sz="2000" dirty="0">
                <a:solidFill>
                  <a:srgbClr val="333333"/>
                </a:solidFill>
                <a:ea typeface="Calibri"/>
              </a:rPr>
              <a:t>You could pay a tax penalty if you don’t withdraw enough</a:t>
            </a:r>
          </a:p>
          <a:p>
            <a:pPr marL="48767" indent="0">
              <a:lnSpc>
                <a:spcPts val="2500"/>
              </a:lnSpc>
              <a:spcBef>
                <a:spcPts val="0"/>
              </a:spcBef>
              <a:spcAft>
                <a:spcPts val="2800"/>
              </a:spcAft>
              <a:buClr>
                <a:schemeClr val="tx1">
                  <a:lumMod val="65000"/>
                </a:schemeClr>
              </a:buClr>
              <a:buSzPct val="150000"/>
              <a:buNone/>
            </a:pPr>
            <a:endParaRPr lang="en-US" sz="2000" dirty="0">
              <a:solidFill>
                <a:srgbClr val="333333"/>
              </a:solidFill>
              <a:ea typeface="Calibri"/>
            </a:endParaRPr>
          </a:p>
        </p:txBody>
      </p:sp>
      <p:cxnSp>
        <p:nvCxnSpPr>
          <p:cNvPr id="25" name="Straight Connector 24">
            <a:extLst>
              <a:ext uri="{FF2B5EF4-FFF2-40B4-BE49-F238E27FC236}">
                <a16:creationId xmlns:a16="http://schemas.microsoft.com/office/drawing/2014/main" id="{435EDAFA-96ED-9298-3299-3E581B351C6B}"/>
              </a:ext>
            </a:extLst>
          </p:cNvPr>
          <p:cNvCxnSpPr>
            <a:cxnSpLocks/>
          </p:cNvCxnSpPr>
          <p:nvPr/>
        </p:nvCxnSpPr>
        <p:spPr>
          <a:xfrm>
            <a:off x="1148742" y="4777665"/>
            <a:ext cx="7180447" cy="0"/>
          </a:xfrm>
          <a:prstGeom prst="line">
            <a:avLst/>
          </a:prstGeom>
          <a:ln w="19050" cap="rnd">
            <a:solidFill>
              <a:srgbClr val="012754"/>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231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39019050"/>
              </p:ext>
            </p:extLst>
          </p:nvPr>
        </p:nvGraphicFramePr>
        <p:xfrm>
          <a:off x="1100831" y="2280280"/>
          <a:ext cx="10227075" cy="3253254"/>
        </p:xfrm>
        <a:graphic>
          <a:graphicData uri="http://schemas.openxmlformats.org/drawingml/2006/table">
            <a:tbl>
              <a:tblPr firstRow="1" bandRow="1">
                <a:tableStyleId>{5C22544A-7EE6-4342-B048-85BDC9FD1C3A}</a:tableStyleId>
              </a:tblPr>
              <a:tblGrid>
                <a:gridCol w="2637693">
                  <a:extLst>
                    <a:ext uri="{9D8B030D-6E8A-4147-A177-3AD203B41FA5}">
                      <a16:colId xmlns:a16="http://schemas.microsoft.com/office/drawing/2014/main" val="20000"/>
                    </a:ext>
                  </a:extLst>
                </a:gridCol>
                <a:gridCol w="2637693">
                  <a:extLst>
                    <a:ext uri="{9D8B030D-6E8A-4147-A177-3AD203B41FA5}">
                      <a16:colId xmlns:a16="http://schemas.microsoft.com/office/drawing/2014/main" val="20001"/>
                    </a:ext>
                  </a:extLst>
                </a:gridCol>
                <a:gridCol w="4951689">
                  <a:extLst>
                    <a:ext uri="{9D8B030D-6E8A-4147-A177-3AD203B41FA5}">
                      <a16:colId xmlns:a16="http://schemas.microsoft.com/office/drawing/2014/main" val="20002"/>
                    </a:ext>
                  </a:extLst>
                </a:gridCol>
              </a:tblGrid>
              <a:tr h="1058074">
                <a:tc>
                  <a:txBody>
                    <a:bodyPr/>
                    <a:lstStyle/>
                    <a:p>
                      <a:pPr marL="91440" marR="0" lvl="0" algn="ctr">
                        <a:lnSpc>
                          <a:spcPts val="2500"/>
                        </a:lnSpc>
                        <a:spcBef>
                          <a:spcPts val="0"/>
                        </a:spcBef>
                        <a:spcAft>
                          <a:spcPts val="600"/>
                        </a:spcAft>
                      </a:pPr>
                      <a:r>
                        <a:rPr lang="en-US" sz="2000" dirty="0">
                          <a:solidFill>
                            <a:srgbClr val="333333"/>
                          </a:solidFill>
                          <a:effectLst/>
                          <a:latin typeface="FS Elliot Pro"/>
                          <a:ea typeface="ＭＳ 明朝"/>
                          <a:cs typeface="FS Elliot Pro"/>
                        </a:rPr>
                        <a:t>Current </a:t>
                      </a:r>
                      <a:br>
                        <a:rPr lang="en-US" sz="2000" dirty="0">
                          <a:solidFill>
                            <a:srgbClr val="333333"/>
                          </a:solidFill>
                          <a:effectLst/>
                          <a:latin typeface="FS Elliot Pro"/>
                          <a:ea typeface="ＭＳ 明朝"/>
                          <a:cs typeface="FS Elliot Pro"/>
                        </a:rPr>
                      </a:br>
                      <a:r>
                        <a:rPr lang="en-US" sz="2000" dirty="0">
                          <a:solidFill>
                            <a:srgbClr val="333333"/>
                          </a:solidFill>
                          <a:effectLst/>
                          <a:latin typeface="FS Elliot Pro"/>
                          <a:ea typeface="ＭＳ 明朝"/>
                          <a:cs typeface="FS Elliot Pro"/>
                        </a:rPr>
                        <a:t>amount</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91440" marR="0" lvl="0" algn="ctr">
                        <a:lnSpc>
                          <a:spcPts val="2500"/>
                        </a:lnSpc>
                        <a:spcBef>
                          <a:spcPts val="0"/>
                        </a:spcBef>
                        <a:spcAft>
                          <a:spcPts val="600"/>
                        </a:spcAft>
                      </a:pPr>
                      <a:r>
                        <a:rPr lang="en-US" sz="2000" dirty="0">
                          <a:solidFill>
                            <a:srgbClr val="333333"/>
                          </a:solidFill>
                          <a:effectLst/>
                          <a:latin typeface="FS Elliot Pro"/>
                          <a:ea typeface="ＭＳ 明朝"/>
                          <a:cs typeface="FS Elliot Pro"/>
                        </a:rPr>
                        <a:t>Years </a:t>
                      </a:r>
                      <a:br>
                        <a:rPr lang="en-US" sz="2000" dirty="0">
                          <a:solidFill>
                            <a:srgbClr val="333333"/>
                          </a:solidFill>
                          <a:effectLst/>
                          <a:latin typeface="FS Elliot Pro"/>
                          <a:ea typeface="ＭＳ 明朝"/>
                          <a:cs typeface="FS Elliot Pro"/>
                        </a:rPr>
                      </a:br>
                      <a:r>
                        <a:rPr lang="en-US" sz="2000" dirty="0">
                          <a:solidFill>
                            <a:srgbClr val="333333"/>
                          </a:solidFill>
                          <a:effectLst/>
                          <a:latin typeface="FS Elliot Pro"/>
                          <a:ea typeface="ＭＳ 明朝"/>
                          <a:cs typeface="FS Elliot Pro"/>
                        </a:rPr>
                        <a:t>from now</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91440" marR="0" lvl="0" algn="ctr">
                        <a:lnSpc>
                          <a:spcPts val="2500"/>
                        </a:lnSpc>
                        <a:spcBef>
                          <a:spcPts val="0"/>
                        </a:spcBef>
                        <a:spcAft>
                          <a:spcPts val="600"/>
                        </a:spcAft>
                      </a:pPr>
                      <a:r>
                        <a:rPr lang="en-US" sz="2000" dirty="0">
                          <a:solidFill>
                            <a:srgbClr val="333333"/>
                          </a:solidFill>
                          <a:effectLst/>
                          <a:latin typeface="FS Elliot Pro"/>
                          <a:ea typeface="ＭＳ 明朝"/>
                          <a:cs typeface="FS Elliot Pro"/>
                        </a:rPr>
                        <a:t>Future amount potentially needed </a:t>
                      </a:r>
                      <a:br>
                        <a:rPr lang="en-US" sz="2000" dirty="0">
                          <a:solidFill>
                            <a:srgbClr val="333333"/>
                          </a:solidFill>
                          <a:effectLst/>
                          <a:latin typeface="FS Elliot Pro"/>
                          <a:ea typeface="ＭＳ 明朝"/>
                          <a:cs typeface="FS Elliot Pro"/>
                        </a:rPr>
                      </a:br>
                      <a:r>
                        <a:rPr lang="en-US" sz="2000" dirty="0">
                          <a:solidFill>
                            <a:srgbClr val="333333"/>
                          </a:solidFill>
                          <a:effectLst/>
                          <a:latin typeface="FS Elliot Pro"/>
                          <a:ea typeface="ＭＳ 明朝"/>
                          <a:cs typeface="FS Elliot Pro"/>
                        </a:rPr>
                        <a:t>to buy the same goods/services</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1"/>
                  </a:ext>
                </a:extLst>
              </a:tr>
              <a:tr h="548795">
                <a:tc>
                  <a:txBody>
                    <a:bodyPr/>
                    <a:lstStyle/>
                    <a:p>
                      <a:pPr marL="91440" marR="0" lvl="0" algn="ctr">
                        <a:lnSpc>
                          <a:spcPct val="115000"/>
                        </a:lnSpc>
                        <a:spcBef>
                          <a:spcPts val="0"/>
                        </a:spcBef>
                        <a:spcAft>
                          <a:spcPts val="600"/>
                        </a:spcAft>
                      </a:pPr>
                      <a:r>
                        <a:rPr lang="en-US" sz="2000" dirty="0">
                          <a:solidFill>
                            <a:srgbClr val="333333"/>
                          </a:solidFill>
                          <a:effectLst/>
                          <a:latin typeface="FS Elliot Pro"/>
                          <a:ea typeface="ＭＳ 明朝"/>
                          <a:cs typeface="FS Elliot Pro"/>
                        </a:rPr>
                        <a:t>$50,000</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algn="ctr">
                        <a:lnSpc>
                          <a:spcPct val="115000"/>
                        </a:lnSpc>
                        <a:spcBef>
                          <a:spcPts val="0"/>
                        </a:spcBef>
                        <a:spcAft>
                          <a:spcPts val="600"/>
                        </a:spcAft>
                      </a:pPr>
                      <a:r>
                        <a:rPr lang="en-US" sz="2000" dirty="0">
                          <a:solidFill>
                            <a:srgbClr val="333333"/>
                          </a:solidFill>
                          <a:effectLst/>
                          <a:latin typeface="FS Elliot Pro"/>
                          <a:ea typeface="ＭＳ 明朝"/>
                          <a:cs typeface="FS Elliot Pro"/>
                        </a:rPr>
                        <a:t>10</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algn="ctr">
                        <a:lnSpc>
                          <a:spcPct val="115000"/>
                        </a:lnSpc>
                        <a:spcBef>
                          <a:spcPts val="0"/>
                        </a:spcBef>
                        <a:spcAft>
                          <a:spcPts val="600"/>
                        </a:spcAft>
                      </a:pPr>
                      <a:r>
                        <a:rPr lang="en-US" sz="2000" dirty="0">
                          <a:solidFill>
                            <a:srgbClr val="333333"/>
                          </a:solidFill>
                          <a:effectLst/>
                          <a:latin typeface="FS Elliot Pro"/>
                          <a:ea typeface="ＭＳ 明朝"/>
                          <a:cs typeface="FS Elliot Pro"/>
                        </a:rPr>
                        <a:t>$64,004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8795">
                <a:tc>
                  <a:txBody>
                    <a:bodyPr/>
                    <a:lstStyle/>
                    <a:p>
                      <a:pPr marL="91440" marR="0" lvl="0" algn="ctr">
                        <a:lnSpc>
                          <a:spcPct val="115000"/>
                        </a:lnSpc>
                        <a:spcBef>
                          <a:spcPts val="0"/>
                        </a:spcBef>
                        <a:spcAft>
                          <a:spcPts val="600"/>
                        </a:spcAft>
                      </a:pPr>
                      <a:r>
                        <a:rPr lang="en-US" sz="2000" dirty="0">
                          <a:solidFill>
                            <a:srgbClr val="333333"/>
                          </a:solidFill>
                          <a:effectLst/>
                          <a:latin typeface="FS Elliot Pro"/>
                          <a:ea typeface="ＭＳ 明朝"/>
                          <a:cs typeface="FS Elliot Pro"/>
                        </a:rPr>
                        <a:t>$50,000</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algn="ctr">
                        <a:lnSpc>
                          <a:spcPct val="115000"/>
                        </a:lnSpc>
                        <a:spcBef>
                          <a:spcPts val="0"/>
                        </a:spcBef>
                        <a:spcAft>
                          <a:spcPts val="600"/>
                        </a:spcAft>
                      </a:pPr>
                      <a:r>
                        <a:rPr lang="en-US" sz="2000" dirty="0">
                          <a:solidFill>
                            <a:srgbClr val="333333"/>
                          </a:solidFill>
                          <a:effectLst/>
                          <a:latin typeface="FS Elliot Pro"/>
                          <a:ea typeface="ＭＳ 明朝"/>
                          <a:cs typeface="FS Elliot Pro"/>
                        </a:rPr>
                        <a:t>20</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algn="ctr">
                        <a:lnSpc>
                          <a:spcPct val="115000"/>
                        </a:lnSpc>
                        <a:spcBef>
                          <a:spcPts val="0"/>
                        </a:spcBef>
                        <a:spcAft>
                          <a:spcPts val="600"/>
                        </a:spcAft>
                      </a:pPr>
                      <a:r>
                        <a:rPr lang="en-US" sz="2000" dirty="0">
                          <a:solidFill>
                            <a:srgbClr val="333333"/>
                          </a:solidFill>
                          <a:effectLst/>
                          <a:latin typeface="FS Elliot Pro"/>
                          <a:ea typeface="ＭＳ 明朝"/>
                          <a:cs typeface="FS Elliot Pro"/>
                        </a:rPr>
                        <a:t>$81,931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8795">
                <a:tc>
                  <a:txBody>
                    <a:bodyPr/>
                    <a:lstStyle/>
                    <a:p>
                      <a:pPr marL="91440" marR="0" lvl="0" algn="ctr">
                        <a:lnSpc>
                          <a:spcPct val="115000"/>
                        </a:lnSpc>
                        <a:spcBef>
                          <a:spcPts val="0"/>
                        </a:spcBef>
                        <a:spcAft>
                          <a:spcPts val="600"/>
                        </a:spcAft>
                      </a:pPr>
                      <a:r>
                        <a:rPr lang="en-US" sz="2000" dirty="0">
                          <a:solidFill>
                            <a:srgbClr val="333333"/>
                          </a:solidFill>
                          <a:effectLst/>
                          <a:latin typeface="FS Elliot Pro"/>
                          <a:ea typeface="ＭＳ 明朝"/>
                          <a:cs typeface="FS Elliot Pro"/>
                        </a:rPr>
                        <a:t>$50,000</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algn="ctr">
                        <a:lnSpc>
                          <a:spcPct val="115000"/>
                        </a:lnSpc>
                        <a:spcBef>
                          <a:spcPts val="0"/>
                        </a:spcBef>
                        <a:spcAft>
                          <a:spcPts val="600"/>
                        </a:spcAft>
                      </a:pPr>
                      <a:r>
                        <a:rPr lang="en-US" sz="2000" dirty="0">
                          <a:solidFill>
                            <a:srgbClr val="333333"/>
                          </a:solidFill>
                          <a:effectLst/>
                          <a:latin typeface="FS Elliot Pro"/>
                          <a:ea typeface="ＭＳ 明朝"/>
                          <a:cs typeface="FS Elliot Pro"/>
                        </a:rPr>
                        <a:t>25</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algn="ctr">
                        <a:lnSpc>
                          <a:spcPct val="115000"/>
                        </a:lnSpc>
                        <a:spcBef>
                          <a:spcPts val="0"/>
                        </a:spcBef>
                        <a:spcAft>
                          <a:spcPts val="600"/>
                        </a:spcAft>
                      </a:pPr>
                      <a:r>
                        <a:rPr lang="en-US" sz="2000" dirty="0">
                          <a:solidFill>
                            <a:srgbClr val="333333"/>
                          </a:solidFill>
                          <a:effectLst/>
                          <a:latin typeface="FS Elliot Pro"/>
                          <a:ea typeface="ＭＳ 明朝"/>
                          <a:cs typeface="FS Elliot Pro"/>
                        </a:rPr>
                        <a:t>$92,697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8795">
                <a:tc>
                  <a:txBody>
                    <a:bodyPr/>
                    <a:lstStyle/>
                    <a:p>
                      <a:pPr marL="91440" marR="0" lvl="0" algn="ctr">
                        <a:lnSpc>
                          <a:spcPct val="115000"/>
                        </a:lnSpc>
                        <a:spcBef>
                          <a:spcPts val="0"/>
                        </a:spcBef>
                        <a:spcAft>
                          <a:spcPts val="600"/>
                        </a:spcAft>
                      </a:pPr>
                      <a:r>
                        <a:rPr lang="en-US" sz="2000" dirty="0">
                          <a:solidFill>
                            <a:srgbClr val="333333"/>
                          </a:solidFill>
                          <a:effectLst/>
                          <a:latin typeface="FS Elliot Pro"/>
                          <a:ea typeface="ＭＳ 明朝"/>
                          <a:cs typeface="FS Elliot Pro"/>
                        </a:rPr>
                        <a:t>$50,000</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algn="ctr">
                        <a:lnSpc>
                          <a:spcPct val="115000"/>
                        </a:lnSpc>
                        <a:spcBef>
                          <a:spcPts val="0"/>
                        </a:spcBef>
                        <a:spcAft>
                          <a:spcPts val="600"/>
                        </a:spcAft>
                      </a:pPr>
                      <a:r>
                        <a:rPr lang="en-US" sz="2000" dirty="0">
                          <a:solidFill>
                            <a:srgbClr val="333333"/>
                          </a:solidFill>
                          <a:effectLst/>
                          <a:latin typeface="FS Elliot Pro"/>
                          <a:ea typeface="ＭＳ 明朝"/>
                          <a:cs typeface="FS Elliot Pro"/>
                        </a:rPr>
                        <a:t>30</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algn="ctr">
                        <a:lnSpc>
                          <a:spcPct val="115000"/>
                        </a:lnSpc>
                        <a:spcBef>
                          <a:spcPts val="0"/>
                        </a:spcBef>
                        <a:spcAft>
                          <a:spcPts val="600"/>
                        </a:spcAft>
                      </a:pPr>
                      <a:r>
                        <a:rPr lang="en-US" sz="2000" dirty="0">
                          <a:solidFill>
                            <a:srgbClr val="333333"/>
                          </a:solidFill>
                          <a:effectLst/>
                          <a:latin typeface="FS Elliot Pro"/>
                          <a:ea typeface="ＭＳ 明朝"/>
                          <a:cs typeface="FS Elliot Pro"/>
                        </a:rPr>
                        <a:t>$104,878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7" name="Text Placeholder 6">
            <a:extLst>
              <a:ext uri="{FF2B5EF4-FFF2-40B4-BE49-F238E27FC236}">
                <a16:creationId xmlns:a16="http://schemas.microsoft.com/office/drawing/2014/main" id="{B6907F15-1537-EAD2-2803-01F2EEE597D0}"/>
              </a:ext>
            </a:extLst>
          </p:cNvPr>
          <p:cNvSpPr txBox="1">
            <a:spLocks/>
          </p:cNvSpPr>
          <p:nvPr/>
        </p:nvSpPr>
        <p:spPr>
          <a:xfrm>
            <a:off x="1042046" y="497102"/>
            <a:ext cx="3512199" cy="53067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dirty="0">
                <a:solidFill>
                  <a:srgbClr val="002855"/>
                </a:solidFill>
              </a:rPr>
              <a:t>Turning savings into income</a:t>
            </a:r>
          </a:p>
        </p:txBody>
      </p:sp>
      <p:sp>
        <p:nvSpPr>
          <p:cNvPr id="10" name="Title 3">
            <a:extLst>
              <a:ext uri="{FF2B5EF4-FFF2-40B4-BE49-F238E27FC236}">
                <a16:creationId xmlns:a16="http://schemas.microsoft.com/office/drawing/2014/main" id="{4ED44F5D-597E-19D3-8CF1-379747E134EC}"/>
              </a:ext>
            </a:extLst>
          </p:cNvPr>
          <p:cNvSpPr txBox="1">
            <a:spLocks/>
          </p:cNvSpPr>
          <p:nvPr/>
        </p:nvSpPr>
        <p:spPr>
          <a:xfrm>
            <a:off x="1017234" y="796996"/>
            <a:ext cx="8836979" cy="858550"/>
          </a:xfrm>
          <a:prstGeom prst="rect">
            <a:avLst/>
          </a:prstGeom>
        </p:spPr>
        <p:txBody>
          <a:bodyPr vert="horz" lIns="91440" tIns="45720" rIns="91440" bIns="45720" rtlCol="0" anchor="t">
            <a:noAutofit/>
          </a:bodyPr>
          <a:lstStyle>
            <a:lvl1pPr algn="l" defTabSz="609585" rtl="0" eaLnBrk="1" latinLnBrk="0" hangingPunct="1">
              <a:lnSpc>
                <a:spcPct val="80000"/>
              </a:lnSpc>
              <a:spcBef>
                <a:spcPct val="0"/>
              </a:spcBef>
              <a:buNone/>
              <a:defRPr sz="3733" b="0" i="0" kern="1200" baseline="0">
                <a:solidFill>
                  <a:schemeClr val="tx2"/>
                </a:solidFill>
                <a:latin typeface="FS Elliot Pro Light"/>
                <a:ea typeface="+mj-ea"/>
                <a:cs typeface="FS Elliot Pro Light"/>
              </a:defRPr>
            </a:lvl1pPr>
          </a:lstStyle>
          <a:p>
            <a:pPr>
              <a:lnSpc>
                <a:spcPts val="5000"/>
              </a:lnSpc>
            </a:pPr>
            <a:r>
              <a:rPr lang="en-US" sz="4000" dirty="0">
                <a:solidFill>
                  <a:srgbClr val="0076CF"/>
                </a:solidFill>
              </a:rPr>
              <a:t>Keeping up with inflation</a:t>
            </a:r>
          </a:p>
        </p:txBody>
      </p:sp>
      <p:sp>
        <p:nvSpPr>
          <p:cNvPr id="11" name="TextBox 10">
            <a:extLst>
              <a:ext uri="{FF2B5EF4-FFF2-40B4-BE49-F238E27FC236}">
                <a16:creationId xmlns:a16="http://schemas.microsoft.com/office/drawing/2014/main" id="{AD7E499E-3827-CDE9-E86D-43396C3FF344}"/>
              </a:ext>
            </a:extLst>
          </p:cNvPr>
          <p:cNvSpPr txBox="1"/>
          <p:nvPr/>
        </p:nvSpPr>
        <p:spPr>
          <a:xfrm>
            <a:off x="275858" y="6204953"/>
            <a:ext cx="9363004" cy="400110"/>
          </a:xfrm>
          <a:prstGeom prst="rect">
            <a:avLst/>
          </a:prstGeom>
          <a:noFill/>
        </p:spPr>
        <p:txBody>
          <a:bodyPr wrap="square" rtlCol="0">
            <a:spAutoFit/>
          </a:bodyPr>
          <a:lstStyle/>
          <a:p>
            <a:r>
              <a:rPr lang="en-US" sz="1000" b="1" dirty="0">
                <a:solidFill>
                  <a:srgbClr val="333333"/>
                </a:solidFill>
                <a:latin typeface="FS Elliot Pro" panose="02000503040000020004" pitchFamily="2" charset="0"/>
              </a:rPr>
              <a:t>Asset allocation and diversification do not ensure a profit or protect against a loss.</a:t>
            </a:r>
          </a:p>
          <a:p>
            <a:r>
              <a:rPr lang="en-US" sz="1000" dirty="0">
                <a:solidFill>
                  <a:srgbClr val="333333"/>
                </a:solidFill>
                <a:latin typeface="FS Elliot Pro" pitchFamily="50" charset="0"/>
              </a:rPr>
              <a:t>For illustrative purposes only. Assumes a 2.5% inflation rate.</a:t>
            </a:r>
          </a:p>
        </p:txBody>
      </p:sp>
      <p:sp>
        <p:nvSpPr>
          <p:cNvPr id="12" name="Rounded Rectangle 11">
            <a:extLst>
              <a:ext uri="{FF2B5EF4-FFF2-40B4-BE49-F238E27FC236}">
                <a16:creationId xmlns:a16="http://schemas.microsoft.com/office/drawing/2014/main" id="{0A14291F-75F4-AEA6-68E6-298483E394DE}"/>
              </a:ext>
            </a:extLst>
          </p:cNvPr>
          <p:cNvSpPr/>
          <p:nvPr/>
        </p:nvSpPr>
        <p:spPr>
          <a:xfrm>
            <a:off x="909170" y="1896609"/>
            <a:ext cx="3185752" cy="339366"/>
          </a:xfrm>
          <a:prstGeom prst="roundRect">
            <a:avLst>
              <a:gd name="adj" fmla="val 50000"/>
            </a:avLst>
          </a:prstGeom>
          <a:solidFill>
            <a:srgbClr val="55F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78DFE79-9381-8811-EBA6-DA58444522DC}"/>
              </a:ext>
            </a:extLst>
          </p:cNvPr>
          <p:cNvSpPr txBox="1"/>
          <p:nvPr/>
        </p:nvSpPr>
        <p:spPr>
          <a:xfrm>
            <a:off x="751170" y="1893679"/>
            <a:ext cx="3439090" cy="287195"/>
          </a:xfrm>
          <a:prstGeom prst="rect">
            <a:avLst/>
          </a:prstGeom>
          <a:noFill/>
        </p:spPr>
        <p:txBody>
          <a:bodyPr wrap="square" rtlCol="0">
            <a:spAutoFit/>
          </a:bodyPr>
          <a:lstStyle/>
          <a:p>
            <a:pPr marL="48767" algn="ctr">
              <a:lnSpc>
                <a:spcPct val="110000"/>
              </a:lnSpc>
              <a:spcAft>
                <a:spcPts val="400"/>
              </a:spcAft>
              <a:buClr>
                <a:schemeClr val="tx1">
                  <a:lumMod val="65000"/>
                </a:schemeClr>
              </a:buClr>
              <a:buSzPct val="150000"/>
            </a:pPr>
            <a:r>
              <a:rPr lang="en-US" sz="1200" dirty="0">
                <a:solidFill>
                  <a:srgbClr val="0076CF"/>
                </a:solidFill>
                <a:latin typeface="FS Elliot Pro"/>
                <a:ea typeface="Calibri"/>
                <a:cs typeface="FS Elliot Pro"/>
              </a:rPr>
              <a:t>How inflation might affect buying power</a:t>
            </a:r>
          </a:p>
        </p:txBody>
      </p:sp>
      <p:sp>
        <p:nvSpPr>
          <p:cNvPr id="15" name="Rounded Rectangle 14">
            <a:extLst>
              <a:ext uri="{FF2B5EF4-FFF2-40B4-BE49-F238E27FC236}">
                <a16:creationId xmlns:a16="http://schemas.microsoft.com/office/drawing/2014/main" id="{D1DAA613-4C67-9F00-2B3B-00DA29476C6E}"/>
              </a:ext>
            </a:extLst>
          </p:cNvPr>
          <p:cNvSpPr/>
          <p:nvPr/>
        </p:nvSpPr>
        <p:spPr>
          <a:xfrm>
            <a:off x="880457" y="1863479"/>
            <a:ext cx="3185752" cy="339366"/>
          </a:xfrm>
          <a:prstGeom prst="roundRect">
            <a:avLst>
              <a:gd name="adj" fmla="val 50000"/>
            </a:avLst>
          </a:prstGeom>
          <a:noFill/>
          <a:ln w="12700">
            <a:solidFill>
              <a:srgbClr val="0076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E18B701E-0F55-83D5-E652-035A11303F11}"/>
              </a:ext>
            </a:extLst>
          </p:cNvPr>
          <p:cNvCxnSpPr>
            <a:cxnSpLocks/>
            <a:stCxn id="5" idx="1"/>
          </p:cNvCxnSpPr>
          <p:nvPr/>
        </p:nvCxnSpPr>
        <p:spPr>
          <a:xfrm>
            <a:off x="1100831" y="3906907"/>
            <a:ext cx="10107639" cy="0"/>
          </a:xfrm>
          <a:prstGeom prst="line">
            <a:avLst/>
          </a:prstGeom>
          <a:ln w="6350">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B6A858D-7E18-D37E-75A4-AB7E01219EB0}"/>
              </a:ext>
            </a:extLst>
          </p:cNvPr>
          <p:cNvCxnSpPr>
            <a:cxnSpLocks/>
          </p:cNvCxnSpPr>
          <p:nvPr/>
        </p:nvCxnSpPr>
        <p:spPr>
          <a:xfrm>
            <a:off x="1100831" y="4419600"/>
            <a:ext cx="10107639" cy="0"/>
          </a:xfrm>
          <a:prstGeom prst="line">
            <a:avLst/>
          </a:prstGeom>
          <a:ln w="6350">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1261E88-C2DD-C2BC-EEE3-5620807C8AD0}"/>
              </a:ext>
            </a:extLst>
          </p:cNvPr>
          <p:cNvCxnSpPr>
            <a:cxnSpLocks/>
          </p:cNvCxnSpPr>
          <p:nvPr/>
        </p:nvCxnSpPr>
        <p:spPr>
          <a:xfrm>
            <a:off x="1100831" y="4953000"/>
            <a:ext cx="10107639" cy="0"/>
          </a:xfrm>
          <a:prstGeom prst="line">
            <a:avLst/>
          </a:prstGeom>
          <a:ln w="6350">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A94197D-9096-9A72-500E-BF4D5B2E50F5}"/>
              </a:ext>
            </a:extLst>
          </p:cNvPr>
          <p:cNvCxnSpPr>
            <a:cxnSpLocks/>
          </p:cNvCxnSpPr>
          <p:nvPr/>
        </p:nvCxnSpPr>
        <p:spPr>
          <a:xfrm>
            <a:off x="1100831" y="3314308"/>
            <a:ext cx="10107639" cy="0"/>
          </a:xfrm>
          <a:prstGeom prst="line">
            <a:avLst/>
          </a:prstGeom>
          <a:ln w="6350">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F5CC8976-7BA1-18F3-42FF-2E4F7807F0C0}"/>
              </a:ext>
            </a:extLst>
          </p:cNvPr>
          <p:cNvSpPr txBox="1">
            <a:spLocks/>
          </p:cNvSpPr>
          <p:nvPr/>
        </p:nvSpPr>
        <p:spPr>
          <a:xfrm>
            <a:off x="8070195" y="2063171"/>
            <a:ext cx="3301999" cy="883232"/>
          </a:xfrm>
          <a:prstGeom prst="rect">
            <a:avLst/>
          </a:prstGeom>
        </p:spPr>
        <p:txBody>
          <a:bodyPr vert="horz" lIns="121920" tIns="60960" rIns="121920" bIns="60960" rtlCol="0">
            <a:noAutofit/>
          </a:bodyPr>
          <a:lstStyle>
            <a:lvl1pPr marL="192024" indent="-192024" algn="l" defTabSz="457200" rtl="0" eaLnBrk="1" latinLnBrk="0" hangingPunct="1">
              <a:spcBef>
                <a:spcPct val="20000"/>
              </a:spcBef>
              <a:buClr>
                <a:srgbClr val="787878"/>
              </a:buClr>
              <a:buFont typeface="Arial"/>
              <a:buChar char="•"/>
              <a:defRPr sz="1600" kern="1200" baseline="0">
                <a:solidFill>
                  <a:srgbClr val="7F7F7F"/>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787878"/>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35AE8C"/>
              </a:solidFill>
              <a:latin typeface="FS Elliot Pro Light"/>
              <a:cs typeface="FS Elliot Pro Light"/>
            </a:endParaRPr>
          </a:p>
        </p:txBody>
      </p:sp>
      <p:sp>
        <p:nvSpPr>
          <p:cNvPr id="16" name="Rectangle 15">
            <a:extLst>
              <a:ext uri="{FF2B5EF4-FFF2-40B4-BE49-F238E27FC236}">
                <a16:creationId xmlns:a16="http://schemas.microsoft.com/office/drawing/2014/main" id="{F1FE0760-C335-7E1B-4375-72725F515D71}"/>
              </a:ext>
            </a:extLst>
          </p:cNvPr>
          <p:cNvSpPr/>
          <p:nvPr/>
        </p:nvSpPr>
        <p:spPr>
          <a:xfrm>
            <a:off x="0" y="0"/>
            <a:ext cx="12192000" cy="6858001"/>
          </a:xfrm>
          <a:prstGeom prst="rect">
            <a:avLst/>
          </a:prstGeom>
          <a:solidFill>
            <a:srgbClr val="E4F0F9">
              <a:alpha val="96670"/>
            </a:srgbClr>
          </a:solidFill>
          <a:ln>
            <a:noFill/>
          </a:ln>
        </p:spPr>
        <p:style>
          <a:lnRef idx="0">
            <a:srgbClr val="787070"/>
          </a:lnRef>
          <a:fillRef idx="1">
            <a:schemeClr val="accent1"/>
          </a:fillRef>
          <a:effectRef idx="0">
            <a:schemeClr val="dk1"/>
          </a:effectRef>
          <a:fontRef idx="minor">
            <a:schemeClr val="lt1"/>
          </a:fontRef>
        </p:style>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S Elliot Pro"/>
              <a:ea typeface="+mn-ea"/>
              <a:cs typeface="+mn-cs"/>
            </a:endParaRPr>
          </a:p>
        </p:txBody>
      </p:sp>
      <p:sp>
        <p:nvSpPr>
          <p:cNvPr id="17" name="TextBox 16">
            <a:extLst>
              <a:ext uri="{FF2B5EF4-FFF2-40B4-BE49-F238E27FC236}">
                <a16:creationId xmlns:a16="http://schemas.microsoft.com/office/drawing/2014/main" id="{C4FB7E3D-DDC8-87CA-F122-1D1A1F915D8C}"/>
              </a:ext>
            </a:extLst>
          </p:cNvPr>
          <p:cNvSpPr txBox="1"/>
          <p:nvPr/>
        </p:nvSpPr>
        <p:spPr>
          <a:xfrm>
            <a:off x="9894598" y="5186333"/>
            <a:ext cx="2208502" cy="830997"/>
          </a:xfrm>
          <a:prstGeom prst="rect">
            <a:avLst/>
          </a:prstGeom>
          <a:noFill/>
        </p:spPr>
        <p:txBody>
          <a:bodyPr wrap="square" rtlCol="0">
            <a:spAutoFit/>
          </a:bodyPr>
          <a:lstStyle/>
          <a:p>
            <a:r>
              <a:rPr lang="en-US" b="1" dirty="0">
                <a:solidFill>
                  <a:srgbClr val="012754"/>
                </a:solidFill>
                <a:latin typeface="FS Elliot Pro" panose="02000503040000020004" pitchFamily="2" charset="0"/>
              </a:rPr>
              <a:t>Things to think about</a:t>
            </a:r>
            <a:endParaRPr lang="en-US" sz="2400" b="1" dirty="0">
              <a:solidFill>
                <a:srgbClr val="012754"/>
              </a:solidFill>
              <a:latin typeface="FS Elliot Pro" panose="02000503040000020004" pitchFamily="2" charset="0"/>
            </a:endParaRPr>
          </a:p>
        </p:txBody>
      </p:sp>
      <p:sp>
        <p:nvSpPr>
          <p:cNvPr id="19" name="Content Placeholder 1">
            <a:extLst>
              <a:ext uri="{FF2B5EF4-FFF2-40B4-BE49-F238E27FC236}">
                <a16:creationId xmlns:a16="http://schemas.microsoft.com/office/drawing/2014/main" id="{FFEF6941-47C2-68DE-AB7D-1E441BB945D0}"/>
              </a:ext>
            </a:extLst>
          </p:cNvPr>
          <p:cNvSpPr>
            <a:spLocks noGrp="1"/>
          </p:cNvSpPr>
          <p:nvPr>
            <p:ph idx="1"/>
          </p:nvPr>
        </p:nvSpPr>
        <p:spPr>
          <a:xfrm>
            <a:off x="994152" y="1861858"/>
            <a:ext cx="6054716" cy="3216605"/>
          </a:xfrm>
        </p:spPr>
        <p:txBody>
          <a:bodyPr numCol="1" spcCol="457200">
            <a:noAutofit/>
          </a:bodyPr>
          <a:lstStyle/>
          <a:p>
            <a:pPr marL="48766" indent="0">
              <a:lnSpc>
                <a:spcPts val="2500"/>
              </a:lnSpc>
              <a:spcBef>
                <a:spcPts val="0"/>
              </a:spcBef>
              <a:spcAft>
                <a:spcPts val="2800"/>
              </a:spcAft>
              <a:buClr>
                <a:schemeClr val="tx1">
                  <a:lumMod val="65000"/>
                </a:schemeClr>
              </a:buClr>
              <a:buSzPct val="150000"/>
              <a:buNone/>
            </a:pPr>
            <a:r>
              <a:rPr lang="en-US" sz="2000" b="1" dirty="0">
                <a:solidFill>
                  <a:srgbClr val="0076CF"/>
                </a:solidFill>
                <a:ea typeface="Calibri"/>
              </a:rPr>
              <a:t>Comparing your “for sure” income </a:t>
            </a:r>
            <a:br>
              <a:rPr lang="en-US" sz="2000" b="1" dirty="0">
                <a:solidFill>
                  <a:srgbClr val="333333"/>
                </a:solidFill>
                <a:ea typeface="Calibri"/>
              </a:rPr>
            </a:br>
            <a:r>
              <a:rPr lang="en-US" sz="2000" dirty="0">
                <a:solidFill>
                  <a:srgbClr val="333333"/>
                </a:solidFill>
                <a:ea typeface="Calibri"/>
              </a:rPr>
              <a:t>to your retirement expenses</a:t>
            </a:r>
          </a:p>
          <a:p>
            <a:pPr marL="48766" indent="0">
              <a:lnSpc>
                <a:spcPts val="2500"/>
              </a:lnSpc>
              <a:spcBef>
                <a:spcPts val="0"/>
              </a:spcBef>
              <a:spcAft>
                <a:spcPts val="2800"/>
              </a:spcAft>
              <a:buClr>
                <a:schemeClr val="tx1">
                  <a:lumMod val="65000"/>
                </a:schemeClr>
              </a:buClr>
              <a:buSzPct val="150000"/>
              <a:buNone/>
            </a:pPr>
            <a:r>
              <a:rPr lang="en-US" sz="2000" b="1" dirty="0">
                <a:solidFill>
                  <a:srgbClr val="0076CF"/>
                </a:solidFill>
                <a:ea typeface="Calibri"/>
              </a:rPr>
              <a:t>Making a plan </a:t>
            </a:r>
            <a:r>
              <a:rPr lang="en-US" sz="2000" dirty="0">
                <a:solidFill>
                  <a:srgbClr val="333333"/>
                </a:solidFill>
                <a:ea typeface="Calibri"/>
              </a:rPr>
              <a:t>for using money from your retirement accounts if needed</a:t>
            </a:r>
          </a:p>
          <a:p>
            <a:pPr marL="48766" indent="0">
              <a:lnSpc>
                <a:spcPts val="2500"/>
              </a:lnSpc>
              <a:spcBef>
                <a:spcPts val="0"/>
              </a:spcBef>
              <a:spcAft>
                <a:spcPts val="2800"/>
              </a:spcAft>
              <a:buClr>
                <a:schemeClr val="tx1">
                  <a:lumMod val="65000"/>
                </a:schemeClr>
              </a:buClr>
              <a:buSzPct val="150000"/>
              <a:buNone/>
            </a:pPr>
            <a:r>
              <a:rPr lang="en-US" sz="2000" b="1" dirty="0">
                <a:solidFill>
                  <a:srgbClr val="0076CF"/>
                </a:solidFill>
                <a:ea typeface="Calibri"/>
              </a:rPr>
              <a:t>Checking into investments and products </a:t>
            </a:r>
            <a:br>
              <a:rPr lang="en-US" sz="2000" b="1" dirty="0">
                <a:solidFill>
                  <a:srgbClr val="333333"/>
                </a:solidFill>
                <a:ea typeface="Calibri"/>
              </a:rPr>
            </a:br>
            <a:r>
              <a:rPr lang="en-US" sz="2000" dirty="0">
                <a:solidFill>
                  <a:srgbClr val="333333"/>
                </a:solidFill>
                <a:ea typeface="Calibri"/>
              </a:rPr>
              <a:t>to help you keep up with inflation</a:t>
            </a:r>
          </a:p>
          <a:p>
            <a:pPr marL="48766" indent="0">
              <a:lnSpc>
                <a:spcPts val="2500"/>
              </a:lnSpc>
              <a:spcBef>
                <a:spcPts val="0"/>
              </a:spcBef>
              <a:spcAft>
                <a:spcPts val="2800"/>
              </a:spcAft>
              <a:buClr>
                <a:schemeClr val="tx1">
                  <a:lumMod val="65000"/>
                </a:schemeClr>
              </a:buClr>
              <a:buSzPct val="150000"/>
              <a:buNone/>
            </a:pPr>
            <a:endParaRPr lang="en-US" sz="2000" dirty="0">
              <a:solidFill>
                <a:srgbClr val="333333"/>
              </a:solidFill>
              <a:ea typeface="Calibri"/>
            </a:endParaRPr>
          </a:p>
        </p:txBody>
      </p:sp>
      <p:sp>
        <p:nvSpPr>
          <p:cNvPr id="25" name="Arc 24">
            <a:extLst>
              <a:ext uri="{FF2B5EF4-FFF2-40B4-BE49-F238E27FC236}">
                <a16:creationId xmlns:a16="http://schemas.microsoft.com/office/drawing/2014/main" id="{011BE2D4-10C8-28A4-8507-973DCBF5E90B}"/>
              </a:ext>
            </a:extLst>
          </p:cNvPr>
          <p:cNvSpPr/>
          <p:nvPr/>
        </p:nvSpPr>
        <p:spPr>
          <a:xfrm>
            <a:off x="8835875" y="2188464"/>
            <a:ext cx="9821049" cy="12117106"/>
          </a:xfrm>
          <a:prstGeom prst="arc">
            <a:avLst>
              <a:gd name="adj1" fmla="val 11755779"/>
              <a:gd name="adj2" fmla="val 15293390"/>
            </a:avLst>
          </a:prstGeom>
          <a:ln w="22225">
            <a:solidFill>
              <a:srgbClr val="60B5E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2310279D-B750-5AC9-28A7-D52192F3D931}"/>
              </a:ext>
            </a:extLst>
          </p:cNvPr>
          <p:cNvSpPr txBox="1">
            <a:spLocks/>
          </p:cNvSpPr>
          <p:nvPr/>
        </p:nvSpPr>
        <p:spPr>
          <a:xfrm>
            <a:off x="1042046" y="497102"/>
            <a:ext cx="3512199" cy="53067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dirty="0">
                <a:solidFill>
                  <a:srgbClr val="002855"/>
                </a:solidFill>
              </a:rPr>
              <a:t>Turning savings into income</a:t>
            </a:r>
          </a:p>
        </p:txBody>
      </p:sp>
    </p:spTree>
    <p:extLst>
      <p:ext uri="{BB962C8B-B14F-4D97-AF65-F5344CB8AC3E}">
        <p14:creationId xmlns:p14="http://schemas.microsoft.com/office/powerpoint/2010/main" val="119501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BAC39EE-C6B9-91C7-FD65-9F680E2ABFFD}"/>
              </a:ext>
            </a:extLst>
          </p:cNvPr>
          <p:cNvSpPr/>
          <p:nvPr/>
        </p:nvSpPr>
        <p:spPr>
          <a:xfrm>
            <a:off x="0" y="0"/>
            <a:ext cx="12192000" cy="6858001"/>
          </a:xfrm>
          <a:prstGeom prst="rect">
            <a:avLst/>
          </a:prstGeom>
          <a:solidFill>
            <a:srgbClr val="E4F0F9"/>
          </a:solidFill>
          <a:ln>
            <a:noFill/>
          </a:ln>
        </p:spPr>
        <p:style>
          <a:lnRef idx="0">
            <a:srgbClr val="787070"/>
          </a:lnRef>
          <a:fillRef idx="1">
            <a:schemeClr val="accent1"/>
          </a:fillRef>
          <a:effectRef idx="0">
            <a:schemeClr val="dk1"/>
          </a:effectRef>
          <a:fontRef idx="minor">
            <a:schemeClr val="lt1"/>
          </a:fontRef>
        </p:style>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S Elliot Pro"/>
              <a:ea typeface="+mn-ea"/>
              <a:cs typeface="+mn-cs"/>
            </a:endParaRPr>
          </a:p>
        </p:txBody>
      </p:sp>
      <p:sp>
        <p:nvSpPr>
          <p:cNvPr id="5" name="Title 1"/>
          <p:cNvSpPr>
            <a:spLocks noGrp="1"/>
          </p:cNvSpPr>
          <p:nvPr>
            <p:ph type="title"/>
          </p:nvPr>
        </p:nvSpPr>
        <p:spPr>
          <a:xfrm>
            <a:off x="1027284" y="2825735"/>
            <a:ext cx="3123555" cy="1200844"/>
          </a:xfrm>
        </p:spPr>
        <p:txBody>
          <a:bodyPr>
            <a:normAutofit/>
          </a:bodyPr>
          <a:lstStyle/>
          <a:p>
            <a:r>
              <a:rPr lang="en-US" sz="3700" dirty="0">
                <a:solidFill>
                  <a:srgbClr val="002855"/>
                </a:solidFill>
              </a:rPr>
              <a:t>Money coming in</a:t>
            </a:r>
          </a:p>
        </p:txBody>
      </p:sp>
      <p:sp>
        <p:nvSpPr>
          <p:cNvPr id="6" name="Title 1"/>
          <p:cNvSpPr txBox="1">
            <a:spLocks/>
          </p:cNvSpPr>
          <p:nvPr/>
        </p:nvSpPr>
        <p:spPr>
          <a:xfrm>
            <a:off x="4425235" y="2825735"/>
            <a:ext cx="2596444" cy="1182511"/>
          </a:xfrm>
          <a:prstGeom prst="rect">
            <a:avLst/>
          </a:prstGeom>
        </p:spPr>
        <p:txBody>
          <a:bodyPr vert="horz" lIns="121920" tIns="60960" rIns="121920" bIns="60960" rtlCol="0" anchor="t">
            <a:normAutofit/>
          </a:bodyPr>
          <a:lstStyle>
            <a:lvl1pPr algn="l" defTabSz="457200" rtl="0" eaLnBrk="1" latinLnBrk="0" hangingPunct="1">
              <a:lnSpc>
                <a:spcPct val="80000"/>
              </a:lnSpc>
              <a:spcBef>
                <a:spcPct val="0"/>
              </a:spcBef>
              <a:buNone/>
              <a:defRPr sz="2800" b="0" i="0" kern="1200" baseline="0">
                <a:solidFill>
                  <a:srgbClr val="00AECB"/>
                </a:solidFill>
                <a:latin typeface="FS Elliot Pro Light"/>
                <a:ea typeface="+mj-ea"/>
                <a:cs typeface="FS Elliot Pro Light"/>
              </a:defRPr>
            </a:lvl1pPr>
          </a:lstStyle>
          <a:p>
            <a:r>
              <a:rPr lang="en-US" sz="3700" dirty="0">
                <a:solidFill>
                  <a:srgbClr val="002855"/>
                </a:solidFill>
              </a:rPr>
              <a:t>Money going out</a:t>
            </a:r>
          </a:p>
        </p:txBody>
      </p:sp>
      <p:sp>
        <p:nvSpPr>
          <p:cNvPr id="8" name="Title 1"/>
          <p:cNvSpPr txBox="1">
            <a:spLocks/>
          </p:cNvSpPr>
          <p:nvPr/>
        </p:nvSpPr>
        <p:spPr>
          <a:xfrm>
            <a:off x="7834493" y="2825735"/>
            <a:ext cx="3471979" cy="1126056"/>
          </a:xfrm>
          <a:prstGeom prst="rect">
            <a:avLst/>
          </a:prstGeom>
        </p:spPr>
        <p:txBody>
          <a:bodyPr vert="horz" lIns="121920" tIns="60960" rIns="121920" bIns="60960" rtlCol="0" anchor="t">
            <a:normAutofit/>
          </a:bodyPr>
          <a:lstStyle>
            <a:lvl1pPr algn="l" defTabSz="457200" rtl="0" eaLnBrk="1" latinLnBrk="0" hangingPunct="1">
              <a:lnSpc>
                <a:spcPct val="80000"/>
              </a:lnSpc>
              <a:spcBef>
                <a:spcPct val="0"/>
              </a:spcBef>
              <a:buNone/>
              <a:defRPr sz="2800" b="0" i="0" kern="1200" baseline="0">
                <a:solidFill>
                  <a:srgbClr val="00AECB"/>
                </a:solidFill>
                <a:latin typeface="FS Elliot Pro Light"/>
                <a:ea typeface="+mj-ea"/>
                <a:cs typeface="FS Elliot Pro Light"/>
              </a:defRPr>
            </a:lvl1pPr>
          </a:lstStyle>
          <a:p>
            <a:r>
              <a:rPr lang="en-US" sz="3700" dirty="0">
                <a:solidFill>
                  <a:srgbClr val="002855"/>
                </a:solidFill>
              </a:rPr>
              <a:t>Making the numbers work</a:t>
            </a:r>
          </a:p>
        </p:txBody>
      </p:sp>
      <p:grpSp>
        <p:nvGrpSpPr>
          <p:cNvPr id="15" name="Group 14">
            <a:extLst>
              <a:ext uri="{FF2B5EF4-FFF2-40B4-BE49-F238E27FC236}">
                <a16:creationId xmlns:a16="http://schemas.microsoft.com/office/drawing/2014/main" id="{1ECF146E-A0B8-15F9-B44B-D82CC8EB3F70}"/>
              </a:ext>
            </a:extLst>
          </p:cNvPr>
          <p:cNvGrpSpPr/>
          <p:nvPr/>
        </p:nvGrpSpPr>
        <p:grpSpPr>
          <a:xfrm>
            <a:off x="3680875" y="3166319"/>
            <a:ext cx="413065" cy="393693"/>
            <a:chOff x="3542183" y="3043228"/>
            <a:chExt cx="630301" cy="600742"/>
          </a:xfrm>
        </p:grpSpPr>
        <p:grpSp>
          <p:nvGrpSpPr>
            <p:cNvPr id="17" name="Group 16">
              <a:extLst>
                <a:ext uri="{FF2B5EF4-FFF2-40B4-BE49-F238E27FC236}">
                  <a16:creationId xmlns:a16="http://schemas.microsoft.com/office/drawing/2014/main" id="{1A5D7124-F92C-79FE-F1D8-CBA0125E3E41}"/>
                </a:ext>
              </a:extLst>
            </p:cNvPr>
            <p:cNvGrpSpPr/>
            <p:nvPr/>
          </p:nvGrpSpPr>
          <p:grpSpPr>
            <a:xfrm>
              <a:off x="3542183" y="3043228"/>
              <a:ext cx="630301" cy="600742"/>
              <a:chOff x="433145" y="3794409"/>
              <a:chExt cx="521637" cy="497175"/>
            </a:xfrm>
          </p:grpSpPr>
          <p:sp>
            <p:nvSpPr>
              <p:cNvPr id="19" name="Oval 18">
                <a:extLst>
                  <a:ext uri="{FF2B5EF4-FFF2-40B4-BE49-F238E27FC236}">
                    <a16:creationId xmlns:a16="http://schemas.microsoft.com/office/drawing/2014/main" id="{D3D3454C-989B-5844-D28F-27C83F396C7E}"/>
                  </a:ext>
                </a:extLst>
              </p:cNvPr>
              <p:cNvSpPr/>
              <p:nvPr/>
            </p:nvSpPr>
            <p:spPr>
              <a:xfrm>
                <a:off x="467102" y="3803904"/>
                <a:ext cx="487680" cy="487680"/>
              </a:xfrm>
              <a:prstGeom prst="ellipse">
                <a:avLst/>
              </a:prstGeom>
              <a:solidFill>
                <a:srgbClr val="55F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8133531C-B336-34E8-D055-C83B156952C2}"/>
                  </a:ext>
                </a:extLst>
              </p:cNvPr>
              <p:cNvSpPr/>
              <p:nvPr/>
            </p:nvSpPr>
            <p:spPr>
              <a:xfrm>
                <a:off x="433145" y="3794409"/>
                <a:ext cx="487680" cy="487680"/>
              </a:xfrm>
              <a:prstGeom prst="ellipse">
                <a:avLst/>
              </a:prstGeom>
              <a:noFill/>
              <a:ln w="12700">
                <a:solidFill>
                  <a:srgbClr val="007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8" name="Straight Connector 17">
              <a:extLst>
                <a:ext uri="{FF2B5EF4-FFF2-40B4-BE49-F238E27FC236}">
                  <a16:creationId xmlns:a16="http://schemas.microsoft.com/office/drawing/2014/main" id="{87CEAB87-6051-ADCC-2558-B0CA253FE883}"/>
                </a:ext>
              </a:extLst>
            </p:cNvPr>
            <p:cNvCxnSpPr>
              <a:cxnSpLocks/>
            </p:cNvCxnSpPr>
            <p:nvPr/>
          </p:nvCxnSpPr>
          <p:spPr>
            <a:xfrm>
              <a:off x="3708766" y="3351480"/>
              <a:ext cx="266512" cy="0"/>
            </a:xfrm>
            <a:prstGeom prst="line">
              <a:avLst/>
            </a:prstGeom>
            <a:ln w="19050" cap="rnd">
              <a:solidFill>
                <a:srgbClr val="0076CF"/>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4868B26E-4F48-9A94-BDE8-2CA72272CB3C}"/>
              </a:ext>
            </a:extLst>
          </p:cNvPr>
          <p:cNvGrpSpPr/>
          <p:nvPr/>
        </p:nvGrpSpPr>
        <p:grpSpPr>
          <a:xfrm>
            <a:off x="7086600" y="3166319"/>
            <a:ext cx="413065" cy="393693"/>
            <a:chOff x="433145" y="3794409"/>
            <a:chExt cx="521637" cy="497175"/>
          </a:xfrm>
        </p:grpSpPr>
        <p:sp>
          <p:nvSpPr>
            <p:cNvPr id="30" name="Oval 29">
              <a:extLst>
                <a:ext uri="{FF2B5EF4-FFF2-40B4-BE49-F238E27FC236}">
                  <a16:creationId xmlns:a16="http://schemas.microsoft.com/office/drawing/2014/main" id="{4A14F336-1C87-DD46-6265-9E5BC9994C5F}"/>
                </a:ext>
              </a:extLst>
            </p:cNvPr>
            <p:cNvSpPr/>
            <p:nvPr/>
          </p:nvSpPr>
          <p:spPr>
            <a:xfrm>
              <a:off x="467102" y="3803904"/>
              <a:ext cx="487680" cy="487680"/>
            </a:xfrm>
            <a:prstGeom prst="ellipse">
              <a:avLst/>
            </a:prstGeom>
            <a:solidFill>
              <a:srgbClr val="55F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96ACD6B0-FC59-C136-CA52-9CDD6F11A650}"/>
                </a:ext>
              </a:extLst>
            </p:cNvPr>
            <p:cNvSpPr/>
            <p:nvPr/>
          </p:nvSpPr>
          <p:spPr>
            <a:xfrm>
              <a:off x="433145" y="3794409"/>
              <a:ext cx="487680" cy="487680"/>
            </a:xfrm>
            <a:prstGeom prst="ellipse">
              <a:avLst/>
            </a:prstGeom>
            <a:noFill/>
            <a:ln w="12700">
              <a:solidFill>
                <a:srgbClr val="007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9" name="Straight Connector 28">
            <a:extLst>
              <a:ext uri="{FF2B5EF4-FFF2-40B4-BE49-F238E27FC236}">
                <a16:creationId xmlns:a16="http://schemas.microsoft.com/office/drawing/2014/main" id="{33600165-79A1-1F79-3EDC-B11DBDEC54EE}"/>
              </a:ext>
            </a:extLst>
          </p:cNvPr>
          <p:cNvCxnSpPr>
            <a:cxnSpLocks/>
          </p:cNvCxnSpPr>
          <p:nvPr/>
        </p:nvCxnSpPr>
        <p:spPr>
          <a:xfrm>
            <a:off x="7192594" y="3339755"/>
            <a:ext cx="174657" cy="0"/>
          </a:xfrm>
          <a:prstGeom prst="line">
            <a:avLst/>
          </a:prstGeom>
          <a:ln w="19050" cap="rnd">
            <a:solidFill>
              <a:srgbClr val="0076CF"/>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7DC225E-F18E-0A0E-4399-873C4563A8CB}"/>
              </a:ext>
            </a:extLst>
          </p:cNvPr>
          <p:cNvCxnSpPr>
            <a:cxnSpLocks/>
          </p:cNvCxnSpPr>
          <p:nvPr/>
        </p:nvCxnSpPr>
        <p:spPr>
          <a:xfrm>
            <a:off x="7192594" y="3397250"/>
            <a:ext cx="174657" cy="0"/>
          </a:xfrm>
          <a:prstGeom prst="line">
            <a:avLst/>
          </a:prstGeom>
          <a:ln w="19050" cap="rnd">
            <a:solidFill>
              <a:srgbClr val="0076C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6221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6"/>
          <p:cNvPicPr>
            <a:picLocks noChangeAspect="1"/>
          </p:cNvPicPr>
          <p:nvPr/>
        </p:nvPicPr>
        <p:blipFill rotWithShape="1">
          <a:blip r:embed="rId3" cstate="print">
            <a:extLst>
              <a:ext uri="{28A0092B-C50C-407E-A947-70E740481C1C}">
                <a14:useLocalDpi xmlns:a14="http://schemas.microsoft.com/office/drawing/2010/main"/>
              </a:ext>
            </a:extLst>
          </a:blip>
          <a:srcRect r="21456"/>
          <a:stretch/>
        </p:blipFill>
        <p:spPr>
          <a:xfrm>
            <a:off x="2" y="-3"/>
            <a:ext cx="9576078" cy="6858003"/>
          </a:xfrm>
          <a:prstGeom prst="rect">
            <a:avLst/>
          </a:prstGeom>
        </p:spPr>
      </p:pic>
      <p:sp>
        <p:nvSpPr>
          <p:cNvPr id="6" name="Rectangle 5">
            <a:extLst>
              <a:ext uri="{FF2B5EF4-FFF2-40B4-BE49-F238E27FC236}">
                <a16:creationId xmlns:a16="http://schemas.microsoft.com/office/drawing/2014/main" id="{3A8F3A36-A3F7-5884-F55D-3C4F160394DC}"/>
              </a:ext>
            </a:extLst>
          </p:cNvPr>
          <p:cNvSpPr/>
          <p:nvPr/>
        </p:nvSpPr>
        <p:spPr>
          <a:xfrm rot="10800000" flipH="1">
            <a:off x="6741298" y="0"/>
            <a:ext cx="5450702" cy="6858000"/>
          </a:xfrm>
          <a:prstGeom prst="rect">
            <a:avLst/>
          </a:prstGeom>
          <a:gradFill>
            <a:gsLst>
              <a:gs pos="0">
                <a:srgbClr val="0076CF"/>
              </a:gs>
              <a:gs pos="100000">
                <a:srgbClr val="0076CF"/>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2">
            <a:extLst>
              <a:ext uri="{FF2B5EF4-FFF2-40B4-BE49-F238E27FC236}">
                <a16:creationId xmlns:a16="http://schemas.microsoft.com/office/drawing/2014/main" id="{B2C321A8-13E9-C46E-1C3C-C0167CF11BEE}"/>
              </a:ext>
            </a:extLst>
          </p:cNvPr>
          <p:cNvSpPr>
            <a:spLocks noGrp="1"/>
          </p:cNvSpPr>
          <p:nvPr>
            <p:ph type="body" sz="quarter" idx="11"/>
          </p:nvPr>
        </p:nvSpPr>
        <p:spPr>
          <a:xfrm>
            <a:off x="7639350" y="2488132"/>
            <a:ext cx="3725336" cy="2539255"/>
          </a:xfrm>
        </p:spPr>
        <p:txBody>
          <a:bodyPr>
            <a:noAutofit/>
          </a:bodyPr>
          <a:lstStyle/>
          <a:p>
            <a:r>
              <a:rPr lang="en-US" sz="4000" dirty="0">
                <a:solidFill>
                  <a:schemeClr val="bg1"/>
                </a:solidFill>
                <a:latin typeface="FS Elliot Pro Light"/>
                <a:cs typeface="FS Elliot Pro Light"/>
              </a:rPr>
              <a:t>Your retirement spending plan</a:t>
            </a:r>
          </a:p>
        </p:txBody>
      </p:sp>
      <p:cxnSp>
        <p:nvCxnSpPr>
          <p:cNvPr id="14" name="Straight Connector 13">
            <a:extLst>
              <a:ext uri="{FF2B5EF4-FFF2-40B4-BE49-F238E27FC236}">
                <a16:creationId xmlns:a16="http://schemas.microsoft.com/office/drawing/2014/main" id="{CAAA910E-EAE8-62E6-FCDC-3DDD73B1BB3F}"/>
              </a:ext>
            </a:extLst>
          </p:cNvPr>
          <p:cNvCxnSpPr>
            <a:cxnSpLocks/>
          </p:cNvCxnSpPr>
          <p:nvPr/>
        </p:nvCxnSpPr>
        <p:spPr>
          <a:xfrm>
            <a:off x="7721183" y="2206562"/>
            <a:ext cx="848501" cy="0"/>
          </a:xfrm>
          <a:prstGeom prst="line">
            <a:avLst/>
          </a:prstGeom>
          <a:noFill/>
          <a:ln w="25400" cap="flat" cmpd="sng" algn="ctr">
            <a:solidFill>
              <a:srgbClr val="00C4D9"/>
            </a:solidFill>
            <a:prstDash val="solid"/>
          </a:ln>
          <a:effectLst/>
        </p:spPr>
      </p:cxnSp>
    </p:spTree>
    <p:extLst>
      <p:ext uri="{BB962C8B-B14F-4D97-AF65-F5344CB8AC3E}">
        <p14:creationId xmlns:p14="http://schemas.microsoft.com/office/powerpoint/2010/main" val="2277132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73349" y="2806730"/>
            <a:ext cx="9314122" cy="3357521"/>
          </a:xfrm>
        </p:spPr>
        <p:txBody>
          <a:bodyPr numCol="2" spcCol="914400">
            <a:noAutofit/>
          </a:bodyPr>
          <a:lstStyle/>
          <a:p>
            <a:pPr marL="48767" indent="0">
              <a:lnSpc>
                <a:spcPts val="2500"/>
              </a:lnSpc>
              <a:spcBef>
                <a:spcPts val="0"/>
              </a:spcBef>
              <a:spcAft>
                <a:spcPts val="3400"/>
              </a:spcAft>
              <a:buClr>
                <a:schemeClr val="tx1">
                  <a:lumMod val="65000"/>
                </a:schemeClr>
              </a:buClr>
              <a:buSzPct val="150000"/>
              <a:buNone/>
            </a:pPr>
            <a:r>
              <a:rPr lang="en-US" sz="2000" dirty="0">
                <a:solidFill>
                  <a:srgbClr val="333333"/>
                </a:solidFill>
                <a:ea typeface="Calibri"/>
              </a:rPr>
              <a:t>Saving as much as you </a:t>
            </a:r>
            <a:br>
              <a:rPr lang="en-US" sz="2000" dirty="0">
                <a:solidFill>
                  <a:srgbClr val="333333"/>
                </a:solidFill>
                <a:ea typeface="Calibri"/>
              </a:rPr>
            </a:br>
            <a:r>
              <a:rPr lang="en-US" sz="2000" dirty="0">
                <a:solidFill>
                  <a:srgbClr val="333333"/>
                </a:solidFill>
                <a:ea typeface="Calibri"/>
              </a:rPr>
              <a:t>can until you retire. </a:t>
            </a:r>
          </a:p>
          <a:p>
            <a:pPr marL="48767" indent="0">
              <a:lnSpc>
                <a:spcPts val="2500"/>
              </a:lnSpc>
              <a:spcBef>
                <a:spcPts val="0"/>
              </a:spcBef>
              <a:spcAft>
                <a:spcPts val="3400"/>
              </a:spcAft>
              <a:buClr>
                <a:schemeClr val="tx1">
                  <a:lumMod val="65000"/>
                </a:schemeClr>
              </a:buClr>
              <a:buSzPct val="150000"/>
              <a:buNone/>
            </a:pPr>
            <a:r>
              <a:rPr lang="en-US" sz="2000" dirty="0">
                <a:solidFill>
                  <a:srgbClr val="333333"/>
                </a:solidFill>
                <a:ea typeface="Calibri"/>
              </a:rPr>
              <a:t>Looking for ways to </a:t>
            </a:r>
            <a:br>
              <a:rPr lang="en-US" sz="2000" dirty="0">
                <a:solidFill>
                  <a:srgbClr val="333333"/>
                </a:solidFill>
                <a:ea typeface="Calibri"/>
              </a:rPr>
            </a:br>
            <a:r>
              <a:rPr lang="en-US" sz="2000" dirty="0">
                <a:solidFill>
                  <a:srgbClr val="333333"/>
                </a:solidFill>
                <a:ea typeface="Calibri"/>
              </a:rPr>
              <a:t>cut expenses.</a:t>
            </a:r>
          </a:p>
          <a:p>
            <a:pPr marL="48767" indent="0">
              <a:lnSpc>
                <a:spcPts val="2500"/>
              </a:lnSpc>
              <a:spcBef>
                <a:spcPts val="0"/>
              </a:spcBef>
              <a:spcAft>
                <a:spcPts val="3400"/>
              </a:spcAft>
              <a:buClr>
                <a:schemeClr val="tx1">
                  <a:lumMod val="65000"/>
                </a:schemeClr>
              </a:buClr>
              <a:buSzPct val="150000"/>
              <a:buNone/>
            </a:pPr>
            <a:r>
              <a:rPr lang="en-US" sz="2000" dirty="0">
                <a:solidFill>
                  <a:srgbClr val="333333"/>
                </a:solidFill>
                <a:ea typeface="Calibri"/>
              </a:rPr>
              <a:t>Paying off credit cards while </a:t>
            </a:r>
            <a:br>
              <a:rPr lang="en-US" sz="2000" dirty="0">
                <a:solidFill>
                  <a:srgbClr val="333333"/>
                </a:solidFill>
                <a:ea typeface="Calibri"/>
              </a:rPr>
            </a:br>
            <a:r>
              <a:rPr lang="en-US" sz="2000" dirty="0">
                <a:solidFill>
                  <a:srgbClr val="333333"/>
                </a:solidFill>
                <a:ea typeface="Calibri"/>
              </a:rPr>
              <a:t>you still have a paycheck.</a:t>
            </a:r>
          </a:p>
          <a:p>
            <a:pPr marL="48767" indent="0">
              <a:lnSpc>
                <a:spcPts val="2500"/>
              </a:lnSpc>
              <a:spcBef>
                <a:spcPts val="0"/>
              </a:spcBef>
              <a:spcAft>
                <a:spcPts val="3400"/>
              </a:spcAft>
              <a:buClr>
                <a:schemeClr val="tx1">
                  <a:lumMod val="65000"/>
                </a:schemeClr>
              </a:buClr>
              <a:buSzPct val="150000"/>
              <a:buNone/>
            </a:pPr>
            <a:r>
              <a:rPr lang="en-US" sz="2000" dirty="0">
                <a:solidFill>
                  <a:srgbClr val="333333"/>
                </a:solidFill>
                <a:ea typeface="Calibri"/>
              </a:rPr>
              <a:t>Putting off retirement for</a:t>
            </a:r>
            <a:br>
              <a:rPr lang="en-US" sz="2000" dirty="0">
                <a:solidFill>
                  <a:srgbClr val="333333"/>
                </a:solidFill>
                <a:ea typeface="Calibri"/>
              </a:rPr>
            </a:br>
            <a:r>
              <a:rPr lang="en-US" sz="2000" dirty="0">
                <a:solidFill>
                  <a:srgbClr val="333333"/>
                </a:solidFill>
                <a:ea typeface="Calibri"/>
              </a:rPr>
              <a:t>a while longer.</a:t>
            </a:r>
          </a:p>
          <a:p>
            <a:pPr marL="48767" indent="0">
              <a:lnSpc>
                <a:spcPts val="2500"/>
              </a:lnSpc>
              <a:spcBef>
                <a:spcPts val="0"/>
              </a:spcBef>
              <a:spcAft>
                <a:spcPts val="3400"/>
              </a:spcAft>
              <a:buClr>
                <a:schemeClr val="tx1">
                  <a:lumMod val="65000"/>
                </a:schemeClr>
              </a:buClr>
              <a:buSzPct val="150000"/>
              <a:buNone/>
            </a:pPr>
            <a:r>
              <a:rPr lang="en-US" sz="2000" dirty="0">
                <a:solidFill>
                  <a:srgbClr val="333333"/>
                </a:solidFill>
                <a:ea typeface="Calibri"/>
              </a:rPr>
              <a:t>Rethinking any expensive </a:t>
            </a:r>
            <a:br>
              <a:rPr lang="en-US" sz="2000" dirty="0">
                <a:solidFill>
                  <a:srgbClr val="333333"/>
                </a:solidFill>
                <a:ea typeface="Calibri"/>
              </a:rPr>
            </a:br>
            <a:r>
              <a:rPr lang="en-US" sz="2000" dirty="0">
                <a:solidFill>
                  <a:srgbClr val="333333"/>
                </a:solidFill>
                <a:ea typeface="Calibri"/>
              </a:rPr>
              <a:t>hobbies or travel plans.</a:t>
            </a:r>
          </a:p>
          <a:p>
            <a:pPr marL="48767" indent="0">
              <a:lnSpc>
                <a:spcPts val="2500"/>
              </a:lnSpc>
              <a:spcBef>
                <a:spcPts val="0"/>
              </a:spcBef>
              <a:spcAft>
                <a:spcPts val="3400"/>
              </a:spcAft>
              <a:buClr>
                <a:schemeClr val="tx1">
                  <a:lumMod val="65000"/>
                </a:schemeClr>
              </a:buClr>
              <a:buSzPct val="150000"/>
              <a:buNone/>
            </a:pPr>
            <a:r>
              <a:rPr lang="en-US" sz="2000" dirty="0">
                <a:solidFill>
                  <a:srgbClr val="333333"/>
                </a:solidFill>
                <a:ea typeface="Calibri"/>
              </a:rPr>
              <a:t>Working part-time </a:t>
            </a:r>
            <a:br>
              <a:rPr lang="en-US" sz="2000" dirty="0">
                <a:solidFill>
                  <a:srgbClr val="333333"/>
                </a:solidFill>
                <a:ea typeface="Calibri"/>
              </a:rPr>
            </a:br>
            <a:r>
              <a:rPr lang="en-US" sz="2000" dirty="0">
                <a:solidFill>
                  <a:srgbClr val="333333"/>
                </a:solidFill>
                <a:ea typeface="Calibri"/>
              </a:rPr>
              <a:t>during retirement.</a:t>
            </a:r>
          </a:p>
        </p:txBody>
      </p:sp>
      <p:sp>
        <p:nvSpPr>
          <p:cNvPr id="13" name="Text Placeholder 6">
            <a:extLst>
              <a:ext uri="{FF2B5EF4-FFF2-40B4-BE49-F238E27FC236}">
                <a16:creationId xmlns:a16="http://schemas.microsoft.com/office/drawing/2014/main" id="{B1AB7F6A-C031-850A-1AE9-FBD9691ACF91}"/>
              </a:ext>
            </a:extLst>
          </p:cNvPr>
          <p:cNvSpPr txBox="1">
            <a:spLocks/>
          </p:cNvSpPr>
          <p:nvPr/>
        </p:nvSpPr>
        <p:spPr>
          <a:xfrm>
            <a:off x="1042046" y="497102"/>
            <a:ext cx="5494221" cy="53067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dirty="0">
                <a:solidFill>
                  <a:srgbClr val="002855"/>
                </a:solidFill>
              </a:rPr>
              <a:t>Your retirement spending plan</a:t>
            </a:r>
          </a:p>
          <a:p>
            <a:endParaRPr lang="en-US" sz="1600" dirty="0">
              <a:solidFill>
                <a:srgbClr val="002855"/>
              </a:solidFill>
            </a:endParaRPr>
          </a:p>
          <a:p>
            <a:endParaRPr lang="en-US" sz="1600" dirty="0">
              <a:solidFill>
                <a:srgbClr val="002855"/>
              </a:solidFill>
            </a:endParaRPr>
          </a:p>
          <a:p>
            <a:endParaRPr lang="en-US" sz="1600" dirty="0">
              <a:solidFill>
                <a:srgbClr val="002855"/>
              </a:solidFill>
            </a:endParaRPr>
          </a:p>
          <a:p>
            <a:endParaRPr lang="en-US" sz="1600" dirty="0">
              <a:solidFill>
                <a:srgbClr val="002855"/>
              </a:solidFill>
            </a:endParaRPr>
          </a:p>
        </p:txBody>
      </p:sp>
      <p:sp>
        <p:nvSpPr>
          <p:cNvPr id="16" name="Title 3">
            <a:extLst>
              <a:ext uri="{FF2B5EF4-FFF2-40B4-BE49-F238E27FC236}">
                <a16:creationId xmlns:a16="http://schemas.microsoft.com/office/drawing/2014/main" id="{3E88644C-DB9F-FBDA-7B7C-F947CCBF107B}"/>
              </a:ext>
            </a:extLst>
          </p:cNvPr>
          <p:cNvSpPr txBox="1">
            <a:spLocks/>
          </p:cNvSpPr>
          <p:nvPr/>
        </p:nvSpPr>
        <p:spPr>
          <a:xfrm>
            <a:off x="1017234" y="796995"/>
            <a:ext cx="10144409" cy="942353"/>
          </a:xfrm>
          <a:prstGeom prst="rect">
            <a:avLst/>
          </a:prstGeom>
        </p:spPr>
        <p:txBody>
          <a:bodyPr vert="horz" lIns="91440" tIns="45720" rIns="91440" bIns="45720" rtlCol="0" anchor="t">
            <a:noAutofit/>
          </a:bodyPr>
          <a:lstStyle>
            <a:lvl1pPr algn="l" defTabSz="609585" rtl="0" eaLnBrk="1" latinLnBrk="0" hangingPunct="1">
              <a:lnSpc>
                <a:spcPct val="80000"/>
              </a:lnSpc>
              <a:spcBef>
                <a:spcPct val="0"/>
              </a:spcBef>
              <a:buNone/>
              <a:defRPr sz="3733" b="0" i="0" kern="1200" baseline="0">
                <a:solidFill>
                  <a:schemeClr val="tx2"/>
                </a:solidFill>
                <a:latin typeface="FS Elliot Pro Light"/>
                <a:ea typeface="+mj-ea"/>
                <a:cs typeface="FS Elliot Pro Light"/>
              </a:defRPr>
            </a:lvl1pPr>
          </a:lstStyle>
          <a:p>
            <a:pPr>
              <a:lnSpc>
                <a:spcPts val="5000"/>
              </a:lnSpc>
            </a:pPr>
            <a:r>
              <a:rPr lang="en-US" sz="4000" dirty="0">
                <a:solidFill>
                  <a:srgbClr val="0076CF"/>
                </a:solidFill>
              </a:rPr>
              <a:t>Good? Or … not so much?</a:t>
            </a:r>
            <a:br>
              <a:rPr lang="en-US" sz="4000" dirty="0">
                <a:solidFill>
                  <a:srgbClr val="0076CF"/>
                </a:solidFill>
              </a:rPr>
            </a:br>
            <a:endParaRPr lang="en-US" sz="4000" dirty="0">
              <a:solidFill>
                <a:srgbClr val="0076CF"/>
              </a:solidFill>
            </a:endParaRPr>
          </a:p>
        </p:txBody>
      </p:sp>
      <p:grpSp>
        <p:nvGrpSpPr>
          <p:cNvPr id="20" name="Group 19">
            <a:extLst>
              <a:ext uri="{FF2B5EF4-FFF2-40B4-BE49-F238E27FC236}">
                <a16:creationId xmlns:a16="http://schemas.microsoft.com/office/drawing/2014/main" id="{4DB9C160-5EFE-C125-3EEB-C6A9FF97AF95}"/>
              </a:ext>
            </a:extLst>
          </p:cNvPr>
          <p:cNvGrpSpPr/>
          <p:nvPr/>
        </p:nvGrpSpPr>
        <p:grpSpPr>
          <a:xfrm>
            <a:off x="1010093" y="2684977"/>
            <a:ext cx="923086" cy="879796"/>
            <a:chOff x="433145" y="3794409"/>
            <a:chExt cx="521637" cy="497175"/>
          </a:xfrm>
        </p:grpSpPr>
        <p:sp>
          <p:nvSpPr>
            <p:cNvPr id="21" name="Oval 20">
              <a:extLst>
                <a:ext uri="{FF2B5EF4-FFF2-40B4-BE49-F238E27FC236}">
                  <a16:creationId xmlns:a16="http://schemas.microsoft.com/office/drawing/2014/main" id="{46D8EE99-68FA-8CF1-CD52-CF74210BFA99}"/>
                </a:ext>
              </a:extLst>
            </p:cNvPr>
            <p:cNvSpPr/>
            <p:nvPr/>
          </p:nvSpPr>
          <p:spPr>
            <a:xfrm>
              <a:off x="467102" y="3803904"/>
              <a:ext cx="487680" cy="487680"/>
            </a:xfrm>
            <a:prstGeom prst="ellipse">
              <a:avLst/>
            </a:prstGeom>
            <a:solidFill>
              <a:srgbClr val="0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CC12F49E-2D96-B777-EB62-05D3068AC97D}"/>
                </a:ext>
              </a:extLst>
            </p:cNvPr>
            <p:cNvSpPr/>
            <p:nvPr/>
          </p:nvSpPr>
          <p:spPr>
            <a:xfrm>
              <a:off x="433145" y="3794409"/>
              <a:ext cx="487680" cy="487680"/>
            </a:xfrm>
            <a:prstGeom prst="ellipse">
              <a:avLst/>
            </a:prstGeom>
            <a:noFill/>
            <a:ln w="12700">
              <a:solidFill>
                <a:srgbClr val="004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1C58E2C6-7B11-455F-BFF9-570548C3E538}"/>
              </a:ext>
            </a:extLst>
          </p:cNvPr>
          <p:cNvGrpSpPr/>
          <p:nvPr/>
        </p:nvGrpSpPr>
        <p:grpSpPr>
          <a:xfrm>
            <a:off x="1010093" y="3837494"/>
            <a:ext cx="923086" cy="879796"/>
            <a:chOff x="433145" y="3794409"/>
            <a:chExt cx="521637" cy="497175"/>
          </a:xfrm>
        </p:grpSpPr>
        <p:sp>
          <p:nvSpPr>
            <p:cNvPr id="24" name="Oval 23">
              <a:extLst>
                <a:ext uri="{FF2B5EF4-FFF2-40B4-BE49-F238E27FC236}">
                  <a16:creationId xmlns:a16="http://schemas.microsoft.com/office/drawing/2014/main" id="{C7A68103-A377-4BCB-B4D4-5762DE590E93}"/>
                </a:ext>
              </a:extLst>
            </p:cNvPr>
            <p:cNvSpPr/>
            <p:nvPr/>
          </p:nvSpPr>
          <p:spPr>
            <a:xfrm>
              <a:off x="467102" y="3803904"/>
              <a:ext cx="487680" cy="487680"/>
            </a:xfrm>
            <a:prstGeom prst="ellipse">
              <a:avLst/>
            </a:prstGeom>
            <a:solidFill>
              <a:srgbClr val="0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47939BA4-FDBC-8A19-D77A-2B802703458C}"/>
                </a:ext>
              </a:extLst>
            </p:cNvPr>
            <p:cNvSpPr/>
            <p:nvPr/>
          </p:nvSpPr>
          <p:spPr>
            <a:xfrm>
              <a:off x="433145" y="3794409"/>
              <a:ext cx="487680" cy="487680"/>
            </a:xfrm>
            <a:prstGeom prst="ellipse">
              <a:avLst/>
            </a:prstGeom>
            <a:noFill/>
            <a:ln w="12700">
              <a:solidFill>
                <a:srgbClr val="004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A014D34-6075-B4BB-3180-A3A9B8421B87}"/>
              </a:ext>
            </a:extLst>
          </p:cNvPr>
          <p:cNvGrpSpPr/>
          <p:nvPr/>
        </p:nvGrpSpPr>
        <p:grpSpPr>
          <a:xfrm>
            <a:off x="1010093" y="4980494"/>
            <a:ext cx="923086" cy="879796"/>
            <a:chOff x="433145" y="3794409"/>
            <a:chExt cx="521637" cy="497175"/>
          </a:xfrm>
        </p:grpSpPr>
        <p:sp>
          <p:nvSpPr>
            <p:cNvPr id="27" name="Oval 26">
              <a:extLst>
                <a:ext uri="{FF2B5EF4-FFF2-40B4-BE49-F238E27FC236}">
                  <a16:creationId xmlns:a16="http://schemas.microsoft.com/office/drawing/2014/main" id="{EE24075C-D5E2-CC4D-AF7E-513E55C49222}"/>
                </a:ext>
              </a:extLst>
            </p:cNvPr>
            <p:cNvSpPr/>
            <p:nvPr/>
          </p:nvSpPr>
          <p:spPr>
            <a:xfrm>
              <a:off x="467102" y="3803904"/>
              <a:ext cx="487680" cy="487680"/>
            </a:xfrm>
            <a:prstGeom prst="ellipse">
              <a:avLst/>
            </a:prstGeom>
            <a:solidFill>
              <a:srgbClr val="0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F04D7F25-147A-28C0-DBA1-350FD79147FA}"/>
                </a:ext>
              </a:extLst>
            </p:cNvPr>
            <p:cNvSpPr/>
            <p:nvPr/>
          </p:nvSpPr>
          <p:spPr>
            <a:xfrm>
              <a:off x="433145" y="3794409"/>
              <a:ext cx="487680" cy="487680"/>
            </a:xfrm>
            <a:prstGeom prst="ellipse">
              <a:avLst/>
            </a:prstGeom>
            <a:noFill/>
            <a:ln w="12700">
              <a:solidFill>
                <a:srgbClr val="004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24EB3A64-1165-B340-32BC-2CC446475BA0}"/>
              </a:ext>
            </a:extLst>
          </p:cNvPr>
          <p:cNvGrpSpPr/>
          <p:nvPr/>
        </p:nvGrpSpPr>
        <p:grpSpPr>
          <a:xfrm>
            <a:off x="6014369" y="2684977"/>
            <a:ext cx="923086" cy="879796"/>
            <a:chOff x="433145" y="3794409"/>
            <a:chExt cx="521637" cy="497175"/>
          </a:xfrm>
        </p:grpSpPr>
        <p:sp>
          <p:nvSpPr>
            <p:cNvPr id="30" name="Oval 29">
              <a:extLst>
                <a:ext uri="{FF2B5EF4-FFF2-40B4-BE49-F238E27FC236}">
                  <a16:creationId xmlns:a16="http://schemas.microsoft.com/office/drawing/2014/main" id="{0467B0E3-FDED-3E53-046E-4E32E76C3F76}"/>
                </a:ext>
              </a:extLst>
            </p:cNvPr>
            <p:cNvSpPr/>
            <p:nvPr/>
          </p:nvSpPr>
          <p:spPr>
            <a:xfrm>
              <a:off x="467102" y="3803904"/>
              <a:ext cx="487680" cy="487680"/>
            </a:xfrm>
            <a:prstGeom prst="ellipse">
              <a:avLst/>
            </a:prstGeom>
            <a:solidFill>
              <a:srgbClr val="0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FBE8B503-B750-E0E8-9A89-0B36938C73B9}"/>
                </a:ext>
              </a:extLst>
            </p:cNvPr>
            <p:cNvSpPr/>
            <p:nvPr/>
          </p:nvSpPr>
          <p:spPr>
            <a:xfrm>
              <a:off x="433145" y="3794409"/>
              <a:ext cx="487680" cy="487680"/>
            </a:xfrm>
            <a:prstGeom prst="ellipse">
              <a:avLst/>
            </a:prstGeom>
            <a:noFill/>
            <a:ln w="12700">
              <a:solidFill>
                <a:srgbClr val="004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841449F7-05FF-EC4C-467F-920036C2C127}"/>
              </a:ext>
            </a:extLst>
          </p:cNvPr>
          <p:cNvGrpSpPr/>
          <p:nvPr/>
        </p:nvGrpSpPr>
        <p:grpSpPr>
          <a:xfrm>
            <a:off x="6014369" y="3837494"/>
            <a:ext cx="923086" cy="879796"/>
            <a:chOff x="433145" y="3794409"/>
            <a:chExt cx="521637" cy="497175"/>
          </a:xfrm>
        </p:grpSpPr>
        <p:sp>
          <p:nvSpPr>
            <p:cNvPr id="33" name="Oval 32">
              <a:extLst>
                <a:ext uri="{FF2B5EF4-FFF2-40B4-BE49-F238E27FC236}">
                  <a16:creationId xmlns:a16="http://schemas.microsoft.com/office/drawing/2014/main" id="{A227A01D-F2F7-0A2B-D904-637FF956A9B1}"/>
                </a:ext>
              </a:extLst>
            </p:cNvPr>
            <p:cNvSpPr/>
            <p:nvPr/>
          </p:nvSpPr>
          <p:spPr>
            <a:xfrm>
              <a:off x="467102" y="3803904"/>
              <a:ext cx="487680" cy="487680"/>
            </a:xfrm>
            <a:prstGeom prst="ellipse">
              <a:avLst/>
            </a:prstGeom>
            <a:solidFill>
              <a:srgbClr val="0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2076F7F-E5AC-457E-FAF8-47F87EDA6660}"/>
                </a:ext>
              </a:extLst>
            </p:cNvPr>
            <p:cNvSpPr/>
            <p:nvPr/>
          </p:nvSpPr>
          <p:spPr>
            <a:xfrm>
              <a:off x="433145" y="3794409"/>
              <a:ext cx="487680" cy="487680"/>
            </a:xfrm>
            <a:prstGeom prst="ellipse">
              <a:avLst/>
            </a:prstGeom>
            <a:noFill/>
            <a:ln w="12700">
              <a:solidFill>
                <a:srgbClr val="004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34">
            <a:extLst>
              <a:ext uri="{FF2B5EF4-FFF2-40B4-BE49-F238E27FC236}">
                <a16:creationId xmlns:a16="http://schemas.microsoft.com/office/drawing/2014/main" id="{0B65B26B-C5A8-7A55-1C76-33A29ED392FF}"/>
              </a:ext>
            </a:extLst>
          </p:cNvPr>
          <p:cNvGrpSpPr/>
          <p:nvPr/>
        </p:nvGrpSpPr>
        <p:grpSpPr>
          <a:xfrm>
            <a:off x="6014369" y="4980494"/>
            <a:ext cx="923086" cy="879796"/>
            <a:chOff x="433145" y="3794409"/>
            <a:chExt cx="521637" cy="497175"/>
          </a:xfrm>
        </p:grpSpPr>
        <p:sp>
          <p:nvSpPr>
            <p:cNvPr id="36" name="Oval 35">
              <a:extLst>
                <a:ext uri="{FF2B5EF4-FFF2-40B4-BE49-F238E27FC236}">
                  <a16:creationId xmlns:a16="http://schemas.microsoft.com/office/drawing/2014/main" id="{C490C7E6-05CB-0040-0B2C-0BFDC589A2AA}"/>
                </a:ext>
              </a:extLst>
            </p:cNvPr>
            <p:cNvSpPr/>
            <p:nvPr/>
          </p:nvSpPr>
          <p:spPr>
            <a:xfrm>
              <a:off x="467102" y="3803904"/>
              <a:ext cx="487680" cy="487680"/>
            </a:xfrm>
            <a:prstGeom prst="ellipse">
              <a:avLst/>
            </a:prstGeom>
            <a:solidFill>
              <a:srgbClr val="0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240E816E-2533-6527-2000-D31A570C3161}"/>
                </a:ext>
              </a:extLst>
            </p:cNvPr>
            <p:cNvSpPr/>
            <p:nvPr/>
          </p:nvSpPr>
          <p:spPr>
            <a:xfrm>
              <a:off x="433145" y="3794409"/>
              <a:ext cx="487680" cy="487680"/>
            </a:xfrm>
            <a:prstGeom prst="ellipse">
              <a:avLst/>
            </a:prstGeom>
            <a:noFill/>
            <a:ln w="12700">
              <a:solidFill>
                <a:srgbClr val="004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8" name="Graphic 37">
            <a:extLst>
              <a:ext uri="{FF2B5EF4-FFF2-40B4-BE49-F238E27FC236}">
                <a16:creationId xmlns:a16="http://schemas.microsoft.com/office/drawing/2014/main" id="{60664E98-0BC8-17AC-7AEF-F49B25B74B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9082" y="2971407"/>
            <a:ext cx="249838" cy="285530"/>
          </a:xfrm>
          <a:prstGeom prst="rect">
            <a:avLst/>
          </a:prstGeom>
        </p:spPr>
      </p:pic>
      <p:pic>
        <p:nvPicPr>
          <p:cNvPr id="40" name="Graphic 39">
            <a:extLst>
              <a:ext uri="{FF2B5EF4-FFF2-40B4-BE49-F238E27FC236}">
                <a16:creationId xmlns:a16="http://schemas.microsoft.com/office/drawing/2014/main" id="{FDB1F4BC-28E7-2ABB-54A5-B62B92D122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7171" y="5285114"/>
            <a:ext cx="277486" cy="277486"/>
          </a:xfrm>
          <a:prstGeom prst="rect">
            <a:avLst/>
          </a:prstGeom>
        </p:spPr>
      </p:pic>
      <p:pic>
        <p:nvPicPr>
          <p:cNvPr id="42" name="Graphic 41">
            <a:extLst>
              <a:ext uri="{FF2B5EF4-FFF2-40B4-BE49-F238E27FC236}">
                <a16:creationId xmlns:a16="http://schemas.microsoft.com/office/drawing/2014/main" id="{0C6AC164-A278-2AE8-20EF-D2A59AEE4F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30048" y="5311139"/>
            <a:ext cx="292580" cy="260071"/>
          </a:xfrm>
          <a:prstGeom prst="rect">
            <a:avLst/>
          </a:prstGeom>
        </p:spPr>
      </p:pic>
      <p:pic>
        <p:nvPicPr>
          <p:cNvPr id="44" name="Graphic 43">
            <a:extLst>
              <a:ext uri="{FF2B5EF4-FFF2-40B4-BE49-F238E27FC236}">
                <a16:creationId xmlns:a16="http://schemas.microsoft.com/office/drawing/2014/main" id="{9222B1CD-407A-1EDA-3A14-69E71409FE2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27111" y="4154600"/>
            <a:ext cx="265000" cy="265000"/>
          </a:xfrm>
          <a:prstGeom prst="rect">
            <a:avLst/>
          </a:prstGeom>
        </p:spPr>
      </p:pic>
      <p:pic>
        <p:nvPicPr>
          <p:cNvPr id="46" name="Graphic 45">
            <a:extLst>
              <a:ext uri="{FF2B5EF4-FFF2-40B4-BE49-F238E27FC236}">
                <a16:creationId xmlns:a16="http://schemas.microsoft.com/office/drawing/2014/main" id="{BF466B67-411A-66F3-6065-3174AA86E06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22351" y="2999543"/>
            <a:ext cx="308330" cy="274071"/>
          </a:xfrm>
          <a:prstGeom prst="rect">
            <a:avLst/>
          </a:prstGeom>
        </p:spPr>
      </p:pic>
      <p:pic>
        <p:nvPicPr>
          <p:cNvPr id="48" name="Graphic 47">
            <a:extLst>
              <a:ext uri="{FF2B5EF4-FFF2-40B4-BE49-F238E27FC236}">
                <a16:creationId xmlns:a16="http://schemas.microsoft.com/office/drawing/2014/main" id="{B8DEDBB7-B8D9-C9DC-E895-2E89AFBCB7E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40053" y="4145314"/>
            <a:ext cx="289348" cy="289348"/>
          </a:xfrm>
          <a:prstGeom prst="rect">
            <a:avLst/>
          </a:prstGeom>
        </p:spPr>
      </p:pic>
      <p:sp>
        <p:nvSpPr>
          <p:cNvPr id="39" name="Rounded Rectangle 38">
            <a:extLst>
              <a:ext uri="{FF2B5EF4-FFF2-40B4-BE49-F238E27FC236}">
                <a16:creationId xmlns:a16="http://schemas.microsoft.com/office/drawing/2014/main" id="{8CA66BDD-5492-FE8B-AD82-14900ED85426}"/>
              </a:ext>
            </a:extLst>
          </p:cNvPr>
          <p:cNvSpPr/>
          <p:nvPr/>
        </p:nvSpPr>
        <p:spPr>
          <a:xfrm>
            <a:off x="909170" y="1896609"/>
            <a:ext cx="3185752" cy="339366"/>
          </a:xfrm>
          <a:prstGeom prst="roundRect">
            <a:avLst>
              <a:gd name="adj" fmla="val 50000"/>
            </a:avLst>
          </a:prstGeom>
          <a:solidFill>
            <a:srgbClr val="55F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AB71C871-92E9-45FB-E697-6D27BA22181B}"/>
              </a:ext>
            </a:extLst>
          </p:cNvPr>
          <p:cNvSpPr txBox="1"/>
          <p:nvPr/>
        </p:nvSpPr>
        <p:spPr>
          <a:xfrm>
            <a:off x="751170" y="1893679"/>
            <a:ext cx="3439090" cy="287195"/>
          </a:xfrm>
          <a:prstGeom prst="rect">
            <a:avLst/>
          </a:prstGeom>
          <a:noFill/>
        </p:spPr>
        <p:txBody>
          <a:bodyPr wrap="square" rtlCol="0">
            <a:spAutoFit/>
          </a:bodyPr>
          <a:lstStyle/>
          <a:p>
            <a:pPr marL="48767" algn="ctr">
              <a:lnSpc>
                <a:spcPct val="110000"/>
              </a:lnSpc>
              <a:spcAft>
                <a:spcPts val="400"/>
              </a:spcAft>
              <a:buClr>
                <a:schemeClr val="tx1">
                  <a:lumMod val="65000"/>
                </a:schemeClr>
              </a:buClr>
              <a:buSzPct val="150000"/>
            </a:pPr>
            <a:r>
              <a:rPr lang="en-US" sz="1200" dirty="0">
                <a:solidFill>
                  <a:srgbClr val="0076CF"/>
                </a:solidFill>
                <a:latin typeface="FS Elliot Pro"/>
                <a:ea typeface="Calibri"/>
                <a:cs typeface="FS Elliot Pro"/>
              </a:rPr>
              <a:t>Here are some steps you might take:</a:t>
            </a:r>
          </a:p>
        </p:txBody>
      </p:sp>
      <p:sp>
        <p:nvSpPr>
          <p:cNvPr id="43" name="Rounded Rectangle 42">
            <a:extLst>
              <a:ext uri="{FF2B5EF4-FFF2-40B4-BE49-F238E27FC236}">
                <a16:creationId xmlns:a16="http://schemas.microsoft.com/office/drawing/2014/main" id="{DA15BAF6-AADB-1C64-C73A-8361E833B30F}"/>
              </a:ext>
            </a:extLst>
          </p:cNvPr>
          <p:cNvSpPr/>
          <p:nvPr/>
        </p:nvSpPr>
        <p:spPr>
          <a:xfrm>
            <a:off x="880457" y="1863479"/>
            <a:ext cx="3185752" cy="339366"/>
          </a:xfrm>
          <a:prstGeom prst="roundRect">
            <a:avLst>
              <a:gd name="adj" fmla="val 50000"/>
            </a:avLst>
          </a:prstGeom>
          <a:noFill/>
          <a:ln w="12700">
            <a:solidFill>
              <a:srgbClr val="0076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0193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093B6C7-DFA8-5287-8087-DC7D8796A70B}"/>
              </a:ext>
            </a:extLst>
          </p:cNvPr>
          <p:cNvSpPr/>
          <p:nvPr/>
        </p:nvSpPr>
        <p:spPr>
          <a:xfrm rot="10800000" flipH="1">
            <a:off x="0" y="-1"/>
            <a:ext cx="12192000" cy="6857999"/>
          </a:xfrm>
          <a:prstGeom prst="rect">
            <a:avLst/>
          </a:prstGeom>
          <a:gradFill>
            <a:gsLst>
              <a:gs pos="0">
                <a:srgbClr val="004C97">
                  <a:alpha val="90277"/>
                </a:srgbClr>
              </a:gs>
              <a:gs pos="100000">
                <a:srgbClr val="0376D0"/>
              </a:gs>
            </a:gsLst>
            <a:lin ang="36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Arc 41">
            <a:extLst>
              <a:ext uri="{FF2B5EF4-FFF2-40B4-BE49-F238E27FC236}">
                <a16:creationId xmlns:a16="http://schemas.microsoft.com/office/drawing/2014/main" id="{6D21F335-580A-F6E5-D92E-5168FAF09207}"/>
              </a:ext>
            </a:extLst>
          </p:cNvPr>
          <p:cNvSpPr/>
          <p:nvPr/>
        </p:nvSpPr>
        <p:spPr>
          <a:xfrm>
            <a:off x="8835875" y="2188464"/>
            <a:ext cx="9821049" cy="12117106"/>
          </a:xfrm>
          <a:prstGeom prst="arc">
            <a:avLst>
              <a:gd name="adj1" fmla="val 11755779"/>
              <a:gd name="adj2" fmla="val 15293390"/>
            </a:avLst>
          </a:prstGeom>
          <a:ln w="22225">
            <a:solidFill>
              <a:srgbClr val="55FF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TextBox 42">
            <a:extLst>
              <a:ext uri="{FF2B5EF4-FFF2-40B4-BE49-F238E27FC236}">
                <a16:creationId xmlns:a16="http://schemas.microsoft.com/office/drawing/2014/main" id="{97A8905D-7D82-FE24-E18B-99B4FE318B1C}"/>
              </a:ext>
            </a:extLst>
          </p:cNvPr>
          <p:cNvSpPr txBox="1"/>
          <p:nvPr/>
        </p:nvSpPr>
        <p:spPr>
          <a:xfrm>
            <a:off x="9915979" y="5046766"/>
            <a:ext cx="1843899" cy="1015663"/>
          </a:xfrm>
          <a:prstGeom prst="rect">
            <a:avLst/>
          </a:prstGeom>
          <a:noFill/>
        </p:spPr>
        <p:txBody>
          <a:bodyPr wrap="square" rtlCol="0">
            <a:spAutoFit/>
          </a:bodyPr>
          <a:lstStyle/>
          <a:p>
            <a:r>
              <a:rPr lang="en-US" sz="3000" b="1" dirty="0">
                <a:solidFill>
                  <a:schemeClr val="bg1"/>
                </a:solidFill>
                <a:latin typeface="FS Elliot Pro" panose="02000503040000020004" pitchFamily="2" charset="0"/>
              </a:rPr>
              <a:t>You’ve got this</a:t>
            </a:r>
          </a:p>
        </p:txBody>
      </p:sp>
      <p:grpSp>
        <p:nvGrpSpPr>
          <p:cNvPr id="88" name="Group 87">
            <a:extLst>
              <a:ext uri="{FF2B5EF4-FFF2-40B4-BE49-F238E27FC236}">
                <a16:creationId xmlns:a16="http://schemas.microsoft.com/office/drawing/2014/main" id="{B7C05329-844A-6827-85EE-38598B2BCE4E}"/>
              </a:ext>
            </a:extLst>
          </p:cNvPr>
          <p:cNvGrpSpPr/>
          <p:nvPr/>
        </p:nvGrpSpPr>
        <p:grpSpPr>
          <a:xfrm>
            <a:off x="1048897" y="2127948"/>
            <a:ext cx="254853" cy="247804"/>
            <a:chOff x="5876925" y="2340389"/>
            <a:chExt cx="217208" cy="211200"/>
          </a:xfrm>
        </p:grpSpPr>
        <p:sp>
          <p:nvSpPr>
            <p:cNvPr id="89" name="Oval 88">
              <a:extLst>
                <a:ext uri="{FF2B5EF4-FFF2-40B4-BE49-F238E27FC236}">
                  <a16:creationId xmlns:a16="http://schemas.microsoft.com/office/drawing/2014/main" id="{5D3F26C2-C279-9B53-8AA9-18393D63BB0A}"/>
                </a:ext>
              </a:extLst>
            </p:cNvPr>
            <p:cNvSpPr/>
            <p:nvPr/>
          </p:nvSpPr>
          <p:spPr>
            <a:xfrm>
              <a:off x="5895633" y="2353089"/>
              <a:ext cx="198500" cy="198500"/>
            </a:xfrm>
            <a:prstGeom prst="ellipse">
              <a:avLst/>
            </a:prstGeom>
            <a:solidFill>
              <a:srgbClr val="55F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C76741B7-9410-D6A3-DFD3-80BE729DBDC2}"/>
                </a:ext>
              </a:extLst>
            </p:cNvPr>
            <p:cNvGrpSpPr/>
            <p:nvPr/>
          </p:nvGrpSpPr>
          <p:grpSpPr>
            <a:xfrm>
              <a:off x="5962650" y="2390122"/>
              <a:ext cx="46764" cy="93528"/>
              <a:chOff x="5194416" y="1856891"/>
              <a:chExt cx="139700" cy="279400"/>
            </a:xfrm>
          </p:grpSpPr>
          <p:cxnSp>
            <p:nvCxnSpPr>
              <p:cNvPr id="92" name="Straight Connector 91">
                <a:extLst>
                  <a:ext uri="{FF2B5EF4-FFF2-40B4-BE49-F238E27FC236}">
                    <a16:creationId xmlns:a16="http://schemas.microsoft.com/office/drawing/2014/main" id="{F1B55882-D3C2-8BC8-4A01-B8DBD52AD3C4}"/>
                  </a:ext>
                </a:extLst>
              </p:cNvPr>
              <p:cNvCxnSpPr>
                <a:cxnSpLocks/>
              </p:cNvCxnSpPr>
              <p:nvPr/>
            </p:nvCxnSpPr>
            <p:spPr>
              <a:xfrm>
                <a:off x="5194416" y="18568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F8D0962-B146-A092-F11F-4F661E719CC1}"/>
                  </a:ext>
                </a:extLst>
              </p:cNvPr>
              <p:cNvCxnSpPr>
                <a:cxnSpLocks/>
              </p:cNvCxnSpPr>
              <p:nvPr/>
            </p:nvCxnSpPr>
            <p:spPr>
              <a:xfrm flipH="1">
                <a:off x="5194416" y="19965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grpSp>
        <p:sp>
          <p:nvSpPr>
            <p:cNvPr id="91" name="Oval 90">
              <a:extLst>
                <a:ext uri="{FF2B5EF4-FFF2-40B4-BE49-F238E27FC236}">
                  <a16:creationId xmlns:a16="http://schemas.microsoft.com/office/drawing/2014/main" id="{8D9579E8-B9AE-C47A-2D66-2F4A1BAF1B15}"/>
                </a:ext>
              </a:extLst>
            </p:cNvPr>
            <p:cNvSpPr/>
            <p:nvPr/>
          </p:nvSpPr>
          <p:spPr>
            <a:xfrm>
              <a:off x="5876925" y="2340389"/>
              <a:ext cx="198500" cy="198500"/>
            </a:xfrm>
            <a:prstGeom prst="ellipse">
              <a:avLst/>
            </a:prstGeom>
            <a:noFill/>
            <a:ln w="12700">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4" name="Group 93">
            <a:extLst>
              <a:ext uri="{FF2B5EF4-FFF2-40B4-BE49-F238E27FC236}">
                <a16:creationId xmlns:a16="http://schemas.microsoft.com/office/drawing/2014/main" id="{0F1351EA-0389-FBBF-54AE-2CC0D2F39AC3}"/>
              </a:ext>
            </a:extLst>
          </p:cNvPr>
          <p:cNvGrpSpPr/>
          <p:nvPr/>
        </p:nvGrpSpPr>
        <p:grpSpPr>
          <a:xfrm>
            <a:off x="1048897" y="3086625"/>
            <a:ext cx="254853" cy="247804"/>
            <a:chOff x="5876925" y="2340389"/>
            <a:chExt cx="217208" cy="211200"/>
          </a:xfrm>
        </p:grpSpPr>
        <p:sp>
          <p:nvSpPr>
            <p:cNvPr id="95" name="Oval 94">
              <a:extLst>
                <a:ext uri="{FF2B5EF4-FFF2-40B4-BE49-F238E27FC236}">
                  <a16:creationId xmlns:a16="http://schemas.microsoft.com/office/drawing/2014/main" id="{200C0A40-FACC-03C7-EF0B-7647B2885449}"/>
                </a:ext>
              </a:extLst>
            </p:cNvPr>
            <p:cNvSpPr/>
            <p:nvPr/>
          </p:nvSpPr>
          <p:spPr>
            <a:xfrm>
              <a:off x="5895633" y="2353089"/>
              <a:ext cx="198500" cy="198500"/>
            </a:xfrm>
            <a:prstGeom prst="ellipse">
              <a:avLst/>
            </a:prstGeom>
            <a:solidFill>
              <a:srgbClr val="55F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4B206302-F960-C343-FC39-6CF6FB2DC57B}"/>
                </a:ext>
              </a:extLst>
            </p:cNvPr>
            <p:cNvGrpSpPr/>
            <p:nvPr/>
          </p:nvGrpSpPr>
          <p:grpSpPr>
            <a:xfrm>
              <a:off x="5962650" y="2390122"/>
              <a:ext cx="46764" cy="93528"/>
              <a:chOff x="5194416" y="1856891"/>
              <a:chExt cx="139700" cy="279400"/>
            </a:xfrm>
          </p:grpSpPr>
          <p:cxnSp>
            <p:nvCxnSpPr>
              <p:cNvPr id="98" name="Straight Connector 97">
                <a:extLst>
                  <a:ext uri="{FF2B5EF4-FFF2-40B4-BE49-F238E27FC236}">
                    <a16:creationId xmlns:a16="http://schemas.microsoft.com/office/drawing/2014/main" id="{D9CD2A9A-3F3E-44C6-2C1E-FE93F7AC837E}"/>
                  </a:ext>
                </a:extLst>
              </p:cNvPr>
              <p:cNvCxnSpPr>
                <a:cxnSpLocks/>
              </p:cNvCxnSpPr>
              <p:nvPr/>
            </p:nvCxnSpPr>
            <p:spPr>
              <a:xfrm>
                <a:off x="5194416" y="18568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FDE3FB6-3DF6-5A43-2FCF-6BEEFD81A94D}"/>
                  </a:ext>
                </a:extLst>
              </p:cNvPr>
              <p:cNvCxnSpPr>
                <a:cxnSpLocks/>
              </p:cNvCxnSpPr>
              <p:nvPr/>
            </p:nvCxnSpPr>
            <p:spPr>
              <a:xfrm flipH="1">
                <a:off x="5194416" y="19965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grpSp>
        <p:sp>
          <p:nvSpPr>
            <p:cNvPr id="97" name="Oval 96">
              <a:extLst>
                <a:ext uri="{FF2B5EF4-FFF2-40B4-BE49-F238E27FC236}">
                  <a16:creationId xmlns:a16="http://schemas.microsoft.com/office/drawing/2014/main" id="{0C09479E-5BC1-A887-5018-FE56EEE89DEC}"/>
                </a:ext>
              </a:extLst>
            </p:cNvPr>
            <p:cNvSpPr/>
            <p:nvPr/>
          </p:nvSpPr>
          <p:spPr>
            <a:xfrm>
              <a:off x="5876925" y="2340389"/>
              <a:ext cx="198500" cy="198500"/>
            </a:xfrm>
            <a:prstGeom prst="ellipse">
              <a:avLst/>
            </a:prstGeom>
            <a:noFill/>
            <a:ln w="12700">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1688726-B8F1-57EF-6384-36AEC547AE69}"/>
              </a:ext>
            </a:extLst>
          </p:cNvPr>
          <p:cNvGrpSpPr/>
          <p:nvPr/>
        </p:nvGrpSpPr>
        <p:grpSpPr>
          <a:xfrm>
            <a:off x="1048897" y="4010873"/>
            <a:ext cx="254853" cy="247804"/>
            <a:chOff x="5876925" y="2340389"/>
            <a:chExt cx="217208" cy="211200"/>
          </a:xfrm>
        </p:grpSpPr>
        <p:sp>
          <p:nvSpPr>
            <p:cNvPr id="101" name="Oval 100">
              <a:extLst>
                <a:ext uri="{FF2B5EF4-FFF2-40B4-BE49-F238E27FC236}">
                  <a16:creationId xmlns:a16="http://schemas.microsoft.com/office/drawing/2014/main" id="{5519B21E-D3C2-CF18-F4AD-2BDDD9DD65B2}"/>
                </a:ext>
              </a:extLst>
            </p:cNvPr>
            <p:cNvSpPr/>
            <p:nvPr/>
          </p:nvSpPr>
          <p:spPr>
            <a:xfrm>
              <a:off x="5895633" y="2353089"/>
              <a:ext cx="198500" cy="198500"/>
            </a:xfrm>
            <a:prstGeom prst="ellipse">
              <a:avLst/>
            </a:prstGeom>
            <a:solidFill>
              <a:srgbClr val="55F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2" name="Group 101">
              <a:extLst>
                <a:ext uri="{FF2B5EF4-FFF2-40B4-BE49-F238E27FC236}">
                  <a16:creationId xmlns:a16="http://schemas.microsoft.com/office/drawing/2014/main" id="{CA39C485-A6F0-3C70-9807-24A9C8D9875C}"/>
                </a:ext>
              </a:extLst>
            </p:cNvPr>
            <p:cNvGrpSpPr/>
            <p:nvPr/>
          </p:nvGrpSpPr>
          <p:grpSpPr>
            <a:xfrm>
              <a:off x="5962650" y="2390122"/>
              <a:ext cx="46764" cy="93528"/>
              <a:chOff x="5194416" y="1856891"/>
              <a:chExt cx="139700" cy="279400"/>
            </a:xfrm>
          </p:grpSpPr>
          <p:cxnSp>
            <p:nvCxnSpPr>
              <p:cNvPr id="104" name="Straight Connector 103">
                <a:extLst>
                  <a:ext uri="{FF2B5EF4-FFF2-40B4-BE49-F238E27FC236}">
                    <a16:creationId xmlns:a16="http://schemas.microsoft.com/office/drawing/2014/main" id="{B9C316A2-E3B1-916D-0FD5-61E7524DC9FE}"/>
                  </a:ext>
                </a:extLst>
              </p:cNvPr>
              <p:cNvCxnSpPr>
                <a:cxnSpLocks/>
              </p:cNvCxnSpPr>
              <p:nvPr/>
            </p:nvCxnSpPr>
            <p:spPr>
              <a:xfrm>
                <a:off x="5194416" y="18568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9565F8A-7B0F-CC4B-4101-EA5A8B31A7BB}"/>
                  </a:ext>
                </a:extLst>
              </p:cNvPr>
              <p:cNvCxnSpPr>
                <a:cxnSpLocks/>
              </p:cNvCxnSpPr>
              <p:nvPr/>
            </p:nvCxnSpPr>
            <p:spPr>
              <a:xfrm flipH="1">
                <a:off x="5194416" y="19965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grpSp>
        <p:sp>
          <p:nvSpPr>
            <p:cNvPr id="103" name="Oval 102">
              <a:extLst>
                <a:ext uri="{FF2B5EF4-FFF2-40B4-BE49-F238E27FC236}">
                  <a16:creationId xmlns:a16="http://schemas.microsoft.com/office/drawing/2014/main" id="{8C687857-8DC1-6B70-C388-F4E4E9F23471}"/>
                </a:ext>
              </a:extLst>
            </p:cNvPr>
            <p:cNvSpPr/>
            <p:nvPr/>
          </p:nvSpPr>
          <p:spPr>
            <a:xfrm>
              <a:off x="5876925" y="2340389"/>
              <a:ext cx="198500" cy="198500"/>
            </a:xfrm>
            <a:prstGeom prst="ellipse">
              <a:avLst/>
            </a:prstGeom>
            <a:noFill/>
            <a:ln w="12700">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6" name="Group 105">
            <a:extLst>
              <a:ext uri="{FF2B5EF4-FFF2-40B4-BE49-F238E27FC236}">
                <a16:creationId xmlns:a16="http://schemas.microsoft.com/office/drawing/2014/main" id="{D8E87B49-2520-EE95-8F5C-9953D2A9AECB}"/>
              </a:ext>
            </a:extLst>
          </p:cNvPr>
          <p:cNvGrpSpPr/>
          <p:nvPr/>
        </p:nvGrpSpPr>
        <p:grpSpPr>
          <a:xfrm>
            <a:off x="1048897" y="4960317"/>
            <a:ext cx="254853" cy="247804"/>
            <a:chOff x="5876925" y="2340389"/>
            <a:chExt cx="217208" cy="211200"/>
          </a:xfrm>
        </p:grpSpPr>
        <p:sp>
          <p:nvSpPr>
            <p:cNvPr id="107" name="Oval 106">
              <a:extLst>
                <a:ext uri="{FF2B5EF4-FFF2-40B4-BE49-F238E27FC236}">
                  <a16:creationId xmlns:a16="http://schemas.microsoft.com/office/drawing/2014/main" id="{BA622E29-82AF-714C-7584-B2FA706026FA}"/>
                </a:ext>
              </a:extLst>
            </p:cNvPr>
            <p:cNvSpPr/>
            <p:nvPr/>
          </p:nvSpPr>
          <p:spPr>
            <a:xfrm>
              <a:off x="5895633" y="2353089"/>
              <a:ext cx="198500" cy="198500"/>
            </a:xfrm>
            <a:prstGeom prst="ellipse">
              <a:avLst/>
            </a:prstGeom>
            <a:solidFill>
              <a:srgbClr val="55F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8" name="Group 107">
              <a:extLst>
                <a:ext uri="{FF2B5EF4-FFF2-40B4-BE49-F238E27FC236}">
                  <a16:creationId xmlns:a16="http://schemas.microsoft.com/office/drawing/2014/main" id="{875AEA05-CB7D-8A47-EEFB-780E97D1380E}"/>
                </a:ext>
              </a:extLst>
            </p:cNvPr>
            <p:cNvGrpSpPr/>
            <p:nvPr/>
          </p:nvGrpSpPr>
          <p:grpSpPr>
            <a:xfrm>
              <a:off x="5962650" y="2390122"/>
              <a:ext cx="46764" cy="93528"/>
              <a:chOff x="5194416" y="1856891"/>
              <a:chExt cx="139700" cy="279400"/>
            </a:xfrm>
          </p:grpSpPr>
          <p:cxnSp>
            <p:nvCxnSpPr>
              <p:cNvPr id="110" name="Straight Connector 109">
                <a:extLst>
                  <a:ext uri="{FF2B5EF4-FFF2-40B4-BE49-F238E27FC236}">
                    <a16:creationId xmlns:a16="http://schemas.microsoft.com/office/drawing/2014/main" id="{0A1BAAC3-11D2-BFA7-CC83-25A8FA8F67DE}"/>
                  </a:ext>
                </a:extLst>
              </p:cNvPr>
              <p:cNvCxnSpPr>
                <a:cxnSpLocks/>
              </p:cNvCxnSpPr>
              <p:nvPr/>
            </p:nvCxnSpPr>
            <p:spPr>
              <a:xfrm>
                <a:off x="5194416" y="18568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7525C4C-FC6E-E807-EF7E-72AAD7AA979D}"/>
                  </a:ext>
                </a:extLst>
              </p:cNvPr>
              <p:cNvCxnSpPr>
                <a:cxnSpLocks/>
              </p:cNvCxnSpPr>
              <p:nvPr/>
            </p:nvCxnSpPr>
            <p:spPr>
              <a:xfrm flipH="1">
                <a:off x="5194416" y="1996591"/>
                <a:ext cx="139700" cy="139700"/>
              </a:xfrm>
              <a:prstGeom prst="line">
                <a:avLst/>
              </a:prstGeom>
              <a:ln w="12700" cap="rnd">
                <a:solidFill>
                  <a:srgbClr val="003865"/>
                </a:solidFill>
              </a:ln>
            </p:spPr>
            <p:style>
              <a:lnRef idx="1">
                <a:schemeClr val="accent1"/>
              </a:lnRef>
              <a:fillRef idx="0">
                <a:schemeClr val="accent1"/>
              </a:fillRef>
              <a:effectRef idx="0">
                <a:schemeClr val="accent1"/>
              </a:effectRef>
              <a:fontRef idx="minor">
                <a:schemeClr val="tx1"/>
              </a:fontRef>
            </p:style>
          </p:cxnSp>
        </p:grpSp>
        <p:sp>
          <p:nvSpPr>
            <p:cNvPr id="109" name="Oval 108">
              <a:extLst>
                <a:ext uri="{FF2B5EF4-FFF2-40B4-BE49-F238E27FC236}">
                  <a16:creationId xmlns:a16="http://schemas.microsoft.com/office/drawing/2014/main" id="{B3B096C7-2C03-DB91-F8FC-96FCC79E5DD4}"/>
                </a:ext>
              </a:extLst>
            </p:cNvPr>
            <p:cNvSpPr/>
            <p:nvPr/>
          </p:nvSpPr>
          <p:spPr>
            <a:xfrm>
              <a:off x="5876925" y="2340389"/>
              <a:ext cx="198500" cy="198500"/>
            </a:xfrm>
            <a:prstGeom prst="ellipse">
              <a:avLst/>
            </a:prstGeom>
            <a:noFill/>
            <a:ln w="12700">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Content Placeholder 1">
            <a:extLst>
              <a:ext uri="{FF2B5EF4-FFF2-40B4-BE49-F238E27FC236}">
                <a16:creationId xmlns:a16="http://schemas.microsoft.com/office/drawing/2014/main" id="{698D0D43-F5C4-96F1-CEBF-5A2E3FDDAC0E}"/>
              </a:ext>
            </a:extLst>
          </p:cNvPr>
          <p:cNvSpPr>
            <a:spLocks noGrp="1"/>
          </p:cNvSpPr>
          <p:nvPr>
            <p:ph idx="1"/>
          </p:nvPr>
        </p:nvSpPr>
        <p:spPr>
          <a:xfrm>
            <a:off x="1357253" y="2096351"/>
            <a:ext cx="6054716" cy="3216605"/>
          </a:xfrm>
        </p:spPr>
        <p:txBody>
          <a:bodyPr numCol="1" spcCol="457200">
            <a:noAutofit/>
          </a:bodyPr>
          <a:lstStyle/>
          <a:p>
            <a:pPr marL="0" lvl="0" indent="0">
              <a:lnSpc>
                <a:spcPts val="2500"/>
              </a:lnSpc>
              <a:spcAft>
                <a:spcPts val="600"/>
              </a:spcAft>
              <a:buNone/>
            </a:pPr>
            <a:r>
              <a:rPr lang="en-US" sz="2400" dirty="0">
                <a:solidFill>
                  <a:schemeClr val="bg1"/>
                </a:solidFill>
              </a:rPr>
              <a:t>Call us at  </a:t>
            </a:r>
            <a:r>
              <a:rPr lang="en-US" sz="2400" b="1" dirty="0">
                <a:solidFill>
                  <a:schemeClr val="bg1"/>
                </a:solidFill>
              </a:rPr>
              <a:t>800-547-7754</a:t>
            </a:r>
          </a:p>
          <a:p>
            <a:pPr marL="0" lvl="0" indent="0">
              <a:lnSpc>
                <a:spcPts val="2500"/>
              </a:lnSpc>
              <a:spcAft>
                <a:spcPts val="600"/>
              </a:spcAft>
              <a:buNone/>
            </a:pPr>
            <a:endParaRPr lang="en-US" sz="2400" b="1" dirty="0">
              <a:solidFill>
                <a:schemeClr val="bg1"/>
              </a:solidFill>
            </a:endParaRPr>
          </a:p>
          <a:p>
            <a:pPr marL="0" indent="0">
              <a:lnSpc>
                <a:spcPts val="2500"/>
              </a:lnSpc>
              <a:spcAft>
                <a:spcPts val="600"/>
              </a:spcAft>
              <a:buNone/>
            </a:pPr>
            <a:r>
              <a:rPr lang="en-US" sz="2400" dirty="0">
                <a:solidFill>
                  <a:schemeClr val="bg1"/>
                </a:solidFill>
              </a:rPr>
              <a:t>Log in to </a:t>
            </a:r>
            <a:r>
              <a:rPr lang="en-US" sz="2400" b="1" dirty="0">
                <a:solidFill>
                  <a:schemeClr val="bg1"/>
                </a:solidFill>
              </a:rPr>
              <a:t>principal.com</a:t>
            </a:r>
          </a:p>
          <a:p>
            <a:pPr marL="0" indent="0">
              <a:lnSpc>
                <a:spcPts val="2500"/>
              </a:lnSpc>
              <a:spcAft>
                <a:spcPts val="600"/>
              </a:spcAft>
              <a:buNone/>
            </a:pPr>
            <a:endParaRPr lang="en-US" sz="2400" b="1" dirty="0">
              <a:solidFill>
                <a:schemeClr val="bg1"/>
              </a:solidFill>
            </a:endParaRPr>
          </a:p>
          <a:p>
            <a:pPr marL="0" indent="0">
              <a:lnSpc>
                <a:spcPts val="2500"/>
              </a:lnSpc>
              <a:spcAft>
                <a:spcPts val="600"/>
              </a:spcAft>
              <a:buNone/>
            </a:pPr>
            <a:r>
              <a:rPr lang="en-US" sz="2400" dirty="0">
                <a:solidFill>
                  <a:schemeClr val="bg1"/>
                </a:solidFill>
              </a:rPr>
              <a:t>Talk with a </a:t>
            </a:r>
            <a:r>
              <a:rPr lang="en-US" sz="2400" b="1" dirty="0">
                <a:solidFill>
                  <a:schemeClr val="bg1"/>
                </a:solidFill>
              </a:rPr>
              <a:t>financial professional</a:t>
            </a:r>
          </a:p>
          <a:p>
            <a:pPr marL="0" indent="0">
              <a:lnSpc>
                <a:spcPts val="2500"/>
              </a:lnSpc>
              <a:spcAft>
                <a:spcPts val="600"/>
              </a:spcAft>
              <a:buNone/>
            </a:pPr>
            <a:endParaRPr lang="en-US" sz="2400" b="1" dirty="0">
              <a:solidFill>
                <a:schemeClr val="bg1"/>
              </a:solidFill>
            </a:endParaRPr>
          </a:p>
          <a:p>
            <a:pPr marL="0" indent="0">
              <a:lnSpc>
                <a:spcPts val="2500"/>
              </a:lnSpc>
              <a:spcAft>
                <a:spcPts val="600"/>
              </a:spcAft>
              <a:buNone/>
            </a:pPr>
            <a:r>
              <a:rPr lang="en-US" sz="2400" b="1" dirty="0">
                <a:solidFill>
                  <a:schemeClr val="bg1"/>
                </a:solidFill>
              </a:rPr>
              <a:t>Enjoy retirement </a:t>
            </a:r>
          </a:p>
          <a:p>
            <a:pPr marL="0" indent="0">
              <a:lnSpc>
                <a:spcPts val="2500"/>
              </a:lnSpc>
              <a:spcAft>
                <a:spcPts val="600"/>
              </a:spcAft>
              <a:buNone/>
            </a:pPr>
            <a:endParaRPr lang="en-US" sz="2400" b="1" dirty="0">
              <a:solidFill>
                <a:schemeClr val="bg1"/>
              </a:solidFill>
            </a:endParaRPr>
          </a:p>
          <a:p>
            <a:pPr marL="0" lvl="0" indent="0">
              <a:lnSpc>
                <a:spcPts val="2500"/>
              </a:lnSpc>
              <a:spcAft>
                <a:spcPts val="600"/>
              </a:spcAft>
              <a:buNone/>
            </a:pPr>
            <a:endParaRPr lang="en-US" sz="2400" b="1" dirty="0">
              <a:solidFill>
                <a:schemeClr val="bg1"/>
              </a:solidFill>
            </a:endParaRPr>
          </a:p>
        </p:txBody>
      </p:sp>
      <p:sp>
        <p:nvSpPr>
          <p:cNvPr id="32" name="Text Placeholder 6">
            <a:extLst>
              <a:ext uri="{FF2B5EF4-FFF2-40B4-BE49-F238E27FC236}">
                <a16:creationId xmlns:a16="http://schemas.microsoft.com/office/drawing/2014/main" id="{E0E6F4A3-BEA2-6101-8921-54DB09429A18}"/>
              </a:ext>
            </a:extLst>
          </p:cNvPr>
          <p:cNvSpPr txBox="1">
            <a:spLocks/>
          </p:cNvSpPr>
          <p:nvPr/>
        </p:nvSpPr>
        <p:spPr>
          <a:xfrm>
            <a:off x="1042046" y="497102"/>
            <a:ext cx="5494221" cy="53067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dirty="0">
                <a:solidFill>
                  <a:schemeClr val="bg1"/>
                </a:solidFill>
              </a:rPr>
              <a:t>Your retirement spending plan</a:t>
            </a: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3570415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Placeholder 16"/>
          <p:cNvPicPr>
            <a:picLocks noChangeAspect="1"/>
          </p:cNvPicPr>
          <p:nvPr/>
        </p:nvPicPr>
        <p:blipFill rotWithShape="1">
          <a:blip r:embed="rId3" cstate="print">
            <a:extLst>
              <a:ext uri="{28A0092B-C50C-407E-A947-70E740481C1C}">
                <a14:useLocalDpi xmlns:a14="http://schemas.microsoft.com/office/drawing/2010/main"/>
              </a:ext>
            </a:extLst>
          </a:blip>
          <a:srcRect l="22748"/>
          <a:stretch/>
        </p:blipFill>
        <p:spPr>
          <a:xfrm>
            <a:off x="2773344" y="0"/>
            <a:ext cx="9418655" cy="6858000"/>
          </a:xfrm>
          <a:prstGeom prst="rect">
            <a:avLst/>
          </a:prstGeom>
        </p:spPr>
      </p:pic>
      <p:sp>
        <p:nvSpPr>
          <p:cNvPr id="7" name="Rectangle 6">
            <a:extLst>
              <a:ext uri="{FF2B5EF4-FFF2-40B4-BE49-F238E27FC236}">
                <a16:creationId xmlns:a16="http://schemas.microsoft.com/office/drawing/2014/main" id="{16D9A84D-0370-8EAB-39D8-C66276C9D257}"/>
              </a:ext>
            </a:extLst>
          </p:cNvPr>
          <p:cNvSpPr/>
          <p:nvPr/>
        </p:nvSpPr>
        <p:spPr>
          <a:xfrm rot="10800000" flipH="1">
            <a:off x="0" y="0"/>
            <a:ext cx="5450702" cy="6858000"/>
          </a:xfrm>
          <a:prstGeom prst="rect">
            <a:avLst/>
          </a:prstGeom>
          <a:gradFill>
            <a:gsLst>
              <a:gs pos="0">
                <a:srgbClr val="0076CF"/>
              </a:gs>
              <a:gs pos="100000">
                <a:srgbClr val="0076CF"/>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2"/>
          <p:cNvSpPr>
            <a:spLocks noGrp="1"/>
          </p:cNvSpPr>
          <p:nvPr>
            <p:ph type="body" sz="quarter" idx="11"/>
          </p:nvPr>
        </p:nvSpPr>
        <p:spPr>
          <a:xfrm>
            <a:off x="1037583" y="2488131"/>
            <a:ext cx="3600371" cy="2539255"/>
          </a:xfrm>
        </p:spPr>
        <p:txBody>
          <a:bodyPr>
            <a:noAutofit/>
          </a:bodyPr>
          <a:lstStyle/>
          <a:p>
            <a:r>
              <a:rPr lang="en-US" sz="4000" dirty="0">
                <a:solidFill>
                  <a:schemeClr val="bg1"/>
                </a:solidFill>
                <a:latin typeface="FS Elliot Pro Light"/>
                <a:cs typeface="FS Elliot Pro Light"/>
              </a:rPr>
              <a:t>Okay, so what questions do you have?</a:t>
            </a:r>
            <a:br>
              <a:rPr lang="en-US" sz="4000" dirty="0">
                <a:solidFill>
                  <a:schemeClr val="bg1"/>
                </a:solidFill>
                <a:latin typeface="FS Elliot Pro Light"/>
                <a:cs typeface="FS Elliot Pro Light"/>
              </a:rPr>
            </a:br>
            <a:endParaRPr lang="en-US" sz="4000" dirty="0">
              <a:solidFill>
                <a:schemeClr val="bg1"/>
              </a:solidFill>
              <a:latin typeface="FS Elliot Pro Light"/>
              <a:cs typeface="FS Elliot Pro Light"/>
            </a:endParaRPr>
          </a:p>
        </p:txBody>
      </p:sp>
      <p:cxnSp>
        <p:nvCxnSpPr>
          <p:cNvPr id="8" name="Straight Connector 7">
            <a:extLst>
              <a:ext uri="{FF2B5EF4-FFF2-40B4-BE49-F238E27FC236}">
                <a16:creationId xmlns:a16="http://schemas.microsoft.com/office/drawing/2014/main" id="{73741329-3247-2654-9BFD-973C851708BC}"/>
              </a:ext>
            </a:extLst>
          </p:cNvPr>
          <p:cNvCxnSpPr>
            <a:cxnSpLocks/>
          </p:cNvCxnSpPr>
          <p:nvPr/>
        </p:nvCxnSpPr>
        <p:spPr>
          <a:xfrm>
            <a:off x="1119416" y="2206561"/>
            <a:ext cx="848501" cy="0"/>
          </a:xfrm>
          <a:prstGeom prst="line">
            <a:avLst/>
          </a:prstGeom>
          <a:noFill/>
          <a:ln w="25400" cap="flat" cmpd="sng" algn="ctr">
            <a:solidFill>
              <a:srgbClr val="00C4D9"/>
            </a:solidFill>
            <a:prstDash val="solid"/>
          </a:ln>
          <a:effectLst/>
        </p:spPr>
      </p:cxnSp>
    </p:spTree>
    <p:extLst>
      <p:ext uri="{BB962C8B-B14F-4D97-AF65-F5344CB8AC3E}">
        <p14:creationId xmlns:p14="http://schemas.microsoft.com/office/powerpoint/2010/main" val="785213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8176" y="1592494"/>
            <a:ext cx="9327976" cy="4770376"/>
          </a:xfrm>
        </p:spPr>
        <p:txBody>
          <a:bodyPr>
            <a:normAutofit fontScale="85000" lnSpcReduction="20000"/>
          </a:bodyPr>
          <a:lstStyle/>
          <a:p>
            <a:pPr marL="0" indent="0">
              <a:spcAft>
                <a:spcPts val="800"/>
              </a:spcAft>
              <a:buNone/>
            </a:pPr>
            <a:r>
              <a:rPr lang="en-US" sz="1200" b="1" dirty="0">
                <a:solidFill>
                  <a:srgbClr val="333333"/>
                </a:solidFill>
              </a:rPr>
              <a:t>Investing involves risk, including possible loss of principal.</a:t>
            </a:r>
          </a:p>
          <a:p>
            <a:pPr marL="0" indent="0">
              <a:spcAft>
                <a:spcPts val="800"/>
              </a:spcAft>
              <a:buNone/>
            </a:pPr>
            <a:r>
              <a:rPr lang="en-US" sz="1200" dirty="0">
                <a:solidFill>
                  <a:srgbClr val="333333"/>
                </a:solidFill>
              </a:rPr>
              <a:t>Asset allocation and diversification do not ensure a profit or protect against a loss.</a:t>
            </a:r>
          </a:p>
          <a:p>
            <a:pPr marL="0" indent="0">
              <a:spcAft>
                <a:spcPts val="800"/>
              </a:spcAft>
              <a:buNone/>
            </a:pPr>
            <a:r>
              <a:rPr lang="en-US" sz="1200" dirty="0">
                <a:solidFill>
                  <a:srgbClr val="333333"/>
                </a:solidFill>
              </a:rPr>
              <a:t>Equity investment options involve greater risk, including heightened volatility, than fixed-income investment options.</a:t>
            </a:r>
          </a:p>
          <a:p>
            <a:pPr marL="0" indent="0">
              <a:spcAft>
                <a:spcPts val="800"/>
              </a:spcAft>
              <a:buNone/>
            </a:pPr>
            <a:r>
              <a:rPr lang="en-US" sz="1200" dirty="0">
                <a:solidFill>
                  <a:srgbClr val="333333"/>
                </a:solidFill>
              </a:rPr>
              <a:t>Fixed-income investments are subject to interest rate risk; as interest rates rise, their value will decline.</a:t>
            </a:r>
          </a:p>
          <a:p>
            <a:pPr marL="0" indent="0">
              <a:spcAft>
                <a:spcPts val="800"/>
              </a:spcAft>
              <a:buNone/>
            </a:pPr>
            <a:r>
              <a:rPr lang="en-US" sz="1200" dirty="0">
                <a:solidFill>
                  <a:srgbClr val="333333"/>
                </a:solidFill>
              </a:rPr>
              <a:t>The subject matter in this communication is provided with the understanding that Principal</a:t>
            </a:r>
            <a:r>
              <a:rPr lang="en-US" sz="1200" baseline="30000" dirty="0">
                <a:solidFill>
                  <a:srgbClr val="333333"/>
                </a:solidFill>
              </a:rPr>
              <a:t>®</a:t>
            </a:r>
            <a:r>
              <a:rPr lang="en-US" sz="1200" dirty="0">
                <a:solidFill>
                  <a:srgbClr val="333333"/>
                </a:solidFill>
              </a:rPr>
              <a:t> is not rendering legal, accounting or tax advice. You should consult with appropriate counsel, financial professionals, and other advisors on all matters pertaining to legal, tax, or accounting obligations and requirements.</a:t>
            </a:r>
          </a:p>
          <a:p>
            <a:pPr marL="0" indent="0">
              <a:spcAft>
                <a:spcPts val="800"/>
              </a:spcAft>
              <a:buNone/>
            </a:pPr>
            <a:r>
              <a:rPr lang="en-US" sz="1200" dirty="0">
                <a:solidFill>
                  <a:srgbClr val="333333"/>
                </a:solidFill>
              </a:rPr>
              <a:t>You should consider the differences in investment options and risks, fees and expenses, tax implications, services and penalty-free withdrawals for your various options. There may be other factors to consider due to your specific needs and situation. You may wish to consult your tax professional or legal counsel.​You should consider the differences in investment options and risks, fees and expenses, tax implications, services and penalty-free withdrawals for your various options. There may be other factors to consider due to your specific needs and situation. You may wish to consult your tax professional or legal counsel.​</a:t>
            </a:r>
          </a:p>
          <a:p>
            <a:pPr marL="0" indent="0">
              <a:spcAft>
                <a:spcPts val="800"/>
              </a:spcAft>
              <a:buNone/>
            </a:pPr>
            <a:r>
              <a:rPr lang="en-US" sz="1200" dirty="0">
                <a:solidFill>
                  <a:srgbClr val="333333"/>
                </a:solidFill>
              </a:rPr>
              <a:t>© 2022 Morningstar Investment Management LLC. All rights reserved. Morningstar Investment Management LLC, Inc. is a registered investment adviser and subsidiary of Morningstar, Inc. The Morningstar name and logo are either trademarks or service marks of Morningstar Associates, Inc. This questionnaire is provided as education and guidance only. As a retirement plan participant, you should consult with your financial professional about your responses to this questionnaire and other relevant factors that you should consider before making an allocation decision. The questionnaire is made available through a license agreement with the Principal Financial Group</a:t>
            </a:r>
            <a:r>
              <a:rPr lang="en-US" sz="1200" baseline="30000" dirty="0">
                <a:solidFill>
                  <a:srgbClr val="333333"/>
                </a:solidFill>
              </a:rPr>
              <a:t>®</a:t>
            </a:r>
            <a:r>
              <a:rPr lang="en-US" sz="1200" dirty="0">
                <a:solidFill>
                  <a:srgbClr val="333333"/>
                </a:solidFill>
              </a:rPr>
              <a:t> and use by a participant in no way establishes a relationship (including advisory relationship) between the participant and Morningstar Associates. Past performance does not guarantee future results. </a:t>
            </a:r>
          </a:p>
          <a:p>
            <a:pPr marL="0" indent="0">
              <a:spcAft>
                <a:spcPts val="800"/>
              </a:spcAft>
              <a:buNone/>
            </a:pPr>
            <a:r>
              <a:rPr lang="en-US" sz="1200" dirty="0">
                <a:solidFill>
                  <a:srgbClr val="333333"/>
                </a:solidFill>
              </a:rPr>
              <a:t>Insurance products and plan administrative services provided through Principal Life Insurance Company</a:t>
            </a:r>
            <a:r>
              <a:rPr lang="en-US" sz="1200" baseline="30000" dirty="0">
                <a:solidFill>
                  <a:srgbClr val="333333"/>
                </a:solidFill>
              </a:rPr>
              <a:t>®</a:t>
            </a:r>
            <a:r>
              <a:rPr lang="en-US" sz="1200" dirty="0">
                <a:solidFill>
                  <a:srgbClr val="333333"/>
                </a:solidFill>
              </a:rPr>
              <a:t>. Securities offered through Principal Securities, Inc., member SIPC​ and/or independent broker/dealers. Referenced companies are members of the Principal Financial Group</a:t>
            </a:r>
            <a:r>
              <a:rPr lang="en-US" sz="1200" baseline="30000" dirty="0">
                <a:solidFill>
                  <a:srgbClr val="333333"/>
                </a:solidFill>
              </a:rPr>
              <a:t>®</a:t>
            </a:r>
            <a:r>
              <a:rPr lang="en-US" sz="1200" dirty="0">
                <a:solidFill>
                  <a:srgbClr val="333333"/>
                </a:solidFill>
              </a:rPr>
              <a:t>, Des Moines, IA 50392. Certain investment options may not be available in all states or U.S. commonwealths.​</a:t>
            </a:r>
          </a:p>
          <a:p>
            <a:pPr marL="0" indent="0">
              <a:spcAft>
                <a:spcPts val="800"/>
              </a:spcAft>
              <a:buNone/>
            </a:pPr>
            <a:r>
              <a:rPr lang="en-US" sz="1200" dirty="0">
                <a:solidFill>
                  <a:srgbClr val="333333"/>
                </a:solidFill>
              </a:rPr>
              <a:t>Principal®, Principal Financial Group</a:t>
            </a:r>
            <a:r>
              <a:rPr lang="en-US" sz="1200" baseline="30000" dirty="0">
                <a:solidFill>
                  <a:srgbClr val="333333"/>
                </a:solidFill>
              </a:rPr>
              <a:t>®</a:t>
            </a:r>
            <a:r>
              <a:rPr lang="en-US" sz="1200" dirty="0">
                <a:solidFill>
                  <a:srgbClr val="333333"/>
                </a:solidFill>
              </a:rPr>
              <a:t>, and Principal and the logomark design are registered trademarks of Principal Financial Services, Inc., a Principal Financial Group company, in the United States and are trademarks and service marks of Principal Financial Services, Inc., in various countries around the world.</a:t>
            </a:r>
            <a:br>
              <a:rPr lang="en-US" sz="1200" dirty="0">
                <a:solidFill>
                  <a:srgbClr val="333333"/>
                </a:solidFill>
              </a:rPr>
            </a:br>
            <a:br>
              <a:rPr lang="en-US" sz="1200" dirty="0">
                <a:solidFill>
                  <a:srgbClr val="333333"/>
                </a:solidFill>
              </a:rPr>
            </a:br>
            <a:r>
              <a:rPr lang="en-US" sz="1200" dirty="0">
                <a:solidFill>
                  <a:srgbClr val="333333"/>
                </a:solidFill>
              </a:rPr>
              <a:t>© 2022 Principal Financial Services, Inc. 711 High Street, Des Moines, Iowa 50392</a:t>
            </a:r>
          </a:p>
          <a:p>
            <a:pPr marL="0" indent="0">
              <a:spcAft>
                <a:spcPts val="800"/>
              </a:spcAft>
              <a:buNone/>
            </a:pPr>
            <a:r>
              <a:rPr lang="en-US" sz="1200" dirty="0">
                <a:solidFill>
                  <a:srgbClr val="333333"/>
                </a:solidFill>
              </a:rPr>
              <a:t>PT498A-04 | 2202193-062022 | 10/2022</a:t>
            </a:r>
          </a:p>
        </p:txBody>
      </p:sp>
      <p:sp>
        <p:nvSpPr>
          <p:cNvPr id="5" name="Title 3">
            <a:extLst>
              <a:ext uri="{FF2B5EF4-FFF2-40B4-BE49-F238E27FC236}">
                <a16:creationId xmlns:a16="http://schemas.microsoft.com/office/drawing/2014/main" id="{D6708532-08D2-E252-C65E-0535F111F0FB}"/>
              </a:ext>
            </a:extLst>
          </p:cNvPr>
          <p:cNvSpPr txBox="1">
            <a:spLocks/>
          </p:cNvSpPr>
          <p:nvPr/>
        </p:nvSpPr>
        <p:spPr>
          <a:xfrm>
            <a:off x="744280" y="667725"/>
            <a:ext cx="5486400" cy="663449"/>
          </a:xfrm>
          <a:prstGeom prst="rect">
            <a:avLst/>
          </a:prstGeom>
        </p:spPr>
        <p:txBody>
          <a:bodyPr vert="horz" lIns="91440" tIns="45720" rIns="91440" bIns="45720" rtlCol="0" anchor="t">
            <a:normAutofit/>
          </a:bodyPr>
          <a:lstStyle>
            <a:lvl1pPr algn="l" defTabSz="609585" rtl="0" eaLnBrk="1" latinLnBrk="0" hangingPunct="1">
              <a:lnSpc>
                <a:spcPct val="80000"/>
              </a:lnSpc>
              <a:spcBef>
                <a:spcPct val="0"/>
              </a:spcBef>
              <a:buNone/>
              <a:defRPr sz="3733" b="0" i="0" kern="1200" baseline="0">
                <a:solidFill>
                  <a:schemeClr val="tx2"/>
                </a:solidFill>
                <a:latin typeface="FS Elliot Pro Light"/>
                <a:ea typeface="+mj-ea"/>
                <a:cs typeface="FS Elliot Pro Light"/>
              </a:defRPr>
            </a:lvl1pPr>
          </a:lstStyle>
          <a:p>
            <a:r>
              <a:rPr lang="en-US" sz="4000" dirty="0">
                <a:solidFill>
                  <a:srgbClr val="0076CF"/>
                </a:solidFill>
              </a:rPr>
              <a:t>Disclosures </a:t>
            </a:r>
          </a:p>
        </p:txBody>
      </p:sp>
      <p:sp>
        <p:nvSpPr>
          <p:cNvPr id="3" name="TextBox 7">
            <a:extLst>
              <a:ext uri="{FF2B5EF4-FFF2-40B4-BE49-F238E27FC236}">
                <a16:creationId xmlns:a16="http://schemas.microsoft.com/office/drawing/2014/main" id="{0A7045DA-B27A-FE86-B395-3D8854440DC1}"/>
              </a:ext>
            </a:extLst>
          </p:cNvPr>
          <p:cNvSpPr txBox="1"/>
          <p:nvPr/>
        </p:nvSpPr>
        <p:spPr>
          <a:xfrm>
            <a:off x="8255726" y="0"/>
            <a:ext cx="3936273"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b="1" cap="all" dirty="0">
                <a:solidFill>
                  <a:srgbClr val="FF00FF"/>
                </a:solidFill>
                <a:latin typeface="FS Elliot Pro" panose="02000503040000020004" pitchFamily="50" charset="0"/>
              </a:rPr>
              <a:t>Slides 17-18 &amp; 33-35 of PT498A-4 must REMAIN together</a:t>
            </a:r>
          </a:p>
        </p:txBody>
      </p:sp>
    </p:spTree>
    <p:extLst>
      <p:ext uri="{BB962C8B-B14F-4D97-AF65-F5344CB8AC3E}">
        <p14:creationId xmlns:p14="http://schemas.microsoft.com/office/powerpoint/2010/main" val="3607851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744279" y="667725"/>
            <a:ext cx="10492543" cy="663449"/>
          </a:xfrm>
        </p:spPr>
        <p:txBody>
          <a:bodyPr>
            <a:normAutofit/>
          </a:bodyPr>
          <a:lstStyle/>
          <a:p>
            <a:r>
              <a:rPr lang="en-US" sz="4000" dirty="0">
                <a:solidFill>
                  <a:srgbClr val="0076CF"/>
                </a:solidFill>
              </a:rPr>
              <a:t>Asset class definitions</a:t>
            </a:r>
          </a:p>
        </p:txBody>
      </p:sp>
      <p:graphicFrame>
        <p:nvGraphicFramePr>
          <p:cNvPr id="5" name="Table 4">
            <a:extLst>
              <a:ext uri="{FF2B5EF4-FFF2-40B4-BE49-F238E27FC236}">
                <a16:creationId xmlns:a16="http://schemas.microsoft.com/office/drawing/2014/main" id="{4DF01263-4E9C-55DB-7757-929B4BE0C8BC}"/>
              </a:ext>
            </a:extLst>
          </p:cNvPr>
          <p:cNvGraphicFramePr>
            <a:graphicFrameLocks noGrp="1"/>
          </p:cNvGraphicFramePr>
          <p:nvPr>
            <p:extLst>
              <p:ext uri="{D42A27DB-BD31-4B8C-83A1-F6EECF244321}">
                <p14:modId xmlns:p14="http://schemas.microsoft.com/office/powerpoint/2010/main" val="2098998693"/>
              </p:ext>
            </p:extLst>
          </p:nvPr>
        </p:nvGraphicFramePr>
        <p:xfrm>
          <a:off x="766225" y="2110793"/>
          <a:ext cx="10451124" cy="4107829"/>
        </p:xfrm>
        <a:graphic>
          <a:graphicData uri="http://schemas.openxmlformats.org/drawingml/2006/table">
            <a:tbl>
              <a:tblPr/>
              <a:tblGrid>
                <a:gridCol w="1912098">
                  <a:extLst>
                    <a:ext uri="{9D8B030D-6E8A-4147-A177-3AD203B41FA5}">
                      <a16:colId xmlns:a16="http://schemas.microsoft.com/office/drawing/2014/main" val="20000"/>
                    </a:ext>
                  </a:extLst>
                </a:gridCol>
                <a:gridCol w="8539026">
                  <a:extLst>
                    <a:ext uri="{9D8B030D-6E8A-4147-A177-3AD203B41FA5}">
                      <a16:colId xmlns:a16="http://schemas.microsoft.com/office/drawing/2014/main" val="20001"/>
                    </a:ext>
                  </a:extLst>
                </a:gridCol>
              </a:tblGrid>
              <a:tr h="1464477">
                <a:tc>
                  <a:txBody>
                    <a:bodyPr/>
                    <a:lstStyle/>
                    <a:p>
                      <a:pPr marL="88265" marR="0" eaLnBrk="0" hangingPunct="0">
                        <a:spcBef>
                          <a:spcPts val="735"/>
                        </a:spcBef>
                        <a:spcAft>
                          <a:spcPts val="0"/>
                        </a:spcAft>
                      </a:pPr>
                      <a:r>
                        <a:rPr lang="en-US" sz="1200" b="1" spc="-5" baseline="0" dirty="0">
                          <a:solidFill>
                            <a:srgbClr val="333333"/>
                          </a:solidFill>
                          <a:effectLst/>
                          <a:latin typeface="FS Elliot Pro"/>
                          <a:ea typeface="Calibri"/>
                          <a:cs typeface="FS Elliot Pro"/>
                        </a:rPr>
                        <a:t>Short-Term </a:t>
                      </a:r>
                      <a:br>
                        <a:rPr lang="en-US" sz="1200" b="1" spc="-5" baseline="0" dirty="0">
                          <a:solidFill>
                            <a:srgbClr val="333333"/>
                          </a:solidFill>
                          <a:effectLst/>
                          <a:latin typeface="FS Elliot Pro"/>
                          <a:ea typeface="Calibri"/>
                          <a:cs typeface="FS Elliot Pro"/>
                        </a:rPr>
                      </a:br>
                      <a:r>
                        <a:rPr lang="en-US" sz="1200" b="1" spc="-5" baseline="0" dirty="0">
                          <a:solidFill>
                            <a:srgbClr val="333333"/>
                          </a:solidFill>
                          <a:effectLst/>
                          <a:latin typeface="FS Elliot Pro"/>
                          <a:ea typeface="Calibri"/>
                          <a:cs typeface="FS Elliot Pro"/>
                        </a:rPr>
                        <a:t>Fixed Income</a:t>
                      </a:r>
                    </a:p>
                  </a:txBody>
                  <a:tcPr marL="0" marR="0" marT="60960" marB="12192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53340" marR="163830" eaLnBrk="0" hangingPunct="0">
                        <a:lnSpc>
                          <a:spcPts val="1400"/>
                        </a:lnSpc>
                        <a:spcBef>
                          <a:spcPts val="735"/>
                        </a:spcBef>
                        <a:spcAft>
                          <a:spcPts val="0"/>
                        </a:spcAft>
                      </a:pPr>
                      <a:r>
                        <a:rPr lang="en-US" sz="1200" baseline="0" dirty="0">
                          <a:solidFill>
                            <a:srgbClr val="333333"/>
                          </a:solidFill>
                          <a:effectLst/>
                          <a:latin typeface="FS Elliot Pro"/>
                          <a:ea typeface="Calibri"/>
                          <a:cs typeface="FS Elliot Pro"/>
                        </a:rPr>
                        <a:t>This asset class is generally composed of short-term, fixed-income investment options that are largely liquid and are designed to not lose much value. These investment options may include stable value, money market, short-term bond, and guaranteed interest accounts. They are considered to be among the least risky forms of investment options. However, they typically have a lower rate of return than equities or longer-term fixed income investment options over long periods of time. Depending on the objectives of the investment options, they may experience price fluctuations and may lose value.</a:t>
                      </a:r>
                    </a:p>
                  </a:txBody>
                  <a:tcPr marL="0" marR="0" marT="60960" marB="12192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21676">
                <a:tc>
                  <a:txBody>
                    <a:bodyPr/>
                    <a:lstStyle/>
                    <a:p>
                      <a:pPr marL="88265" marR="233680" eaLnBrk="0" hangingPunct="0">
                        <a:spcBef>
                          <a:spcPts val="735"/>
                        </a:spcBef>
                        <a:spcAft>
                          <a:spcPts val="0"/>
                        </a:spcAft>
                      </a:pPr>
                      <a:r>
                        <a:rPr lang="en-US" sz="1200" b="1" spc="-10" baseline="0" dirty="0">
                          <a:solidFill>
                            <a:srgbClr val="333333"/>
                          </a:solidFill>
                          <a:effectLst/>
                          <a:latin typeface="FS Elliot Pro"/>
                          <a:ea typeface="Calibri"/>
                          <a:cs typeface="FS Elliot Pro"/>
                        </a:rPr>
                        <a:t>Fixed Income</a:t>
                      </a:r>
                    </a:p>
                  </a:txBody>
                  <a:tcPr marL="0" marR="0" marT="60960" marB="12192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53340" marR="290830" eaLnBrk="0" hangingPunct="0">
                        <a:lnSpc>
                          <a:spcPts val="1400"/>
                        </a:lnSpc>
                        <a:spcBef>
                          <a:spcPts val="735"/>
                        </a:spcBef>
                        <a:spcAft>
                          <a:spcPts val="0"/>
                        </a:spcAft>
                      </a:pPr>
                      <a:r>
                        <a:rPr lang="en-US" sz="1200" baseline="0" dirty="0">
                          <a:solidFill>
                            <a:srgbClr val="333333"/>
                          </a:solidFill>
                          <a:effectLst/>
                          <a:latin typeface="FS Elliot Pro"/>
                          <a:ea typeface="Calibri"/>
                          <a:cs typeface="FS Elliot Pro"/>
                        </a:rPr>
                        <a:t>This asset class is generally composed of investment options that invest in bonds, or debt of a company or government entity (including U.S. and Non-U.S.). It may also include real estate investment options that directly own property. These investment options typically carry more risk than short-term fixed income investment options (including, for real estate investment options, liquidity risk), but less overall risk than equities. All investment options in this category have the potential to lose value.</a:t>
                      </a:r>
                    </a:p>
                  </a:txBody>
                  <a:tcPr marL="0" marR="0" marT="60960" marB="12192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21676">
                <a:tc>
                  <a:txBody>
                    <a:bodyPr/>
                    <a:lstStyle/>
                    <a:p>
                      <a:pPr marL="88265" marR="326390" defTabSz="461963" eaLnBrk="0" hangingPunct="0">
                        <a:spcBef>
                          <a:spcPts val="740"/>
                        </a:spcBef>
                        <a:spcAft>
                          <a:spcPts val="0"/>
                        </a:spcAft>
                        <a:tabLst/>
                      </a:pPr>
                      <a:r>
                        <a:rPr lang="en-US" sz="1200" b="1" spc="0" baseline="0" dirty="0">
                          <a:solidFill>
                            <a:srgbClr val="333333"/>
                          </a:solidFill>
                          <a:effectLst/>
                          <a:latin typeface="FS Elliot Pro"/>
                          <a:ea typeface="Calibri"/>
                          <a:cs typeface="FS Elliot Pro"/>
                        </a:rPr>
                        <a:t>Balanced/Asset Allocation</a:t>
                      </a:r>
                    </a:p>
                  </a:txBody>
                  <a:tcPr marL="0" marR="0" marT="60960" marB="12192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53340" marR="86360" eaLnBrk="0" hangingPunct="0">
                        <a:lnSpc>
                          <a:spcPts val="1400"/>
                        </a:lnSpc>
                        <a:spcBef>
                          <a:spcPts val="740"/>
                        </a:spcBef>
                        <a:spcAft>
                          <a:spcPts val="0"/>
                        </a:spcAft>
                      </a:pPr>
                      <a:r>
                        <a:rPr lang="en-US" sz="1200" baseline="0" dirty="0">
                          <a:solidFill>
                            <a:srgbClr val="333333"/>
                          </a:solidFill>
                          <a:effectLst/>
                          <a:latin typeface="FS Elliot Pro"/>
                          <a:ea typeface="Calibri"/>
                          <a:cs typeface="FS Elliot Pro"/>
                        </a:rPr>
                        <a:t>This asset class is generally composed of a combination of fixed income and equity investment options. These investment options may include balanced, asset allocation, target-date, and target-risk investment options. Although typically lower risk than investment options that invest solely in equities, all investment options in this category have the potential to lose value.</a:t>
                      </a:r>
                    </a:p>
                  </a:txBody>
                  <a:tcPr marL="0" marR="0" marT="60960" marB="12192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10" name="Straight Connector 9">
            <a:extLst>
              <a:ext uri="{FF2B5EF4-FFF2-40B4-BE49-F238E27FC236}">
                <a16:creationId xmlns:a16="http://schemas.microsoft.com/office/drawing/2014/main" id="{D93FB243-59D4-D813-4137-6D5EEFCA8BDA}"/>
              </a:ext>
            </a:extLst>
          </p:cNvPr>
          <p:cNvCxnSpPr>
            <a:cxnSpLocks/>
          </p:cNvCxnSpPr>
          <p:nvPr/>
        </p:nvCxnSpPr>
        <p:spPr>
          <a:xfrm>
            <a:off x="787891" y="3411635"/>
            <a:ext cx="10652742" cy="0"/>
          </a:xfrm>
          <a:prstGeom prst="line">
            <a:avLst/>
          </a:prstGeom>
          <a:ln w="6350">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31017EA-757F-AF7B-CA61-11C79320E84A}"/>
              </a:ext>
            </a:extLst>
          </p:cNvPr>
          <p:cNvCxnSpPr>
            <a:cxnSpLocks/>
          </p:cNvCxnSpPr>
          <p:nvPr/>
        </p:nvCxnSpPr>
        <p:spPr>
          <a:xfrm>
            <a:off x="787891" y="4731837"/>
            <a:ext cx="10652742" cy="0"/>
          </a:xfrm>
          <a:prstGeom prst="line">
            <a:avLst/>
          </a:prstGeom>
          <a:ln w="6350">
            <a:solidFill>
              <a:srgbClr val="333333"/>
            </a:solidFill>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6DECF5E1-F2CE-A8B3-7E91-1EAD932EA852}"/>
              </a:ext>
            </a:extLst>
          </p:cNvPr>
          <p:cNvSpPr/>
          <p:nvPr/>
        </p:nvSpPr>
        <p:spPr>
          <a:xfrm>
            <a:off x="678351" y="1636321"/>
            <a:ext cx="1182697" cy="339366"/>
          </a:xfrm>
          <a:prstGeom prst="roundRect">
            <a:avLst>
              <a:gd name="adj" fmla="val 50000"/>
            </a:avLst>
          </a:prstGeom>
          <a:solidFill>
            <a:srgbClr val="55F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16830D0-FDFB-0D20-1E5A-B339AEAFA91F}"/>
              </a:ext>
            </a:extLst>
          </p:cNvPr>
          <p:cNvSpPr txBox="1"/>
          <p:nvPr/>
        </p:nvSpPr>
        <p:spPr>
          <a:xfrm>
            <a:off x="520351" y="1633391"/>
            <a:ext cx="1404805" cy="287195"/>
          </a:xfrm>
          <a:prstGeom prst="rect">
            <a:avLst/>
          </a:prstGeom>
          <a:noFill/>
        </p:spPr>
        <p:txBody>
          <a:bodyPr wrap="square" rtlCol="0">
            <a:spAutoFit/>
          </a:bodyPr>
          <a:lstStyle/>
          <a:p>
            <a:pPr marL="48767" algn="ctr">
              <a:lnSpc>
                <a:spcPct val="110000"/>
              </a:lnSpc>
              <a:spcAft>
                <a:spcPts val="400"/>
              </a:spcAft>
              <a:buClr>
                <a:schemeClr val="tx1">
                  <a:lumMod val="65000"/>
                </a:schemeClr>
              </a:buClr>
              <a:buSzPct val="150000"/>
            </a:pPr>
            <a:r>
              <a:rPr lang="en-US" sz="1200" dirty="0">
                <a:solidFill>
                  <a:srgbClr val="0076CF"/>
                </a:solidFill>
                <a:latin typeface="FS Elliot Pro"/>
                <a:ea typeface="Calibri"/>
                <a:cs typeface="FS Elliot Pro"/>
              </a:rPr>
              <a:t>Asset class</a:t>
            </a:r>
          </a:p>
        </p:txBody>
      </p:sp>
      <p:sp>
        <p:nvSpPr>
          <p:cNvPr id="12" name="Rounded Rectangle 11">
            <a:extLst>
              <a:ext uri="{FF2B5EF4-FFF2-40B4-BE49-F238E27FC236}">
                <a16:creationId xmlns:a16="http://schemas.microsoft.com/office/drawing/2014/main" id="{962997E5-A3E0-7B36-6B1A-555EBD72F201}"/>
              </a:ext>
            </a:extLst>
          </p:cNvPr>
          <p:cNvSpPr/>
          <p:nvPr/>
        </p:nvSpPr>
        <p:spPr>
          <a:xfrm>
            <a:off x="655104" y="1597575"/>
            <a:ext cx="1182697" cy="339366"/>
          </a:xfrm>
          <a:prstGeom prst="roundRect">
            <a:avLst>
              <a:gd name="adj" fmla="val 50000"/>
            </a:avLst>
          </a:prstGeom>
          <a:noFill/>
          <a:ln w="12700">
            <a:solidFill>
              <a:srgbClr val="0076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D1830218-E517-7E6E-3E04-06491BA34F6C}"/>
              </a:ext>
            </a:extLst>
          </p:cNvPr>
          <p:cNvSpPr/>
          <p:nvPr/>
        </p:nvSpPr>
        <p:spPr>
          <a:xfrm>
            <a:off x="2517794" y="1636321"/>
            <a:ext cx="1182697" cy="339366"/>
          </a:xfrm>
          <a:prstGeom prst="roundRect">
            <a:avLst>
              <a:gd name="adj" fmla="val 50000"/>
            </a:avLst>
          </a:prstGeom>
          <a:solidFill>
            <a:srgbClr val="55F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370A7F1E-00EF-84E1-7E44-6986D2860B44}"/>
              </a:ext>
            </a:extLst>
          </p:cNvPr>
          <p:cNvSpPr txBox="1"/>
          <p:nvPr/>
        </p:nvSpPr>
        <p:spPr>
          <a:xfrm>
            <a:off x="2359794" y="1633391"/>
            <a:ext cx="1404805" cy="287195"/>
          </a:xfrm>
          <a:prstGeom prst="rect">
            <a:avLst/>
          </a:prstGeom>
          <a:noFill/>
        </p:spPr>
        <p:txBody>
          <a:bodyPr wrap="square" rtlCol="0">
            <a:spAutoFit/>
          </a:bodyPr>
          <a:lstStyle/>
          <a:p>
            <a:pPr marL="48767" algn="ctr">
              <a:lnSpc>
                <a:spcPct val="110000"/>
              </a:lnSpc>
              <a:spcAft>
                <a:spcPts val="400"/>
              </a:spcAft>
              <a:buClr>
                <a:schemeClr val="tx1">
                  <a:lumMod val="65000"/>
                </a:schemeClr>
              </a:buClr>
              <a:buSzPct val="150000"/>
            </a:pPr>
            <a:r>
              <a:rPr lang="en-US" sz="1200" dirty="0">
                <a:solidFill>
                  <a:srgbClr val="0076CF"/>
                </a:solidFill>
                <a:latin typeface="FS Elliot Pro"/>
                <a:ea typeface="Calibri"/>
                <a:cs typeface="FS Elliot Pro"/>
              </a:rPr>
              <a:t>Definition</a:t>
            </a:r>
          </a:p>
        </p:txBody>
      </p:sp>
      <p:sp>
        <p:nvSpPr>
          <p:cNvPr id="18" name="Rounded Rectangle 17">
            <a:extLst>
              <a:ext uri="{FF2B5EF4-FFF2-40B4-BE49-F238E27FC236}">
                <a16:creationId xmlns:a16="http://schemas.microsoft.com/office/drawing/2014/main" id="{409586DA-6100-2E6A-9656-2A805731E83F}"/>
              </a:ext>
            </a:extLst>
          </p:cNvPr>
          <p:cNvSpPr/>
          <p:nvPr/>
        </p:nvSpPr>
        <p:spPr>
          <a:xfrm>
            <a:off x="2494547" y="1597575"/>
            <a:ext cx="1182697" cy="339366"/>
          </a:xfrm>
          <a:prstGeom prst="roundRect">
            <a:avLst>
              <a:gd name="adj" fmla="val 50000"/>
            </a:avLst>
          </a:prstGeom>
          <a:noFill/>
          <a:ln w="12700">
            <a:solidFill>
              <a:srgbClr val="0076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7ED409AF-0813-F2A9-8B6C-63578A0D47B2}"/>
              </a:ext>
            </a:extLst>
          </p:cNvPr>
          <p:cNvCxnSpPr>
            <a:cxnSpLocks/>
          </p:cNvCxnSpPr>
          <p:nvPr/>
        </p:nvCxnSpPr>
        <p:spPr>
          <a:xfrm flipV="1">
            <a:off x="2402511" y="2200598"/>
            <a:ext cx="0" cy="3553327"/>
          </a:xfrm>
          <a:prstGeom prst="line">
            <a:avLst/>
          </a:prstGeom>
          <a:ln w="6350">
            <a:solidFill>
              <a:srgbClr val="333333"/>
            </a:solidFill>
          </a:ln>
        </p:spPr>
        <p:style>
          <a:lnRef idx="1">
            <a:schemeClr val="accent1"/>
          </a:lnRef>
          <a:fillRef idx="0">
            <a:schemeClr val="accent1"/>
          </a:fillRef>
          <a:effectRef idx="0">
            <a:schemeClr val="accent1"/>
          </a:effectRef>
          <a:fontRef idx="minor">
            <a:schemeClr val="tx1"/>
          </a:fontRef>
        </p:style>
      </p:cxnSp>
      <p:sp>
        <p:nvSpPr>
          <p:cNvPr id="2" name="TextBox 7">
            <a:extLst>
              <a:ext uri="{FF2B5EF4-FFF2-40B4-BE49-F238E27FC236}">
                <a16:creationId xmlns:a16="http://schemas.microsoft.com/office/drawing/2014/main" id="{DB34EB1E-58F9-F718-A63C-84587B1FEE65}"/>
              </a:ext>
            </a:extLst>
          </p:cNvPr>
          <p:cNvSpPr txBox="1"/>
          <p:nvPr/>
        </p:nvSpPr>
        <p:spPr>
          <a:xfrm>
            <a:off x="8255726" y="0"/>
            <a:ext cx="3936273"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b="1" cap="all" dirty="0">
                <a:solidFill>
                  <a:srgbClr val="FF00FF"/>
                </a:solidFill>
                <a:latin typeface="FS Elliot Pro" panose="02000503040000020004" pitchFamily="50" charset="0"/>
              </a:rPr>
              <a:t>Slides 17-18 &amp; 33-35 of PT498A-4 must REMAIN together</a:t>
            </a:r>
          </a:p>
        </p:txBody>
      </p:sp>
    </p:spTree>
    <p:extLst>
      <p:ext uri="{BB962C8B-B14F-4D97-AF65-F5344CB8AC3E}">
        <p14:creationId xmlns:p14="http://schemas.microsoft.com/office/powerpoint/2010/main" val="3977909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487994974"/>
              </p:ext>
            </p:extLst>
          </p:nvPr>
        </p:nvGraphicFramePr>
        <p:xfrm>
          <a:off x="766225" y="2110794"/>
          <a:ext cx="10685040" cy="4182264"/>
        </p:xfrm>
        <a:graphic>
          <a:graphicData uri="http://schemas.openxmlformats.org/drawingml/2006/table">
            <a:tbl>
              <a:tblPr/>
              <a:tblGrid>
                <a:gridCol w="1954894">
                  <a:extLst>
                    <a:ext uri="{9D8B030D-6E8A-4147-A177-3AD203B41FA5}">
                      <a16:colId xmlns:a16="http://schemas.microsoft.com/office/drawing/2014/main" val="20000"/>
                    </a:ext>
                  </a:extLst>
                </a:gridCol>
                <a:gridCol w="8730146">
                  <a:extLst>
                    <a:ext uri="{9D8B030D-6E8A-4147-A177-3AD203B41FA5}">
                      <a16:colId xmlns:a16="http://schemas.microsoft.com/office/drawing/2014/main" val="20001"/>
                    </a:ext>
                  </a:extLst>
                </a:gridCol>
              </a:tblGrid>
              <a:tr h="1127824">
                <a:tc>
                  <a:txBody>
                    <a:bodyPr/>
                    <a:lstStyle/>
                    <a:p>
                      <a:pPr marL="88265" marR="0" eaLnBrk="0" hangingPunct="0">
                        <a:spcBef>
                          <a:spcPts val="735"/>
                        </a:spcBef>
                        <a:spcAft>
                          <a:spcPts val="0"/>
                        </a:spcAft>
                      </a:pPr>
                      <a:r>
                        <a:rPr lang="en-US" sz="1200" b="1" spc="-5" baseline="0" dirty="0">
                          <a:solidFill>
                            <a:srgbClr val="333333"/>
                          </a:solidFill>
                          <a:effectLst/>
                          <a:latin typeface="FS Elliot Pro"/>
                          <a:ea typeface="Calibri"/>
                          <a:cs typeface="FS Elliot Pro"/>
                        </a:rPr>
                        <a:t>Large</a:t>
                      </a:r>
                      <a:r>
                        <a:rPr lang="en-US" sz="1200" b="1" baseline="0" dirty="0">
                          <a:solidFill>
                            <a:srgbClr val="333333"/>
                          </a:solidFill>
                          <a:effectLst/>
                          <a:latin typeface="FS Elliot Pro"/>
                          <a:ea typeface="Calibri"/>
                          <a:cs typeface="FS Elliot Pro"/>
                        </a:rPr>
                        <a:t> </a:t>
                      </a:r>
                      <a:r>
                        <a:rPr lang="en-US" sz="1200" b="1" spc="-10" baseline="0" dirty="0">
                          <a:solidFill>
                            <a:srgbClr val="333333"/>
                          </a:solidFill>
                          <a:effectLst/>
                          <a:latin typeface="FS Elliot Pro"/>
                          <a:ea typeface="Calibri"/>
                          <a:cs typeface="FS Elliot Pro"/>
                        </a:rPr>
                        <a:t>U.S.</a:t>
                      </a:r>
                      <a:br>
                        <a:rPr lang="en-US" sz="1200" b="1" spc="-10" baseline="0" dirty="0">
                          <a:solidFill>
                            <a:srgbClr val="333333"/>
                          </a:solidFill>
                          <a:effectLst/>
                          <a:latin typeface="FS Elliot Pro"/>
                          <a:ea typeface="Calibri"/>
                          <a:cs typeface="FS Elliot Pro"/>
                        </a:rPr>
                      </a:br>
                      <a:r>
                        <a:rPr lang="en-US" sz="1200" b="1" spc="-5" baseline="0" dirty="0">
                          <a:solidFill>
                            <a:srgbClr val="333333"/>
                          </a:solidFill>
                          <a:effectLst/>
                          <a:latin typeface="FS Elliot Pro"/>
                          <a:ea typeface="Calibri"/>
                          <a:cs typeface="FS Elliot Pro"/>
                        </a:rPr>
                        <a:t>Equity</a:t>
                      </a:r>
                      <a:endParaRPr lang="en-US" sz="1200" baseline="0" dirty="0">
                        <a:solidFill>
                          <a:srgbClr val="333333"/>
                        </a:solidFill>
                        <a:effectLst/>
                        <a:latin typeface="Calibri"/>
                        <a:ea typeface="Calibri"/>
                        <a:cs typeface="Times New Roman"/>
                      </a:endParaRPr>
                    </a:p>
                  </a:txBody>
                  <a:tcPr marL="0" marR="0" marT="60960" marB="12192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53340" marR="163830" eaLnBrk="0" hangingPunct="0">
                        <a:lnSpc>
                          <a:spcPts val="1400"/>
                        </a:lnSpc>
                        <a:spcBef>
                          <a:spcPts val="735"/>
                        </a:spcBef>
                        <a:spcAft>
                          <a:spcPts val="0"/>
                        </a:spcAft>
                      </a:pPr>
                      <a:r>
                        <a:rPr lang="en-US" sz="1200" baseline="0" dirty="0">
                          <a:solidFill>
                            <a:srgbClr val="333333"/>
                          </a:solidFill>
                          <a:effectLst/>
                          <a:latin typeface="FS Elliot Pro"/>
                          <a:ea typeface="Calibri"/>
                          <a:cs typeface="FS Elliot Pro"/>
                        </a:rPr>
                        <a:t>This </a:t>
                      </a:r>
                      <a:r>
                        <a:rPr lang="en-US" sz="1200" spc="-5" baseline="0" dirty="0">
                          <a:solidFill>
                            <a:srgbClr val="333333"/>
                          </a:solidFill>
                          <a:effectLst/>
                          <a:latin typeface="FS Elliot Pro"/>
                          <a:ea typeface="Calibri"/>
                          <a:cs typeface="FS Elliot Pro"/>
                        </a:rPr>
                        <a:t>asset</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class is </a:t>
                      </a:r>
                      <a:r>
                        <a:rPr lang="en-US" sz="1200" spc="-10" baseline="0" dirty="0">
                          <a:solidFill>
                            <a:srgbClr val="333333"/>
                          </a:solidFill>
                          <a:effectLst/>
                          <a:latin typeface="FS Elliot Pro"/>
                          <a:ea typeface="Calibri"/>
                          <a:cs typeface="FS Elliot Pro"/>
                        </a:rPr>
                        <a:t>generally</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composed</a:t>
                      </a:r>
                      <a:r>
                        <a:rPr lang="en-US" sz="1200" baseline="0" dirty="0">
                          <a:solidFill>
                            <a:srgbClr val="333333"/>
                          </a:solidFill>
                          <a:effectLst/>
                          <a:latin typeface="FS Elliot Pro"/>
                          <a:ea typeface="Calibri"/>
                          <a:cs typeface="FS Elliot Pro"/>
                        </a:rPr>
                        <a:t> </a:t>
                      </a:r>
                      <a:r>
                        <a:rPr lang="en-US" sz="1200" spc="-15" baseline="0" dirty="0">
                          <a:solidFill>
                            <a:srgbClr val="333333"/>
                          </a:solidFill>
                          <a:effectLst/>
                          <a:latin typeface="FS Elliot Pro"/>
                          <a:ea typeface="Calibri"/>
                          <a:cs typeface="FS Elliot Pro"/>
                        </a:rPr>
                        <a:t>of </a:t>
                      </a:r>
                      <a:r>
                        <a:rPr lang="en-US" sz="1200" spc="-10" baseline="0" dirty="0">
                          <a:solidFill>
                            <a:srgbClr val="333333"/>
                          </a:solidFill>
                          <a:effectLst/>
                          <a:latin typeface="FS Elliot Pro"/>
                          <a:ea typeface="Calibri"/>
                          <a:cs typeface="FS Elliot Pro"/>
                        </a:rPr>
                        <a:t>investment</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options</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that</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invest</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in </a:t>
                      </a:r>
                      <a:r>
                        <a:rPr lang="en-US" sz="1200" spc="-10" baseline="0" dirty="0">
                          <a:solidFill>
                            <a:srgbClr val="333333"/>
                          </a:solidFill>
                          <a:effectLst/>
                          <a:latin typeface="FS Elliot Pro"/>
                          <a:ea typeface="Calibri"/>
                          <a:cs typeface="FS Elliot Pro"/>
                        </a:rPr>
                        <a:t>stocks,</a:t>
                      </a:r>
                      <a:r>
                        <a:rPr lang="en-US" sz="1200" spc="-60"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or</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shares</a:t>
                      </a:r>
                      <a:r>
                        <a:rPr lang="en-US" sz="1200" baseline="0" dirty="0">
                          <a:solidFill>
                            <a:srgbClr val="333333"/>
                          </a:solidFill>
                          <a:effectLst/>
                          <a:latin typeface="FS Elliot Pro"/>
                          <a:ea typeface="Calibri"/>
                          <a:cs typeface="FS Elliot Pro"/>
                        </a:rPr>
                        <a:t> </a:t>
                      </a:r>
                      <a:r>
                        <a:rPr lang="en-US" sz="1200" spc="-15" baseline="0" dirty="0">
                          <a:solidFill>
                            <a:srgbClr val="333333"/>
                          </a:solidFill>
                          <a:effectLst/>
                          <a:latin typeface="FS Elliot Pro"/>
                          <a:ea typeface="Calibri"/>
                          <a:cs typeface="FS Elliot Pro"/>
                        </a:rPr>
                        <a:t>of</a:t>
                      </a:r>
                      <a:r>
                        <a:rPr lang="en-US" sz="1200" spc="36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ownership</a:t>
                      </a:r>
                      <a:r>
                        <a:rPr lang="en-US" sz="1200" baseline="0" dirty="0">
                          <a:solidFill>
                            <a:srgbClr val="333333"/>
                          </a:solidFill>
                          <a:effectLst/>
                          <a:latin typeface="FS Elliot Pro"/>
                          <a:ea typeface="Calibri"/>
                          <a:cs typeface="FS Elliot Pro"/>
                        </a:rPr>
                        <a:t> in </a:t>
                      </a:r>
                      <a:r>
                        <a:rPr lang="en-US" sz="1200" spc="-5" baseline="0" dirty="0">
                          <a:solidFill>
                            <a:srgbClr val="333333"/>
                          </a:solidFill>
                          <a:effectLst/>
                          <a:latin typeface="FS Elliot Pro"/>
                          <a:ea typeface="Calibri"/>
                          <a:cs typeface="FS Elliot Pro"/>
                        </a:rPr>
                        <a:t>large,</a:t>
                      </a:r>
                      <a:r>
                        <a:rPr lang="en-US" sz="1200" spc="-7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well-established</a:t>
                      </a:r>
                      <a:r>
                        <a:rPr lang="en-US" sz="1200" spc="-60"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U.S.</a:t>
                      </a:r>
                      <a:r>
                        <a:rPr lang="en-US" sz="1200" spc="-60"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companies.</a:t>
                      </a:r>
                      <a:r>
                        <a:rPr lang="en-US" sz="1200" spc="-7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These </a:t>
                      </a:r>
                      <a:r>
                        <a:rPr lang="en-US" sz="1200" spc="-10" baseline="0" dirty="0">
                          <a:solidFill>
                            <a:srgbClr val="333333"/>
                          </a:solidFill>
                          <a:effectLst/>
                          <a:latin typeface="FS Elliot Pro"/>
                          <a:ea typeface="Calibri"/>
                          <a:cs typeface="FS Elliot Pro"/>
                        </a:rPr>
                        <a:t>investment</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options</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typically</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carry</a:t>
                      </a:r>
                      <a:r>
                        <a:rPr lang="en-US" sz="1200" spc="38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more </a:t>
                      </a:r>
                      <a:r>
                        <a:rPr lang="en-US" sz="1200" baseline="0" dirty="0">
                          <a:solidFill>
                            <a:srgbClr val="333333"/>
                          </a:solidFill>
                          <a:effectLst/>
                          <a:latin typeface="FS Elliot Pro"/>
                          <a:ea typeface="Calibri"/>
                          <a:cs typeface="FS Elliot Pro"/>
                        </a:rPr>
                        <a:t>risk</a:t>
                      </a:r>
                      <a:r>
                        <a:rPr lang="en-US" sz="1200" spc="-30"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than</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fix</a:t>
                      </a:r>
                      <a:r>
                        <a:rPr lang="en-US" sz="1200" spc="-5" baseline="0" dirty="0">
                          <a:solidFill>
                            <a:srgbClr val="333333"/>
                          </a:solidFill>
                          <a:effectLst/>
                          <a:latin typeface="FS Elliot Pro"/>
                          <a:ea typeface="Calibri"/>
                          <a:cs typeface="FS Elliot Pro"/>
                        </a:rPr>
                        <a:t>ed</a:t>
                      </a:r>
                      <a:r>
                        <a:rPr lang="en-US" sz="1200"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income </a:t>
                      </a:r>
                      <a:r>
                        <a:rPr lang="en-US" sz="1200" spc="-10" baseline="0" dirty="0">
                          <a:solidFill>
                            <a:srgbClr val="333333"/>
                          </a:solidFill>
                          <a:effectLst/>
                          <a:latin typeface="FS Elliot Pro"/>
                          <a:ea typeface="Calibri"/>
                          <a:cs typeface="FS Elliot Pro"/>
                        </a:rPr>
                        <a:t>investment</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options</a:t>
                      </a:r>
                      <a:r>
                        <a:rPr lang="en-US" sz="1200" baseline="0" dirty="0">
                          <a:solidFill>
                            <a:srgbClr val="333333"/>
                          </a:solidFill>
                          <a:effectLst/>
                          <a:latin typeface="FS Elliot Pro"/>
                          <a:ea typeface="Calibri"/>
                          <a:cs typeface="FS Elliot Pro"/>
                        </a:rPr>
                        <a:t> but</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have</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the</a:t>
                      </a:r>
                      <a:r>
                        <a:rPr lang="en-US" sz="1200" spc="-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potential</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for</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higher</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returns </a:t>
                      </a:r>
                      <a:r>
                        <a:rPr lang="en-US" sz="1200" spc="-10" baseline="0" dirty="0">
                          <a:solidFill>
                            <a:srgbClr val="333333"/>
                          </a:solidFill>
                          <a:effectLst/>
                          <a:latin typeface="FS Elliot Pro"/>
                          <a:ea typeface="Calibri"/>
                          <a:cs typeface="FS Elliot Pro"/>
                        </a:rPr>
                        <a:t>over</a:t>
                      </a:r>
                      <a:r>
                        <a:rPr lang="en-US" sz="1200" spc="20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longer</a:t>
                      </a:r>
                      <a:r>
                        <a:rPr lang="en-US" sz="1200" spc="-30"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time periods.</a:t>
                      </a:r>
                      <a:r>
                        <a:rPr lang="en-US" sz="1200" spc="-7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They</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may</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be an </a:t>
                      </a:r>
                      <a:r>
                        <a:rPr lang="en-US" sz="1200" spc="-10" baseline="0" dirty="0">
                          <a:solidFill>
                            <a:srgbClr val="333333"/>
                          </a:solidFill>
                          <a:effectLst/>
                          <a:latin typeface="FS Elliot Pro"/>
                          <a:ea typeface="Calibri"/>
                          <a:cs typeface="FS Elliot Pro"/>
                        </a:rPr>
                        <a:t>appropriate</a:t>
                      </a:r>
                      <a:r>
                        <a:rPr lang="en-US" sz="1200"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choice</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for</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long-term</a:t>
                      </a:r>
                      <a:r>
                        <a:rPr lang="en-US" sz="1200"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investors</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who </a:t>
                      </a:r>
                      <a:r>
                        <a:rPr lang="en-US" sz="1200" spc="-5" baseline="0" dirty="0">
                          <a:solidFill>
                            <a:srgbClr val="333333"/>
                          </a:solidFill>
                          <a:effectLst/>
                          <a:latin typeface="FS Elliot Pro"/>
                          <a:ea typeface="Calibri"/>
                          <a:cs typeface="FS Elliot Pro"/>
                        </a:rPr>
                        <a:t>are</a:t>
                      </a:r>
                      <a:r>
                        <a:rPr lang="en-US" sz="1200" baseline="0" dirty="0">
                          <a:solidFill>
                            <a:srgbClr val="333333"/>
                          </a:solidFill>
                          <a:effectLst/>
                          <a:latin typeface="FS Elliot Pro"/>
                          <a:ea typeface="Calibri"/>
                          <a:cs typeface="FS Elliot Pro"/>
                        </a:rPr>
                        <a:t> seeking the </a:t>
                      </a:r>
                      <a:r>
                        <a:rPr lang="en-US" sz="1200" spc="-10" baseline="0" dirty="0">
                          <a:solidFill>
                            <a:srgbClr val="333333"/>
                          </a:solidFill>
                          <a:effectLst/>
                          <a:latin typeface="FS Elliot Pro"/>
                          <a:ea typeface="Calibri"/>
                          <a:cs typeface="FS Elliot Pro"/>
                        </a:rPr>
                        <a:t>potential</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for</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growth.</a:t>
                      </a:r>
                      <a:r>
                        <a:rPr lang="en-US" sz="1200" spc="-7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All</a:t>
                      </a:r>
                      <a:r>
                        <a:rPr lang="en-US" sz="1200"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investment</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options</a:t>
                      </a:r>
                      <a:r>
                        <a:rPr lang="en-US" sz="1200" baseline="0" dirty="0">
                          <a:solidFill>
                            <a:srgbClr val="333333"/>
                          </a:solidFill>
                          <a:effectLst/>
                          <a:latin typeface="FS Elliot Pro"/>
                          <a:ea typeface="Calibri"/>
                          <a:cs typeface="FS Elliot Pro"/>
                        </a:rPr>
                        <a:t> in</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this </a:t>
                      </a:r>
                      <a:r>
                        <a:rPr lang="en-US" sz="1200" spc="-5" baseline="0" dirty="0">
                          <a:solidFill>
                            <a:srgbClr val="333333"/>
                          </a:solidFill>
                          <a:effectLst/>
                          <a:latin typeface="FS Elliot Pro"/>
                          <a:ea typeface="Calibri"/>
                          <a:cs typeface="FS Elliot Pro"/>
                        </a:rPr>
                        <a:t>category</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have</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the </a:t>
                      </a:r>
                      <a:r>
                        <a:rPr lang="en-US" sz="1200" spc="-10" baseline="0" dirty="0">
                          <a:solidFill>
                            <a:srgbClr val="333333"/>
                          </a:solidFill>
                          <a:effectLst/>
                          <a:latin typeface="FS Elliot Pro"/>
                          <a:ea typeface="Calibri"/>
                          <a:cs typeface="FS Elliot Pro"/>
                        </a:rPr>
                        <a:t>potential</a:t>
                      </a:r>
                      <a:r>
                        <a:rPr lang="en-US" sz="1200" spc="-15" baseline="0" dirty="0">
                          <a:solidFill>
                            <a:srgbClr val="333333"/>
                          </a:solidFill>
                          <a:effectLst/>
                          <a:latin typeface="FS Elliot Pro"/>
                          <a:ea typeface="Calibri"/>
                          <a:cs typeface="FS Elliot Pro"/>
                        </a:rPr>
                        <a:t> to</a:t>
                      </a:r>
                      <a:r>
                        <a:rPr lang="en-US" sz="1200"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lose</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value.</a:t>
                      </a:r>
                      <a:endParaRPr lang="en-US" sz="1200" baseline="0" dirty="0">
                        <a:solidFill>
                          <a:srgbClr val="333333"/>
                        </a:solidFill>
                        <a:effectLst/>
                        <a:latin typeface="Calibri"/>
                        <a:ea typeface="Calibri"/>
                        <a:cs typeface="Times New Roman"/>
                      </a:endParaRPr>
                    </a:p>
                  </a:txBody>
                  <a:tcPr marL="0" marR="0" marT="60960" marB="12192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27824">
                <a:tc>
                  <a:txBody>
                    <a:bodyPr/>
                    <a:lstStyle/>
                    <a:p>
                      <a:pPr marL="88265" marR="233680" eaLnBrk="0" hangingPunct="0">
                        <a:spcBef>
                          <a:spcPts val="735"/>
                        </a:spcBef>
                        <a:spcAft>
                          <a:spcPts val="0"/>
                        </a:spcAft>
                      </a:pPr>
                      <a:r>
                        <a:rPr lang="en-US" sz="1200" b="1" spc="-10" baseline="0" dirty="0">
                          <a:solidFill>
                            <a:srgbClr val="333333"/>
                          </a:solidFill>
                          <a:effectLst/>
                          <a:latin typeface="FS Elliot Pro"/>
                          <a:ea typeface="Calibri"/>
                          <a:cs typeface="FS Elliot Pro"/>
                        </a:rPr>
                        <a:t>Small/Mid</a:t>
                      </a:r>
                      <a:r>
                        <a:rPr lang="en-US" sz="1200" b="1" baseline="0" dirty="0">
                          <a:solidFill>
                            <a:srgbClr val="333333"/>
                          </a:solidFill>
                          <a:effectLst/>
                          <a:latin typeface="FS Elliot Pro"/>
                          <a:ea typeface="Calibri"/>
                          <a:cs typeface="FS Elliot Pro"/>
                        </a:rPr>
                        <a:t> </a:t>
                      </a:r>
                      <a:br>
                        <a:rPr lang="en-US" sz="1200" b="1" baseline="0" dirty="0">
                          <a:solidFill>
                            <a:srgbClr val="333333"/>
                          </a:solidFill>
                          <a:effectLst/>
                          <a:latin typeface="FS Elliot Pro"/>
                          <a:ea typeface="Calibri"/>
                          <a:cs typeface="FS Elliot Pro"/>
                        </a:rPr>
                      </a:br>
                      <a:r>
                        <a:rPr lang="en-US" sz="1200" b="1" spc="-10" baseline="0" dirty="0">
                          <a:solidFill>
                            <a:srgbClr val="333333"/>
                          </a:solidFill>
                          <a:effectLst/>
                          <a:latin typeface="FS Elliot Pro"/>
                          <a:ea typeface="Calibri"/>
                          <a:cs typeface="FS Elliot Pro"/>
                        </a:rPr>
                        <a:t>U.S.</a:t>
                      </a:r>
                      <a:r>
                        <a:rPr lang="en-US" sz="1200" b="1" spc="105" baseline="0" dirty="0">
                          <a:solidFill>
                            <a:srgbClr val="333333"/>
                          </a:solidFill>
                          <a:effectLst/>
                          <a:latin typeface="FS Elliot Pro"/>
                          <a:ea typeface="Calibri"/>
                          <a:cs typeface="FS Elliot Pro"/>
                        </a:rPr>
                        <a:t> </a:t>
                      </a:r>
                      <a:r>
                        <a:rPr lang="en-US" sz="1200" b="1" spc="-5" baseline="0" dirty="0">
                          <a:solidFill>
                            <a:srgbClr val="333333"/>
                          </a:solidFill>
                          <a:effectLst/>
                          <a:latin typeface="FS Elliot Pro"/>
                          <a:ea typeface="Calibri"/>
                          <a:cs typeface="FS Elliot Pro"/>
                        </a:rPr>
                        <a:t>Equity</a:t>
                      </a:r>
                      <a:endParaRPr lang="en-US" sz="1200" baseline="0" dirty="0">
                        <a:solidFill>
                          <a:srgbClr val="333333"/>
                        </a:solidFill>
                        <a:effectLst/>
                        <a:latin typeface="Calibri"/>
                        <a:ea typeface="Calibri"/>
                        <a:cs typeface="Times New Roman"/>
                      </a:endParaRPr>
                    </a:p>
                  </a:txBody>
                  <a:tcPr marL="0" marR="0" marT="60960" marB="12192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53340" marR="290830" eaLnBrk="0" hangingPunct="0">
                        <a:lnSpc>
                          <a:spcPts val="1400"/>
                        </a:lnSpc>
                        <a:spcBef>
                          <a:spcPts val="735"/>
                        </a:spcBef>
                        <a:spcAft>
                          <a:spcPts val="0"/>
                        </a:spcAft>
                      </a:pPr>
                      <a:r>
                        <a:rPr lang="en-US" sz="1200" baseline="0" dirty="0">
                          <a:solidFill>
                            <a:srgbClr val="333333"/>
                          </a:solidFill>
                          <a:effectLst/>
                          <a:latin typeface="FS Elliot Pro"/>
                          <a:ea typeface="Calibri"/>
                          <a:cs typeface="FS Elliot Pro"/>
                        </a:rPr>
                        <a:t>This </a:t>
                      </a:r>
                      <a:r>
                        <a:rPr lang="en-US" sz="1200" spc="-5" baseline="0" dirty="0">
                          <a:solidFill>
                            <a:srgbClr val="333333"/>
                          </a:solidFill>
                          <a:effectLst/>
                          <a:latin typeface="FS Elliot Pro"/>
                          <a:ea typeface="Calibri"/>
                          <a:cs typeface="FS Elliot Pro"/>
                        </a:rPr>
                        <a:t>asset</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class is </a:t>
                      </a:r>
                      <a:r>
                        <a:rPr lang="en-US" sz="1200" spc="-10" baseline="0" dirty="0">
                          <a:solidFill>
                            <a:srgbClr val="333333"/>
                          </a:solidFill>
                          <a:effectLst/>
                          <a:latin typeface="FS Elliot Pro"/>
                          <a:ea typeface="Calibri"/>
                          <a:cs typeface="FS Elliot Pro"/>
                        </a:rPr>
                        <a:t>generally</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composed</a:t>
                      </a:r>
                      <a:r>
                        <a:rPr lang="en-US" sz="1200" baseline="0" dirty="0">
                          <a:solidFill>
                            <a:srgbClr val="333333"/>
                          </a:solidFill>
                          <a:effectLst/>
                          <a:latin typeface="FS Elliot Pro"/>
                          <a:ea typeface="Calibri"/>
                          <a:cs typeface="FS Elliot Pro"/>
                        </a:rPr>
                        <a:t> </a:t>
                      </a:r>
                      <a:r>
                        <a:rPr lang="en-US" sz="1200" spc="-15" baseline="0" dirty="0">
                          <a:solidFill>
                            <a:srgbClr val="333333"/>
                          </a:solidFill>
                          <a:effectLst/>
                          <a:latin typeface="FS Elliot Pro"/>
                          <a:ea typeface="Calibri"/>
                          <a:cs typeface="FS Elliot Pro"/>
                        </a:rPr>
                        <a:t>of </a:t>
                      </a:r>
                      <a:r>
                        <a:rPr lang="en-US" sz="1200" spc="-10" baseline="0" dirty="0">
                          <a:solidFill>
                            <a:srgbClr val="333333"/>
                          </a:solidFill>
                          <a:effectLst/>
                          <a:latin typeface="FS Elliot Pro"/>
                          <a:ea typeface="Calibri"/>
                          <a:cs typeface="FS Elliot Pro"/>
                        </a:rPr>
                        <a:t>investment</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options</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that</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invest</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in </a:t>
                      </a:r>
                      <a:r>
                        <a:rPr lang="en-US" sz="1200" spc="-10" baseline="0" dirty="0">
                          <a:solidFill>
                            <a:srgbClr val="333333"/>
                          </a:solidFill>
                          <a:effectLst/>
                          <a:latin typeface="FS Elliot Pro"/>
                          <a:ea typeface="Calibri"/>
                          <a:cs typeface="FS Elliot Pro"/>
                        </a:rPr>
                        <a:t>stocks,</a:t>
                      </a:r>
                      <a:r>
                        <a:rPr lang="en-US" sz="1200" spc="-60"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or</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shares</a:t>
                      </a:r>
                      <a:r>
                        <a:rPr lang="en-US" sz="1200" baseline="0" dirty="0">
                          <a:solidFill>
                            <a:srgbClr val="333333"/>
                          </a:solidFill>
                          <a:effectLst/>
                          <a:latin typeface="FS Elliot Pro"/>
                          <a:ea typeface="Calibri"/>
                          <a:cs typeface="FS Elliot Pro"/>
                        </a:rPr>
                        <a:t> </a:t>
                      </a:r>
                      <a:r>
                        <a:rPr lang="en-US" sz="1200" spc="-15" baseline="0" dirty="0">
                          <a:solidFill>
                            <a:srgbClr val="333333"/>
                          </a:solidFill>
                          <a:effectLst/>
                          <a:latin typeface="FS Elliot Pro"/>
                          <a:ea typeface="Calibri"/>
                          <a:cs typeface="FS Elliot Pro"/>
                        </a:rPr>
                        <a:t>of</a:t>
                      </a:r>
                      <a:r>
                        <a:rPr lang="en-US" sz="1200" spc="36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ownership</a:t>
                      </a:r>
                      <a:r>
                        <a:rPr lang="en-US" sz="1200" baseline="0" dirty="0">
                          <a:solidFill>
                            <a:srgbClr val="333333"/>
                          </a:solidFill>
                          <a:effectLst/>
                          <a:latin typeface="FS Elliot Pro"/>
                          <a:ea typeface="Calibri"/>
                          <a:cs typeface="FS Elliot Pro"/>
                        </a:rPr>
                        <a:t> in </a:t>
                      </a:r>
                      <a:r>
                        <a:rPr lang="en-US" sz="1200" spc="-10" baseline="0" dirty="0">
                          <a:solidFill>
                            <a:srgbClr val="333333"/>
                          </a:solidFill>
                          <a:effectLst/>
                          <a:latin typeface="FS Elliot Pro"/>
                          <a:ea typeface="Calibri"/>
                          <a:cs typeface="FS Elliot Pro"/>
                        </a:rPr>
                        <a:t>small</a:t>
                      </a:r>
                      <a:r>
                        <a:rPr lang="en-US" sz="1200" spc="-15" baseline="0" dirty="0">
                          <a:solidFill>
                            <a:srgbClr val="333333"/>
                          </a:solidFill>
                          <a:effectLst/>
                          <a:latin typeface="FS Elliot Pro"/>
                          <a:ea typeface="Calibri"/>
                          <a:cs typeface="FS Elliot Pro"/>
                        </a:rPr>
                        <a:t> to</a:t>
                      </a:r>
                      <a:r>
                        <a:rPr lang="en-US" sz="1200"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medium-sized</a:t>
                      </a:r>
                      <a:r>
                        <a:rPr lang="en-US" sz="1200"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U.S.</a:t>
                      </a:r>
                      <a:r>
                        <a:rPr lang="en-US" sz="1200" spc="-60"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companies.</a:t>
                      </a:r>
                      <a:r>
                        <a:rPr lang="en-US" sz="1200" spc="-7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These </a:t>
                      </a:r>
                      <a:r>
                        <a:rPr lang="en-US" sz="1200" spc="-10" baseline="0" dirty="0">
                          <a:solidFill>
                            <a:srgbClr val="333333"/>
                          </a:solidFill>
                          <a:effectLst/>
                          <a:latin typeface="FS Elliot Pro"/>
                          <a:ea typeface="Calibri"/>
                          <a:cs typeface="FS Elliot Pro"/>
                        </a:rPr>
                        <a:t>investment</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options</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typically</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carry</a:t>
                      </a:r>
                      <a:r>
                        <a:rPr lang="en-US" sz="1200" spc="48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more</a:t>
                      </a:r>
                      <a:r>
                        <a:rPr lang="en-US" sz="1200" baseline="0" dirty="0">
                          <a:solidFill>
                            <a:srgbClr val="333333"/>
                          </a:solidFill>
                          <a:effectLst/>
                          <a:latin typeface="FS Elliot Pro"/>
                          <a:ea typeface="Calibri"/>
                          <a:cs typeface="FS Elliot Pro"/>
                        </a:rPr>
                        <a:t> risk</a:t>
                      </a:r>
                      <a:r>
                        <a:rPr lang="en-US" sz="1200" spc="-30"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than </a:t>
                      </a:r>
                      <a:r>
                        <a:rPr lang="en-US" sz="1200" spc="-5" baseline="0" dirty="0">
                          <a:solidFill>
                            <a:srgbClr val="333333"/>
                          </a:solidFill>
                          <a:effectLst/>
                          <a:latin typeface="FS Elliot Pro"/>
                          <a:ea typeface="Calibri"/>
                          <a:cs typeface="FS Elliot Pro"/>
                        </a:rPr>
                        <a:t>larger</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U.S.</a:t>
                      </a:r>
                      <a:r>
                        <a:rPr lang="en-US" sz="1200" spc="-60"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equity</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investment</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options</a:t>
                      </a:r>
                      <a:r>
                        <a:rPr lang="en-US" sz="1200" baseline="0" dirty="0">
                          <a:solidFill>
                            <a:srgbClr val="333333"/>
                          </a:solidFill>
                          <a:effectLst/>
                          <a:latin typeface="FS Elliot Pro"/>
                          <a:ea typeface="Calibri"/>
                          <a:cs typeface="FS Elliot Pro"/>
                        </a:rPr>
                        <a:t> but</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have</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the </a:t>
                      </a:r>
                      <a:r>
                        <a:rPr lang="en-US" sz="1200" spc="-10" baseline="0" dirty="0">
                          <a:solidFill>
                            <a:srgbClr val="333333"/>
                          </a:solidFill>
                          <a:effectLst/>
                          <a:latin typeface="FS Elliot Pro"/>
                          <a:ea typeface="Calibri"/>
                          <a:cs typeface="FS Elliot Pro"/>
                        </a:rPr>
                        <a:t>potential</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for</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higher</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returns.</a:t>
                      </a:r>
                      <a:r>
                        <a:rPr lang="en-US" sz="1200" spc="2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They</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may</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be an </a:t>
                      </a:r>
                      <a:r>
                        <a:rPr lang="en-US" sz="1200" spc="-10" baseline="0" dirty="0">
                          <a:solidFill>
                            <a:srgbClr val="333333"/>
                          </a:solidFill>
                          <a:effectLst/>
                          <a:latin typeface="FS Elliot Pro"/>
                          <a:ea typeface="Calibri"/>
                          <a:cs typeface="FS Elliot Pro"/>
                        </a:rPr>
                        <a:t>appropriate</a:t>
                      </a:r>
                      <a:r>
                        <a:rPr lang="en-US" sz="1200"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choice</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for</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long-term</a:t>
                      </a:r>
                      <a:r>
                        <a:rPr lang="en-US" sz="1200"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investors</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who </a:t>
                      </a:r>
                      <a:r>
                        <a:rPr lang="en-US" sz="1200" spc="-5" baseline="0" dirty="0">
                          <a:solidFill>
                            <a:srgbClr val="333333"/>
                          </a:solidFill>
                          <a:effectLst/>
                          <a:latin typeface="FS Elliot Pro"/>
                          <a:ea typeface="Calibri"/>
                          <a:cs typeface="FS Elliot Pro"/>
                        </a:rPr>
                        <a:t>are</a:t>
                      </a:r>
                      <a:r>
                        <a:rPr lang="en-US" sz="1200" baseline="0" dirty="0">
                          <a:solidFill>
                            <a:srgbClr val="333333"/>
                          </a:solidFill>
                          <a:effectLst/>
                          <a:latin typeface="FS Elliot Pro"/>
                          <a:ea typeface="Calibri"/>
                          <a:cs typeface="FS Elliot Pro"/>
                        </a:rPr>
                        <a:t> seeking</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the </a:t>
                      </a:r>
                      <a:r>
                        <a:rPr lang="en-US" sz="1200" spc="-10" baseline="0" dirty="0">
                          <a:solidFill>
                            <a:srgbClr val="333333"/>
                          </a:solidFill>
                          <a:effectLst/>
                          <a:latin typeface="FS Elliot Pro"/>
                          <a:ea typeface="Calibri"/>
                          <a:cs typeface="FS Elliot Pro"/>
                        </a:rPr>
                        <a:t>potential</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for </a:t>
                      </a:r>
                      <a:r>
                        <a:rPr lang="en-US" sz="1200" spc="-5" baseline="0" dirty="0">
                          <a:solidFill>
                            <a:srgbClr val="333333"/>
                          </a:solidFill>
                          <a:effectLst/>
                          <a:latin typeface="FS Elliot Pro"/>
                          <a:ea typeface="Calibri"/>
                          <a:cs typeface="FS Elliot Pro"/>
                        </a:rPr>
                        <a:t>growth.</a:t>
                      </a:r>
                      <a:r>
                        <a:rPr lang="en-US" sz="1200" spc="-7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All</a:t>
                      </a:r>
                      <a:r>
                        <a:rPr lang="en-US" sz="1200"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investment</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options</a:t>
                      </a:r>
                      <a:r>
                        <a:rPr lang="en-US" sz="1200" baseline="0" dirty="0">
                          <a:solidFill>
                            <a:srgbClr val="333333"/>
                          </a:solidFill>
                          <a:effectLst/>
                          <a:latin typeface="FS Elliot Pro"/>
                          <a:ea typeface="Calibri"/>
                          <a:cs typeface="FS Elliot Pro"/>
                        </a:rPr>
                        <a:t> in</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this </a:t>
                      </a:r>
                      <a:r>
                        <a:rPr lang="en-US" sz="1200" spc="-5" baseline="0" dirty="0">
                          <a:solidFill>
                            <a:srgbClr val="333333"/>
                          </a:solidFill>
                          <a:effectLst/>
                          <a:latin typeface="FS Elliot Pro"/>
                          <a:ea typeface="Calibri"/>
                          <a:cs typeface="FS Elliot Pro"/>
                        </a:rPr>
                        <a:t>category</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have</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the </a:t>
                      </a:r>
                      <a:r>
                        <a:rPr lang="en-US" sz="1200" spc="-10" baseline="0" dirty="0">
                          <a:solidFill>
                            <a:srgbClr val="333333"/>
                          </a:solidFill>
                          <a:effectLst/>
                          <a:latin typeface="FS Elliot Pro"/>
                          <a:ea typeface="Calibri"/>
                          <a:cs typeface="FS Elliot Pro"/>
                        </a:rPr>
                        <a:t>potential</a:t>
                      </a:r>
                      <a:r>
                        <a:rPr lang="en-US" sz="1200" spc="-15" baseline="0" dirty="0">
                          <a:solidFill>
                            <a:srgbClr val="333333"/>
                          </a:solidFill>
                          <a:effectLst/>
                          <a:latin typeface="FS Elliot Pro"/>
                          <a:ea typeface="Calibri"/>
                          <a:cs typeface="FS Elliot Pro"/>
                        </a:rPr>
                        <a:t> to</a:t>
                      </a:r>
                      <a:r>
                        <a:rPr lang="en-US" sz="1200"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lose</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value.</a:t>
                      </a:r>
                      <a:endParaRPr lang="en-US" sz="1200" baseline="0" dirty="0">
                        <a:solidFill>
                          <a:srgbClr val="333333"/>
                        </a:solidFill>
                        <a:effectLst/>
                        <a:latin typeface="Calibri"/>
                        <a:ea typeface="Calibri"/>
                        <a:cs typeface="Times New Roman"/>
                      </a:endParaRPr>
                    </a:p>
                  </a:txBody>
                  <a:tcPr marL="0" marR="0" marT="60960" marB="12192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27824">
                <a:tc>
                  <a:txBody>
                    <a:bodyPr/>
                    <a:lstStyle/>
                    <a:p>
                      <a:pPr marL="88265" marR="326390" defTabSz="461963" eaLnBrk="0" hangingPunct="0">
                        <a:spcBef>
                          <a:spcPts val="740"/>
                        </a:spcBef>
                        <a:spcAft>
                          <a:spcPts val="0"/>
                        </a:spcAft>
                        <a:tabLst/>
                      </a:pPr>
                      <a:r>
                        <a:rPr lang="en-US" sz="1200" b="1" spc="0" baseline="0" dirty="0">
                          <a:solidFill>
                            <a:srgbClr val="333333"/>
                          </a:solidFill>
                          <a:effectLst/>
                          <a:latin typeface="FS Elliot Pro"/>
                          <a:ea typeface="Calibri"/>
                          <a:cs typeface="FS Elliot Pro"/>
                        </a:rPr>
                        <a:t>International</a:t>
                      </a:r>
                      <a:br>
                        <a:rPr lang="en-US" sz="1200" b="1" spc="0" baseline="0" dirty="0">
                          <a:solidFill>
                            <a:srgbClr val="333333"/>
                          </a:solidFill>
                          <a:effectLst/>
                          <a:latin typeface="FS Elliot Pro"/>
                          <a:ea typeface="Calibri"/>
                          <a:cs typeface="FS Elliot Pro"/>
                        </a:rPr>
                      </a:br>
                      <a:r>
                        <a:rPr lang="en-US" sz="1200" b="1" spc="0" baseline="0" dirty="0">
                          <a:solidFill>
                            <a:srgbClr val="333333"/>
                          </a:solidFill>
                          <a:effectLst/>
                          <a:latin typeface="FS Elliot Pro"/>
                          <a:ea typeface="Calibri"/>
                          <a:cs typeface="FS Elliot Pro"/>
                        </a:rPr>
                        <a:t>Equity</a:t>
                      </a:r>
                      <a:endParaRPr lang="en-US" sz="1200" spc="0" baseline="0" dirty="0">
                        <a:solidFill>
                          <a:srgbClr val="333333"/>
                        </a:solidFill>
                        <a:effectLst/>
                        <a:latin typeface="Calibri"/>
                        <a:ea typeface="Calibri"/>
                        <a:cs typeface="Times New Roman"/>
                      </a:endParaRPr>
                    </a:p>
                  </a:txBody>
                  <a:tcPr marL="0" marR="0" marT="60960" marB="12192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53340" marR="86360" eaLnBrk="0" hangingPunct="0">
                        <a:lnSpc>
                          <a:spcPts val="1400"/>
                        </a:lnSpc>
                        <a:spcBef>
                          <a:spcPts val="740"/>
                        </a:spcBef>
                        <a:spcAft>
                          <a:spcPts val="0"/>
                        </a:spcAft>
                      </a:pPr>
                      <a:r>
                        <a:rPr lang="en-US" sz="1200" baseline="0" dirty="0">
                          <a:solidFill>
                            <a:srgbClr val="333333"/>
                          </a:solidFill>
                          <a:effectLst/>
                          <a:latin typeface="FS Elliot Pro"/>
                          <a:ea typeface="Calibri"/>
                          <a:cs typeface="FS Elliot Pro"/>
                        </a:rPr>
                        <a:t>This </a:t>
                      </a:r>
                      <a:r>
                        <a:rPr lang="en-US" sz="1200" spc="-5" baseline="0" dirty="0">
                          <a:solidFill>
                            <a:srgbClr val="333333"/>
                          </a:solidFill>
                          <a:effectLst/>
                          <a:latin typeface="FS Elliot Pro"/>
                          <a:ea typeface="Calibri"/>
                          <a:cs typeface="FS Elliot Pro"/>
                        </a:rPr>
                        <a:t>asset</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class is </a:t>
                      </a:r>
                      <a:r>
                        <a:rPr lang="en-US" sz="1200" spc="-5" baseline="0" dirty="0">
                          <a:solidFill>
                            <a:srgbClr val="333333"/>
                          </a:solidFill>
                          <a:effectLst/>
                          <a:latin typeface="FS Elliot Pro"/>
                          <a:ea typeface="Calibri"/>
                          <a:cs typeface="FS Elliot Pro"/>
                        </a:rPr>
                        <a:t>composed</a:t>
                      </a:r>
                      <a:r>
                        <a:rPr lang="en-US" sz="1200" baseline="0" dirty="0">
                          <a:solidFill>
                            <a:srgbClr val="333333"/>
                          </a:solidFill>
                          <a:effectLst/>
                          <a:latin typeface="FS Elliot Pro"/>
                          <a:ea typeface="Calibri"/>
                          <a:cs typeface="FS Elliot Pro"/>
                        </a:rPr>
                        <a:t> </a:t>
                      </a:r>
                      <a:r>
                        <a:rPr lang="en-US" sz="1200" spc="-15" baseline="0" dirty="0">
                          <a:solidFill>
                            <a:srgbClr val="333333"/>
                          </a:solidFill>
                          <a:effectLst/>
                          <a:latin typeface="FS Elliot Pro"/>
                          <a:ea typeface="Calibri"/>
                          <a:cs typeface="FS Elliot Pro"/>
                        </a:rPr>
                        <a:t>of </a:t>
                      </a:r>
                      <a:r>
                        <a:rPr lang="en-US" sz="1200" spc="-10" baseline="0" dirty="0">
                          <a:solidFill>
                            <a:srgbClr val="333333"/>
                          </a:solidFill>
                          <a:effectLst/>
                          <a:latin typeface="FS Elliot Pro"/>
                          <a:ea typeface="Calibri"/>
                          <a:cs typeface="FS Elliot Pro"/>
                        </a:rPr>
                        <a:t>investment</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options</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that</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invest</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in </a:t>
                      </a:r>
                      <a:r>
                        <a:rPr lang="en-US" sz="1200" spc="-10" baseline="0" dirty="0">
                          <a:solidFill>
                            <a:srgbClr val="333333"/>
                          </a:solidFill>
                          <a:effectLst/>
                          <a:latin typeface="FS Elliot Pro"/>
                          <a:ea typeface="Calibri"/>
                          <a:cs typeface="FS Elliot Pro"/>
                        </a:rPr>
                        <a:t>stocks,</a:t>
                      </a:r>
                      <a:r>
                        <a:rPr lang="en-US" sz="1200" spc="-60"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or</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shares</a:t>
                      </a:r>
                      <a:r>
                        <a:rPr lang="en-US" sz="1200" baseline="0" dirty="0">
                          <a:solidFill>
                            <a:srgbClr val="333333"/>
                          </a:solidFill>
                          <a:effectLst/>
                          <a:latin typeface="FS Elliot Pro"/>
                          <a:ea typeface="Calibri"/>
                          <a:cs typeface="FS Elliot Pro"/>
                        </a:rPr>
                        <a:t> </a:t>
                      </a:r>
                      <a:r>
                        <a:rPr lang="en-US" sz="1200" spc="-15" baseline="0" dirty="0">
                          <a:solidFill>
                            <a:srgbClr val="333333"/>
                          </a:solidFill>
                          <a:effectLst/>
                          <a:latin typeface="FS Elliot Pro"/>
                          <a:ea typeface="Calibri"/>
                          <a:cs typeface="FS Elliot Pro"/>
                        </a:rPr>
                        <a:t>of </a:t>
                      </a:r>
                      <a:r>
                        <a:rPr lang="en-US" sz="1200" spc="-5" baseline="0" dirty="0">
                          <a:solidFill>
                            <a:srgbClr val="333333"/>
                          </a:solidFill>
                          <a:effectLst/>
                          <a:latin typeface="FS Elliot Pro"/>
                          <a:ea typeface="Calibri"/>
                          <a:cs typeface="FS Elliot Pro"/>
                        </a:rPr>
                        <a:t>ownership</a:t>
                      </a:r>
                      <a:r>
                        <a:rPr lang="en-US" sz="1200" baseline="0" dirty="0">
                          <a:solidFill>
                            <a:srgbClr val="333333"/>
                          </a:solidFill>
                          <a:effectLst/>
                          <a:latin typeface="FS Elliot Pro"/>
                          <a:ea typeface="Calibri"/>
                          <a:cs typeface="FS Elliot Pro"/>
                        </a:rPr>
                        <a:t> in</a:t>
                      </a:r>
                      <a:r>
                        <a:rPr lang="en-US" sz="1200" spc="40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companies</a:t>
                      </a:r>
                      <a:r>
                        <a:rPr lang="en-US" sz="1200" spc="-20"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with</a:t>
                      </a:r>
                      <a:r>
                        <a:rPr lang="en-US" sz="1200" spc="-20"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their</a:t>
                      </a:r>
                      <a:r>
                        <a:rPr lang="en-US" sz="1200" spc="-20"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principal </a:t>
                      </a:r>
                      <a:r>
                        <a:rPr lang="en-US" sz="1200" spc="-10" baseline="0" dirty="0">
                          <a:solidFill>
                            <a:srgbClr val="333333"/>
                          </a:solidFill>
                          <a:effectLst/>
                          <a:latin typeface="FS Elliot Pro"/>
                          <a:ea typeface="Calibri"/>
                          <a:cs typeface="FS Elliot Pro"/>
                        </a:rPr>
                        <a:t>place</a:t>
                      </a:r>
                      <a:r>
                        <a:rPr lang="en-US" sz="1200" spc="-5" baseline="0" dirty="0">
                          <a:solidFill>
                            <a:srgbClr val="333333"/>
                          </a:solidFill>
                          <a:effectLst/>
                          <a:latin typeface="FS Elliot Pro"/>
                          <a:ea typeface="Calibri"/>
                          <a:cs typeface="FS Elliot Pro"/>
                        </a:rPr>
                        <a:t> </a:t>
                      </a:r>
                      <a:r>
                        <a:rPr lang="en-US" sz="1200" spc="-15" baseline="0" dirty="0">
                          <a:solidFill>
                            <a:srgbClr val="333333"/>
                          </a:solidFill>
                          <a:effectLst/>
                          <a:latin typeface="FS Elliot Pro"/>
                          <a:ea typeface="Calibri"/>
                          <a:cs typeface="FS Elliot Pro"/>
                        </a:rPr>
                        <a:t>of</a:t>
                      </a:r>
                      <a:r>
                        <a:rPr lang="en-US" sz="1200" spc="-20"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business or</a:t>
                      </a:r>
                      <a:r>
                        <a:rPr lang="en-US" sz="1200" spc="-20"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o</a:t>
                      </a:r>
                      <a:r>
                        <a:rPr lang="en-US" sz="1200" spc="-15" baseline="0" dirty="0">
                          <a:solidFill>
                            <a:srgbClr val="333333"/>
                          </a:solidFill>
                          <a:effectLst/>
                          <a:latin typeface="FS Elliot Pro"/>
                          <a:ea typeface="Calibri"/>
                          <a:cs typeface="FS Elliot Pro"/>
                        </a:rPr>
                        <a:t>ffic</a:t>
                      </a:r>
                      <a:r>
                        <a:rPr lang="en-US" sz="1200" spc="-10" baseline="0" dirty="0">
                          <a:solidFill>
                            <a:srgbClr val="333333"/>
                          </a:solidFill>
                          <a:effectLst/>
                          <a:latin typeface="FS Elliot Pro"/>
                          <a:ea typeface="Calibri"/>
                          <a:cs typeface="FS Elliot Pro"/>
                        </a:rPr>
                        <a:t>e</a:t>
                      </a:r>
                      <a:r>
                        <a:rPr lang="en-US" sz="1200" spc="-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outside</a:t>
                      </a:r>
                      <a:r>
                        <a:rPr lang="en-US" sz="1200" spc="-20"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the</a:t>
                      </a:r>
                      <a:r>
                        <a:rPr lang="en-US" sz="1200" spc="-5" baseline="0" dirty="0">
                          <a:solidFill>
                            <a:srgbClr val="333333"/>
                          </a:solidFill>
                          <a:effectLst/>
                          <a:latin typeface="FS Elliot Pro"/>
                          <a:ea typeface="Calibri"/>
                          <a:cs typeface="FS Elliot Pro"/>
                        </a:rPr>
                        <a:t> United </a:t>
                      </a:r>
                      <a:r>
                        <a:rPr lang="en-US" sz="1200" spc="-10" baseline="0" dirty="0">
                          <a:solidFill>
                            <a:srgbClr val="333333"/>
                          </a:solidFill>
                          <a:effectLst/>
                          <a:latin typeface="FS Elliot Pro"/>
                          <a:ea typeface="Calibri"/>
                          <a:cs typeface="FS Elliot Pro"/>
                        </a:rPr>
                        <a:t>States.</a:t>
                      </a:r>
                      <a:r>
                        <a:rPr lang="en-US" sz="1200" spc="-7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These</a:t>
                      </a:r>
                      <a:r>
                        <a:rPr lang="en-US" sz="1200" spc="-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invest</a:t>
                      </a:r>
                      <a:r>
                        <a:rPr lang="en-US" sz="1200" spc="-5" baseline="0" dirty="0">
                          <a:solidFill>
                            <a:srgbClr val="333333"/>
                          </a:solidFill>
                          <a:effectLst/>
                          <a:latin typeface="FS Elliot Pro"/>
                          <a:ea typeface="Calibri"/>
                          <a:cs typeface="FS Elliot Pro"/>
                        </a:rPr>
                        <a:t>ment</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options</a:t>
                      </a:r>
                      <a:r>
                        <a:rPr lang="en-US" sz="1200"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often</a:t>
                      </a:r>
                      <a:r>
                        <a:rPr lang="en-US" sz="1200" baseline="0" dirty="0">
                          <a:solidFill>
                            <a:srgbClr val="333333"/>
                          </a:solidFill>
                          <a:effectLst/>
                          <a:latin typeface="FS Elliot Pro"/>
                          <a:ea typeface="Calibri"/>
                          <a:cs typeface="FS Elliot Pro"/>
                        </a:rPr>
                        <a:t> carry</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more</a:t>
                      </a:r>
                      <a:r>
                        <a:rPr lang="en-US" sz="1200" baseline="0" dirty="0">
                          <a:solidFill>
                            <a:srgbClr val="333333"/>
                          </a:solidFill>
                          <a:effectLst/>
                          <a:latin typeface="FS Elliot Pro"/>
                          <a:ea typeface="Calibri"/>
                          <a:cs typeface="FS Elliot Pro"/>
                        </a:rPr>
                        <a:t> risk</a:t>
                      </a:r>
                      <a:r>
                        <a:rPr lang="en-US" sz="1200" spc="-30"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than </a:t>
                      </a:r>
                      <a:r>
                        <a:rPr lang="en-US" sz="1200" spc="-10" baseline="0" dirty="0">
                          <a:solidFill>
                            <a:srgbClr val="333333"/>
                          </a:solidFill>
                          <a:effectLst/>
                          <a:latin typeface="FS Elliot Pro"/>
                          <a:ea typeface="Calibri"/>
                          <a:cs typeface="FS Elliot Pro"/>
                        </a:rPr>
                        <a:t>U.S.</a:t>
                      </a:r>
                      <a:r>
                        <a:rPr lang="en-US" sz="1200" spc="-60"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equity</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investment</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options</a:t>
                      </a:r>
                      <a:r>
                        <a:rPr lang="en-US" sz="1200" baseline="0" dirty="0">
                          <a:solidFill>
                            <a:srgbClr val="333333"/>
                          </a:solidFill>
                          <a:effectLst/>
                          <a:latin typeface="FS Elliot Pro"/>
                          <a:ea typeface="Calibri"/>
                          <a:cs typeface="FS Elliot Pro"/>
                        </a:rPr>
                        <a:t> but</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may</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have</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the </a:t>
                      </a:r>
                      <a:r>
                        <a:rPr lang="en-US" sz="1200" spc="-10" baseline="0" dirty="0">
                          <a:solidFill>
                            <a:srgbClr val="333333"/>
                          </a:solidFill>
                          <a:effectLst/>
                          <a:latin typeface="FS Elliot Pro"/>
                          <a:ea typeface="Calibri"/>
                          <a:cs typeface="FS Elliot Pro"/>
                        </a:rPr>
                        <a:t>poten</a:t>
                      </a:r>
                      <a:r>
                        <a:rPr lang="en-US" sz="1200" spc="-5" baseline="0" dirty="0">
                          <a:solidFill>
                            <a:srgbClr val="333333"/>
                          </a:solidFill>
                          <a:effectLst/>
                          <a:latin typeface="FS Elliot Pro"/>
                          <a:ea typeface="Calibri"/>
                          <a:cs typeface="FS Elliot Pro"/>
                        </a:rPr>
                        <a:t>tial</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for</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higher</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returns.</a:t>
                      </a:r>
                      <a:r>
                        <a:rPr lang="en-US" sz="1200" spc="-7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They</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may</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be an </a:t>
                      </a:r>
                      <a:r>
                        <a:rPr lang="en-US" sz="1200" spc="-10" baseline="0" dirty="0">
                          <a:solidFill>
                            <a:srgbClr val="333333"/>
                          </a:solidFill>
                          <a:effectLst/>
                          <a:latin typeface="FS Elliot Pro"/>
                          <a:ea typeface="Calibri"/>
                          <a:cs typeface="FS Elliot Pro"/>
                        </a:rPr>
                        <a:t>appropriate</a:t>
                      </a:r>
                      <a:r>
                        <a:rPr lang="en-US" sz="1200"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choice</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for</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long-term</a:t>
                      </a:r>
                      <a:r>
                        <a:rPr lang="en-US" sz="1200"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investors</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who </a:t>
                      </a:r>
                      <a:r>
                        <a:rPr lang="en-US" sz="1200" spc="-5" baseline="0" dirty="0">
                          <a:solidFill>
                            <a:srgbClr val="333333"/>
                          </a:solidFill>
                          <a:effectLst/>
                          <a:latin typeface="FS Elliot Pro"/>
                          <a:ea typeface="Calibri"/>
                          <a:cs typeface="FS Elliot Pro"/>
                        </a:rPr>
                        <a:t>are</a:t>
                      </a:r>
                      <a:r>
                        <a:rPr lang="en-US" sz="1200" baseline="0" dirty="0">
                          <a:solidFill>
                            <a:srgbClr val="333333"/>
                          </a:solidFill>
                          <a:effectLst/>
                          <a:latin typeface="FS Elliot Pro"/>
                          <a:ea typeface="Calibri"/>
                          <a:cs typeface="FS Elliot Pro"/>
                        </a:rPr>
                        <a:t> seeking</a:t>
                      </a:r>
                      <a:r>
                        <a:rPr lang="en-US" sz="1200" spc="30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the </a:t>
                      </a:r>
                      <a:r>
                        <a:rPr lang="en-US" sz="1200" spc="-10" baseline="0" dirty="0">
                          <a:solidFill>
                            <a:srgbClr val="333333"/>
                          </a:solidFill>
                          <a:effectLst/>
                          <a:latin typeface="FS Elliot Pro"/>
                          <a:ea typeface="Calibri"/>
                          <a:cs typeface="FS Elliot Pro"/>
                        </a:rPr>
                        <a:t>potential</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for</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growth.</a:t>
                      </a:r>
                      <a:r>
                        <a:rPr lang="en-US" sz="1200" spc="-7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All</a:t>
                      </a:r>
                      <a:r>
                        <a:rPr lang="en-US" sz="1200"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investment</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options</a:t>
                      </a:r>
                      <a:r>
                        <a:rPr lang="en-US" sz="1200" baseline="0" dirty="0">
                          <a:solidFill>
                            <a:srgbClr val="333333"/>
                          </a:solidFill>
                          <a:effectLst/>
                          <a:latin typeface="FS Elliot Pro"/>
                          <a:ea typeface="Calibri"/>
                          <a:cs typeface="FS Elliot Pro"/>
                        </a:rPr>
                        <a:t> in</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this </a:t>
                      </a:r>
                      <a:r>
                        <a:rPr lang="en-US" sz="1200" spc="-5" baseline="0" dirty="0">
                          <a:solidFill>
                            <a:srgbClr val="333333"/>
                          </a:solidFill>
                          <a:effectLst/>
                          <a:latin typeface="FS Elliot Pro"/>
                          <a:ea typeface="Calibri"/>
                          <a:cs typeface="FS Elliot Pro"/>
                        </a:rPr>
                        <a:t>category</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have</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the </a:t>
                      </a:r>
                      <a:r>
                        <a:rPr lang="en-US" sz="1200" spc="-10" baseline="0" dirty="0">
                          <a:solidFill>
                            <a:srgbClr val="333333"/>
                          </a:solidFill>
                          <a:effectLst/>
                          <a:latin typeface="FS Elliot Pro"/>
                          <a:ea typeface="Calibri"/>
                          <a:cs typeface="FS Elliot Pro"/>
                        </a:rPr>
                        <a:t>potential</a:t>
                      </a:r>
                      <a:r>
                        <a:rPr lang="en-US" sz="1200" spc="-15" baseline="0" dirty="0">
                          <a:solidFill>
                            <a:srgbClr val="333333"/>
                          </a:solidFill>
                          <a:effectLst/>
                          <a:latin typeface="FS Elliot Pro"/>
                          <a:ea typeface="Calibri"/>
                          <a:cs typeface="FS Elliot Pro"/>
                        </a:rPr>
                        <a:t> to</a:t>
                      </a:r>
                      <a:r>
                        <a:rPr lang="en-US" sz="1200"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lose</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value.</a:t>
                      </a:r>
                      <a:endParaRPr lang="en-US" sz="1200" baseline="0" dirty="0">
                        <a:solidFill>
                          <a:srgbClr val="333333"/>
                        </a:solidFill>
                        <a:effectLst/>
                        <a:latin typeface="Calibri"/>
                        <a:ea typeface="Calibri"/>
                        <a:cs typeface="Times New Roman"/>
                      </a:endParaRPr>
                    </a:p>
                  </a:txBody>
                  <a:tcPr marL="0" marR="0" marT="60960" marB="12192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98792">
                <a:tc>
                  <a:txBody>
                    <a:bodyPr/>
                    <a:lstStyle/>
                    <a:p>
                      <a:pPr marL="88265" marR="0" eaLnBrk="0" hangingPunct="0">
                        <a:spcBef>
                          <a:spcPts val="740"/>
                        </a:spcBef>
                        <a:spcAft>
                          <a:spcPts val="0"/>
                        </a:spcAft>
                      </a:pPr>
                      <a:r>
                        <a:rPr lang="en-US" sz="1200" b="1" baseline="0" dirty="0">
                          <a:solidFill>
                            <a:srgbClr val="333333"/>
                          </a:solidFill>
                          <a:effectLst/>
                          <a:latin typeface="FS Elliot Pro"/>
                          <a:ea typeface="Calibri"/>
                          <a:cs typeface="FS Elliot Pro"/>
                        </a:rPr>
                        <a:t>Other</a:t>
                      </a:r>
                      <a:endParaRPr lang="en-US" sz="1200" baseline="0" dirty="0">
                        <a:solidFill>
                          <a:srgbClr val="333333"/>
                        </a:solidFill>
                        <a:effectLst/>
                        <a:latin typeface="Calibri"/>
                        <a:ea typeface="Calibri"/>
                        <a:cs typeface="Times New Roman"/>
                      </a:endParaRPr>
                    </a:p>
                  </a:txBody>
                  <a:tcPr marL="0" marR="0" marT="60960" marB="12192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53340" marR="143510" eaLnBrk="0" hangingPunct="0">
                        <a:lnSpc>
                          <a:spcPts val="1400"/>
                        </a:lnSpc>
                        <a:spcBef>
                          <a:spcPts val="740"/>
                        </a:spcBef>
                        <a:spcAft>
                          <a:spcPts val="0"/>
                        </a:spcAft>
                      </a:pPr>
                      <a:r>
                        <a:rPr lang="en-US" sz="1200" baseline="0" dirty="0">
                          <a:solidFill>
                            <a:srgbClr val="333333"/>
                          </a:solidFill>
                          <a:effectLst/>
                          <a:latin typeface="FS Elliot Pro"/>
                          <a:ea typeface="Calibri"/>
                          <a:cs typeface="FS Elliot Pro"/>
                        </a:rPr>
                        <a:t>This </a:t>
                      </a:r>
                      <a:r>
                        <a:rPr lang="en-US" sz="1200" spc="-5" baseline="0" dirty="0">
                          <a:solidFill>
                            <a:srgbClr val="333333"/>
                          </a:solidFill>
                          <a:effectLst/>
                          <a:latin typeface="FS Elliot Pro"/>
                          <a:ea typeface="Calibri"/>
                          <a:cs typeface="FS Elliot Pro"/>
                        </a:rPr>
                        <a:t>asset</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class is </a:t>
                      </a:r>
                      <a:r>
                        <a:rPr lang="en-US" sz="1200" spc="-5" baseline="0" dirty="0">
                          <a:solidFill>
                            <a:srgbClr val="333333"/>
                          </a:solidFill>
                          <a:effectLst/>
                          <a:latin typeface="FS Elliot Pro"/>
                          <a:ea typeface="Calibri"/>
                          <a:cs typeface="FS Elliot Pro"/>
                        </a:rPr>
                        <a:t>composed</a:t>
                      </a:r>
                      <a:r>
                        <a:rPr lang="en-US" sz="1200" baseline="0" dirty="0">
                          <a:solidFill>
                            <a:srgbClr val="333333"/>
                          </a:solidFill>
                          <a:effectLst/>
                          <a:latin typeface="FS Elliot Pro"/>
                          <a:ea typeface="Calibri"/>
                          <a:cs typeface="FS Elliot Pro"/>
                        </a:rPr>
                        <a:t> </a:t>
                      </a:r>
                      <a:r>
                        <a:rPr lang="en-US" sz="1200" spc="-15" baseline="0" dirty="0">
                          <a:solidFill>
                            <a:srgbClr val="333333"/>
                          </a:solidFill>
                          <a:effectLst/>
                          <a:latin typeface="FS Elliot Pro"/>
                          <a:ea typeface="Calibri"/>
                          <a:cs typeface="FS Elliot Pro"/>
                        </a:rPr>
                        <a:t>of </a:t>
                      </a:r>
                      <a:r>
                        <a:rPr lang="en-US" sz="1200" spc="-10" baseline="0" dirty="0">
                          <a:solidFill>
                            <a:srgbClr val="333333"/>
                          </a:solidFill>
                          <a:effectLst/>
                          <a:latin typeface="FS Elliot Pro"/>
                          <a:ea typeface="Calibri"/>
                          <a:cs typeface="FS Elliot Pro"/>
                        </a:rPr>
                        <a:t>investment</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options</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that</a:t>
                      </a:r>
                      <a:r>
                        <a:rPr lang="en-US" sz="1200" spc="-1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do </a:t>
                      </a:r>
                      <a:r>
                        <a:rPr lang="en-US" sz="1200" spc="-10" baseline="0" dirty="0">
                          <a:solidFill>
                            <a:srgbClr val="333333"/>
                          </a:solidFill>
                          <a:effectLst/>
                          <a:latin typeface="FS Elliot Pro"/>
                          <a:ea typeface="Calibri"/>
                          <a:cs typeface="FS Elliot Pro"/>
                        </a:rPr>
                        <a:t>not</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match</a:t>
                      </a:r>
                      <a:r>
                        <a:rPr lang="en-US" sz="1200" baseline="0" dirty="0">
                          <a:solidFill>
                            <a:srgbClr val="333333"/>
                          </a:solidFill>
                          <a:effectLst/>
                          <a:latin typeface="FS Elliot Pro"/>
                          <a:ea typeface="Calibri"/>
                          <a:cs typeface="FS Elliot Pro"/>
                        </a:rPr>
                        <a:t> our</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other</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categories.</a:t>
                      </a:r>
                      <a:r>
                        <a:rPr lang="en-US" sz="1200" spc="23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Examples include </a:t>
                      </a:r>
                      <a:r>
                        <a:rPr lang="en-US" sz="1200" spc="-10" baseline="0" dirty="0">
                          <a:solidFill>
                            <a:srgbClr val="333333"/>
                          </a:solidFill>
                          <a:effectLst/>
                          <a:latin typeface="FS Elliot Pro"/>
                          <a:ea typeface="Calibri"/>
                          <a:cs typeface="FS Elliot Pro"/>
                        </a:rPr>
                        <a:t>investment</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options</a:t>
                      </a:r>
                      <a:r>
                        <a:rPr lang="en-US" sz="1200" spc="-20"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which </a:t>
                      </a:r>
                      <a:r>
                        <a:rPr lang="en-US" sz="1200" spc="-10" baseline="0" dirty="0">
                          <a:solidFill>
                            <a:srgbClr val="333333"/>
                          </a:solidFill>
                          <a:effectLst/>
                          <a:latin typeface="FS Elliot Pro"/>
                          <a:ea typeface="Calibri"/>
                          <a:cs typeface="FS Elliot Pro"/>
                        </a:rPr>
                        <a:t>concentrate</a:t>
                      </a:r>
                      <a:r>
                        <a:rPr lang="en-US" sz="1200" spc="-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on specific</a:t>
                      </a:r>
                      <a:r>
                        <a:rPr lang="en-US" sz="1200" spc="-5" baseline="0" dirty="0">
                          <a:solidFill>
                            <a:srgbClr val="333333"/>
                          </a:solidFill>
                          <a:effectLst/>
                          <a:latin typeface="FS Elliot Pro"/>
                          <a:ea typeface="Calibri"/>
                          <a:cs typeface="FS Elliot Pro"/>
                        </a:rPr>
                        <a:t> sectors</a:t>
                      </a:r>
                      <a:r>
                        <a:rPr lang="en-US" sz="1200" baseline="0" dirty="0">
                          <a:solidFill>
                            <a:srgbClr val="333333"/>
                          </a:solidFill>
                          <a:effectLst/>
                          <a:latin typeface="FS Elliot Pro"/>
                          <a:ea typeface="Calibri"/>
                          <a:cs typeface="FS Elliot Pro"/>
                        </a:rPr>
                        <a:t> such</a:t>
                      </a:r>
                      <a:r>
                        <a:rPr lang="en-US" sz="1200" spc="-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as</a:t>
                      </a:r>
                      <a:r>
                        <a:rPr lang="en-US" sz="1200" spc="-20"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technology,</a:t>
                      </a:r>
                      <a:r>
                        <a:rPr lang="en-US" sz="1200" spc="22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financials,</a:t>
                      </a:r>
                      <a:r>
                        <a:rPr lang="en-US" sz="1200" spc="-6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and </a:t>
                      </a:r>
                      <a:r>
                        <a:rPr lang="en-US" sz="1200" spc="-10" baseline="0" dirty="0">
                          <a:solidFill>
                            <a:srgbClr val="333333"/>
                          </a:solidFill>
                          <a:effectLst/>
                          <a:latin typeface="FS Elliot Pro"/>
                          <a:ea typeface="Calibri"/>
                          <a:cs typeface="FS Elliot Pro"/>
                        </a:rPr>
                        <a:t>natural</a:t>
                      </a:r>
                      <a:r>
                        <a:rPr lang="en-US" sz="1200" spc="-5" baseline="0" dirty="0">
                          <a:solidFill>
                            <a:srgbClr val="333333"/>
                          </a:solidFill>
                          <a:effectLst/>
                          <a:latin typeface="FS Elliot Pro"/>
                          <a:ea typeface="Calibri"/>
                          <a:cs typeface="FS Elliot Pro"/>
                        </a:rPr>
                        <a:t> resources.</a:t>
                      </a:r>
                      <a:r>
                        <a:rPr lang="en-US" sz="1200" spc="-75"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These</a:t>
                      </a:r>
                      <a:r>
                        <a:rPr lang="en-US" sz="1200" spc="-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investment</a:t>
                      </a:r>
                      <a:r>
                        <a:rPr lang="en-US" sz="1200" spc="-1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options </a:t>
                      </a:r>
                      <a:r>
                        <a:rPr lang="en-US" sz="1200" spc="-10" baseline="0" dirty="0">
                          <a:solidFill>
                            <a:srgbClr val="333333"/>
                          </a:solidFill>
                          <a:effectLst/>
                          <a:latin typeface="FS Elliot Pro"/>
                          <a:ea typeface="Calibri"/>
                          <a:cs typeface="FS Elliot Pro"/>
                        </a:rPr>
                        <a:t>may</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have</a:t>
                      </a:r>
                      <a:r>
                        <a:rPr lang="en-US" sz="1200" spc="-20"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varying </a:t>
                      </a:r>
                      <a:r>
                        <a:rPr lang="en-US" sz="1200" spc="-5" baseline="0" dirty="0">
                          <a:solidFill>
                            <a:srgbClr val="333333"/>
                          </a:solidFill>
                          <a:effectLst/>
                          <a:latin typeface="FS Elliot Pro"/>
                          <a:ea typeface="Calibri"/>
                          <a:cs typeface="FS Elliot Pro"/>
                        </a:rPr>
                        <a:t>degrees </a:t>
                      </a:r>
                      <a:r>
                        <a:rPr lang="en-US" sz="1200" spc="-15" baseline="0" dirty="0">
                          <a:solidFill>
                            <a:srgbClr val="333333"/>
                          </a:solidFill>
                          <a:effectLst/>
                          <a:latin typeface="FS Elliot Pro"/>
                          <a:ea typeface="Calibri"/>
                          <a:cs typeface="FS Elliot Pro"/>
                        </a:rPr>
                        <a:t>of </a:t>
                      </a:r>
                      <a:r>
                        <a:rPr lang="en-US" sz="1200" baseline="0" dirty="0">
                          <a:solidFill>
                            <a:srgbClr val="333333"/>
                          </a:solidFill>
                          <a:effectLst/>
                          <a:latin typeface="FS Elliot Pro"/>
                          <a:ea typeface="Calibri"/>
                          <a:cs typeface="FS Elliot Pro"/>
                        </a:rPr>
                        <a:t>risk</a:t>
                      </a:r>
                      <a:r>
                        <a:rPr lang="en-US" sz="1200" spc="-20" baseline="0" dirty="0">
                          <a:solidFill>
                            <a:srgbClr val="333333"/>
                          </a:solidFill>
                          <a:effectLst/>
                          <a:latin typeface="FS Elliot Pro"/>
                          <a:ea typeface="Calibri"/>
                          <a:cs typeface="FS Elliot Pro"/>
                        </a:rPr>
                        <a:t> </a:t>
                      </a:r>
                      <a:r>
                        <a:rPr lang="en-US" sz="1200" baseline="0" dirty="0">
                          <a:solidFill>
                            <a:srgbClr val="333333"/>
                          </a:solidFill>
                          <a:effectLst/>
                          <a:latin typeface="FS Elliot Pro"/>
                          <a:ea typeface="Calibri"/>
                          <a:cs typeface="FS Elliot Pro"/>
                        </a:rPr>
                        <a:t>and</a:t>
                      </a:r>
                      <a:r>
                        <a:rPr lang="en-US" sz="1200" spc="295"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return</a:t>
                      </a:r>
                      <a:r>
                        <a:rPr lang="en-US" sz="1200"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potential</a:t>
                      </a:r>
                      <a:r>
                        <a:rPr lang="en-US" sz="1200" baseline="0" dirty="0">
                          <a:solidFill>
                            <a:srgbClr val="333333"/>
                          </a:solidFill>
                          <a:effectLst/>
                          <a:latin typeface="FS Elliot Pro"/>
                          <a:ea typeface="Calibri"/>
                          <a:cs typeface="FS Elliot Pro"/>
                        </a:rPr>
                        <a:t> and </a:t>
                      </a:r>
                      <a:r>
                        <a:rPr lang="en-US" sz="1200" spc="-10" baseline="0" dirty="0">
                          <a:solidFill>
                            <a:srgbClr val="333333"/>
                          </a:solidFill>
                          <a:effectLst/>
                          <a:latin typeface="FS Elliot Pro"/>
                          <a:ea typeface="Calibri"/>
                          <a:cs typeface="FS Elliot Pro"/>
                        </a:rPr>
                        <a:t>could</a:t>
                      </a:r>
                      <a:r>
                        <a:rPr lang="en-US" sz="1200" baseline="0" dirty="0">
                          <a:solidFill>
                            <a:srgbClr val="333333"/>
                          </a:solidFill>
                          <a:effectLst/>
                          <a:latin typeface="FS Elliot Pro"/>
                          <a:ea typeface="Calibri"/>
                          <a:cs typeface="FS Elliot Pro"/>
                        </a:rPr>
                        <a:t> </a:t>
                      </a:r>
                      <a:r>
                        <a:rPr lang="en-US" sz="1200" spc="-5" baseline="0" dirty="0">
                          <a:solidFill>
                            <a:srgbClr val="333333"/>
                          </a:solidFill>
                          <a:effectLst/>
                          <a:latin typeface="FS Elliot Pro"/>
                          <a:ea typeface="Calibri"/>
                          <a:cs typeface="FS Elliot Pro"/>
                        </a:rPr>
                        <a:t>lose</a:t>
                      </a:r>
                      <a:r>
                        <a:rPr lang="en-US" sz="1200" spc="-15" baseline="0" dirty="0">
                          <a:solidFill>
                            <a:srgbClr val="333333"/>
                          </a:solidFill>
                          <a:effectLst/>
                          <a:latin typeface="FS Elliot Pro"/>
                          <a:ea typeface="Calibri"/>
                          <a:cs typeface="FS Elliot Pro"/>
                        </a:rPr>
                        <a:t> </a:t>
                      </a:r>
                      <a:r>
                        <a:rPr lang="en-US" sz="1200" spc="-10" baseline="0" dirty="0">
                          <a:solidFill>
                            <a:srgbClr val="333333"/>
                          </a:solidFill>
                          <a:effectLst/>
                          <a:latin typeface="FS Elliot Pro"/>
                          <a:ea typeface="Calibri"/>
                          <a:cs typeface="FS Elliot Pro"/>
                        </a:rPr>
                        <a:t>value.</a:t>
                      </a:r>
                      <a:endParaRPr lang="en-US" sz="1200" baseline="0" dirty="0">
                        <a:solidFill>
                          <a:srgbClr val="333333"/>
                        </a:solidFill>
                        <a:effectLst/>
                        <a:latin typeface="Calibri"/>
                        <a:ea typeface="Calibri"/>
                        <a:cs typeface="Times New Roman"/>
                      </a:endParaRPr>
                    </a:p>
                  </a:txBody>
                  <a:tcPr marL="0" marR="0" marT="60960" marB="12192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cxnSp>
        <p:nvCxnSpPr>
          <p:cNvPr id="10" name="Straight Connector 9">
            <a:extLst>
              <a:ext uri="{FF2B5EF4-FFF2-40B4-BE49-F238E27FC236}">
                <a16:creationId xmlns:a16="http://schemas.microsoft.com/office/drawing/2014/main" id="{F6D1C454-7E41-6D3D-89EF-E775B4811681}"/>
              </a:ext>
            </a:extLst>
          </p:cNvPr>
          <p:cNvCxnSpPr>
            <a:cxnSpLocks/>
          </p:cNvCxnSpPr>
          <p:nvPr/>
        </p:nvCxnSpPr>
        <p:spPr>
          <a:xfrm>
            <a:off x="787891" y="3071393"/>
            <a:ext cx="10652742" cy="0"/>
          </a:xfrm>
          <a:prstGeom prst="line">
            <a:avLst/>
          </a:prstGeom>
          <a:ln w="6350">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21367B0-4278-686E-25AB-C7832AC85865}"/>
              </a:ext>
            </a:extLst>
          </p:cNvPr>
          <p:cNvCxnSpPr>
            <a:cxnSpLocks/>
          </p:cNvCxnSpPr>
          <p:nvPr/>
        </p:nvCxnSpPr>
        <p:spPr>
          <a:xfrm>
            <a:off x="787891" y="4193127"/>
            <a:ext cx="10652742" cy="0"/>
          </a:xfrm>
          <a:prstGeom prst="line">
            <a:avLst/>
          </a:prstGeom>
          <a:ln w="6350">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951A47-0D4E-A39B-04D8-3DF1D9FB9806}"/>
              </a:ext>
            </a:extLst>
          </p:cNvPr>
          <p:cNvCxnSpPr>
            <a:cxnSpLocks/>
          </p:cNvCxnSpPr>
          <p:nvPr/>
        </p:nvCxnSpPr>
        <p:spPr>
          <a:xfrm>
            <a:off x="787891" y="5336127"/>
            <a:ext cx="10652742" cy="0"/>
          </a:xfrm>
          <a:prstGeom prst="line">
            <a:avLst/>
          </a:prstGeom>
          <a:ln w="6350">
            <a:solidFill>
              <a:srgbClr val="333333"/>
            </a:solidFill>
          </a:ln>
        </p:spPr>
        <p:style>
          <a:lnRef idx="1">
            <a:schemeClr val="accent1"/>
          </a:lnRef>
          <a:fillRef idx="0">
            <a:schemeClr val="accent1"/>
          </a:fillRef>
          <a:effectRef idx="0">
            <a:schemeClr val="accent1"/>
          </a:effectRef>
          <a:fontRef idx="minor">
            <a:schemeClr val="tx1"/>
          </a:fontRef>
        </p:style>
      </p:cxnSp>
      <p:sp>
        <p:nvSpPr>
          <p:cNvPr id="13" name="Title 3">
            <a:extLst>
              <a:ext uri="{FF2B5EF4-FFF2-40B4-BE49-F238E27FC236}">
                <a16:creationId xmlns:a16="http://schemas.microsoft.com/office/drawing/2014/main" id="{268FF993-5EC2-7385-A0F3-6DC2385B270D}"/>
              </a:ext>
            </a:extLst>
          </p:cNvPr>
          <p:cNvSpPr txBox="1">
            <a:spLocks/>
          </p:cNvSpPr>
          <p:nvPr/>
        </p:nvSpPr>
        <p:spPr>
          <a:xfrm>
            <a:off x="744279" y="667725"/>
            <a:ext cx="10492543" cy="663449"/>
          </a:xfrm>
          <a:prstGeom prst="rect">
            <a:avLst/>
          </a:prstGeom>
        </p:spPr>
        <p:txBody>
          <a:bodyPr vert="horz" lIns="91440" tIns="45720" rIns="91440" bIns="45720" rtlCol="0" anchor="t">
            <a:normAutofit/>
          </a:bodyPr>
          <a:lstStyle>
            <a:lvl1pPr algn="l" defTabSz="609585" rtl="0" eaLnBrk="1" latinLnBrk="0" hangingPunct="1">
              <a:lnSpc>
                <a:spcPct val="80000"/>
              </a:lnSpc>
              <a:spcBef>
                <a:spcPct val="0"/>
              </a:spcBef>
              <a:buNone/>
              <a:defRPr sz="3733" b="0" i="0" kern="1200" baseline="0">
                <a:solidFill>
                  <a:schemeClr val="tx2"/>
                </a:solidFill>
                <a:latin typeface="FS Elliot Pro Light"/>
                <a:ea typeface="+mj-ea"/>
                <a:cs typeface="FS Elliot Pro Light"/>
              </a:defRPr>
            </a:lvl1pPr>
          </a:lstStyle>
          <a:p>
            <a:r>
              <a:rPr lang="en-US" sz="4000" dirty="0">
                <a:solidFill>
                  <a:srgbClr val="0076CF"/>
                </a:solidFill>
              </a:rPr>
              <a:t>Asset class definitions, continued</a:t>
            </a:r>
          </a:p>
        </p:txBody>
      </p:sp>
      <p:sp>
        <p:nvSpPr>
          <p:cNvPr id="14" name="Rounded Rectangle 13">
            <a:extLst>
              <a:ext uri="{FF2B5EF4-FFF2-40B4-BE49-F238E27FC236}">
                <a16:creationId xmlns:a16="http://schemas.microsoft.com/office/drawing/2014/main" id="{D98FDC73-B3D4-B413-68E1-6E1AE9051487}"/>
              </a:ext>
            </a:extLst>
          </p:cNvPr>
          <p:cNvSpPr/>
          <p:nvPr/>
        </p:nvSpPr>
        <p:spPr>
          <a:xfrm>
            <a:off x="678351" y="1636321"/>
            <a:ext cx="1182697" cy="339366"/>
          </a:xfrm>
          <a:prstGeom prst="roundRect">
            <a:avLst>
              <a:gd name="adj" fmla="val 50000"/>
            </a:avLst>
          </a:prstGeom>
          <a:solidFill>
            <a:srgbClr val="55F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3F855EED-9232-B1E2-2387-A3A976BE644E}"/>
              </a:ext>
            </a:extLst>
          </p:cNvPr>
          <p:cNvSpPr txBox="1"/>
          <p:nvPr/>
        </p:nvSpPr>
        <p:spPr>
          <a:xfrm>
            <a:off x="520351" y="1633391"/>
            <a:ext cx="1404805" cy="287195"/>
          </a:xfrm>
          <a:prstGeom prst="rect">
            <a:avLst/>
          </a:prstGeom>
          <a:noFill/>
        </p:spPr>
        <p:txBody>
          <a:bodyPr wrap="square" rtlCol="0">
            <a:spAutoFit/>
          </a:bodyPr>
          <a:lstStyle/>
          <a:p>
            <a:pPr marL="48767" algn="ctr">
              <a:lnSpc>
                <a:spcPct val="110000"/>
              </a:lnSpc>
              <a:spcAft>
                <a:spcPts val="400"/>
              </a:spcAft>
              <a:buClr>
                <a:schemeClr val="tx1">
                  <a:lumMod val="65000"/>
                </a:schemeClr>
              </a:buClr>
              <a:buSzPct val="150000"/>
            </a:pPr>
            <a:r>
              <a:rPr lang="en-US" sz="1200" dirty="0">
                <a:solidFill>
                  <a:srgbClr val="0076CF"/>
                </a:solidFill>
                <a:latin typeface="FS Elliot Pro"/>
                <a:ea typeface="Calibri"/>
                <a:cs typeface="FS Elliot Pro"/>
              </a:rPr>
              <a:t>Asset class</a:t>
            </a:r>
          </a:p>
        </p:txBody>
      </p:sp>
      <p:sp>
        <p:nvSpPr>
          <p:cNvPr id="16" name="Rounded Rectangle 15">
            <a:extLst>
              <a:ext uri="{FF2B5EF4-FFF2-40B4-BE49-F238E27FC236}">
                <a16:creationId xmlns:a16="http://schemas.microsoft.com/office/drawing/2014/main" id="{0BF220E4-6AD8-7F6B-D63B-4EDC984B0DFA}"/>
              </a:ext>
            </a:extLst>
          </p:cNvPr>
          <p:cNvSpPr/>
          <p:nvPr/>
        </p:nvSpPr>
        <p:spPr>
          <a:xfrm>
            <a:off x="655104" y="1597575"/>
            <a:ext cx="1182697" cy="339366"/>
          </a:xfrm>
          <a:prstGeom prst="roundRect">
            <a:avLst>
              <a:gd name="adj" fmla="val 50000"/>
            </a:avLst>
          </a:prstGeom>
          <a:noFill/>
          <a:ln w="12700">
            <a:solidFill>
              <a:srgbClr val="0076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DC02C341-8AA6-E472-F84E-A90E0D4E70A9}"/>
              </a:ext>
            </a:extLst>
          </p:cNvPr>
          <p:cNvSpPr/>
          <p:nvPr/>
        </p:nvSpPr>
        <p:spPr>
          <a:xfrm>
            <a:off x="2517794" y="1636321"/>
            <a:ext cx="1182697" cy="339366"/>
          </a:xfrm>
          <a:prstGeom prst="roundRect">
            <a:avLst>
              <a:gd name="adj" fmla="val 50000"/>
            </a:avLst>
          </a:prstGeom>
          <a:solidFill>
            <a:srgbClr val="55F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70EAC1E-6440-14B6-6482-FFAB00936A4C}"/>
              </a:ext>
            </a:extLst>
          </p:cNvPr>
          <p:cNvSpPr txBox="1"/>
          <p:nvPr/>
        </p:nvSpPr>
        <p:spPr>
          <a:xfrm>
            <a:off x="2359794" y="1633391"/>
            <a:ext cx="1404805" cy="287195"/>
          </a:xfrm>
          <a:prstGeom prst="rect">
            <a:avLst/>
          </a:prstGeom>
          <a:noFill/>
        </p:spPr>
        <p:txBody>
          <a:bodyPr wrap="square" rtlCol="0">
            <a:spAutoFit/>
          </a:bodyPr>
          <a:lstStyle/>
          <a:p>
            <a:pPr marL="48767" algn="ctr">
              <a:lnSpc>
                <a:spcPct val="110000"/>
              </a:lnSpc>
              <a:spcAft>
                <a:spcPts val="400"/>
              </a:spcAft>
              <a:buClr>
                <a:schemeClr val="tx1">
                  <a:lumMod val="65000"/>
                </a:schemeClr>
              </a:buClr>
              <a:buSzPct val="150000"/>
            </a:pPr>
            <a:r>
              <a:rPr lang="en-US" sz="1200" dirty="0">
                <a:solidFill>
                  <a:srgbClr val="0076CF"/>
                </a:solidFill>
                <a:latin typeface="FS Elliot Pro"/>
                <a:ea typeface="Calibri"/>
                <a:cs typeface="FS Elliot Pro"/>
              </a:rPr>
              <a:t>Definition</a:t>
            </a:r>
          </a:p>
        </p:txBody>
      </p:sp>
      <p:sp>
        <p:nvSpPr>
          <p:cNvPr id="19" name="Rounded Rectangle 18">
            <a:extLst>
              <a:ext uri="{FF2B5EF4-FFF2-40B4-BE49-F238E27FC236}">
                <a16:creationId xmlns:a16="http://schemas.microsoft.com/office/drawing/2014/main" id="{B6BA4E1E-A901-7415-E1BE-D51B1FF13150}"/>
              </a:ext>
            </a:extLst>
          </p:cNvPr>
          <p:cNvSpPr/>
          <p:nvPr/>
        </p:nvSpPr>
        <p:spPr>
          <a:xfrm>
            <a:off x="2494547" y="1597575"/>
            <a:ext cx="1182697" cy="339366"/>
          </a:xfrm>
          <a:prstGeom prst="roundRect">
            <a:avLst>
              <a:gd name="adj" fmla="val 50000"/>
            </a:avLst>
          </a:prstGeom>
          <a:noFill/>
          <a:ln w="12700">
            <a:solidFill>
              <a:srgbClr val="0076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5CF38093-D019-E28A-0A35-41E1F5F36498}"/>
              </a:ext>
            </a:extLst>
          </p:cNvPr>
          <p:cNvCxnSpPr>
            <a:cxnSpLocks/>
          </p:cNvCxnSpPr>
          <p:nvPr/>
        </p:nvCxnSpPr>
        <p:spPr>
          <a:xfrm flipV="1">
            <a:off x="2402511" y="2200598"/>
            <a:ext cx="0" cy="4024965"/>
          </a:xfrm>
          <a:prstGeom prst="line">
            <a:avLst/>
          </a:prstGeom>
          <a:ln w="6350">
            <a:solidFill>
              <a:srgbClr val="333333"/>
            </a:solidFill>
          </a:ln>
        </p:spPr>
        <p:style>
          <a:lnRef idx="1">
            <a:schemeClr val="accent1"/>
          </a:lnRef>
          <a:fillRef idx="0">
            <a:schemeClr val="accent1"/>
          </a:fillRef>
          <a:effectRef idx="0">
            <a:schemeClr val="accent1"/>
          </a:effectRef>
          <a:fontRef idx="minor">
            <a:schemeClr val="tx1"/>
          </a:fontRef>
        </p:style>
      </p:cxnSp>
      <p:sp>
        <p:nvSpPr>
          <p:cNvPr id="2" name="TextBox 7">
            <a:extLst>
              <a:ext uri="{FF2B5EF4-FFF2-40B4-BE49-F238E27FC236}">
                <a16:creationId xmlns:a16="http://schemas.microsoft.com/office/drawing/2014/main" id="{2EA8C094-CCEB-F928-401E-D4A0F69872F6}"/>
              </a:ext>
            </a:extLst>
          </p:cNvPr>
          <p:cNvSpPr txBox="1"/>
          <p:nvPr/>
        </p:nvSpPr>
        <p:spPr>
          <a:xfrm>
            <a:off x="8255726" y="0"/>
            <a:ext cx="3936273"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b="1" cap="all" dirty="0">
                <a:solidFill>
                  <a:srgbClr val="FF00FF"/>
                </a:solidFill>
                <a:latin typeface="FS Elliot Pro" panose="02000503040000020004" pitchFamily="50" charset="0"/>
              </a:rPr>
              <a:t>Slides 17-18 &amp; 33-35 of PT498A-4 must REMAIN together</a:t>
            </a:r>
          </a:p>
        </p:txBody>
      </p:sp>
    </p:spTree>
    <p:extLst>
      <p:ext uri="{BB962C8B-B14F-4D97-AF65-F5344CB8AC3E}">
        <p14:creationId xmlns:p14="http://schemas.microsoft.com/office/powerpoint/2010/main" val="2573367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6BCCEF-6651-8095-97A5-97081566684B}"/>
              </a:ext>
            </a:extLst>
          </p:cNvPr>
          <p:cNvSpPr/>
          <p:nvPr/>
        </p:nvSpPr>
        <p:spPr>
          <a:xfrm rot="10800000" flipH="1">
            <a:off x="0" y="-2"/>
            <a:ext cx="12192000" cy="6857999"/>
          </a:xfrm>
          <a:prstGeom prst="rect">
            <a:avLst/>
          </a:prstGeom>
          <a:gradFill>
            <a:gsLst>
              <a:gs pos="0">
                <a:srgbClr val="004C97">
                  <a:alpha val="90277"/>
                </a:srgbClr>
              </a:gs>
              <a:gs pos="100000">
                <a:srgbClr val="0376D0"/>
              </a:gs>
            </a:gsLst>
            <a:lin ang="36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44" dirty="0"/>
          </a:p>
        </p:txBody>
      </p:sp>
      <p:sp>
        <p:nvSpPr>
          <p:cNvPr id="6" name="Title 12">
            <a:extLst>
              <a:ext uri="{FF2B5EF4-FFF2-40B4-BE49-F238E27FC236}">
                <a16:creationId xmlns:a16="http://schemas.microsoft.com/office/drawing/2014/main" id="{D5C377DF-9680-6823-95CB-4E55929EB945}"/>
              </a:ext>
            </a:extLst>
          </p:cNvPr>
          <p:cNvSpPr txBox="1">
            <a:spLocks/>
          </p:cNvSpPr>
          <p:nvPr/>
        </p:nvSpPr>
        <p:spPr>
          <a:xfrm>
            <a:off x="1295181" y="1729874"/>
            <a:ext cx="6364265" cy="2224788"/>
          </a:xfrm>
          <a:prstGeom prst="rect">
            <a:avLst/>
          </a:prstGeom>
        </p:spPr>
        <p:txBody>
          <a:bodyPr vert="horz" lIns="0" tIns="0" rIns="0" bIns="0" rtlCol="0" anchor="b" anchorCtr="0">
            <a:noAutofit/>
          </a:bodyPr>
          <a:lstStyle>
            <a:lvl1pPr algn="l" defTabSz="457200" rtl="0" eaLnBrk="1" latinLnBrk="0" hangingPunct="1">
              <a:lnSpc>
                <a:spcPct val="80000"/>
              </a:lnSpc>
              <a:spcBef>
                <a:spcPct val="0"/>
              </a:spcBef>
              <a:buNone/>
              <a:defRPr sz="3000" b="0" i="0" kern="1200" baseline="0">
                <a:solidFill>
                  <a:schemeClr val="bg2"/>
                </a:solidFill>
                <a:latin typeface="FS Elliot Pro"/>
                <a:ea typeface="+mj-ea"/>
                <a:cs typeface="FS Elliot Pro"/>
              </a:defRPr>
            </a:lvl1pPr>
          </a:lstStyle>
          <a:p>
            <a:pPr defTabSz="591688">
              <a:lnSpc>
                <a:spcPct val="100000"/>
              </a:lnSpc>
              <a:defRPr/>
            </a:pPr>
            <a:r>
              <a:rPr lang="en-US" sz="5300" dirty="0">
                <a:solidFill>
                  <a:prstClr val="white"/>
                </a:solidFill>
                <a:latin typeface="FS Elliot Pro Light" panose="02000503040000020004" pitchFamily="50" charset="0"/>
              </a:rPr>
              <a:t>Thank you</a:t>
            </a:r>
          </a:p>
        </p:txBody>
      </p:sp>
      <p:cxnSp>
        <p:nvCxnSpPr>
          <p:cNvPr id="7" name="Straight Connector 6">
            <a:extLst>
              <a:ext uri="{FF2B5EF4-FFF2-40B4-BE49-F238E27FC236}">
                <a16:creationId xmlns:a16="http://schemas.microsoft.com/office/drawing/2014/main" id="{07B909E3-3A63-C2D5-E0DC-0F389588EFB0}"/>
              </a:ext>
            </a:extLst>
          </p:cNvPr>
          <p:cNvCxnSpPr>
            <a:cxnSpLocks/>
          </p:cNvCxnSpPr>
          <p:nvPr/>
        </p:nvCxnSpPr>
        <p:spPr>
          <a:xfrm>
            <a:off x="1289536" y="2573153"/>
            <a:ext cx="848501" cy="0"/>
          </a:xfrm>
          <a:prstGeom prst="line">
            <a:avLst/>
          </a:prstGeom>
          <a:noFill/>
          <a:ln w="25400" cap="flat" cmpd="sng" algn="ctr">
            <a:solidFill>
              <a:srgbClr val="00C4D9"/>
            </a:solidFill>
            <a:prstDash val="solid"/>
          </a:ln>
          <a:effectLst/>
        </p:spPr>
      </p:cxnSp>
    </p:spTree>
    <p:extLst>
      <p:ext uri="{BB962C8B-B14F-4D97-AF65-F5344CB8AC3E}">
        <p14:creationId xmlns:p14="http://schemas.microsoft.com/office/powerpoint/2010/main" val="2921442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4260293-2F54-092C-051E-D84FE1CA676F}"/>
              </a:ext>
            </a:extLst>
          </p:cNvPr>
          <p:cNvSpPr/>
          <p:nvPr/>
        </p:nvSpPr>
        <p:spPr>
          <a:xfrm>
            <a:off x="6109854" y="0"/>
            <a:ext cx="6082145" cy="6858001"/>
          </a:xfrm>
          <a:prstGeom prst="rect">
            <a:avLst/>
          </a:prstGeom>
          <a:solidFill>
            <a:srgbClr val="E4F0F9"/>
          </a:solidFill>
          <a:ln>
            <a:noFill/>
          </a:ln>
        </p:spPr>
        <p:style>
          <a:lnRef idx="0">
            <a:srgbClr val="787070"/>
          </a:lnRef>
          <a:fillRef idx="1">
            <a:schemeClr val="accent1"/>
          </a:fillRef>
          <a:effectRef idx="0">
            <a:schemeClr val="dk1"/>
          </a:effectRef>
          <a:fontRef idx="minor">
            <a:schemeClr val="lt1"/>
          </a:fontRef>
        </p:style>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S Elliot Pro"/>
              <a:ea typeface="+mn-ea"/>
              <a:cs typeface="+mn-cs"/>
            </a:endParaRPr>
          </a:p>
        </p:txBody>
      </p:sp>
      <p:sp>
        <p:nvSpPr>
          <p:cNvPr id="7" name="Text Placeholder 6"/>
          <p:cNvSpPr>
            <a:spLocks noGrp="1"/>
          </p:cNvSpPr>
          <p:nvPr>
            <p:ph type="body" sz="quarter" idx="11"/>
          </p:nvPr>
        </p:nvSpPr>
        <p:spPr/>
        <p:txBody>
          <a:bodyPr>
            <a:normAutofit/>
          </a:bodyPr>
          <a:lstStyle/>
          <a:p>
            <a:r>
              <a:rPr lang="en-US" sz="1600" dirty="0">
                <a:solidFill>
                  <a:srgbClr val="002855"/>
                </a:solidFill>
              </a:rPr>
              <a:t>Money in, money out</a:t>
            </a:r>
          </a:p>
        </p:txBody>
      </p:sp>
      <p:sp>
        <p:nvSpPr>
          <p:cNvPr id="5" name="TextBox 4"/>
          <p:cNvSpPr txBox="1"/>
          <p:nvPr/>
        </p:nvSpPr>
        <p:spPr>
          <a:xfrm>
            <a:off x="767229" y="3096299"/>
            <a:ext cx="3746582" cy="1751505"/>
          </a:xfrm>
          <a:prstGeom prst="rect">
            <a:avLst/>
          </a:prstGeom>
          <a:noFill/>
        </p:spPr>
        <p:txBody>
          <a:bodyPr wrap="square" rtlCol="0">
            <a:spAutoFit/>
          </a:bodyPr>
          <a:lstStyle/>
          <a:p>
            <a:pPr marL="48767">
              <a:lnSpc>
                <a:spcPct val="110000"/>
              </a:lnSpc>
              <a:spcAft>
                <a:spcPts val="400"/>
              </a:spcAft>
              <a:buClr>
                <a:schemeClr val="tx1">
                  <a:lumMod val="65000"/>
                </a:schemeClr>
              </a:buClr>
              <a:buSzPct val="150000"/>
            </a:pPr>
            <a:r>
              <a:rPr lang="en-US" dirty="0">
                <a:solidFill>
                  <a:srgbClr val="002855"/>
                </a:solidFill>
                <a:latin typeface="FS Elliot Pro Light" panose="02000503040000020004" pitchFamily="2" charset="0"/>
                <a:ea typeface="Calibri"/>
                <a:cs typeface="FS Elliot Pro"/>
              </a:rPr>
              <a:t>   	</a:t>
            </a:r>
            <a:r>
              <a:rPr lang="en-US" sz="2800" dirty="0">
                <a:solidFill>
                  <a:srgbClr val="002855"/>
                </a:solidFill>
                <a:latin typeface="FS Elliot Pro Light" panose="02000503040000020004" pitchFamily="2" charset="0"/>
                <a:ea typeface="Calibri"/>
                <a:cs typeface="FS Elliot Pro"/>
              </a:rPr>
              <a:t>Total income</a:t>
            </a:r>
          </a:p>
          <a:p>
            <a:pPr marL="48767">
              <a:lnSpc>
                <a:spcPct val="110000"/>
              </a:lnSpc>
              <a:spcAft>
                <a:spcPts val="1600"/>
              </a:spcAft>
              <a:buClr>
                <a:schemeClr val="tx1">
                  <a:lumMod val="65000"/>
                </a:schemeClr>
              </a:buClr>
              <a:buSzPct val="150000"/>
            </a:pPr>
            <a:r>
              <a:rPr lang="en-US" sz="2800" dirty="0">
                <a:solidFill>
                  <a:srgbClr val="002855"/>
                </a:solidFill>
                <a:latin typeface="FS Elliot Pro Light" panose="02000503040000020004" pitchFamily="2" charset="0"/>
                <a:ea typeface="Calibri"/>
                <a:cs typeface="FS Elliot Pro"/>
              </a:rPr>
              <a:t>	Total expenses</a:t>
            </a:r>
          </a:p>
          <a:p>
            <a:pPr marL="48767">
              <a:lnSpc>
                <a:spcPct val="110000"/>
              </a:lnSpc>
              <a:spcAft>
                <a:spcPts val="400"/>
              </a:spcAft>
              <a:buClr>
                <a:schemeClr val="tx1">
                  <a:lumMod val="65000"/>
                </a:schemeClr>
              </a:buClr>
              <a:buSzPct val="150000"/>
            </a:pPr>
            <a:r>
              <a:rPr lang="en-US" sz="2800" dirty="0">
                <a:solidFill>
                  <a:srgbClr val="002855"/>
                </a:solidFill>
                <a:latin typeface="FS Elliot Pro Light" panose="02000503040000020004" pitchFamily="2" charset="0"/>
                <a:ea typeface="Calibri"/>
                <a:cs typeface="FS Elliot Pro"/>
              </a:rPr>
              <a:t>   	Your bottom line</a:t>
            </a:r>
          </a:p>
        </p:txBody>
      </p:sp>
      <p:sp>
        <p:nvSpPr>
          <p:cNvPr id="11" name="Title 3">
            <a:extLst>
              <a:ext uri="{FF2B5EF4-FFF2-40B4-BE49-F238E27FC236}">
                <a16:creationId xmlns:a16="http://schemas.microsoft.com/office/drawing/2014/main" id="{23F2E124-6D05-3414-46A1-15750616DC5C}"/>
              </a:ext>
            </a:extLst>
          </p:cNvPr>
          <p:cNvSpPr txBox="1">
            <a:spLocks/>
          </p:cNvSpPr>
          <p:nvPr/>
        </p:nvSpPr>
        <p:spPr>
          <a:xfrm>
            <a:off x="1017234" y="796994"/>
            <a:ext cx="3859566" cy="1230721"/>
          </a:xfrm>
          <a:prstGeom prst="rect">
            <a:avLst/>
          </a:prstGeom>
        </p:spPr>
        <p:txBody>
          <a:bodyPr vert="horz" lIns="91440" tIns="45720" rIns="91440" bIns="45720" rtlCol="0" anchor="t">
            <a:noAutofit/>
          </a:bodyPr>
          <a:lstStyle>
            <a:lvl1pPr algn="l" defTabSz="609585" rtl="0" eaLnBrk="1" latinLnBrk="0" hangingPunct="1">
              <a:lnSpc>
                <a:spcPct val="80000"/>
              </a:lnSpc>
              <a:spcBef>
                <a:spcPct val="0"/>
              </a:spcBef>
              <a:buNone/>
              <a:defRPr sz="3733" b="0" i="0" kern="1200" baseline="0">
                <a:solidFill>
                  <a:schemeClr val="tx2"/>
                </a:solidFill>
                <a:latin typeface="FS Elliot Pro Light"/>
                <a:ea typeface="+mj-ea"/>
                <a:cs typeface="FS Elliot Pro Light"/>
              </a:defRPr>
            </a:lvl1pPr>
          </a:lstStyle>
          <a:p>
            <a:pPr>
              <a:lnSpc>
                <a:spcPts val="4500"/>
              </a:lnSpc>
            </a:pPr>
            <a:r>
              <a:rPr lang="en-US" sz="4000" dirty="0">
                <a:solidFill>
                  <a:srgbClr val="0076CF"/>
                </a:solidFill>
              </a:rPr>
              <a:t>Creating a </a:t>
            </a:r>
            <a:br>
              <a:rPr lang="en-US" sz="4000" dirty="0">
                <a:solidFill>
                  <a:srgbClr val="0076CF"/>
                </a:solidFill>
              </a:rPr>
            </a:br>
            <a:r>
              <a:rPr lang="en-US" sz="4000" dirty="0">
                <a:solidFill>
                  <a:srgbClr val="0076CF"/>
                </a:solidFill>
              </a:rPr>
              <a:t>spending plan</a:t>
            </a:r>
          </a:p>
        </p:txBody>
      </p:sp>
      <p:cxnSp>
        <p:nvCxnSpPr>
          <p:cNvPr id="12" name="Straight Connector 11">
            <a:extLst>
              <a:ext uri="{FF2B5EF4-FFF2-40B4-BE49-F238E27FC236}">
                <a16:creationId xmlns:a16="http://schemas.microsoft.com/office/drawing/2014/main" id="{33446025-682F-27DE-45E5-60794ADE58A5}"/>
              </a:ext>
            </a:extLst>
          </p:cNvPr>
          <p:cNvCxnSpPr>
            <a:cxnSpLocks/>
          </p:cNvCxnSpPr>
          <p:nvPr/>
        </p:nvCxnSpPr>
        <p:spPr>
          <a:xfrm flipH="1">
            <a:off x="1456722" y="4248035"/>
            <a:ext cx="2719352" cy="0"/>
          </a:xfrm>
          <a:prstGeom prst="line">
            <a:avLst/>
          </a:prstGeom>
          <a:ln w="19050" cap="rnd">
            <a:solidFill>
              <a:srgbClr val="012754"/>
            </a:solidFill>
            <a:prstDash val="sysDot"/>
            <a:roun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92F1B5D-9375-A894-B027-F704DE1778AA}"/>
              </a:ext>
            </a:extLst>
          </p:cNvPr>
          <p:cNvSpPr/>
          <p:nvPr/>
        </p:nvSpPr>
        <p:spPr>
          <a:xfrm>
            <a:off x="5526136" y="791592"/>
            <a:ext cx="5606462" cy="6307851"/>
          </a:xfrm>
          <a:prstGeom prst="rect">
            <a:avLst/>
          </a:prstGeom>
          <a:solidFill>
            <a:schemeClr val="bg1"/>
          </a:solidFill>
          <a:ln>
            <a:noFill/>
          </a:ln>
        </p:spPr>
        <p:style>
          <a:lnRef idx="0">
            <a:srgbClr val="787070"/>
          </a:lnRef>
          <a:fillRef idx="1">
            <a:schemeClr val="accent1"/>
          </a:fillRef>
          <a:effectRef idx="0">
            <a:schemeClr val="dk1"/>
          </a:effectRef>
          <a:fontRef idx="minor">
            <a:schemeClr val="lt1"/>
          </a:fontRef>
        </p:style>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S Elliot Pro"/>
              <a:ea typeface="+mn-ea"/>
              <a:cs typeface="+mn-cs"/>
            </a:endParaRPr>
          </a:p>
        </p:txBody>
      </p:sp>
      <p:pic>
        <p:nvPicPr>
          <p:cNvPr id="19" name="Picture 18" descr="Table&#10;&#10;Description automatically generated">
            <a:extLst>
              <a:ext uri="{FF2B5EF4-FFF2-40B4-BE49-F238E27FC236}">
                <a16:creationId xmlns:a16="http://schemas.microsoft.com/office/drawing/2014/main" id="{352C8C10-4560-B23A-36B1-570838F67A6F}"/>
              </a:ext>
            </a:extLst>
          </p:cNvPr>
          <p:cNvPicPr>
            <a:picLocks noChangeAspect="1"/>
          </p:cNvPicPr>
          <p:nvPr/>
        </p:nvPicPr>
        <p:blipFill rotWithShape="1">
          <a:blip r:embed="rId3"/>
          <a:srcRect l="3713" b="13074"/>
          <a:stretch/>
        </p:blipFill>
        <p:spPr>
          <a:xfrm>
            <a:off x="5584371" y="760165"/>
            <a:ext cx="5441132" cy="5961355"/>
          </a:xfrm>
          <a:prstGeom prst="rect">
            <a:avLst/>
          </a:prstGeom>
        </p:spPr>
      </p:pic>
      <p:sp>
        <p:nvSpPr>
          <p:cNvPr id="21" name="Rectangle 20">
            <a:extLst>
              <a:ext uri="{FF2B5EF4-FFF2-40B4-BE49-F238E27FC236}">
                <a16:creationId xmlns:a16="http://schemas.microsoft.com/office/drawing/2014/main" id="{01FA1DF9-BAD8-014C-F47F-E326A925F2DF}"/>
              </a:ext>
            </a:extLst>
          </p:cNvPr>
          <p:cNvSpPr/>
          <p:nvPr/>
        </p:nvSpPr>
        <p:spPr>
          <a:xfrm>
            <a:off x="5460518" y="496483"/>
            <a:ext cx="5606462" cy="6311558"/>
          </a:xfrm>
          <a:prstGeom prst="rect">
            <a:avLst/>
          </a:prstGeom>
          <a:noFill/>
          <a:ln>
            <a:solidFill>
              <a:srgbClr val="0076CF"/>
            </a:solidFill>
          </a:ln>
        </p:spPr>
        <p:style>
          <a:lnRef idx="0">
            <a:srgbClr val="787070"/>
          </a:lnRef>
          <a:fillRef idx="1">
            <a:schemeClr val="accent1"/>
          </a:fillRef>
          <a:effectRef idx="0">
            <a:schemeClr val="dk1"/>
          </a:effectRef>
          <a:fontRef idx="minor">
            <a:schemeClr val="lt1"/>
          </a:fontRef>
        </p:style>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S Elliot Pro"/>
              <a:ea typeface="+mn-ea"/>
              <a:cs typeface="+mn-cs"/>
            </a:endParaRPr>
          </a:p>
        </p:txBody>
      </p:sp>
      <p:grpSp>
        <p:nvGrpSpPr>
          <p:cNvPr id="4" name="Group 3">
            <a:extLst>
              <a:ext uri="{FF2B5EF4-FFF2-40B4-BE49-F238E27FC236}">
                <a16:creationId xmlns:a16="http://schemas.microsoft.com/office/drawing/2014/main" id="{1113A6B0-8EE5-D6B8-7713-1EB49E3E3FEE}"/>
              </a:ext>
            </a:extLst>
          </p:cNvPr>
          <p:cNvGrpSpPr/>
          <p:nvPr/>
        </p:nvGrpSpPr>
        <p:grpSpPr>
          <a:xfrm>
            <a:off x="956926" y="3705334"/>
            <a:ext cx="413065" cy="393693"/>
            <a:chOff x="3542183" y="3043228"/>
            <a:chExt cx="630301" cy="600742"/>
          </a:xfrm>
        </p:grpSpPr>
        <p:grpSp>
          <p:nvGrpSpPr>
            <p:cNvPr id="17" name="Group 16">
              <a:extLst>
                <a:ext uri="{FF2B5EF4-FFF2-40B4-BE49-F238E27FC236}">
                  <a16:creationId xmlns:a16="http://schemas.microsoft.com/office/drawing/2014/main" id="{1576EBC9-F400-44C6-0FD9-10C6702CFD0D}"/>
                </a:ext>
              </a:extLst>
            </p:cNvPr>
            <p:cNvGrpSpPr/>
            <p:nvPr/>
          </p:nvGrpSpPr>
          <p:grpSpPr>
            <a:xfrm>
              <a:off x="3542183" y="3043228"/>
              <a:ext cx="630301" cy="600742"/>
              <a:chOff x="433145" y="3794409"/>
              <a:chExt cx="521637" cy="497175"/>
            </a:xfrm>
          </p:grpSpPr>
          <p:sp>
            <p:nvSpPr>
              <p:cNvPr id="18" name="Oval 17">
                <a:extLst>
                  <a:ext uri="{FF2B5EF4-FFF2-40B4-BE49-F238E27FC236}">
                    <a16:creationId xmlns:a16="http://schemas.microsoft.com/office/drawing/2014/main" id="{266F3DDD-CED3-B6D9-0C7C-9CEAF637F733}"/>
                  </a:ext>
                </a:extLst>
              </p:cNvPr>
              <p:cNvSpPr/>
              <p:nvPr/>
            </p:nvSpPr>
            <p:spPr>
              <a:xfrm>
                <a:off x="467102" y="3803904"/>
                <a:ext cx="487680" cy="487680"/>
              </a:xfrm>
              <a:prstGeom prst="ellipse">
                <a:avLst/>
              </a:prstGeom>
              <a:solidFill>
                <a:srgbClr val="55F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EF01CEF0-D988-CE3C-0279-6AB82BF6B736}"/>
                  </a:ext>
                </a:extLst>
              </p:cNvPr>
              <p:cNvSpPr/>
              <p:nvPr/>
            </p:nvSpPr>
            <p:spPr>
              <a:xfrm>
                <a:off x="433145" y="3794409"/>
                <a:ext cx="487680" cy="487680"/>
              </a:xfrm>
              <a:prstGeom prst="ellipse">
                <a:avLst/>
              </a:prstGeom>
              <a:noFill/>
              <a:ln w="12700">
                <a:solidFill>
                  <a:srgbClr val="007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3" name="Straight Connector 22">
              <a:extLst>
                <a:ext uri="{FF2B5EF4-FFF2-40B4-BE49-F238E27FC236}">
                  <a16:creationId xmlns:a16="http://schemas.microsoft.com/office/drawing/2014/main" id="{8D0D8E25-0971-683A-108F-762153470D11}"/>
                </a:ext>
              </a:extLst>
            </p:cNvPr>
            <p:cNvCxnSpPr>
              <a:cxnSpLocks/>
            </p:cNvCxnSpPr>
            <p:nvPr/>
          </p:nvCxnSpPr>
          <p:spPr>
            <a:xfrm>
              <a:off x="3708766" y="3351480"/>
              <a:ext cx="266512" cy="0"/>
            </a:xfrm>
            <a:prstGeom prst="line">
              <a:avLst/>
            </a:prstGeom>
            <a:ln w="19050" cap="rnd">
              <a:solidFill>
                <a:srgbClr val="0076CF"/>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3997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p:cNvPicPr>
            <a:picLocks noChangeAspect="1"/>
          </p:cNvPicPr>
          <p:nvPr/>
        </p:nvPicPr>
        <p:blipFill rotWithShape="1">
          <a:blip r:embed="rId3" cstate="screen">
            <a:extLst>
              <a:ext uri="{28A0092B-C50C-407E-A947-70E740481C1C}">
                <a14:useLocalDpi xmlns:a14="http://schemas.microsoft.com/office/drawing/2010/main"/>
              </a:ext>
            </a:extLst>
          </a:blip>
          <a:srcRect l="-44" r="21793"/>
          <a:stretch/>
        </p:blipFill>
        <p:spPr>
          <a:xfrm>
            <a:off x="-80010" y="0"/>
            <a:ext cx="9531927" cy="6858000"/>
          </a:xfrm>
          <a:prstGeom prst="rect">
            <a:avLst/>
          </a:prstGeom>
        </p:spPr>
      </p:pic>
      <p:sp>
        <p:nvSpPr>
          <p:cNvPr id="13" name="Rectangle 12">
            <a:extLst>
              <a:ext uri="{FF2B5EF4-FFF2-40B4-BE49-F238E27FC236}">
                <a16:creationId xmlns:a16="http://schemas.microsoft.com/office/drawing/2014/main" id="{FF08EBBF-4801-FD0C-A99B-858C38E7B000}"/>
              </a:ext>
            </a:extLst>
          </p:cNvPr>
          <p:cNvSpPr/>
          <p:nvPr/>
        </p:nvSpPr>
        <p:spPr>
          <a:xfrm rot="10800000" flipH="1">
            <a:off x="6741298" y="0"/>
            <a:ext cx="5450702" cy="6858000"/>
          </a:xfrm>
          <a:prstGeom prst="rect">
            <a:avLst/>
          </a:prstGeom>
          <a:gradFill>
            <a:gsLst>
              <a:gs pos="0">
                <a:srgbClr val="0076CF"/>
              </a:gs>
              <a:gs pos="100000">
                <a:srgbClr val="0076CF"/>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82A1DB66-7BB0-1444-B580-1F8AE9FD0F90}"/>
              </a:ext>
            </a:extLst>
          </p:cNvPr>
          <p:cNvSpPr txBox="1">
            <a:spLocks/>
          </p:cNvSpPr>
          <p:nvPr/>
        </p:nvSpPr>
        <p:spPr>
          <a:xfrm>
            <a:off x="7639350" y="3153150"/>
            <a:ext cx="3208759" cy="2539255"/>
          </a:xfrm>
          <a:prstGeom prst="rect">
            <a:avLst/>
          </a:prstGeom>
        </p:spPr>
        <p:txBody>
          <a:bodyPr>
            <a:noAutofit/>
          </a:bodyPr>
          <a:lstStyle>
            <a:lvl1pPr marL="457189" indent="-457189" algn="l" defTabSz="609585" rtl="0" eaLnBrk="1" latinLnBrk="0" hangingPunct="1">
              <a:spcBef>
                <a:spcPct val="20000"/>
              </a:spcBef>
              <a:buFont typeface="Arial"/>
              <a:buChar char="•"/>
              <a:defRPr sz="2933" kern="1200">
                <a:solidFill>
                  <a:srgbClr val="787878"/>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4000" dirty="0">
                <a:solidFill>
                  <a:schemeClr val="bg1"/>
                </a:solidFill>
                <a:latin typeface="FS Elliot Pro Light"/>
                <a:cs typeface="FS Elliot Pro Light"/>
              </a:rPr>
              <a:t>Money out</a:t>
            </a:r>
          </a:p>
        </p:txBody>
      </p:sp>
      <p:cxnSp>
        <p:nvCxnSpPr>
          <p:cNvPr id="10" name="Straight Connector 9">
            <a:extLst>
              <a:ext uri="{FF2B5EF4-FFF2-40B4-BE49-F238E27FC236}">
                <a16:creationId xmlns:a16="http://schemas.microsoft.com/office/drawing/2014/main" id="{CF3DB1CE-B74F-187C-33A8-F238A9BBE492}"/>
              </a:ext>
            </a:extLst>
          </p:cNvPr>
          <p:cNvCxnSpPr>
            <a:cxnSpLocks/>
          </p:cNvCxnSpPr>
          <p:nvPr/>
        </p:nvCxnSpPr>
        <p:spPr>
          <a:xfrm>
            <a:off x="7721183" y="2871580"/>
            <a:ext cx="848501" cy="0"/>
          </a:xfrm>
          <a:prstGeom prst="line">
            <a:avLst/>
          </a:prstGeom>
          <a:noFill/>
          <a:ln w="25400" cap="flat" cmpd="sng" algn="ctr">
            <a:solidFill>
              <a:srgbClr val="00C4D9"/>
            </a:solidFill>
            <a:prstDash val="solid"/>
          </a:ln>
          <a:effectLst/>
        </p:spPr>
      </p:cxnSp>
    </p:spTree>
    <p:extLst>
      <p:ext uri="{BB962C8B-B14F-4D97-AF65-F5344CB8AC3E}">
        <p14:creationId xmlns:p14="http://schemas.microsoft.com/office/powerpoint/2010/main" val="253848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08F3F4-C15C-7A0A-58B8-4058F66F50BA}"/>
              </a:ext>
            </a:extLst>
          </p:cNvPr>
          <p:cNvSpPr/>
          <p:nvPr/>
        </p:nvSpPr>
        <p:spPr>
          <a:xfrm rot="10800000" flipH="1">
            <a:off x="0" y="-4"/>
            <a:ext cx="12192000" cy="6857999"/>
          </a:xfrm>
          <a:prstGeom prst="rect">
            <a:avLst/>
          </a:prstGeom>
          <a:gradFill>
            <a:gsLst>
              <a:gs pos="0">
                <a:srgbClr val="004C97">
                  <a:alpha val="90277"/>
                </a:srgbClr>
              </a:gs>
              <a:gs pos="100000">
                <a:srgbClr val="0376D0"/>
              </a:gs>
            </a:gsLst>
            <a:lin ang="36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E0AFDE7A-C0ED-20FF-7459-269FCFE47254}"/>
              </a:ext>
            </a:extLst>
          </p:cNvPr>
          <p:cNvSpPr txBox="1"/>
          <p:nvPr/>
        </p:nvSpPr>
        <p:spPr>
          <a:xfrm>
            <a:off x="945749" y="2153981"/>
            <a:ext cx="2394218" cy="3826560"/>
          </a:xfrm>
          <a:prstGeom prst="rect">
            <a:avLst/>
          </a:prstGeom>
          <a:noFill/>
        </p:spPr>
        <p:txBody>
          <a:bodyPr wrap="square" rtlCol="0">
            <a:spAutoFit/>
          </a:bodyPr>
          <a:lstStyle/>
          <a:p>
            <a:pPr>
              <a:lnSpc>
                <a:spcPct val="110000"/>
              </a:lnSpc>
              <a:spcAft>
                <a:spcPts val="1800"/>
              </a:spcAft>
              <a:buClr>
                <a:schemeClr val="bg1"/>
              </a:buClr>
              <a:buSzPct val="100000"/>
            </a:pPr>
            <a:r>
              <a:rPr lang="en-US" sz="2000" dirty="0">
                <a:solidFill>
                  <a:schemeClr val="bg1"/>
                </a:solidFill>
                <a:latin typeface="FS Elliot Pro"/>
                <a:ea typeface="Calibri"/>
                <a:cs typeface="FS Elliot Pro"/>
              </a:rPr>
              <a:t>Food</a:t>
            </a:r>
          </a:p>
          <a:p>
            <a:pPr>
              <a:lnSpc>
                <a:spcPct val="110000"/>
              </a:lnSpc>
              <a:spcAft>
                <a:spcPts val="1800"/>
              </a:spcAft>
              <a:buClr>
                <a:schemeClr val="bg1"/>
              </a:buClr>
              <a:buSzPct val="100000"/>
            </a:pPr>
            <a:r>
              <a:rPr lang="en-US" sz="2000" dirty="0">
                <a:solidFill>
                  <a:schemeClr val="bg1"/>
                </a:solidFill>
                <a:latin typeface="FS Elliot Pro"/>
                <a:ea typeface="Calibri"/>
                <a:cs typeface="FS Elliot Pro"/>
              </a:rPr>
              <a:t>Housing</a:t>
            </a:r>
          </a:p>
          <a:p>
            <a:pPr>
              <a:lnSpc>
                <a:spcPct val="110000"/>
              </a:lnSpc>
              <a:spcAft>
                <a:spcPts val="1800"/>
              </a:spcAft>
              <a:buClr>
                <a:schemeClr val="bg1"/>
              </a:buClr>
              <a:buSzPct val="100000"/>
            </a:pPr>
            <a:r>
              <a:rPr lang="en-US" sz="2000" dirty="0">
                <a:solidFill>
                  <a:schemeClr val="bg1"/>
                </a:solidFill>
                <a:latin typeface="FS Elliot Pro"/>
                <a:ea typeface="Calibri"/>
                <a:cs typeface="FS Elliot Pro"/>
              </a:rPr>
              <a:t>Utilities</a:t>
            </a:r>
          </a:p>
          <a:p>
            <a:pPr>
              <a:lnSpc>
                <a:spcPct val="110000"/>
              </a:lnSpc>
              <a:spcAft>
                <a:spcPts val="1800"/>
              </a:spcAft>
              <a:buClr>
                <a:schemeClr val="bg1"/>
              </a:buClr>
              <a:buSzPct val="100000"/>
            </a:pPr>
            <a:r>
              <a:rPr lang="en-US" sz="2000" dirty="0">
                <a:solidFill>
                  <a:schemeClr val="bg1"/>
                </a:solidFill>
                <a:latin typeface="FS Elliot Pro"/>
                <a:ea typeface="Calibri"/>
                <a:cs typeface="FS Elliot Pro"/>
              </a:rPr>
              <a:t>Transportation</a:t>
            </a:r>
          </a:p>
          <a:p>
            <a:pPr>
              <a:lnSpc>
                <a:spcPct val="110000"/>
              </a:lnSpc>
              <a:spcAft>
                <a:spcPts val="1800"/>
              </a:spcAft>
              <a:buClr>
                <a:schemeClr val="bg1"/>
              </a:buClr>
              <a:buSzPct val="100000"/>
            </a:pPr>
            <a:r>
              <a:rPr lang="en-US" sz="2000" dirty="0">
                <a:solidFill>
                  <a:schemeClr val="bg1"/>
                </a:solidFill>
                <a:latin typeface="FS Elliot Pro"/>
                <a:ea typeface="Calibri"/>
                <a:cs typeface="FS Elliot Pro"/>
              </a:rPr>
              <a:t>Health care</a:t>
            </a:r>
          </a:p>
          <a:p>
            <a:pPr>
              <a:spcAft>
                <a:spcPts val="1800"/>
              </a:spcAft>
            </a:pPr>
            <a:endParaRPr lang="en-US" sz="2133" b="1" dirty="0">
              <a:solidFill>
                <a:schemeClr val="bg1"/>
              </a:solidFill>
              <a:latin typeface="FS Elliot Pro"/>
              <a:ea typeface="Calibri"/>
              <a:cs typeface="FS Elliot Pro"/>
            </a:endParaRPr>
          </a:p>
          <a:p>
            <a:pPr>
              <a:spcAft>
                <a:spcPts val="1800"/>
              </a:spcAft>
            </a:pPr>
            <a:endParaRPr lang="en-US" sz="2133" dirty="0">
              <a:solidFill>
                <a:schemeClr val="bg1"/>
              </a:solidFill>
            </a:endParaRPr>
          </a:p>
        </p:txBody>
      </p:sp>
      <p:sp>
        <p:nvSpPr>
          <p:cNvPr id="56" name="TextBox 55">
            <a:extLst>
              <a:ext uri="{FF2B5EF4-FFF2-40B4-BE49-F238E27FC236}">
                <a16:creationId xmlns:a16="http://schemas.microsoft.com/office/drawing/2014/main" id="{CDC6825A-2FDB-6EC4-B3D4-22EC1AD83E32}"/>
              </a:ext>
            </a:extLst>
          </p:cNvPr>
          <p:cNvSpPr txBox="1"/>
          <p:nvPr/>
        </p:nvSpPr>
        <p:spPr>
          <a:xfrm>
            <a:off x="3645538" y="2153981"/>
            <a:ext cx="3359573" cy="3267498"/>
          </a:xfrm>
          <a:prstGeom prst="rect">
            <a:avLst/>
          </a:prstGeom>
          <a:noFill/>
        </p:spPr>
        <p:txBody>
          <a:bodyPr wrap="square" rtlCol="0">
            <a:spAutoFit/>
          </a:bodyPr>
          <a:lstStyle/>
          <a:p>
            <a:pPr marL="6350">
              <a:lnSpc>
                <a:spcPct val="110000"/>
              </a:lnSpc>
              <a:spcAft>
                <a:spcPts val="1800"/>
              </a:spcAft>
              <a:buClr>
                <a:schemeClr val="bg1"/>
              </a:buClr>
              <a:buSzPct val="100000"/>
            </a:pPr>
            <a:r>
              <a:rPr lang="en-US" sz="2000" dirty="0">
                <a:solidFill>
                  <a:schemeClr val="bg1"/>
                </a:solidFill>
                <a:latin typeface="FS Elliot Pro"/>
                <a:ea typeface="Calibri"/>
                <a:cs typeface="FS Elliot Pro"/>
              </a:rPr>
              <a:t>Vacations</a:t>
            </a:r>
          </a:p>
          <a:p>
            <a:pPr marL="6350">
              <a:lnSpc>
                <a:spcPct val="110000"/>
              </a:lnSpc>
              <a:spcAft>
                <a:spcPts val="1800"/>
              </a:spcAft>
              <a:buClr>
                <a:schemeClr val="bg1"/>
              </a:buClr>
              <a:buSzPct val="100000"/>
            </a:pPr>
            <a:r>
              <a:rPr lang="en-US" sz="2000" dirty="0">
                <a:solidFill>
                  <a:schemeClr val="bg1"/>
                </a:solidFill>
                <a:latin typeface="FS Elliot Pro"/>
                <a:ea typeface="Calibri"/>
                <a:cs typeface="FS Elliot Pro"/>
              </a:rPr>
              <a:t>Hobbies</a:t>
            </a:r>
          </a:p>
          <a:p>
            <a:pPr marL="6350">
              <a:lnSpc>
                <a:spcPct val="110000"/>
              </a:lnSpc>
              <a:spcAft>
                <a:spcPts val="1800"/>
              </a:spcAft>
              <a:buClr>
                <a:schemeClr val="bg1"/>
              </a:buClr>
              <a:buSzPct val="100000"/>
            </a:pPr>
            <a:r>
              <a:rPr lang="en-US" sz="2000" dirty="0">
                <a:solidFill>
                  <a:schemeClr val="bg1"/>
                </a:solidFill>
                <a:latin typeface="FS Elliot Pro"/>
                <a:ea typeface="Calibri"/>
                <a:cs typeface="FS Elliot Pro"/>
              </a:rPr>
              <a:t>Plans with friends</a:t>
            </a:r>
          </a:p>
          <a:p>
            <a:pPr marL="6350">
              <a:lnSpc>
                <a:spcPct val="110000"/>
              </a:lnSpc>
              <a:spcAft>
                <a:spcPts val="1800"/>
              </a:spcAft>
              <a:buClr>
                <a:schemeClr val="bg1"/>
              </a:buClr>
              <a:buSzPct val="100000"/>
            </a:pPr>
            <a:r>
              <a:rPr lang="en-US" sz="2000" dirty="0">
                <a:solidFill>
                  <a:schemeClr val="bg1"/>
                </a:solidFill>
                <a:latin typeface="FS Elliot Pro"/>
                <a:ea typeface="Calibri"/>
                <a:cs typeface="FS Elliot Pro"/>
              </a:rPr>
              <a:t>Meals out</a:t>
            </a:r>
          </a:p>
          <a:p>
            <a:pPr marL="6350">
              <a:lnSpc>
                <a:spcPct val="110000"/>
              </a:lnSpc>
              <a:spcAft>
                <a:spcPts val="1800"/>
              </a:spcAft>
              <a:buClr>
                <a:schemeClr val="bg1"/>
              </a:buClr>
              <a:buSzPct val="100000"/>
            </a:pPr>
            <a:r>
              <a:rPr lang="en-US" sz="2000" dirty="0">
                <a:solidFill>
                  <a:schemeClr val="bg1"/>
                </a:solidFill>
                <a:latin typeface="FS Elliot Pro"/>
                <a:ea typeface="Calibri"/>
                <a:cs typeface="FS Elliot Pro"/>
              </a:rPr>
              <a:t>Visiting friends</a:t>
            </a:r>
            <a:endParaRPr lang="en-US" sz="2133" b="1" dirty="0">
              <a:solidFill>
                <a:schemeClr val="bg1"/>
              </a:solidFill>
              <a:latin typeface="FS Elliot Pro"/>
              <a:ea typeface="Calibri"/>
              <a:cs typeface="FS Elliot Pro"/>
            </a:endParaRPr>
          </a:p>
          <a:p>
            <a:pPr marL="6350">
              <a:spcAft>
                <a:spcPts val="1800"/>
              </a:spcAft>
            </a:pPr>
            <a:endParaRPr lang="en-US" sz="2133" dirty="0">
              <a:solidFill>
                <a:schemeClr val="bg1"/>
              </a:solidFill>
            </a:endParaRPr>
          </a:p>
        </p:txBody>
      </p:sp>
      <p:sp>
        <p:nvSpPr>
          <p:cNvPr id="21" name="Rounded Rectangle 20">
            <a:extLst>
              <a:ext uri="{FF2B5EF4-FFF2-40B4-BE49-F238E27FC236}">
                <a16:creationId xmlns:a16="http://schemas.microsoft.com/office/drawing/2014/main" id="{B070C2A3-37DE-749A-CF4C-4128F7C5D90D}"/>
              </a:ext>
            </a:extLst>
          </p:cNvPr>
          <p:cNvSpPr/>
          <p:nvPr/>
        </p:nvSpPr>
        <p:spPr>
          <a:xfrm>
            <a:off x="909170" y="1550199"/>
            <a:ext cx="783349" cy="339366"/>
          </a:xfrm>
          <a:prstGeom prst="roundRect">
            <a:avLst>
              <a:gd name="adj" fmla="val 50000"/>
            </a:avLst>
          </a:prstGeom>
          <a:solidFill>
            <a:srgbClr val="55F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DE4BE11-6EC6-5854-DB5E-1325BE45F0D4}"/>
              </a:ext>
            </a:extLst>
          </p:cNvPr>
          <p:cNvSpPr txBox="1"/>
          <p:nvPr/>
        </p:nvSpPr>
        <p:spPr>
          <a:xfrm>
            <a:off x="751170" y="1547269"/>
            <a:ext cx="1033668" cy="287195"/>
          </a:xfrm>
          <a:prstGeom prst="rect">
            <a:avLst/>
          </a:prstGeom>
          <a:noFill/>
        </p:spPr>
        <p:txBody>
          <a:bodyPr wrap="square" rtlCol="0">
            <a:spAutoFit/>
          </a:bodyPr>
          <a:lstStyle/>
          <a:p>
            <a:pPr marL="48767" algn="ctr">
              <a:lnSpc>
                <a:spcPct val="110000"/>
              </a:lnSpc>
              <a:spcAft>
                <a:spcPts val="400"/>
              </a:spcAft>
              <a:buClr>
                <a:schemeClr val="tx1">
                  <a:lumMod val="65000"/>
                </a:schemeClr>
              </a:buClr>
              <a:buSzPct val="150000"/>
            </a:pPr>
            <a:r>
              <a:rPr lang="en-US" sz="1200" dirty="0">
                <a:solidFill>
                  <a:srgbClr val="0076CF"/>
                </a:solidFill>
                <a:latin typeface="FS Elliot Pro"/>
                <a:ea typeface="Calibri"/>
                <a:cs typeface="FS Elliot Pro"/>
              </a:rPr>
              <a:t>Needs</a:t>
            </a:r>
          </a:p>
        </p:txBody>
      </p:sp>
      <p:sp>
        <p:nvSpPr>
          <p:cNvPr id="28" name="Rounded Rectangle 27">
            <a:extLst>
              <a:ext uri="{FF2B5EF4-FFF2-40B4-BE49-F238E27FC236}">
                <a16:creationId xmlns:a16="http://schemas.microsoft.com/office/drawing/2014/main" id="{B72946AB-9C83-BC38-EE88-44EAC05AC25F}"/>
              </a:ext>
            </a:extLst>
          </p:cNvPr>
          <p:cNvSpPr/>
          <p:nvPr/>
        </p:nvSpPr>
        <p:spPr>
          <a:xfrm>
            <a:off x="885724" y="1526753"/>
            <a:ext cx="783349" cy="339366"/>
          </a:xfrm>
          <a:prstGeom prst="roundRect">
            <a:avLst>
              <a:gd name="adj" fmla="val 50000"/>
            </a:avLst>
          </a:prstGeom>
          <a:noFill/>
          <a:ln w="12700">
            <a:solidFill>
              <a:srgbClr val="00386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ounded Rectangle 28">
            <a:extLst>
              <a:ext uri="{FF2B5EF4-FFF2-40B4-BE49-F238E27FC236}">
                <a16:creationId xmlns:a16="http://schemas.microsoft.com/office/drawing/2014/main" id="{91D14CDF-B698-A56B-DB29-7BDB182EB1CB}"/>
              </a:ext>
            </a:extLst>
          </p:cNvPr>
          <p:cNvSpPr/>
          <p:nvPr/>
        </p:nvSpPr>
        <p:spPr>
          <a:xfrm>
            <a:off x="3602817" y="1550199"/>
            <a:ext cx="783349" cy="339366"/>
          </a:xfrm>
          <a:prstGeom prst="roundRect">
            <a:avLst>
              <a:gd name="adj" fmla="val 50000"/>
            </a:avLst>
          </a:prstGeom>
          <a:solidFill>
            <a:srgbClr val="55F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2B1D645-F3F4-662C-83F5-FF915840CDF7}"/>
              </a:ext>
            </a:extLst>
          </p:cNvPr>
          <p:cNvSpPr txBox="1"/>
          <p:nvPr/>
        </p:nvSpPr>
        <p:spPr>
          <a:xfrm>
            <a:off x="3444817" y="1547269"/>
            <a:ext cx="1033668" cy="287195"/>
          </a:xfrm>
          <a:prstGeom prst="rect">
            <a:avLst/>
          </a:prstGeom>
          <a:noFill/>
        </p:spPr>
        <p:txBody>
          <a:bodyPr wrap="square" rtlCol="0">
            <a:spAutoFit/>
          </a:bodyPr>
          <a:lstStyle/>
          <a:p>
            <a:pPr marL="48767" algn="ctr">
              <a:lnSpc>
                <a:spcPct val="110000"/>
              </a:lnSpc>
              <a:spcAft>
                <a:spcPts val="400"/>
              </a:spcAft>
              <a:buClr>
                <a:schemeClr val="tx1">
                  <a:lumMod val="65000"/>
                </a:schemeClr>
              </a:buClr>
              <a:buSzPct val="150000"/>
            </a:pPr>
            <a:r>
              <a:rPr lang="en-US" sz="1200" dirty="0">
                <a:solidFill>
                  <a:srgbClr val="0076CF"/>
                </a:solidFill>
                <a:latin typeface="FS Elliot Pro"/>
                <a:ea typeface="Calibri"/>
                <a:cs typeface="FS Elliot Pro"/>
              </a:rPr>
              <a:t>Wants</a:t>
            </a:r>
          </a:p>
        </p:txBody>
      </p:sp>
      <p:sp>
        <p:nvSpPr>
          <p:cNvPr id="31" name="Rounded Rectangle 30">
            <a:extLst>
              <a:ext uri="{FF2B5EF4-FFF2-40B4-BE49-F238E27FC236}">
                <a16:creationId xmlns:a16="http://schemas.microsoft.com/office/drawing/2014/main" id="{A6F36D16-8A5D-BAE9-5F5D-AE1C20035AAF}"/>
              </a:ext>
            </a:extLst>
          </p:cNvPr>
          <p:cNvSpPr/>
          <p:nvPr/>
        </p:nvSpPr>
        <p:spPr>
          <a:xfrm>
            <a:off x="3579371" y="1526753"/>
            <a:ext cx="783349" cy="339366"/>
          </a:xfrm>
          <a:prstGeom prst="roundRect">
            <a:avLst>
              <a:gd name="adj" fmla="val 50000"/>
            </a:avLst>
          </a:prstGeom>
          <a:noFill/>
          <a:ln w="12700">
            <a:solidFill>
              <a:srgbClr val="00386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E0948510-9569-338C-7FA4-BB394D989747}"/>
              </a:ext>
            </a:extLst>
          </p:cNvPr>
          <p:cNvCxnSpPr>
            <a:cxnSpLocks/>
          </p:cNvCxnSpPr>
          <p:nvPr/>
        </p:nvCxnSpPr>
        <p:spPr>
          <a:xfrm>
            <a:off x="927577" y="2140026"/>
            <a:ext cx="5559850"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61AB64F-9845-24F5-7137-8F9A0B8A33F8}"/>
              </a:ext>
            </a:extLst>
          </p:cNvPr>
          <p:cNvCxnSpPr>
            <a:cxnSpLocks/>
          </p:cNvCxnSpPr>
          <p:nvPr/>
        </p:nvCxnSpPr>
        <p:spPr>
          <a:xfrm>
            <a:off x="927577" y="2630103"/>
            <a:ext cx="5559850"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0198A03-AE48-64BA-74DC-6E5D24DC16A5}"/>
              </a:ext>
            </a:extLst>
          </p:cNvPr>
          <p:cNvCxnSpPr>
            <a:cxnSpLocks/>
          </p:cNvCxnSpPr>
          <p:nvPr/>
        </p:nvCxnSpPr>
        <p:spPr>
          <a:xfrm>
            <a:off x="927577" y="3210828"/>
            <a:ext cx="5559850"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65AF0CD-9EB0-D9D0-EE08-C47622DA4E05}"/>
              </a:ext>
            </a:extLst>
          </p:cNvPr>
          <p:cNvCxnSpPr>
            <a:cxnSpLocks/>
          </p:cNvCxnSpPr>
          <p:nvPr/>
        </p:nvCxnSpPr>
        <p:spPr>
          <a:xfrm>
            <a:off x="927577" y="3773103"/>
            <a:ext cx="5559850"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48DA4C4-4A3F-7A21-D52C-A58DF3609054}"/>
              </a:ext>
            </a:extLst>
          </p:cNvPr>
          <p:cNvCxnSpPr>
            <a:cxnSpLocks/>
          </p:cNvCxnSpPr>
          <p:nvPr/>
        </p:nvCxnSpPr>
        <p:spPr>
          <a:xfrm>
            <a:off x="927577" y="4325753"/>
            <a:ext cx="5559850"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37" name="Text Placeholder 2">
            <a:extLst>
              <a:ext uri="{FF2B5EF4-FFF2-40B4-BE49-F238E27FC236}">
                <a16:creationId xmlns:a16="http://schemas.microsoft.com/office/drawing/2014/main" id="{489313DD-C042-1166-0018-5E0DD4D8C359}"/>
              </a:ext>
            </a:extLst>
          </p:cNvPr>
          <p:cNvSpPr txBox="1">
            <a:spLocks/>
          </p:cNvSpPr>
          <p:nvPr/>
        </p:nvSpPr>
        <p:spPr>
          <a:xfrm>
            <a:off x="7639350" y="3153150"/>
            <a:ext cx="3208759" cy="2539255"/>
          </a:xfrm>
          <a:prstGeom prst="rect">
            <a:avLst/>
          </a:prstGeom>
        </p:spPr>
        <p:txBody>
          <a:bodyPr>
            <a:noAutofit/>
          </a:bodyPr>
          <a:lstStyle>
            <a:lvl1pPr marL="457189" indent="-457189" algn="l" defTabSz="609585" rtl="0" eaLnBrk="1" latinLnBrk="0" hangingPunct="1">
              <a:spcBef>
                <a:spcPct val="20000"/>
              </a:spcBef>
              <a:buFont typeface="Arial"/>
              <a:buChar char="•"/>
              <a:defRPr sz="2933" kern="1200">
                <a:solidFill>
                  <a:srgbClr val="787878"/>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4000" dirty="0">
                <a:solidFill>
                  <a:schemeClr val="bg1"/>
                </a:solidFill>
                <a:latin typeface="FS Elliot Pro Light"/>
                <a:cs typeface="FS Elliot Pro Light"/>
              </a:rPr>
              <a:t>Money out</a:t>
            </a:r>
          </a:p>
        </p:txBody>
      </p:sp>
      <p:cxnSp>
        <p:nvCxnSpPr>
          <p:cNvPr id="38" name="Straight Connector 37">
            <a:extLst>
              <a:ext uri="{FF2B5EF4-FFF2-40B4-BE49-F238E27FC236}">
                <a16:creationId xmlns:a16="http://schemas.microsoft.com/office/drawing/2014/main" id="{37647A5E-0710-4FEC-1191-9D8F201FD6B2}"/>
              </a:ext>
            </a:extLst>
          </p:cNvPr>
          <p:cNvCxnSpPr>
            <a:cxnSpLocks/>
          </p:cNvCxnSpPr>
          <p:nvPr/>
        </p:nvCxnSpPr>
        <p:spPr>
          <a:xfrm>
            <a:off x="7721183" y="2871580"/>
            <a:ext cx="848501" cy="0"/>
          </a:xfrm>
          <a:prstGeom prst="line">
            <a:avLst/>
          </a:prstGeom>
          <a:noFill/>
          <a:ln w="25400" cap="flat" cmpd="sng" algn="ctr">
            <a:solidFill>
              <a:srgbClr val="00C4D9"/>
            </a:solidFill>
            <a:prstDash val="solid"/>
          </a:ln>
          <a:effectLst/>
        </p:spPr>
      </p:cxnSp>
    </p:spTree>
    <p:extLst>
      <p:ext uri="{BB962C8B-B14F-4D97-AF65-F5344CB8AC3E}">
        <p14:creationId xmlns:p14="http://schemas.microsoft.com/office/powerpoint/2010/main" val="367624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BE52BB53-0086-2798-EA15-9DA6BAB23145}"/>
              </a:ext>
            </a:extLst>
          </p:cNvPr>
          <p:cNvGraphicFramePr/>
          <p:nvPr>
            <p:extLst>
              <p:ext uri="{D42A27DB-BD31-4B8C-83A1-F6EECF244321}">
                <p14:modId xmlns:p14="http://schemas.microsoft.com/office/powerpoint/2010/main" val="3304728334"/>
              </p:ext>
            </p:extLst>
          </p:nvPr>
        </p:nvGraphicFramePr>
        <p:xfrm>
          <a:off x="126844" y="1528022"/>
          <a:ext cx="5528521" cy="4147221"/>
        </p:xfrm>
        <a:graphic>
          <a:graphicData uri="http://schemas.openxmlformats.org/drawingml/2006/chart">
            <c:chart xmlns:c="http://schemas.openxmlformats.org/drawingml/2006/chart" xmlns:r="http://schemas.openxmlformats.org/officeDocument/2006/relationships" r:id="rId3"/>
          </a:graphicData>
        </a:graphic>
      </p:graphicFrame>
      <p:sp>
        <p:nvSpPr>
          <p:cNvPr id="12" name="Content Placeholder 1"/>
          <p:cNvSpPr txBox="1">
            <a:spLocks/>
          </p:cNvSpPr>
          <p:nvPr/>
        </p:nvSpPr>
        <p:spPr>
          <a:xfrm>
            <a:off x="7681140" y="3131340"/>
            <a:ext cx="3595255" cy="1349836"/>
          </a:xfrm>
          <a:prstGeom prst="rect">
            <a:avLst/>
          </a:prstGeom>
        </p:spPr>
        <p:txBody>
          <a:bodyPr vert="horz" lIns="121920" tIns="60960" rIns="121920" bIns="60960" rtlCol="0">
            <a:noAutofit/>
          </a:bodyPr>
          <a:lstStyle>
            <a:lvl1pPr marL="192024" indent="-192024" algn="l" defTabSz="457200" rtl="0" eaLnBrk="1" latinLnBrk="0" hangingPunct="1">
              <a:spcBef>
                <a:spcPct val="20000"/>
              </a:spcBef>
              <a:buClr>
                <a:srgbClr val="787878"/>
              </a:buClr>
              <a:buFont typeface="Arial"/>
              <a:buChar char="•"/>
              <a:defRPr sz="1600" kern="1200" baseline="0">
                <a:solidFill>
                  <a:srgbClr val="7F7F7F"/>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787878"/>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3500"/>
              </a:lnSpc>
              <a:buNone/>
            </a:pPr>
            <a:r>
              <a:rPr lang="en-US" sz="2800" dirty="0">
                <a:solidFill>
                  <a:srgbClr val="0076CF"/>
                </a:solidFill>
                <a:latin typeface="FS Elliot Pro Light"/>
                <a:cs typeface="FS Elliot Pro Light"/>
              </a:rPr>
              <a:t>Medicare might pay a little over half of health care costs.</a:t>
            </a:r>
          </a:p>
        </p:txBody>
      </p:sp>
      <p:sp>
        <p:nvSpPr>
          <p:cNvPr id="19" name="TextBox 18"/>
          <p:cNvSpPr txBox="1"/>
          <p:nvPr/>
        </p:nvSpPr>
        <p:spPr>
          <a:xfrm>
            <a:off x="5475604" y="3731851"/>
            <a:ext cx="1747000" cy="523220"/>
          </a:xfrm>
          <a:prstGeom prst="rect">
            <a:avLst/>
          </a:prstGeom>
          <a:noFill/>
        </p:spPr>
        <p:txBody>
          <a:bodyPr wrap="square" rtlCol="0">
            <a:spAutoFit/>
          </a:bodyPr>
          <a:lstStyle/>
          <a:p>
            <a:r>
              <a:rPr lang="en-US" sz="1400" dirty="0">
                <a:solidFill>
                  <a:srgbClr val="333333"/>
                </a:solidFill>
                <a:latin typeface="FS Elliot Pro"/>
                <a:cs typeface="FS Elliot Pro"/>
              </a:rPr>
              <a:t>Out-of-pocket/</a:t>
            </a:r>
            <a:br>
              <a:rPr lang="en-US" sz="1400" dirty="0">
                <a:solidFill>
                  <a:srgbClr val="333333"/>
                </a:solidFill>
                <a:latin typeface="FS Elliot Pro"/>
                <a:cs typeface="FS Elliot Pro"/>
              </a:rPr>
            </a:br>
            <a:r>
              <a:rPr lang="en-US" sz="1400" dirty="0">
                <a:solidFill>
                  <a:srgbClr val="333333"/>
                </a:solidFill>
                <a:latin typeface="FS Elliot Pro"/>
                <a:cs typeface="FS Elliot Pro"/>
              </a:rPr>
              <a:t>other sources</a:t>
            </a:r>
          </a:p>
        </p:txBody>
      </p:sp>
      <p:sp>
        <p:nvSpPr>
          <p:cNvPr id="20" name="TextBox 19"/>
          <p:cNvSpPr txBox="1"/>
          <p:nvPr/>
        </p:nvSpPr>
        <p:spPr>
          <a:xfrm>
            <a:off x="5475603" y="3377715"/>
            <a:ext cx="2777067" cy="307777"/>
          </a:xfrm>
          <a:prstGeom prst="rect">
            <a:avLst/>
          </a:prstGeom>
          <a:noFill/>
        </p:spPr>
        <p:txBody>
          <a:bodyPr wrap="square" rtlCol="0">
            <a:spAutoFit/>
          </a:bodyPr>
          <a:lstStyle/>
          <a:p>
            <a:r>
              <a:rPr lang="en-US" sz="1400" dirty="0">
                <a:solidFill>
                  <a:srgbClr val="333333"/>
                </a:solidFill>
                <a:latin typeface="FS Elliot Pro"/>
                <a:cs typeface="FS Elliot Pro"/>
              </a:rPr>
              <a:t>Paid by Medicare</a:t>
            </a:r>
            <a:r>
              <a:rPr lang="en-US" sz="1400" baseline="30000" dirty="0">
                <a:solidFill>
                  <a:srgbClr val="333333"/>
                </a:solidFill>
                <a:latin typeface="FS Elliot Pro"/>
                <a:cs typeface="FS Elliot Pro"/>
              </a:rPr>
              <a:t>*</a:t>
            </a:r>
          </a:p>
        </p:txBody>
      </p:sp>
      <p:cxnSp>
        <p:nvCxnSpPr>
          <p:cNvPr id="21" name="Straight Connector 20">
            <a:extLst>
              <a:ext uri="{FF2B5EF4-FFF2-40B4-BE49-F238E27FC236}">
                <a16:creationId xmlns:a16="http://schemas.microsoft.com/office/drawing/2014/main" id="{3D7D785F-B006-BF6E-BCCA-8C51E2B29151}"/>
              </a:ext>
            </a:extLst>
          </p:cNvPr>
          <p:cNvCxnSpPr>
            <a:cxnSpLocks/>
          </p:cNvCxnSpPr>
          <p:nvPr/>
        </p:nvCxnSpPr>
        <p:spPr>
          <a:xfrm flipV="1">
            <a:off x="7379322" y="2649682"/>
            <a:ext cx="0" cy="2306782"/>
          </a:xfrm>
          <a:prstGeom prst="line">
            <a:avLst/>
          </a:prstGeom>
          <a:ln w="19050" cap="rnd">
            <a:solidFill>
              <a:srgbClr val="012754"/>
            </a:solidFill>
            <a:prstDash val="sysDot"/>
            <a:roun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F941072-FF64-89F0-5657-AB95FD99973A}"/>
              </a:ext>
            </a:extLst>
          </p:cNvPr>
          <p:cNvSpPr/>
          <p:nvPr/>
        </p:nvSpPr>
        <p:spPr>
          <a:xfrm>
            <a:off x="5379750" y="3468209"/>
            <a:ext cx="131549" cy="131549"/>
          </a:xfrm>
          <a:prstGeom prst="ellipse">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7765A2ED-E06E-CC69-6C6C-8504F1A5A683}"/>
              </a:ext>
            </a:extLst>
          </p:cNvPr>
          <p:cNvSpPr/>
          <p:nvPr/>
        </p:nvSpPr>
        <p:spPr>
          <a:xfrm>
            <a:off x="5379750" y="3821241"/>
            <a:ext cx="131549" cy="131549"/>
          </a:xfrm>
          <a:prstGeom prst="ellipse">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Content Placeholder 1">
            <a:extLst>
              <a:ext uri="{FF2B5EF4-FFF2-40B4-BE49-F238E27FC236}">
                <a16:creationId xmlns:a16="http://schemas.microsoft.com/office/drawing/2014/main" id="{61FABA8A-57C7-27DE-42E1-7CB44A5966F2}"/>
              </a:ext>
            </a:extLst>
          </p:cNvPr>
          <p:cNvSpPr txBox="1">
            <a:spLocks/>
          </p:cNvSpPr>
          <p:nvPr/>
        </p:nvSpPr>
        <p:spPr>
          <a:xfrm>
            <a:off x="3834361" y="3478697"/>
            <a:ext cx="1920061" cy="596348"/>
          </a:xfrm>
          <a:prstGeom prst="rect">
            <a:avLst/>
          </a:prstGeom>
        </p:spPr>
        <p:txBody>
          <a:bodyPr vert="horz" lIns="121920" tIns="60960" rIns="121920" bIns="60960" rtlCol="0">
            <a:noAutofit/>
          </a:bodyPr>
          <a:lstStyle>
            <a:lvl1pPr marL="192024" indent="-192024" algn="l" defTabSz="457200" rtl="0" eaLnBrk="1" latinLnBrk="0" hangingPunct="1">
              <a:spcBef>
                <a:spcPct val="20000"/>
              </a:spcBef>
              <a:buClr>
                <a:srgbClr val="787878"/>
              </a:buClr>
              <a:buFont typeface="Arial"/>
              <a:buChar char="•"/>
              <a:defRPr sz="1600" kern="1200" baseline="0">
                <a:solidFill>
                  <a:srgbClr val="7F7F7F"/>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787878"/>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3500"/>
              </a:lnSpc>
              <a:buNone/>
            </a:pPr>
            <a:r>
              <a:rPr lang="en-US" sz="2000" b="1" dirty="0">
                <a:solidFill>
                  <a:schemeClr val="bg1"/>
                </a:solidFill>
                <a:latin typeface="FS Elliot Pro" panose="02000503040000020004" pitchFamily="2" charset="0"/>
                <a:cs typeface="FS Elliot Pro Light"/>
              </a:rPr>
              <a:t>59%</a:t>
            </a:r>
          </a:p>
        </p:txBody>
      </p:sp>
      <p:sp>
        <p:nvSpPr>
          <p:cNvPr id="33" name="Content Placeholder 1">
            <a:extLst>
              <a:ext uri="{FF2B5EF4-FFF2-40B4-BE49-F238E27FC236}">
                <a16:creationId xmlns:a16="http://schemas.microsoft.com/office/drawing/2014/main" id="{5394AF3D-62DB-71E1-3D72-D1F0B44B2891}"/>
              </a:ext>
            </a:extLst>
          </p:cNvPr>
          <p:cNvSpPr txBox="1">
            <a:spLocks/>
          </p:cNvSpPr>
          <p:nvPr/>
        </p:nvSpPr>
        <p:spPr>
          <a:xfrm>
            <a:off x="1209597" y="3478697"/>
            <a:ext cx="838200" cy="596348"/>
          </a:xfrm>
          <a:prstGeom prst="rect">
            <a:avLst/>
          </a:prstGeom>
        </p:spPr>
        <p:txBody>
          <a:bodyPr vert="horz" lIns="121920" tIns="60960" rIns="121920" bIns="60960" rtlCol="0">
            <a:noAutofit/>
          </a:bodyPr>
          <a:lstStyle>
            <a:lvl1pPr marL="192024" indent="-192024" algn="l" defTabSz="457200" rtl="0" eaLnBrk="1" latinLnBrk="0" hangingPunct="1">
              <a:spcBef>
                <a:spcPct val="20000"/>
              </a:spcBef>
              <a:buClr>
                <a:srgbClr val="787878"/>
              </a:buClr>
              <a:buFont typeface="Arial"/>
              <a:buChar char="•"/>
              <a:defRPr sz="1600" kern="1200" baseline="0">
                <a:solidFill>
                  <a:srgbClr val="7F7F7F"/>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787878"/>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3500"/>
              </a:lnSpc>
              <a:buNone/>
            </a:pPr>
            <a:r>
              <a:rPr lang="en-US" sz="2000" b="1" dirty="0">
                <a:solidFill>
                  <a:schemeClr val="bg1"/>
                </a:solidFill>
                <a:latin typeface="FS Elliot Pro" panose="02000503040000020004" pitchFamily="2" charset="0"/>
                <a:cs typeface="FS Elliot Pro Light"/>
              </a:rPr>
              <a:t>41%</a:t>
            </a:r>
          </a:p>
        </p:txBody>
      </p:sp>
      <p:sp>
        <p:nvSpPr>
          <p:cNvPr id="16" name="Title 3">
            <a:extLst>
              <a:ext uri="{FF2B5EF4-FFF2-40B4-BE49-F238E27FC236}">
                <a16:creationId xmlns:a16="http://schemas.microsoft.com/office/drawing/2014/main" id="{09F3095D-7078-DCCE-18F0-6DF3FE14DEC6}"/>
              </a:ext>
            </a:extLst>
          </p:cNvPr>
          <p:cNvSpPr txBox="1">
            <a:spLocks/>
          </p:cNvSpPr>
          <p:nvPr/>
        </p:nvSpPr>
        <p:spPr>
          <a:xfrm>
            <a:off x="862098" y="796996"/>
            <a:ext cx="6079305" cy="742438"/>
          </a:xfrm>
          <a:prstGeom prst="rect">
            <a:avLst/>
          </a:prstGeom>
        </p:spPr>
        <p:txBody>
          <a:bodyPr vert="horz" lIns="91440" tIns="45720" rIns="91440" bIns="45720" rtlCol="0" anchor="t">
            <a:noAutofit/>
          </a:bodyPr>
          <a:lstStyle>
            <a:lvl1pPr algn="l" defTabSz="609585" rtl="0" eaLnBrk="1" latinLnBrk="0" hangingPunct="1">
              <a:lnSpc>
                <a:spcPct val="80000"/>
              </a:lnSpc>
              <a:spcBef>
                <a:spcPct val="0"/>
              </a:spcBef>
              <a:buNone/>
              <a:defRPr sz="3733" b="0" i="0" kern="1200" baseline="0">
                <a:solidFill>
                  <a:schemeClr val="tx2"/>
                </a:solidFill>
                <a:latin typeface="FS Elliot Pro Light"/>
                <a:ea typeface="+mj-ea"/>
                <a:cs typeface="FS Elliot Pro Light"/>
              </a:defRPr>
            </a:lvl1pPr>
          </a:lstStyle>
          <a:p>
            <a:pPr>
              <a:lnSpc>
                <a:spcPts val="5000"/>
              </a:lnSpc>
            </a:pPr>
            <a:r>
              <a:rPr lang="en-US" sz="4000" dirty="0">
                <a:solidFill>
                  <a:srgbClr val="0076CF"/>
                </a:solidFill>
              </a:rPr>
              <a:t>Paying for health care</a:t>
            </a:r>
          </a:p>
        </p:txBody>
      </p:sp>
      <p:sp>
        <p:nvSpPr>
          <p:cNvPr id="22" name="Text Placeholder 6">
            <a:extLst>
              <a:ext uri="{FF2B5EF4-FFF2-40B4-BE49-F238E27FC236}">
                <a16:creationId xmlns:a16="http://schemas.microsoft.com/office/drawing/2014/main" id="{3B78BE31-4A0B-BBFD-C027-6958EA1CCC4D}"/>
              </a:ext>
            </a:extLst>
          </p:cNvPr>
          <p:cNvSpPr txBox="1">
            <a:spLocks/>
          </p:cNvSpPr>
          <p:nvPr/>
        </p:nvSpPr>
        <p:spPr>
          <a:xfrm>
            <a:off x="899806" y="497102"/>
            <a:ext cx="5494221" cy="53067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dirty="0">
                <a:solidFill>
                  <a:srgbClr val="002855"/>
                </a:solidFill>
              </a:rPr>
              <a:t>Money out</a:t>
            </a:r>
          </a:p>
        </p:txBody>
      </p:sp>
      <p:sp>
        <p:nvSpPr>
          <p:cNvPr id="24" name="TextBox 23">
            <a:extLst>
              <a:ext uri="{FF2B5EF4-FFF2-40B4-BE49-F238E27FC236}">
                <a16:creationId xmlns:a16="http://schemas.microsoft.com/office/drawing/2014/main" id="{F4323B8E-224B-661C-80ED-D73290D8219C}"/>
              </a:ext>
            </a:extLst>
          </p:cNvPr>
          <p:cNvSpPr txBox="1"/>
          <p:nvPr/>
        </p:nvSpPr>
        <p:spPr>
          <a:xfrm>
            <a:off x="373355" y="6337413"/>
            <a:ext cx="8564905" cy="246221"/>
          </a:xfrm>
          <a:prstGeom prst="rect">
            <a:avLst/>
          </a:prstGeom>
          <a:noFill/>
        </p:spPr>
        <p:txBody>
          <a:bodyPr wrap="square" rtlCol="0">
            <a:spAutoFit/>
          </a:bodyPr>
          <a:lstStyle/>
          <a:p>
            <a:r>
              <a:rPr lang="en-US" sz="1000" dirty="0">
                <a:solidFill>
                  <a:srgbClr val="333333"/>
                </a:solidFill>
                <a:latin typeface="FS Elliot Pro"/>
                <a:cs typeface="FS Elliot Pro"/>
              </a:rPr>
              <a:t>*Employee Benefit Research Institute Issue Brief, January 20, 2022. Assumes employment and eligibility for Medicare coverage.</a:t>
            </a:r>
          </a:p>
        </p:txBody>
      </p:sp>
    </p:spTree>
    <p:extLst>
      <p:ext uri="{BB962C8B-B14F-4D97-AF65-F5344CB8AC3E}">
        <p14:creationId xmlns:p14="http://schemas.microsoft.com/office/powerpoint/2010/main" val="2337865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a:extLst>
              <a:ext uri="{FF2B5EF4-FFF2-40B4-BE49-F238E27FC236}">
                <a16:creationId xmlns:a16="http://schemas.microsoft.com/office/drawing/2014/main" id="{E7E338B2-FBDC-FADE-2D19-CD590B409888}"/>
              </a:ext>
            </a:extLst>
          </p:cNvPr>
          <p:cNvSpPr txBox="1">
            <a:spLocks/>
          </p:cNvSpPr>
          <p:nvPr/>
        </p:nvSpPr>
        <p:spPr>
          <a:xfrm>
            <a:off x="862098" y="796996"/>
            <a:ext cx="6079305" cy="742438"/>
          </a:xfrm>
          <a:prstGeom prst="rect">
            <a:avLst/>
          </a:prstGeom>
        </p:spPr>
        <p:txBody>
          <a:bodyPr vert="horz" lIns="91440" tIns="45720" rIns="91440" bIns="45720" rtlCol="0" anchor="t">
            <a:noAutofit/>
          </a:bodyPr>
          <a:lstStyle>
            <a:lvl1pPr algn="l" defTabSz="609585" rtl="0" eaLnBrk="1" latinLnBrk="0" hangingPunct="1">
              <a:lnSpc>
                <a:spcPct val="80000"/>
              </a:lnSpc>
              <a:spcBef>
                <a:spcPct val="0"/>
              </a:spcBef>
              <a:buNone/>
              <a:defRPr sz="3733" b="0" i="0" kern="1200" baseline="0">
                <a:solidFill>
                  <a:schemeClr val="tx2"/>
                </a:solidFill>
                <a:latin typeface="FS Elliot Pro Light"/>
                <a:ea typeface="+mj-ea"/>
                <a:cs typeface="FS Elliot Pro Light"/>
              </a:defRPr>
            </a:lvl1pPr>
          </a:lstStyle>
          <a:p>
            <a:pPr>
              <a:lnSpc>
                <a:spcPts val="5000"/>
              </a:lnSpc>
            </a:pPr>
            <a:r>
              <a:rPr lang="en-US" sz="4000" dirty="0">
                <a:solidFill>
                  <a:srgbClr val="0076CF"/>
                </a:solidFill>
              </a:rPr>
              <a:t>How Medicare works</a:t>
            </a:r>
          </a:p>
        </p:txBody>
      </p:sp>
      <p:sp>
        <p:nvSpPr>
          <p:cNvPr id="17" name="Text Placeholder 6">
            <a:extLst>
              <a:ext uri="{FF2B5EF4-FFF2-40B4-BE49-F238E27FC236}">
                <a16:creationId xmlns:a16="http://schemas.microsoft.com/office/drawing/2014/main" id="{3A2E64AC-DE8B-6E45-0B4D-0F0BC8252A5E}"/>
              </a:ext>
            </a:extLst>
          </p:cNvPr>
          <p:cNvSpPr txBox="1">
            <a:spLocks/>
          </p:cNvSpPr>
          <p:nvPr/>
        </p:nvSpPr>
        <p:spPr>
          <a:xfrm>
            <a:off x="899806" y="497102"/>
            <a:ext cx="5494221" cy="53067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dirty="0">
                <a:solidFill>
                  <a:srgbClr val="002855"/>
                </a:solidFill>
              </a:rPr>
              <a:t>Money out</a:t>
            </a:r>
          </a:p>
        </p:txBody>
      </p:sp>
      <p:sp>
        <p:nvSpPr>
          <p:cNvPr id="18" name="TextBox 17">
            <a:extLst>
              <a:ext uri="{FF2B5EF4-FFF2-40B4-BE49-F238E27FC236}">
                <a16:creationId xmlns:a16="http://schemas.microsoft.com/office/drawing/2014/main" id="{B8C8F10D-41E0-5096-FBCC-7FD0DA453C87}"/>
              </a:ext>
            </a:extLst>
          </p:cNvPr>
          <p:cNvSpPr txBox="1"/>
          <p:nvPr/>
        </p:nvSpPr>
        <p:spPr>
          <a:xfrm>
            <a:off x="3667552" y="4358499"/>
            <a:ext cx="2409158" cy="1077218"/>
          </a:xfrm>
          <a:prstGeom prst="rect">
            <a:avLst/>
          </a:prstGeom>
          <a:noFill/>
        </p:spPr>
        <p:txBody>
          <a:bodyPr wrap="square" rtlCol="0">
            <a:spAutoFit/>
          </a:bodyPr>
          <a:lstStyle/>
          <a:p>
            <a:pPr lvl="0" defTabSz="457200">
              <a:spcAft>
                <a:spcPts val="1500"/>
              </a:spcAft>
              <a:defRPr/>
            </a:pPr>
            <a:r>
              <a:rPr lang="en-US" sz="1600" dirty="0">
                <a:solidFill>
                  <a:srgbClr val="333333"/>
                </a:solidFill>
                <a:latin typeface="FS Elliot Pro"/>
              </a:rPr>
              <a:t>Certain doctors' services, outpatient care, medical supplies and preventive services </a:t>
            </a:r>
          </a:p>
        </p:txBody>
      </p:sp>
      <p:sp>
        <p:nvSpPr>
          <p:cNvPr id="41" name="TextBox 40">
            <a:extLst>
              <a:ext uri="{FF2B5EF4-FFF2-40B4-BE49-F238E27FC236}">
                <a16:creationId xmlns:a16="http://schemas.microsoft.com/office/drawing/2014/main" id="{C7E8E225-E6F6-4417-D1CD-49C5A1039C15}"/>
              </a:ext>
            </a:extLst>
          </p:cNvPr>
          <p:cNvSpPr txBox="1"/>
          <p:nvPr/>
        </p:nvSpPr>
        <p:spPr>
          <a:xfrm>
            <a:off x="6566704" y="4358499"/>
            <a:ext cx="2380527" cy="830997"/>
          </a:xfrm>
          <a:prstGeom prst="rect">
            <a:avLst/>
          </a:prstGeom>
          <a:noFill/>
        </p:spPr>
        <p:txBody>
          <a:bodyPr wrap="square" rtlCol="0">
            <a:spAutoFit/>
          </a:bodyPr>
          <a:lstStyle/>
          <a:p>
            <a:pPr lvl="0" defTabSz="457200">
              <a:spcAft>
                <a:spcPts val="1500"/>
              </a:spcAft>
              <a:defRPr/>
            </a:pPr>
            <a:r>
              <a:rPr lang="en-US" sz="1600" dirty="0">
                <a:solidFill>
                  <a:srgbClr val="333333"/>
                </a:solidFill>
                <a:latin typeface="FS Elliot Pro"/>
              </a:rPr>
              <a:t>Medical and hospital insurance provided by</a:t>
            </a:r>
            <a:br>
              <a:rPr lang="en-US" sz="1600" dirty="0">
                <a:solidFill>
                  <a:srgbClr val="333333"/>
                </a:solidFill>
                <a:latin typeface="FS Elliot Pro"/>
              </a:rPr>
            </a:br>
            <a:r>
              <a:rPr lang="en-US" sz="1600" dirty="0">
                <a:solidFill>
                  <a:srgbClr val="333333"/>
                </a:solidFill>
                <a:latin typeface="FS Elliot Pro"/>
              </a:rPr>
              <a:t>private companies* </a:t>
            </a:r>
          </a:p>
        </p:txBody>
      </p:sp>
      <p:sp>
        <p:nvSpPr>
          <p:cNvPr id="42" name="TextBox 41">
            <a:extLst>
              <a:ext uri="{FF2B5EF4-FFF2-40B4-BE49-F238E27FC236}">
                <a16:creationId xmlns:a16="http://schemas.microsoft.com/office/drawing/2014/main" id="{42E9A272-4C43-5C91-1009-91C2C32CF9C1}"/>
              </a:ext>
            </a:extLst>
          </p:cNvPr>
          <p:cNvSpPr txBox="1"/>
          <p:nvPr/>
        </p:nvSpPr>
        <p:spPr>
          <a:xfrm>
            <a:off x="866172" y="4358499"/>
            <a:ext cx="2328441" cy="1077218"/>
          </a:xfrm>
          <a:prstGeom prst="rect">
            <a:avLst/>
          </a:prstGeom>
          <a:noFill/>
        </p:spPr>
        <p:txBody>
          <a:bodyPr wrap="square" rtlCol="0">
            <a:spAutoFit/>
          </a:bodyPr>
          <a:lstStyle/>
          <a:p>
            <a:pPr lvl="0" defTabSz="457200">
              <a:spcAft>
                <a:spcPts val="1500"/>
              </a:spcAft>
              <a:defRPr/>
            </a:pPr>
            <a:r>
              <a:rPr lang="en-US" sz="1600" dirty="0">
                <a:solidFill>
                  <a:srgbClr val="333333"/>
                </a:solidFill>
                <a:latin typeface="FS Elliot Pro"/>
              </a:rPr>
              <a:t>Inpatient hospital stays, skilled nursing, hospice care and some home health care </a:t>
            </a:r>
          </a:p>
        </p:txBody>
      </p:sp>
      <p:grpSp>
        <p:nvGrpSpPr>
          <p:cNvPr id="3" name="Group 2">
            <a:extLst>
              <a:ext uri="{FF2B5EF4-FFF2-40B4-BE49-F238E27FC236}">
                <a16:creationId xmlns:a16="http://schemas.microsoft.com/office/drawing/2014/main" id="{3F211357-F9B6-8A73-7B49-206E9B1B7B60}"/>
              </a:ext>
            </a:extLst>
          </p:cNvPr>
          <p:cNvGrpSpPr/>
          <p:nvPr/>
        </p:nvGrpSpPr>
        <p:grpSpPr>
          <a:xfrm>
            <a:off x="748098" y="2050322"/>
            <a:ext cx="2113486" cy="2103145"/>
            <a:chOff x="933293" y="2108195"/>
            <a:chExt cx="2113486" cy="2103145"/>
          </a:xfrm>
        </p:grpSpPr>
        <p:sp>
          <p:nvSpPr>
            <p:cNvPr id="19" name="Oval 18">
              <a:extLst>
                <a:ext uri="{FF2B5EF4-FFF2-40B4-BE49-F238E27FC236}">
                  <a16:creationId xmlns:a16="http://schemas.microsoft.com/office/drawing/2014/main" id="{575CCD10-3BA0-1D89-E915-20F43185D130}"/>
                </a:ext>
              </a:extLst>
            </p:cNvPr>
            <p:cNvSpPr/>
            <p:nvPr/>
          </p:nvSpPr>
          <p:spPr>
            <a:xfrm>
              <a:off x="996228" y="2160789"/>
              <a:ext cx="2050551" cy="2050551"/>
            </a:xfrm>
            <a:prstGeom prst="ellipse">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 Placeholder 2">
              <a:extLst>
                <a:ext uri="{FF2B5EF4-FFF2-40B4-BE49-F238E27FC236}">
                  <a16:creationId xmlns:a16="http://schemas.microsoft.com/office/drawing/2014/main" id="{803C1C68-D228-9D58-1CDF-84E47217B223}"/>
                </a:ext>
              </a:extLst>
            </p:cNvPr>
            <p:cNvSpPr txBox="1">
              <a:spLocks/>
            </p:cNvSpPr>
            <p:nvPr/>
          </p:nvSpPr>
          <p:spPr>
            <a:xfrm>
              <a:off x="1012354" y="2419379"/>
              <a:ext cx="1951357" cy="1525181"/>
            </a:xfrm>
            <a:prstGeom prst="rect">
              <a:avLst/>
            </a:prstGeom>
          </p:spPr>
          <p:txBody>
            <a:bodyPr anchor="ctr">
              <a:noAutofit/>
            </a:bodyPr>
            <a:lstStyle>
              <a:lvl1pPr marL="0" indent="0" algn="l" defTabSz="457200" rtl="0" eaLnBrk="1" latinLnBrk="0" hangingPunct="1">
                <a:spcBef>
                  <a:spcPct val="20000"/>
                </a:spcBef>
                <a:buFont typeface="Arial"/>
                <a:buNone/>
                <a:defRPr sz="2600" kern="1200">
                  <a:solidFill>
                    <a:schemeClr val="bg1"/>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ctr">
                <a:defRPr/>
              </a:pPr>
              <a:r>
                <a:rPr lang="en-US" sz="2000" b="1" dirty="0">
                  <a:solidFill>
                    <a:prstClr val="white"/>
                  </a:solidFill>
                </a:rPr>
                <a:t>Part A</a:t>
              </a:r>
            </a:p>
          </p:txBody>
        </p:sp>
        <p:sp>
          <p:nvSpPr>
            <p:cNvPr id="24" name="Oval 23">
              <a:extLst>
                <a:ext uri="{FF2B5EF4-FFF2-40B4-BE49-F238E27FC236}">
                  <a16:creationId xmlns:a16="http://schemas.microsoft.com/office/drawing/2014/main" id="{043784AF-CE98-9311-A45E-EE23A35FCC99}"/>
                </a:ext>
              </a:extLst>
            </p:cNvPr>
            <p:cNvSpPr/>
            <p:nvPr/>
          </p:nvSpPr>
          <p:spPr>
            <a:xfrm>
              <a:off x="933293" y="2108195"/>
              <a:ext cx="2050551" cy="2050551"/>
            </a:xfrm>
            <a:prstGeom prst="ellipse">
              <a:avLst/>
            </a:prstGeom>
            <a:noFill/>
            <a:ln w="12700">
              <a:solidFill>
                <a:srgbClr val="004B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C2D761A3-5E7E-D36D-0712-33F8643ADD57}"/>
              </a:ext>
            </a:extLst>
          </p:cNvPr>
          <p:cNvGrpSpPr/>
          <p:nvPr/>
        </p:nvGrpSpPr>
        <p:grpSpPr>
          <a:xfrm>
            <a:off x="3583018" y="2050322"/>
            <a:ext cx="2113486" cy="2103145"/>
            <a:chOff x="3495827" y="2108195"/>
            <a:chExt cx="2113486" cy="2103145"/>
          </a:xfrm>
        </p:grpSpPr>
        <p:sp>
          <p:nvSpPr>
            <p:cNvPr id="21" name="Oval 20">
              <a:extLst>
                <a:ext uri="{FF2B5EF4-FFF2-40B4-BE49-F238E27FC236}">
                  <a16:creationId xmlns:a16="http://schemas.microsoft.com/office/drawing/2014/main" id="{6A98EBAC-2655-FAB9-A8AC-CECB7526FD82}"/>
                </a:ext>
              </a:extLst>
            </p:cNvPr>
            <p:cNvSpPr/>
            <p:nvPr/>
          </p:nvSpPr>
          <p:spPr>
            <a:xfrm>
              <a:off x="3558762" y="2160789"/>
              <a:ext cx="2050551" cy="2050551"/>
            </a:xfrm>
            <a:prstGeom prst="ellipse">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1B8B8ED5-BAE8-3720-F5ED-D384BCA49D08}"/>
                </a:ext>
              </a:extLst>
            </p:cNvPr>
            <p:cNvSpPr/>
            <p:nvPr/>
          </p:nvSpPr>
          <p:spPr>
            <a:xfrm>
              <a:off x="3495827" y="2108195"/>
              <a:ext cx="2050551" cy="2050551"/>
            </a:xfrm>
            <a:prstGeom prst="ellipse">
              <a:avLst/>
            </a:prstGeom>
            <a:noFill/>
            <a:ln w="12700">
              <a:solidFill>
                <a:srgbClr val="004B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 Placeholder 2">
              <a:extLst>
                <a:ext uri="{FF2B5EF4-FFF2-40B4-BE49-F238E27FC236}">
                  <a16:creationId xmlns:a16="http://schemas.microsoft.com/office/drawing/2014/main" id="{D1498BA7-C451-2934-F904-14B17D03D41C}"/>
                </a:ext>
              </a:extLst>
            </p:cNvPr>
            <p:cNvSpPr txBox="1">
              <a:spLocks/>
            </p:cNvSpPr>
            <p:nvPr/>
          </p:nvSpPr>
          <p:spPr>
            <a:xfrm>
              <a:off x="3553294" y="2419379"/>
              <a:ext cx="1951357" cy="1525181"/>
            </a:xfrm>
            <a:prstGeom prst="rect">
              <a:avLst/>
            </a:prstGeom>
          </p:spPr>
          <p:txBody>
            <a:bodyPr anchor="ctr">
              <a:noAutofit/>
            </a:bodyPr>
            <a:lstStyle>
              <a:lvl1pPr marL="0" indent="0" algn="l" defTabSz="457200" rtl="0" eaLnBrk="1" latinLnBrk="0" hangingPunct="1">
                <a:spcBef>
                  <a:spcPct val="20000"/>
                </a:spcBef>
                <a:buFont typeface="Arial"/>
                <a:buNone/>
                <a:defRPr sz="2600" kern="1200">
                  <a:solidFill>
                    <a:schemeClr val="bg1"/>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ctr">
                <a:defRPr/>
              </a:pPr>
              <a:r>
                <a:rPr lang="en-US" sz="2000" b="1" dirty="0">
                  <a:solidFill>
                    <a:prstClr val="white"/>
                  </a:solidFill>
                </a:rPr>
                <a:t>Part B</a:t>
              </a:r>
            </a:p>
          </p:txBody>
        </p:sp>
      </p:grpSp>
      <p:grpSp>
        <p:nvGrpSpPr>
          <p:cNvPr id="6" name="Group 5">
            <a:extLst>
              <a:ext uri="{FF2B5EF4-FFF2-40B4-BE49-F238E27FC236}">
                <a16:creationId xmlns:a16="http://schemas.microsoft.com/office/drawing/2014/main" id="{89FE9A88-0D63-800C-D7AB-66C3EA54F6DD}"/>
              </a:ext>
            </a:extLst>
          </p:cNvPr>
          <p:cNvGrpSpPr/>
          <p:nvPr/>
        </p:nvGrpSpPr>
        <p:grpSpPr>
          <a:xfrm>
            <a:off x="6417938" y="2050322"/>
            <a:ext cx="2113486" cy="2103145"/>
            <a:chOff x="6042998" y="2108195"/>
            <a:chExt cx="2113486" cy="2103145"/>
          </a:xfrm>
        </p:grpSpPr>
        <p:sp>
          <p:nvSpPr>
            <p:cNvPr id="32" name="Oval 31">
              <a:extLst>
                <a:ext uri="{FF2B5EF4-FFF2-40B4-BE49-F238E27FC236}">
                  <a16:creationId xmlns:a16="http://schemas.microsoft.com/office/drawing/2014/main" id="{416D205E-CB3D-A70A-D36B-451A96D8AD0C}"/>
                </a:ext>
              </a:extLst>
            </p:cNvPr>
            <p:cNvSpPr/>
            <p:nvPr/>
          </p:nvSpPr>
          <p:spPr>
            <a:xfrm>
              <a:off x="6105933" y="2160789"/>
              <a:ext cx="2050551" cy="2050551"/>
            </a:xfrm>
            <a:prstGeom prst="ellipse">
              <a:avLst/>
            </a:prstGeom>
            <a:solidFill>
              <a:srgbClr val="00C4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27A003FF-DAE1-F99A-F443-5D06577B3CBD}"/>
                </a:ext>
              </a:extLst>
            </p:cNvPr>
            <p:cNvSpPr/>
            <p:nvPr/>
          </p:nvSpPr>
          <p:spPr>
            <a:xfrm>
              <a:off x="6042998" y="2108195"/>
              <a:ext cx="2050551" cy="2050551"/>
            </a:xfrm>
            <a:prstGeom prst="ellipse">
              <a:avLst/>
            </a:prstGeom>
            <a:noFill/>
            <a:ln w="12700">
              <a:solidFill>
                <a:srgbClr val="004B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Text Placeholder 2">
              <a:extLst>
                <a:ext uri="{FF2B5EF4-FFF2-40B4-BE49-F238E27FC236}">
                  <a16:creationId xmlns:a16="http://schemas.microsoft.com/office/drawing/2014/main" id="{877A1926-37D4-37BB-897D-2501F639941D}"/>
                </a:ext>
              </a:extLst>
            </p:cNvPr>
            <p:cNvSpPr txBox="1">
              <a:spLocks/>
            </p:cNvSpPr>
            <p:nvPr/>
          </p:nvSpPr>
          <p:spPr>
            <a:xfrm>
              <a:off x="6100466" y="2419379"/>
              <a:ext cx="1951357" cy="1525181"/>
            </a:xfrm>
            <a:prstGeom prst="rect">
              <a:avLst/>
            </a:prstGeom>
          </p:spPr>
          <p:txBody>
            <a:bodyPr anchor="ctr">
              <a:noAutofit/>
            </a:bodyPr>
            <a:lstStyle>
              <a:lvl1pPr marL="0" indent="0" algn="l" defTabSz="457200" rtl="0" eaLnBrk="1" latinLnBrk="0" hangingPunct="1">
                <a:spcBef>
                  <a:spcPct val="20000"/>
                </a:spcBef>
                <a:buFont typeface="Arial"/>
                <a:buNone/>
                <a:defRPr sz="2600" kern="1200">
                  <a:solidFill>
                    <a:schemeClr val="bg1"/>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ctr">
                <a:defRPr/>
              </a:pPr>
              <a:r>
                <a:rPr lang="en-US" sz="2000" b="1" dirty="0">
                  <a:solidFill>
                    <a:prstClr val="white"/>
                  </a:solidFill>
                </a:rPr>
                <a:t>Part C</a:t>
              </a:r>
            </a:p>
          </p:txBody>
        </p:sp>
      </p:grpSp>
      <p:grpSp>
        <p:nvGrpSpPr>
          <p:cNvPr id="7" name="Group 6">
            <a:extLst>
              <a:ext uri="{FF2B5EF4-FFF2-40B4-BE49-F238E27FC236}">
                <a16:creationId xmlns:a16="http://schemas.microsoft.com/office/drawing/2014/main" id="{E97C7764-6109-901D-ACA7-ACF6B54F8663}"/>
              </a:ext>
            </a:extLst>
          </p:cNvPr>
          <p:cNvGrpSpPr/>
          <p:nvPr/>
        </p:nvGrpSpPr>
        <p:grpSpPr>
          <a:xfrm>
            <a:off x="9252859" y="2050322"/>
            <a:ext cx="2113486" cy="2103145"/>
            <a:chOff x="8477349" y="2108195"/>
            <a:chExt cx="2113486" cy="2103145"/>
          </a:xfrm>
        </p:grpSpPr>
        <p:sp>
          <p:nvSpPr>
            <p:cNvPr id="43" name="Oval 42">
              <a:extLst>
                <a:ext uri="{FF2B5EF4-FFF2-40B4-BE49-F238E27FC236}">
                  <a16:creationId xmlns:a16="http://schemas.microsoft.com/office/drawing/2014/main" id="{88BF3216-326A-A901-7BC1-162E39963671}"/>
                </a:ext>
              </a:extLst>
            </p:cNvPr>
            <p:cNvSpPr/>
            <p:nvPr/>
          </p:nvSpPr>
          <p:spPr>
            <a:xfrm>
              <a:off x="8540284" y="2160789"/>
              <a:ext cx="2050551" cy="2050551"/>
            </a:xfrm>
            <a:prstGeom prst="ellipse">
              <a:avLst/>
            </a:prstGeom>
            <a:solidFill>
              <a:srgbClr val="62B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C755452C-B18C-CE57-4884-01D8D1E332FE}"/>
                </a:ext>
              </a:extLst>
            </p:cNvPr>
            <p:cNvSpPr/>
            <p:nvPr/>
          </p:nvSpPr>
          <p:spPr>
            <a:xfrm>
              <a:off x="8477349" y="2108195"/>
              <a:ext cx="2050551" cy="2050551"/>
            </a:xfrm>
            <a:prstGeom prst="ellipse">
              <a:avLst/>
            </a:prstGeom>
            <a:noFill/>
            <a:ln w="12700">
              <a:solidFill>
                <a:srgbClr val="004B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Text Placeholder 2">
              <a:extLst>
                <a:ext uri="{FF2B5EF4-FFF2-40B4-BE49-F238E27FC236}">
                  <a16:creationId xmlns:a16="http://schemas.microsoft.com/office/drawing/2014/main" id="{01C67349-9970-55D9-270D-317CC7736BCC}"/>
                </a:ext>
              </a:extLst>
            </p:cNvPr>
            <p:cNvSpPr txBox="1">
              <a:spLocks/>
            </p:cNvSpPr>
            <p:nvPr/>
          </p:nvSpPr>
          <p:spPr>
            <a:xfrm>
              <a:off x="8534817" y="2419379"/>
              <a:ext cx="1951357" cy="1525181"/>
            </a:xfrm>
            <a:prstGeom prst="rect">
              <a:avLst/>
            </a:prstGeom>
          </p:spPr>
          <p:txBody>
            <a:bodyPr anchor="ctr">
              <a:noAutofit/>
            </a:bodyPr>
            <a:lstStyle>
              <a:lvl1pPr marL="0" indent="0" algn="l" defTabSz="457200" rtl="0" eaLnBrk="1" latinLnBrk="0" hangingPunct="1">
                <a:spcBef>
                  <a:spcPct val="20000"/>
                </a:spcBef>
                <a:buFont typeface="Arial"/>
                <a:buNone/>
                <a:defRPr sz="2600" kern="1200">
                  <a:solidFill>
                    <a:schemeClr val="bg1"/>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ctr">
                <a:defRPr/>
              </a:pPr>
              <a:r>
                <a:rPr lang="en-US" sz="2000" b="1" dirty="0">
                  <a:solidFill>
                    <a:prstClr val="white"/>
                  </a:solidFill>
                </a:rPr>
                <a:t>Part D</a:t>
              </a:r>
            </a:p>
          </p:txBody>
        </p:sp>
      </p:grpSp>
      <p:sp>
        <p:nvSpPr>
          <p:cNvPr id="46" name="TextBox 45">
            <a:extLst>
              <a:ext uri="{FF2B5EF4-FFF2-40B4-BE49-F238E27FC236}">
                <a16:creationId xmlns:a16="http://schemas.microsoft.com/office/drawing/2014/main" id="{C190B17C-A868-7246-6F16-43EA41939CB7}"/>
              </a:ext>
            </a:extLst>
          </p:cNvPr>
          <p:cNvSpPr txBox="1"/>
          <p:nvPr/>
        </p:nvSpPr>
        <p:spPr>
          <a:xfrm>
            <a:off x="9712384" y="4358499"/>
            <a:ext cx="1711829" cy="584775"/>
          </a:xfrm>
          <a:prstGeom prst="rect">
            <a:avLst/>
          </a:prstGeom>
          <a:noFill/>
        </p:spPr>
        <p:txBody>
          <a:bodyPr wrap="square" rtlCol="0">
            <a:spAutoFit/>
          </a:bodyPr>
          <a:lstStyle/>
          <a:p>
            <a:pPr lvl="0" defTabSz="457200">
              <a:spcAft>
                <a:spcPts val="1500"/>
              </a:spcAft>
              <a:defRPr/>
            </a:pPr>
            <a:r>
              <a:rPr lang="en-US" sz="1600" dirty="0">
                <a:solidFill>
                  <a:srgbClr val="333333"/>
                </a:solidFill>
                <a:latin typeface="FS Elliot Pro"/>
              </a:rPr>
              <a:t>Prescription </a:t>
            </a:r>
            <a:br>
              <a:rPr lang="en-US" sz="1600" dirty="0">
                <a:solidFill>
                  <a:srgbClr val="333333"/>
                </a:solidFill>
                <a:latin typeface="FS Elliot Pro"/>
              </a:rPr>
            </a:br>
            <a:r>
              <a:rPr lang="en-US" sz="1600" dirty="0">
                <a:solidFill>
                  <a:srgbClr val="333333"/>
                </a:solidFill>
                <a:latin typeface="FS Elliot Pro"/>
              </a:rPr>
              <a:t>drug costs </a:t>
            </a:r>
          </a:p>
        </p:txBody>
      </p:sp>
      <p:sp>
        <p:nvSpPr>
          <p:cNvPr id="26" name="TextBox 25">
            <a:extLst>
              <a:ext uri="{FF2B5EF4-FFF2-40B4-BE49-F238E27FC236}">
                <a16:creationId xmlns:a16="http://schemas.microsoft.com/office/drawing/2014/main" id="{5AE0948E-D4A1-E733-166B-E1F8EF5C969D}"/>
              </a:ext>
            </a:extLst>
          </p:cNvPr>
          <p:cNvSpPr txBox="1"/>
          <p:nvPr/>
        </p:nvSpPr>
        <p:spPr>
          <a:xfrm>
            <a:off x="373355" y="6337413"/>
            <a:ext cx="6000013" cy="246221"/>
          </a:xfrm>
          <a:prstGeom prst="rect">
            <a:avLst/>
          </a:prstGeom>
          <a:noFill/>
        </p:spPr>
        <p:txBody>
          <a:bodyPr wrap="square" rtlCol="0">
            <a:spAutoFit/>
          </a:bodyPr>
          <a:lstStyle/>
          <a:p>
            <a:r>
              <a:rPr lang="en-US" sz="1000" dirty="0">
                <a:solidFill>
                  <a:srgbClr val="333333"/>
                </a:solidFill>
                <a:latin typeface="FS Elliot Pro"/>
                <a:cs typeface="FS Elliot Pro"/>
              </a:rPr>
              <a:t>*Medicare Advantage and an alternative to Parts A and B.</a:t>
            </a:r>
          </a:p>
        </p:txBody>
      </p:sp>
      <p:sp>
        <p:nvSpPr>
          <p:cNvPr id="2" name="TextBox 7">
            <a:extLst>
              <a:ext uri="{FF2B5EF4-FFF2-40B4-BE49-F238E27FC236}">
                <a16:creationId xmlns:a16="http://schemas.microsoft.com/office/drawing/2014/main" id="{946FD153-D579-F067-C70A-8B122B2BACD6}"/>
              </a:ext>
            </a:extLst>
          </p:cNvPr>
          <p:cNvSpPr txBox="1"/>
          <p:nvPr/>
        </p:nvSpPr>
        <p:spPr>
          <a:xfrm>
            <a:off x="8947230" y="0"/>
            <a:ext cx="324476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b="1" cap="all" dirty="0">
                <a:solidFill>
                  <a:srgbClr val="FF00FF"/>
                </a:solidFill>
                <a:latin typeface="FS Elliot Pro" panose="02000503040000020004" pitchFamily="50" charset="0"/>
              </a:rPr>
              <a:t>Slides 7-9 of PT498A-4 must REMAIN together</a:t>
            </a:r>
          </a:p>
        </p:txBody>
      </p:sp>
    </p:spTree>
    <p:extLst>
      <p:ext uri="{BB962C8B-B14F-4D97-AF65-F5344CB8AC3E}">
        <p14:creationId xmlns:p14="http://schemas.microsoft.com/office/powerpoint/2010/main" val="2754069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 name="TextBox 140"/>
          <p:cNvSpPr txBox="1"/>
          <p:nvPr/>
        </p:nvSpPr>
        <p:spPr>
          <a:xfrm>
            <a:off x="373355" y="6337413"/>
            <a:ext cx="6000013" cy="246221"/>
          </a:xfrm>
          <a:prstGeom prst="rect">
            <a:avLst/>
          </a:prstGeom>
          <a:noFill/>
        </p:spPr>
        <p:txBody>
          <a:bodyPr wrap="square" rtlCol="0">
            <a:spAutoFit/>
          </a:bodyPr>
          <a:lstStyle/>
          <a:p>
            <a:r>
              <a:rPr lang="en-US" sz="1000" dirty="0">
                <a:solidFill>
                  <a:srgbClr val="333333"/>
                </a:solidFill>
                <a:latin typeface="FS Elliot Pro"/>
                <a:cs typeface="FS Elliot Pro"/>
              </a:rPr>
              <a:t>For illustrative purposes only. Check with your providers for costs.</a:t>
            </a:r>
          </a:p>
        </p:txBody>
      </p:sp>
      <p:sp>
        <p:nvSpPr>
          <p:cNvPr id="143" name="Title 3">
            <a:extLst>
              <a:ext uri="{FF2B5EF4-FFF2-40B4-BE49-F238E27FC236}">
                <a16:creationId xmlns:a16="http://schemas.microsoft.com/office/drawing/2014/main" id="{833E27C0-2B0D-DA7A-F681-001A9397079F}"/>
              </a:ext>
            </a:extLst>
          </p:cNvPr>
          <p:cNvSpPr txBox="1">
            <a:spLocks/>
          </p:cNvSpPr>
          <p:nvPr/>
        </p:nvSpPr>
        <p:spPr>
          <a:xfrm>
            <a:off x="855739" y="796995"/>
            <a:ext cx="3313925" cy="711766"/>
          </a:xfrm>
          <a:prstGeom prst="rect">
            <a:avLst/>
          </a:prstGeom>
        </p:spPr>
        <p:txBody>
          <a:bodyPr vert="horz" lIns="91440" tIns="45720" rIns="91440" bIns="45720" rtlCol="0" anchor="t">
            <a:noAutofit/>
          </a:bodyPr>
          <a:lstStyle>
            <a:lvl1pPr algn="l" defTabSz="609585" rtl="0" eaLnBrk="1" latinLnBrk="0" hangingPunct="1">
              <a:lnSpc>
                <a:spcPct val="80000"/>
              </a:lnSpc>
              <a:spcBef>
                <a:spcPct val="0"/>
              </a:spcBef>
              <a:buNone/>
              <a:defRPr sz="3733" b="0" i="0" kern="1200" baseline="0">
                <a:solidFill>
                  <a:schemeClr val="tx2"/>
                </a:solidFill>
                <a:latin typeface="FS Elliot Pro Light"/>
                <a:ea typeface="+mj-ea"/>
                <a:cs typeface="FS Elliot Pro Light"/>
              </a:defRPr>
            </a:lvl1pPr>
          </a:lstStyle>
          <a:p>
            <a:pPr>
              <a:lnSpc>
                <a:spcPts val="4500"/>
              </a:lnSpc>
            </a:pPr>
            <a:r>
              <a:rPr lang="en-US" sz="4000" dirty="0">
                <a:solidFill>
                  <a:srgbClr val="0076CF"/>
                </a:solidFill>
              </a:rPr>
              <a:t>Pay more now or later</a:t>
            </a:r>
          </a:p>
        </p:txBody>
      </p:sp>
      <p:sp>
        <p:nvSpPr>
          <p:cNvPr id="144" name="Text Placeholder 6">
            <a:extLst>
              <a:ext uri="{FF2B5EF4-FFF2-40B4-BE49-F238E27FC236}">
                <a16:creationId xmlns:a16="http://schemas.microsoft.com/office/drawing/2014/main" id="{6629D05E-E921-C1CD-F7C8-7EE170FFDC14}"/>
              </a:ext>
            </a:extLst>
          </p:cNvPr>
          <p:cNvSpPr txBox="1">
            <a:spLocks/>
          </p:cNvSpPr>
          <p:nvPr/>
        </p:nvSpPr>
        <p:spPr>
          <a:xfrm>
            <a:off x="899806" y="497102"/>
            <a:ext cx="2908265" cy="53067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000" kern="1200" baseline="0">
                <a:solidFill>
                  <a:schemeClr val="bg1">
                    <a:lumMod val="50000"/>
                  </a:schemeClr>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787878"/>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dirty="0">
                <a:solidFill>
                  <a:srgbClr val="002855"/>
                </a:solidFill>
              </a:rPr>
              <a:t>Money out</a:t>
            </a:r>
          </a:p>
        </p:txBody>
      </p:sp>
      <p:sp>
        <p:nvSpPr>
          <p:cNvPr id="211" name="TextBox 210">
            <a:extLst>
              <a:ext uri="{FF2B5EF4-FFF2-40B4-BE49-F238E27FC236}">
                <a16:creationId xmlns:a16="http://schemas.microsoft.com/office/drawing/2014/main" id="{FC37C653-8BB9-82A5-359F-5CE2DCA3F229}"/>
              </a:ext>
            </a:extLst>
          </p:cNvPr>
          <p:cNvSpPr txBox="1"/>
          <p:nvPr/>
        </p:nvSpPr>
        <p:spPr>
          <a:xfrm>
            <a:off x="4535424" y="5116615"/>
            <a:ext cx="1756734" cy="471476"/>
          </a:xfrm>
          <a:prstGeom prst="rect">
            <a:avLst/>
          </a:prstGeom>
          <a:noFill/>
        </p:spPr>
        <p:txBody>
          <a:bodyPr wrap="square" rtlCol="0">
            <a:spAutoFit/>
          </a:bodyPr>
          <a:lstStyle/>
          <a:p>
            <a:pPr marL="48767">
              <a:lnSpc>
                <a:spcPts val="1500"/>
              </a:lnSpc>
              <a:spcAft>
                <a:spcPts val="400"/>
              </a:spcAft>
              <a:buClr>
                <a:schemeClr val="tx1">
                  <a:lumMod val="65000"/>
                </a:schemeClr>
              </a:buClr>
              <a:buSzPct val="150000"/>
            </a:pPr>
            <a:r>
              <a:rPr lang="en-US" sz="1200" b="1" cap="all" dirty="0">
                <a:solidFill>
                  <a:srgbClr val="003865"/>
                </a:solidFill>
                <a:latin typeface="FS Elliot Pro" panose="02000503040000020004" pitchFamily="2" charset="0"/>
                <a:ea typeface="Calibri"/>
                <a:cs typeface="FS Elliot Pro"/>
              </a:rPr>
              <a:t>More potential coverage gaps</a:t>
            </a:r>
          </a:p>
        </p:txBody>
      </p:sp>
      <p:sp>
        <p:nvSpPr>
          <p:cNvPr id="212" name="TextBox 211">
            <a:extLst>
              <a:ext uri="{FF2B5EF4-FFF2-40B4-BE49-F238E27FC236}">
                <a16:creationId xmlns:a16="http://schemas.microsoft.com/office/drawing/2014/main" id="{F065A30B-0E9D-A609-33A8-9329EE853BE2}"/>
              </a:ext>
            </a:extLst>
          </p:cNvPr>
          <p:cNvSpPr txBox="1"/>
          <p:nvPr/>
        </p:nvSpPr>
        <p:spPr>
          <a:xfrm>
            <a:off x="10176781" y="5116615"/>
            <a:ext cx="1647097" cy="478593"/>
          </a:xfrm>
          <a:prstGeom prst="rect">
            <a:avLst/>
          </a:prstGeom>
          <a:noFill/>
        </p:spPr>
        <p:txBody>
          <a:bodyPr wrap="square" rtlCol="0">
            <a:spAutoFit/>
          </a:bodyPr>
          <a:lstStyle/>
          <a:p>
            <a:pPr marL="48767">
              <a:lnSpc>
                <a:spcPts val="1500"/>
              </a:lnSpc>
              <a:spcAft>
                <a:spcPts val="400"/>
              </a:spcAft>
              <a:buClr>
                <a:schemeClr val="tx1">
                  <a:lumMod val="65000"/>
                </a:schemeClr>
              </a:buClr>
              <a:buSzPct val="150000"/>
            </a:pPr>
            <a:r>
              <a:rPr lang="en-US" sz="1200" b="1" cap="all" dirty="0">
                <a:solidFill>
                  <a:srgbClr val="003865"/>
                </a:solidFill>
                <a:latin typeface="FS Elliot Pro" panose="02000503040000020004" pitchFamily="2" charset="0"/>
                <a:ea typeface="Calibri"/>
                <a:cs typeface="FS Elliot Pro"/>
              </a:rPr>
              <a:t>Fewer potential coverage gaps</a:t>
            </a:r>
          </a:p>
        </p:txBody>
      </p:sp>
      <p:cxnSp>
        <p:nvCxnSpPr>
          <p:cNvPr id="213" name="Straight Connector 212">
            <a:extLst>
              <a:ext uri="{FF2B5EF4-FFF2-40B4-BE49-F238E27FC236}">
                <a16:creationId xmlns:a16="http://schemas.microsoft.com/office/drawing/2014/main" id="{D69B219C-C140-1558-FEBE-B2E5D5F71366}"/>
              </a:ext>
            </a:extLst>
          </p:cNvPr>
          <p:cNvCxnSpPr>
            <a:cxnSpLocks/>
          </p:cNvCxnSpPr>
          <p:nvPr/>
        </p:nvCxnSpPr>
        <p:spPr>
          <a:xfrm>
            <a:off x="914400" y="4825400"/>
            <a:ext cx="3775295" cy="0"/>
          </a:xfrm>
          <a:prstGeom prst="line">
            <a:avLst/>
          </a:prstGeom>
          <a:ln w="19050" cap="rnd">
            <a:solidFill>
              <a:srgbClr val="012754"/>
            </a:solidFill>
            <a:prstDash val="sysDot"/>
            <a:round/>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C91EE0A1-5E5C-7836-C2AF-FC1F31D6E318}"/>
              </a:ext>
            </a:extLst>
          </p:cNvPr>
          <p:cNvCxnSpPr>
            <a:cxnSpLocks/>
          </p:cNvCxnSpPr>
          <p:nvPr/>
        </p:nvCxnSpPr>
        <p:spPr>
          <a:xfrm>
            <a:off x="6553200" y="4825400"/>
            <a:ext cx="3775295" cy="0"/>
          </a:xfrm>
          <a:prstGeom prst="line">
            <a:avLst/>
          </a:prstGeom>
          <a:ln w="19050" cap="rnd">
            <a:solidFill>
              <a:srgbClr val="012754"/>
            </a:solidFill>
            <a:prstDash val="sysDot"/>
            <a:round/>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5AA30A6C-9FD8-2EED-802B-9A840226C8ED}"/>
              </a:ext>
            </a:extLst>
          </p:cNvPr>
          <p:cNvGrpSpPr/>
          <p:nvPr/>
        </p:nvGrpSpPr>
        <p:grpSpPr>
          <a:xfrm>
            <a:off x="902767" y="2718705"/>
            <a:ext cx="3534530" cy="1689628"/>
            <a:chOff x="902767" y="2718705"/>
            <a:chExt cx="3534530" cy="1689628"/>
          </a:xfrm>
        </p:grpSpPr>
        <p:grpSp>
          <p:nvGrpSpPr>
            <p:cNvPr id="93" name="Group 92"/>
            <p:cNvGrpSpPr/>
            <p:nvPr/>
          </p:nvGrpSpPr>
          <p:grpSpPr>
            <a:xfrm>
              <a:off x="1728372" y="4032325"/>
              <a:ext cx="2708923" cy="219168"/>
              <a:chOff x="5179488" y="1615596"/>
              <a:chExt cx="2208187" cy="178655"/>
            </a:xfrm>
          </p:grpSpPr>
          <p:sp>
            <p:nvSpPr>
              <p:cNvPr id="94" name="Rectangle 93"/>
              <p:cNvSpPr/>
              <p:nvPr/>
            </p:nvSpPr>
            <p:spPr>
              <a:xfrm>
                <a:off x="5179488" y="1615596"/>
                <a:ext cx="135779" cy="1786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95" name="Rectangle 94"/>
              <p:cNvSpPr/>
              <p:nvPr/>
            </p:nvSpPr>
            <p:spPr>
              <a:xfrm>
                <a:off x="5663104" y="1615596"/>
                <a:ext cx="242972" cy="1786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96" name="Rectangle 95"/>
              <p:cNvSpPr/>
              <p:nvPr/>
            </p:nvSpPr>
            <p:spPr>
              <a:xfrm>
                <a:off x="6007929" y="1615596"/>
                <a:ext cx="71463" cy="1786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97" name="Rectangle 96"/>
              <p:cNvSpPr/>
              <p:nvPr/>
            </p:nvSpPr>
            <p:spPr>
              <a:xfrm>
                <a:off x="6828406" y="1615596"/>
                <a:ext cx="92901" cy="1786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98" name="Rectangle 97"/>
              <p:cNvSpPr/>
              <p:nvPr/>
            </p:nvSpPr>
            <p:spPr>
              <a:xfrm>
                <a:off x="7316212" y="1615596"/>
                <a:ext cx="71463" cy="1786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49" name="Group 48">
              <a:extLst>
                <a:ext uri="{FF2B5EF4-FFF2-40B4-BE49-F238E27FC236}">
                  <a16:creationId xmlns:a16="http://schemas.microsoft.com/office/drawing/2014/main" id="{B9FDF66D-4870-D095-6D0E-57A79BEB783E}"/>
                </a:ext>
              </a:extLst>
            </p:cNvPr>
            <p:cNvGrpSpPr/>
            <p:nvPr/>
          </p:nvGrpSpPr>
          <p:grpSpPr>
            <a:xfrm>
              <a:off x="1728373" y="3421137"/>
              <a:ext cx="2708924" cy="219168"/>
              <a:chOff x="1728373" y="3421137"/>
              <a:chExt cx="2708924" cy="219168"/>
            </a:xfrm>
          </p:grpSpPr>
          <p:sp>
            <p:nvSpPr>
              <p:cNvPr id="9" name="Rectangle 8"/>
              <p:cNvSpPr/>
              <p:nvPr/>
            </p:nvSpPr>
            <p:spPr>
              <a:xfrm>
                <a:off x="1728373" y="3421137"/>
                <a:ext cx="283953" cy="219168"/>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0" name="Rectangle 9"/>
              <p:cNvSpPr/>
              <p:nvPr/>
            </p:nvSpPr>
            <p:spPr>
              <a:xfrm>
                <a:off x="2368346" y="3421137"/>
                <a:ext cx="394504" cy="219168"/>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2" name="Rectangle 11"/>
              <p:cNvSpPr/>
              <p:nvPr/>
            </p:nvSpPr>
            <p:spPr>
              <a:xfrm>
                <a:off x="4095394" y="3421137"/>
                <a:ext cx="341903" cy="219168"/>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1" name="Rectangle 10"/>
              <p:cNvSpPr/>
              <p:nvPr/>
            </p:nvSpPr>
            <p:spPr>
              <a:xfrm>
                <a:off x="2920650" y="3421137"/>
                <a:ext cx="537915" cy="219168"/>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32" name="Group 31">
              <a:extLst>
                <a:ext uri="{FF2B5EF4-FFF2-40B4-BE49-F238E27FC236}">
                  <a16:creationId xmlns:a16="http://schemas.microsoft.com/office/drawing/2014/main" id="{A128E7D7-933C-963B-992D-A4F5416D9D83}"/>
                </a:ext>
              </a:extLst>
            </p:cNvPr>
            <p:cNvGrpSpPr/>
            <p:nvPr/>
          </p:nvGrpSpPr>
          <p:grpSpPr>
            <a:xfrm>
              <a:off x="1728372" y="4032325"/>
              <a:ext cx="2708923" cy="219168"/>
              <a:chOff x="1728372" y="4032325"/>
              <a:chExt cx="2708923" cy="219168"/>
            </a:xfrm>
          </p:grpSpPr>
          <p:sp>
            <p:nvSpPr>
              <p:cNvPr id="152" name="Rectangle 151"/>
              <p:cNvSpPr/>
              <p:nvPr/>
            </p:nvSpPr>
            <p:spPr>
              <a:xfrm>
                <a:off x="1728372" y="4032325"/>
                <a:ext cx="166569" cy="219168"/>
              </a:xfrm>
              <a:prstGeom prst="rect">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53" name="Rectangle 152"/>
              <p:cNvSpPr/>
              <p:nvPr/>
            </p:nvSpPr>
            <p:spPr>
              <a:xfrm>
                <a:off x="2321654" y="4032325"/>
                <a:ext cx="298069" cy="219168"/>
              </a:xfrm>
              <a:prstGeom prst="rect">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54" name="Rectangle 153"/>
              <p:cNvSpPr/>
              <p:nvPr/>
            </p:nvSpPr>
            <p:spPr>
              <a:xfrm>
                <a:off x="2744673" y="4032325"/>
                <a:ext cx="87668" cy="219168"/>
              </a:xfrm>
              <a:prstGeom prst="rect">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55" name="Rectangle 154"/>
              <p:cNvSpPr/>
              <p:nvPr/>
            </p:nvSpPr>
            <p:spPr>
              <a:xfrm>
                <a:off x="3751204" y="4032325"/>
                <a:ext cx="113968" cy="219168"/>
              </a:xfrm>
              <a:prstGeom prst="rect">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56" name="Rectangle 155"/>
              <p:cNvSpPr/>
              <p:nvPr/>
            </p:nvSpPr>
            <p:spPr>
              <a:xfrm>
                <a:off x="4349627" y="4032325"/>
                <a:ext cx="87668" cy="219168"/>
              </a:xfrm>
              <a:prstGeom prst="rect">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sp>
          <p:nvSpPr>
            <p:cNvPr id="218" name="TextBox 217">
              <a:extLst>
                <a:ext uri="{FF2B5EF4-FFF2-40B4-BE49-F238E27FC236}">
                  <a16:creationId xmlns:a16="http://schemas.microsoft.com/office/drawing/2014/main" id="{9EEE97E7-046B-D514-658D-90BF95A9D7F3}"/>
                </a:ext>
              </a:extLst>
            </p:cNvPr>
            <p:cNvSpPr txBox="1"/>
            <p:nvPr/>
          </p:nvSpPr>
          <p:spPr>
            <a:xfrm>
              <a:off x="936925" y="2718705"/>
              <a:ext cx="2440018" cy="287195"/>
            </a:xfrm>
            <a:prstGeom prst="rect">
              <a:avLst/>
            </a:prstGeom>
            <a:noFill/>
          </p:spPr>
          <p:txBody>
            <a:bodyPr wrap="square" lIns="0" rtlCol="0">
              <a:spAutoFit/>
            </a:bodyPr>
            <a:lstStyle/>
            <a:p>
              <a:pPr marL="48767">
                <a:lnSpc>
                  <a:spcPct val="110000"/>
                </a:lnSpc>
                <a:spcAft>
                  <a:spcPts val="400"/>
                </a:spcAft>
                <a:buClr>
                  <a:schemeClr val="tx1">
                    <a:lumMod val="65000"/>
                  </a:schemeClr>
                </a:buClr>
                <a:buSzPct val="150000"/>
              </a:pPr>
              <a:r>
                <a:rPr lang="en-US" sz="1200" b="1" cap="all" dirty="0">
                  <a:solidFill>
                    <a:srgbClr val="003865"/>
                  </a:solidFill>
                  <a:latin typeface="FS Elliot Pro" panose="02000503040000020004" pitchFamily="2" charset="0"/>
                  <a:ea typeface="Calibri"/>
                  <a:cs typeface="FS Elliot Pro"/>
                </a:rPr>
                <a:t>Lower up-front costs:</a:t>
              </a:r>
            </a:p>
          </p:txBody>
        </p:sp>
        <p:grpSp>
          <p:nvGrpSpPr>
            <p:cNvPr id="41" name="Group 40">
              <a:extLst>
                <a:ext uri="{FF2B5EF4-FFF2-40B4-BE49-F238E27FC236}">
                  <a16:creationId xmlns:a16="http://schemas.microsoft.com/office/drawing/2014/main" id="{E29B39E2-1CEF-F5F6-7E90-602253495F31}"/>
                </a:ext>
              </a:extLst>
            </p:cNvPr>
            <p:cNvGrpSpPr/>
            <p:nvPr/>
          </p:nvGrpSpPr>
          <p:grpSpPr>
            <a:xfrm>
              <a:off x="902767" y="3252475"/>
              <a:ext cx="518771" cy="527824"/>
              <a:chOff x="902767" y="3252475"/>
              <a:chExt cx="518771" cy="527824"/>
            </a:xfrm>
          </p:grpSpPr>
          <p:sp>
            <p:nvSpPr>
              <p:cNvPr id="4" name="Oval 3"/>
              <p:cNvSpPr/>
              <p:nvPr/>
            </p:nvSpPr>
            <p:spPr>
              <a:xfrm>
                <a:off x="922383" y="3281144"/>
                <a:ext cx="499155" cy="499155"/>
              </a:xfrm>
              <a:prstGeom prst="ellipse">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latin typeface="FS Elliot Pro"/>
                  <a:cs typeface="FS Elliot Pro"/>
                </a:endParaRPr>
              </a:p>
            </p:txBody>
          </p:sp>
          <p:sp>
            <p:nvSpPr>
              <p:cNvPr id="84" name="TextBox 83"/>
              <p:cNvSpPr txBox="1"/>
              <p:nvPr/>
            </p:nvSpPr>
            <p:spPr>
              <a:xfrm>
                <a:off x="981519" y="3319672"/>
                <a:ext cx="338096" cy="420564"/>
              </a:xfrm>
              <a:prstGeom prst="rect">
                <a:avLst/>
              </a:prstGeom>
              <a:noFill/>
            </p:spPr>
            <p:txBody>
              <a:bodyPr wrap="square" rtlCol="0">
                <a:spAutoFit/>
              </a:bodyPr>
              <a:lstStyle/>
              <a:p>
                <a:pPr algn="ctr"/>
                <a:r>
                  <a:rPr lang="en-US" sz="2133" b="1" dirty="0">
                    <a:latin typeface="FS Elliot Pro"/>
                    <a:cs typeface="FS Elliot Pro"/>
                  </a:rPr>
                  <a:t>A</a:t>
                </a:r>
              </a:p>
            </p:txBody>
          </p:sp>
          <p:sp>
            <p:nvSpPr>
              <p:cNvPr id="225" name="Oval 224">
                <a:extLst>
                  <a:ext uri="{FF2B5EF4-FFF2-40B4-BE49-F238E27FC236}">
                    <a16:creationId xmlns:a16="http://schemas.microsoft.com/office/drawing/2014/main" id="{FC6CFA7A-1011-752B-F23F-EC02C5E32F9B}"/>
                  </a:ext>
                </a:extLst>
              </p:cNvPr>
              <p:cNvSpPr/>
              <p:nvPr/>
            </p:nvSpPr>
            <p:spPr>
              <a:xfrm>
                <a:off x="902767" y="3252475"/>
                <a:ext cx="499155" cy="499155"/>
              </a:xfrm>
              <a:prstGeom prst="ellipse">
                <a:avLst/>
              </a:prstGeom>
              <a:noFill/>
              <a:ln w="12700">
                <a:solidFill>
                  <a:srgbClr val="004B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latin typeface="FS Elliot Pro"/>
                  <a:cs typeface="FS Elliot Pro"/>
                </a:endParaRPr>
              </a:p>
            </p:txBody>
          </p:sp>
        </p:grpSp>
        <p:grpSp>
          <p:nvGrpSpPr>
            <p:cNvPr id="45" name="Group 44">
              <a:extLst>
                <a:ext uri="{FF2B5EF4-FFF2-40B4-BE49-F238E27FC236}">
                  <a16:creationId xmlns:a16="http://schemas.microsoft.com/office/drawing/2014/main" id="{B5C37BF2-6B35-7126-AE61-7E205A320C72}"/>
                </a:ext>
              </a:extLst>
            </p:cNvPr>
            <p:cNvGrpSpPr/>
            <p:nvPr/>
          </p:nvGrpSpPr>
          <p:grpSpPr>
            <a:xfrm>
              <a:off x="902767" y="3880510"/>
              <a:ext cx="518771" cy="527823"/>
              <a:chOff x="902767" y="3880510"/>
              <a:chExt cx="518771" cy="527823"/>
            </a:xfrm>
          </p:grpSpPr>
          <p:sp>
            <p:nvSpPr>
              <p:cNvPr id="6" name="Oval 5"/>
              <p:cNvSpPr/>
              <p:nvPr/>
            </p:nvSpPr>
            <p:spPr>
              <a:xfrm>
                <a:off x="922383" y="3909179"/>
                <a:ext cx="499155" cy="499154"/>
              </a:xfrm>
              <a:prstGeom prst="ellipse">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latin typeface="FS Elliot Pro"/>
                  <a:cs typeface="FS Elliot Pro"/>
                </a:endParaRPr>
              </a:p>
            </p:txBody>
          </p:sp>
          <p:sp>
            <p:nvSpPr>
              <p:cNvPr id="85" name="TextBox 84"/>
              <p:cNvSpPr txBox="1"/>
              <p:nvPr/>
            </p:nvSpPr>
            <p:spPr>
              <a:xfrm>
                <a:off x="992808" y="3945788"/>
                <a:ext cx="338096" cy="420563"/>
              </a:xfrm>
              <a:prstGeom prst="rect">
                <a:avLst/>
              </a:prstGeom>
              <a:noFill/>
            </p:spPr>
            <p:txBody>
              <a:bodyPr wrap="square" rtlCol="0">
                <a:spAutoFit/>
              </a:bodyPr>
              <a:lstStyle/>
              <a:p>
                <a:pPr algn="ctr"/>
                <a:r>
                  <a:rPr lang="en-US" sz="2133" b="1" dirty="0">
                    <a:latin typeface="FS Elliot Pro"/>
                    <a:cs typeface="FS Elliot Pro"/>
                  </a:rPr>
                  <a:t>B</a:t>
                </a:r>
              </a:p>
            </p:txBody>
          </p:sp>
          <p:sp>
            <p:nvSpPr>
              <p:cNvPr id="226" name="Oval 225">
                <a:extLst>
                  <a:ext uri="{FF2B5EF4-FFF2-40B4-BE49-F238E27FC236}">
                    <a16:creationId xmlns:a16="http://schemas.microsoft.com/office/drawing/2014/main" id="{AED2B835-4875-2457-3C2D-8668D71F9401}"/>
                  </a:ext>
                </a:extLst>
              </p:cNvPr>
              <p:cNvSpPr/>
              <p:nvPr/>
            </p:nvSpPr>
            <p:spPr>
              <a:xfrm>
                <a:off x="902767" y="3880510"/>
                <a:ext cx="499155" cy="499154"/>
              </a:xfrm>
              <a:prstGeom prst="ellipse">
                <a:avLst/>
              </a:prstGeom>
              <a:noFill/>
              <a:ln w="12700">
                <a:solidFill>
                  <a:srgbClr val="004B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latin typeface="FS Elliot Pro"/>
                  <a:cs typeface="FS Elliot Pro"/>
                </a:endParaRPr>
              </a:p>
            </p:txBody>
          </p:sp>
        </p:grpSp>
      </p:grpSp>
      <p:grpSp>
        <p:nvGrpSpPr>
          <p:cNvPr id="60" name="Group 59">
            <a:extLst>
              <a:ext uri="{FF2B5EF4-FFF2-40B4-BE49-F238E27FC236}">
                <a16:creationId xmlns:a16="http://schemas.microsoft.com/office/drawing/2014/main" id="{F57EA23C-56F8-C5D6-9CEF-FA3939CDBC2E}"/>
              </a:ext>
            </a:extLst>
          </p:cNvPr>
          <p:cNvGrpSpPr/>
          <p:nvPr/>
        </p:nvGrpSpPr>
        <p:grpSpPr>
          <a:xfrm>
            <a:off x="837684" y="5101202"/>
            <a:ext cx="632219" cy="516948"/>
            <a:chOff x="837684" y="5101202"/>
            <a:chExt cx="632219" cy="516948"/>
          </a:xfrm>
        </p:grpSpPr>
        <p:sp>
          <p:nvSpPr>
            <p:cNvPr id="113" name="Oval 112"/>
            <p:cNvSpPr/>
            <p:nvPr/>
          </p:nvSpPr>
          <p:spPr>
            <a:xfrm>
              <a:off x="922383" y="5118995"/>
              <a:ext cx="499155" cy="499155"/>
            </a:xfrm>
            <a:prstGeom prst="ellipse">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latin typeface="FS Elliot Pro"/>
                <a:cs typeface="FS Elliot Pro"/>
              </a:endParaRPr>
            </a:p>
          </p:txBody>
        </p:sp>
        <p:sp>
          <p:nvSpPr>
            <p:cNvPr id="221" name="TextBox 220">
              <a:extLst>
                <a:ext uri="{FF2B5EF4-FFF2-40B4-BE49-F238E27FC236}">
                  <a16:creationId xmlns:a16="http://schemas.microsoft.com/office/drawing/2014/main" id="{34E9E721-5E6A-7E07-57FF-835E7DD54393}"/>
                </a:ext>
              </a:extLst>
            </p:cNvPr>
            <p:cNvSpPr txBox="1"/>
            <p:nvPr/>
          </p:nvSpPr>
          <p:spPr>
            <a:xfrm>
              <a:off x="837684" y="5166207"/>
              <a:ext cx="632219" cy="379656"/>
            </a:xfrm>
            <a:prstGeom prst="rect">
              <a:avLst/>
            </a:prstGeom>
            <a:noFill/>
          </p:spPr>
          <p:txBody>
            <a:bodyPr wrap="square" rtlCol="0">
              <a:spAutoFit/>
            </a:bodyPr>
            <a:lstStyle/>
            <a:p>
              <a:pPr algn="ctr"/>
              <a:r>
                <a:rPr lang="en-US" sz="1867" b="1" dirty="0">
                  <a:latin typeface="FS Elliot Pro"/>
                  <a:cs typeface="FS Elliot Pro"/>
                </a:rPr>
                <a:t>AB</a:t>
              </a:r>
            </a:p>
          </p:txBody>
        </p:sp>
        <p:sp>
          <p:nvSpPr>
            <p:cNvPr id="231" name="Oval 230">
              <a:extLst>
                <a:ext uri="{FF2B5EF4-FFF2-40B4-BE49-F238E27FC236}">
                  <a16:creationId xmlns:a16="http://schemas.microsoft.com/office/drawing/2014/main" id="{87B16BD8-A945-2B46-5B8D-5A3DA974DF1E}"/>
                </a:ext>
              </a:extLst>
            </p:cNvPr>
            <p:cNvSpPr/>
            <p:nvPr/>
          </p:nvSpPr>
          <p:spPr>
            <a:xfrm>
              <a:off x="902767" y="5101202"/>
              <a:ext cx="499155" cy="499154"/>
            </a:xfrm>
            <a:prstGeom prst="ellipse">
              <a:avLst/>
            </a:prstGeom>
            <a:noFill/>
            <a:ln w="12700">
              <a:solidFill>
                <a:srgbClr val="004B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latin typeface="FS Elliot Pro"/>
                <a:cs typeface="FS Elliot Pro"/>
              </a:endParaRPr>
            </a:p>
          </p:txBody>
        </p:sp>
      </p:grpSp>
      <p:grpSp>
        <p:nvGrpSpPr>
          <p:cNvPr id="61" name="Group 60">
            <a:extLst>
              <a:ext uri="{FF2B5EF4-FFF2-40B4-BE49-F238E27FC236}">
                <a16:creationId xmlns:a16="http://schemas.microsoft.com/office/drawing/2014/main" id="{06052888-0B71-2A3B-D26D-DD588982BEB1}"/>
              </a:ext>
            </a:extLst>
          </p:cNvPr>
          <p:cNvGrpSpPr/>
          <p:nvPr/>
        </p:nvGrpSpPr>
        <p:grpSpPr>
          <a:xfrm>
            <a:off x="6442955" y="5105400"/>
            <a:ext cx="632219" cy="529166"/>
            <a:chOff x="6442955" y="5105400"/>
            <a:chExt cx="632219" cy="529166"/>
          </a:xfrm>
        </p:grpSpPr>
        <p:sp>
          <p:nvSpPr>
            <p:cNvPr id="138" name="Oval 137"/>
            <p:cNvSpPr/>
            <p:nvPr/>
          </p:nvSpPr>
          <p:spPr>
            <a:xfrm>
              <a:off x="6521620" y="5135412"/>
              <a:ext cx="499155" cy="499154"/>
            </a:xfrm>
            <a:prstGeom prst="ellipse">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latin typeface="FS Elliot Pro"/>
                <a:cs typeface="FS Elliot Pro"/>
              </a:endParaRPr>
            </a:p>
          </p:txBody>
        </p:sp>
        <p:sp>
          <p:nvSpPr>
            <p:cNvPr id="222" name="TextBox 221">
              <a:extLst>
                <a:ext uri="{FF2B5EF4-FFF2-40B4-BE49-F238E27FC236}">
                  <a16:creationId xmlns:a16="http://schemas.microsoft.com/office/drawing/2014/main" id="{C680F3BA-055E-4289-9766-2C37D63E4984}"/>
                </a:ext>
              </a:extLst>
            </p:cNvPr>
            <p:cNvSpPr txBox="1"/>
            <p:nvPr/>
          </p:nvSpPr>
          <p:spPr>
            <a:xfrm>
              <a:off x="6442955" y="5109749"/>
              <a:ext cx="632219" cy="338554"/>
            </a:xfrm>
            <a:prstGeom prst="rect">
              <a:avLst/>
            </a:prstGeom>
            <a:noFill/>
          </p:spPr>
          <p:txBody>
            <a:bodyPr wrap="square" rtlCol="0">
              <a:spAutoFit/>
            </a:bodyPr>
            <a:lstStyle/>
            <a:p>
              <a:pPr algn="ctr"/>
              <a:r>
                <a:rPr lang="en-US" sz="1600" b="1" dirty="0">
                  <a:latin typeface="FS Elliot Pro"/>
                  <a:cs typeface="FS Elliot Pro"/>
                </a:rPr>
                <a:t>AB</a:t>
              </a:r>
            </a:p>
          </p:txBody>
        </p:sp>
        <p:sp>
          <p:nvSpPr>
            <p:cNvPr id="223" name="TextBox 222">
              <a:extLst>
                <a:ext uri="{FF2B5EF4-FFF2-40B4-BE49-F238E27FC236}">
                  <a16:creationId xmlns:a16="http://schemas.microsoft.com/office/drawing/2014/main" id="{C0350354-F733-07D8-20ED-91FDB55A7953}"/>
                </a:ext>
              </a:extLst>
            </p:cNvPr>
            <p:cNvSpPr txBox="1"/>
            <p:nvPr/>
          </p:nvSpPr>
          <p:spPr>
            <a:xfrm>
              <a:off x="6442955" y="5283349"/>
              <a:ext cx="632219" cy="338554"/>
            </a:xfrm>
            <a:prstGeom prst="rect">
              <a:avLst/>
            </a:prstGeom>
            <a:noFill/>
          </p:spPr>
          <p:txBody>
            <a:bodyPr wrap="square" rtlCol="0">
              <a:spAutoFit/>
            </a:bodyPr>
            <a:lstStyle/>
            <a:p>
              <a:pPr algn="ctr"/>
              <a:r>
                <a:rPr lang="en-US" sz="1600" b="1" dirty="0">
                  <a:latin typeface="FS Elliot Pro"/>
                  <a:cs typeface="FS Elliot Pro"/>
                </a:rPr>
                <a:t>DM</a:t>
              </a:r>
            </a:p>
          </p:txBody>
        </p:sp>
        <p:sp>
          <p:nvSpPr>
            <p:cNvPr id="232" name="Oval 231">
              <a:extLst>
                <a:ext uri="{FF2B5EF4-FFF2-40B4-BE49-F238E27FC236}">
                  <a16:creationId xmlns:a16="http://schemas.microsoft.com/office/drawing/2014/main" id="{B469360D-12F0-B0AF-B14F-0C41C874D73C}"/>
                </a:ext>
              </a:extLst>
            </p:cNvPr>
            <p:cNvSpPr/>
            <p:nvPr/>
          </p:nvSpPr>
          <p:spPr>
            <a:xfrm>
              <a:off x="6502004" y="5105400"/>
              <a:ext cx="499155" cy="499155"/>
            </a:xfrm>
            <a:prstGeom prst="ellipse">
              <a:avLst/>
            </a:prstGeom>
            <a:noFill/>
            <a:ln w="12700">
              <a:solidFill>
                <a:srgbClr val="004B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latin typeface="FS Elliot Pro"/>
                <a:cs typeface="FS Elliot Pro"/>
              </a:endParaRPr>
            </a:p>
          </p:txBody>
        </p:sp>
      </p:grpSp>
      <p:grpSp>
        <p:nvGrpSpPr>
          <p:cNvPr id="63" name="Group 62">
            <a:extLst>
              <a:ext uri="{FF2B5EF4-FFF2-40B4-BE49-F238E27FC236}">
                <a16:creationId xmlns:a16="http://schemas.microsoft.com/office/drawing/2014/main" id="{61F104D0-EE1A-63B8-9506-3C71F24F904F}"/>
              </a:ext>
            </a:extLst>
          </p:cNvPr>
          <p:cNvGrpSpPr/>
          <p:nvPr/>
        </p:nvGrpSpPr>
        <p:grpSpPr>
          <a:xfrm>
            <a:off x="6458583" y="506572"/>
            <a:ext cx="3577951" cy="3905960"/>
            <a:chOff x="6458583" y="506572"/>
            <a:chExt cx="3577951" cy="3905960"/>
          </a:xfrm>
        </p:grpSpPr>
        <p:sp>
          <p:nvSpPr>
            <p:cNvPr id="47" name="Oval 46"/>
            <p:cNvSpPr/>
            <p:nvPr/>
          </p:nvSpPr>
          <p:spPr>
            <a:xfrm>
              <a:off x="6521620" y="1047191"/>
              <a:ext cx="499155" cy="499155"/>
            </a:xfrm>
            <a:prstGeom prst="ellipse">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latin typeface="FS Elliot Pro"/>
                <a:cs typeface="FS Elliot Pro"/>
              </a:endParaRPr>
            </a:p>
          </p:txBody>
        </p:sp>
        <p:sp>
          <p:nvSpPr>
            <p:cNvPr id="87" name="TextBox 86"/>
            <p:cNvSpPr txBox="1"/>
            <p:nvPr/>
          </p:nvSpPr>
          <p:spPr>
            <a:xfrm>
              <a:off x="6593110" y="1080604"/>
              <a:ext cx="338096" cy="420564"/>
            </a:xfrm>
            <a:prstGeom prst="rect">
              <a:avLst/>
            </a:prstGeom>
            <a:noFill/>
          </p:spPr>
          <p:txBody>
            <a:bodyPr wrap="square" rtlCol="0">
              <a:spAutoFit/>
            </a:bodyPr>
            <a:lstStyle/>
            <a:p>
              <a:pPr algn="ctr"/>
              <a:r>
                <a:rPr lang="en-US" sz="2133" b="1" dirty="0">
                  <a:latin typeface="FS Elliot Pro"/>
                  <a:cs typeface="FS Elliot Pro"/>
                </a:rPr>
                <a:t>A</a:t>
              </a:r>
            </a:p>
          </p:txBody>
        </p:sp>
        <p:sp>
          <p:nvSpPr>
            <p:cNvPr id="48" name="Oval 47"/>
            <p:cNvSpPr/>
            <p:nvPr/>
          </p:nvSpPr>
          <p:spPr>
            <a:xfrm>
              <a:off x="6521620" y="1680039"/>
              <a:ext cx="499155" cy="499155"/>
            </a:xfrm>
            <a:prstGeom prst="ellipse">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latin typeface="FS Elliot Pro"/>
                <a:cs typeface="FS Elliot Pro"/>
              </a:endParaRPr>
            </a:p>
          </p:txBody>
        </p:sp>
        <p:sp>
          <p:nvSpPr>
            <p:cNvPr id="88" name="TextBox 87"/>
            <p:cNvSpPr txBox="1"/>
            <p:nvPr/>
          </p:nvSpPr>
          <p:spPr>
            <a:xfrm>
              <a:off x="6593110" y="1716983"/>
              <a:ext cx="338096" cy="420564"/>
            </a:xfrm>
            <a:prstGeom prst="rect">
              <a:avLst/>
            </a:prstGeom>
            <a:noFill/>
          </p:spPr>
          <p:txBody>
            <a:bodyPr wrap="square" rtlCol="0">
              <a:spAutoFit/>
            </a:bodyPr>
            <a:lstStyle/>
            <a:p>
              <a:pPr algn="ctr"/>
              <a:r>
                <a:rPr lang="en-US" sz="2133" b="1" dirty="0">
                  <a:latin typeface="FS Elliot Pro"/>
                  <a:cs typeface="FS Elliot Pro"/>
                </a:rPr>
                <a:t>B</a:t>
              </a:r>
            </a:p>
          </p:txBody>
        </p:sp>
        <p:sp>
          <p:nvSpPr>
            <p:cNvPr id="36" name="Oval 35"/>
            <p:cNvSpPr/>
            <p:nvPr/>
          </p:nvSpPr>
          <p:spPr>
            <a:xfrm>
              <a:off x="6521620" y="3913377"/>
              <a:ext cx="499155" cy="499155"/>
            </a:xfrm>
            <a:prstGeom prst="ellipse">
              <a:avLst/>
            </a:prstGeom>
            <a:solidFill>
              <a:srgbClr val="00C4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latin typeface="FS Elliot Pro"/>
                <a:cs typeface="FS Elliot Pro"/>
              </a:endParaRPr>
            </a:p>
          </p:txBody>
        </p:sp>
        <p:sp>
          <p:nvSpPr>
            <p:cNvPr id="89" name="TextBox 88"/>
            <p:cNvSpPr txBox="1"/>
            <p:nvPr/>
          </p:nvSpPr>
          <p:spPr>
            <a:xfrm>
              <a:off x="6588988" y="3936549"/>
              <a:ext cx="338096" cy="420564"/>
            </a:xfrm>
            <a:prstGeom prst="rect">
              <a:avLst/>
            </a:prstGeom>
            <a:noFill/>
          </p:spPr>
          <p:txBody>
            <a:bodyPr wrap="square" rtlCol="0">
              <a:spAutoFit/>
            </a:bodyPr>
            <a:lstStyle/>
            <a:p>
              <a:pPr algn="ctr"/>
              <a:r>
                <a:rPr lang="en-US" sz="2133" b="1" dirty="0">
                  <a:latin typeface="FS Elliot Pro"/>
                  <a:cs typeface="FS Elliot Pro"/>
                </a:rPr>
                <a:t>M</a:t>
              </a:r>
            </a:p>
          </p:txBody>
        </p:sp>
        <p:sp>
          <p:nvSpPr>
            <p:cNvPr id="37" name="Oval 36"/>
            <p:cNvSpPr/>
            <p:nvPr/>
          </p:nvSpPr>
          <p:spPr>
            <a:xfrm>
              <a:off x="6521620" y="2323818"/>
              <a:ext cx="499155" cy="499155"/>
            </a:xfrm>
            <a:prstGeom prst="ellipse">
              <a:avLst/>
            </a:prstGeom>
            <a:solidFill>
              <a:srgbClr val="62B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133" dirty="0">
                <a:latin typeface="FS Elliot Pro"/>
                <a:cs typeface="FS Elliot Pro"/>
              </a:endParaRPr>
            </a:p>
          </p:txBody>
        </p:sp>
        <p:sp>
          <p:nvSpPr>
            <p:cNvPr id="90" name="TextBox 89"/>
            <p:cNvSpPr txBox="1"/>
            <p:nvPr/>
          </p:nvSpPr>
          <p:spPr>
            <a:xfrm>
              <a:off x="6594521" y="2354215"/>
              <a:ext cx="338096" cy="420564"/>
            </a:xfrm>
            <a:prstGeom prst="rect">
              <a:avLst/>
            </a:prstGeom>
            <a:noFill/>
          </p:spPr>
          <p:txBody>
            <a:bodyPr wrap="square" rtlCol="0">
              <a:spAutoFit/>
            </a:bodyPr>
            <a:lstStyle/>
            <a:p>
              <a:pPr algn="ctr"/>
              <a:r>
                <a:rPr lang="en-US" sz="2133" b="1" dirty="0">
                  <a:latin typeface="FS Elliot Pro"/>
                  <a:cs typeface="FS Elliot Pro"/>
                </a:rPr>
                <a:t>D</a:t>
              </a:r>
            </a:p>
          </p:txBody>
        </p:sp>
        <p:sp>
          <p:nvSpPr>
            <p:cNvPr id="219" name="TextBox 218">
              <a:extLst>
                <a:ext uri="{FF2B5EF4-FFF2-40B4-BE49-F238E27FC236}">
                  <a16:creationId xmlns:a16="http://schemas.microsoft.com/office/drawing/2014/main" id="{4BBB7275-28FA-21D3-6C2A-C839A47149D6}"/>
                </a:ext>
              </a:extLst>
            </p:cNvPr>
            <p:cNvSpPr txBox="1"/>
            <p:nvPr/>
          </p:nvSpPr>
          <p:spPr>
            <a:xfrm>
              <a:off x="6576279" y="3249983"/>
              <a:ext cx="1901982" cy="287195"/>
            </a:xfrm>
            <a:prstGeom prst="rect">
              <a:avLst/>
            </a:prstGeom>
            <a:noFill/>
          </p:spPr>
          <p:txBody>
            <a:bodyPr wrap="square" lIns="0" rtlCol="0">
              <a:spAutoFit/>
            </a:bodyPr>
            <a:lstStyle/>
            <a:p>
              <a:pPr marL="48767">
                <a:lnSpc>
                  <a:spcPct val="110000"/>
                </a:lnSpc>
                <a:spcAft>
                  <a:spcPts val="400"/>
                </a:spcAft>
                <a:buClr>
                  <a:schemeClr val="tx1">
                    <a:lumMod val="65000"/>
                  </a:schemeClr>
                </a:buClr>
                <a:buSzPct val="150000"/>
              </a:pPr>
              <a:r>
                <a:rPr lang="en-US" sz="1200" b="1" cap="all" dirty="0">
                  <a:solidFill>
                    <a:srgbClr val="003865"/>
                  </a:solidFill>
                  <a:latin typeface="FS Elliot Pro" panose="02000503040000020004" pitchFamily="2" charset="0"/>
                  <a:ea typeface="Calibri"/>
                  <a:cs typeface="FS Elliot Pro"/>
                </a:rPr>
                <a:t>+ Medigap coverage</a:t>
              </a:r>
            </a:p>
          </p:txBody>
        </p:sp>
        <p:sp>
          <p:nvSpPr>
            <p:cNvPr id="220" name="TextBox 219">
              <a:extLst>
                <a:ext uri="{FF2B5EF4-FFF2-40B4-BE49-F238E27FC236}">
                  <a16:creationId xmlns:a16="http://schemas.microsoft.com/office/drawing/2014/main" id="{CCA4E760-9ECD-F16B-6993-47F1E1C9399C}"/>
                </a:ext>
              </a:extLst>
            </p:cNvPr>
            <p:cNvSpPr txBox="1"/>
            <p:nvPr/>
          </p:nvSpPr>
          <p:spPr>
            <a:xfrm>
              <a:off x="6458583" y="506572"/>
              <a:ext cx="2273173" cy="287195"/>
            </a:xfrm>
            <a:prstGeom prst="rect">
              <a:avLst/>
            </a:prstGeom>
            <a:noFill/>
          </p:spPr>
          <p:txBody>
            <a:bodyPr wrap="square" lIns="0" rtlCol="0">
              <a:spAutoFit/>
            </a:bodyPr>
            <a:lstStyle/>
            <a:p>
              <a:pPr marL="48767">
                <a:lnSpc>
                  <a:spcPct val="110000"/>
                </a:lnSpc>
                <a:spcAft>
                  <a:spcPts val="400"/>
                </a:spcAft>
                <a:buClr>
                  <a:schemeClr val="tx1">
                    <a:lumMod val="65000"/>
                  </a:schemeClr>
                </a:buClr>
                <a:buSzPct val="150000"/>
              </a:pPr>
              <a:r>
                <a:rPr lang="en-US" sz="1200" b="1" cap="all" dirty="0">
                  <a:solidFill>
                    <a:srgbClr val="003865"/>
                  </a:solidFill>
                  <a:latin typeface="FS Elliot Pro" panose="02000503040000020004" pitchFamily="2" charset="0"/>
                  <a:ea typeface="Calibri"/>
                  <a:cs typeface="FS Elliot Pro"/>
                </a:rPr>
                <a:t>Higher up-front costs:</a:t>
              </a:r>
            </a:p>
          </p:txBody>
        </p:sp>
        <p:sp>
          <p:nvSpPr>
            <p:cNvPr id="227" name="Oval 226">
              <a:extLst>
                <a:ext uri="{FF2B5EF4-FFF2-40B4-BE49-F238E27FC236}">
                  <a16:creationId xmlns:a16="http://schemas.microsoft.com/office/drawing/2014/main" id="{6E781378-5F79-C219-8F5B-6997304F4DD9}"/>
                </a:ext>
              </a:extLst>
            </p:cNvPr>
            <p:cNvSpPr/>
            <p:nvPr/>
          </p:nvSpPr>
          <p:spPr>
            <a:xfrm>
              <a:off x="6502004" y="1018522"/>
              <a:ext cx="499155" cy="499155"/>
            </a:xfrm>
            <a:prstGeom prst="ellipse">
              <a:avLst/>
            </a:prstGeom>
            <a:noFill/>
            <a:ln w="12700">
              <a:solidFill>
                <a:srgbClr val="004B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latin typeface="FS Elliot Pro"/>
                <a:cs typeface="FS Elliot Pro"/>
              </a:endParaRPr>
            </a:p>
          </p:txBody>
        </p:sp>
        <p:sp>
          <p:nvSpPr>
            <p:cNvPr id="228" name="Oval 227">
              <a:extLst>
                <a:ext uri="{FF2B5EF4-FFF2-40B4-BE49-F238E27FC236}">
                  <a16:creationId xmlns:a16="http://schemas.microsoft.com/office/drawing/2014/main" id="{E07038BB-61AA-ADCF-73AC-A32BC30E285B}"/>
                </a:ext>
              </a:extLst>
            </p:cNvPr>
            <p:cNvSpPr/>
            <p:nvPr/>
          </p:nvSpPr>
          <p:spPr>
            <a:xfrm>
              <a:off x="6502004" y="1651370"/>
              <a:ext cx="499155" cy="499155"/>
            </a:xfrm>
            <a:prstGeom prst="ellipse">
              <a:avLst/>
            </a:prstGeom>
            <a:noFill/>
            <a:ln w="12700">
              <a:solidFill>
                <a:srgbClr val="004B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latin typeface="FS Elliot Pro"/>
                <a:cs typeface="FS Elliot Pro"/>
              </a:endParaRPr>
            </a:p>
          </p:txBody>
        </p:sp>
        <p:sp>
          <p:nvSpPr>
            <p:cNvPr id="229" name="Oval 228">
              <a:extLst>
                <a:ext uri="{FF2B5EF4-FFF2-40B4-BE49-F238E27FC236}">
                  <a16:creationId xmlns:a16="http://schemas.microsoft.com/office/drawing/2014/main" id="{EDFA8E1B-2E24-CE4C-44FD-D308BE140FF2}"/>
                </a:ext>
              </a:extLst>
            </p:cNvPr>
            <p:cNvSpPr/>
            <p:nvPr/>
          </p:nvSpPr>
          <p:spPr>
            <a:xfrm>
              <a:off x="6502004" y="3884708"/>
              <a:ext cx="499155" cy="499155"/>
            </a:xfrm>
            <a:prstGeom prst="ellipse">
              <a:avLst/>
            </a:prstGeom>
            <a:noFill/>
            <a:ln w="12700">
              <a:solidFill>
                <a:srgbClr val="004B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latin typeface="FS Elliot Pro"/>
                <a:cs typeface="FS Elliot Pro"/>
              </a:endParaRPr>
            </a:p>
          </p:txBody>
        </p:sp>
        <p:sp>
          <p:nvSpPr>
            <p:cNvPr id="230" name="Oval 229">
              <a:extLst>
                <a:ext uri="{FF2B5EF4-FFF2-40B4-BE49-F238E27FC236}">
                  <a16:creationId xmlns:a16="http://schemas.microsoft.com/office/drawing/2014/main" id="{E589AAD0-E639-F397-A5DB-5994D72E09D4}"/>
                </a:ext>
              </a:extLst>
            </p:cNvPr>
            <p:cNvSpPr/>
            <p:nvPr/>
          </p:nvSpPr>
          <p:spPr>
            <a:xfrm>
              <a:off x="6502004" y="2295149"/>
              <a:ext cx="499155" cy="499155"/>
            </a:xfrm>
            <a:prstGeom prst="ellipse">
              <a:avLst/>
            </a:prstGeom>
            <a:noFill/>
            <a:ln w="12700">
              <a:solidFill>
                <a:srgbClr val="004B96"/>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133" dirty="0">
                <a:latin typeface="FS Elliot Pro"/>
                <a:cs typeface="FS Elliot Pro"/>
              </a:endParaRPr>
            </a:p>
          </p:txBody>
        </p:sp>
        <p:grpSp>
          <p:nvGrpSpPr>
            <p:cNvPr id="250" name="Group 249">
              <a:extLst>
                <a:ext uri="{FF2B5EF4-FFF2-40B4-BE49-F238E27FC236}">
                  <a16:creationId xmlns:a16="http://schemas.microsoft.com/office/drawing/2014/main" id="{AAEEE836-5784-3782-0F3A-67B6C638F240}"/>
                </a:ext>
              </a:extLst>
            </p:cNvPr>
            <p:cNvGrpSpPr/>
            <p:nvPr/>
          </p:nvGrpSpPr>
          <p:grpSpPr>
            <a:xfrm>
              <a:off x="7398820" y="4048741"/>
              <a:ext cx="2234467" cy="219168"/>
              <a:chOff x="7398820" y="4048741"/>
              <a:chExt cx="2234467" cy="219168"/>
            </a:xfrm>
          </p:grpSpPr>
          <p:sp>
            <p:nvSpPr>
              <p:cNvPr id="251" name="Rectangle 250">
                <a:extLst>
                  <a:ext uri="{FF2B5EF4-FFF2-40B4-BE49-F238E27FC236}">
                    <a16:creationId xmlns:a16="http://schemas.microsoft.com/office/drawing/2014/main" id="{4E4FF293-8F0B-6FC8-52F9-9DDC2E705F75}"/>
                  </a:ext>
                </a:extLst>
              </p:cNvPr>
              <p:cNvSpPr/>
              <p:nvPr/>
            </p:nvSpPr>
            <p:spPr>
              <a:xfrm>
                <a:off x="7398820" y="4048741"/>
                <a:ext cx="166569" cy="219168"/>
              </a:xfrm>
              <a:prstGeom prst="rect">
                <a:avLst/>
              </a:prstGeom>
              <a:solidFill>
                <a:srgbClr val="00C4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52" name="Rectangle 251">
                <a:extLst>
                  <a:ext uri="{FF2B5EF4-FFF2-40B4-BE49-F238E27FC236}">
                    <a16:creationId xmlns:a16="http://schemas.microsoft.com/office/drawing/2014/main" id="{CDC4439D-BC19-6E9F-5689-ED7AEE9FD75C}"/>
                  </a:ext>
                </a:extLst>
              </p:cNvPr>
              <p:cNvSpPr/>
              <p:nvPr/>
            </p:nvSpPr>
            <p:spPr>
              <a:xfrm>
                <a:off x="8541804" y="4048741"/>
                <a:ext cx="87668" cy="219168"/>
              </a:xfrm>
              <a:prstGeom prst="rect">
                <a:avLst/>
              </a:prstGeom>
              <a:solidFill>
                <a:srgbClr val="00C4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53" name="Rectangle 252">
                <a:extLst>
                  <a:ext uri="{FF2B5EF4-FFF2-40B4-BE49-F238E27FC236}">
                    <a16:creationId xmlns:a16="http://schemas.microsoft.com/office/drawing/2014/main" id="{F0DB388C-F125-AF49-076B-C7A2FDB7BE2E}"/>
                  </a:ext>
                </a:extLst>
              </p:cNvPr>
              <p:cNvSpPr/>
              <p:nvPr/>
            </p:nvSpPr>
            <p:spPr>
              <a:xfrm>
                <a:off x="9464410" y="4048741"/>
                <a:ext cx="168877" cy="219168"/>
              </a:xfrm>
              <a:prstGeom prst="rect">
                <a:avLst/>
              </a:prstGeom>
              <a:solidFill>
                <a:srgbClr val="00C4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54" name="Rectangle 253">
                <a:extLst>
                  <a:ext uri="{FF2B5EF4-FFF2-40B4-BE49-F238E27FC236}">
                    <a16:creationId xmlns:a16="http://schemas.microsoft.com/office/drawing/2014/main" id="{42EBB141-EC7D-6447-4CFB-2CBEE4DFA293}"/>
                  </a:ext>
                </a:extLst>
              </p:cNvPr>
              <p:cNvSpPr/>
              <p:nvPr/>
            </p:nvSpPr>
            <p:spPr>
              <a:xfrm>
                <a:off x="7785861" y="4048741"/>
                <a:ext cx="103871" cy="219168"/>
              </a:xfrm>
              <a:prstGeom prst="rect">
                <a:avLst/>
              </a:prstGeom>
              <a:solidFill>
                <a:srgbClr val="00C4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255" name="Group 254">
              <a:extLst>
                <a:ext uri="{FF2B5EF4-FFF2-40B4-BE49-F238E27FC236}">
                  <a16:creationId xmlns:a16="http://schemas.microsoft.com/office/drawing/2014/main" id="{62B2E4B5-C6F0-D92A-E250-146CAA53FBA4}"/>
                </a:ext>
              </a:extLst>
            </p:cNvPr>
            <p:cNvGrpSpPr/>
            <p:nvPr/>
          </p:nvGrpSpPr>
          <p:grpSpPr>
            <a:xfrm>
              <a:off x="7618307" y="2463810"/>
              <a:ext cx="2418227" cy="219171"/>
              <a:chOff x="7618307" y="2463810"/>
              <a:chExt cx="2418227" cy="219171"/>
            </a:xfrm>
          </p:grpSpPr>
          <p:sp>
            <p:nvSpPr>
              <p:cNvPr id="256" name="Rectangle 255">
                <a:extLst>
                  <a:ext uri="{FF2B5EF4-FFF2-40B4-BE49-F238E27FC236}">
                    <a16:creationId xmlns:a16="http://schemas.microsoft.com/office/drawing/2014/main" id="{C68A09DA-4C97-31C8-B42B-76E6EAAD795C}"/>
                  </a:ext>
                </a:extLst>
              </p:cNvPr>
              <p:cNvSpPr/>
              <p:nvPr/>
            </p:nvSpPr>
            <p:spPr>
              <a:xfrm>
                <a:off x="8261270" y="2463811"/>
                <a:ext cx="394504" cy="219168"/>
              </a:xfrm>
              <a:prstGeom prst="rect">
                <a:avLst/>
              </a:prstGeom>
              <a:solidFill>
                <a:srgbClr val="62B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57" name="Rectangle 256">
                <a:extLst>
                  <a:ext uri="{FF2B5EF4-FFF2-40B4-BE49-F238E27FC236}">
                    <a16:creationId xmlns:a16="http://schemas.microsoft.com/office/drawing/2014/main" id="{4734A03F-7DD4-BFBB-6E01-2735E59DDE61}"/>
                  </a:ext>
                </a:extLst>
              </p:cNvPr>
              <p:cNvSpPr/>
              <p:nvPr/>
            </p:nvSpPr>
            <p:spPr>
              <a:xfrm>
                <a:off x="9694631" y="2463811"/>
                <a:ext cx="341903" cy="219168"/>
              </a:xfrm>
              <a:prstGeom prst="rect">
                <a:avLst/>
              </a:prstGeom>
              <a:solidFill>
                <a:srgbClr val="62B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58" name="Rectangle 257">
                <a:extLst>
                  <a:ext uri="{FF2B5EF4-FFF2-40B4-BE49-F238E27FC236}">
                    <a16:creationId xmlns:a16="http://schemas.microsoft.com/office/drawing/2014/main" id="{366544A5-3E83-FD6F-5DE2-199B9D4264C8}"/>
                  </a:ext>
                </a:extLst>
              </p:cNvPr>
              <p:cNvSpPr/>
              <p:nvPr/>
            </p:nvSpPr>
            <p:spPr>
              <a:xfrm>
                <a:off x="7618307" y="2463811"/>
                <a:ext cx="157168" cy="219170"/>
              </a:xfrm>
              <a:prstGeom prst="rect">
                <a:avLst/>
              </a:prstGeom>
              <a:solidFill>
                <a:srgbClr val="62B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59" name="Rectangle 258">
                <a:extLst>
                  <a:ext uri="{FF2B5EF4-FFF2-40B4-BE49-F238E27FC236}">
                    <a16:creationId xmlns:a16="http://schemas.microsoft.com/office/drawing/2014/main" id="{6CA57C4A-A974-4F5B-7FB2-035DC816BA2B}"/>
                  </a:ext>
                </a:extLst>
              </p:cNvPr>
              <p:cNvSpPr/>
              <p:nvPr/>
            </p:nvSpPr>
            <p:spPr>
              <a:xfrm>
                <a:off x="9147850" y="2463810"/>
                <a:ext cx="93483" cy="219168"/>
              </a:xfrm>
              <a:prstGeom prst="rect">
                <a:avLst/>
              </a:prstGeom>
              <a:solidFill>
                <a:srgbClr val="62B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260" name="Group 259">
              <a:extLst>
                <a:ext uri="{FF2B5EF4-FFF2-40B4-BE49-F238E27FC236}">
                  <a16:creationId xmlns:a16="http://schemas.microsoft.com/office/drawing/2014/main" id="{34C656A5-74BE-59F7-E8DB-DB4549C3F4AB}"/>
                </a:ext>
              </a:extLst>
            </p:cNvPr>
            <p:cNvGrpSpPr/>
            <p:nvPr/>
          </p:nvGrpSpPr>
          <p:grpSpPr>
            <a:xfrm>
              <a:off x="7327611" y="1811540"/>
              <a:ext cx="2708923" cy="219168"/>
              <a:chOff x="7327611" y="1811540"/>
              <a:chExt cx="2708923" cy="219168"/>
            </a:xfrm>
          </p:grpSpPr>
          <p:sp>
            <p:nvSpPr>
              <p:cNvPr id="261" name="Rectangle 260">
                <a:extLst>
                  <a:ext uri="{FF2B5EF4-FFF2-40B4-BE49-F238E27FC236}">
                    <a16:creationId xmlns:a16="http://schemas.microsoft.com/office/drawing/2014/main" id="{F22246A4-87EC-5939-01CF-3F7FBD45D75F}"/>
                  </a:ext>
                </a:extLst>
              </p:cNvPr>
              <p:cNvSpPr/>
              <p:nvPr/>
            </p:nvSpPr>
            <p:spPr>
              <a:xfrm>
                <a:off x="7327611" y="1811540"/>
                <a:ext cx="166569" cy="219168"/>
              </a:xfrm>
              <a:prstGeom prst="rect">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62" name="Rectangle 261">
                <a:extLst>
                  <a:ext uri="{FF2B5EF4-FFF2-40B4-BE49-F238E27FC236}">
                    <a16:creationId xmlns:a16="http://schemas.microsoft.com/office/drawing/2014/main" id="{E96802FB-96F9-54D5-80ED-723319459BA7}"/>
                  </a:ext>
                </a:extLst>
              </p:cNvPr>
              <p:cNvSpPr/>
              <p:nvPr/>
            </p:nvSpPr>
            <p:spPr>
              <a:xfrm>
                <a:off x="7920893" y="1811540"/>
                <a:ext cx="298069" cy="219168"/>
              </a:xfrm>
              <a:prstGeom prst="rect">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63" name="Rectangle 262">
                <a:extLst>
                  <a:ext uri="{FF2B5EF4-FFF2-40B4-BE49-F238E27FC236}">
                    <a16:creationId xmlns:a16="http://schemas.microsoft.com/office/drawing/2014/main" id="{864D38B4-DAC7-208E-1A0D-075C3040FB27}"/>
                  </a:ext>
                </a:extLst>
              </p:cNvPr>
              <p:cNvSpPr/>
              <p:nvPr/>
            </p:nvSpPr>
            <p:spPr>
              <a:xfrm>
                <a:off x="8343912" y="1811540"/>
                <a:ext cx="87668" cy="219168"/>
              </a:xfrm>
              <a:prstGeom prst="rect">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64" name="Rectangle 263">
                <a:extLst>
                  <a:ext uri="{FF2B5EF4-FFF2-40B4-BE49-F238E27FC236}">
                    <a16:creationId xmlns:a16="http://schemas.microsoft.com/office/drawing/2014/main" id="{074E69CC-BFED-3554-BB59-645A9EC55AEB}"/>
                  </a:ext>
                </a:extLst>
              </p:cNvPr>
              <p:cNvSpPr/>
              <p:nvPr/>
            </p:nvSpPr>
            <p:spPr>
              <a:xfrm>
                <a:off x="9350443" y="1811540"/>
                <a:ext cx="113968" cy="219168"/>
              </a:xfrm>
              <a:prstGeom prst="rect">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65" name="Rectangle 264">
                <a:extLst>
                  <a:ext uri="{FF2B5EF4-FFF2-40B4-BE49-F238E27FC236}">
                    <a16:creationId xmlns:a16="http://schemas.microsoft.com/office/drawing/2014/main" id="{BD237E83-1D94-62D5-109A-1630821B7FBD}"/>
                  </a:ext>
                </a:extLst>
              </p:cNvPr>
              <p:cNvSpPr/>
              <p:nvPr/>
            </p:nvSpPr>
            <p:spPr>
              <a:xfrm>
                <a:off x="9948866" y="1811540"/>
                <a:ext cx="87668" cy="219168"/>
              </a:xfrm>
              <a:prstGeom prst="rect">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266" name="Group 265">
              <a:extLst>
                <a:ext uri="{FF2B5EF4-FFF2-40B4-BE49-F238E27FC236}">
                  <a16:creationId xmlns:a16="http://schemas.microsoft.com/office/drawing/2014/main" id="{853727FA-5902-6F54-EFED-DA348943B077}"/>
                </a:ext>
              </a:extLst>
            </p:cNvPr>
            <p:cNvGrpSpPr/>
            <p:nvPr/>
          </p:nvGrpSpPr>
          <p:grpSpPr>
            <a:xfrm>
              <a:off x="7327611" y="1187184"/>
              <a:ext cx="2708923" cy="219168"/>
              <a:chOff x="7327611" y="1187184"/>
              <a:chExt cx="2708923" cy="219168"/>
            </a:xfrm>
          </p:grpSpPr>
          <p:sp>
            <p:nvSpPr>
              <p:cNvPr id="267" name="Rectangle 266">
                <a:extLst>
                  <a:ext uri="{FF2B5EF4-FFF2-40B4-BE49-F238E27FC236}">
                    <a16:creationId xmlns:a16="http://schemas.microsoft.com/office/drawing/2014/main" id="{EECE6547-4CC4-C0A6-2F1F-CFDABFC75F22}"/>
                  </a:ext>
                </a:extLst>
              </p:cNvPr>
              <p:cNvSpPr/>
              <p:nvPr/>
            </p:nvSpPr>
            <p:spPr>
              <a:xfrm>
                <a:off x="7327611" y="1187184"/>
                <a:ext cx="283953" cy="219168"/>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68" name="Rectangle 267">
                <a:extLst>
                  <a:ext uri="{FF2B5EF4-FFF2-40B4-BE49-F238E27FC236}">
                    <a16:creationId xmlns:a16="http://schemas.microsoft.com/office/drawing/2014/main" id="{C2179607-B8A9-3286-C490-15E12FD72D4D}"/>
                  </a:ext>
                </a:extLst>
              </p:cNvPr>
              <p:cNvSpPr/>
              <p:nvPr/>
            </p:nvSpPr>
            <p:spPr>
              <a:xfrm>
                <a:off x="7967583" y="1187184"/>
                <a:ext cx="394504" cy="219168"/>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69" name="Rectangle 268">
                <a:extLst>
                  <a:ext uri="{FF2B5EF4-FFF2-40B4-BE49-F238E27FC236}">
                    <a16:creationId xmlns:a16="http://schemas.microsoft.com/office/drawing/2014/main" id="{D33C9C27-C338-BC4C-3349-69F6FCC0F9CB}"/>
                  </a:ext>
                </a:extLst>
              </p:cNvPr>
              <p:cNvSpPr/>
              <p:nvPr/>
            </p:nvSpPr>
            <p:spPr>
              <a:xfrm>
                <a:off x="8519887" y="1187184"/>
                <a:ext cx="648739" cy="219168"/>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70" name="Rectangle 269">
                <a:extLst>
                  <a:ext uri="{FF2B5EF4-FFF2-40B4-BE49-F238E27FC236}">
                    <a16:creationId xmlns:a16="http://schemas.microsoft.com/office/drawing/2014/main" id="{64F135B2-B1B4-FF02-E0C5-C97F902D8108}"/>
                  </a:ext>
                </a:extLst>
              </p:cNvPr>
              <p:cNvSpPr/>
              <p:nvPr/>
            </p:nvSpPr>
            <p:spPr>
              <a:xfrm>
                <a:off x="9694631" y="1187184"/>
                <a:ext cx="341903" cy="219168"/>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grpSp>
        <p:nvGrpSpPr>
          <p:cNvPr id="271" name="Group 270">
            <a:extLst>
              <a:ext uri="{FF2B5EF4-FFF2-40B4-BE49-F238E27FC236}">
                <a16:creationId xmlns:a16="http://schemas.microsoft.com/office/drawing/2014/main" id="{9CBF38F5-7804-A2C4-A267-B9338CA8855E}"/>
              </a:ext>
            </a:extLst>
          </p:cNvPr>
          <p:cNvGrpSpPr/>
          <p:nvPr/>
        </p:nvGrpSpPr>
        <p:grpSpPr>
          <a:xfrm>
            <a:off x="1728373" y="5237745"/>
            <a:ext cx="2708924" cy="219168"/>
            <a:chOff x="1728373" y="3421137"/>
            <a:chExt cx="2708924" cy="219168"/>
          </a:xfrm>
        </p:grpSpPr>
        <p:sp>
          <p:nvSpPr>
            <p:cNvPr id="272" name="Rectangle 271">
              <a:extLst>
                <a:ext uri="{FF2B5EF4-FFF2-40B4-BE49-F238E27FC236}">
                  <a16:creationId xmlns:a16="http://schemas.microsoft.com/office/drawing/2014/main" id="{CCB234FF-B706-4CA0-055F-CA4279E99BD0}"/>
                </a:ext>
              </a:extLst>
            </p:cNvPr>
            <p:cNvSpPr/>
            <p:nvPr/>
          </p:nvSpPr>
          <p:spPr>
            <a:xfrm>
              <a:off x="1728373" y="3421137"/>
              <a:ext cx="283953" cy="219168"/>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73" name="Rectangle 272">
              <a:extLst>
                <a:ext uri="{FF2B5EF4-FFF2-40B4-BE49-F238E27FC236}">
                  <a16:creationId xmlns:a16="http://schemas.microsoft.com/office/drawing/2014/main" id="{332F5607-F717-7D85-98A9-8CD27FD8602C}"/>
                </a:ext>
              </a:extLst>
            </p:cNvPr>
            <p:cNvSpPr/>
            <p:nvPr/>
          </p:nvSpPr>
          <p:spPr>
            <a:xfrm>
              <a:off x="2368346" y="3421137"/>
              <a:ext cx="394504" cy="219168"/>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74" name="Rectangle 273">
              <a:extLst>
                <a:ext uri="{FF2B5EF4-FFF2-40B4-BE49-F238E27FC236}">
                  <a16:creationId xmlns:a16="http://schemas.microsoft.com/office/drawing/2014/main" id="{A7FDC4D7-91F5-78F4-4212-8D422C96D712}"/>
                </a:ext>
              </a:extLst>
            </p:cNvPr>
            <p:cNvSpPr/>
            <p:nvPr/>
          </p:nvSpPr>
          <p:spPr>
            <a:xfrm>
              <a:off x="4095394" y="3421137"/>
              <a:ext cx="341903" cy="219168"/>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75" name="Rectangle 274">
              <a:extLst>
                <a:ext uri="{FF2B5EF4-FFF2-40B4-BE49-F238E27FC236}">
                  <a16:creationId xmlns:a16="http://schemas.microsoft.com/office/drawing/2014/main" id="{2BB1F206-8D63-F938-17C9-78E9B7B7DAE3}"/>
                </a:ext>
              </a:extLst>
            </p:cNvPr>
            <p:cNvSpPr/>
            <p:nvPr/>
          </p:nvSpPr>
          <p:spPr>
            <a:xfrm>
              <a:off x="2920650" y="3421137"/>
              <a:ext cx="537915" cy="219168"/>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276" name="Group 275">
            <a:extLst>
              <a:ext uri="{FF2B5EF4-FFF2-40B4-BE49-F238E27FC236}">
                <a16:creationId xmlns:a16="http://schemas.microsoft.com/office/drawing/2014/main" id="{8DB46C4E-B299-D5D5-1988-1F5D71963235}"/>
              </a:ext>
            </a:extLst>
          </p:cNvPr>
          <p:cNvGrpSpPr/>
          <p:nvPr/>
        </p:nvGrpSpPr>
        <p:grpSpPr>
          <a:xfrm>
            <a:off x="1728372" y="5237745"/>
            <a:ext cx="2708923" cy="219168"/>
            <a:chOff x="1728372" y="4032325"/>
            <a:chExt cx="2708923" cy="219168"/>
          </a:xfrm>
        </p:grpSpPr>
        <p:sp>
          <p:nvSpPr>
            <p:cNvPr id="277" name="Rectangle 276">
              <a:extLst>
                <a:ext uri="{FF2B5EF4-FFF2-40B4-BE49-F238E27FC236}">
                  <a16:creationId xmlns:a16="http://schemas.microsoft.com/office/drawing/2014/main" id="{18F1B357-AB77-D463-A0F9-D840023FA256}"/>
                </a:ext>
              </a:extLst>
            </p:cNvPr>
            <p:cNvSpPr/>
            <p:nvPr/>
          </p:nvSpPr>
          <p:spPr>
            <a:xfrm>
              <a:off x="1728372" y="4032325"/>
              <a:ext cx="166569" cy="219168"/>
            </a:xfrm>
            <a:prstGeom prst="rect">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78" name="Rectangle 277">
              <a:extLst>
                <a:ext uri="{FF2B5EF4-FFF2-40B4-BE49-F238E27FC236}">
                  <a16:creationId xmlns:a16="http://schemas.microsoft.com/office/drawing/2014/main" id="{86E4AE0B-C38E-8D0D-30F6-5885AB333929}"/>
                </a:ext>
              </a:extLst>
            </p:cNvPr>
            <p:cNvSpPr/>
            <p:nvPr/>
          </p:nvSpPr>
          <p:spPr>
            <a:xfrm>
              <a:off x="2321654" y="4032325"/>
              <a:ext cx="298069" cy="219168"/>
            </a:xfrm>
            <a:prstGeom prst="rect">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79" name="Rectangle 278">
              <a:extLst>
                <a:ext uri="{FF2B5EF4-FFF2-40B4-BE49-F238E27FC236}">
                  <a16:creationId xmlns:a16="http://schemas.microsoft.com/office/drawing/2014/main" id="{6D566450-3880-EDC7-9DEC-72DD9BD9D4CB}"/>
                </a:ext>
              </a:extLst>
            </p:cNvPr>
            <p:cNvSpPr/>
            <p:nvPr/>
          </p:nvSpPr>
          <p:spPr>
            <a:xfrm>
              <a:off x="2744673" y="4032325"/>
              <a:ext cx="87668" cy="219168"/>
            </a:xfrm>
            <a:prstGeom prst="rect">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80" name="Rectangle 279">
              <a:extLst>
                <a:ext uri="{FF2B5EF4-FFF2-40B4-BE49-F238E27FC236}">
                  <a16:creationId xmlns:a16="http://schemas.microsoft.com/office/drawing/2014/main" id="{2EF1DEA8-D2B3-5634-A4C5-00D86B1B0007}"/>
                </a:ext>
              </a:extLst>
            </p:cNvPr>
            <p:cNvSpPr/>
            <p:nvPr/>
          </p:nvSpPr>
          <p:spPr>
            <a:xfrm>
              <a:off x="3751204" y="4032325"/>
              <a:ext cx="113968" cy="219168"/>
            </a:xfrm>
            <a:prstGeom prst="rect">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81" name="Rectangle 280">
              <a:extLst>
                <a:ext uri="{FF2B5EF4-FFF2-40B4-BE49-F238E27FC236}">
                  <a16:creationId xmlns:a16="http://schemas.microsoft.com/office/drawing/2014/main" id="{AD5C230E-F5D1-ABAE-6A53-A80E011AD6A0}"/>
                </a:ext>
              </a:extLst>
            </p:cNvPr>
            <p:cNvSpPr/>
            <p:nvPr/>
          </p:nvSpPr>
          <p:spPr>
            <a:xfrm>
              <a:off x="4349627" y="4032325"/>
              <a:ext cx="87668" cy="219168"/>
            </a:xfrm>
            <a:prstGeom prst="rect">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282" name="Group 281">
            <a:extLst>
              <a:ext uri="{FF2B5EF4-FFF2-40B4-BE49-F238E27FC236}">
                <a16:creationId xmlns:a16="http://schemas.microsoft.com/office/drawing/2014/main" id="{5E72E1B4-3341-1DEE-36F2-4FADF19DF106}"/>
              </a:ext>
            </a:extLst>
          </p:cNvPr>
          <p:cNvGrpSpPr/>
          <p:nvPr/>
        </p:nvGrpSpPr>
        <p:grpSpPr>
          <a:xfrm>
            <a:off x="7398820" y="5237745"/>
            <a:ext cx="2234467" cy="219168"/>
            <a:chOff x="7398820" y="4048741"/>
            <a:chExt cx="2234467" cy="219168"/>
          </a:xfrm>
        </p:grpSpPr>
        <p:sp>
          <p:nvSpPr>
            <p:cNvPr id="283" name="Rectangle 282">
              <a:extLst>
                <a:ext uri="{FF2B5EF4-FFF2-40B4-BE49-F238E27FC236}">
                  <a16:creationId xmlns:a16="http://schemas.microsoft.com/office/drawing/2014/main" id="{491FB5B7-B4AC-AF20-97B4-0B635CE0538E}"/>
                </a:ext>
              </a:extLst>
            </p:cNvPr>
            <p:cNvSpPr/>
            <p:nvPr/>
          </p:nvSpPr>
          <p:spPr>
            <a:xfrm>
              <a:off x="7398820" y="4048741"/>
              <a:ext cx="166569" cy="219168"/>
            </a:xfrm>
            <a:prstGeom prst="rect">
              <a:avLst/>
            </a:prstGeom>
            <a:solidFill>
              <a:srgbClr val="00C4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84" name="Rectangle 283">
              <a:extLst>
                <a:ext uri="{FF2B5EF4-FFF2-40B4-BE49-F238E27FC236}">
                  <a16:creationId xmlns:a16="http://schemas.microsoft.com/office/drawing/2014/main" id="{79CE7367-D2F6-A603-DF58-F21E36674307}"/>
                </a:ext>
              </a:extLst>
            </p:cNvPr>
            <p:cNvSpPr/>
            <p:nvPr/>
          </p:nvSpPr>
          <p:spPr>
            <a:xfrm>
              <a:off x="8541804" y="4048741"/>
              <a:ext cx="87668" cy="219168"/>
            </a:xfrm>
            <a:prstGeom prst="rect">
              <a:avLst/>
            </a:prstGeom>
            <a:solidFill>
              <a:srgbClr val="00C4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85" name="Rectangle 284">
              <a:extLst>
                <a:ext uri="{FF2B5EF4-FFF2-40B4-BE49-F238E27FC236}">
                  <a16:creationId xmlns:a16="http://schemas.microsoft.com/office/drawing/2014/main" id="{47A13E8D-DF8B-E1EC-289D-E82D849A73E7}"/>
                </a:ext>
              </a:extLst>
            </p:cNvPr>
            <p:cNvSpPr/>
            <p:nvPr/>
          </p:nvSpPr>
          <p:spPr>
            <a:xfrm>
              <a:off x="9464410" y="4048741"/>
              <a:ext cx="168877" cy="219168"/>
            </a:xfrm>
            <a:prstGeom prst="rect">
              <a:avLst/>
            </a:prstGeom>
            <a:solidFill>
              <a:srgbClr val="00C4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86" name="Rectangle 285">
              <a:extLst>
                <a:ext uri="{FF2B5EF4-FFF2-40B4-BE49-F238E27FC236}">
                  <a16:creationId xmlns:a16="http://schemas.microsoft.com/office/drawing/2014/main" id="{B10676AA-819F-DB45-F35B-6FDBA26F3B07}"/>
                </a:ext>
              </a:extLst>
            </p:cNvPr>
            <p:cNvSpPr/>
            <p:nvPr/>
          </p:nvSpPr>
          <p:spPr>
            <a:xfrm>
              <a:off x="7785861" y="4048741"/>
              <a:ext cx="103871" cy="219168"/>
            </a:xfrm>
            <a:prstGeom prst="rect">
              <a:avLst/>
            </a:prstGeom>
            <a:solidFill>
              <a:srgbClr val="00C4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287" name="Group 286">
            <a:extLst>
              <a:ext uri="{FF2B5EF4-FFF2-40B4-BE49-F238E27FC236}">
                <a16:creationId xmlns:a16="http://schemas.microsoft.com/office/drawing/2014/main" id="{B4DFB5C3-2B9F-4F37-1E25-C803AF833C3B}"/>
              </a:ext>
            </a:extLst>
          </p:cNvPr>
          <p:cNvGrpSpPr/>
          <p:nvPr/>
        </p:nvGrpSpPr>
        <p:grpSpPr>
          <a:xfrm>
            <a:off x="7618307" y="5237745"/>
            <a:ext cx="2418227" cy="219171"/>
            <a:chOff x="7618307" y="2463810"/>
            <a:chExt cx="2418227" cy="219171"/>
          </a:xfrm>
        </p:grpSpPr>
        <p:sp>
          <p:nvSpPr>
            <p:cNvPr id="288" name="Rectangle 287">
              <a:extLst>
                <a:ext uri="{FF2B5EF4-FFF2-40B4-BE49-F238E27FC236}">
                  <a16:creationId xmlns:a16="http://schemas.microsoft.com/office/drawing/2014/main" id="{AD167B87-9B21-DF82-CFA3-12DD41CCEA50}"/>
                </a:ext>
              </a:extLst>
            </p:cNvPr>
            <p:cNvSpPr/>
            <p:nvPr/>
          </p:nvSpPr>
          <p:spPr>
            <a:xfrm>
              <a:off x="8261270" y="2463811"/>
              <a:ext cx="394504" cy="219168"/>
            </a:xfrm>
            <a:prstGeom prst="rect">
              <a:avLst/>
            </a:prstGeom>
            <a:solidFill>
              <a:srgbClr val="62B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89" name="Rectangle 288">
              <a:extLst>
                <a:ext uri="{FF2B5EF4-FFF2-40B4-BE49-F238E27FC236}">
                  <a16:creationId xmlns:a16="http://schemas.microsoft.com/office/drawing/2014/main" id="{3CF5DA99-CE50-53DA-CA1D-B6B9525ACB4B}"/>
                </a:ext>
              </a:extLst>
            </p:cNvPr>
            <p:cNvSpPr/>
            <p:nvPr/>
          </p:nvSpPr>
          <p:spPr>
            <a:xfrm>
              <a:off x="9694631" y="2463811"/>
              <a:ext cx="341903" cy="219168"/>
            </a:xfrm>
            <a:prstGeom prst="rect">
              <a:avLst/>
            </a:prstGeom>
            <a:solidFill>
              <a:srgbClr val="62B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90" name="Rectangle 289">
              <a:extLst>
                <a:ext uri="{FF2B5EF4-FFF2-40B4-BE49-F238E27FC236}">
                  <a16:creationId xmlns:a16="http://schemas.microsoft.com/office/drawing/2014/main" id="{4D8F10D4-CF59-4D5E-A2C4-BB0CE0331B09}"/>
                </a:ext>
              </a:extLst>
            </p:cNvPr>
            <p:cNvSpPr/>
            <p:nvPr/>
          </p:nvSpPr>
          <p:spPr>
            <a:xfrm>
              <a:off x="7618307" y="2463811"/>
              <a:ext cx="157168" cy="219170"/>
            </a:xfrm>
            <a:prstGeom prst="rect">
              <a:avLst/>
            </a:prstGeom>
            <a:solidFill>
              <a:srgbClr val="62B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91" name="Rectangle 290">
              <a:extLst>
                <a:ext uri="{FF2B5EF4-FFF2-40B4-BE49-F238E27FC236}">
                  <a16:creationId xmlns:a16="http://schemas.microsoft.com/office/drawing/2014/main" id="{A3A63C1C-29B8-58D1-A906-325B3FB4E5C2}"/>
                </a:ext>
              </a:extLst>
            </p:cNvPr>
            <p:cNvSpPr/>
            <p:nvPr/>
          </p:nvSpPr>
          <p:spPr>
            <a:xfrm>
              <a:off x="9147850" y="2463810"/>
              <a:ext cx="93483" cy="219168"/>
            </a:xfrm>
            <a:prstGeom prst="rect">
              <a:avLst/>
            </a:prstGeom>
            <a:solidFill>
              <a:srgbClr val="62B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292" name="Group 291">
            <a:extLst>
              <a:ext uri="{FF2B5EF4-FFF2-40B4-BE49-F238E27FC236}">
                <a16:creationId xmlns:a16="http://schemas.microsoft.com/office/drawing/2014/main" id="{66658E58-F58F-85A1-AD74-B5AE42E8E73E}"/>
              </a:ext>
            </a:extLst>
          </p:cNvPr>
          <p:cNvGrpSpPr/>
          <p:nvPr/>
        </p:nvGrpSpPr>
        <p:grpSpPr>
          <a:xfrm>
            <a:off x="7327611" y="5237745"/>
            <a:ext cx="2708923" cy="219168"/>
            <a:chOff x="7327611" y="1811540"/>
            <a:chExt cx="2708923" cy="219168"/>
          </a:xfrm>
        </p:grpSpPr>
        <p:sp>
          <p:nvSpPr>
            <p:cNvPr id="293" name="Rectangle 292">
              <a:extLst>
                <a:ext uri="{FF2B5EF4-FFF2-40B4-BE49-F238E27FC236}">
                  <a16:creationId xmlns:a16="http://schemas.microsoft.com/office/drawing/2014/main" id="{8560997E-8781-DD36-1D85-D868283FD572}"/>
                </a:ext>
              </a:extLst>
            </p:cNvPr>
            <p:cNvSpPr/>
            <p:nvPr/>
          </p:nvSpPr>
          <p:spPr>
            <a:xfrm>
              <a:off x="7327611" y="1811540"/>
              <a:ext cx="166569" cy="219168"/>
            </a:xfrm>
            <a:prstGeom prst="rect">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94" name="Rectangle 293">
              <a:extLst>
                <a:ext uri="{FF2B5EF4-FFF2-40B4-BE49-F238E27FC236}">
                  <a16:creationId xmlns:a16="http://schemas.microsoft.com/office/drawing/2014/main" id="{E59C9612-4BDE-AA29-9E01-646463C9912D}"/>
                </a:ext>
              </a:extLst>
            </p:cNvPr>
            <p:cNvSpPr/>
            <p:nvPr/>
          </p:nvSpPr>
          <p:spPr>
            <a:xfrm>
              <a:off x="7920893" y="1811540"/>
              <a:ext cx="298069" cy="219168"/>
            </a:xfrm>
            <a:prstGeom prst="rect">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95" name="Rectangle 294">
              <a:extLst>
                <a:ext uri="{FF2B5EF4-FFF2-40B4-BE49-F238E27FC236}">
                  <a16:creationId xmlns:a16="http://schemas.microsoft.com/office/drawing/2014/main" id="{F7B591B0-8D92-B2D4-FF6F-6B03B7B5DBA2}"/>
                </a:ext>
              </a:extLst>
            </p:cNvPr>
            <p:cNvSpPr/>
            <p:nvPr/>
          </p:nvSpPr>
          <p:spPr>
            <a:xfrm>
              <a:off x="8343912" y="1811540"/>
              <a:ext cx="87668" cy="219168"/>
            </a:xfrm>
            <a:prstGeom prst="rect">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96" name="Rectangle 295">
              <a:extLst>
                <a:ext uri="{FF2B5EF4-FFF2-40B4-BE49-F238E27FC236}">
                  <a16:creationId xmlns:a16="http://schemas.microsoft.com/office/drawing/2014/main" id="{F478919C-3735-F153-0EA1-B966E3EA7895}"/>
                </a:ext>
              </a:extLst>
            </p:cNvPr>
            <p:cNvSpPr/>
            <p:nvPr/>
          </p:nvSpPr>
          <p:spPr>
            <a:xfrm>
              <a:off x="9350443" y="1811540"/>
              <a:ext cx="113968" cy="219168"/>
            </a:xfrm>
            <a:prstGeom prst="rect">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97" name="Rectangle 296">
              <a:extLst>
                <a:ext uri="{FF2B5EF4-FFF2-40B4-BE49-F238E27FC236}">
                  <a16:creationId xmlns:a16="http://schemas.microsoft.com/office/drawing/2014/main" id="{015822D3-419A-28F4-D98E-0E28A40DE7D8}"/>
                </a:ext>
              </a:extLst>
            </p:cNvPr>
            <p:cNvSpPr/>
            <p:nvPr/>
          </p:nvSpPr>
          <p:spPr>
            <a:xfrm>
              <a:off x="9948866" y="1811540"/>
              <a:ext cx="87668" cy="219168"/>
            </a:xfrm>
            <a:prstGeom prst="rect">
              <a:avLst/>
            </a:prstGeom>
            <a:solidFill>
              <a:srgbClr val="006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298" name="Group 297">
            <a:extLst>
              <a:ext uri="{FF2B5EF4-FFF2-40B4-BE49-F238E27FC236}">
                <a16:creationId xmlns:a16="http://schemas.microsoft.com/office/drawing/2014/main" id="{0A3B7BB3-085F-4867-03D3-41F28E408F53}"/>
              </a:ext>
            </a:extLst>
          </p:cNvPr>
          <p:cNvGrpSpPr/>
          <p:nvPr/>
        </p:nvGrpSpPr>
        <p:grpSpPr>
          <a:xfrm>
            <a:off x="7327611" y="5237745"/>
            <a:ext cx="2708923" cy="219168"/>
            <a:chOff x="7327611" y="1187184"/>
            <a:chExt cx="2708923" cy="219168"/>
          </a:xfrm>
        </p:grpSpPr>
        <p:sp>
          <p:nvSpPr>
            <p:cNvPr id="299" name="Rectangle 298">
              <a:extLst>
                <a:ext uri="{FF2B5EF4-FFF2-40B4-BE49-F238E27FC236}">
                  <a16:creationId xmlns:a16="http://schemas.microsoft.com/office/drawing/2014/main" id="{D290831D-C98A-1EFB-9F68-BCF4F01AD783}"/>
                </a:ext>
              </a:extLst>
            </p:cNvPr>
            <p:cNvSpPr/>
            <p:nvPr/>
          </p:nvSpPr>
          <p:spPr>
            <a:xfrm>
              <a:off x="7327611" y="1187184"/>
              <a:ext cx="283953" cy="219168"/>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300" name="Rectangle 299">
              <a:extLst>
                <a:ext uri="{FF2B5EF4-FFF2-40B4-BE49-F238E27FC236}">
                  <a16:creationId xmlns:a16="http://schemas.microsoft.com/office/drawing/2014/main" id="{03745FC9-0455-C6FE-E5F8-E2D2164DB226}"/>
                </a:ext>
              </a:extLst>
            </p:cNvPr>
            <p:cNvSpPr/>
            <p:nvPr/>
          </p:nvSpPr>
          <p:spPr>
            <a:xfrm>
              <a:off x="7967583" y="1187184"/>
              <a:ext cx="394504" cy="219168"/>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301" name="Rectangle 300">
              <a:extLst>
                <a:ext uri="{FF2B5EF4-FFF2-40B4-BE49-F238E27FC236}">
                  <a16:creationId xmlns:a16="http://schemas.microsoft.com/office/drawing/2014/main" id="{C1432413-AA6C-CEAF-F46B-4F4F39CF4AC9}"/>
                </a:ext>
              </a:extLst>
            </p:cNvPr>
            <p:cNvSpPr/>
            <p:nvPr/>
          </p:nvSpPr>
          <p:spPr>
            <a:xfrm>
              <a:off x="8519887" y="1187184"/>
              <a:ext cx="648739" cy="219168"/>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302" name="Rectangle 301">
              <a:extLst>
                <a:ext uri="{FF2B5EF4-FFF2-40B4-BE49-F238E27FC236}">
                  <a16:creationId xmlns:a16="http://schemas.microsoft.com/office/drawing/2014/main" id="{35F3ED50-3C98-3DE5-7D00-F26CF7023077}"/>
                </a:ext>
              </a:extLst>
            </p:cNvPr>
            <p:cNvSpPr/>
            <p:nvPr/>
          </p:nvSpPr>
          <p:spPr>
            <a:xfrm>
              <a:off x="9694631" y="1187184"/>
              <a:ext cx="341903" cy="219168"/>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sp>
        <p:nvSpPr>
          <p:cNvPr id="2" name="TextBox 7">
            <a:extLst>
              <a:ext uri="{FF2B5EF4-FFF2-40B4-BE49-F238E27FC236}">
                <a16:creationId xmlns:a16="http://schemas.microsoft.com/office/drawing/2014/main" id="{E1EF396D-488F-1A6E-198F-E56985CCF40A}"/>
              </a:ext>
            </a:extLst>
          </p:cNvPr>
          <p:cNvSpPr txBox="1"/>
          <p:nvPr/>
        </p:nvSpPr>
        <p:spPr>
          <a:xfrm>
            <a:off x="8947230" y="0"/>
            <a:ext cx="324476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b="1" cap="all" dirty="0">
                <a:solidFill>
                  <a:srgbClr val="FF00FF"/>
                </a:solidFill>
                <a:latin typeface="FS Elliot Pro" panose="02000503040000020004" pitchFamily="50" charset="0"/>
              </a:rPr>
              <a:t>Slides 7-9 of PT498A-4 must REMAIN together</a:t>
            </a:r>
          </a:p>
        </p:txBody>
      </p:sp>
    </p:spTree>
    <p:extLst>
      <p:ext uri="{BB962C8B-B14F-4D97-AF65-F5344CB8AC3E}">
        <p14:creationId xmlns:p14="http://schemas.microsoft.com/office/powerpoint/2010/main" val="31881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3"/>
                                        </p:tgtEl>
                                        <p:attrNameLst>
                                          <p:attrName>style.visibility</p:attrName>
                                        </p:attrNameLst>
                                      </p:cBhvr>
                                      <p:to>
                                        <p:strVal val="visible"/>
                                      </p:to>
                                    </p:set>
                                    <p:animEffect transition="in" filter="wipe(left)">
                                      <p:cBhvr>
                                        <p:cTn id="12" dur="500"/>
                                        <p:tgtEl>
                                          <p:spTgt spid="2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71"/>
                                        </p:tgtEl>
                                        <p:attrNameLst>
                                          <p:attrName>style.visibility</p:attrName>
                                        </p:attrNameLst>
                                      </p:cBhvr>
                                      <p:to>
                                        <p:strVal val="visible"/>
                                      </p:to>
                                    </p:set>
                                    <p:animEffect transition="in" filter="fade">
                                      <p:cBhvr>
                                        <p:cTn id="20" dur="500"/>
                                        <p:tgtEl>
                                          <p:spTgt spid="271"/>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76"/>
                                        </p:tgtEl>
                                        <p:attrNameLst>
                                          <p:attrName>style.visibility</p:attrName>
                                        </p:attrNameLst>
                                      </p:cBhvr>
                                      <p:to>
                                        <p:strVal val="visible"/>
                                      </p:to>
                                    </p:set>
                                    <p:animEffect transition="in" filter="fade">
                                      <p:cBhvr>
                                        <p:cTn id="24" dur="500"/>
                                        <p:tgtEl>
                                          <p:spTgt spid="276"/>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11"/>
                                        </p:tgtEl>
                                        <p:attrNameLst>
                                          <p:attrName>style.visibility</p:attrName>
                                        </p:attrNameLst>
                                      </p:cBhvr>
                                      <p:to>
                                        <p:strVal val="visible"/>
                                      </p:to>
                                    </p:set>
                                    <p:animEffect transition="in" filter="fade">
                                      <p:cBhvr>
                                        <p:cTn id="28" dur="500"/>
                                        <p:tgtEl>
                                          <p:spTgt spid="2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24"/>
                                        </p:tgtEl>
                                        <p:attrNameLst>
                                          <p:attrName>style.visibility</p:attrName>
                                        </p:attrNameLst>
                                      </p:cBhvr>
                                      <p:to>
                                        <p:strVal val="visible"/>
                                      </p:to>
                                    </p:set>
                                    <p:animEffect transition="in" filter="wipe(left)">
                                      <p:cBhvr>
                                        <p:cTn id="38" dur="500"/>
                                        <p:tgtEl>
                                          <p:spTgt spid="224"/>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298"/>
                                        </p:tgtEl>
                                        <p:attrNameLst>
                                          <p:attrName>style.visibility</p:attrName>
                                        </p:attrNameLst>
                                      </p:cBhvr>
                                      <p:to>
                                        <p:strVal val="visible"/>
                                      </p:to>
                                    </p:set>
                                    <p:animEffect transition="in" filter="fade">
                                      <p:cBhvr>
                                        <p:cTn id="46" dur="500"/>
                                        <p:tgtEl>
                                          <p:spTgt spid="298"/>
                                        </p:tgtEl>
                                      </p:cBhvr>
                                    </p:animEffect>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292"/>
                                        </p:tgtEl>
                                        <p:attrNameLst>
                                          <p:attrName>style.visibility</p:attrName>
                                        </p:attrNameLst>
                                      </p:cBhvr>
                                      <p:to>
                                        <p:strVal val="visible"/>
                                      </p:to>
                                    </p:set>
                                    <p:animEffect transition="in" filter="fade">
                                      <p:cBhvr>
                                        <p:cTn id="50" dur="500"/>
                                        <p:tgtEl>
                                          <p:spTgt spid="292"/>
                                        </p:tgtEl>
                                      </p:cBhvr>
                                    </p:animEffect>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287"/>
                                        </p:tgtEl>
                                        <p:attrNameLst>
                                          <p:attrName>style.visibility</p:attrName>
                                        </p:attrNameLst>
                                      </p:cBhvr>
                                      <p:to>
                                        <p:strVal val="visible"/>
                                      </p:to>
                                    </p:set>
                                    <p:animEffect transition="in" filter="fade">
                                      <p:cBhvr>
                                        <p:cTn id="54" dur="500"/>
                                        <p:tgtEl>
                                          <p:spTgt spid="287"/>
                                        </p:tgtEl>
                                      </p:cBhvr>
                                    </p:animEffect>
                                  </p:childTnLst>
                                </p:cTn>
                              </p:par>
                            </p:childTnLst>
                          </p:cTn>
                        </p:par>
                        <p:par>
                          <p:cTn id="55" fill="hold">
                            <p:stCondLst>
                              <p:cond delay="2500"/>
                            </p:stCondLst>
                            <p:childTnLst>
                              <p:par>
                                <p:cTn id="56" presetID="10" presetClass="entr" presetSubtype="0" fill="hold" nodeType="afterEffect">
                                  <p:stCondLst>
                                    <p:cond delay="0"/>
                                  </p:stCondLst>
                                  <p:childTnLst>
                                    <p:set>
                                      <p:cBhvr>
                                        <p:cTn id="57" dur="1" fill="hold">
                                          <p:stCondLst>
                                            <p:cond delay="0"/>
                                          </p:stCondLst>
                                        </p:cTn>
                                        <p:tgtEl>
                                          <p:spTgt spid="282"/>
                                        </p:tgtEl>
                                        <p:attrNameLst>
                                          <p:attrName>style.visibility</p:attrName>
                                        </p:attrNameLst>
                                      </p:cBhvr>
                                      <p:to>
                                        <p:strVal val="visible"/>
                                      </p:to>
                                    </p:set>
                                    <p:animEffect transition="in" filter="fade">
                                      <p:cBhvr>
                                        <p:cTn id="58" dur="500"/>
                                        <p:tgtEl>
                                          <p:spTgt spid="282"/>
                                        </p:tgtEl>
                                      </p:cBhvr>
                                    </p:animEffect>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212"/>
                                        </p:tgtEl>
                                        <p:attrNameLst>
                                          <p:attrName>style.visibility</p:attrName>
                                        </p:attrNameLst>
                                      </p:cBhvr>
                                      <p:to>
                                        <p:strVal val="visible"/>
                                      </p:to>
                                    </p:set>
                                    <p:animEffect transition="in" filter="fade">
                                      <p:cBhvr>
                                        <p:cTn id="62"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P spid="212" grpId="0"/>
    </p:bldLst>
  </p:timing>
</p:sld>
</file>

<file path=ppt/theme/theme1.xml><?xml version="1.0" encoding="utf-8"?>
<a:theme xmlns:a="http://schemas.openxmlformats.org/drawingml/2006/main" name="Office Theme">
  <a:themeElements>
    <a:clrScheme name="Custom 2">
      <a:dk1>
        <a:srgbClr val="FFFFFF"/>
      </a:dk1>
      <a:lt1>
        <a:sysClr val="window" lastClr="FFFFFF"/>
      </a:lt1>
      <a:dk2>
        <a:srgbClr val="2E315D"/>
      </a:dk2>
      <a:lt2>
        <a:srgbClr val="0091DA"/>
      </a:lt2>
      <a:accent1>
        <a:srgbClr val="19B9D7"/>
      </a:accent1>
      <a:accent2>
        <a:srgbClr val="009C91"/>
      </a:accent2>
      <a:accent3>
        <a:srgbClr val="FFB92D"/>
      </a:accent3>
      <a:accent4>
        <a:srgbClr val="FF841C"/>
      </a:accent4>
      <a:accent5>
        <a:srgbClr val="70478D"/>
      </a:accent5>
      <a:accent6>
        <a:srgbClr val="0076CF"/>
      </a:accent6>
      <a:hlink>
        <a:srgbClr val="19B9D7"/>
      </a:hlink>
      <a:folHlink>
        <a:srgbClr val="2E31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 UniqueId="a556289e-8caf-4669-9187-40ac1751a3da" Name="AD_HOC" ContentType="XML" MajorVersion="0" MinorVersion="1" isLocalCopy="False" IsBaseObject="False" DataSourceId="e755e58a-371b-4f1e-84dd-1cc19d85917a" DataSourceMajorVersion="0" DataSourceMinorVersion="1"/>
</file>

<file path=customXml/item10.xml><?xml version="1.0" encoding="utf-8"?>
<VariableListDefinition name="Computed" displayName="Computed" id="3f546fa3-16d3-430c-8bc7-52660e9592fc" isdomainofvalue="False" dataSourceId="e1c3c6a4-3883-4c4e-81ee-8893df605fea"/>
</file>

<file path=customXml/item2.xml><?xml version="1.0" encoding="utf-8"?>
<AllExternalAdhocVariableMapping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VariableList UniqueId="52c0784d-b9ca-44bf-8477-1156441f936c" Name="System" ContentType="XML" MajorVersion="0" MinorVersion="1" isLocalCopy="False" IsBaseObject="False" DataSourceId="9e869464-03fa-4952-9b64-015056ad1882" DataSourceMajorVersion="0" DataSourceMinorVersion="1"/>
</file>

<file path=customXml/item5.xml><?xml version="1.0" encoding="utf-8"?>
<VariableListDefinition name="AD_HOC" displayName="AD_HOC" id="a556289e-8caf-4669-9187-40ac1751a3da" isdomainofvalue="False" dataSourceId="e755e58a-371b-4f1e-84dd-1cc19d85917a"/>
</file>

<file path=customXml/item6.xml><?xml version="1.0" encoding="utf-8"?>
<p:properties xmlns:p="http://schemas.microsoft.com/office/2006/metadata/properties" xmlns:xsi="http://www.w3.org/2001/XMLSchema-instance" xmlns:pc="http://schemas.microsoft.com/office/infopath/2007/PartnerControls">
  <documentManagement>
    <lcf76f155ced4ddcb4097134ff3c332f xmlns="02b51b98-8770-4201-a315-22e7c6401df9">
      <Terms xmlns="http://schemas.microsoft.com/office/infopath/2007/PartnerControls"/>
    </lcf76f155ced4ddcb4097134ff3c332f>
    <TaxCatchAll xmlns="b321ad9c-65f3-4b5a-ad5c-8eb431ac3fd0" xsi:nil="true"/>
  </documentManagement>
</p:properties>
</file>

<file path=customXml/item7.xml><?xml version="1.0" encoding="utf-8"?>
<VariableListDefinition name="System" displayName="System" id="52c0784d-b9ca-44bf-8477-1156441f936c" isdomainofvalue="False" dataSourceId="9e869464-03fa-4952-9b64-015056ad1882"/>
</file>

<file path=customXml/item8.xml><?xml version="1.0" encoding="utf-8"?>
<ct:contentTypeSchema xmlns:ct="http://schemas.microsoft.com/office/2006/metadata/contentType" xmlns:ma="http://schemas.microsoft.com/office/2006/metadata/properties/metaAttributes" ct:_="" ma:_="" ma:contentTypeName="Document" ma:contentTypeID="0x010100AA3DABBFE117AA46AC5C4520FFDD9B4D" ma:contentTypeVersion="20" ma:contentTypeDescription="Create a new document." ma:contentTypeScope="" ma:versionID="8c1f6100566274a83d404cc784ed4e1b">
  <xsd:schema xmlns:xsd="http://www.w3.org/2001/XMLSchema" xmlns:xs="http://www.w3.org/2001/XMLSchema" xmlns:p="http://schemas.microsoft.com/office/2006/metadata/properties" xmlns:ns2="d23fd48e-4267-4bc2-a330-3e0d68b24645" xmlns:ns3="02b51b98-8770-4201-a315-22e7c6401df9" xmlns:ns4="b321ad9c-65f3-4b5a-ad5c-8eb431ac3fd0" targetNamespace="http://schemas.microsoft.com/office/2006/metadata/properties" ma:root="true" ma:fieldsID="8ad0b9c8996b1a28c39dfb6f8141f2db" ns2:_="" ns3:_="" ns4:_="">
    <xsd:import namespace="d23fd48e-4267-4bc2-a330-3e0d68b24645"/>
    <xsd:import namespace="02b51b98-8770-4201-a315-22e7c6401df9"/>
    <xsd:import namespace="b321ad9c-65f3-4b5a-ad5c-8eb431ac3fd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3fd48e-4267-4bc2-a330-3e0d68b2464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b51b98-8770-4201-a315-22e7c6401df9"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3f235f5-6c35-4060-8631-19fa73a84a8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21ad9c-65f3-4b5a-ad5c-8eb431ac3fd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0d6a8df-472a-43fc-af8c-6d1df2bf15ae}" ma:internalName="TaxCatchAll" ma:showField="CatchAllData" ma:web="d23fd48e-4267-4bc2-a330-3e0d68b246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VariableList UniqueId="3f546fa3-16d3-430c-8bc7-52660e9592fc" Name="Computed" ContentType="XML" MajorVersion="0" MinorVersion="1" isLocalCopy="False" IsBaseObject="False" DataSourceId="e1c3c6a4-3883-4c4e-81ee-8893df605fea" DataSourceMajorVersion="0" DataSourceMinorVersion="1"/>
</file>

<file path=customXml/itemProps1.xml><?xml version="1.0" encoding="utf-8"?>
<ds:datastoreItem xmlns:ds="http://schemas.openxmlformats.org/officeDocument/2006/customXml" ds:itemID="{1B5AAA5B-156B-410A-B9D1-348378FE835B}">
  <ds:schemaRefs/>
</ds:datastoreItem>
</file>

<file path=customXml/itemProps10.xml><?xml version="1.0" encoding="utf-8"?>
<ds:datastoreItem xmlns:ds="http://schemas.openxmlformats.org/officeDocument/2006/customXml" ds:itemID="{B3A07543-BBC8-47D7-803B-62C8A8E40400}">
  <ds:schemaRefs/>
</ds:datastoreItem>
</file>

<file path=customXml/itemProps2.xml><?xml version="1.0" encoding="utf-8"?>
<ds:datastoreItem xmlns:ds="http://schemas.openxmlformats.org/officeDocument/2006/customXml" ds:itemID="{ABEC55FC-FBDB-4B03-934E-9C6EF6181110}">
  <ds:schemaRefs/>
</ds:datastoreItem>
</file>

<file path=customXml/itemProps3.xml><?xml version="1.0" encoding="utf-8"?>
<ds:datastoreItem xmlns:ds="http://schemas.openxmlformats.org/officeDocument/2006/customXml" ds:itemID="{C970E5A0-DA9E-42AB-8057-B66E99890A35}">
  <ds:schemaRefs>
    <ds:schemaRef ds:uri="http://schemas.microsoft.com/sharepoint/v3/contenttype/forms"/>
  </ds:schemaRefs>
</ds:datastoreItem>
</file>

<file path=customXml/itemProps4.xml><?xml version="1.0" encoding="utf-8"?>
<ds:datastoreItem xmlns:ds="http://schemas.openxmlformats.org/officeDocument/2006/customXml" ds:itemID="{1F594AD0-6EA1-496A-82E0-ACEDC88A1E00}">
  <ds:schemaRefs/>
</ds:datastoreItem>
</file>

<file path=customXml/itemProps5.xml><?xml version="1.0" encoding="utf-8"?>
<ds:datastoreItem xmlns:ds="http://schemas.openxmlformats.org/officeDocument/2006/customXml" ds:itemID="{9AA08A35-457B-4AAD-AA0E-A8F80657358C}">
  <ds:schemaRefs/>
</ds:datastoreItem>
</file>

<file path=customXml/itemProps6.xml><?xml version="1.0" encoding="utf-8"?>
<ds:datastoreItem xmlns:ds="http://schemas.openxmlformats.org/officeDocument/2006/customXml" ds:itemID="{096BEBB6-8912-487E-91CB-88DE1A5A0493}">
  <ds:schemaRefs>
    <ds:schemaRef ds:uri="http://schemas.microsoft.com/office/2006/documentManagement/types"/>
    <ds:schemaRef ds:uri="http://schemas.microsoft.com/office/infopath/2007/PartnerControls"/>
    <ds:schemaRef ds:uri="d23fd48e-4267-4bc2-a330-3e0d68b24645"/>
    <ds:schemaRef ds:uri="http://purl.org/dc/elements/1.1/"/>
    <ds:schemaRef ds:uri="http://schemas.microsoft.com/office/2006/metadata/properties"/>
    <ds:schemaRef ds:uri="http://schemas.openxmlformats.org/package/2006/metadata/core-properties"/>
    <ds:schemaRef ds:uri="http://purl.org/dc/terms/"/>
    <ds:schemaRef ds:uri="02b51b98-8770-4201-a315-22e7c6401df9"/>
    <ds:schemaRef ds:uri="b321ad9c-65f3-4b5a-ad5c-8eb431ac3fd0"/>
    <ds:schemaRef ds:uri="http://www.w3.org/XML/1998/namespace"/>
    <ds:schemaRef ds:uri="http://purl.org/dc/dcmitype/"/>
  </ds:schemaRefs>
</ds:datastoreItem>
</file>

<file path=customXml/itemProps7.xml><?xml version="1.0" encoding="utf-8"?>
<ds:datastoreItem xmlns:ds="http://schemas.openxmlformats.org/officeDocument/2006/customXml" ds:itemID="{A7068775-4E11-4A49-B09D-990BF6F08B7B}">
  <ds:schemaRefs/>
</ds:datastoreItem>
</file>

<file path=customXml/itemProps8.xml><?xml version="1.0" encoding="utf-8"?>
<ds:datastoreItem xmlns:ds="http://schemas.openxmlformats.org/officeDocument/2006/customXml" ds:itemID="{5B6100D5-661A-4BAA-A218-9D9035FEF6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3fd48e-4267-4bc2-a330-3e0d68b24645"/>
    <ds:schemaRef ds:uri="02b51b98-8770-4201-a315-22e7c6401df9"/>
    <ds:schemaRef ds:uri="b321ad9c-65f3-4b5a-ad5c-8eb431ac3f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9.xml><?xml version="1.0" encoding="utf-8"?>
<ds:datastoreItem xmlns:ds="http://schemas.openxmlformats.org/officeDocument/2006/customXml" ds:itemID="{ABF4D921-DFBE-49EA-9823-78BB3731F7A8}">
  <ds:schemaRefs/>
</ds:datastoreItem>
</file>

<file path=docProps/app.xml><?xml version="1.0" encoding="utf-8"?>
<Properties xmlns="http://schemas.openxmlformats.org/officeDocument/2006/extended-properties" xmlns:vt="http://schemas.openxmlformats.org/officeDocument/2006/docPropsVTypes">
  <TotalTime>20323</TotalTime>
  <Words>6861</Words>
  <Application>Microsoft Office PowerPoint</Application>
  <PresentationFormat>Widescreen</PresentationFormat>
  <Paragraphs>498</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-apple-system</vt:lpstr>
      <vt:lpstr>Arial</vt:lpstr>
      <vt:lpstr>Calibri</vt:lpstr>
      <vt:lpstr>Cambria Math</vt:lpstr>
      <vt:lpstr>FS Elliot Pro</vt:lpstr>
      <vt:lpstr>FS Elliot Pro Light</vt:lpstr>
      <vt:lpstr>Symbol</vt:lpstr>
      <vt:lpstr>Office Theme</vt:lpstr>
      <vt:lpstr>PowerPoint Presentation</vt:lpstr>
      <vt:lpstr>PowerPoint Presentation</vt:lpstr>
      <vt:lpstr>Money coming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Asset class definitions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Pattee</dc:creator>
  <cp:lastModifiedBy>Feller, Julie</cp:lastModifiedBy>
  <cp:revision>499</cp:revision>
  <cp:lastPrinted>2022-06-09T00:38:24Z</cp:lastPrinted>
  <dcterms:created xsi:type="dcterms:W3CDTF">2016-01-11T21:19:21Z</dcterms:created>
  <dcterms:modified xsi:type="dcterms:W3CDTF">2023-04-05T20:14:18Z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0x010100AA3DABBFE117AA46AC5C4520FFDD9B4D</vt:lpwstr>
  </property>
  <property fmtid="{D5CDD505-2E9C-101B-9397-08002B2CF9AE}" pid="3" name="ItemRetentionFormula">
    <vt:lpwstr/>
  </property>
  <property fmtid="{D5CDD505-2E9C-101B-9397-08002B2CF9AE}" pid="4" name="_dlc_policyId">
    <vt:lpwstr>/sites/RISMktCommIndInv/Individual Investor Projects</vt:lpwstr>
  </property>
  <property fmtid="{D5CDD505-2E9C-101B-9397-08002B2CF9AE}" pid="5" name="MSIP_Label_af49516a-7525-4936-8880-b1dc1e580865_Enabled">
    <vt:lpwstr>true</vt:lpwstr>
  </property>
  <property fmtid="{D5CDD505-2E9C-101B-9397-08002B2CF9AE}" pid="6" name="MSIP_Label_af49516a-7525-4936-8880-b1dc1e580865_SetDate">
    <vt:lpwstr>2022-06-08T17:19:04Z</vt:lpwstr>
  </property>
  <property fmtid="{D5CDD505-2E9C-101B-9397-08002B2CF9AE}" pid="7" name="MSIP_Label_af49516a-7525-4936-8880-b1dc1e580865_Method">
    <vt:lpwstr>Privileged</vt:lpwstr>
  </property>
  <property fmtid="{D5CDD505-2E9C-101B-9397-08002B2CF9AE}" pid="8" name="MSIP_Label_af49516a-7525-4936-8880-b1dc1e580865_Name">
    <vt:lpwstr>Non-visible label</vt:lpwstr>
  </property>
  <property fmtid="{D5CDD505-2E9C-101B-9397-08002B2CF9AE}" pid="9" name="MSIP_Label_af49516a-7525-4936-8880-b1dc1e580865_SiteId">
    <vt:lpwstr>3bea478c-1684-4a8c-8e85-045ec54ba430</vt:lpwstr>
  </property>
  <property fmtid="{D5CDD505-2E9C-101B-9397-08002B2CF9AE}" pid="10" name="MSIP_Label_af49516a-7525-4936-8880-b1dc1e580865_ActionId">
    <vt:lpwstr>2291a118-50e0-4a72-b238-7cf2783d7ac9</vt:lpwstr>
  </property>
  <property fmtid="{D5CDD505-2E9C-101B-9397-08002B2CF9AE}" pid="11" name="MSIP_Label_af49516a-7525-4936-8880-b1dc1e580865_ContentBits">
    <vt:lpwstr>0</vt:lpwstr>
  </property>
</Properties>
</file>