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6" r:id="rId5"/>
  </p:sldMasterIdLst>
  <p:notesMasterIdLst>
    <p:notesMasterId r:id="rId36"/>
  </p:notesMasterIdLst>
  <p:handoutMasterIdLst>
    <p:handoutMasterId r:id="rId37"/>
  </p:handoutMasterIdLst>
  <p:sldIdLst>
    <p:sldId id="558" r:id="rId6"/>
    <p:sldId id="559" r:id="rId7"/>
    <p:sldId id="401" r:id="rId8"/>
    <p:sldId id="560" r:id="rId9"/>
    <p:sldId id="563" r:id="rId10"/>
    <p:sldId id="351" r:id="rId11"/>
    <p:sldId id="444" r:id="rId12"/>
    <p:sldId id="445" r:id="rId13"/>
    <p:sldId id="561" r:id="rId14"/>
    <p:sldId id="447" r:id="rId15"/>
    <p:sldId id="557" r:id="rId16"/>
    <p:sldId id="556" r:id="rId17"/>
    <p:sldId id="562" r:id="rId18"/>
    <p:sldId id="450" r:id="rId19"/>
    <p:sldId id="451" r:id="rId20"/>
    <p:sldId id="564" r:id="rId21"/>
    <p:sldId id="453" r:id="rId22"/>
    <p:sldId id="454" r:id="rId23"/>
    <p:sldId id="455" r:id="rId24"/>
    <p:sldId id="456" r:id="rId25"/>
    <p:sldId id="457" r:id="rId26"/>
    <p:sldId id="565" r:id="rId27"/>
    <p:sldId id="459" r:id="rId28"/>
    <p:sldId id="462" r:id="rId29"/>
    <p:sldId id="551" r:id="rId30"/>
    <p:sldId id="552" r:id="rId31"/>
    <p:sldId id="550" r:id="rId32"/>
    <p:sldId id="549" r:id="rId33"/>
    <p:sldId id="358" r:id="rId34"/>
    <p:sldId id="460" r:id="rId35"/>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0" orient="horz" pos="2192" userDrawn="1">
          <p15:clr>
            <a:srgbClr val="A4A3A4"/>
          </p15:clr>
        </p15:guide>
        <p15:guide id="11" pos="7136" userDrawn="1">
          <p15:clr>
            <a:srgbClr val="A4A3A4"/>
          </p15:clr>
        </p15:guide>
        <p15:guide id="12" orient="horz" pos="379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192C2D-5C39-E853-5199-F788E476FD3A}" name="Drew Manroe" initials="DM" userId="S::Manroe.Drew@principal.com::9c2259f8-2ab6-4108-92c0-b3cbca54040f" providerId="AD"/>
  <p188:author id="{D1A811BC-995A-C8FA-DF3D-995C6DF8CF0B}" name="Dezenski, Morgan" initials="DM" userId="S::dezenski.morgan@principal.com::642982f6-2ce0-470b-bcc3-a34d49511971" providerId="AD"/>
  <p188:author id="{D3D6C0EF-E23A-10C3-3776-0DEC00CBCA32}" name="Dezenski, Morgan" initials="DM" userId="S::Dezenski.Morgan@principal.com::642982f6-2ce0-470b-bcc3-a34d4951197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nes, Jennifer D" initials="JJD" lastIdx="3" clrIdx="0">
    <p:extLst>
      <p:ext uri="{19B8F6BF-5375-455C-9EA6-DF929625EA0E}">
        <p15:presenceInfo xmlns:p15="http://schemas.microsoft.com/office/powerpoint/2012/main" userId="S::Jones.Jennifer.D@principal.com::328cf3e3-6d27-44da-b9e2-799db2f13d57" providerId="AD"/>
      </p:ext>
    </p:extLst>
  </p:cmAuthor>
  <p:cmAuthor id="2" name="Caudill, April" initials="CA" lastIdx="5" clrIdx="1">
    <p:extLst>
      <p:ext uri="{19B8F6BF-5375-455C-9EA6-DF929625EA0E}">
        <p15:presenceInfo xmlns:p15="http://schemas.microsoft.com/office/powerpoint/2012/main" userId="S::Caudill.April@principal.com::a6c43205-5c63-4719-a87a-2b74dbf5dd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CF"/>
    <a:srgbClr val="004B96"/>
    <a:srgbClr val="002855"/>
    <a:srgbClr val="0091DA"/>
    <a:srgbClr val="55FFF5"/>
    <a:srgbClr val="004C97"/>
    <a:srgbClr val="BFE3F6"/>
    <a:srgbClr val="EDF9FF"/>
    <a:srgbClr val="333333"/>
    <a:srgbClr val="162B4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68AFAD-2C93-48AE-8BFE-BE4B46D7F6D8}" v="1" dt="2023-04-05T21:38:13.244"/>
    <p1510:client id="{EB4FF88D-D0F5-4E07-9720-2593C8838EB4}" v="12" dt="2023-04-06T15:13:40.4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75"/>
    <p:restoredTop sz="74553" autoAdjust="0"/>
  </p:normalViewPr>
  <p:slideViewPr>
    <p:cSldViewPr snapToGrid="0">
      <p:cViewPr varScale="1">
        <p:scale>
          <a:sx n="72" d="100"/>
          <a:sy n="72" d="100"/>
        </p:scale>
        <p:origin x="822" y="72"/>
      </p:cViewPr>
      <p:guideLst>
        <p:guide orient="horz" pos="2192"/>
        <p:guide pos="7136"/>
        <p:guide orient="horz" pos="3792"/>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roe, Drew" userId="9c2259f8-2ab6-4108-92c0-b3cbca54040f" providerId="ADAL" clId="{1F68AFAD-2C93-48AE-8BFE-BE4B46D7F6D8}"/>
    <pc:docChg chg="custSel modSld">
      <pc:chgData name="Manroe, Drew" userId="9c2259f8-2ab6-4108-92c0-b3cbca54040f" providerId="ADAL" clId="{1F68AFAD-2C93-48AE-8BFE-BE4B46D7F6D8}" dt="2023-04-05T21:45:06.814" v="84" actId="20577"/>
      <pc:docMkLst>
        <pc:docMk/>
      </pc:docMkLst>
      <pc:sldChg chg="modSp mod">
        <pc:chgData name="Manroe, Drew" userId="9c2259f8-2ab6-4108-92c0-b3cbca54040f" providerId="ADAL" clId="{1F68AFAD-2C93-48AE-8BFE-BE4B46D7F6D8}" dt="2023-04-05T21:30:30.380" v="2" actId="20577"/>
        <pc:sldMkLst>
          <pc:docMk/>
          <pc:sldMk cId="65653404" sldId="351"/>
        </pc:sldMkLst>
        <pc:spChg chg="mod">
          <ac:chgData name="Manroe, Drew" userId="9c2259f8-2ab6-4108-92c0-b3cbca54040f" providerId="ADAL" clId="{1F68AFAD-2C93-48AE-8BFE-BE4B46D7F6D8}" dt="2023-04-05T21:30:30.380" v="2" actId="20577"/>
          <ac:spMkLst>
            <pc:docMk/>
            <pc:sldMk cId="65653404" sldId="351"/>
            <ac:spMk id="12" creationId="{4ECE22F8-41A4-89C2-A208-9016EF3EAE0D}"/>
          </ac:spMkLst>
        </pc:spChg>
      </pc:sldChg>
      <pc:sldChg chg="modSp mod">
        <pc:chgData name="Manroe, Drew" userId="9c2259f8-2ab6-4108-92c0-b3cbca54040f" providerId="ADAL" clId="{1F68AFAD-2C93-48AE-8BFE-BE4B46D7F6D8}" dt="2023-04-05T21:31:37.462" v="5" actId="20577"/>
        <pc:sldMkLst>
          <pc:docMk/>
          <pc:sldMk cId="3928312717" sldId="445"/>
        </pc:sldMkLst>
        <pc:spChg chg="mod">
          <ac:chgData name="Manroe, Drew" userId="9c2259f8-2ab6-4108-92c0-b3cbca54040f" providerId="ADAL" clId="{1F68AFAD-2C93-48AE-8BFE-BE4B46D7F6D8}" dt="2023-04-05T21:31:28.763" v="4" actId="20577"/>
          <ac:spMkLst>
            <pc:docMk/>
            <pc:sldMk cId="3928312717" sldId="445"/>
            <ac:spMk id="2" creationId="{0F87B547-BBBF-40E3-A8FC-FC099E08AEF0}"/>
          </ac:spMkLst>
        </pc:spChg>
        <pc:spChg chg="mod">
          <ac:chgData name="Manroe, Drew" userId="9c2259f8-2ab6-4108-92c0-b3cbca54040f" providerId="ADAL" clId="{1F68AFAD-2C93-48AE-8BFE-BE4B46D7F6D8}" dt="2023-04-05T21:31:37.462" v="5" actId="20577"/>
          <ac:spMkLst>
            <pc:docMk/>
            <pc:sldMk cId="3928312717" sldId="445"/>
            <ac:spMk id="10" creationId="{2BA00004-EE51-E661-A9AE-1910D0F53C54}"/>
          </ac:spMkLst>
        </pc:spChg>
      </pc:sldChg>
      <pc:sldChg chg="modSp mod">
        <pc:chgData name="Manroe, Drew" userId="9c2259f8-2ab6-4108-92c0-b3cbca54040f" providerId="ADAL" clId="{1F68AFAD-2C93-48AE-8BFE-BE4B46D7F6D8}" dt="2023-04-05T21:31:56.659" v="6" actId="20577"/>
        <pc:sldMkLst>
          <pc:docMk/>
          <pc:sldMk cId="1568903991" sldId="447"/>
        </pc:sldMkLst>
        <pc:spChg chg="mod">
          <ac:chgData name="Manroe, Drew" userId="9c2259f8-2ab6-4108-92c0-b3cbca54040f" providerId="ADAL" clId="{1F68AFAD-2C93-48AE-8BFE-BE4B46D7F6D8}" dt="2023-04-05T21:31:56.659" v="6" actId="20577"/>
          <ac:spMkLst>
            <pc:docMk/>
            <pc:sldMk cId="1568903991" sldId="447"/>
            <ac:spMk id="24" creationId="{D85A2635-93D7-69E1-E97F-B6E049ADE945}"/>
          </ac:spMkLst>
        </pc:spChg>
      </pc:sldChg>
      <pc:sldChg chg="modSp mod">
        <pc:chgData name="Manroe, Drew" userId="9c2259f8-2ab6-4108-92c0-b3cbca54040f" providerId="ADAL" clId="{1F68AFAD-2C93-48AE-8BFE-BE4B46D7F6D8}" dt="2023-04-05T21:34:55.573" v="16" actId="20577"/>
        <pc:sldMkLst>
          <pc:docMk/>
          <pc:sldMk cId="959027837" sldId="450"/>
        </pc:sldMkLst>
        <pc:spChg chg="mod">
          <ac:chgData name="Manroe, Drew" userId="9c2259f8-2ab6-4108-92c0-b3cbca54040f" providerId="ADAL" clId="{1F68AFAD-2C93-48AE-8BFE-BE4B46D7F6D8}" dt="2023-04-05T21:34:55.573" v="16" actId="20577"/>
          <ac:spMkLst>
            <pc:docMk/>
            <pc:sldMk cId="959027837" sldId="450"/>
            <ac:spMk id="4" creationId="{25C90FBC-9322-16F6-8303-12B396F8A89C}"/>
          </ac:spMkLst>
        </pc:spChg>
      </pc:sldChg>
      <pc:sldChg chg="modSp mod">
        <pc:chgData name="Manroe, Drew" userId="9c2259f8-2ab6-4108-92c0-b3cbca54040f" providerId="ADAL" clId="{1F68AFAD-2C93-48AE-8BFE-BE4B46D7F6D8}" dt="2023-04-05T21:35:25.435" v="17" actId="20577"/>
        <pc:sldMkLst>
          <pc:docMk/>
          <pc:sldMk cId="3090858815" sldId="451"/>
        </pc:sldMkLst>
        <pc:spChg chg="mod">
          <ac:chgData name="Manroe, Drew" userId="9c2259f8-2ab6-4108-92c0-b3cbca54040f" providerId="ADAL" clId="{1F68AFAD-2C93-48AE-8BFE-BE4B46D7F6D8}" dt="2023-04-05T21:35:25.435" v="17" actId="20577"/>
          <ac:spMkLst>
            <pc:docMk/>
            <pc:sldMk cId="3090858815" sldId="451"/>
            <ac:spMk id="3" creationId="{F143B84D-98DB-5CE0-511C-F37FE16AA14E}"/>
          </ac:spMkLst>
        </pc:spChg>
      </pc:sldChg>
      <pc:sldChg chg="modSp mod modNotesTx">
        <pc:chgData name="Manroe, Drew" userId="9c2259f8-2ab6-4108-92c0-b3cbca54040f" providerId="ADAL" clId="{1F68AFAD-2C93-48AE-8BFE-BE4B46D7F6D8}" dt="2023-04-05T21:38:22.013" v="32"/>
        <pc:sldMkLst>
          <pc:docMk/>
          <pc:sldMk cId="2088437113" sldId="453"/>
        </pc:sldMkLst>
        <pc:spChg chg="mod">
          <ac:chgData name="Manroe, Drew" userId="9c2259f8-2ab6-4108-92c0-b3cbca54040f" providerId="ADAL" clId="{1F68AFAD-2C93-48AE-8BFE-BE4B46D7F6D8}" dt="2023-04-05T21:37:52.910" v="31" actId="20577"/>
          <ac:spMkLst>
            <pc:docMk/>
            <pc:sldMk cId="2088437113" sldId="453"/>
            <ac:spMk id="2" creationId="{0F87B547-BBBF-40E3-A8FC-FC099E08AEF0}"/>
          </ac:spMkLst>
        </pc:spChg>
      </pc:sldChg>
      <pc:sldChg chg="modNotesTx">
        <pc:chgData name="Manroe, Drew" userId="9c2259f8-2ab6-4108-92c0-b3cbca54040f" providerId="ADAL" clId="{1F68AFAD-2C93-48AE-8BFE-BE4B46D7F6D8}" dt="2023-04-05T21:39:11.628" v="42" actId="20577"/>
        <pc:sldMkLst>
          <pc:docMk/>
          <pc:sldMk cId="1191525420" sldId="454"/>
        </pc:sldMkLst>
      </pc:sldChg>
      <pc:sldChg chg="modSp mod modNotesTx">
        <pc:chgData name="Manroe, Drew" userId="9c2259f8-2ab6-4108-92c0-b3cbca54040f" providerId="ADAL" clId="{1F68AFAD-2C93-48AE-8BFE-BE4B46D7F6D8}" dt="2023-04-05T21:39:35.844" v="47" actId="20577"/>
        <pc:sldMkLst>
          <pc:docMk/>
          <pc:sldMk cId="3104160174" sldId="455"/>
        </pc:sldMkLst>
        <pc:spChg chg="mod">
          <ac:chgData name="Manroe, Drew" userId="9c2259f8-2ab6-4108-92c0-b3cbca54040f" providerId="ADAL" clId="{1F68AFAD-2C93-48AE-8BFE-BE4B46D7F6D8}" dt="2023-04-05T21:39:32.164" v="44" actId="20577"/>
          <ac:spMkLst>
            <pc:docMk/>
            <pc:sldMk cId="3104160174" sldId="455"/>
            <ac:spMk id="21" creationId="{D9F79746-9D74-E0FB-49B5-4125EE612E4B}"/>
          </ac:spMkLst>
        </pc:spChg>
      </pc:sldChg>
      <pc:sldChg chg="modSp mod addCm modNotesTx">
        <pc:chgData name="Manroe, Drew" userId="9c2259f8-2ab6-4108-92c0-b3cbca54040f" providerId="ADAL" clId="{1F68AFAD-2C93-48AE-8BFE-BE4B46D7F6D8}" dt="2023-04-05T21:45:06.814" v="84" actId="20577"/>
        <pc:sldMkLst>
          <pc:docMk/>
          <pc:sldMk cId="1995036383" sldId="458"/>
        </pc:sldMkLst>
        <pc:spChg chg="mod">
          <ac:chgData name="Manroe, Drew" userId="9c2259f8-2ab6-4108-92c0-b3cbca54040f" providerId="ADAL" clId="{1F68AFAD-2C93-48AE-8BFE-BE4B46D7F6D8}" dt="2023-04-05T21:45:01.151" v="72" actId="20577"/>
          <ac:spMkLst>
            <pc:docMk/>
            <pc:sldMk cId="1995036383" sldId="458"/>
            <ac:spMk id="25" creationId="{84A9FE65-CCF0-4714-A7FD-1D7E4B5398BD}"/>
          </ac:spMkLst>
        </pc:spChg>
        <pc:spChg chg="mod">
          <ac:chgData name="Manroe, Drew" userId="9c2259f8-2ab6-4108-92c0-b3cbca54040f" providerId="ADAL" clId="{1F68AFAD-2C93-48AE-8BFE-BE4B46D7F6D8}" dt="2023-04-05T21:40:24.109" v="51" actId="20577"/>
          <ac:spMkLst>
            <pc:docMk/>
            <pc:sldMk cId="1995036383" sldId="458"/>
            <ac:spMk id="27" creationId="{71631831-5B96-08BD-915B-F8A164C0A1E7}"/>
          </ac:spMkLst>
        </pc:spChg>
      </pc:sldChg>
      <pc:sldChg chg="modSp mod">
        <pc:chgData name="Manroe, Drew" userId="9c2259f8-2ab6-4108-92c0-b3cbca54040f" providerId="ADAL" clId="{1F68AFAD-2C93-48AE-8BFE-BE4B46D7F6D8}" dt="2023-04-05T21:42:03.910" v="55" actId="20577"/>
        <pc:sldMkLst>
          <pc:docMk/>
          <pc:sldMk cId="3147261689" sldId="462"/>
        </pc:sldMkLst>
        <pc:spChg chg="mod">
          <ac:chgData name="Manroe, Drew" userId="9c2259f8-2ab6-4108-92c0-b3cbca54040f" providerId="ADAL" clId="{1F68AFAD-2C93-48AE-8BFE-BE4B46D7F6D8}" dt="2023-04-05T21:42:03.910" v="55" actId="20577"/>
          <ac:spMkLst>
            <pc:docMk/>
            <pc:sldMk cId="3147261689" sldId="462"/>
            <ac:spMk id="3" creationId="{41EA5FF7-DD83-66B1-7FA9-9A1F1C7F5FE2}"/>
          </ac:spMkLst>
        </pc:spChg>
      </pc:sldChg>
      <pc:sldChg chg="delSp mod">
        <pc:chgData name="Manroe, Drew" userId="9c2259f8-2ab6-4108-92c0-b3cbca54040f" providerId="ADAL" clId="{1F68AFAD-2C93-48AE-8BFE-BE4B46D7F6D8}" dt="2023-04-05T21:44:19.112" v="57" actId="478"/>
        <pc:sldMkLst>
          <pc:docMk/>
          <pc:sldMk cId="1669697540" sldId="550"/>
        </pc:sldMkLst>
        <pc:spChg chg="del">
          <ac:chgData name="Manroe, Drew" userId="9c2259f8-2ab6-4108-92c0-b3cbca54040f" providerId="ADAL" clId="{1F68AFAD-2C93-48AE-8BFE-BE4B46D7F6D8}" dt="2023-04-05T21:44:19.112" v="57" actId="478"/>
          <ac:spMkLst>
            <pc:docMk/>
            <pc:sldMk cId="1669697540" sldId="550"/>
            <ac:spMk id="10" creationId="{51B3F75B-005E-45D6-95DC-CBE4E002F86F}"/>
          </ac:spMkLst>
        </pc:spChg>
      </pc:sldChg>
      <pc:sldChg chg="addCm">
        <pc:chgData name="Manroe, Drew" userId="9c2259f8-2ab6-4108-92c0-b3cbca54040f" providerId="ADAL" clId="{1F68AFAD-2C93-48AE-8BFE-BE4B46D7F6D8}" dt="2023-04-05T21:44:02.626" v="56"/>
        <pc:sldMkLst>
          <pc:docMk/>
          <pc:sldMk cId="795121373" sldId="551"/>
        </pc:sldMkLst>
      </pc:sldChg>
      <pc:sldChg chg="modSp mod">
        <pc:chgData name="Manroe, Drew" userId="9c2259f8-2ab6-4108-92c0-b3cbca54040f" providerId="ADAL" clId="{1F68AFAD-2C93-48AE-8BFE-BE4B46D7F6D8}" dt="2023-04-05T21:34:01.657" v="13" actId="20577"/>
        <pc:sldMkLst>
          <pc:docMk/>
          <pc:sldMk cId="2565347759" sldId="557"/>
        </pc:sldMkLst>
        <pc:spChg chg="mod">
          <ac:chgData name="Manroe, Drew" userId="9c2259f8-2ab6-4108-92c0-b3cbca54040f" providerId="ADAL" clId="{1F68AFAD-2C93-48AE-8BFE-BE4B46D7F6D8}" dt="2023-04-05T21:33:55.181" v="11" actId="20577"/>
          <ac:spMkLst>
            <pc:docMk/>
            <pc:sldMk cId="2565347759" sldId="557"/>
            <ac:spMk id="37" creationId="{AA6E9064-9365-5C0E-6FD2-12822000CB50}"/>
          </ac:spMkLst>
        </pc:spChg>
        <pc:spChg chg="mod">
          <ac:chgData name="Manroe, Drew" userId="9c2259f8-2ab6-4108-92c0-b3cbca54040f" providerId="ADAL" clId="{1F68AFAD-2C93-48AE-8BFE-BE4B46D7F6D8}" dt="2023-04-05T21:34:01.657" v="13" actId="20577"/>
          <ac:spMkLst>
            <pc:docMk/>
            <pc:sldMk cId="2565347759" sldId="557"/>
            <ac:spMk id="38" creationId="{ABD68496-92DA-A2CC-9975-71B6C819C4C3}"/>
          </ac:spMkLst>
        </pc:spChg>
      </pc:sldChg>
      <pc:sldChg chg="modSp mod">
        <pc:chgData name="Manroe, Drew" userId="9c2259f8-2ab6-4108-92c0-b3cbca54040f" providerId="ADAL" clId="{1F68AFAD-2C93-48AE-8BFE-BE4B46D7F6D8}" dt="2023-04-05T21:29:17.890" v="1" actId="20577"/>
        <pc:sldMkLst>
          <pc:docMk/>
          <pc:sldMk cId="387162148" sldId="559"/>
        </pc:sldMkLst>
        <pc:spChg chg="mod">
          <ac:chgData name="Manroe, Drew" userId="9c2259f8-2ab6-4108-92c0-b3cbca54040f" providerId="ADAL" clId="{1F68AFAD-2C93-48AE-8BFE-BE4B46D7F6D8}" dt="2023-04-05T21:29:17.890" v="1" actId="20577"/>
          <ac:spMkLst>
            <pc:docMk/>
            <pc:sldMk cId="387162148" sldId="559"/>
            <ac:spMk id="5" creationId="{E777A65D-D66B-E282-A98B-2B4466CA31BB}"/>
          </ac:spMkLst>
        </pc:spChg>
      </pc:sldChg>
      <pc:sldChg chg="modSp mod">
        <pc:chgData name="Manroe, Drew" userId="9c2259f8-2ab6-4108-92c0-b3cbca54040f" providerId="ADAL" clId="{1F68AFAD-2C93-48AE-8BFE-BE4B46D7F6D8}" dt="2023-04-05T21:37:18.190" v="23" actId="20577"/>
        <pc:sldMkLst>
          <pc:docMk/>
          <pc:sldMk cId="2684496356" sldId="561"/>
        </pc:sldMkLst>
        <pc:spChg chg="mod">
          <ac:chgData name="Manroe, Drew" userId="9c2259f8-2ab6-4108-92c0-b3cbca54040f" providerId="ADAL" clId="{1F68AFAD-2C93-48AE-8BFE-BE4B46D7F6D8}" dt="2023-04-05T21:37:18.190" v="23" actId="20577"/>
          <ac:spMkLst>
            <pc:docMk/>
            <pc:sldMk cId="2684496356" sldId="561"/>
            <ac:spMk id="8" creationId="{AAB066F6-BC1F-D51D-7AC4-0E7F5EFD28AC}"/>
          </ac:spMkLst>
        </pc:spChg>
      </pc:sldChg>
      <pc:sldChg chg="modSp mod">
        <pc:chgData name="Manroe, Drew" userId="9c2259f8-2ab6-4108-92c0-b3cbca54040f" providerId="ADAL" clId="{1F68AFAD-2C93-48AE-8BFE-BE4B46D7F6D8}" dt="2023-04-05T21:37:28.540" v="29" actId="20577"/>
        <pc:sldMkLst>
          <pc:docMk/>
          <pc:sldMk cId="4008801701" sldId="562"/>
        </pc:sldMkLst>
        <pc:spChg chg="mod">
          <ac:chgData name="Manroe, Drew" userId="9c2259f8-2ab6-4108-92c0-b3cbca54040f" providerId="ADAL" clId="{1F68AFAD-2C93-48AE-8BFE-BE4B46D7F6D8}" dt="2023-04-05T21:37:28.540" v="29" actId="20577"/>
          <ac:spMkLst>
            <pc:docMk/>
            <pc:sldMk cId="4008801701" sldId="562"/>
            <ac:spMk id="8" creationId="{AAB066F6-BC1F-D51D-7AC4-0E7F5EFD28AC}"/>
          </ac:spMkLst>
        </pc:spChg>
      </pc:sldChg>
      <pc:sldChg chg="modSp mod">
        <pc:chgData name="Manroe, Drew" userId="9c2259f8-2ab6-4108-92c0-b3cbca54040f" providerId="ADAL" clId="{1F68AFAD-2C93-48AE-8BFE-BE4B46D7F6D8}" dt="2023-04-05T21:37:24.460" v="26" actId="20577"/>
        <pc:sldMkLst>
          <pc:docMk/>
          <pc:sldMk cId="2316546965" sldId="564"/>
        </pc:sldMkLst>
        <pc:spChg chg="mod">
          <ac:chgData name="Manroe, Drew" userId="9c2259f8-2ab6-4108-92c0-b3cbca54040f" providerId="ADAL" clId="{1F68AFAD-2C93-48AE-8BFE-BE4B46D7F6D8}" dt="2023-04-05T21:37:24.460" v="26" actId="20577"/>
          <ac:spMkLst>
            <pc:docMk/>
            <pc:sldMk cId="2316546965" sldId="564"/>
            <ac:spMk id="11" creationId="{0D9CA13B-B92E-0241-F001-CAD158450DC0}"/>
          </ac:spMkLst>
        </pc:spChg>
      </pc:sldChg>
    </pc:docChg>
  </pc:docChgLst>
  <pc:docChgLst>
    <pc:chgData name="Dezenski, Morgan" userId="642982f6-2ce0-470b-bcc3-a34d49511971" providerId="ADAL" clId="{9EE84341-8A68-4FC0-8307-F6ADA9A45F64}"/>
    <pc:docChg chg="">
      <pc:chgData name="Dezenski, Morgan" userId="642982f6-2ce0-470b-bcc3-a34d49511971" providerId="ADAL" clId="{9EE84341-8A68-4FC0-8307-F6ADA9A45F64}" dt="2023-04-06T14:54:47.471" v="2"/>
      <pc:docMkLst>
        <pc:docMk/>
      </pc:docMkLst>
      <pc:sldChg chg="modCm">
        <pc:chgData name="Dezenski, Morgan" userId="642982f6-2ce0-470b-bcc3-a34d49511971" providerId="ADAL" clId="{9EE84341-8A68-4FC0-8307-F6ADA9A45F64}" dt="2023-04-06T14:54:47.471" v="2"/>
        <pc:sldMkLst>
          <pc:docMk/>
          <pc:sldMk cId="1995036383" sldId="458"/>
        </pc:sldMkLst>
      </pc:sldChg>
      <pc:sldChg chg="modCm">
        <pc:chgData name="Dezenski, Morgan" userId="642982f6-2ce0-470b-bcc3-a34d49511971" providerId="ADAL" clId="{9EE84341-8A68-4FC0-8307-F6ADA9A45F64}" dt="2023-04-06T14:53:51.862" v="1"/>
        <pc:sldMkLst>
          <pc:docMk/>
          <pc:sldMk cId="795121373" sldId="551"/>
        </pc:sldMkLst>
      </pc:sldChg>
    </pc:docChg>
  </pc:docChgLst>
  <pc:docChgLst>
    <pc:chgData name="Manroe, Drew" userId="9c2259f8-2ab6-4108-92c0-b3cbca54040f" providerId="ADAL" clId="{EB4FF88D-D0F5-4E07-9720-2593C8838EB4}"/>
    <pc:docChg chg="custSel addSld delSld modSld">
      <pc:chgData name="Manroe, Drew" userId="9c2259f8-2ab6-4108-92c0-b3cbca54040f" providerId="ADAL" clId="{EB4FF88D-D0F5-4E07-9720-2593C8838EB4}" dt="2023-04-06T15:16:45.298" v="344" actId="20577"/>
      <pc:docMkLst>
        <pc:docMk/>
      </pc:docMkLst>
      <pc:sldChg chg="del">
        <pc:chgData name="Manroe, Drew" userId="9c2259f8-2ab6-4108-92c0-b3cbca54040f" providerId="ADAL" clId="{EB4FF88D-D0F5-4E07-9720-2593C8838EB4}" dt="2023-04-06T15:13:02.692" v="190" actId="47"/>
        <pc:sldMkLst>
          <pc:docMk/>
          <pc:sldMk cId="1995036383" sldId="458"/>
        </pc:sldMkLst>
      </pc:sldChg>
      <pc:sldChg chg="addSp modSp mod delCm">
        <pc:chgData name="Manroe, Drew" userId="9c2259f8-2ab6-4108-92c0-b3cbca54040f" providerId="ADAL" clId="{EB4FF88D-D0F5-4E07-9720-2593C8838EB4}" dt="2023-04-06T15:16:45.298" v="344" actId="20577"/>
        <pc:sldMkLst>
          <pc:docMk/>
          <pc:sldMk cId="795121373" sldId="551"/>
        </pc:sldMkLst>
        <pc:spChg chg="mod">
          <ac:chgData name="Manroe, Drew" userId="9c2259f8-2ab6-4108-92c0-b3cbca54040f" providerId="ADAL" clId="{EB4FF88D-D0F5-4E07-9720-2593C8838EB4}" dt="2023-04-06T15:16:45.298" v="344" actId="20577"/>
          <ac:spMkLst>
            <pc:docMk/>
            <pc:sldMk cId="795121373" sldId="551"/>
            <ac:spMk id="5" creationId="{F0BFEBEC-738B-464B-98A3-D3808A28C4EC}"/>
          </ac:spMkLst>
        </pc:spChg>
        <pc:picChg chg="add mod">
          <ac:chgData name="Manroe, Drew" userId="9c2259f8-2ab6-4108-92c0-b3cbca54040f" providerId="ADAL" clId="{EB4FF88D-D0F5-4E07-9720-2593C8838EB4}" dt="2023-04-06T15:16:29.375" v="342" actId="1036"/>
          <ac:picMkLst>
            <pc:docMk/>
            <pc:sldMk cId="795121373" sldId="551"/>
            <ac:picMk id="2" creationId="{B3561F39-5B79-BEBA-D28B-48FC684A49E7}"/>
          </ac:picMkLst>
        </pc:picChg>
        <pc:cxnChg chg="add mod">
          <ac:chgData name="Manroe, Drew" userId="9c2259f8-2ab6-4108-92c0-b3cbca54040f" providerId="ADAL" clId="{EB4FF88D-D0F5-4E07-9720-2593C8838EB4}" dt="2023-04-06T15:16:25.986" v="339" actId="1036"/>
          <ac:cxnSpMkLst>
            <pc:docMk/>
            <pc:sldMk cId="795121373" sldId="551"/>
            <ac:cxnSpMk id="3" creationId="{0112787F-052B-3446-6661-ED3C0EEF04AC}"/>
          </ac:cxnSpMkLst>
        </pc:cxnChg>
      </pc:sldChg>
      <pc:sldChg chg="addSp delSp modSp add mod">
        <pc:chgData name="Manroe, Drew" userId="9c2259f8-2ab6-4108-92c0-b3cbca54040f" providerId="ADAL" clId="{EB4FF88D-D0F5-4E07-9720-2593C8838EB4}" dt="2023-04-06T15:12:55.514" v="189" actId="20577"/>
        <pc:sldMkLst>
          <pc:docMk/>
          <pc:sldMk cId="3380372923" sldId="565"/>
        </pc:sldMkLst>
        <pc:spChg chg="add mod">
          <ac:chgData name="Manroe, Drew" userId="9c2259f8-2ab6-4108-92c0-b3cbca54040f" providerId="ADAL" clId="{EB4FF88D-D0F5-4E07-9720-2593C8838EB4}" dt="2023-04-06T15:09:17.093" v="9"/>
          <ac:spMkLst>
            <pc:docMk/>
            <pc:sldMk cId="3380372923" sldId="565"/>
            <ac:spMk id="2" creationId="{056B8C53-05DD-0D76-C6C0-DB65F76B2B41}"/>
          </ac:spMkLst>
        </pc:spChg>
        <pc:spChg chg="add mod">
          <ac:chgData name="Manroe, Drew" userId="9c2259f8-2ab6-4108-92c0-b3cbca54040f" providerId="ADAL" clId="{EB4FF88D-D0F5-4E07-9720-2593C8838EB4}" dt="2023-04-06T15:12:55.514" v="189" actId="20577"/>
          <ac:spMkLst>
            <pc:docMk/>
            <pc:sldMk cId="3380372923" sldId="565"/>
            <ac:spMk id="11" creationId="{1720B6B0-EF57-E2BA-A144-15410BD82626}"/>
          </ac:spMkLst>
        </pc:spChg>
        <pc:spChg chg="add del mod">
          <ac:chgData name="Manroe, Drew" userId="9c2259f8-2ab6-4108-92c0-b3cbca54040f" providerId="ADAL" clId="{EB4FF88D-D0F5-4E07-9720-2593C8838EB4}" dt="2023-04-06T15:10:26.662" v="17"/>
          <ac:spMkLst>
            <pc:docMk/>
            <pc:sldMk cId="3380372923" sldId="565"/>
            <ac:spMk id="12" creationId="{01BA15D7-EC3F-CEA7-3207-A11971419E89}"/>
          </ac:spMkLst>
        </pc:spChg>
        <pc:spChg chg="add mod">
          <ac:chgData name="Manroe, Drew" userId="9c2259f8-2ab6-4108-92c0-b3cbca54040f" providerId="ADAL" clId="{EB4FF88D-D0F5-4E07-9720-2593C8838EB4}" dt="2023-04-06T15:12:51.640" v="188" actId="20577"/>
          <ac:spMkLst>
            <pc:docMk/>
            <pc:sldMk cId="3380372923" sldId="565"/>
            <ac:spMk id="13" creationId="{E598BD8A-BAAA-2467-A68E-8CD66CC0D3E4}"/>
          </ac:spMkLst>
        </pc:spChg>
        <pc:spChg chg="del">
          <ac:chgData name="Manroe, Drew" userId="9c2259f8-2ab6-4108-92c0-b3cbca54040f" providerId="ADAL" clId="{EB4FF88D-D0F5-4E07-9720-2593C8838EB4}" dt="2023-04-06T15:09:14.990" v="8" actId="478"/>
          <ac:spMkLst>
            <pc:docMk/>
            <pc:sldMk cId="3380372923" sldId="565"/>
            <ac:spMk id="17" creationId="{2A2190D2-1CEF-CE68-C15C-66FD31FF7298}"/>
          </ac:spMkLst>
        </pc:spChg>
        <pc:spChg chg="del">
          <ac:chgData name="Manroe, Drew" userId="9c2259f8-2ab6-4108-92c0-b3cbca54040f" providerId="ADAL" clId="{EB4FF88D-D0F5-4E07-9720-2593C8838EB4}" dt="2023-04-06T15:09:12.390" v="7" actId="478"/>
          <ac:spMkLst>
            <pc:docMk/>
            <pc:sldMk cId="3380372923" sldId="565"/>
            <ac:spMk id="18" creationId="{6C757F26-F081-868F-8C0F-C85A9DF8BA95}"/>
          </ac:spMkLst>
        </pc:spChg>
        <pc:spChg chg="del">
          <ac:chgData name="Manroe, Drew" userId="9c2259f8-2ab6-4108-92c0-b3cbca54040f" providerId="ADAL" clId="{EB4FF88D-D0F5-4E07-9720-2593C8838EB4}" dt="2023-04-06T15:09:07.380" v="3" actId="478"/>
          <ac:spMkLst>
            <pc:docMk/>
            <pc:sldMk cId="3380372923" sldId="565"/>
            <ac:spMk id="25" creationId="{84A9FE65-CCF0-4714-A7FD-1D7E4B5398BD}"/>
          </ac:spMkLst>
        </pc:spChg>
        <pc:spChg chg="mod">
          <ac:chgData name="Manroe, Drew" userId="9c2259f8-2ab6-4108-92c0-b3cbca54040f" providerId="ADAL" clId="{EB4FF88D-D0F5-4E07-9720-2593C8838EB4}" dt="2023-04-06T15:11:57.495" v="64" actId="20577"/>
          <ac:spMkLst>
            <pc:docMk/>
            <pc:sldMk cId="3380372923" sldId="565"/>
            <ac:spMk id="27" creationId="{71631831-5B96-08BD-915B-F8A164C0A1E7}"/>
          </ac:spMkLst>
        </pc:spChg>
        <pc:picChg chg="add mod">
          <ac:chgData name="Manroe, Drew" userId="9c2259f8-2ab6-4108-92c0-b3cbca54040f" providerId="ADAL" clId="{EB4FF88D-D0F5-4E07-9720-2593C8838EB4}" dt="2023-04-06T15:09:30.286" v="10"/>
          <ac:picMkLst>
            <pc:docMk/>
            <pc:sldMk cId="3380372923" sldId="565"/>
            <ac:picMk id="3" creationId="{31F27E24-76D0-1156-0D07-ACBCA22AFC93}"/>
          </ac:picMkLst>
        </pc:picChg>
        <pc:picChg chg="add mod">
          <ac:chgData name="Manroe, Drew" userId="9c2259f8-2ab6-4108-92c0-b3cbca54040f" providerId="ADAL" clId="{EB4FF88D-D0F5-4E07-9720-2593C8838EB4}" dt="2023-04-06T15:09:39.073" v="11"/>
          <ac:picMkLst>
            <pc:docMk/>
            <pc:sldMk cId="3380372923" sldId="565"/>
            <ac:picMk id="7" creationId="{79E89400-0986-0D3F-DF0E-C03F5745084F}"/>
          </ac:picMkLst>
        </pc:picChg>
        <pc:picChg chg="add mod">
          <ac:chgData name="Manroe, Drew" userId="9c2259f8-2ab6-4108-92c0-b3cbca54040f" providerId="ADAL" clId="{EB4FF88D-D0F5-4E07-9720-2593C8838EB4}" dt="2023-04-06T15:09:49.206" v="12"/>
          <ac:picMkLst>
            <pc:docMk/>
            <pc:sldMk cId="3380372923" sldId="565"/>
            <ac:picMk id="8" creationId="{E8E8880F-FBCE-6C1C-4653-E3F7535231A1}"/>
          </ac:picMkLst>
        </pc:picChg>
        <pc:picChg chg="add mod">
          <ac:chgData name="Manroe, Drew" userId="9c2259f8-2ab6-4108-92c0-b3cbca54040f" providerId="ADAL" clId="{EB4FF88D-D0F5-4E07-9720-2593C8838EB4}" dt="2023-04-06T15:09:56.799" v="13"/>
          <ac:picMkLst>
            <pc:docMk/>
            <pc:sldMk cId="3380372923" sldId="565"/>
            <ac:picMk id="9" creationId="{11B0AD71-E919-9420-EEE6-15165D809D41}"/>
          </ac:picMkLst>
        </pc:picChg>
        <pc:picChg chg="del">
          <ac:chgData name="Manroe, Drew" userId="9c2259f8-2ab6-4108-92c0-b3cbca54040f" providerId="ADAL" clId="{EB4FF88D-D0F5-4E07-9720-2593C8838EB4}" dt="2023-04-06T15:09:08.376" v="4" actId="478"/>
          <ac:picMkLst>
            <pc:docMk/>
            <pc:sldMk cId="3380372923" sldId="565"/>
            <ac:picMk id="14" creationId="{6C1480D4-6CA9-933A-E321-E9A5CC1761C5}"/>
          </ac:picMkLst>
        </pc:picChg>
        <pc:picChg chg="del">
          <ac:chgData name="Manroe, Drew" userId="9c2259f8-2ab6-4108-92c0-b3cbca54040f" providerId="ADAL" clId="{EB4FF88D-D0F5-4E07-9720-2593C8838EB4}" dt="2023-04-06T15:09:09.120" v="5" actId="478"/>
          <ac:picMkLst>
            <pc:docMk/>
            <pc:sldMk cId="3380372923" sldId="565"/>
            <ac:picMk id="15" creationId="{8E98FFA7-EC43-2719-7376-28A03E32F086}"/>
          </ac:picMkLst>
        </pc:picChg>
        <pc:picChg chg="del">
          <ac:chgData name="Manroe, Drew" userId="9c2259f8-2ab6-4108-92c0-b3cbca54040f" providerId="ADAL" clId="{EB4FF88D-D0F5-4E07-9720-2593C8838EB4}" dt="2023-04-06T15:09:09.816" v="6" actId="478"/>
          <ac:picMkLst>
            <pc:docMk/>
            <pc:sldMk cId="3380372923" sldId="565"/>
            <ac:picMk id="16" creationId="{66A4D5DE-3CFC-B8E8-602A-BFC86720EFEE}"/>
          </ac:picMkLst>
        </pc:picChg>
        <pc:cxnChg chg="add mod">
          <ac:chgData name="Manroe, Drew" userId="9c2259f8-2ab6-4108-92c0-b3cbca54040f" providerId="ADAL" clId="{EB4FF88D-D0F5-4E07-9720-2593C8838EB4}" dt="2023-04-06T15:10:05.256" v="14"/>
          <ac:cxnSpMkLst>
            <pc:docMk/>
            <pc:sldMk cId="3380372923" sldId="565"/>
            <ac:cxnSpMk id="10" creationId="{EE13CA72-A30A-B300-C7E1-687C0C13EDAF}"/>
          </ac:cxnSpMkLst>
        </pc:cxnChg>
      </pc:sldChg>
      <pc:sldChg chg="add del">
        <pc:chgData name="Manroe, Drew" userId="9c2259f8-2ab6-4108-92c0-b3cbca54040f" providerId="ADAL" clId="{EB4FF88D-D0F5-4E07-9720-2593C8838EB4}" dt="2023-04-06T15:08:59.337" v="1" actId="2696"/>
        <pc:sldMkLst>
          <pc:docMk/>
          <pc:sldMk cId="3443971634" sldId="56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2D071C-62DA-1E40-889A-7A352E7EEFE9}" type="datetimeFigureOut">
              <a:rPr lang="en-US" smtClean="0"/>
              <a:t>04/06/2023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C57509-B498-694C-BF4C-D9B59421582C}" type="slidenum">
              <a:rPr lang="en-US" smtClean="0"/>
              <a:t>‹#›</a:t>
            </a:fld>
            <a:endParaRPr lang="en-US"/>
          </a:p>
        </p:txBody>
      </p:sp>
    </p:spTree>
    <p:extLst>
      <p:ext uri="{BB962C8B-B14F-4D97-AF65-F5344CB8AC3E}">
        <p14:creationId xmlns:p14="http://schemas.microsoft.com/office/powerpoint/2010/main" val="35005568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9955B8-8F57-7C4D-8105-90AE58928882}" type="datetimeFigureOut">
              <a:rPr lang="en-US" smtClean="0"/>
              <a:t>04/06/2023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4C2B2C-38E7-6645-8EC2-7A497A515162}" type="slidenum">
              <a:rPr lang="en-US" smtClean="0"/>
              <a:t>‹#›</a:t>
            </a:fld>
            <a:endParaRPr lang="en-US"/>
          </a:p>
        </p:txBody>
      </p:sp>
    </p:spTree>
    <p:extLst>
      <p:ext uri="{BB962C8B-B14F-4D97-AF65-F5344CB8AC3E}">
        <p14:creationId xmlns:p14="http://schemas.microsoft.com/office/powerpoint/2010/main" val="819357472"/>
      </p:ext>
    </p:extLst>
  </p:cSld>
  <p:clrMap bg1="lt1" tx1="dk1" bg2="lt2" tx2="dk2" accent1="accent1" accent2="accent2" accent3="accent3" accent4="accent4" accent5="accent5" accent6="accent6" hlink="hlink" folHlink="folHlink"/>
  <p:hf hdr="0" ftr="0" dt="0"/>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dirty="0"/>
              <a:t>Welcome attendees and introduce yourself.</a:t>
            </a:r>
          </a:p>
        </p:txBody>
      </p:sp>
      <p:sp>
        <p:nvSpPr>
          <p:cNvPr id="4" name="Slide Number Placeholder 3"/>
          <p:cNvSpPr>
            <a:spLocks noGrp="1"/>
          </p:cNvSpPr>
          <p:nvPr>
            <p:ph type="sldNum" sz="quarter" idx="5"/>
          </p:nvPr>
        </p:nvSpPr>
        <p:spPr/>
        <p:txBody>
          <a:bodyPr/>
          <a:lstStyle/>
          <a:p>
            <a:fld id="{E24C2B2C-38E7-6645-8EC2-7A497A515162}" type="slidenum">
              <a:rPr lang="en-US" smtClean="0"/>
              <a:t>1</a:t>
            </a:fld>
            <a:endParaRPr lang="en-US"/>
          </a:p>
        </p:txBody>
      </p:sp>
    </p:spTree>
    <p:extLst>
      <p:ext uri="{BB962C8B-B14F-4D97-AF65-F5344CB8AC3E}">
        <p14:creationId xmlns:p14="http://schemas.microsoft.com/office/powerpoint/2010/main" val="1869430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Times New Roman" pitchFamily="18" charset="0"/>
                <a:ea typeface="MS PGothic" pitchFamily="34" charset="-128"/>
                <a:cs typeface="Times New Roman" pitchFamily="18" charset="0"/>
              </a:rPr>
              <a:t>A nonqualified deferred comp plan offers participants considerable flexibility and control over when benefits are paid to meet their objectives and timing needs. This increased control allows them not only to create accounts to meet different objectives but also provides the distribution </a:t>
            </a:r>
            <a:r>
              <a:rPr lang="en-US" sz="1200" b="1" i="0" u="none" strike="noStrike" kern="1200" baseline="0" dirty="0">
                <a:solidFill>
                  <a:schemeClr val="tx1"/>
                </a:solidFill>
                <a:latin typeface="Times New Roman" pitchFamily="18" charset="0"/>
                <a:ea typeface="MS PGothic" pitchFamily="34" charset="-128"/>
                <a:cs typeface="Times New Roman" pitchFamily="18" charset="0"/>
              </a:rPr>
              <a:t>flexibility to control when they take receipt of the money; and thereby the amount of taxes they pay</a:t>
            </a:r>
            <a:r>
              <a:rPr lang="en-US" sz="1200" b="0" i="0" u="none" strike="noStrike" kern="1200" baseline="0" dirty="0">
                <a:solidFill>
                  <a:schemeClr val="tx1"/>
                </a:solidFill>
                <a:latin typeface="Times New Roman" pitchFamily="18" charset="0"/>
                <a:ea typeface="MS PGothic" pitchFamily="34" charset="-128"/>
                <a:cs typeface="Times New Roman" pitchFamily="18" charset="0"/>
              </a:rPr>
              <a:t>.</a:t>
            </a:r>
          </a:p>
          <a:p>
            <a:endParaRPr lang="en-US" sz="1200" b="0" i="0" u="none" strike="noStrike" kern="1200" baseline="0" dirty="0">
              <a:solidFill>
                <a:schemeClr val="tx1"/>
              </a:solidFill>
              <a:latin typeface="Times New Roman" pitchFamily="18" charset="0"/>
              <a:ea typeface="MS PGothic" pitchFamily="34" charset="-128"/>
              <a:cs typeface="Times New Roman" pitchFamily="18" charset="0"/>
            </a:endParaRPr>
          </a:p>
          <a:p>
            <a:pPr marL="171450" indent="-171450">
              <a:buFont typeface="Arial" panose="020B0604020202020204" pitchFamily="34" charset="0"/>
              <a:buChar char="•"/>
            </a:pPr>
            <a:r>
              <a:rPr lang="en-US" sz="1200" b="0" i="0" u="none" strike="noStrike" kern="1200" baseline="0" dirty="0">
                <a:solidFill>
                  <a:schemeClr val="tx1"/>
                </a:solidFill>
                <a:latin typeface="Times New Roman" pitchFamily="18" charset="0"/>
                <a:ea typeface="MS PGothic" pitchFamily="34" charset="-128"/>
                <a:cs typeface="Times New Roman" pitchFamily="18" charset="0"/>
              </a:rPr>
              <a:t>With the guidance of their tax advisors, eligible key employees with variable income components may use the deferred compensation plan to choose when they take distributions including the option to take installments. In addition, plan participants have the flexibility of delaying distributions beyond the originally scheduled timing.</a:t>
            </a:r>
          </a:p>
          <a:p>
            <a:pPr marL="171450" indent="-171450">
              <a:buFont typeface="Arial" panose="020B0604020202020204" pitchFamily="34" charset="0"/>
              <a:buChar char="•"/>
            </a:pPr>
            <a:r>
              <a:rPr lang="en-US" sz="1200" b="0" i="0" u="none" strike="noStrike" kern="1200" baseline="0" dirty="0">
                <a:solidFill>
                  <a:schemeClr val="tx1"/>
                </a:solidFill>
                <a:latin typeface="Times New Roman" pitchFamily="18" charset="0"/>
                <a:ea typeface="MS PGothic" pitchFamily="34" charset="-128"/>
                <a:cs typeface="Times New Roman" pitchFamily="18" charset="0"/>
              </a:rPr>
              <a:t>Participants can coordinate their nonqualified deferred comp distributions with distributions from Social Security or other pre-tax retirement plans such as a 401(k) plan. Often participants will fund their retirement with deferred comp distributions first, then receive qualified plan distributions later.</a:t>
            </a:r>
          </a:p>
          <a:p>
            <a:pPr marL="171450" indent="-171450">
              <a:buFont typeface="Arial" panose="020B0604020202020204" pitchFamily="34" charset="0"/>
              <a:buChar char="•"/>
            </a:pPr>
            <a:r>
              <a:rPr lang="en-US" sz="1200" b="0" i="0" u="none" strike="noStrike" kern="1200" baseline="0" dirty="0">
                <a:solidFill>
                  <a:schemeClr val="tx1"/>
                </a:solidFill>
                <a:latin typeface="Times New Roman" pitchFamily="18" charset="0"/>
                <a:ea typeface="MS PGothic" pitchFamily="34" charset="-128"/>
                <a:cs typeface="Times New Roman" pitchFamily="18" charset="0"/>
              </a:rPr>
              <a:t>Participants can defer distributions while they’re working when their marginal tax rates are potentially high, and then take the distribution during retirement when their </a:t>
            </a:r>
            <a:r>
              <a:rPr lang="en-US" sz="1200" b="0" i="1" u="none" strike="noStrike" kern="1200" baseline="0" dirty="0">
                <a:solidFill>
                  <a:schemeClr val="tx1"/>
                </a:solidFill>
                <a:latin typeface="Times New Roman" pitchFamily="18" charset="0"/>
                <a:ea typeface="MS PGothic" pitchFamily="34" charset="-128"/>
                <a:cs typeface="Times New Roman" pitchFamily="18" charset="0"/>
              </a:rPr>
              <a:t>effective tax rate </a:t>
            </a:r>
            <a:r>
              <a:rPr lang="en-US" sz="1200" b="0" i="0" u="none" strike="noStrike" kern="1200" baseline="0" dirty="0">
                <a:solidFill>
                  <a:schemeClr val="tx1"/>
                </a:solidFill>
                <a:latin typeface="Times New Roman" pitchFamily="18" charset="0"/>
                <a:ea typeface="MS PGothic" pitchFamily="34" charset="-128"/>
                <a:cs typeface="Times New Roman" pitchFamily="18" charset="0"/>
              </a:rPr>
              <a:t>may be lower.</a:t>
            </a:r>
          </a:p>
          <a:p>
            <a:pPr marL="171450" indent="-171450">
              <a:buFont typeface="Arial" panose="020B0604020202020204" pitchFamily="34" charset="0"/>
              <a:buChar char="•"/>
            </a:pPr>
            <a:r>
              <a:rPr lang="en-US" sz="1200" b="0" i="0" u="none" strike="noStrike" kern="1200" baseline="0" dirty="0">
                <a:solidFill>
                  <a:schemeClr val="tx1"/>
                </a:solidFill>
                <a:latin typeface="Times New Roman" pitchFamily="18" charset="0"/>
                <a:ea typeface="MS PGothic" pitchFamily="34" charset="-128"/>
                <a:cs typeface="Times New Roman" pitchFamily="18" charset="0"/>
              </a:rPr>
              <a:t>Income tax would be payable in the year the money is received by the key employee/participant.</a:t>
            </a:r>
            <a:endParaRPr lang="en-US" altLang="en-US" dirty="0"/>
          </a:p>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10</a:t>
            </a:fld>
            <a:endParaRPr lang="en-US"/>
          </a:p>
        </p:txBody>
      </p:sp>
    </p:spTree>
    <p:extLst>
      <p:ext uri="{BB962C8B-B14F-4D97-AF65-F5344CB8AC3E}">
        <p14:creationId xmlns:p14="http://schemas.microsoft.com/office/powerpoint/2010/main" val="2931084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p>
        </p:txBody>
      </p:sp>
      <p:sp>
        <p:nvSpPr>
          <p:cNvPr id="4" name="Slide Number Placeholder 3"/>
          <p:cNvSpPr>
            <a:spLocks noGrp="1"/>
          </p:cNvSpPr>
          <p:nvPr>
            <p:ph type="sldNum" sz="quarter" idx="5"/>
          </p:nvPr>
        </p:nvSpPr>
        <p:spPr/>
        <p:txBody>
          <a:bodyPr/>
          <a:lstStyle/>
          <a:p>
            <a:fld id="{E24C2B2C-38E7-6645-8EC2-7A497A515162}" type="slidenum">
              <a:rPr lang="en-US" smtClean="0"/>
              <a:t>11</a:t>
            </a:fld>
            <a:endParaRPr lang="en-US"/>
          </a:p>
        </p:txBody>
      </p:sp>
    </p:spTree>
    <p:extLst>
      <p:ext uri="{BB962C8B-B14F-4D97-AF65-F5344CB8AC3E}">
        <p14:creationId xmlns:p14="http://schemas.microsoft.com/office/powerpoint/2010/main" val="1071429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p>
        </p:txBody>
      </p:sp>
      <p:sp>
        <p:nvSpPr>
          <p:cNvPr id="4" name="Slide Number Placeholder 3"/>
          <p:cNvSpPr>
            <a:spLocks noGrp="1"/>
          </p:cNvSpPr>
          <p:nvPr>
            <p:ph type="sldNum" sz="quarter" idx="5"/>
          </p:nvPr>
        </p:nvSpPr>
        <p:spPr/>
        <p:txBody>
          <a:bodyPr/>
          <a:lstStyle/>
          <a:p>
            <a:fld id="{E24C2B2C-38E7-6645-8EC2-7A497A515162}" type="slidenum">
              <a:rPr lang="en-US" smtClean="0"/>
              <a:t>12</a:t>
            </a:fld>
            <a:endParaRPr lang="en-US"/>
          </a:p>
        </p:txBody>
      </p:sp>
    </p:spTree>
    <p:extLst>
      <p:ext uri="{BB962C8B-B14F-4D97-AF65-F5344CB8AC3E}">
        <p14:creationId xmlns:p14="http://schemas.microsoft.com/office/powerpoint/2010/main" val="800484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sz="1600" kern="1200" dirty="0">
                <a:solidFill>
                  <a:schemeClr val="tx1"/>
                </a:solidFill>
                <a:latin typeface="Times New Roman" pitchFamily="18" charset="0"/>
                <a:ea typeface="MS PGothic" pitchFamily="34" charset="-128"/>
                <a:cs typeface="Times New Roman" pitchFamily="18" charset="0"/>
              </a:rPr>
              <a:t>3</a:t>
            </a:r>
            <a:r>
              <a:rPr lang="en-US" sz="1600" kern="1200" baseline="30000" dirty="0">
                <a:solidFill>
                  <a:schemeClr val="tx1"/>
                </a:solidFill>
                <a:latin typeface="Times New Roman" pitchFamily="18" charset="0"/>
                <a:ea typeface="MS PGothic" pitchFamily="34" charset="-128"/>
                <a:cs typeface="Times New Roman" pitchFamily="18" charset="0"/>
              </a:rPr>
              <a:t>rd</a:t>
            </a:r>
            <a:r>
              <a:rPr lang="en-US" sz="1600" kern="1200" dirty="0">
                <a:solidFill>
                  <a:schemeClr val="tx1"/>
                </a:solidFill>
                <a:latin typeface="Times New Roman" pitchFamily="18" charset="0"/>
                <a:ea typeface="MS PGothic" pitchFamily="34" charset="-128"/>
                <a:cs typeface="Times New Roman" pitchFamily="18" charset="0"/>
              </a:rPr>
              <a:t> primary use of deferred</a:t>
            </a:r>
            <a:r>
              <a:rPr lang="en-US" sz="1600" kern="1200" baseline="0" dirty="0">
                <a:solidFill>
                  <a:schemeClr val="tx1"/>
                </a:solidFill>
                <a:latin typeface="Times New Roman" pitchFamily="18" charset="0"/>
                <a:ea typeface="MS PGothic" pitchFamily="34" charset="-128"/>
                <a:cs typeface="Times New Roman" pitchFamily="18" charset="0"/>
              </a:rPr>
              <a:t> compensation is compensation management.</a:t>
            </a:r>
            <a:endParaRPr lang="en-US" sz="1600" kern="1200" dirty="0">
              <a:solidFill>
                <a:schemeClr val="tx1"/>
              </a:solidFill>
              <a:latin typeface="Times New Roman" pitchFamily="18" charset="0"/>
              <a:ea typeface="MS PGothic" pitchFamily="34" charset="-128"/>
              <a:cs typeface="Times New Roman" pitchFamily="18" charset="0"/>
            </a:endParaRPr>
          </a:p>
        </p:txBody>
      </p:sp>
      <p:sp>
        <p:nvSpPr>
          <p:cNvPr id="4" name="Slide Number Placeholder 3"/>
          <p:cNvSpPr>
            <a:spLocks noGrp="1"/>
          </p:cNvSpPr>
          <p:nvPr>
            <p:ph type="sldNum" sz="quarter" idx="5"/>
          </p:nvPr>
        </p:nvSpPr>
        <p:spPr/>
        <p:txBody>
          <a:bodyPr/>
          <a:lstStyle/>
          <a:p>
            <a:fld id="{E24C2B2C-38E7-6645-8EC2-7A497A515162}" type="slidenum">
              <a:rPr lang="en-US" smtClean="0"/>
              <a:t>13</a:t>
            </a:fld>
            <a:endParaRPr lang="en-US"/>
          </a:p>
        </p:txBody>
      </p:sp>
    </p:spTree>
    <p:extLst>
      <p:ext uri="{BB962C8B-B14F-4D97-AF65-F5344CB8AC3E}">
        <p14:creationId xmlns:p14="http://schemas.microsoft.com/office/powerpoint/2010/main" val="3298046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Times New Roman" pitchFamily="18" charset="0"/>
                <a:ea typeface="MS PGothic" pitchFamily="34" charset="-128"/>
                <a:cs typeface="Times New Roman" pitchFamily="18" charset="0"/>
              </a:rPr>
              <a:t>Deferred comp plans can also provide employers with </a:t>
            </a:r>
            <a:r>
              <a:rPr lang="en-US" sz="1200" b="1" i="0" u="none" strike="noStrike" kern="1200" baseline="0">
                <a:solidFill>
                  <a:schemeClr val="tx1"/>
                </a:solidFill>
                <a:latin typeface="Times New Roman" pitchFamily="18" charset="0"/>
                <a:ea typeface="MS PGothic" pitchFamily="34" charset="-128"/>
                <a:cs typeface="Times New Roman" pitchFamily="18" charset="0"/>
              </a:rPr>
              <a:t>a plan to help recruit, retain, reward, and/or provide incentives for the people on whom the success of your business depends. </a:t>
            </a:r>
            <a:r>
              <a:rPr lang="en-US" sz="1200" b="0" i="0" u="none" strike="noStrike" kern="1200" baseline="0">
                <a:solidFill>
                  <a:schemeClr val="tx1"/>
                </a:solidFill>
                <a:latin typeface="Times New Roman" pitchFamily="18" charset="0"/>
                <a:ea typeface="MS PGothic" pitchFamily="34" charset="-128"/>
                <a:cs typeface="Times New Roman" pitchFamily="18" charset="0"/>
              </a:rPr>
              <a:t>You can use performance-based contribution and performance-based vesting to influence the behavior you want from key performers. You can customize contribution and vesting schedules to use as performance rewards for key employees.</a:t>
            </a:r>
          </a:p>
          <a:p>
            <a:endParaRPr lang="en-US" altLang="en-US" sz="1200" b="0" i="0" u="none" strike="noStrike" kern="1200" baseline="0">
              <a:solidFill>
                <a:schemeClr val="tx1"/>
              </a:solidFill>
              <a:latin typeface="Times New Roman" pitchFamily="18" charset="0"/>
              <a:ea typeface="MS PGothic" pitchFamily="34" charset="-128"/>
              <a:cs typeface="Times New Roman" pitchFamily="18" charset="0"/>
            </a:endParaRPr>
          </a:p>
          <a:p>
            <a:r>
              <a:rPr lang="en-US" sz="1200" b="0" i="0" u="none" strike="noStrike" kern="1200" baseline="0">
                <a:solidFill>
                  <a:schemeClr val="tx1"/>
                </a:solidFill>
                <a:latin typeface="Times New Roman" pitchFamily="18" charset="0"/>
                <a:ea typeface="MS PGothic" pitchFamily="34" charset="-128"/>
                <a:cs typeface="Times New Roman" pitchFamily="18" charset="0"/>
              </a:rPr>
              <a:t>Use discretionary employer contributions based on the needs of your organization. Deferred comp plans can be customized to fit a wide variety of organization goals.</a:t>
            </a:r>
            <a:endParaRPr lang="en-US" altLang="en-US"/>
          </a:p>
          <a:p>
            <a:endParaRPr lang="en-US"/>
          </a:p>
        </p:txBody>
      </p:sp>
      <p:sp>
        <p:nvSpPr>
          <p:cNvPr id="4" name="Slide Number Placeholder 3"/>
          <p:cNvSpPr>
            <a:spLocks noGrp="1"/>
          </p:cNvSpPr>
          <p:nvPr>
            <p:ph type="sldNum" sz="quarter" idx="5"/>
          </p:nvPr>
        </p:nvSpPr>
        <p:spPr/>
        <p:txBody>
          <a:bodyPr/>
          <a:lstStyle/>
          <a:p>
            <a:fld id="{E24C2B2C-38E7-6645-8EC2-7A497A515162}" type="slidenum">
              <a:rPr lang="en-US" smtClean="0"/>
              <a:t>14</a:t>
            </a:fld>
            <a:endParaRPr lang="en-US"/>
          </a:p>
        </p:txBody>
      </p:sp>
    </p:spTree>
    <p:extLst>
      <p:ext uri="{BB962C8B-B14F-4D97-AF65-F5344CB8AC3E}">
        <p14:creationId xmlns:p14="http://schemas.microsoft.com/office/powerpoint/2010/main" val="1422794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Times New Roman" pitchFamily="18" charset="0"/>
                <a:ea typeface="MS PGothic" pitchFamily="34" charset="-128"/>
                <a:cs typeface="Times New Roman" pitchFamily="18" charset="0"/>
              </a:rPr>
              <a:t>Read slide.</a:t>
            </a:r>
            <a:endParaRPr lang="en-US" altLang="en-US" dirty="0"/>
          </a:p>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15</a:t>
            </a:fld>
            <a:endParaRPr lang="en-US"/>
          </a:p>
        </p:txBody>
      </p:sp>
    </p:spTree>
    <p:extLst>
      <p:ext uri="{BB962C8B-B14F-4D97-AF65-F5344CB8AC3E}">
        <p14:creationId xmlns:p14="http://schemas.microsoft.com/office/powerpoint/2010/main" val="2586442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sz="1600" kern="1200" dirty="0">
                <a:solidFill>
                  <a:schemeClr val="tx1"/>
                </a:solidFill>
                <a:latin typeface="Times New Roman" pitchFamily="18" charset="0"/>
                <a:ea typeface="MS PGothic" pitchFamily="34" charset="-128"/>
                <a:cs typeface="Times New Roman" pitchFamily="18" charset="0"/>
              </a:rPr>
              <a:t>4</a:t>
            </a:r>
            <a:r>
              <a:rPr lang="en-US" sz="1600" kern="1200" baseline="30000" dirty="0">
                <a:solidFill>
                  <a:schemeClr val="tx1"/>
                </a:solidFill>
                <a:latin typeface="Times New Roman" pitchFamily="18" charset="0"/>
                <a:ea typeface="MS PGothic" pitchFamily="34" charset="-128"/>
                <a:cs typeface="Times New Roman" pitchFamily="18" charset="0"/>
              </a:rPr>
              <a:t>th</a:t>
            </a:r>
            <a:r>
              <a:rPr lang="en-US" sz="1600" kern="1200" dirty="0">
                <a:solidFill>
                  <a:schemeClr val="tx1"/>
                </a:solidFill>
                <a:latin typeface="Times New Roman" pitchFamily="18" charset="0"/>
                <a:ea typeface="MS PGothic" pitchFamily="34" charset="-128"/>
                <a:cs typeface="Times New Roman" pitchFamily="18" charset="0"/>
              </a:rPr>
              <a:t> primary use of deferred</a:t>
            </a:r>
            <a:r>
              <a:rPr lang="en-US" sz="1600" kern="1200" baseline="0" dirty="0">
                <a:solidFill>
                  <a:schemeClr val="tx1"/>
                </a:solidFill>
                <a:latin typeface="Times New Roman" pitchFamily="18" charset="0"/>
                <a:ea typeface="MS PGothic" pitchFamily="34" charset="-128"/>
                <a:cs typeface="Times New Roman" pitchFamily="18" charset="0"/>
              </a:rPr>
              <a:t> compensation is to help with other planning opportunities.</a:t>
            </a:r>
            <a:endParaRPr lang="en-US" sz="1600" kern="1200" dirty="0">
              <a:solidFill>
                <a:schemeClr val="tx1"/>
              </a:solidFill>
              <a:latin typeface="Times New Roman" pitchFamily="18" charset="0"/>
              <a:ea typeface="MS PGothic" pitchFamily="34" charset="-128"/>
              <a:cs typeface="Times New Roman" pitchFamily="18" charset="0"/>
            </a:endParaRPr>
          </a:p>
        </p:txBody>
      </p:sp>
      <p:sp>
        <p:nvSpPr>
          <p:cNvPr id="4" name="Slide Number Placeholder 3"/>
          <p:cNvSpPr>
            <a:spLocks noGrp="1"/>
          </p:cNvSpPr>
          <p:nvPr>
            <p:ph type="sldNum" sz="quarter" idx="5"/>
          </p:nvPr>
        </p:nvSpPr>
        <p:spPr/>
        <p:txBody>
          <a:bodyPr/>
          <a:lstStyle/>
          <a:p>
            <a:fld id="{E24C2B2C-38E7-6645-8EC2-7A497A515162}" type="slidenum">
              <a:rPr lang="en-US" smtClean="0"/>
              <a:t>16</a:t>
            </a:fld>
            <a:endParaRPr lang="en-US"/>
          </a:p>
        </p:txBody>
      </p:sp>
    </p:spTree>
    <p:extLst>
      <p:ext uri="{BB962C8B-B14F-4D97-AF65-F5344CB8AC3E}">
        <p14:creationId xmlns:p14="http://schemas.microsoft.com/office/powerpoint/2010/main" val="663352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Times New Roman" pitchFamily="18" charset="0"/>
                <a:ea typeface="MS PGothic" pitchFamily="34" charset="-128"/>
                <a:cs typeface="Times New Roman" pitchFamily="18" charset="0"/>
              </a:rPr>
              <a:t>Deferred comp plans can be valuable to an organization planning for the future. Whether using deferred comp plans to </a:t>
            </a:r>
            <a:r>
              <a:rPr lang="en-US" sz="1200" b="1" i="0" u="none" strike="noStrike" kern="1200" baseline="0" dirty="0">
                <a:solidFill>
                  <a:schemeClr val="tx1"/>
                </a:solidFill>
                <a:latin typeface="Times New Roman" pitchFamily="18" charset="0"/>
                <a:ea typeface="MS PGothic" pitchFamily="34" charset="-128"/>
                <a:cs typeface="Times New Roman" pitchFamily="18" charset="0"/>
              </a:rPr>
              <a:t>provide an ownership experience—or using it to create opportunities for key employees to be potential future owners—</a:t>
            </a:r>
            <a:r>
              <a:rPr lang="en-US" sz="1200" b="0" i="0" u="none" strike="noStrike" kern="1200" baseline="0" dirty="0">
                <a:solidFill>
                  <a:schemeClr val="tx1"/>
                </a:solidFill>
                <a:latin typeface="Times New Roman" pitchFamily="18" charset="0"/>
                <a:ea typeface="MS PGothic" pitchFamily="34" charset="-128"/>
                <a:cs typeface="Times New Roman" pitchFamily="18" charset="0"/>
              </a:rPr>
              <a:t>deferred comp plans have much flexibility and offer many options.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4C2B2C-38E7-6645-8EC2-7A497A51516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3209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Times New Roman" pitchFamily="18" charset="0"/>
                <a:ea typeface="MS PGothic" pitchFamily="34" charset="-128"/>
                <a:cs typeface="Times New Roman" pitchFamily="18" charset="0"/>
              </a:rPr>
              <a:t>Ownership experience. </a:t>
            </a:r>
            <a:r>
              <a:rPr lang="en-US" sz="1200" b="0" i="0" u="none" strike="noStrike" kern="1200" baseline="0" dirty="0">
                <a:solidFill>
                  <a:schemeClr val="tx1"/>
                </a:solidFill>
                <a:latin typeface="Times New Roman" pitchFamily="18" charset="0"/>
                <a:ea typeface="MS PGothic" pitchFamily="34" charset="-128"/>
                <a:cs typeface="Times New Roman" pitchFamily="18" charset="0"/>
              </a:rPr>
              <a:t>Employers can customize contribution and vesting schedules measured by phantom stock values, similar to “compensation management.” That way the key employee shares in the success or failure of the company, which creates an ownership experience without the dilution that comes from actual equity grants. </a:t>
            </a:r>
            <a:endParaRPr lang="en-US" alt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4C2B2C-38E7-6645-8EC2-7A497A51516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3782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Times New Roman" pitchFamily="18" charset="0"/>
                <a:ea typeface="MS PGothic" pitchFamily="34" charset="-128"/>
                <a:cs typeface="Times New Roman" pitchFamily="18" charset="0"/>
              </a:rPr>
              <a:t>Insider transition. </a:t>
            </a:r>
            <a:r>
              <a:rPr lang="en-US" sz="1200" b="0" i="0" u="none" strike="noStrike" kern="1200" baseline="0" dirty="0">
                <a:solidFill>
                  <a:schemeClr val="tx1"/>
                </a:solidFill>
                <a:latin typeface="Times New Roman" pitchFamily="18" charset="0"/>
                <a:ea typeface="MS PGothic" pitchFamily="34" charset="-128"/>
                <a:cs typeface="Times New Roman" pitchFamily="18" charset="0"/>
              </a:rPr>
              <a:t>Closely held corporation funds a deferred comp plan account for current key employees who are possible future owners, setting an account to vest and distribute on a “change in control” of the company. This not only provides incentives and rewards to key employees, it also retains options for the current owner.</a:t>
            </a:r>
            <a:r>
              <a:rPr lang="en-US" altLang="en-US" dirty="0"/>
              <a:t> It also allows the current owner the option to consider both inside and outside sale opportunities.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4C2B2C-38E7-6645-8EC2-7A497A51516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9874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dirty="0"/>
              <a:t>Read slide.</a:t>
            </a:r>
          </a:p>
        </p:txBody>
      </p:sp>
      <p:sp>
        <p:nvSpPr>
          <p:cNvPr id="4" name="Slide Number Placeholder 3"/>
          <p:cNvSpPr>
            <a:spLocks noGrp="1"/>
          </p:cNvSpPr>
          <p:nvPr>
            <p:ph type="sldNum" sz="quarter" idx="5"/>
          </p:nvPr>
        </p:nvSpPr>
        <p:spPr/>
        <p:txBody>
          <a:bodyPr/>
          <a:lstStyle/>
          <a:p>
            <a:fld id="{E24C2B2C-38E7-6645-8EC2-7A497A515162}" type="slidenum">
              <a:rPr lang="en-US" smtClean="0"/>
              <a:t>2</a:t>
            </a:fld>
            <a:endParaRPr lang="en-US"/>
          </a:p>
        </p:txBody>
      </p:sp>
    </p:spTree>
    <p:extLst>
      <p:ext uri="{BB962C8B-B14F-4D97-AF65-F5344CB8AC3E}">
        <p14:creationId xmlns:p14="http://schemas.microsoft.com/office/powerpoint/2010/main" val="1477109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4C2B2C-38E7-6645-8EC2-7A497A51516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2828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Read slide. </a:t>
            </a:r>
          </a:p>
        </p:txBody>
      </p:sp>
    </p:spTree>
    <p:extLst>
      <p:ext uri="{BB962C8B-B14F-4D97-AF65-F5344CB8AC3E}">
        <p14:creationId xmlns:p14="http://schemas.microsoft.com/office/powerpoint/2010/main" val="3044142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These examples are just a few of the many creative designs using nonqualified deferred compensation to help find solutions that meet the needs of your organization and key employees. With any deferred comp</a:t>
            </a:r>
            <a:r>
              <a:rPr lang="en-US" altLang="en-US" baseline="0" dirty="0"/>
              <a:t> </a:t>
            </a:r>
            <a:r>
              <a:rPr lang="en-US" altLang="en-US" dirty="0"/>
              <a:t>plan it is important to design the benefit around business goals, and that is where the flexibility of these solutions comes in. Be sure you have the right team that can provide the experience, expertise, dedicated resources, and support to properly design and administer this valuable benefit program as part of your total retirement and employee benefit solutions.</a:t>
            </a:r>
          </a:p>
          <a:p>
            <a:pPr eaLnBrk="1" hangingPunct="1"/>
            <a:endParaRPr lang="en-US" altLang="en-US" dirty="0"/>
          </a:p>
          <a:p>
            <a:r>
              <a:rPr lang="en-US" altLang="en-US" b="1" dirty="0"/>
              <a:t>No matter what design you choose, a</a:t>
            </a:r>
            <a:r>
              <a:rPr lang="en-US" altLang="en-US" b="1" baseline="0" dirty="0"/>
              <a:t> deferred comp </a:t>
            </a:r>
            <a:r>
              <a:rPr lang="en-US" altLang="en-US" b="1" dirty="0"/>
              <a:t>plan:</a:t>
            </a:r>
          </a:p>
          <a:p>
            <a:pPr marL="342900" indent="-342900">
              <a:spcAft>
                <a:spcPts val="1200"/>
              </a:spcAft>
              <a:buClr>
                <a:srgbClr val="CF7600"/>
              </a:buClr>
              <a:buFont typeface="Wingdings" panose="05000000000000000000" pitchFamily="2" charset="2"/>
              <a:buChar char="§"/>
            </a:pPr>
            <a:r>
              <a:rPr lang="en-US" sz="1200" dirty="0">
                <a:solidFill>
                  <a:srgbClr val="787878"/>
                </a:solidFill>
                <a:latin typeface="Arial" panose="020B0604020202020204" pitchFamily="34" charset="0"/>
                <a:cs typeface="Arial" panose="020B0604020202020204" pitchFamily="34" charset="0"/>
              </a:rPr>
              <a:t>Helps organizations recruit, retain, reward, and retire key employees</a:t>
            </a:r>
          </a:p>
          <a:p>
            <a:pPr marL="342900" indent="-342900">
              <a:spcAft>
                <a:spcPts val="1200"/>
              </a:spcAft>
              <a:buClr>
                <a:srgbClr val="CF7600"/>
              </a:buClr>
              <a:buFont typeface="Wingdings" panose="05000000000000000000" pitchFamily="2" charset="2"/>
              <a:buChar char="§"/>
            </a:pPr>
            <a:r>
              <a:rPr lang="en-US" sz="1200" dirty="0">
                <a:solidFill>
                  <a:srgbClr val="787878"/>
                </a:solidFill>
                <a:latin typeface="Arial" panose="020B0604020202020204" pitchFamily="34" charset="0"/>
                <a:cs typeface="Arial" panose="020B0604020202020204" pitchFamily="34" charset="0"/>
              </a:rPr>
              <a:t>Allows optional company contributions</a:t>
            </a:r>
          </a:p>
          <a:p>
            <a:pPr marL="342900" indent="-342900">
              <a:spcAft>
                <a:spcPts val="1200"/>
              </a:spcAft>
              <a:buClr>
                <a:srgbClr val="CF7600"/>
              </a:buClr>
              <a:buFont typeface="Wingdings" panose="05000000000000000000" pitchFamily="2" charset="2"/>
              <a:buChar char="§"/>
            </a:pPr>
            <a:r>
              <a:rPr lang="en-US" sz="1200" dirty="0">
                <a:solidFill>
                  <a:srgbClr val="787878"/>
                </a:solidFill>
                <a:latin typeface="Arial" panose="020B0604020202020204" pitchFamily="34" charset="0"/>
                <a:cs typeface="Arial" panose="020B0604020202020204" pitchFamily="34" charset="0"/>
              </a:rPr>
              <a:t>Restores contributions/benefits limited by IRS testing </a:t>
            </a:r>
          </a:p>
          <a:p>
            <a:pPr marL="342900" indent="-342900">
              <a:spcAft>
                <a:spcPts val="1200"/>
              </a:spcAft>
              <a:buClr>
                <a:srgbClr val="CF7600"/>
              </a:buClr>
              <a:buFont typeface="Wingdings" panose="05000000000000000000" pitchFamily="2" charset="2"/>
              <a:buChar char="§"/>
            </a:pPr>
            <a:r>
              <a:rPr lang="en-US" sz="1200" dirty="0">
                <a:solidFill>
                  <a:srgbClr val="787878"/>
                </a:solidFill>
                <a:latin typeface="Arial" panose="020B0604020202020204" pitchFamily="34" charset="0"/>
                <a:cs typeface="Arial" panose="020B0604020202020204" pitchFamily="34" charset="0"/>
              </a:rPr>
              <a:t>Is easier to administer with no discrimination testing, minimum participation or Form 5500 filing, if set up properly and limited to key employees, meaning select management and highly compensated employees (known as the “top hat” group).</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4C2B2C-38E7-6645-8EC2-7A497A51516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4652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Key benefits of</a:t>
            </a:r>
            <a:r>
              <a:rPr lang="en-US" altLang="en-US" b="1" baseline="0" dirty="0"/>
              <a:t> deferred comp plans for participants</a:t>
            </a:r>
            <a:r>
              <a:rPr lang="en-US" altLang="en-US" dirty="0"/>
              <a:t>:</a:t>
            </a:r>
          </a:p>
          <a:p>
            <a:endParaRPr lang="en-US" altLang="en-US" dirty="0"/>
          </a:p>
          <a:p>
            <a:pPr marL="342900" indent="-342900">
              <a:spcAft>
                <a:spcPts val="1200"/>
              </a:spcAft>
              <a:buClr>
                <a:srgbClr val="CF7600"/>
              </a:buClr>
              <a:buFont typeface="Wingdings" panose="05000000000000000000" pitchFamily="2" charset="2"/>
              <a:buChar char="§"/>
            </a:pPr>
            <a:r>
              <a:rPr lang="en-US" sz="1200" dirty="0">
                <a:solidFill>
                  <a:srgbClr val="787878"/>
                </a:solidFill>
                <a:latin typeface="Arial" panose="020B0604020202020204" pitchFamily="34" charset="0"/>
                <a:cs typeface="Arial" panose="020B0604020202020204" pitchFamily="34" charset="0"/>
              </a:rPr>
              <a:t>Take advantage of pre-tax deferrals, tax-deferred growth and compounded earnings</a:t>
            </a:r>
          </a:p>
          <a:p>
            <a:pPr marL="342900" indent="-342900">
              <a:spcAft>
                <a:spcPts val="1200"/>
              </a:spcAft>
              <a:buClr>
                <a:srgbClr val="CF7600"/>
              </a:buClr>
              <a:buFont typeface="Wingdings" panose="05000000000000000000" pitchFamily="2" charset="2"/>
              <a:buChar char="§"/>
            </a:pPr>
            <a:r>
              <a:rPr lang="en-US" sz="1200" dirty="0">
                <a:solidFill>
                  <a:srgbClr val="787878"/>
                </a:solidFill>
                <a:latin typeface="Arial" panose="020B0604020202020204" pitchFamily="34" charset="0"/>
                <a:cs typeface="Arial" panose="020B0604020202020204" pitchFamily="34" charset="0"/>
              </a:rPr>
              <a:t>Defer up to 100% of compensation to meet savings goals</a:t>
            </a:r>
          </a:p>
          <a:p>
            <a:pPr marL="342900" indent="-342900">
              <a:spcAft>
                <a:spcPts val="1200"/>
              </a:spcAft>
              <a:buClr>
                <a:srgbClr val="CF7600"/>
              </a:buClr>
              <a:buFont typeface="Wingdings" panose="05000000000000000000" pitchFamily="2" charset="2"/>
              <a:buChar char="§"/>
            </a:pPr>
            <a:r>
              <a:rPr lang="en-US" sz="1200" dirty="0">
                <a:solidFill>
                  <a:srgbClr val="787878"/>
                </a:solidFill>
                <a:latin typeface="Arial" panose="020B0604020202020204" pitchFamily="34" charset="0"/>
                <a:cs typeface="Arial" panose="020B0604020202020204" pitchFamily="34" charset="0"/>
              </a:rPr>
              <a:t>Design their own investment strategy</a:t>
            </a:r>
          </a:p>
          <a:p>
            <a:pPr marL="342900" indent="-342900">
              <a:spcAft>
                <a:spcPts val="1200"/>
              </a:spcAft>
              <a:buClr>
                <a:srgbClr val="CF7600"/>
              </a:buClr>
              <a:buFont typeface="Wingdings" panose="05000000000000000000" pitchFamily="2" charset="2"/>
              <a:buChar char="§"/>
            </a:pPr>
            <a:r>
              <a:rPr lang="en-US" sz="1200" dirty="0">
                <a:solidFill>
                  <a:srgbClr val="787878"/>
                </a:solidFill>
                <a:latin typeface="Arial" panose="020B0604020202020204" pitchFamily="34" charset="0"/>
                <a:cs typeface="Arial" panose="020B0604020202020204" pitchFamily="34" charset="0"/>
              </a:rPr>
              <a:t>Enjoy flexibility and take payouts from the plan without the same age restrictions as 401(k) plans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4C2B2C-38E7-6645-8EC2-7A497A51516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9882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slides 23-27: life insurance plans offer alternate nonqualified compensation designs, including loan split dollar and death benefit only plans.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4C2B2C-38E7-6645-8EC2-7A497A51516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1743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4C2B2C-38E7-6645-8EC2-7A497A51516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39395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would you use a  death benefit only plan, as opposed to other benefits? [read slide]</a:t>
            </a:r>
          </a:p>
          <a:p>
            <a:endParaRPr lang="en-US" dirty="0"/>
          </a:p>
          <a:p>
            <a:r>
              <a:rPr lang="en-US" dirty="0"/>
              <a:t>Note that while the death benefit is income taxable to the employee’s beneficiary, the plan offers simplicity, with no imputed income during the employee’s lifetime.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4C2B2C-38E7-6645-8EC2-7A497A51516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75908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4C2B2C-38E7-6645-8EC2-7A497A51516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72340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would you use loan split dollar, as opposed to other benefits? [read slide]</a:t>
            </a:r>
          </a:p>
          <a:p>
            <a:endParaRPr lang="en-US"/>
          </a:p>
          <a:p>
            <a:r>
              <a:rPr lang="en-US"/>
              <a:t>Note that while cash value might need to be tapped to pay back the loan, growth in excess of premiums paid belongs to the employee income tax-free.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4C2B2C-38E7-6645-8EC2-7A497A51516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82770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4B2158-7FAE-40F1-A0C0-73CE75224F1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9137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t>The primary focus of today’s meeting is to help you recognize when your organization and your key employees might benefit from a deferred compensation plan. To facilitate that, we will spend the rest of our time discussing how organizations utilize a deferred comp plan. (read slide)</a:t>
            </a:r>
          </a:p>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3</a:t>
            </a:fld>
            <a:endParaRPr lang="en-US"/>
          </a:p>
        </p:txBody>
      </p:sp>
    </p:spTree>
    <p:extLst>
      <p:ext uri="{BB962C8B-B14F-4D97-AF65-F5344CB8AC3E}">
        <p14:creationId xmlns:p14="http://schemas.microsoft.com/office/powerpoint/2010/main" val="27699300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4B2158-7FAE-40F1-A0C0-73CE75224F1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7627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Times New Roman" pitchFamily="18" charset="0"/>
                <a:ea typeface="MS PGothic" pitchFamily="34" charset="-128"/>
                <a:cs typeface="Times New Roman" pitchFamily="18" charset="0"/>
              </a:rPr>
              <a:t>1</a:t>
            </a:r>
            <a:r>
              <a:rPr lang="en-US" sz="1600" kern="1200" baseline="30000" dirty="0">
                <a:solidFill>
                  <a:schemeClr val="tx1"/>
                </a:solidFill>
                <a:latin typeface="Times New Roman" pitchFamily="18" charset="0"/>
                <a:ea typeface="MS PGothic" pitchFamily="34" charset="-128"/>
                <a:cs typeface="Times New Roman" pitchFamily="18" charset="0"/>
              </a:rPr>
              <a:t>st</a:t>
            </a:r>
            <a:r>
              <a:rPr lang="en-US" sz="1600" kern="1200" dirty="0">
                <a:solidFill>
                  <a:schemeClr val="tx1"/>
                </a:solidFill>
                <a:latin typeface="Times New Roman" pitchFamily="18" charset="0"/>
                <a:ea typeface="MS PGothic" pitchFamily="34" charset="-128"/>
                <a:cs typeface="Times New Roman" pitchFamily="18" charset="0"/>
              </a:rPr>
              <a:t> primary use of a deferred</a:t>
            </a:r>
            <a:r>
              <a:rPr lang="en-US" sz="1600" kern="1200" baseline="0" dirty="0">
                <a:solidFill>
                  <a:schemeClr val="tx1"/>
                </a:solidFill>
                <a:latin typeface="Times New Roman" pitchFamily="18" charset="0"/>
                <a:ea typeface="MS PGothic" pitchFamily="34" charset="-128"/>
                <a:cs typeface="Times New Roman" pitchFamily="18" charset="0"/>
              </a:rPr>
              <a:t> compensation plan is 401(k) restoration and retirement savings.</a:t>
            </a:r>
            <a:endParaRPr lang="en-US" sz="1600" kern="1200" dirty="0">
              <a:solidFill>
                <a:schemeClr val="tx1"/>
              </a:solidFill>
              <a:latin typeface="Times New Roman" pitchFamily="18" charset="0"/>
              <a:ea typeface="MS PGothic" pitchFamily="34" charset="-128"/>
              <a:cs typeface="Times New Roman" pitchFamily="18" charset="0"/>
            </a:endParaRPr>
          </a:p>
        </p:txBody>
      </p:sp>
      <p:sp>
        <p:nvSpPr>
          <p:cNvPr id="4" name="Slide Number Placeholder 3"/>
          <p:cNvSpPr>
            <a:spLocks noGrp="1"/>
          </p:cNvSpPr>
          <p:nvPr>
            <p:ph type="sldNum" sz="quarter" idx="5"/>
          </p:nvPr>
        </p:nvSpPr>
        <p:spPr/>
        <p:txBody>
          <a:bodyPr/>
          <a:lstStyle/>
          <a:p>
            <a:fld id="{E24C2B2C-38E7-6645-8EC2-7A497A515162}" type="slidenum">
              <a:rPr lang="en-US" smtClean="0"/>
              <a:t>4</a:t>
            </a:fld>
            <a:endParaRPr lang="en-US"/>
          </a:p>
        </p:txBody>
      </p:sp>
    </p:spTree>
    <p:extLst>
      <p:ext uri="{BB962C8B-B14F-4D97-AF65-F5344CB8AC3E}">
        <p14:creationId xmlns:p14="http://schemas.microsoft.com/office/powerpoint/2010/main" val="152283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Read slide. </a:t>
            </a:r>
          </a:p>
        </p:txBody>
      </p:sp>
    </p:spTree>
    <p:extLst>
      <p:ext uri="{BB962C8B-B14F-4D97-AF65-F5344CB8AC3E}">
        <p14:creationId xmlns:p14="http://schemas.microsoft.com/office/powerpoint/2010/main" val="2137171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r>
              <a:rPr lang="en-US" altLang="en-US"/>
              <a:t>The retirement gap concept takes into consideration the qualified plan limitations that highly compensated employees experience, and the fact that there is a cap on Social Security benefits.</a:t>
            </a:r>
          </a:p>
          <a:p>
            <a:pPr eaLnBrk="1" hangingPunct="1"/>
            <a:endParaRPr lang="en-US" altLang="en-US"/>
          </a:p>
          <a:p>
            <a:pPr eaLnBrk="1" hangingPunct="1"/>
            <a:r>
              <a:rPr lang="en-US" altLang="en-US"/>
              <a:t>In this graphic we are depicting an 80% income replacement goal at retirement.  The result of the limitations and the social security cap is that the more compensation you make, the less you can depend upon your qualified plan and social security benefits to reach your income replacement goal as a percentage of what you need to retire.  </a:t>
            </a:r>
          </a:p>
          <a:p>
            <a:pPr eaLnBrk="1" hangingPunct="1"/>
            <a:endParaRPr lang="en-US" altLang="en-US"/>
          </a:p>
          <a:p>
            <a:pPr eaLnBrk="1" hangingPunct="1"/>
            <a:r>
              <a:rPr lang="en-US" altLang="en-US"/>
              <a:t>This creates a gap in what is needed to reach this goal. Deferred</a:t>
            </a:r>
            <a:r>
              <a:rPr lang="en-US" altLang="en-US" baseline="0"/>
              <a:t> comp </a:t>
            </a:r>
            <a:r>
              <a:rPr lang="en-US" altLang="en-US"/>
              <a:t>plans help the highly compensated employees close the gap.</a:t>
            </a:r>
          </a:p>
          <a:p>
            <a:pPr eaLnBrk="1" hangingPunct="1"/>
            <a:endParaRPr lang="en-US" altLang="en-US"/>
          </a:p>
          <a:p>
            <a:endParaRPr lang="en-US"/>
          </a:p>
        </p:txBody>
      </p:sp>
      <p:sp>
        <p:nvSpPr>
          <p:cNvPr id="4" name="Slide Number Placeholder 3"/>
          <p:cNvSpPr>
            <a:spLocks noGrp="1"/>
          </p:cNvSpPr>
          <p:nvPr>
            <p:ph type="sldNum" sz="quarter" idx="10"/>
          </p:nvPr>
        </p:nvSpPr>
        <p:spPr/>
        <p:txBody>
          <a:bodyPr/>
          <a:lstStyle/>
          <a:p>
            <a:fld id="{E24C2B2C-38E7-6645-8EC2-7A497A515162}" type="slidenum">
              <a:rPr lang="en-US" smtClean="0"/>
              <a:t>6</a:t>
            </a:fld>
            <a:endParaRPr lang="en-US"/>
          </a:p>
        </p:txBody>
      </p:sp>
    </p:spTree>
    <p:extLst>
      <p:ext uri="{BB962C8B-B14F-4D97-AF65-F5344CB8AC3E}">
        <p14:creationId xmlns:p14="http://schemas.microsoft.com/office/powerpoint/2010/main" val="4008730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p>
        </p:txBody>
      </p:sp>
      <p:sp>
        <p:nvSpPr>
          <p:cNvPr id="4" name="Slide Number Placeholder 3"/>
          <p:cNvSpPr>
            <a:spLocks noGrp="1"/>
          </p:cNvSpPr>
          <p:nvPr>
            <p:ph type="sldNum" sz="quarter" idx="5"/>
          </p:nvPr>
        </p:nvSpPr>
        <p:spPr/>
        <p:txBody>
          <a:bodyPr/>
          <a:lstStyle/>
          <a:p>
            <a:fld id="{E24C2B2C-38E7-6645-8EC2-7A497A515162}" type="slidenum">
              <a:rPr lang="en-US" smtClean="0"/>
              <a:t>7</a:t>
            </a:fld>
            <a:endParaRPr lang="en-US"/>
          </a:p>
        </p:txBody>
      </p:sp>
    </p:spTree>
    <p:extLst>
      <p:ext uri="{BB962C8B-B14F-4D97-AF65-F5344CB8AC3E}">
        <p14:creationId xmlns:p14="http://schemas.microsoft.com/office/powerpoint/2010/main" val="1930746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Times New Roman" pitchFamily="18" charset="0"/>
                <a:ea typeface="MS PGothic" pitchFamily="34" charset="-128"/>
                <a:cs typeface="Times New Roman" pitchFamily="18" charset="0"/>
              </a:rPr>
              <a:t>Read slide.</a:t>
            </a:r>
            <a:endParaRPr lang="en-US"/>
          </a:p>
        </p:txBody>
      </p:sp>
      <p:sp>
        <p:nvSpPr>
          <p:cNvPr id="4" name="Slide Number Placeholder 3"/>
          <p:cNvSpPr>
            <a:spLocks noGrp="1"/>
          </p:cNvSpPr>
          <p:nvPr>
            <p:ph type="sldNum" sz="quarter" idx="5"/>
          </p:nvPr>
        </p:nvSpPr>
        <p:spPr/>
        <p:txBody>
          <a:bodyPr/>
          <a:lstStyle/>
          <a:p>
            <a:fld id="{E24C2B2C-38E7-6645-8EC2-7A497A515162}" type="slidenum">
              <a:rPr lang="en-US" smtClean="0"/>
              <a:t>8</a:t>
            </a:fld>
            <a:endParaRPr lang="en-US"/>
          </a:p>
        </p:txBody>
      </p:sp>
    </p:spTree>
    <p:extLst>
      <p:ext uri="{BB962C8B-B14F-4D97-AF65-F5344CB8AC3E}">
        <p14:creationId xmlns:p14="http://schemas.microsoft.com/office/powerpoint/2010/main" val="3559815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sz="1600" kern="1200" dirty="0">
                <a:solidFill>
                  <a:schemeClr val="tx1"/>
                </a:solidFill>
                <a:latin typeface="Times New Roman" pitchFamily="18" charset="0"/>
                <a:ea typeface="MS PGothic" pitchFamily="34" charset="-128"/>
                <a:cs typeface="Times New Roman" pitchFamily="18" charset="0"/>
              </a:rPr>
              <a:t>2</a:t>
            </a:r>
            <a:r>
              <a:rPr lang="en-US" sz="1600" kern="1200" baseline="30000" dirty="0">
                <a:solidFill>
                  <a:schemeClr val="tx1"/>
                </a:solidFill>
                <a:latin typeface="Times New Roman" pitchFamily="18" charset="0"/>
                <a:ea typeface="MS PGothic" pitchFamily="34" charset="-128"/>
                <a:cs typeface="Times New Roman" pitchFamily="18" charset="0"/>
              </a:rPr>
              <a:t>nd</a:t>
            </a:r>
            <a:r>
              <a:rPr lang="en-US" sz="1600" kern="1200" dirty="0">
                <a:solidFill>
                  <a:schemeClr val="tx1"/>
                </a:solidFill>
                <a:latin typeface="Times New Roman" pitchFamily="18" charset="0"/>
                <a:ea typeface="MS PGothic" pitchFamily="34" charset="-128"/>
                <a:cs typeface="Times New Roman" pitchFamily="18" charset="0"/>
              </a:rPr>
              <a:t> primary use of deferred</a:t>
            </a:r>
            <a:r>
              <a:rPr lang="en-US" sz="1600" kern="1200" baseline="0" dirty="0">
                <a:solidFill>
                  <a:schemeClr val="tx1"/>
                </a:solidFill>
                <a:latin typeface="Times New Roman" pitchFamily="18" charset="0"/>
                <a:ea typeface="MS PGothic" pitchFamily="34" charset="-128"/>
                <a:cs typeface="Times New Roman" pitchFamily="18" charset="0"/>
              </a:rPr>
              <a:t> compensation is taxation timing.</a:t>
            </a:r>
            <a:endParaRPr lang="en-US" sz="1600" kern="1200" dirty="0">
              <a:solidFill>
                <a:schemeClr val="tx1"/>
              </a:solidFill>
              <a:latin typeface="Times New Roman" pitchFamily="18" charset="0"/>
              <a:ea typeface="MS PGothic" pitchFamily="34" charset="-128"/>
              <a:cs typeface="Times New Roman" pitchFamily="18" charset="0"/>
            </a:endParaRPr>
          </a:p>
        </p:txBody>
      </p:sp>
      <p:sp>
        <p:nvSpPr>
          <p:cNvPr id="4" name="Slide Number Placeholder 3"/>
          <p:cNvSpPr>
            <a:spLocks noGrp="1"/>
          </p:cNvSpPr>
          <p:nvPr>
            <p:ph type="sldNum" sz="quarter" idx="5"/>
          </p:nvPr>
        </p:nvSpPr>
        <p:spPr/>
        <p:txBody>
          <a:bodyPr/>
          <a:lstStyle/>
          <a:p>
            <a:fld id="{E24C2B2C-38E7-6645-8EC2-7A497A515162}" type="slidenum">
              <a:rPr lang="en-US" smtClean="0"/>
              <a:t>9</a:t>
            </a:fld>
            <a:endParaRPr lang="en-US"/>
          </a:p>
        </p:txBody>
      </p:sp>
    </p:spTree>
    <p:extLst>
      <p:ext uri="{BB962C8B-B14F-4D97-AF65-F5344CB8AC3E}">
        <p14:creationId xmlns:p14="http://schemas.microsoft.com/office/powerpoint/2010/main" val="41910027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1"/>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3200">
              <a:solidFill>
                <a:prstClr val="white"/>
              </a:solidFill>
            </a:endParaRPr>
          </a:p>
        </p:txBody>
      </p:sp>
      <p:sp>
        <p:nvSpPr>
          <p:cNvPr id="2" name="Title 1">
            <a:extLst>
              <a:ext uri="{FF2B5EF4-FFF2-40B4-BE49-F238E27FC236}">
                <a16:creationId xmlns:a16="http://schemas.microsoft.com/office/drawing/2014/main" id="{8F950671-0E62-403C-AC97-FB88C10A9C7B}"/>
              </a:ext>
            </a:extLst>
          </p:cNvPr>
          <p:cNvSpPr>
            <a:spLocks noGrp="1"/>
          </p:cNvSpPr>
          <p:nvPr>
            <p:ph type="title" hasCustomPrompt="1"/>
          </p:nvPr>
        </p:nvSpPr>
        <p:spPr>
          <a:xfrm>
            <a:off x="924600" y="531707"/>
            <a:ext cx="10365000" cy="5107093"/>
          </a:xfrm>
          <a:prstGeom prst="rect">
            <a:avLst/>
          </a:prstGeom>
        </p:spPr>
        <p:txBody>
          <a:bodyPr lIns="0" tIns="0" rIns="0" bIns="0" anchor="ctr"/>
          <a:lstStyle>
            <a:lvl1pPr algn="l">
              <a:defRPr sz="5867">
                <a:solidFill>
                  <a:schemeClr val="bg1"/>
                </a:solidFill>
              </a:defRPr>
            </a:lvl1pPr>
          </a:lstStyle>
          <a:p>
            <a:pPr algn="l"/>
            <a:r>
              <a:rPr lang="en-US">
                <a:solidFill>
                  <a:schemeClr val="bg1"/>
                </a:solidFill>
                <a:cs typeface="FS Elliot Pro"/>
              </a:rPr>
              <a:t>Principal PPT Template</a:t>
            </a:r>
          </a:p>
        </p:txBody>
      </p:sp>
      <p:sp>
        <p:nvSpPr>
          <p:cNvPr id="8" name="Title 1">
            <a:extLst>
              <a:ext uri="{FF2B5EF4-FFF2-40B4-BE49-F238E27FC236}">
                <a16:creationId xmlns:a16="http://schemas.microsoft.com/office/drawing/2014/main" id="{1043CC05-6B49-4ADD-AAE3-A23DB87C4685}"/>
              </a:ext>
            </a:extLst>
          </p:cNvPr>
          <p:cNvSpPr txBox="1">
            <a:spLocks/>
          </p:cNvSpPr>
          <p:nvPr userDrawn="1"/>
        </p:nvSpPr>
        <p:spPr>
          <a:xfrm>
            <a:off x="838053" y="2126242"/>
            <a:ext cx="10332944" cy="2366345"/>
          </a:xfrm>
          <a:prstGeom prst="rect">
            <a:avLst/>
          </a:prstGeom>
        </p:spPr>
        <p:txBody>
          <a:bodyPr vert="horz" wrap="none"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5867">
              <a:solidFill>
                <a:schemeClr val="bg1"/>
              </a:solidFill>
              <a:cs typeface="FS Elliot Pro"/>
            </a:endParaRPr>
          </a:p>
        </p:txBody>
      </p:sp>
      <p:pic>
        <p:nvPicPr>
          <p:cNvPr id="9" name="Picture 8">
            <a:extLst>
              <a:ext uri="{FF2B5EF4-FFF2-40B4-BE49-F238E27FC236}">
                <a16:creationId xmlns:a16="http://schemas.microsoft.com/office/drawing/2014/main" id="{B8A599B1-06E9-43C8-8B00-56343FB474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054" y="543219"/>
            <a:ext cx="2001941" cy="597595"/>
          </a:xfrm>
          <a:prstGeom prst="rect">
            <a:avLst/>
          </a:prstGeom>
        </p:spPr>
      </p:pic>
      <p:sp>
        <p:nvSpPr>
          <p:cNvPr id="13" name="Text Placeholder 9">
            <a:extLst>
              <a:ext uri="{FF2B5EF4-FFF2-40B4-BE49-F238E27FC236}">
                <a16:creationId xmlns:a16="http://schemas.microsoft.com/office/drawing/2014/main" id="{C602B0E4-52CB-48B4-9867-196EE00F10FC}"/>
              </a:ext>
            </a:extLst>
          </p:cNvPr>
          <p:cNvSpPr>
            <a:spLocks noGrp="1"/>
          </p:cNvSpPr>
          <p:nvPr>
            <p:ph type="body" sz="quarter" idx="10" hasCustomPrompt="1"/>
          </p:nvPr>
        </p:nvSpPr>
        <p:spPr>
          <a:xfrm>
            <a:off x="915000" y="4736167"/>
            <a:ext cx="10365000" cy="941916"/>
          </a:xfrm>
          <a:prstGeom prst="rect">
            <a:avLst/>
          </a:prstGeom>
        </p:spPr>
        <p:txBody>
          <a:bodyPr vert="horz" lIns="0" tIns="0" rIns="0" bIns="0"/>
          <a:lstStyle>
            <a:lvl1pPr marL="0" indent="0">
              <a:buFontTx/>
              <a:buNone/>
              <a:defRPr sz="2667" b="1">
                <a:solidFill>
                  <a:schemeClr val="bg1"/>
                </a:solidFill>
                <a:latin typeface="+mj-lt"/>
              </a:defRPr>
            </a:lvl1pPr>
            <a:lvl2pPr marL="609585" indent="0">
              <a:buFontTx/>
              <a:buNone/>
              <a:defRPr sz="2400">
                <a:solidFill>
                  <a:schemeClr val="bg1"/>
                </a:solidFill>
                <a:latin typeface="+mj-lt"/>
              </a:defRPr>
            </a:lvl2pPr>
            <a:lvl3pPr marL="1219170" indent="0">
              <a:buFontTx/>
              <a:buNone/>
              <a:defRPr sz="2400">
                <a:solidFill>
                  <a:schemeClr val="bg1"/>
                </a:solidFill>
                <a:latin typeface="+mj-lt"/>
              </a:defRPr>
            </a:lvl3pPr>
            <a:lvl4pPr marL="1828754" indent="0">
              <a:buFontTx/>
              <a:buNone/>
              <a:defRPr sz="2400">
                <a:solidFill>
                  <a:schemeClr val="bg1"/>
                </a:solidFill>
                <a:latin typeface="+mj-lt"/>
              </a:defRPr>
            </a:lvl4pPr>
            <a:lvl5pPr marL="2438339" indent="0">
              <a:buFontTx/>
              <a:buNone/>
              <a:defRPr sz="2400">
                <a:solidFill>
                  <a:schemeClr val="bg1"/>
                </a:solidFill>
                <a:latin typeface="+mj-lt"/>
              </a:defRPr>
            </a:lvl5pPr>
          </a:lstStyle>
          <a:p>
            <a:pPr lvl="0"/>
            <a:r>
              <a:rPr lang="en-US"/>
              <a:t>Presenter’s name</a:t>
            </a:r>
          </a:p>
        </p:txBody>
      </p:sp>
      <p:sp>
        <p:nvSpPr>
          <p:cNvPr id="14" name="Text Placeholder 11">
            <a:extLst>
              <a:ext uri="{FF2B5EF4-FFF2-40B4-BE49-F238E27FC236}">
                <a16:creationId xmlns:a16="http://schemas.microsoft.com/office/drawing/2014/main" id="{A0AFFE13-8823-4897-B45C-AA489BE7E8E7}"/>
              </a:ext>
            </a:extLst>
          </p:cNvPr>
          <p:cNvSpPr>
            <a:spLocks noGrp="1"/>
          </p:cNvSpPr>
          <p:nvPr>
            <p:ph type="body" sz="quarter" idx="11" hasCustomPrompt="1"/>
          </p:nvPr>
        </p:nvSpPr>
        <p:spPr>
          <a:xfrm>
            <a:off x="915000" y="5202767"/>
            <a:ext cx="10365000" cy="730251"/>
          </a:xfrm>
          <a:prstGeom prst="rect">
            <a:avLst/>
          </a:prstGeom>
        </p:spPr>
        <p:txBody>
          <a:bodyPr vert="horz" lIns="0" tIns="0" rIns="0" bIns="0"/>
          <a:lstStyle>
            <a:lvl1pPr marL="0" indent="0">
              <a:buFontTx/>
              <a:buNone/>
              <a:defRPr sz="2133">
                <a:solidFill>
                  <a:schemeClr val="bg1"/>
                </a:solidFill>
                <a:latin typeface="+mj-lt"/>
              </a:defRPr>
            </a:lvl1pPr>
            <a:lvl2pPr marL="609585" indent="0">
              <a:buFontTx/>
              <a:buNone/>
              <a:defRPr sz="2133">
                <a:solidFill>
                  <a:schemeClr val="bg1"/>
                </a:solidFill>
                <a:latin typeface="+mj-lt"/>
              </a:defRPr>
            </a:lvl2pPr>
            <a:lvl3pPr marL="1219170" indent="0">
              <a:buFontTx/>
              <a:buNone/>
              <a:defRPr sz="2133">
                <a:solidFill>
                  <a:schemeClr val="bg1"/>
                </a:solidFill>
                <a:latin typeface="+mj-lt"/>
              </a:defRPr>
            </a:lvl3pPr>
            <a:lvl4pPr marL="1828754" indent="0">
              <a:buFontTx/>
              <a:buNone/>
              <a:defRPr sz="2133">
                <a:solidFill>
                  <a:schemeClr val="bg1"/>
                </a:solidFill>
                <a:latin typeface="+mj-lt"/>
              </a:defRPr>
            </a:lvl4pPr>
            <a:lvl5pPr marL="2438339" indent="0">
              <a:buFontTx/>
              <a:buNone/>
              <a:defRPr sz="2133">
                <a:solidFill>
                  <a:schemeClr val="bg1"/>
                </a:solidFill>
                <a:latin typeface="+mj-lt"/>
              </a:defRPr>
            </a:lvl5pPr>
          </a:lstStyle>
          <a:p>
            <a:pPr lvl="0"/>
            <a:r>
              <a:rPr lang="en-US"/>
              <a:t>Presenter’s title goes here</a:t>
            </a:r>
          </a:p>
        </p:txBody>
      </p:sp>
    </p:spTree>
    <p:extLst>
      <p:ext uri="{BB962C8B-B14F-4D97-AF65-F5344CB8AC3E}">
        <p14:creationId xmlns:p14="http://schemas.microsoft.com/office/powerpoint/2010/main" val="1645693882"/>
      </p:ext>
    </p:extLst>
  </p:cSld>
  <p:clrMapOvr>
    <a:masterClrMapping/>
  </p:clrMapOvr>
  <p:extLst>
    <p:ext uri="{DCECCB84-F9BA-43D5-87BE-67443E8EF086}">
      <p15:sldGuideLst xmlns:p15="http://schemas.microsoft.com/office/powerpoint/2012/main">
        <p15:guide id="1" pos="5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4" name="Rectangle 3"/>
          <p:cNvSpPr/>
          <p:nvPr userDrawn="1"/>
        </p:nvSpPr>
        <p:spPr>
          <a:xfrm>
            <a:off x="0" y="1"/>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3200">
              <a:solidFill>
                <a:prstClr val="white"/>
              </a:solidFill>
            </a:endParaRPr>
          </a:p>
        </p:txBody>
      </p:sp>
      <p:sp>
        <p:nvSpPr>
          <p:cNvPr id="8" name="Text Placeholder 2">
            <a:extLst>
              <a:ext uri="{FF2B5EF4-FFF2-40B4-BE49-F238E27FC236}">
                <a16:creationId xmlns:a16="http://schemas.microsoft.com/office/drawing/2014/main" id="{46FB6116-7B8B-4E7E-A607-04548E73E368}"/>
              </a:ext>
            </a:extLst>
          </p:cNvPr>
          <p:cNvSpPr>
            <a:spLocks noGrp="1"/>
          </p:cNvSpPr>
          <p:nvPr>
            <p:ph type="body" sz="quarter" idx="10" hasCustomPrompt="1"/>
          </p:nvPr>
        </p:nvSpPr>
        <p:spPr>
          <a:xfrm>
            <a:off x="929218" y="533400"/>
            <a:ext cx="10333255" cy="4959883"/>
          </a:xfrm>
          <a:prstGeom prst="rect">
            <a:avLst/>
          </a:prstGeom>
        </p:spPr>
        <p:txBody>
          <a:bodyPr lIns="0" tIns="0" rIns="0" bIns="0" anchor="ctr" anchorCtr="0">
            <a:noAutofit/>
          </a:bodyPr>
          <a:lstStyle>
            <a:lvl1pPr marL="0" indent="0">
              <a:spcBef>
                <a:spcPts val="0"/>
              </a:spcBef>
              <a:buNone/>
              <a:defRPr sz="5333">
                <a:solidFill>
                  <a:schemeClr val="bg1"/>
                </a:solidFill>
                <a:latin typeface="+mj-lt"/>
              </a:defRPr>
            </a:lvl1pPr>
            <a:lvl2pPr marL="609585" indent="0">
              <a:buNone/>
              <a:defRPr sz="5067">
                <a:solidFill>
                  <a:schemeClr val="bg1"/>
                </a:solidFill>
                <a:latin typeface="+mj-lt"/>
              </a:defRPr>
            </a:lvl2pPr>
            <a:lvl3pPr marL="1219170" indent="0">
              <a:buNone/>
              <a:defRPr sz="5067">
                <a:solidFill>
                  <a:schemeClr val="bg1"/>
                </a:solidFill>
                <a:latin typeface="+mj-lt"/>
              </a:defRPr>
            </a:lvl3pPr>
            <a:lvl4pPr marL="1828754" indent="0">
              <a:buNone/>
              <a:defRPr sz="5067">
                <a:solidFill>
                  <a:schemeClr val="bg1"/>
                </a:solidFill>
                <a:latin typeface="+mj-lt"/>
              </a:defRPr>
            </a:lvl4pPr>
            <a:lvl5pPr marL="2438339" indent="0">
              <a:buNone/>
              <a:defRPr sz="5067">
                <a:solidFill>
                  <a:schemeClr val="bg1"/>
                </a:solidFill>
                <a:latin typeface="+mj-lt"/>
              </a:defRPr>
            </a:lvl5pPr>
          </a:lstStyle>
          <a:p>
            <a:pPr lvl="0"/>
            <a:r>
              <a:rPr lang="en-US"/>
              <a:t>Section title goes here</a:t>
            </a:r>
          </a:p>
        </p:txBody>
      </p:sp>
      <p:pic>
        <p:nvPicPr>
          <p:cNvPr id="6" name="Picture 5" descr="M:\Principal_registered_white_185.png">
            <a:extLst>
              <a:ext uri="{FF2B5EF4-FFF2-40B4-BE49-F238E27FC236}">
                <a16:creationId xmlns:a16="http://schemas.microsoft.com/office/drawing/2014/main" id="{32756991-8602-470E-AA42-A313CAE6241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74784" y="6327218"/>
            <a:ext cx="1377696" cy="4112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extLst>
    <p:ext uri="{DCECCB84-F9BA-43D5-87BE-67443E8EF086}">
      <p15:sldGuideLst xmlns:p15="http://schemas.microsoft.com/office/powerpoint/2012/main">
        <p15:guide id="1" pos="57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Dark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vert="horz"/>
          <a:lstStyle>
            <a:lvl1pPr marL="0" indent="0">
              <a:buNone/>
              <a:defRPr sz="1600">
                <a:solidFill>
                  <a:srgbClr val="7F7F7F"/>
                </a:solidFill>
              </a:defRPr>
            </a:lvl1pPr>
          </a:lstStyle>
          <a:p>
            <a:endParaRPr lang="en-US"/>
          </a:p>
        </p:txBody>
      </p:sp>
      <p:sp>
        <p:nvSpPr>
          <p:cNvPr id="14" name="Text Placeholder 10"/>
          <p:cNvSpPr>
            <a:spLocks noGrp="1"/>
          </p:cNvSpPr>
          <p:nvPr>
            <p:ph type="body" sz="quarter" idx="11" hasCustomPrompt="1"/>
          </p:nvPr>
        </p:nvSpPr>
        <p:spPr>
          <a:xfrm>
            <a:off x="825298" y="1293139"/>
            <a:ext cx="5205155" cy="1577769"/>
          </a:xfrm>
          <a:prstGeom prst="rect">
            <a:avLst/>
          </a:prstGeom>
        </p:spPr>
        <p:txBody>
          <a:bodyPr vert="horz" lIns="0" tIns="0" rIns="0" bIns="0">
            <a:noAutofit/>
          </a:bodyPr>
          <a:lstStyle>
            <a:lvl1pPr marL="0" indent="0">
              <a:spcBef>
                <a:spcPts val="0"/>
              </a:spcBef>
              <a:buNone/>
              <a:defRPr sz="3733" b="0" i="0" baseline="0">
                <a:solidFill>
                  <a:schemeClr val="accent2">
                    <a:lumMod val="50000"/>
                  </a:schemeClr>
                </a:solidFill>
                <a:latin typeface="FS Elliot Pro"/>
                <a:cs typeface="FS Elliot Pro"/>
              </a:defRPr>
            </a:lvl1pPr>
          </a:lstStyle>
          <a:p>
            <a:pPr lvl="0"/>
            <a:r>
              <a:rPr lang="en-US"/>
              <a:t>Use for images with light backgrounds</a:t>
            </a:r>
          </a:p>
        </p:txBody>
      </p:sp>
      <p:sp>
        <p:nvSpPr>
          <p:cNvPr id="5" name="Slide Number Placeholder 3">
            <a:extLst>
              <a:ext uri="{FF2B5EF4-FFF2-40B4-BE49-F238E27FC236}">
                <a16:creationId xmlns:a16="http://schemas.microsoft.com/office/drawing/2014/main" id="{D738A588-752D-451B-9BDD-B4E75EDAC94A}"/>
              </a:ext>
            </a:extLst>
          </p:cNvPr>
          <p:cNvSpPr>
            <a:spLocks noGrp="1"/>
          </p:cNvSpPr>
          <p:nvPr>
            <p:ph type="sldNum" sz="quarter" idx="4"/>
          </p:nvPr>
        </p:nvSpPr>
        <p:spPr>
          <a:xfrm>
            <a:off x="254000" y="6222131"/>
            <a:ext cx="355600" cy="366183"/>
          </a:xfrm>
          <a:prstGeom prst="rect">
            <a:avLst/>
          </a:prstGeom>
        </p:spPr>
        <p:txBody>
          <a:bodyPr vert="horz" lIns="0" tIns="0" rIns="0" bIns="0" rtlCol="0" anchor="b"/>
          <a:lstStyle>
            <a:lvl1pPr algn="l">
              <a:defRPr sz="1200">
                <a:solidFill>
                  <a:srgbClr val="162B48"/>
                </a:solidFill>
              </a:defRPr>
            </a:lvl1pPr>
          </a:lstStyle>
          <a:p>
            <a:fld id="{FE894C8D-A86E-C448-9CBF-AD01FEF18A38}" type="slidenum">
              <a:rPr lang="en-US" smtClean="0"/>
              <a:pPr/>
              <a:t>‹#›</a:t>
            </a:fld>
            <a:endParaRPr lang="en-US"/>
          </a:p>
        </p:txBody>
      </p:sp>
    </p:spTree>
    <p:extLst>
      <p:ext uri="{BB962C8B-B14F-4D97-AF65-F5344CB8AC3E}">
        <p14:creationId xmlns:p14="http://schemas.microsoft.com/office/powerpoint/2010/main" val="1756503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White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vert="horz"/>
          <a:lstStyle>
            <a:lvl1pPr marL="0" indent="0">
              <a:buNone/>
              <a:defRPr sz="1600">
                <a:solidFill>
                  <a:srgbClr val="7F7F7F"/>
                </a:solidFill>
              </a:defRPr>
            </a:lvl1pPr>
          </a:lstStyle>
          <a:p>
            <a:endParaRPr lang="en-US"/>
          </a:p>
        </p:txBody>
      </p:sp>
      <p:sp>
        <p:nvSpPr>
          <p:cNvPr id="14" name="Text Placeholder 10"/>
          <p:cNvSpPr>
            <a:spLocks noGrp="1"/>
          </p:cNvSpPr>
          <p:nvPr>
            <p:ph type="body" sz="quarter" idx="11" hasCustomPrompt="1"/>
          </p:nvPr>
        </p:nvSpPr>
        <p:spPr>
          <a:xfrm>
            <a:off x="825298" y="1293139"/>
            <a:ext cx="5205155" cy="1577769"/>
          </a:xfrm>
          <a:prstGeom prst="rect">
            <a:avLst/>
          </a:prstGeom>
        </p:spPr>
        <p:txBody>
          <a:bodyPr vert="horz" lIns="0" tIns="0" rIns="0" bIns="0">
            <a:noAutofit/>
          </a:bodyPr>
          <a:lstStyle>
            <a:lvl1pPr marL="0" indent="0">
              <a:spcBef>
                <a:spcPts val="0"/>
              </a:spcBef>
              <a:buNone/>
              <a:defRPr sz="3733" b="0" i="0" baseline="0">
                <a:solidFill>
                  <a:schemeClr val="bg1"/>
                </a:solidFill>
                <a:latin typeface="FS Elliot Pro"/>
                <a:cs typeface="FS Elliot Pro"/>
              </a:defRPr>
            </a:lvl1pPr>
          </a:lstStyle>
          <a:p>
            <a:pPr lvl="0"/>
            <a:r>
              <a:rPr lang="en-US"/>
              <a:t>Use for images with dark backgrounds</a:t>
            </a:r>
          </a:p>
        </p:txBody>
      </p:sp>
      <p:sp>
        <p:nvSpPr>
          <p:cNvPr id="5" name="Slide Number Placeholder 3">
            <a:extLst>
              <a:ext uri="{FF2B5EF4-FFF2-40B4-BE49-F238E27FC236}">
                <a16:creationId xmlns:a16="http://schemas.microsoft.com/office/drawing/2014/main" id="{D738A588-752D-451B-9BDD-B4E75EDAC94A}"/>
              </a:ext>
            </a:extLst>
          </p:cNvPr>
          <p:cNvSpPr>
            <a:spLocks noGrp="1"/>
          </p:cNvSpPr>
          <p:nvPr>
            <p:ph type="sldNum" sz="quarter" idx="4"/>
          </p:nvPr>
        </p:nvSpPr>
        <p:spPr>
          <a:xfrm>
            <a:off x="254000" y="6222131"/>
            <a:ext cx="355600" cy="366183"/>
          </a:xfrm>
          <a:prstGeom prst="rect">
            <a:avLst/>
          </a:prstGeom>
        </p:spPr>
        <p:txBody>
          <a:bodyPr vert="horz" lIns="0" tIns="0" rIns="0" bIns="0" rtlCol="0" anchor="b"/>
          <a:lstStyle>
            <a:lvl1pPr algn="l">
              <a:defRPr sz="1200">
                <a:solidFill>
                  <a:schemeClr val="bg1"/>
                </a:solidFill>
              </a:defRPr>
            </a:lvl1pPr>
          </a:lstStyle>
          <a:p>
            <a:fld id="{FE894C8D-A86E-C448-9CBF-AD01FEF18A38}" type="slidenum">
              <a:rPr lang="en-US" smtClean="0"/>
              <a:pPr/>
              <a:t>‹#›</a:t>
            </a:fld>
            <a:endParaRPr lang="en-US"/>
          </a:p>
        </p:txBody>
      </p:sp>
    </p:spTree>
    <p:extLst>
      <p:ext uri="{BB962C8B-B14F-4D97-AF65-F5344CB8AC3E}">
        <p14:creationId xmlns:p14="http://schemas.microsoft.com/office/powerpoint/2010/main" val="240542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1"/>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3200">
              <a:solidFill>
                <a:prstClr val="white"/>
              </a:solidFill>
            </a:endParaRPr>
          </a:p>
        </p:txBody>
      </p:sp>
      <p:sp>
        <p:nvSpPr>
          <p:cNvPr id="2" name="Title 1">
            <a:extLst>
              <a:ext uri="{FF2B5EF4-FFF2-40B4-BE49-F238E27FC236}">
                <a16:creationId xmlns:a16="http://schemas.microsoft.com/office/drawing/2014/main" id="{8F950671-0E62-403C-AC97-FB88C10A9C7B}"/>
              </a:ext>
            </a:extLst>
          </p:cNvPr>
          <p:cNvSpPr>
            <a:spLocks noGrp="1"/>
          </p:cNvSpPr>
          <p:nvPr>
            <p:ph type="title" hasCustomPrompt="1"/>
          </p:nvPr>
        </p:nvSpPr>
        <p:spPr>
          <a:xfrm>
            <a:off x="838200" y="531707"/>
            <a:ext cx="10515600" cy="5107093"/>
          </a:xfrm>
          <a:prstGeom prst="rect">
            <a:avLst/>
          </a:prstGeom>
        </p:spPr>
        <p:txBody>
          <a:bodyPr lIns="0" tIns="0" rIns="0" bIns="0" anchor="ctr"/>
          <a:lstStyle>
            <a:lvl1pPr>
              <a:lnSpc>
                <a:spcPct val="100000"/>
              </a:lnSpc>
              <a:defRPr sz="5867">
                <a:solidFill>
                  <a:schemeClr val="bg1"/>
                </a:solidFill>
              </a:defRPr>
            </a:lvl1pPr>
          </a:lstStyle>
          <a:p>
            <a:r>
              <a:rPr lang="en-US"/>
              <a:t>Thank you</a:t>
            </a:r>
          </a:p>
        </p:txBody>
      </p:sp>
      <p:pic>
        <p:nvPicPr>
          <p:cNvPr id="8" name="Picture 7" descr="M:\Principal_registered_white_185.png">
            <a:extLst>
              <a:ext uri="{FF2B5EF4-FFF2-40B4-BE49-F238E27FC236}">
                <a16:creationId xmlns:a16="http://schemas.microsoft.com/office/drawing/2014/main" id="{7366022D-BBD6-4776-9DF8-72D69A35E09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74784" y="6327218"/>
            <a:ext cx="1377696" cy="4112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042048" y="1431562"/>
            <a:ext cx="8627533" cy="663449"/>
          </a:xfrm>
        </p:spPr>
        <p:txBody>
          <a:bodyPr anchor="t">
            <a:normAutofit/>
          </a:bodyPr>
          <a:lstStyle>
            <a:lvl1pPr algn="l">
              <a:lnSpc>
                <a:spcPct val="80000"/>
              </a:lnSpc>
              <a:defRPr sz="2800" b="0" i="0">
                <a:solidFill>
                  <a:schemeClr val="bg2"/>
                </a:solidFill>
                <a:latin typeface="FS Elliot Pro"/>
                <a:cs typeface="FS Elliot Pro"/>
              </a:defRPr>
            </a:lvl1pPr>
          </a:lstStyle>
          <a:p>
            <a:r>
              <a:rPr lang="en-US"/>
              <a:t>Slide title goes here</a:t>
            </a:r>
          </a:p>
        </p:txBody>
      </p:sp>
    </p:spTree>
    <p:extLst>
      <p:ext uri="{BB962C8B-B14F-4D97-AF65-F5344CB8AC3E}">
        <p14:creationId xmlns:p14="http://schemas.microsoft.com/office/powerpoint/2010/main" val="627828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1"/>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3200">
              <a:solidFill>
                <a:prstClr val="white"/>
              </a:solidFill>
            </a:endParaRPr>
          </a:p>
        </p:txBody>
      </p:sp>
      <p:sp>
        <p:nvSpPr>
          <p:cNvPr id="2" name="Title 1">
            <a:extLst>
              <a:ext uri="{FF2B5EF4-FFF2-40B4-BE49-F238E27FC236}">
                <a16:creationId xmlns:a16="http://schemas.microsoft.com/office/drawing/2014/main" id="{8F950671-0E62-403C-AC97-FB88C10A9C7B}"/>
              </a:ext>
            </a:extLst>
          </p:cNvPr>
          <p:cNvSpPr>
            <a:spLocks noGrp="1"/>
          </p:cNvSpPr>
          <p:nvPr>
            <p:ph type="title" hasCustomPrompt="1"/>
          </p:nvPr>
        </p:nvSpPr>
        <p:spPr>
          <a:xfrm>
            <a:off x="924600" y="531707"/>
            <a:ext cx="10365000" cy="5107093"/>
          </a:xfrm>
          <a:prstGeom prst="rect">
            <a:avLst/>
          </a:prstGeom>
        </p:spPr>
        <p:txBody>
          <a:bodyPr lIns="0" tIns="0" rIns="0" bIns="0" anchor="ctr"/>
          <a:lstStyle>
            <a:lvl1pPr algn="l">
              <a:defRPr sz="5867">
                <a:solidFill>
                  <a:schemeClr val="bg1"/>
                </a:solidFill>
              </a:defRPr>
            </a:lvl1pPr>
          </a:lstStyle>
          <a:p>
            <a:pPr algn="l"/>
            <a:r>
              <a:rPr lang="en-US">
                <a:solidFill>
                  <a:schemeClr val="bg1"/>
                </a:solidFill>
                <a:cs typeface="FS Elliot Pro"/>
              </a:rPr>
              <a:t>Principal PPT Template</a:t>
            </a:r>
          </a:p>
        </p:txBody>
      </p:sp>
      <p:sp>
        <p:nvSpPr>
          <p:cNvPr id="8" name="Title 1">
            <a:extLst>
              <a:ext uri="{FF2B5EF4-FFF2-40B4-BE49-F238E27FC236}">
                <a16:creationId xmlns:a16="http://schemas.microsoft.com/office/drawing/2014/main" id="{1043CC05-6B49-4ADD-AAE3-A23DB87C4685}"/>
              </a:ext>
            </a:extLst>
          </p:cNvPr>
          <p:cNvSpPr txBox="1">
            <a:spLocks/>
          </p:cNvSpPr>
          <p:nvPr userDrawn="1"/>
        </p:nvSpPr>
        <p:spPr>
          <a:xfrm>
            <a:off x="838053" y="2126242"/>
            <a:ext cx="10332944" cy="2366345"/>
          </a:xfrm>
          <a:prstGeom prst="rect">
            <a:avLst/>
          </a:prstGeom>
        </p:spPr>
        <p:txBody>
          <a:bodyPr vert="horz" wrap="none"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5867">
              <a:solidFill>
                <a:schemeClr val="bg1"/>
              </a:solidFill>
              <a:cs typeface="FS Elliot Pro"/>
            </a:endParaRPr>
          </a:p>
        </p:txBody>
      </p:sp>
      <p:pic>
        <p:nvPicPr>
          <p:cNvPr id="9" name="Picture 8">
            <a:extLst>
              <a:ext uri="{FF2B5EF4-FFF2-40B4-BE49-F238E27FC236}">
                <a16:creationId xmlns:a16="http://schemas.microsoft.com/office/drawing/2014/main" id="{B8A599B1-06E9-43C8-8B00-56343FB474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054" y="543219"/>
            <a:ext cx="2001941" cy="597595"/>
          </a:xfrm>
          <a:prstGeom prst="rect">
            <a:avLst/>
          </a:prstGeom>
        </p:spPr>
      </p:pic>
      <p:sp>
        <p:nvSpPr>
          <p:cNvPr id="13" name="Text Placeholder 9">
            <a:extLst>
              <a:ext uri="{FF2B5EF4-FFF2-40B4-BE49-F238E27FC236}">
                <a16:creationId xmlns:a16="http://schemas.microsoft.com/office/drawing/2014/main" id="{C602B0E4-52CB-48B4-9867-196EE00F10FC}"/>
              </a:ext>
            </a:extLst>
          </p:cNvPr>
          <p:cNvSpPr>
            <a:spLocks noGrp="1"/>
          </p:cNvSpPr>
          <p:nvPr>
            <p:ph type="body" sz="quarter" idx="10" hasCustomPrompt="1"/>
          </p:nvPr>
        </p:nvSpPr>
        <p:spPr>
          <a:xfrm>
            <a:off x="915000" y="4736167"/>
            <a:ext cx="10365000" cy="941916"/>
          </a:xfrm>
          <a:prstGeom prst="rect">
            <a:avLst/>
          </a:prstGeom>
        </p:spPr>
        <p:txBody>
          <a:bodyPr vert="horz" lIns="0" tIns="0" rIns="0" bIns="0"/>
          <a:lstStyle>
            <a:lvl1pPr marL="0" indent="0">
              <a:buFontTx/>
              <a:buNone/>
              <a:defRPr sz="2667" b="1">
                <a:solidFill>
                  <a:schemeClr val="bg1"/>
                </a:solidFill>
                <a:latin typeface="+mj-lt"/>
              </a:defRPr>
            </a:lvl1pPr>
            <a:lvl2pPr marL="609585" indent="0">
              <a:buFontTx/>
              <a:buNone/>
              <a:defRPr sz="2400">
                <a:solidFill>
                  <a:schemeClr val="bg1"/>
                </a:solidFill>
                <a:latin typeface="+mj-lt"/>
              </a:defRPr>
            </a:lvl2pPr>
            <a:lvl3pPr marL="1219170" indent="0">
              <a:buFontTx/>
              <a:buNone/>
              <a:defRPr sz="2400">
                <a:solidFill>
                  <a:schemeClr val="bg1"/>
                </a:solidFill>
                <a:latin typeface="+mj-lt"/>
              </a:defRPr>
            </a:lvl3pPr>
            <a:lvl4pPr marL="1828754" indent="0">
              <a:buFontTx/>
              <a:buNone/>
              <a:defRPr sz="2400">
                <a:solidFill>
                  <a:schemeClr val="bg1"/>
                </a:solidFill>
                <a:latin typeface="+mj-lt"/>
              </a:defRPr>
            </a:lvl4pPr>
            <a:lvl5pPr marL="2438339" indent="0">
              <a:buFontTx/>
              <a:buNone/>
              <a:defRPr sz="2400">
                <a:solidFill>
                  <a:schemeClr val="bg1"/>
                </a:solidFill>
                <a:latin typeface="+mj-lt"/>
              </a:defRPr>
            </a:lvl5pPr>
          </a:lstStyle>
          <a:p>
            <a:pPr lvl="0"/>
            <a:r>
              <a:rPr lang="en-US"/>
              <a:t>Presenter’s name</a:t>
            </a:r>
          </a:p>
        </p:txBody>
      </p:sp>
      <p:sp>
        <p:nvSpPr>
          <p:cNvPr id="14" name="Text Placeholder 11">
            <a:extLst>
              <a:ext uri="{FF2B5EF4-FFF2-40B4-BE49-F238E27FC236}">
                <a16:creationId xmlns:a16="http://schemas.microsoft.com/office/drawing/2014/main" id="{A0AFFE13-8823-4897-B45C-AA489BE7E8E7}"/>
              </a:ext>
            </a:extLst>
          </p:cNvPr>
          <p:cNvSpPr>
            <a:spLocks noGrp="1"/>
          </p:cNvSpPr>
          <p:nvPr>
            <p:ph type="body" sz="quarter" idx="11" hasCustomPrompt="1"/>
          </p:nvPr>
        </p:nvSpPr>
        <p:spPr>
          <a:xfrm>
            <a:off x="915000" y="5202767"/>
            <a:ext cx="10365000" cy="730251"/>
          </a:xfrm>
          <a:prstGeom prst="rect">
            <a:avLst/>
          </a:prstGeom>
        </p:spPr>
        <p:txBody>
          <a:bodyPr vert="horz" lIns="0" tIns="0" rIns="0" bIns="0"/>
          <a:lstStyle>
            <a:lvl1pPr marL="0" indent="0">
              <a:buFontTx/>
              <a:buNone/>
              <a:defRPr sz="2133">
                <a:solidFill>
                  <a:schemeClr val="bg1"/>
                </a:solidFill>
                <a:latin typeface="+mj-lt"/>
              </a:defRPr>
            </a:lvl1pPr>
            <a:lvl2pPr marL="609585" indent="0">
              <a:buFontTx/>
              <a:buNone/>
              <a:defRPr sz="2133">
                <a:solidFill>
                  <a:schemeClr val="bg1"/>
                </a:solidFill>
                <a:latin typeface="+mj-lt"/>
              </a:defRPr>
            </a:lvl2pPr>
            <a:lvl3pPr marL="1219170" indent="0">
              <a:buFontTx/>
              <a:buNone/>
              <a:defRPr sz="2133">
                <a:solidFill>
                  <a:schemeClr val="bg1"/>
                </a:solidFill>
                <a:latin typeface="+mj-lt"/>
              </a:defRPr>
            </a:lvl3pPr>
            <a:lvl4pPr marL="1828754" indent="0">
              <a:buFontTx/>
              <a:buNone/>
              <a:defRPr sz="2133">
                <a:solidFill>
                  <a:schemeClr val="bg1"/>
                </a:solidFill>
                <a:latin typeface="+mj-lt"/>
              </a:defRPr>
            </a:lvl4pPr>
            <a:lvl5pPr marL="2438339" indent="0">
              <a:buFontTx/>
              <a:buNone/>
              <a:defRPr sz="2133">
                <a:solidFill>
                  <a:schemeClr val="bg1"/>
                </a:solidFill>
                <a:latin typeface="+mj-lt"/>
              </a:defRPr>
            </a:lvl5pPr>
          </a:lstStyle>
          <a:p>
            <a:pPr lvl="0"/>
            <a:r>
              <a:rPr lang="en-US"/>
              <a:t>Presenter’s title goes here</a:t>
            </a:r>
          </a:p>
        </p:txBody>
      </p:sp>
    </p:spTree>
    <p:extLst>
      <p:ext uri="{BB962C8B-B14F-4D97-AF65-F5344CB8AC3E}">
        <p14:creationId xmlns:p14="http://schemas.microsoft.com/office/powerpoint/2010/main" val="2776332579"/>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949A-4F2D-4A0F-A513-FC1DDF989461}"/>
              </a:ext>
            </a:extLst>
          </p:cNvPr>
          <p:cNvSpPr>
            <a:spLocks noGrp="1"/>
          </p:cNvSpPr>
          <p:nvPr>
            <p:ph type="title" hasCustomPrompt="1"/>
          </p:nvPr>
        </p:nvSpPr>
        <p:spPr>
          <a:xfrm>
            <a:off x="609600" y="533401"/>
            <a:ext cx="10972800" cy="711200"/>
          </a:xfrm>
          <a:prstGeom prst="rect">
            <a:avLst/>
          </a:prstGeom>
        </p:spPr>
        <p:txBody>
          <a:bodyPr/>
          <a:lstStyle>
            <a:lvl1pPr>
              <a:defRPr/>
            </a:lvl1pPr>
          </a:lstStyle>
          <a:p>
            <a:r>
              <a:rPr lang="en-US"/>
              <a:t>Title goes here to maximize space</a:t>
            </a:r>
          </a:p>
        </p:txBody>
      </p:sp>
      <p:sp>
        <p:nvSpPr>
          <p:cNvPr id="3" name="Slide Number Placeholder 2">
            <a:extLst>
              <a:ext uri="{FF2B5EF4-FFF2-40B4-BE49-F238E27FC236}">
                <a16:creationId xmlns:a16="http://schemas.microsoft.com/office/drawing/2014/main" id="{866E7036-DFC8-4D8C-942A-5B5258EAD08C}"/>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id="{70A973FA-0722-4B8E-8EF7-C3C0E5B5BB7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117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949A-4F2D-4A0F-A513-FC1DDF989461}"/>
              </a:ext>
            </a:extLst>
          </p:cNvPr>
          <p:cNvSpPr>
            <a:spLocks noGrp="1"/>
          </p:cNvSpPr>
          <p:nvPr>
            <p:ph type="title" hasCustomPrompt="1"/>
          </p:nvPr>
        </p:nvSpPr>
        <p:spPr>
          <a:xfrm>
            <a:off x="609600" y="533401"/>
            <a:ext cx="10972800" cy="711200"/>
          </a:xfrm>
          <a:prstGeom prst="rect">
            <a:avLst/>
          </a:prstGeom>
        </p:spPr>
        <p:txBody>
          <a:bodyPr/>
          <a:lstStyle>
            <a:lvl1pPr>
              <a:defRPr/>
            </a:lvl1pPr>
          </a:lstStyle>
          <a:p>
            <a:r>
              <a:rPr lang="en-US"/>
              <a:t>Title goes here to maximize space</a:t>
            </a:r>
          </a:p>
        </p:txBody>
      </p:sp>
      <p:sp>
        <p:nvSpPr>
          <p:cNvPr id="3" name="Slide Number Placeholder 2">
            <a:extLst>
              <a:ext uri="{FF2B5EF4-FFF2-40B4-BE49-F238E27FC236}">
                <a16:creationId xmlns:a16="http://schemas.microsoft.com/office/drawing/2014/main" id="{866E7036-DFC8-4D8C-942A-5B5258EAD08C}"/>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id="{70A973FA-0722-4B8E-8EF7-C3C0E5B5BB7B}"/>
              </a:ext>
            </a:extLst>
          </p:cNvPr>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id="{6A4C8F82-01D0-449D-AE62-E703332C30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3951" y="6327675"/>
            <a:ext cx="1377696" cy="411252"/>
          </a:xfrm>
          <a:prstGeom prst="rect">
            <a:avLst/>
          </a:prstGeom>
        </p:spPr>
      </p:pic>
    </p:spTree>
    <p:extLst>
      <p:ext uri="{BB962C8B-B14F-4D97-AF65-F5344CB8AC3E}">
        <p14:creationId xmlns:p14="http://schemas.microsoft.com/office/powerpoint/2010/main" val="2340700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68E82-1DBF-4A32-9F45-72945A82A61D}"/>
              </a:ext>
            </a:extLst>
          </p:cNvPr>
          <p:cNvSpPr>
            <a:spLocks noGrp="1"/>
          </p:cNvSpPr>
          <p:nvPr>
            <p:ph type="title" hasCustomPrompt="1"/>
          </p:nvPr>
        </p:nvSpPr>
        <p:spPr>
          <a:xfrm>
            <a:off x="609600" y="538137"/>
            <a:ext cx="10972800" cy="711200"/>
          </a:xfrm>
          <a:prstGeom prst="rect">
            <a:avLst/>
          </a:prstGeom>
        </p:spPr>
        <p:txBody>
          <a:bodyPr/>
          <a:lstStyle>
            <a:lvl1pPr>
              <a:defRPr/>
            </a:lvl1pPr>
          </a:lstStyle>
          <a:p>
            <a:r>
              <a:rPr lang="en-US"/>
              <a:t>Title goes here to maximize space</a:t>
            </a:r>
          </a:p>
        </p:txBody>
      </p:sp>
      <p:sp>
        <p:nvSpPr>
          <p:cNvPr id="3" name="Slide Number Placeholder 2">
            <a:extLst>
              <a:ext uri="{FF2B5EF4-FFF2-40B4-BE49-F238E27FC236}">
                <a16:creationId xmlns:a16="http://schemas.microsoft.com/office/drawing/2014/main" id="{3C0F249C-DF21-4EFB-8FEF-2F3F25DF73E6}"/>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id="{8100EC73-17A9-4409-9F70-047DBB38A0F2}"/>
              </a:ext>
            </a:extLst>
          </p:cNvPr>
          <p:cNvSpPr>
            <a:spLocks noGrp="1"/>
          </p:cNvSpPr>
          <p:nvPr>
            <p:ph type="ftr" sz="quarter" idx="11"/>
          </p:nvPr>
        </p:nvSpPr>
        <p:spPr/>
        <p:txBody>
          <a:bodyPr/>
          <a:lstStyle/>
          <a:p>
            <a:endParaRPr lang="en-US"/>
          </a:p>
        </p:txBody>
      </p:sp>
      <p:sp>
        <p:nvSpPr>
          <p:cNvPr id="5" name="Text Placeholder 24">
            <a:extLst>
              <a:ext uri="{FF2B5EF4-FFF2-40B4-BE49-F238E27FC236}">
                <a16:creationId xmlns:a16="http://schemas.microsoft.com/office/drawing/2014/main" id="{845D1184-FEEA-4620-BCE3-961CE27C6588}"/>
              </a:ext>
            </a:extLst>
          </p:cNvPr>
          <p:cNvSpPr>
            <a:spLocks noGrp="1"/>
          </p:cNvSpPr>
          <p:nvPr>
            <p:ph type="body" sz="quarter" idx="13" hasCustomPrompt="1"/>
          </p:nvPr>
        </p:nvSpPr>
        <p:spPr>
          <a:xfrm>
            <a:off x="609600" y="1108711"/>
            <a:ext cx="10972800" cy="251115"/>
          </a:xfrm>
          <a:prstGeom prst="rect">
            <a:avLst/>
          </a:prstGeom>
        </p:spPr>
        <p:txBody>
          <a:bodyPr vert="horz" lIns="0" tIns="0" rIns="0" bIns="0">
            <a:noAutofit/>
          </a:bodyPr>
          <a:lstStyle>
            <a:lvl1pPr marL="457189" marR="0" indent="-457189" algn="l" defTabSz="609585" rtl="0" eaLnBrk="1" fontAlgn="auto" latinLnBrk="0" hangingPunct="1">
              <a:lnSpc>
                <a:spcPct val="100000"/>
              </a:lnSpc>
              <a:spcBef>
                <a:spcPts val="0"/>
              </a:spcBef>
              <a:spcAft>
                <a:spcPts val="0"/>
              </a:spcAft>
              <a:buClrTx/>
              <a:buSzTx/>
              <a:buFontTx/>
              <a:buNone/>
              <a:tabLst/>
              <a:defRPr kumimoji="0" lang="en-US" sz="2133" b="0" i="0" u="none" strike="noStrike" kern="1200" cap="none" spc="0" normalizeH="0" baseline="0">
                <a:ln>
                  <a:noFill/>
                </a:ln>
                <a:solidFill>
                  <a:schemeClr val="accent2">
                    <a:lumMod val="50000"/>
                  </a:schemeClr>
                </a:solidFill>
                <a:effectLst/>
                <a:uLnTx/>
                <a:uFillTx/>
                <a:latin typeface="FS Elliot Pro"/>
                <a:ea typeface="+mn-ea"/>
                <a:cs typeface="+mn-cs"/>
              </a:defRPr>
            </a:lvl1pPr>
          </a:lstStyle>
          <a:p>
            <a:pPr marL="457189" marR="0" lvl="0" indent="-457189" algn="l" defTabSz="609585" rtl="0" eaLnBrk="1" fontAlgn="auto" latinLnBrk="0" hangingPunct="1">
              <a:lnSpc>
                <a:spcPct val="100000"/>
              </a:lnSpc>
              <a:spcBef>
                <a:spcPts val="0"/>
              </a:spcBef>
              <a:spcAft>
                <a:spcPts val="0"/>
              </a:spcAft>
              <a:buClrTx/>
              <a:buSzTx/>
              <a:tabLst/>
              <a:defRPr/>
            </a:pPr>
            <a:r>
              <a:rPr lang="en-US"/>
              <a:t>Sometimes you will want to use a sub-title</a:t>
            </a:r>
          </a:p>
        </p:txBody>
      </p:sp>
      <p:pic>
        <p:nvPicPr>
          <p:cNvPr id="8" name="Picture 7">
            <a:extLst>
              <a:ext uri="{FF2B5EF4-FFF2-40B4-BE49-F238E27FC236}">
                <a16:creationId xmlns:a16="http://schemas.microsoft.com/office/drawing/2014/main" id="{71D7B0DE-823C-43FD-9D38-6F5270DBED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3951" y="6327675"/>
            <a:ext cx="1377696" cy="411252"/>
          </a:xfrm>
          <a:prstGeom prst="rect">
            <a:avLst/>
          </a:prstGeom>
        </p:spPr>
      </p:pic>
    </p:spTree>
    <p:extLst>
      <p:ext uri="{BB962C8B-B14F-4D97-AF65-F5344CB8AC3E}">
        <p14:creationId xmlns:p14="http://schemas.microsoft.com/office/powerpoint/2010/main" val="3681231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949A-4F2D-4A0F-A513-FC1DDF989461}"/>
              </a:ext>
            </a:extLst>
          </p:cNvPr>
          <p:cNvSpPr>
            <a:spLocks noGrp="1"/>
          </p:cNvSpPr>
          <p:nvPr>
            <p:ph type="title" hasCustomPrompt="1"/>
          </p:nvPr>
        </p:nvSpPr>
        <p:spPr>
          <a:xfrm>
            <a:off x="609600" y="533401"/>
            <a:ext cx="10972800" cy="711200"/>
          </a:xfrm>
          <a:prstGeom prst="rect">
            <a:avLst/>
          </a:prstGeom>
        </p:spPr>
        <p:txBody>
          <a:bodyPr/>
          <a:lstStyle>
            <a:lvl1pPr>
              <a:defRPr/>
            </a:lvl1pPr>
          </a:lstStyle>
          <a:p>
            <a:r>
              <a:rPr lang="en-US"/>
              <a:t>Title goes here to maximize space</a:t>
            </a:r>
          </a:p>
        </p:txBody>
      </p:sp>
      <p:sp>
        <p:nvSpPr>
          <p:cNvPr id="3" name="Slide Number Placeholder 2">
            <a:extLst>
              <a:ext uri="{FF2B5EF4-FFF2-40B4-BE49-F238E27FC236}">
                <a16:creationId xmlns:a16="http://schemas.microsoft.com/office/drawing/2014/main" id="{866E7036-DFC8-4D8C-942A-5B5258EAD08C}"/>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id="{70A973FA-0722-4B8E-8EF7-C3C0E5B5BB7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06437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 Sectio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C501D-4747-41C7-8B5B-CF162567D1E4}"/>
              </a:ext>
            </a:extLst>
          </p:cNvPr>
          <p:cNvSpPr>
            <a:spLocks noGrp="1"/>
          </p:cNvSpPr>
          <p:nvPr>
            <p:ph type="title" hasCustomPrompt="1"/>
          </p:nvPr>
        </p:nvSpPr>
        <p:spPr>
          <a:xfrm>
            <a:off x="609600" y="878669"/>
            <a:ext cx="10972800" cy="711200"/>
          </a:xfrm>
          <a:prstGeom prst="rect">
            <a:avLst/>
          </a:prstGeom>
        </p:spPr>
        <p:txBody>
          <a:bodyPr/>
          <a:lstStyle>
            <a:lvl1pPr>
              <a:defRPr/>
            </a:lvl1pPr>
          </a:lstStyle>
          <a:p>
            <a:r>
              <a:rPr lang="en-US"/>
              <a:t>Title goes here to maximize space</a:t>
            </a:r>
          </a:p>
        </p:txBody>
      </p:sp>
      <p:sp>
        <p:nvSpPr>
          <p:cNvPr id="3" name="Slide Number Placeholder 2">
            <a:extLst>
              <a:ext uri="{FF2B5EF4-FFF2-40B4-BE49-F238E27FC236}">
                <a16:creationId xmlns:a16="http://schemas.microsoft.com/office/drawing/2014/main" id="{A428F91A-B92A-4811-A27B-F7569E1C3F43}"/>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id="{5943E859-508A-4B57-AB1B-127ACACA9537}"/>
              </a:ext>
            </a:extLst>
          </p:cNvPr>
          <p:cNvSpPr>
            <a:spLocks noGrp="1"/>
          </p:cNvSpPr>
          <p:nvPr>
            <p:ph type="ftr" sz="quarter" idx="11"/>
          </p:nvPr>
        </p:nvSpPr>
        <p:spPr/>
        <p:txBody>
          <a:bodyPr/>
          <a:lstStyle/>
          <a:p>
            <a:endParaRPr lang="en-US"/>
          </a:p>
        </p:txBody>
      </p:sp>
      <p:sp>
        <p:nvSpPr>
          <p:cNvPr id="5" name="Text Placeholder 22">
            <a:extLst>
              <a:ext uri="{FF2B5EF4-FFF2-40B4-BE49-F238E27FC236}">
                <a16:creationId xmlns:a16="http://schemas.microsoft.com/office/drawing/2014/main" id="{1F7CD2CE-8796-4A34-8252-0256D1001F0E}"/>
              </a:ext>
            </a:extLst>
          </p:cNvPr>
          <p:cNvSpPr>
            <a:spLocks noGrp="1"/>
          </p:cNvSpPr>
          <p:nvPr>
            <p:ph type="body" sz="quarter" idx="12" hasCustomPrompt="1"/>
          </p:nvPr>
        </p:nvSpPr>
        <p:spPr>
          <a:xfrm>
            <a:off x="609600" y="494636"/>
            <a:ext cx="10972800" cy="362021"/>
          </a:xfrm>
          <a:prstGeom prst="rect">
            <a:avLst/>
          </a:prstGeom>
        </p:spPr>
        <p:txBody>
          <a:bodyPr vert="horz" lIns="0" tIns="0" rIns="0" bIns="0">
            <a:noAutofit/>
          </a:bodyPr>
          <a:lstStyle>
            <a:lvl1pPr marL="0" indent="0">
              <a:lnSpc>
                <a:spcPct val="100000"/>
              </a:lnSpc>
              <a:spcBef>
                <a:spcPts val="0"/>
              </a:spcBef>
              <a:buNone/>
              <a:defRPr sz="1867" b="1">
                <a:solidFill>
                  <a:schemeClr val="accent2">
                    <a:lumMod val="50000"/>
                  </a:schemeClr>
                </a:solidFill>
              </a:defRPr>
            </a:lvl1pPr>
            <a:lvl3pPr marL="1219170" indent="0">
              <a:buNone/>
              <a:defRPr/>
            </a:lvl3pPr>
          </a:lstStyle>
          <a:p>
            <a:pPr lvl="0"/>
            <a:r>
              <a:rPr lang="en-US"/>
              <a:t>Use area to align your slide with the section</a:t>
            </a:r>
          </a:p>
        </p:txBody>
      </p:sp>
      <p:pic>
        <p:nvPicPr>
          <p:cNvPr id="8" name="Picture 7">
            <a:extLst>
              <a:ext uri="{FF2B5EF4-FFF2-40B4-BE49-F238E27FC236}">
                <a16:creationId xmlns:a16="http://schemas.microsoft.com/office/drawing/2014/main" id="{8778CC2B-F818-4DE8-9DD3-BCC0CC7672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3951" y="6327675"/>
            <a:ext cx="1377696" cy="411252"/>
          </a:xfrm>
          <a:prstGeom prst="rect">
            <a:avLst/>
          </a:prstGeom>
        </p:spPr>
      </p:pic>
    </p:spTree>
    <p:extLst>
      <p:ext uri="{BB962C8B-B14F-4D97-AF65-F5344CB8AC3E}">
        <p14:creationId xmlns:p14="http://schemas.microsoft.com/office/powerpoint/2010/main" val="6226151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 Section,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C86C6-A92E-4BB5-989F-5B340DCE7F44}"/>
              </a:ext>
            </a:extLst>
          </p:cNvPr>
          <p:cNvSpPr>
            <a:spLocks noGrp="1"/>
          </p:cNvSpPr>
          <p:nvPr>
            <p:ph type="title" hasCustomPrompt="1"/>
          </p:nvPr>
        </p:nvSpPr>
        <p:spPr>
          <a:xfrm>
            <a:off x="609600" y="878669"/>
            <a:ext cx="10972800" cy="365932"/>
          </a:xfrm>
          <a:prstGeom prst="rect">
            <a:avLst/>
          </a:prstGeom>
        </p:spPr>
        <p:txBody>
          <a:bodyPr/>
          <a:lstStyle>
            <a:lvl1pPr>
              <a:defRPr/>
            </a:lvl1pPr>
          </a:lstStyle>
          <a:p>
            <a:r>
              <a:rPr lang="en-US"/>
              <a:t>Title goes here to maximize space</a:t>
            </a:r>
          </a:p>
        </p:txBody>
      </p:sp>
      <p:sp>
        <p:nvSpPr>
          <p:cNvPr id="3" name="Slide Number Placeholder 2">
            <a:extLst>
              <a:ext uri="{FF2B5EF4-FFF2-40B4-BE49-F238E27FC236}">
                <a16:creationId xmlns:a16="http://schemas.microsoft.com/office/drawing/2014/main" id="{9273DB88-4BF8-453F-9DAC-BECD23C9C252}"/>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id="{709D6BB2-1AEA-4192-ADD7-7536AC233F9D}"/>
              </a:ext>
            </a:extLst>
          </p:cNvPr>
          <p:cNvSpPr>
            <a:spLocks noGrp="1"/>
          </p:cNvSpPr>
          <p:nvPr>
            <p:ph type="ftr" sz="quarter" idx="11"/>
          </p:nvPr>
        </p:nvSpPr>
        <p:spPr/>
        <p:txBody>
          <a:bodyPr/>
          <a:lstStyle/>
          <a:p>
            <a:endParaRPr lang="en-US"/>
          </a:p>
        </p:txBody>
      </p:sp>
      <p:sp>
        <p:nvSpPr>
          <p:cNvPr id="6" name="Text Placeholder 22">
            <a:extLst>
              <a:ext uri="{FF2B5EF4-FFF2-40B4-BE49-F238E27FC236}">
                <a16:creationId xmlns:a16="http://schemas.microsoft.com/office/drawing/2014/main" id="{91CC6CB0-066E-4541-BE90-73F8D093B175}"/>
              </a:ext>
            </a:extLst>
          </p:cNvPr>
          <p:cNvSpPr>
            <a:spLocks noGrp="1"/>
          </p:cNvSpPr>
          <p:nvPr>
            <p:ph type="body" sz="quarter" idx="12" hasCustomPrompt="1"/>
          </p:nvPr>
        </p:nvSpPr>
        <p:spPr>
          <a:xfrm>
            <a:off x="609600" y="494636"/>
            <a:ext cx="10972800" cy="362021"/>
          </a:xfrm>
          <a:prstGeom prst="rect">
            <a:avLst/>
          </a:prstGeom>
        </p:spPr>
        <p:txBody>
          <a:bodyPr vert="horz" lIns="0" tIns="0" rIns="0" bIns="0">
            <a:noAutofit/>
          </a:bodyPr>
          <a:lstStyle>
            <a:lvl1pPr marL="0" indent="0">
              <a:lnSpc>
                <a:spcPct val="100000"/>
              </a:lnSpc>
              <a:spcBef>
                <a:spcPts val="0"/>
              </a:spcBef>
              <a:buNone/>
              <a:defRPr sz="1867" b="1">
                <a:solidFill>
                  <a:schemeClr val="accent2">
                    <a:lumMod val="50000"/>
                  </a:schemeClr>
                </a:solidFill>
              </a:defRPr>
            </a:lvl1pPr>
            <a:lvl3pPr marL="1219170" indent="0">
              <a:buNone/>
              <a:defRPr/>
            </a:lvl3pPr>
          </a:lstStyle>
          <a:p>
            <a:pPr lvl="0"/>
            <a:r>
              <a:rPr lang="en-US"/>
              <a:t>Use area to align your slide with the section</a:t>
            </a:r>
          </a:p>
        </p:txBody>
      </p:sp>
      <p:sp>
        <p:nvSpPr>
          <p:cNvPr id="7" name="Text Placeholder 24">
            <a:extLst>
              <a:ext uri="{FF2B5EF4-FFF2-40B4-BE49-F238E27FC236}">
                <a16:creationId xmlns:a16="http://schemas.microsoft.com/office/drawing/2014/main" id="{4DB8EBBE-3FAA-46E7-B8CB-99E01937CC40}"/>
              </a:ext>
            </a:extLst>
          </p:cNvPr>
          <p:cNvSpPr>
            <a:spLocks noGrp="1"/>
          </p:cNvSpPr>
          <p:nvPr>
            <p:ph type="body" sz="quarter" idx="13" hasCustomPrompt="1"/>
          </p:nvPr>
        </p:nvSpPr>
        <p:spPr>
          <a:xfrm>
            <a:off x="609600" y="1435871"/>
            <a:ext cx="10972800" cy="251115"/>
          </a:xfrm>
          <a:prstGeom prst="rect">
            <a:avLst/>
          </a:prstGeom>
        </p:spPr>
        <p:txBody>
          <a:bodyPr vert="horz" lIns="0" tIns="0" rIns="0" bIns="0">
            <a:noAutofit/>
          </a:bodyPr>
          <a:lstStyle>
            <a:lvl1pPr marL="457189" marR="0" indent="-457189" algn="l" defTabSz="609585" rtl="0" eaLnBrk="1" fontAlgn="auto" latinLnBrk="0" hangingPunct="1">
              <a:lnSpc>
                <a:spcPct val="100000"/>
              </a:lnSpc>
              <a:spcBef>
                <a:spcPts val="0"/>
              </a:spcBef>
              <a:spcAft>
                <a:spcPts val="0"/>
              </a:spcAft>
              <a:buClrTx/>
              <a:buSzTx/>
              <a:buFontTx/>
              <a:buNone/>
              <a:tabLst/>
              <a:defRPr kumimoji="0" lang="en-US" sz="2133" b="0" i="0" u="none" strike="noStrike" kern="1200" cap="none" spc="0" normalizeH="0" baseline="0">
                <a:ln>
                  <a:noFill/>
                </a:ln>
                <a:solidFill>
                  <a:schemeClr val="accent2">
                    <a:lumMod val="50000"/>
                  </a:schemeClr>
                </a:solidFill>
                <a:effectLst/>
                <a:uLnTx/>
                <a:uFillTx/>
                <a:latin typeface="FS Elliot Pro"/>
                <a:ea typeface="+mn-ea"/>
                <a:cs typeface="+mn-cs"/>
              </a:defRPr>
            </a:lvl1pPr>
          </a:lstStyle>
          <a:p>
            <a:pPr marL="457189" marR="0" lvl="0" indent="-457189" algn="l" defTabSz="609585" rtl="0" eaLnBrk="1" fontAlgn="auto" latinLnBrk="0" hangingPunct="1">
              <a:lnSpc>
                <a:spcPct val="100000"/>
              </a:lnSpc>
              <a:spcBef>
                <a:spcPts val="0"/>
              </a:spcBef>
              <a:spcAft>
                <a:spcPts val="0"/>
              </a:spcAft>
              <a:buClrTx/>
              <a:buSzTx/>
              <a:tabLst/>
              <a:defRPr/>
            </a:pPr>
            <a:r>
              <a:rPr lang="en-US"/>
              <a:t>Sometimes you will want to use a sub-title</a:t>
            </a:r>
          </a:p>
        </p:txBody>
      </p:sp>
      <p:pic>
        <p:nvPicPr>
          <p:cNvPr id="8" name="Picture 7">
            <a:extLst>
              <a:ext uri="{FF2B5EF4-FFF2-40B4-BE49-F238E27FC236}">
                <a16:creationId xmlns:a16="http://schemas.microsoft.com/office/drawing/2014/main" id="{E80A50D1-0E81-4399-A488-4A71E40721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3951" y="6327675"/>
            <a:ext cx="1377696" cy="411252"/>
          </a:xfrm>
          <a:prstGeom prst="rect">
            <a:avLst/>
          </a:prstGeom>
        </p:spPr>
      </p:pic>
    </p:spTree>
    <p:extLst>
      <p:ext uri="{BB962C8B-B14F-4D97-AF65-F5344CB8AC3E}">
        <p14:creationId xmlns:p14="http://schemas.microsoft.com/office/powerpoint/2010/main" val="167712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 ALL">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D225F9-CA55-4153-AEDD-64D337DFAE7E}"/>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id="{E7AB2558-F99A-4D52-B321-2751BD5019AE}"/>
              </a:ext>
            </a:extLst>
          </p:cNvPr>
          <p:cNvSpPr>
            <a:spLocks noGrp="1"/>
          </p:cNvSpPr>
          <p:nvPr>
            <p:ph type="ftr" sz="quarter" idx="11"/>
          </p:nvPr>
        </p:nvSpPr>
        <p:spPr/>
        <p:txBody>
          <a:bodyPr/>
          <a:lstStyle/>
          <a:p>
            <a:endParaRPr lang="en-US"/>
          </a:p>
        </p:txBody>
      </p:sp>
      <p:sp>
        <p:nvSpPr>
          <p:cNvPr id="9" name="Title 1">
            <a:extLst>
              <a:ext uri="{FF2B5EF4-FFF2-40B4-BE49-F238E27FC236}">
                <a16:creationId xmlns:a16="http://schemas.microsoft.com/office/drawing/2014/main" id="{2F561679-21AD-4DCE-B425-1815B4A077A3}"/>
              </a:ext>
            </a:extLst>
          </p:cNvPr>
          <p:cNvSpPr>
            <a:spLocks noGrp="1"/>
          </p:cNvSpPr>
          <p:nvPr>
            <p:ph type="title" hasCustomPrompt="1"/>
          </p:nvPr>
        </p:nvSpPr>
        <p:spPr>
          <a:xfrm>
            <a:off x="609600" y="878669"/>
            <a:ext cx="10972800" cy="365932"/>
          </a:xfrm>
          <a:prstGeom prst="rect">
            <a:avLst/>
          </a:prstGeom>
        </p:spPr>
        <p:txBody>
          <a:bodyPr/>
          <a:lstStyle>
            <a:lvl1pPr>
              <a:defRPr/>
            </a:lvl1pPr>
          </a:lstStyle>
          <a:p>
            <a:r>
              <a:rPr lang="en-US"/>
              <a:t>Title goes here to maximize space</a:t>
            </a:r>
          </a:p>
        </p:txBody>
      </p:sp>
      <p:sp>
        <p:nvSpPr>
          <p:cNvPr id="10" name="Text Placeholder 22">
            <a:extLst>
              <a:ext uri="{FF2B5EF4-FFF2-40B4-BE49-F238E27FC236}">
                <a16:creationId xmlns:a16="http://schemas.microsoft.com/office/drawing/2014/main" id="{41C1B773-FEFE-4C1D-AAA3-D1932AB97084}"/>
              </a:ext>
            </a:extLst>
          </p:cNvPr>
          <p:cNvSpPr>
            <a:spLocks noGrp="1"/>
          </p:cNvSpPr>
          <p:nvPr>
            <p:ph type="body" sz="quarter" idx="12" hasCustomPrompt="1"/>
          </p:nvPr>
        </p:nvSpPr>
        <p:spPr>
          <a:xfrm>
            <a:off x="609600" y="494636"/>
            <a:ext cx="10972800" cy="362021"/>
          </a:xfrm>
          <a:prstGeom prst="rect">
            <a:avLst/>
          </a:prstGeom>
        </p:spPr>
        <p:txBody>
          <a:bodyPr vert="horz" lIns="0" tIns="0" rIns="0" bIns="0">
            <a:noAutofit/>
          </a:bodyPr>
          <a:lstStyle>
            <a:lvl1pPr marL="0" indent="0">
              <a:lnSpc>
                <a:spcPct val="100000"/>
              </a:lnSpc>
              <a:spcBef>
                <a:spcPts val="0"/>
              </a:spcBef>
              <a:buNone/>
              <a:defRPr sz="1867" b="1">
                <a:solidFill>
                  <a:schemeClr val="accent2">
                    <a:lumMod val="50000"/>
                  </a:schemeClr>
                </a:solidFill>
              </a:defRPr>
            </a:lvl1pPr>
            <a:lvl3pPr marL="1219170" indent="0">
              <a:buNone/>
              <a:defRPr/>
            </a:lvl3pPr>
          </a:lstStyle>
          <a:p>
            <a:pPr lvl="0"/>
            <a:r>
              <a:rPr lang="en-US"/>
              <a:t>Use area to align your slide with the section</a:t>
            </a:r>
          </a:p>
        </p:txBody>
      </p:sp>
      <p:sp>
        <p:nvSpPr>
          <p:cNvPr id="11" name="Text Placeholder 24">
            <a:extLst>
              <a:ext uri="{FF2B5EF4-FFF2-40B4-BE49-F238E27FC236}">
                <a16:creationId xmlns:a16="http://schemas.microsoft.com/office/drawing/2014/main" id="{B0A18281-9032-4A7A-8DE8-E391A10A388B}"/>
              </a:ext>
            </a:extLst>
          </p:cNvPr>
          <p:cNvSpPr>
            <a:spLocks noGrp="1"/>
          </p:cNvSpPr>
          <p:nvPr>
            <p:ph type="body" sz="quarter" idx="13" hasCustomPrompt="1"/>
          </p:nvPr>
        </p:nvSpPr>
        <p:spPr>
          <a:xfrm>
            <a:off x="609600" y="1435871"/>
            <a:ext cx="10972800" cy="251115"/>
          </a:xfrm>
          <a:prstGeom prst="rect">
            <a:avLst/>
          </a:prstGeom>
        </p:spPr>
        <p:txBody>
          <a:bodyPr vert="horz" lIns="0" tIns="0" rIns="0" bIns="0">
            <a:noAutofit/>
          </a:bodyPr>
          <a:lstStyle>
            <a:lvl1pPr marL="457189" marR="0" indent="-457189" algn="l" defTabSz="609585" rtl="0" eaLnBrk="1" fontAlgn="auto" latinLnBrk="0" hangingPunct="1">
              <a:lnSpc>
                <a:spcPct val="100000"/>
              </a:lnSpc>
              <a:spcBef>
                <a:spcPts val="0"/>
              </a:spcBef>
              <a:spcAft>
                <a:spcPts val="0"/>
              </a:spcAft>
              <a:buClrTx/>
              <a:buSzTx/>
              <a:buFontTx/>
              <a:buNone/>
              <a:tabLst/>
              <a:defRPr kumimoji="0" lang="en-US" sz="2133" b="0" i="0" u="none" strike="noStrike" kern="1200" cap="none" spc="0" normalizeH="0" baseline="0">
                <a:ln>
                  <a:noFill/>
                </a:ln>
                <a:solidFill>
                  <a:schemeClr val="accent2">
                    <a:lumMod val="50000"/>
                  </a:schemeClr>
                </a:solidFill>
                <a:effectLst/>
                <a:uLnTx/>
                <a:uFillTx/>
                <a:latin typeface="FS Elliot Pro"/>
                <a:ea typeface="+mn-ea"/>
                <a:cs typeface="+mn-cs"/>
              </a:defRPr>
            </a:lvl1pPr>
          </a:lstStyle>
          <a:p>
            <a:pPr marL="457189" marR="0" lvl="0" indent="-457189" algn="l" defTabSz="609585" rtl="0" eaLnBrk="1" fontAlgn="auto" latinLnBrk="0" hangingPunct="1">
              <a:lnSpc>
                <a:spcPct val="100000"/>
              </a:lnSpc>
              <a:spcBef>
                <a:spcPts val="0"/>
              </a:spcBef>
              <a:spcAft>
                <a:spcPts val="0"/>
              </a:spcAft>
              <a:buClrTx/>
              <a:buSzTx/>
              <a:tabLst/>
              <a:defRPr/>
            </a:pPr>
            <a:r>
              <a:rPr lang="en-US"/>
              <a:t>Sometimes you will want to use a sub-title</a:t>
            </a:r>
          </a:p>
        </p:txBody>
      </p:sp>
      <p:sp>
        <p:nvSpPr>
          <p:cNvPr id="12" name="Text Placeholder 5">
            <a:extLst>
              <a:ext uri="{FF2B5EF4-FFF2-40B4-BE49-F238E27FC236}">
                <a16:creationId xmlns:a16="http://schemas.microsoft.com/office/drawing/2014/main" id="{8D8C238A-E216-41AD-A45D-89B40A0F5D13}"/>
              </a:ext>
            </a:extLst>
          </p:cNvPr>
          <p:cNvSpPr>
            <a:spLocks noGrp="1"/>
          </p:cNvSpPr>
          <p:nvPr>
            <p:ph type="body" sz="quarter" idx="14" hasCustomPrompt="1"/>
          </p:nvPr>
        </p:nvSpPr>
        <p:spPr>
          <a:xfrm>
            <a:off x="609600" y="2499779"/>
            <a:ext cx="10972800" cy="2358039"/>
          </a:xfrm>
          <a:prstGeom prst="rect">
            <a:avLst/>
          </a:prstGeom>
        </p:spPr>
        <p:txBody>
          <a:bodyPr/>
          <a:lstStyle>
            <a:lvl1pPr marL="455073" indent="-302676">
              <a:buClr>
                <a:schemeClr val="accent2">
                  <a:lumMod val="50000"/>
                </a:schemeClr>
              </a:buClr>
              <a:defRPr sz="2133">
                <a:solidFill>
                  <a:schemeClr val="accent2">
                    <a:lumMod val="50000"/>
                  </a:schemeClr>
                </a:solidFill>
                <a:latin typeface="+mj-lt"/>
              </a:defRPr>
            </a:lvl1pPr>
            <a:lvl2pPr marL="918610" indent="-309026">
              <a:defRPr sz="1867">
                <a:solidFill>
                  <a:schemeClr val="accent2">
                    <a:lumMod val="50000"/>
                  </a:schemeClr>
                </a:solidFill>
                <a:latin typeface="+mj-lt"/>
              </a:defRPr>
            </a:lvl2pPr>
            <a:lvl3pPr>
              <a:defRPr>
                <a:latin typeface="+mj-lt"/>
              </a:defRPr>
            </a:lvl3pPr>
            <a:lvl4pPr>
              <a:defRPr>
                <a:latin typeface="+mj-lt"/>
              </a:defRPr>
            </a:lvl4pPr>
            <a:lvl5pPr>
              <a:defRPr>
                <a:latin typeface="+mj-lt"/>
              </a:defRPr>
            </a:lvl5pPr>
          </a:lstStyle>
          <a:p>
            <a:pPr lvl="0"/>
            <a:r>
              <a:rPr lang="en-US"/>
              <a:t>Bullet</a:t>
            </a:r>
          </a:p>
          <a:p>
            <a:pPr lvl="1"/>
            <a:r>
              <a:rPr lang="en-US"/>
              <a:t>Sub-bullet</a:t>
            </a:r>
          </a:p>
        </p:txBody>
      </p:sp>
      <p:sp>
        <p:nvSpPr>
          <p:cNvPr id="13" name="Text Placeholder 9">
            <a:extLst>
              <a:ext uri="{FF2B5EF4-FFF2-40B4-BE49-F238E27FC236}">
                <a16:creationId xmlns:a16="http://schemas.microsoft.com/office/drawing/2014/main" id="{C6365179-F955-4949-9F67-EE30DCEA5355}"/>
              </a:ext>
            </a:extLst>
          </p:cNvPr>
          <p:cNvSpPr>
            <a:spLocks noGrp="1"/>
          </p:cNvSpPr>
          <p:nvPr>
            <p:ph type="body" sz="quarter" idx="15" hasCustomPrompt="1"/>
          </p:nvPr>
        </p:nvSpPr>
        <p:spPr>
          <a:xfrm>
            <a:off x="609600" y="2059512"/>
            <a:ext cx="10972800" cy="440267"/>
          </a:xfrm>
          <a:prstGeom prst="rect">
            <a:avLst/>
          </a:prstGeom>
        </p:spPr>
        <p:txBody>
          <a:bodyPr/>
          <a:lstStyle>
            <a:lvl1pPr marL="0" indent="0">
              <a:buNone/>
              <a:defRPr b="1">
                <a:solidFill>
                  <a:schemeClr val="accent2">
                    <a:lumMod val="50000"/>
                  </a:schemeClr>
                </a:solidFill>
              </a:defRPr>
            </a:lvl1pPr>
          </a:lstStyle>
          <a:p>
            <a:pPr lvl="0"/>
            <a:r>
              <a:rPr lang="en-US"/>
              <a:t>Header</a:t>
            </a:r>
          </a:p>
        </p:txBody>
      </p:sp>
    </p:spTree>
    <p:extLst>
      <p:ext uri="{BB962C8B-B14F-4D97-AF65-F5344CB8AC3E}">
        <p14:creationId xmlns:p14="http://schemas.microsoft.com/office/powerpoint/2010/main" val="27974261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 1 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949A-4F2D-4A0F-A513-FC1DDF989461}"/>
              </a:ext>
            </a:extLst>
          </p:cNvPr>
          <p:cNvSpPr>
            <a:spLocks noGrp="1"/>
          </p:cNvSpPr>
          <p:nvPr>
            <p:ph type="title" hasCustomPrompt="1"/>
          </p:nvPr>
        </p:nvSpPr>
        <p:spPr>
          <a:xfrm>
            <a:off x="609600" y="533401"/>
            <a:ext cx="10972800" cy="711200"/>
          </a:xfrm>
          <a:prstGeom prst="rect">
            <a:avLst/>
          </a:prstGeom>
        </p:spPr>
        <p:txBody>
          <a:bodyPr/>
          <a:lstStyle>
            <a:lvl1pPr>
              <a:defRPr/>
            </a:lvl1pPr>
          </a:lstStyle>
          <a:p>
            <a:r>
              <a:rPr lang="en-US"/>
              <a:t>Title goes here to maximize space</a:t>
            </a:r>
          </a:p>
        </p:txBody>
      </p:sp>
      <p:sp>
        <p:nvSpPr>
          <p:cNvPr id="3" name="Slide Number Placeholder 2">
            <a:extLst>
              <a:ext uri="{FF2B5EF4-FFF2-40B4-BE49-F238E27FC236}">
                <a16:creationId xmlns:a16="http://schemas.microsoft.com/office/drawing/2014/main" id="{866E7036-DFC8-4D8C-942A-5B5258EAD08C}"/>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id="{70A973FA-0722-4B8E-8EF7-C3C0E5B5BB7B}"/>
              </a:ext>
            </a:extLst>
          </p:cNvPr>
          <p:cNvSpPr>
            <a:spLocks noGrp="1"/>
          </p:cNvSpPr>
          <p:nvPr>
            <p:ph type="ftr" sz="quarter" idx="11"/>
          </p:nvPr>
        </p:nvSpPr>
        <p:spPr/>
        <p:txBody>
          <a:bodyPr/>
          <a:lstStyle/>
          <a:p>
            <a:endParaRPr lang="en-US"/>
          </a:p>
        </p:txBody>
      </p:sp>
      <p:sp>
        <p:nvSpPr>
          <p:cNvPr id="6" name="Chart Placeholder 5">
            <a:extLst>
              <a:ext uri="{FF2B5EF4-FFF2-40B4-BE49-F238E27FC236}">
                <a16:creationId xmlns:a16="http://schemas.microsoft.com/office/drawing/2014/main" id="{D3D81F23-6C4C-4DA3-B0A8-2DCDE4A72BD5}"/>
              </a:ext>
            </a:extLst>
          </p:cNvPr>
          <p:cNvSpPr>
            <a:spLocks noGrp="1"/>
          </p:cNvSpPr>
          <p:nvPr>
            <p:ph type="chart" sz="quarter" idx="12"/>
          </p:nvPr>
        </p:nvSpPr>
        <p:spPr>
          <a:xfrm>
            <a:off x="609600" y="1684867"/>
            <a:ext cx="10972800" cy="4389967"/>
          </a:xfrm>
          <a:prstGeom prst="rect">
            <a:avLst/>
          </a:prstGeom>
        </p:spPr>
        <p:txBody>
          <a:bodyPr/>
          <a:lstStyle>
            <a:lvl1pPr marL="154512" indent="0" algn="ctr">
              <a:buNone/>
              <a:defRPr sz="2133" b="1"/>
            </a:lvl1pPr>
          </a:lstStyle>
          <a:p>
            <a:endParaRPr lang="en-US"/>
          </a:p>
        </p:txBody>
      </p:sp>
      <p:pic>
        <p:nvPicPr>
          <p:cNvPr id="7" name="Picture 6">
            <a:extLst>
              <a:ext uri="{FF2B5EF4-FFF2-40B4-BE49-F238E27FC236}">
                <a16:creationId xmlns:a16="http://schemas.microsoft.com/office/drawing/2014/main" id="{1D2D8E6E-E01A-4362-B7EC-FD77ADE028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3951" y="6327675"/>
            <a:ext cx="1377696" cy="411252"/>
          </a:xfrm>
          <a:prstGeom prst="rect">
            <a:avLst/>
          </a:prstGeom>
        </p:spPr>
      </p:pic>
    </p:spTree>
    <p:extLst>
      <p:ext uri="{BB962C8B-B14F-4D97-AF65-F5344CB8AC3E}">
        <p14:creationId xmlns:p14="http://schemas.microsoft.com/office/powerpoint/2010/main" val="31102827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 2 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949A-4F2D-4A0F-A513-FC1DDF989461}"/>
              </a:ext>
            </a:extLst>
          </p:cNvPr>
          <p:cNvSpPr>
            <a:spLocks noGrp="1"/>
          </p:cNvSpPr>
          <p:nvPr>
            <p:ph type="title" hasCustomPrompt="1"/>
          </p:nvPr>
        </p:nvSpPr>
        <p:spPr>
          <a:xfrm>
            <a:off x="609600" y="533401"/>
            <a:ext cx="10972800" cy="711200"/>
          </a:xfrm>
          <a:prstGeom prst="rect">
            <a:avLst/>
          </a:prstGeom>
        </p:spPr>
        <p:txBody>
          <a:bodyPr/>
          <a:lstStyle>
            <a:lvl1pPr>
              <a:defRPr/>
            </a:lvl1pPr>
          </a:lstStyle>
          <a:p>
            <a:r>
              <a:rPr lang="en-US"/>
              <a:t>Title goes here to maximize space</a:t>
            </a:r>
          </a:p>
        </p:txBody>
      </p:sp>
      <p:sp>
        <p:nvSpPr>
          <p:cNvPr id="3" name="Slide Number Placeholder 2">
            <a:extLst>
              <a:ext uri="{FF2B5EF4-FFF2-40B4-BE49-F238E27FC236}">
                <a16:creationId xmlns:a16="http://schemas.microsoft.com/office/drawing/2014/main" id="{866E7036-DFC8-4D8C-942A-5B5258EAD08C}"/>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id="{70A973FA-0722-4B8E-8EF7-C3C0E5B5BB7B}"/>
              </a:ext>
            </a:extLst>
          </p:cNvPr>
          <p:cNvSpPr>
            <a:spLocks noGrp="1"/>
          </p:cNvSpPr>
          <p:nvPr>
            <p:ph type="ftr" sz="quarter" idx="11"/>
          </p:nvPr>
        </p:nvSpPr>
        <p:spPr/>
        <p:txBody>
          <a:bodyPr/>
          <a:lstStyle/>
          <a:p>
            <a:endParaRPr lang="en-US"/>
          </a:p>
        </p:txBody>
      </p:sp>
      <p:sp>
        <p:nvSpPr>
          <p:cNvPr id="6" name="Chart Placeholder 5">
            <a:extLst>
              <a:ext uri="{FF2B5EF4-FFF2-40B4-BE49-F238E27FC236}">
                <a16:creationId xmlns:a16="http://schemas.microsoft.com/office/drawing/2014/main" id="{D3D81F23-6C4C-4DA3-B0A8-2DCDE4A72BD5}"/>
              </a:ext>
            </a:extLst>
          </p:cNvPr>
          <p:cNvSpPr>
            <a:spLocks noGrp="1"/>
          </p:cNvSpPr>
          <p:nvPr>
            <p:ph type="chart" sz="quarter" idx="12"/>
          </p:nvPr>
        </p:nvSpPr>
        <p:spPr>
          <a:xfrm>
            <a:off x="609600" y="1684867"/>
            <a:ext cx="5486400" cy="4389967"/>
          </a:xfrm>
          <a:prstGeom prst="rect">
            <a:avLst/>
          </a:prstGeom>
        </p:spPr>
        <p:txBody>
          <a:bodyPr/>
          <a:lstStyle>
            <a:lvl1pPr marL="154512" indent="0" algn="ctr">
              <a:buNone/>
              <a:defRPr sz="2133" b="1">
                <a:solidFill>
                  <a:schemeClr val="accent2">
                    <a:lumMod val="50000"/>
                  </a:schemeClr>
                </a:solidFill>
              </a:defRPr>
            </a:lvl1pPr>
          </a:lstStyle>
          <a:p>
            <a:endParaRPr lang="en-US"/>
          </a:p>
        </p:txBody>
      </p:sp>
      <p:sp>
        <p:nvSpPr>
          <p:cNvPr id="7" name="Chart Placeholder 5">
            <a:extLst>
              <a:ext uri="{FF2B5EF4-FFF2-40B4-BE49-F238E27FC236}">
                <a16:creationId xmlns:a16="http://schemas.microsoft.com/office/drawing/2014/main" id="{7F392129-498C-49BE-8E29-049E208CB02B}"/>
              </a:ext>
            </a:extLst>
          </p:cNvPr>
          <p:cNvSpPr>
            <a:spLocks noGrp="1"/>
          </p:cNvSpPr>
          <p:nvPr>
            <p:ph type="chart" sz="quarter" idx="13"/>
          </p:nvPr>
        </p:nvSpPr>
        <p:spPr>
          <a:xfrm>
            <a:off x="6096000" y="1684867"/>
            <a:ext cx="5486400" cy="4389967"/>
          </a:xfrm>
          <a:prstGeom prst="rect">
            <a:avLst/>
          </a:prstGeom>
        </p:spPr>
        <p:txBody>
          <a:bodyPr/>
          <a:lstStyle>
            <a:lvl1pPr marL="154512" indent="0" algn="ctr">
              <a:buNone/>
              <a:defRPr sz="2133" b="1">
                <a:solidFill>
                  <a:schemeClr val="accent2">
                    <a:lumMod val="50000"/>
                  </a:schemeClr>
                </a:solidFill>
              </a:defRPr>
            </a:lvl1pPr>
          </a:lstStyle>
          <a:p>
            <a:endParaRPr lang="en-US"/>
          </a:p>
        </p:txBody>
      </p:sp>
      <p:pic>
        <p:nvPicPr>
          <p:cNvPr id="9" name="Picture 8">
            <a:extLst>
              <a:ext uri="{FF2B5EF4-FFF2-40B4-BE49-F238E27FC236}">
                <a16:creationId xmlns:a16="http://schemas.microsoft.com/office/drawing/2014/main" id="{5DD5A940-48BC-46DE-8224-4123D57432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3951" y="6327675"/>
            <a:ext cx="1377696" cy="411252"/>
          </a:xfrm>
          <a:prstGeom prst="rect">
            <a:avLst/>
          </a:prstGeom>
        </p:spPr>
      </p:pic>
    </p:spTree>
    <p:extLst>
      <p:ext uri="{BB962C8B-B14F-4D97-AF65-F5344CB8AC3E}">
        <p14:creationId xmlns:p14="http://schemas.microsoft.com/office/powerpoint/2010/main" val="38812459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5497606"/>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46FB6116-7B8B-4E7E-A607-04548E73E368}"/>
              </a:ext>
            </a:extLst>
          </p:cNvPr>
          <p:cNvSpPr>
            <a:spLocks noGrp="1"/>
          </p:cNvSpPr>
          <p:nvPr>
            <p:ph type="body" sz="quarter" idx="10" hasCustomPrompt="1"/>
          </p:nvPr>
        </p:nvSpPr>
        <p:spPr>
          <a:xfrm>
            <a:off x="929218" y="533400"/>
            <a:ext cx="10333255" cy="4959883"/>
          </a:xfrm>
          <a:prstGeom prst="rect">
            <a:avLst/>
          </a:prstGeom>
        </p:spPr>
        <p:txBody>
          <a:bodyPr lIns="0" tIns="0" rIns="0" bIns="0" anchor="ctr" anchorCtr="0">
            <a:noAutofit/>
          </a:bodyPr>
          <a:lstStyle>
            <a:lvl1pPr marL="0" indent="0">
              <a:spcBef>
                <a:spcPts val="0"/>
              </a:spcBef>
              <a:buNone/>
              <a:defRPr sz="5333">
                <a:solidFill>
                  <a:schemeClr val="bg1"/>
                </a:solidFill>
                <a:latin typeface="+mj-lt"/>
              </a:defRPr>
            </a:lvl1pPr>
            <a:lvl2pPr marL="609585" indent="0">
              <a:buNone/>
              <a:defRPr sz="5067">
                <a:solidFill>
                  <a:schemeClr val="bg1"/>
                </a:solidFill>
                <a:latin typeface="+mj-lt"/>
              </a:defRPr>
            </a:lvl2pPr>
            <a:lvl3pPr marL="1219170" indent="0">
              <a:buNone/>
              <a:defRPr sz="5067">
                <a:solidFill>
                  <a:schemeClr val="bg1"/>
                </a:solidFill>
                <a:latin typeface="+mj-lt"/>
              </a:defRPr>
            </a:lvl3pPr>
            <a:lvl4pPr marL="1828754" indent="0">
              <a:buNone/>
              <a:defRPr sz="5067">
                <a:solidFill>
                  <a:schemeClr val="bg1"/>
                </a:solidFill>
                <a:latin typeface="+mj-lt"/>
              </a:defRPr>
            </a:lvl4pPr>
            <a:lvl5pPr marL="2438339" indent="0">
              <a:buNone/>
              <a:defRPr sz="5067">
                <a:solidFill>
                  <a:schemeClr val="bg1"/>
                </a:solidFill>
                <a:latin typeface="+mj-lt"/>
              </a:defRPr>
            </a:lvl5pPr>
          </a:lstStyle>
          <a:p>
            <a:pPr lvl="0"/>
            <a:r>
              <a:rPr lang="en-US"/>
              <a:t>Section title goes here</a:t>
            </a:r>
          </a:p>
        </p:txBody>
      </p:sp>
    </p:spTree>
    <p:extLst>
      <p:ext uri="{BB962C8B-B14F-4D97-AF65-F5344CB8AC3E}">
        <p14:creationId xmlns:p14="http://schemas.microsoft.com/office/powerpoint/2010/main" val="3268831612"/>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Dark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vert="horz"/>
          <a:lstStyle>
            <a:lvl1pPr marL="0" indent="0">
              <a:buNone/>
              <a:defRPr sz="1600">
                <a:solidFill>
                  <a:srgbClr val="7F7F7F"/>
                </a:solidFill>
              </a:defRPr>
            </a:lvl1pPr>
          </a:lstStyle>
          <a:p>
            <a:endParaRPr lang="en-US"/>
          </a:p>
        </p:txBody>
      </p:sp>
      <p:sp>
        <p:nvSpPr>
          <p:cNvPr id="14" name="Text Placeholder 10"/>
          <p:cNvSpPr>
            <a:spLocks noGrp="1"/>
          </p:cNvSpPr>
          <p:nvPr>
            <p:ph type="body" sz="quarter" idx="11" hasCustomPrompt="1"/>
          </p:nvPr>
        </p:nvSpPr>
        <p:spPr>
          <a:xfrm>
            <a:off x="825298" y="1293139"/>
            <a:ext cx="5205155" cy="1577769"/>
          </a:xfrm>
          <a:prstGeom prst="rect">
            <a:avLst/>
          </a:prstGeom>
        </p:spPr>
        <p:txBody>
          <a:bodyPr vert="horz" lIns="0" tIns="0" rIns="0" bIns="0">
            <a:noAutofit/>
          </a:bodyPr>
          <a:lstStyle>
            <a:lvl1pPr marL="0" indent="0">
              <a:spcBef>
                <a:spcPts val="0"/>
              </a:spcBef>
              <a:buNone/>
              <a:defRPr sz="3733" b="0" i="0" baseline="0">
                <a:solidFill>
                  <a:schemeClr val="accent2">
                    <a:lumMod val="50000"/>
                  </a:schemeClr>
                </a:solidFill>
                <a:latin typeface="FS Elliot Pro"/>
                <a:cs typeface="FS Elliot Pro"/>
              </a:defRPr>
            </a:lvl1pPr>
          </a:lstStyle>
          <a:p>
            <a:pPr lvl="0"/>
            <a:r>
              <a:rPr lang="en-US"/>
              <a:t>Use for images with light backgrounds</a:t>
            </a:r>
          </a:p>
        </p:txBody>
      </p:sp>
      <p:sp>
        <p:nvSpPr>
          <p:cNvPr id="5" name="Slide Number Placeholder 3">
            <a:extLst>
              <a:ext uri="{FF2B5EF4-FFF2-40B4-BE49-F238E27FC236}">
                <a16:creationId xmlns:a16="http://schemas.microsoft.com/office/drawing/2014/main" id="{D738A588-752D-451B-9BDD-B4E75EDAC94A}"/>
              </a:ext>
            </a:extLst>
          </p:cNvPr>
          <p:cNvSpPr>
            <a:spLocks noGrp="1"/>
          </p:cNvSpPr>
          <p:nvPr>
            <p:ph type="sldNum" sz="quarter" idx="4"/>
          </p:nvPr>
        </p:nvSpPr>
        <p:spPr>
          <a:xfrm>
            <a:off x="254000" y="6222131"/>
            <a:ext cx="355600" cy="366183"/>
          </a:xfrm>
          <a:prstGeom prst="rect">
            <a:avLst/>
          </a:prstGeom>
        </p:spPr>
        <p:txBody>
          <a:bodyPr vert="horz" lIns="0" tIns="0" rIns="0" bIns="0" rtlCol="0" anchor="b"/>
          <a:lstStyle>
            <a:lvl1pPr algn="l">
              <a:defRPr sz="1200">
                <a:solidFill>
                  <a:srgbClr val="162B48"/>
                </a:solidFill>
              </a:defRPr>
            </a:lvl1pPr>
          </a:lstStyle>
          <a:p>
            <a:fld id="{FE894C8D-A86E-C448-9CBF-AD01FEF18A38}" type="slidenum">
              <a:rPr lang="en-US" smtClean="0"/>
              <a:pPr/>
              <a:t>‹#›</a:t>
            </a:fld>
            <a:endParaRPr lang="en-US"/>
          </a:p>
        </p:txBody>
      </p:sp>
    </p:spTree>
    <p:extLst>
      <p:ext uri="{BB962C8B-B14F-4D97-AF65-F5344CB8AC3E}">
        <p14:creationId xmlns:p14="http://schemas.microsoft.com/office/powerpoint/2010/main" val="13166846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White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vert="horz"/>
          <a:lstStyle>
            <a:lvl1pPr marL="0" indent="0">
              <a:buNone/>
              <a:defRPr sz="1600">
                <a:solidFill>
                  <a:srgbClr val="7F7F7F"/>
                </a:solidFill>
              </a:defRPr>
            </a:lvl1pPr>
          </a:lstStyle>
          <a:p>
            <a:endParaRPr lang="en-US"/>
          </a:p>
        </p:txBody>
      </p:sp>
      <p:sp>
        <p:nvSpPr>
          <p:cNvPr id="14" name="Text Placeholder 10"/>
          <p:cNvSpPr>
            <a:spLocks noGrp="1"/>
          </p:cNvSpPr>
          <p:nvPr>
            <p:ph type="body" sz="quarter" idx="11" hasCustomPrompt="1"/>
          </p:nvPr>
        </p:nvSpPr>
        <p:spPr>
          <a:xfrm>
            <a:off x="825298" y="1293139"/>
            <a:ext cx="5205155" cy="1577769"/>
          </a:xfrm>
          <a:prstGeom prst="rect">
            <a:avLst/>
          </a:prstGeom>
        </p:spPr>
        <p:txBody>
          <a:bodyPr vert="horz" lIns="0" tIns="0" rIns="0" bIns="0">
            <a:noAutofit/>
          </a:bodyPr>
          <a:lstStyle>
            <a:lvl1pPr marL="0" indent="0">
              <a:spcBef>
                <a:spcPts val="0"/>
              </a:spcBef>
              <a:buNone/>
              <a:defRPr sz="3733" b="0" i="0" baseline="0">
                <a:solidFill>
                  <a:schemeClr val="bg1"/>
                </a:solidFill>
                <a:latin typeface="FS Elliot Pro"/>
                <a:cs typeface="FS Elliot Pro"/>
              </a:defRPr>
            </a:lvl1pPr>
          </a:lstStyle>
          <a:p>
            <a:pPr lvl="0"/>
            <a:r>
              <a:rPr lang="en-US"/>
              <a:t>Use for images with dark backgrounds</a:t>
            </a:r>
          </a:p>
        </p:txBody>
      </p:sp>
      <p:sp>
        <p:nvSpPr>
          <p:cNvPr id="5" name="Slide Number Placeholder 3">
            <a:extLst>
              <a:ext uri="{FF2B5EF4-FFF2-40B4-BE49-F238E27FC236}">
                <a16:creationId xmlns:a16="http://schemas.microsoft.com/office/drawing/2014/main" id="{D738A588-752D-451B-9BDD-B4E75EDAC94A}"/>
              </a:ext>
            </a:extLst>
          </p:cNvPr>
          <p:cNvSpPr>
            <a:spLocks noGrp="1"/>
          </p:cNvSpPr>
          <p:nvPr>
            <p:ph type="sldNum" sz="quarter" idx="4"/>
          </p:nvPr>
        </p:nvSpPr>
        <p:spPr>
          <a:xfrm>
            <a:off x="254000" y="6222131"/>
            <a:ext cx="355600" cy="366183"/>
          </a:xfrm>
          <a:prstGeom prst="rect">
            <a:avLst/>
          </a:prstGeom>
        </p:spPr>
        <p:txBody>
          <a:bodyPr vert="horz" lIns="0" tIns="0" rIns="0" bIns="0" rtlCol="0" anchor="b"/>
          <a:lstStyle>
            <a:lvl1pPr algn="l">
              <a:defRPr sz="1200">
                <a:solidFill>
                  <a:schemeClr val="bg1"/>
                </a:solidFill>
              </a:defRPr>
            </a:lvl1pPr>
          </a:lstStyle>
          <a:p>
            <a:fld id="{FE894C8D-A86E-C448-9CBF-AD01FEF18A38}" type="slidenum">
              <a:rPr lang="en-US" smtClean="0"/>
              <a:pPr/>
              <a:t>‹#›</a:t>
            </a:fld>
            <a:endParaRPr lang="en-US"/>
          </a:p>
        </p:txBody>
      </p:sp>
    </p:spTree>
    <p:extLst>
      <p:ext uri="{BB962C8B-B14F-4D97-AF65-F5344CB8AC3E}">
        <p14:creationId xmlns:p14="http://schemas.microsoft.com/office/powerpoint/2010/main" val="5734787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50671-0E62-403C-AC97-FB88C10A9C7B}"/>
              </a:ext>
            </a:extLst>
          </p:cNvPr>
          <p:cNvSpPr>
            <a:spLocks noGrp="1"/>
          </p:cNvSpPr>
          <p:nvPr>
            <p:ph type="title" hasCustomPrompt="1"/>
          </p:nvPr>
        </p:nvSpPr>
        <p:spPr>
          <a:xfrm>
            <a:off x="838200" y="531707"/>
            <a:ext cx="10515600" cy="5107093"/>
          </a:xfrm>
          <a:prstGeom prst="rect">
            <a:avLst/>
          </a:prstGeom>
        </p:spPr>
        <p:txBody>
          <a:bodyPr lIns="0" tIns="0" rIns="0" bIns="0" anchor="ctr"/>
          <a:lstStyle>
            <a:lvl1pPr>
              <a:lnSpc>
                <a:spcPct val="100000"/>
              </a:lnSpc>
              <a:defRPr sz="5867">
                <a:solidFill>
                  <a:schemeClr val="bg1"/>
                </a:solidFill>
              </a:defRPr>
            </a:lvl1pPr>
          </a:lstStyle>
          <a:p>
            <a:r>
              <a:rPr lang="en-US"/>
              <a:t>Thank you</a:t>
            </a:r>
          </a:p>
        </p:txBody>
      </p:sp>
    </p:spTree>
    <p:extLst>
      <p:ext uri="{BB962C8B-B14F-4D97-AF65-F5344CB8AC3E}">
        <p14:creationId xmlns:p14="http://schemas.microsoft.com/office/powerpoint/2010/main" val="1828465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949A-4F2D-4A0F-A513-FC1DDF989461}"/>
              </a:ext>
            </a:extLst>
          </p:cNvPr>
          <p:cNvSpPr>
            <a:spLocks noGrp="1"/>
          </p:cNvSpPr>
          <p:nvPr>
            <p:ph type="title" hasCustomPrompt="1"/>
          </p:nvPr>
        </p:nvSpPr>
        <p:spPr>
          <a:xfrm>
            <a:off x="609600" y="533401"/>
            <a:ext cx="10972800" cy="711200"/>
          </a:xfrm>
          <a:prstGeom prst="rect">
            <a:avLst/>
          </a:prstGeom>
        </p:spPr>
        <p:txBody>
          <a:bodyPr/>
          <a:lstStyle>
            <a:lvl1pPr>
              <a:defRPr/>
            </a:lvl1pPr>
          </a:lstStyle>
          <a:p>
            <a:r>
              <a:rPr lang="en-US"/>
              <a:t>Title goes here to maximize space</a:t>
            </a:r>
          </a:p>
        </p:txBody>
      </p:sp>
      <p:sp>
        <p:nvSpPr>
          <p:cNvPr id="3" name="Slide Number Placeholder 2">
            <a:extLst>
              <a:ext uri="{FF2B5EF4-FFF2-40B4-BE49-F238E27FC236}">
                <a16:creationId xmlns:a16="http://schemas.microsoft.com/office/drawing/2014/main" id="{866E7036-DFC8-4D8C-942A-5B5258EAD08C}"/>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id="{70A973FA-0722-4B8E-8EF7-C3C0E5B5BB7B}"/>
              </a:ext>
            </a:extLst>
          </p:cNvPr>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id="{6A4C8F82-01D0-449D-AE62-E703332C30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3951" y="6327675"/>
            <a:ext cx="1377696" cy="411252"/>
          </a:xfrm>
          <a:prstGeom prst="rect">
            <a:avLst/>
          </a:prstGeom>
        </p:spPr>
      </p:pic>
    </p:spTree>
    <p:extLst>
      <p:ext uri="{BB962C8B-B14F-4D97-AF65-F5344CB8AC3E}">
        <p14:creationId xmlns:p14="http://schemas.microsoft.com/office/powerpoint/2010/main" val="25882786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5679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68E82-1DBF-4A32-9F45-72945A82A61D}"/>
              </a:ext>
            </a:extLst>
          </p:cNvPr>
          <p:cNvSpPr>
            <a:spLocks noGrp="1"/>
          </p:cNvSpPr>
          <p:nvPr>
            <p:ph type="title" hasCustomPrompt="1"/>
          </p:nvPr>
        </p:nvSpPr>
        <p:spPr>
          <a:xfrm>
            <a:off x="609600" y="538137"/>
            <a:ext cx="10972800" cy="711200"/>
          </a:xfrm>
          <a:prstGeom prst="rect">
            <a:avLst/>
          </a:prstGeom>
        </p:spPr>
        <p:txBody>
          <a:bodyPr/>
          <a:lstStyle>
            <a:lvl1pPr>
              <a:defRPr/>
            </a:lvl1pPr>
          </a:lstStyle>
          <a:p>
            <a:r>
              <a:rPr lang="en-US"/>
              <a:t>Title goes here to maximize space</a:t>
            </a:r>
          </a:p>
        </p:txBody>
      </p:sp>
      <p:sp>
        <p:nvSpPr>
          <p:cNvPr id="3" name="Slide Number Placeholder 2">
            <a:extLst>
              <a:ext uri="{FF2B5EF4-FFF2-40B4-BE49-F238E27FC236}">
                <a16:creationId xmlns:a16="http://schemas.microsoft.com/office/drawing/2014/main" id="{3C0F249C-DF21-4EFB-8FEF-2F3F25DF73E6}"/>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id="{8100EC73-17A9-4409-9F70-047DBB38A0F2}"/>
              </a:ext>
            </a:extLst>
          </p:cNvPr>
          <p:cNvSpPr>
            <a:spLocks noGrp="1"/>
          </p:cNvSpPr>
          <p:nvPr>
            <p:ph type="ftr" sz="quarter" idx="11"/>
          </p:nvPr>
        </p:nvSpPr>
        <p:spPr/>
        <p:txBody>
          <a:bodyPr/>
          <a:lstStyle/>
          <a:p>
            <a:endParaRPr lang="en-US"/>
          </a:p>
        </p:txBody>
      </p:sp>
      <p:sp>
        <p:nvSpPr>
          <p:cNvPr id="5" name="Text Placeholder 24">
            <a:extLst>
              <a:ext uri="{FF2B5EF4-FFF2-40B4-BE49-F238E27FC236}">
                <a16:creationId xmlns:a16="http://schemas.microsoft.com/office/drawing/2014/main" id="{845D1184-FEEA-4620-BCE3-961CE27C6588}"/>
              </a:ext>
            </a:extLst>
          </p:cNvPr>
          <p:cNvSpPr>
            <a:spLocks noGrp="1"/>
          </p:cNvSpPr>
          <p:nvPr>
            <p:ph type="body" sz="quarter" idx="13" hasCustomPrompt="1"/>
          </p:nvPr>
        </p:nvSpPr>
        <p:spPr>
          <a:xfrm>
            <a:off x="609600" y="1108711"/>
            <a:ext cx="10972800" cy="251115"/>
          </a:xfrm>
          <a:prstGeom prst="rect">
            <a:avLst/>
          </a:prstGeom>
        </p:spPr>
        <p:txBody>
          <a:bodyPr vert="horz" lIns="0" tIns="0" rIns="0" bIns="0">
            <a:noAutofit/>
          </a:bodyPr>
          <a:lstStyle>
            <a:lvl1pPr marL="457189" marR="0" indent="-457189" algn="l" defTabSz="609585" rtl="0" eaLnBrk="1" fontAlgn="auto" latinLnBrk="0" hangingPunct="1">
              <a:lnSpc>
                <a:spcPct val="100000"/>
              </a:lnSpc>
              <a:spcBef>
                <a:spcPts val="0"/>
              </a:spcBef>
              <a:spcAft>
                <a:spcPts val="0"/>
              </a:spcAft>
              <a:buClrTx/>
              <a:buSzTx/>
              <a:buFontTx/>
              <a:buNone/>
              <a:tabLst/>
              <a:defRPr kumimoji="0" lang="en-US" sz="2133" b="0" i="0" u="none" strike="noStrike" kern="1200" cap="none" spc="0" normalizeH="0" baseline="0">
                <a:ln>
                  <a:noFill/>
                </a:ln>
                <a:solidFill>
                  <a:schemeClr val="accent2">
                    <a:lumMod val="50000"/>
                  </a:schemeClr>
                </a:solidFill>
                <a:effectLst/>
                <a:uLnTx/>
                <a:uFillTx/>
                <a:latin typeface="FS Elliot Pro"/>
                <a:ea typeface="+mn-ea"/>
                <a:cs typeface="+mn-cs"/>
              </a:defRPr>
            </a:lvl1pPr>
          </a:lstStyle>
          <a:p>
            <a:pPr marL="457189" marR="0" lvl="0" indent="-457189" algn="l" defTabSz="609585" rtl="0" eaLnBrk="1" fontAlgn="auto" latinLnBrk="0" hangingPunct="1">
              <a:lnSpc>
                <a:spcPct val="100000"/>
              </a:lnSpc>
              <a:spcBef>
                <a:spcPts val="0"/>
              </a:spcBef>
              <a:spcAft>
                <a:spcPts val="0"/>
              </a:spcAft>
              <a:buClrTx/>
              <a:buSzTx/>
              <a:tabLst/>
              <a:defRPr/>
            </a:pPr>
            <a:r>
              <a:rPr lang="en-US"/>
              <a:t>Sometimes you will want to use a sub-title</a:t>
            </a:r>
          </a:p>
        </p:txBody>
      </p:sp>
      <p:pic>
        <p:nvPicPr>
          <p:cNvPr id="8" name="Picture 7">
            <a:extLst>
              <a:ext uri="{FF2B5EF4-FFF2-40B4-BE49-F238E27FC236}">
                <a16:creationId xmlns:a16="http://schemas.microsoft.com/office/drawing/2014/main" id="{71D7B0DE-823C-43FD-9D38-6F5270DBED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3951" y="6327675"/>
            <a:ext cx="1377696" cy="411252"/>
          </a:xfrm>
          <a:prstGeom prst="rect">
            <a:avLst/>
          </a:prstGeom>
        </p:spPr>
      </p:pic>
    </p:spTree>
    <p:extLst>
      <p:ext uri="{BB962C8B-B14F-4D97-AF65-F5344CB8AC3E}">
        <p14:creationId xmlns:p14="http://schemas.microsoft.com/office/powerpoint/2010/main" val="650362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Sectio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C501D-4747-41C7-8B5B-CF162567D1E4}"/>
              </a:ext>
            </a:extLst>
          </p:cNvPr>
          <p:cNvSpPr>
            <a:spLocks noGrp="1"/>
          </p:cNvSpPr>
          <p:nvPr>
            <p:ph type="title" hasCustomPrompt="1"/>
          </p:nvPr>
        </p:nvSpPr>
        <p:spPr>
          <a:xfrm>
            <a:off x="609600" y="878669"/>
            <a:ext cx="10972800" cy="711200"/>
          </a:xfrm>
          <a:prstGeom prst="rect">
            <a:avLst/>
          </a:prstGeom>
        </p:spPr>
        <p:txBody>
          <a:bodyPr/>
          <a:lstStyle>
            <a:lvl1pPr>
              <a:defRPr/>
            </a:lvl1pPr>
          </a:lstStyle>
          <a:p>
            <a:r>
              <a:rPr lang="en-US"/>
              <a:t>Title goes here to maximize space</a:t>
            </a:r>
          </a:p>
        </p:txBody>
      </p:sp>
      <p:sp>
        <p:nvSpPr>
          <p:cNvPr id="3" name="Slide Number Placeholder 2">
            <a:extLst>
              <a:ext uri="{FF2B5EF4-FFF2-40B4-BE49-F238E27FC236}">
                <a16:creationId xmlns:a16="http://schemas.microsoft.com/office/drawing/2014/main" id="{A428F91A-B92A-4811-A27B-F7569E1C3F43}"/>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id="{5943E859-508A-4B57-AB1B-127ACACA9537}"/>
              </a:ext>
            </a:extLst>
          </p:cNvPr>
          <p:cNvSpPr>
            <a:spLocks noGrp="1"/>
          </p:cNvSpPr>
          <p:nvPr>
            <p:ph type="ftr" sz="quarter" idx="11"/>
          </p:nvPr>
        </p:nvSpPr>
        <p:spPr/>
        <p:txBody>
          <a:bodyPr/>
          <a:lstStyle/>
          <a:p>
            <a:endParaRPr lang="en-US"/>
          </a:p>
        </p:txBody>
      </p:sp>
      <p:sp>
        <p:nvSpPr>
          <p:cNvPr id="5" name="Text Placeholder 22">
            <a:extLst>
              <a:ext uri="{FF2B5EF4-FFF2-40B4-BE49-F238E27FC236}">
                <a16:creationId xmlns:a16="http://schemas.microsoft.com/office/drawing/2014/main" id="{1F7CD2CE-8796-4A34-8252-0256D1001F0E}"/>
              </a:ext>
            </a:extLst>
          </p:cNvPr>
          <p:cNvSpPr>
            <a:spLocks noGrp="1"/>
          </p:cNvSpPr>
          <p:nvPr>
            <p:ph type="body" sz="quarter" idx="12" hasCustomPrompt="1"/>
          </p:nvPr>
        </p:nvSpPr>
        <p:spPr>
          <a:xfrm>
            <a:off x="609600" y="494636"/>
            <a:ext cx="10972800" cy="362021"/>
          </a:xfrm>
          <a:prstGeom prst="rect">
            <a:avLst/>
          </a:prstGeom>
        </p:spPr>
        <p:txBody>
          <a:bodyPr vert="horz" lIns="0" tIns="0" rIns="0" bIns="0">
            <a:noAutofit/>
          </a:bodyPr>
          <a:lstStyle>
            <a:lvl1pPr marL="0" indent="0">
              <a:lnSpc>
                <a:spcPct val="100000"/>
              </a:lnSpc>
              <a:spcBef>
                <a:spcPts val="0"/>
              </a:spcBef>
              <a:buNone/>
              <a:defRPr sz="1867" b="1">
                <a:solidFill>
                  <a:schemeClr val="accent2">
                    <a:lumMod val="50000"/>
                  </a:schemeClr>
                </a:solidFill>
              </a:defRPr>
            </a:lvl1pPr>
            <a:lvl3pPr marL="1219170" indent="0">
              <a:buNone/>
              <a:defRPr/>
            </a:lvl3pPr>
          </a:lstStyle>
          <a:p>
            <a:pPr lvl="0"/>
            <a:r>
              <a:rPr lang="en-US"/>
              <a:t>Use area to align your slide with the section</a:t>
            </a:r>
          </a:p>
        </p:txBody>
      </p:sp>
      <p:pic>
        <p:nvPicPr>
          <p:cNvPr id="8" name="Picture 7">
            <a:extLst>
              <a:ext uri="{FF2B5EF4-FFF2-40B4-BE49-F238E27FC236}">
                <a16:creationId xmlns:a16="http://schemas.microsoft.com/office/drawing/2014/main" id="{8778CC2B-F818-4DE8-9DD3-BCC0CC7672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3951" y="6327675"/>
            <a:ext cx="1377696" cy="411252"/>
          </a:xfrm>
          <a:prstGeom prst="rect">
            <a:avLst/>
          </a:prstGeom>
        </p:spPr>
      </p:pic>
    </p:spTree>
    <p:extLst>
      <p:ext uri="{BB962C8B-B14F-4D97-AF65-F5344CB8AC3E}">
        <p14:creationId xmlns:p14="http://schemas.microsoft.com/office/powerpoint/2010/main" val="3640145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Section,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C86C6-A92E-4BB5-989F-5B340DCE7F44}"/>
              </a:ext>
            </a:extLst>
          </p:cNvPr>
          <p:cNvSpPr>
            <a:spLocks noGrp="1"/>
          </p:cNvSpPr>
          <p:nvPr>
            <p:ph type="title" hasCustomPrompt="1"/>
          </p:nvPr>
        </p:nvSpPr>
        <p:spPr>
          <a:xfrm>
            <a:off x="609600" y="878669"/>
            <a:ext cx="10972800" cy="365932"/>
          </a:xfrm>
          <a:prstGeom prst="rect">
            <a:avLst/>
          </a:prstGeom>
        </p:spPr>
        <p:txBody>
          <a:bodyPr/>
          <a:lstStyle>
            <a:lvl1pPr>
              <a:defRPr/>
            </a:lvl1pPr>
          </a:lstStyle>
          <a:p>
            <a:r>
              <a:rPr lang="en-US"/>
              <a:t>Title goes here to maximize space</a:t>
            </a:r>
          </a:p>
        </p:txBody>
      </p:sp>
      <p:sp>
        <p:nvSpPr>
          <p:cNvPr id="3" name="Slide Number Placeholder 2">
            <a:extLst>
              <a:ext uri="{FF2B5EF4-FFF2-40B4-BE49-F238E27FC236}">
                <a16:creationId xmlns:a16="http://schemas.microsoft.com/office/drawing/2014/main" id="{9273DB88-4BF8-453F-9DAC-BECD23C9C252}"/>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id="{709D6BB2-1AEA-4192-ADD7-7536AC233F9D}"/>
              </a:ext>
            </a:extLst>
          </p:cNvPr>
          <p:cNvSpPr>
            <a:spLocks noGrp="1"/>
          </p:cNvSpPr>
          <p:nvPr>
            <p:ph type="ftr" sz="quarter" idx="11"/>
          </p:nvPr>
        </p:nvSpPr>
        <p:spPr/>
        <p:txBody>
          <a:bodyPr/>
          <a:lstStyle/>
          <a:p>
            <a:endParaRPr lang="en-US"/>
          </a:p>
        </p:txBody>
      </p:sp>
      <p:sp>
        <p:nvSpPr>
          <p:cNvPr id="6" name="Text Placeholder 22">
            <a:extLst>
              <a:ext uri="{FF2B5EF4-FFF2-40B4-BE49-F238E27FC236}">
                <a16:creationId xmlns:a16="http://schemas.microsoft.com/office/drawing/2014/main" id="{91CC6CB0-066E-4541-BE90-73F8D093B175}"/>
              </a:ext>
            </a:extLst>
          </p:cNvPr>
          <p:cNvSpPr>
            <a:spLocks noGrp="1"/>
          </p:cNvSpPr>
          <p:nvPr>
            <p:ph type="body" sz="quarter" idx="12" hasCustomPrompt="1"/>
          </p:nvPr>
        </p:nvSpPr>
        <p:spPr>
          <a:xfrm>
            <a:off x="609600" y="494636"/>
            <a:ext cx="10972800" cy="362021"/>
          </a:xfrm>
          <a:prstGeom prst="rect">
            <a:avLst/>
          </a:prstGeom>
        </p:spPr>
        <p:txBody>
          <a:bodyPr vert="horz" lIns="0" tIns="0" rIns="0" bIns="0">
            <a:noAutofit/>
          </a:bodyPr>
          <a:lstStyle>
            <a:lvl1pPr marL="0" indent="0">
              <a:lnSpc>
                <a:spcPct val="100000"/>
              </a:lnSpc>
              <a:spcBef>
                <a:spcPts val="0"/>
              </a:spcBef>
              <a:buNone/>
              <a:defRPr sz="1867" b="1">
                <a:solidFill>
                  <a:schemeClr val="accent2">
                    <a:lumMod val="50000"/>
                  </a:schemeClr>
                </a:solidFill>
              </a:defRPr>
            </a:lvl1pPr>
            <a:lvl3pPr marL="1219170" indent="0">
              <a:buNone/>
              <a:defRPr/>
            </a:lvl3pPr>
          </a:lstStyle>
          <a:p>
            <a:pPr lvl="0"/>
            <a:r>
              <a:rPr lang="en-US"/>
              <a:t>Use area to align your slide with the section</a:t>
            </a:r>
          </a:p>
        </p:txBody>
      </p:sp>
      <p:sp>
        <p:nvSpPr>
          <p:cNvPr id="7" name="Text Placeholder 24">
            <a:extLst>
              <a:ext uri="{FF2B5EF4-FFF2-40B4-BE49-F238E27FC236}">
                <a16:creationId xmlns:a16="http://schemas.microsoft.com/office/drawing/2014/main" id="{4DB8EBBE-3FAA-46E7-B8CB-99E01937CC40}"/>
              </a:ext>
            </a:extLst>
          </p:cNvPr>
          <p:cNvSpPr>
            <a:spLocks noGrp="1"/>
          </p:cNvSpPr>
          <p:nvPr>
            <p:ph type="body" sz="quarter" idx="13" hasCustomPrompt="1"/>
          </p:nvPr>
        </p:nvSpPr>
        <p:spPr>
          <a:xfrm>
            <a:off x="609600" y="1435871"/>
            <a:ext cx="10972800" cy="251115"/>
          </a:xfrm>
          <a:prstGeom prst="rect">
            <a:avLst/>
          </a:prstGeom>
        </p:spPr>
        <p:txBody>
          <a:bodyPr vert="horz" lIns="0" tIns="0" rIns="0" bIns="0">
            <a:noAutofit/>
          </a:bodyPr>
          <a:lstStyle>
            <a:lvl1pPr marL="457189" marR="0" indent="-457189" algn="l" defTabSz="609585" rtl="0" eaLnBrk="1" fontAlgn="auto" latinLnBrk="0" hangingPunct="1">
              <a:lnSpc>
                <a:spcPct val="100000"/>
              </a:lnSpc>
              <a:spcBef>
                <a:spcPts val="0"/>
              </a:spcBef>
              <a:spcAft>
                <a:spcPts val="0"/>
              </a:spcAft>
              <a:buClrTx/>
              <a:buSzTx/>
              <a:buFontTx/>
              <a:buNone/>
              <a:tabLst/>
              <a:defRPr kumimoji="0" lang="en-US" sz="2133" b="0" i="0" u="none" strike="noStrike" kern="1200" cap="none" spc="0" normalizeH="0" baseline="0">
                <a:ln>
                  <a:noFill/>
                </a:ln>
                <a:solidFill>
                  <a:schemeClr val="accent2">
                    <a:lumMod val="50000"/>
                  </a:schemeClr>
                </a:solidFill>
                <a:effectLst/>
                <a:uLnTx/>
                <a:uFillTx/>
                <a:latin typeface="FS Elliot Pro"/>
                <a:ea typeface="+mn-ea"/>
                <a:cs typeface="+mn-cs"/>
              </a:defRPr>
            </a:lvl1pPr>
          </a:lstStyle>
          <a:p>
            <a:pPr marL="457189" marR="0" lvl="0" indent="-457189" algn="l" defTabSz="609585" rtl="0" eaLnBrk="1" fontAlgn="auto" latinLnBrk="0" hangingPunct="1">
              <a:lnSpc>
                <a:spcPct val="100000"/>
              </a:lnSpc>
              <a:spcBef>
                <a:spcPts val="0"/>
              </a:spcBef>
              <a:spcAft>
                <a:spcPts val="0"/>
              </a:spcAft>
              <a:buClrTx/>
              <a:buSzTx/>
              <a:tabLst/>
              <a:defRPr/>
            </a:pPr>
            <a:r>
              <a:rPr lang="en-US"/>
              <a:t>Sometimes you will want to use a sub-title</a:t>
            </a:r>
          </a:p>
        </p:txBody>
      </p:sp>
      <p:pic>
        <p:nvPicPr>
          <p:cNvPr id="8" name="Picture 7">
            <a:extLst>
              <a:ext uri="{FF2B5EF4-FFF2-40B4-BE49-F238E27FC236}">
                <a16:creationId xmlns:a16="http://schemas.microsoft.com/office/drawing/2014/main" id="{E80A50D1-0E81-4399-A488-4A71E40721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3951" y="6327675"/>
            <a:ext cx="1377696" cy="411252"/>
          </a:xfrm>
          <a:prstGeom prst="rect">
            <a:avLst/>
          </a:prstGeom>
        </p:spPr>
      </p:pic>
    </p:spTree>
    <p:extLst>
      <p:ext uri="{BB962C8B-B14F-4D97-AF65-F5344CB8AC3E}">
        <p14:creationId xmlns:p14="http://schemas.microsoft.com/office/powerpoint/2010/main" val="1469686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ALL">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D225F9-CA55-4153-AEDD-64D337DFAE7E}"/>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id="{E7AB2558-F99A-4D52-B321-2751BD5019AE}"/>
              </a:ext>
            </a:extLst>
          </p:cNvPr>
          <p:cNvSpPr>
            <a:spLocks noGrp="1"/>
          </p:cNvSpPr>
          <p:nvPr>
            <p:ph type="ftr" sz="quarter" idx="11"/>
          </p:nvPr>
        </p:nvSpPr>
        <p:spPr/>
        <p:txBody>
          <a:bodyPr/>
          <a:lstStyle/>
          <a:p>
            <a:endParaRPr lang="en-US"/>
          </a:p>
        </p:txBody>
      </p:sp>
      <p:sp>
        <p:nvSpPr>
          <p:cNvPr id="9" name="Title 1">
            <a:extLst>
              <a:ext uri="{FF2B5EF4-FFF2-40B4-BE49-F238E27FC236}">
                <a16:creationId xmlns:a16="http://schemas.microsoft.com/office/drawing/2014/main" id="{2F561679-21AD-4DCE-B425-1815B4A077A3}"/>
              </a:ext>
            </a:extLst>
          </p:cNvPr>
          <p:cNvSpPr>
            <a:spLocks noGrp="1"/>
          </p:cNvSpPr>
          <p:nvPr>
            <p:ph type="title" hasCustomPrompt="1"/>
          </p:nvPr>
        </p:nvSpPr>
        <p:spPr>
          <a:xfrm>
            <a:off x="609600" y="878669"/>
            <a:ext cx="10972800" cy="365932"/>
          </a:xfrm>
          <a:prstGeom prst="rect">
            <a:avLst/>
          </a:prstGeom>
        </p:spPr>
        <p:txBody>
          <a:bodyPr/>
          <a:lstStyle>
            <a:lvl1pPr>
              <a:defRPr/>
            </a:lvl1pPr>
          </a:lstStyle>
          <a:p>
            <a:r>
              <a:rPr lang="en-US"/>
              <a:t>Title goes here to maximize space</a:t>
            </a:r>
          </a:p>
        </p:txBody>
      </p:sp>
      <p:sp>
        <p:nvSpPr>
          <p:cNvPr id="10" name="Text Placeholder 22">
            <a:extLst>
              <a:ext uri="{FF2B5EF4-FFF2-40B4-BE49-F238E27FC236}">
                <a16:creationId xmlns:a16="http://schemas.microsoft.com/office/drawing/2014/main" id="{41C1B773-FEFE-4C1D-AAA3-D1932AB97084}"/>
              </a:ext>
            </a:extLst>
          </p:cNvPr>
          <p:cNvSpPr>
            <a:spLocks noGrp="1"/>
          </p:cNvSpPr>
          <p:nvPr>
            <p:ph type="body" sz="quarter" idx="12" hasCustomPrompt="1"/>
          </p:nvPr>
        </p:nvSpPr>
        <p:spPr>
          <a:xfrm>
            <a:off x="609600" y="494636"/>
            <a:ext cx="10972800" cy="362021"/>
          </a:xfrm>
          <a:prstGeom prst="rect">
            <a:avLst/>
          </a:prstGeom>
        </p:spPr>
        <p:txBody>
          <a:bodyPr vert="horz" lIns="0" tIns="0" rIns="0" bIns="0">
            <a:noAutofit/>
          </a:bodyPr>
          <a:lstStyle>
            <a:lvl1pPr marL="0" indent="0">
              <a:lnSpc>
                <a:spcPct val="100000"/>
              </a:lnSpc>
              <a:spcBef>
                <a:spcPts val="0"/>
              </a:spcBef>
              <a:buNone/>
              <a:defRPr sz="1867" b="1">
                <a:solidFill>
                  <a:schemeClr val="accent2">
                    <a:lumMod val="50000"/>
                  </a:schemeClr>
                </a:solidFill>
              </a:defRPr>
            </a:lvl1pPr>
            <a:lvl3pPr marL="1219170" indent="0">
              <a:buNone/>
              <a:defRPr/>
            </a:lvl3pPr>
          </a:lstStyle>
          <a:p>
            <a:pPr lvl="0"/>
            <a:r>
              <a:rPr lang="en-US"/>
              <a:t>Use area to align your slide with the section</a:t>
            </a:r>
          </a:p>
        </p:txBody>
      </p:sp>
      <p:sp>
        <p:nvSpPr>
          <p:cNvPr id="11" name="Text Placeholder 24">
            <a:extLst>
              <a:ext uri="{FF2B5EF4-FFF2-40B4-BE49-F238E27FC236}">
                <a16:creationId xmlns:a16="http://schemas.microsoft.com/office/drawing/2014/main" id="{B0A18281-9032-4A7A-8DE8-E391A10A388B}"/>
              </a:ext>
            </a:extLst>
          </p:cNvPr>
          <p:cNvSpPr>
            <a:spLocks noGrp="1"/>
          </p:cNvSpPr>
          <p:nvPr>
            <p:ph type="body" sz="quarter" idx="13" hasCustomPrompt="1"/>
          </p:nvPr>
        </p:nvSpPr>
        <p:spPr>
          <a:xfrm>
            <a:off x="609600" y="1435871"/>
            <a:ext cx="10972800" cy="251115"/>
          </a:xfrm>
          <a:prstGeom prst="rect">
            <a:avLst/>
          </a:prstGeom>
        </p:spPr>
        <p:txBody>
          <a:bodyPr vert="horz" lIns="0" tIns="0" rIns="0" bIns="0">
            <a:noAutofit/>
          </a:bodyPr>
          <a:lstStyle>
            <a:lvl1pPr marL="457189" marR="0" indent="-457189" algn="l" defTabSz="609585" rtl="0" eaLnBrk="1" fontAlgn="auto" latinLnBrk="0" hangingPunct="1">
              <a:lnSpc>
                <a:spcPct val="100000"/>
              </a:lnSpc>
              <a:spcBef>
                <a:spcPts val="0"/>
              </a:spcBef>
              <a:spcAft>
                <a:spcPts val="0"/>
              </a:spcAft>
              <a:buClrTx/>
              <a:buSzTx/>
              <a:buFontTx/>
              <a:buNone/>
              <a:tabLst/>
              <a:defRPr kumimoji="0" lang="en-US" sz="2133" b="0" i="0" u="none" strike="noStrike" kern="1200" cap="none" spc="0" normalizeH="0" baseline="0">
                <a:ln>
                  <a:noFill/>
                </a:ln>
                <a:solidFill>
                  <a:schemeClr val="accent2">
                    <a:lumMod val="50000"/>
                  </a:schemeClr>
                </a:solidFill>
                <a:effectLst/>
                <a:uLnTx/>
                <a:uFillTx/>
                <a:latin typeface="FS Elliot Pro"/>
                <a:ea typeface="+mn-ea"/>
                <a:cs typeface="+mn-cs"/>
              </a:defRPr>
            </a:lvl1pPr>
          </a:lstStyle>
          <a:p>
            <a:pPr marL="457189" marR="0" lvl="0" indent="-457189" algn="l" defTabSz="609585" rtl="0" eaLnBrk="1" fontAlgn="auto" latinLnBrk="0" hangingPunct="1">
              <a:lnSpc>
                <a:spcPct val="100000"/>
              </a:lnSpc>
              <a:spcBef>
                <a:spcPts val="0"/>
              </a:spcBef>
              <a:spcAft>
                <a:spcPts val="0"/>
              </a:spcAft>
              <a:buClrTx/>
              <a:buSzTx/>
              <a:tabLst/>
              <a:defRPr/>
            </a:pPr>
            <a:r>
              <a:rPr lang="en-US"/>
              <a:t>Sometimes you will want to use a sub-title</a:t>
            </a:r>
          </a:p>
        </p:txBody>
      </p:sp>
      <p:sp>
        <p:nvSpPr>
          <p:cNvPr id="12" name="Text Placeholder 5">
            <a:extLst>
              <a:ext uri="{FF2B5EF4-FFF2-40B4-BE49-F238E27FC236}">
                <a16:creationId xmlns:a16="http://schemas.microsoft.com/office/drawing/2014/main" id="{8D8C238A-E216-41AD-A45D-89B40A0F5D13}"/>
              </a:ext>
            </a:extLst>
          </p:cNvPr>
          <p:cNvSpPr>
            <a:spLocks noGrp="1"/>
          </p:cNvSpPr>
          <p:nvPr>
            <p:ph type="body" sz="quarter" idx="14" hasCustomPrompt="1"/>
          </p:nvPr>
        </p:nvSpPr>
        <p:spPr>
          <a:xfrm>
            <a:off x="609600" y="2499779"/>
            <a:ext cx="10972800" cy="2358039"/>
          </a:xfrm>
          <a:prstGeom prst="rect">
            <a:avLst/>
          </a:prstGeom>
        </p:spPr>
        <p:txBody>
          <a:bodyPr/>
          <a:lstStyle>
            <a:lvl1pPr marL="455073" indent="-302676">
              <a:buClr>
                <a:schemeClr val="accent2">
                  <a:lumMod val="50000"/>
                </a:schemeClr>
              </a:buClr>
              <a:defRPr sz="2133">
                <a:solidFill>
                  <a:schemeClr val="accent2">
                    <a:lumMod val="50000"/>
                  </a:schemeClr>
                </a:solidFill>
                <a:latin typeface="+mj-lt"/>
              </a:defRPr>
            </a:lvl1pPr>
            <a:lvl2pPr marL="918610" indent="-309026">
              <a:defRPr sz="1867">
                <a:solidFill>
                  <a:schemeClr val="accent2">
                    <a:lumMod val="50000"/>
                  </a:schemeClr>
                </a:solidFill>
                <a:latin typeface="+mj-lt"/>
              </a:defRPr>
            </a:lvl2pPr>
            <a:lvl3pPr>
              <a:defRPr>
                <a:latin typeface="+mj-lt"/>
              </a:defRPr>
            </a:lvl3pPr>
            <a:lvl4pPr>
              <a:defRPr>
                <a:latin typeface="+mj-lt"/>
              </a:defRPr>
            </a:lvl4pPr>
            <a:lvl5pPr>
              <a:defRPr>
                <a:latin typeface="+mj-lt"/>
              </a:defRPr>
            </a:lvl5pPr>
          </a:lstStyle>
          <a:p>
            <a:pPr lvl="0"/>
            <a:r>
              <a:rPr lang="en-US"/>
              <a:t>Bullet</a:t>
            </a:r>
          </a:p>
          <a:p>
            <a:pPr lvl="1"/>
            <a:r>
              <a:rPr lang="en-US"/>
              <a:t>Sub-bullet</a:t>
            </a:r>
          </a:p>
        </p:txBody>
      </p:sp>
      <p:sp>
        <p:nvSpPr>
          <p:cNvPr id="13" name="Text Placeholder 9">
            <a:extLst>
              <a:ext uri="{FF2B5EF4-FFF2-40B4-BE49-F238E27FC236}">
                <a16:creationId xmlns:a16="http://schemas.microsoft.com/office/drawing/2014/main" id="{C6365179-F955-4949-9F67-EE30DCEA5355}"/>
              </a:ext>
            </a:extLst>
          </p:cNvPr>
          <p:cNvSpPr>
            <a:spLocks noGrp="1"/>
          </p:cNvSpPr>
          <p:nvPr>
            <p:ph type="body" sz="quarter" idx="15" hasCustomPrompt="1"/>
          </p:nvPr>
        </p:nvSpPr>
        <p:spPr>
          <a:xfrm>
            <a:off x="609600" y="2059512"/>
            <a:ext cx="10972800" cy="440267"/>
          </a:xfrm>
          <a:prstGeom prst="rect">
            <a:avLst/>
          </a:prstGeom>
        </p:spPr>
        <p:txBody>
          <a:bodyPr/>
          <a:lstStyle>
            <a:lvl1pPr marL="0" indent="0">
              <a:buNone/>
              <a:defRPr b="1">
                <a:solidFill>
                  <a:schemeClr val="accent2">
                    <a:lumMod val="50000"/>
                  </a:schemeClr>
                </a:solidFill>
              </a:defRPr>
            </a:lvl1pPr>
          </a:lstStyle>
          <a:p>
            <a:pPr lvl="0"/>
            <a:r>
              <a:rPr lang="en-US"/>
              <a:t>Header</a:t>
            </a:r>
          </a:p>
        </p:txBody>
      </p:sp>
    </p:spTree>
    <p:extLst>
      <p:ext uri="{BB962C8B-B14F-4D97-AF65-F5344CB8AC3E}">
        <p14:creationId xmlns:p14="http://schemas.microsoft.com/office/powerpoint/2010/main" val="2733394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 1 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949A-4F2D-4A0F-A513-FC1DDF989461}"/>
              </a:ext>
            </a:extLst>
          </p:cNvPr>
          <p:cNvSpPr>
            <a:spLocks noGrp="1"/>
          </p:cNvSpPr>
          <p:nvPr>
            <p:ph type="title" hasCustomPrompt="1"/>
          </p:nvPr>
        </p:nvSpPr>
        <p:spPr>
          <a:xfrm>
            <a:off x="609600" y="533401"/>
            <a:ext cx="10972800" cy="711200"/>
          </a:xfrm>
          <a:prstGeom prst="rect">
            <a:avLst/>
          </a:prstGeom>
        </p:spPr>
        <p:txBody>
          <a:bodyPr/>
          <a:lstStyle>
            <a:lvl1pPr>
              <a:defRPr/>
            </a:lvl1pPr>
          </a:lstStyle>
          <a:p>
            <a:r>
              <a:rPr lang="en-US"/>
              <a:t>Title goes here to maximize space</a:t>
            </a:r>
          </a:p>
        </p:txBody>
      </p:sp>
      <p:sp>
        <p:nvSpPr>
          <p:cNvPr id="3" name="Slide Number Placeholder 2">
            <a:extLst>
              <a:ext uri="{FF2B5EF4-FFF2-40B4-BE49-F238E27FC236}">
                <a16:creationId xmlns:a16="http://schemas.microsoft.com/office/drawing/2014/main" id="{866E7036-DFC8-4D8C-942A-5B5258EAD08C}"/>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id="{70A973FA-0722-4B8E-8EF7-C3C0E5B5BB7B}"/>
              </a:ext>
            </a:extLst>
          </p:cNvPr>
          <p:cNvSpPr>
            <a:spLocks noGrp="1"/>
          </p:cNvSpPr>
          <p:nvPr>
            <p:ph type="ftr" sz="quarter" idx="11"/>
          </p:nvPr>
        </p:nvSpPr>
        <p:spPr/>
        <p:txBody>
          <a:bodyPr/>
          <a:lstStyle/>
          <a:p>
            <a:endParaRPr lang="en-US"/>
          </a:p>
        </p:txBody>
      </p:sp>
      <p:sp>
        <p:nvSpPr>
          <p:cNvPr id="6" name="Chart Placeholder 5">
            <a:extLst>
              <a:ext uri="{FF2B5EF4-FFF2-40B4-BE49-F238E27FC236}">
                <a16:creationId xmlns:a16="http://schemas.microsoft.com/office/drawing/2014/main" id="{D3D81F23-6C4C-4DA3-B0A8-2DCDE4A72BD5}"/>
              </a:ext>
            </a:extLst>
          </p:cNvPr>
          <p:cNvSpPr>
            <a:spLocks noGrp="1"/>
          </p:cNvSpPr>
          <p:nvPr>
            <p:ph type="chart" sz="quarter" idx="12"/>
          </p:nvPr>
        </p:nvSpPr>
        <p:spPr>
          <a:xfrm>
            <a:off x="609600" y="1684867"/>
            <a:ext cx="10972800" cy="4389967"/>
          </a:xfrm>
          <a:prstGeom prst="rect">
            <a:avLst/>
          </a:prstGeom>
        </p:spPr>
        <p:txBody>
          <a:bodyPr/>
          <a:lstStyle>
            <a:lvl1pPr marL="154512" indent="0" algn="ctr">
              <a:buNone/>
              <a:defRPr sz="2133" b="1"/>
            </a:lvl1pPr>
          </a:lstStyle>
          <a:p>
            <a:endParaRPr lang="en-US"/>
          </a:p>
        </p:txBody>
      </p:sp>
      <p:pic>
        <p:nvPicPr>
          <p:cNvPr id="7" name="Picture 6">
            <a:extLst>
              <a:ext uri="{FF2B5EF4-FFF2-40B4-BE49-F238E27FC236}">
                <a16:creationId xmlns:a16="http://schemas.microsoft.com/office/drawing/2014/main" id="{1D2D8E6E-E01A-4362-B7EC-FD77ADE028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3951" y="6327675"/>
            <a:ext cx="1377696" cy="411252"/>
          </a:xfrm>
          <a:prstGeom prst="rect">
            <a:avLst/>
          </a:prstGeom>
        </p:spPr>
      </p:pic>
    </p:spTree>
    <p:extLst>
      <p:ext uri="{BB962C8B-B14F-4D97-AF65-F5344CB8AC3E}">
        <p14:creationId xmlns:p14="http://schemas.microsoft.com/office/powerpoint/2010/main" val="3545288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 2 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949A-4F2D-4A0F-A513-FC1DDF989461}"/>
              </a:ext>
            </a:extLst>
          </p:cNvPr>
          <p:cNvSpPr>
            <a:spLocks noGrp="1"/>
          </p:cNvSpPr>
          <p:nvPr>
            <p:ph type="title" hasCustomPrompt="1"/>
          </p:nvPr>
        </p:nvSpPr>
        <p:spPr>
          <a:xfrm>
            <a:off x="609600" y="533401"/>
            <a:ext cx="10972800" cy="711200"/>
          </a:xfrm>
          <a:prstGeom prst="rect">
            <a:avLst/>
          </a:prstGeom>
        </p:spPr>
        <p:txBody>
          <a:bodyPr/>
          <a:lstStyle>
            <a:lvl1pPr>
              <a:defRPr/>
            </a:lvl1pPr>
          </a:lstStyle>
          <a:p>
            <a:r>
              <a:rPr lang="en-US"/>
              <a:t>Title goes here to maximize space</a:t>
            </a:r>
          </a:p>
        </p:txBody>
      </p:sp>
      <p:sp>
        <p:nvSpPr>
          <p:cNvPr id="3" name="Slide Number Placeholder 2">
            <a:extLst>
              <a:ext uri="{FF2B5EF4-FFF2-40B4-BE49-F238E27FC236}">
                <a16:creationId xmlns:a16="http://schemas.microsoft.com/office/drawing/2014/main" id="{866E7036-DFC8-4D8C-942A-5B5258EAD08C}"/>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id="{70A973FA-0722-4B8E-8EF7-C3C0E5B5BB7B}"/>
              </a:ext>
            </a:extLst>
          </p:cNvPr>
          <p:cNvSpPr>
            <a:spLocks noGrp="1"/>
          </p:cNvSpPr>
          <p:nvPr>
            <p:ph type="ftr" sz="quarter" idx="11"/>
          </p:nvPr>
        </p:nvSpPr>
        <p:spPr/>
        <p:txBody>
          <a:bodyPr/>
          <a:lstStyle/>
          <a:p>
            <a:endParaRPr lang="en-US"/>
          </a:p>
        </p:txBody>
      </p:sp>
      <p:sp>
        <p:nvSpPr>
          <p:cNvPr id="6" name="Chart Placeholder 5">
            <a:extLst>
              <a:ext uri="{FF2B5EF4-FFF2-40B4-BE49-F238E27FC236}">
                <a16:creationId xmlns:a16="http://schemas.microsoft.com/office/drawing/2014/main" id="{D3D81F23-6C4C-4DA3-B0A8-2DCDE4A72BD5}"/>
              </a:ext>
            </a:extLst>
          </p:cNvPr>
          <p:cNvSpPr>
            <a:spLocks noGrp="1"/>
          </p:cNvSpPr>
          <p:nvPr>
            <p:ph type="chart" sz="quarter" idx="12"/>
          </p:nvPr>
        </p:nvSpPr>
        <p:spPr>
          <a:xfrm>
            <a:off x="609600" y="1684867"/>
            <a:ext cx="5486400" cy="4389967"/>
          </a:xfrm>
          <a:prstGeom prst="rect">
            <a:avLst/>
          </a:prstGeom>
        </p:spPr>
        <p:txBody>
          <a:bodyPr/>
          <a:lstStyle>
            <a:lvl1pPr marL="154512" indent="0" algn="ctr">
              <a:buNone/>
              <a:defRPr sz="2133" b="1">
                <a:solidFill>
                  <a:schemeClr val="accent2">
                    <a:lumMod val="50000"/>
                  </a:schemeClr>
                </a:solidFill>
              </a:defRPr>
            </a:lvl1pPr>
          </a:lstStyle>
          <a:p>
            <a:endParaRPr lang="en-US"/>
          </a:p>
        </p:txBody>
      </p:sp>
      <p:sp>
        <p:nvSpPr>
          <p:cNvPr id="7" name="Chart Placeholder 5">
            <a:extLst>
              <a:ext uri="{FF2B5EF4-FFF2-40B4-BE49-F238E27FC236}">
                <a16:creationId xmlns:a16="http://schemas.microsoft.com/office/drawing/2014/main" id="{7F392129-498C-49BE-8E29-049E208CB02B}"/>
              </a:ext>
            </a:extLst>
          </p:cNvPr>
          <p:cNvSpPr>
            <a:spLocks noGrp="1"/>
          </p:cNvSpPr>
          <p:nvPr>
            <p:ph type="chart" sz="quarter" idx="13"/>
          </p:nvPr>
        </p:nvSpPr>
        <p:spPr>
          <a:xfrm>
            <a:off x="6096000" y="1684867"/>
            <a:ext cx="5486400" cy="4389967"/>
          </a:xfrm>
          <a:prstGeom prst="rect">
            <a:avLst/>
          </a:prstGeom>
        </p:spPr>
        <p:txBody>
          <a:bodyPr/>
          <a:lstStyle>
            <a:lvl1pPr marL="154512" indent="0" algn="ctr">
              <a:buNone/>
              <a:defRPr sz="2133" b="1">
                <a:solidFill>
                  <a:schemeClr val="accent2">
                    <a:lumMod val="50000"/>
                  </a:schemeClr>
                </a:solidFill>
              </a:defRPr>
            </a:lvl1pPr>
          </a:lstStyle>
          <a:p>
            <a:endParaRPr lang="en-US"/>
          </a:p>
        </p:txBody>
      </p:sp>
      <p:pic>
        <p:nvPicPr>
          <p:cNvPr id="9" name="Picture 8">
            <a:extLst>
              <a:ext uri="{FF2B5EF4-FFF2-40B4-BE49-F238E27FC236}">
                <a16:creationId xmlns:a16="http://schemas.microsoft.com/office/drawing/2014/main" id="{5DD5A940-48BC-46DE-8224-4123D57432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3951" y="6327675"/>
            <a:ext cx="1377696" cy="411252"/>
          </a:xfrm>
          <a:prstGeom prst="rect">
            <a:avLst/>
          </a:prstGeom>
        </p:spPr>
      </p:pic>
    </p:spTree>
    <p:extLst>
      <p:ext uri="{BB962C8B-B14F-4D97-AF65-F5344CB8AC3E}">
        <p14:creationId xmlns:p14="http://schemas.microsoft.com/office/powerpoint/2010/main" val="1332737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Slide Number Placeholder 3">
            <a:extLst>
              <a:ext uri="{FF2B5EF4-FFF2-40B4-BE49-F238E27FC236}">
                <a16:creationId xmlns:a16="http://schemas.microsoft.com/office/drawing/2014/main" id="{27932541-F3AB-4037-AC37-44D296FCC206}"/>
              </a:ext>
            </a:extLst>
          </p:cNvPr>
          <p:cNvSpPr>
            <a:spLocks noGrp="1"/>
          </p:cNvSpPr>
          <p:nvPr>
            <p:ph type="sldNum" sz="quarter" idx="4"/>
          </p:nvPr>
        </p:nvSpPr>
        <p:spPr>
          <a:xfrm>
            <a:off x="254000" y="6218745"/>
            <a:ext cx="355600" cy="366183"/>
          </a:xfrm>
          <a:prstGeom prst="rect">
            <a:avLst/>
          </a:prstGeom>
        </p:spPr>
        <p:txBody>
          <a:bodyPr vert="horz" lIns="0" tIns="0" rIns="0" bIns="0" rtlCol="0" anchor="b"/>
          <a:lstStyle>
            <a:lvl1pPr algn="l">
              <a:defRPr sz="1200">
                <a:solidFill>
                  <a:schemeClr val="accent2">
                    <a:lumMod val="50000"/>
                  </a:schemeClr>
                </a:solidFill>
              </a:defRPr>
            </a:lvl1pPr>
          </a:lstStyle>
          <a:p>
            <a:fld id="{FE894C8D-A86E-C448-9CBF-AD01FEF18A38}" type="slidenum">
              <a:rPr lang="en-US" smtClean="0"/>
              <a:pPr/>
              <a:t>‹#›</a:t>
            </a:fld>
            <a:endParaRPr lang="en-US"/>
          </a:p>
        </p:txBody>
      </p:sp>
      <p:sp>
        <p:nvSpPr>
          <p:cNvPr id="5" name="Footer Placeholder 4">
            <a:extLst>
              <a:ext uri="{FF2B5EF4-FFF2-40B4-BE49-F238E27FC236}">
                <a16:creationId xmlns:a16="http://schemas.microsoft.com/office/drawing/2014/main" id="{98F0F213-EEF0-44A6-B0B1-8A447E54C5CF}"/>
              </a:ext>
            </a:extLst>
          </p:cNvPr>
          <p:cNvSpPr>
            <a:spLocks noGrp="1"/>
          </p:cNvSpPr>
          <p:nvPr>
            <p:ph type="ftr" sz="quarter" idx="3"/>
          </p:nvPr>
        </p:nvSpPr>
        <p:spPr>
          <a:xfrm>
            <a:off x="609600" y="6218743"/>
            <a:ext cx="4114800" cy="366183"/>
          </a:xfrm>
          <a:prstGeom prst="rect">
            <a:avLst/>
          </a:prstGeom>
        </p:spPr>
        <p:txBody>
          <a:bodyPr vert="horz" lIns="0" tIns="0" rIns="0" bIns="0" rtlCol="0" anchor="b"/>
          <a:lstStyle>
            <a:lvl1pPr algn="l">
              <a:defRPr sz="1067">
                <a:solidFill>
                  <a:schemeClr val="accent2">
                    <a:lumMod val="50000"/>
                  </a:schemeClr>
                </a:solidFill>
              </a:defRPr>
            </a:lvl1pPr>
          </a:lstStyle>
          <a:p>
            <a:endParaRPr lang="en-US"/>
          </a:p>
        </p:txBody>
      </p:sp>
      <p:sp>
        <p:nvSpPr>
          <p:cNvPr id="6" name="Title Placeholder 5">
            <a:extLst>
              <a:ext uri="{FF2B5EF4-FFF2-40B4-BE49-F238E27FC236}">
                <a16:creationId xmlns:a16="http://schemas.microsoft.com/office/drawing/2014/main" id="{53DAA00C-B517-432B-AC5E-072890756629}"/>
              </a:ext>
            </a:extLst>
          </p:cNvPr>
          <p:cNvSpPr>
            <a:spLocks noGrp="1"/>
          </p:cNvSpPr>
          <p:nvPr>
            <p:ph type="title"/>
          </p:nvPr>
        </p:nvSpPr>
        <p:spPr>
          <a:xfrm>
            <a:off x="609600" y="533401"/>
            <a:ext cx="10972800" cy="711200"/>
          </a:xfrm>
          <a:prstGeom prst="rect">
            <a:avLst/>
          </a:prstGeom>
        </p:spPr>
        <p:txBody>
          <a:bodyPr vert="horz" lIns="0" tIns="0" rIns="0" bIns="0" rtlCol="0" anchor="t" anchorCtr="0">
            <a:noAutofit/>
          </a:bodyPr>
          <a:lstStyle/>
          <a:p>
            <a:r>
              <a:rPr lang="en-US"/>
              <a:t>Click to edit Master title style</a:t>
            </a:r>
          </a:p>
        </p:txBody>
      </p:sp>
      <p:sp>
        <p:nvSpPr>
          <p:cNvPr id="7" name="Text Placeholder 6">
            <a:extLst>
              <a:ext uri="{FF2B5EF4-FFF2-40B4-BE49-F238E27FC236}">
                <a16:creationId xmlns:a16="http://schemas.microsoft.com/office/drawing/2014/main" id="{65D7DBA6-4701-4BBC-9A8B-BC4898F38342}"/>
              </a:ext>
            </a:extLst>
          </p:cNvPr>
          <p:cNvSpPr>
            <a:spLocks noGrp="1"/>
          </p:cNvSpPr>
          <p:nvPr>
            <p:ph type="body" idx="1"/>
          </p:nvPr>
        </p:nvSpPr>
        <p:spPr>
          <a:xfrm>
            <a:off x="609600" y="1684868"/>
            <a:ext cx="10972800" cy="4491565"/>
          </a:xfrm>
          <a:prstGeom prst="rect">
            <a:avLst/>
          </a:prstGeom>
        </p:spPr>
        <p:txBody>
          <a:bodyPr vert="horz" lIns="0" tIns="0" rIns="0" bIns="0" rtlCol="0" anchor="t" anchorCtr="0">
            <a:noAutofit/>
          </a:bodyPr>
          <a:lstStyle/>
          <a:p>
            <a:pPr lvl="0"/>
            <a:r>
              <a:rPr lang="en-US"/>
              <a:t>Edit Master text styles</a:t>
            </a:r>
          </a:p>
          <a:p>
            <a:pPr lvl="1"/>
            <a:r>
              <a:rPr lang="en-US"/>
              <a:t>Second level</a:t>
            </a:r>
          </a:p>
        </p:txBody>
      </p:sp>
    </p:spTree>
    <p:extLst>
      <p:ext uri="{BB962C8B-B14F-4D97-AF65-F5344CB8AC3E}">
        <p14:creationId xmlns:p14="http://schemas.microsoft.com/office/powerpoint/2010/main" val="4171204224"/>
      </p:ext>
    </p:extLst>
  </p:cSld>
  <p:clrMap bg1="lt1" tx1="dk1" bg2="lt2" tx2="dk2" accent1="accent1" accent2="accent2" accent3="accent3" accent4="accent4" accent5="accent5" accent6="accent6" hlink="hlink" folHlink="folHlink"/>
  <p:sldLayoutIdLst>
    <p:sldLayoutId id="2147483685" r:id="rId1"/>
    <p:sldLayoutId id="2147483694" r:id="rId2"/>
    <p:sldLayoutId id="2147483700" r:id="rId3"/>
    <p:sldLayoutId id="2147483699" r:id="rId4"/>
    <p:sldLayoutId id="2147483698" r:id="rId5"/>
    <p:sldLayoutId id="2147483697" r:id="rId6"/>
    <p:sldLayoutId id="2147483702" r:id="rId7"/>
    <p:sldLayoutId id="2147483703" r:id="rId8"/>
    <p:sldLayoutId id="2147483704" r:id="rId9"/>
    <p:sldLayoutId id="2147483678" r:id="rId10"/>
    <p:sldLayoutId id="2147483677" r:id="rId11"/>
    <p:sldLayoutId id="2147483676" r:id="rId12"/>
    <p:sldLayoutId id="2147483684" r:id="rId13"/>
    <p:sldLayoutId id="2147483679" r:id="rId14"/>
    <p:sldLayoutId id="2147483705" r:id="rId15"/>
  </p:sldLayoutIdLst>
  <p:hf hdr="0" dt="0"/>
  <p:txStyles>
    <p:titleStyle>
      <a:lvl1pPr algn="l" defTabSz="609585" rtl="0" eaLnBrk="1" latinLnBrk="0" hangingPunct="1">
        <a:lnSpc>
          <a:spcPct val="80000"/>
        </a:lnSpc>
        <a:spcBef>
          <a:spcPct val="0"/>
        </a:spcBef>
        <a:buNone/>
        <a:defRPr sz="4000" b="0" i="0" kern="1200" baseline="0">
          <a:solidFill>
            <a:schemeClr val="bg2"/>
          </a:solidFill>
          <a:latin typeface="FS Elliot Pro"/>
          <a:ea typeface="+mj-ea"/>
          <a:cs typeface="FS Elliot Pro"/>
        </a:defRPr>
      </a:lvl1pPr>
    </p:titleStyle>
    <p:bodyStyle>
      <a:lvl1pPr marL="457189" indent="-302676" algn="l" defTabSz="609585" rtl="0" eaLnBrk="1" latinLnBrk="0" hangingPunct="1">
        <a:spcBef>
          <a:spcPct val="20000"/>
        </a:spcBef>
        <a:buClr>
          <a:schemeClr val="accent2">
            <a:lumMod val="50000"/>
          </a:schemeClr>
        </a:buClr>
        <a:buFont typeface="Arial"/>
        <a:buChar char="•"/>
        <a:defRPr sz="2400" kern="1200">
          <a:solidFill>
            <a:schemeClr val="accent2">
              <a:lumMod val="50000"/>
            </a:schemeClr>
          </a:solidFill>
          <a:latin typeface="FS Elliot Pro"/>
          <a:ea typeface="+mn-ea"/>
          <a:cs typeface="FS Elliot Pro"/>
        </a:defRPr>
      </a:lvl1pPr>
      <a:lvl2pPr marL="918610" indent="-309026" algn="l" defTabSz="609585" rtl="0" eaLnBrk="1" latinLnBrk="0" hangingPunct="1">
        <a:spcBef>
          <a:spcPct val="20000"/>
        </a:spcBef>
        <a:buClr>
          <a:schemeClr val="accent2">
            <a:lumMod val="50000"/>
          </a:schemeClr>
        </a:buClr>
        <a:buFont typeface="Arial"/>
        <a:buChar char="–"/>
        <a:defRPr sz="2133" kern="1200">
          <a:solidFill>
            <a:schemeClr val="accent2">
              <a:lumMod val="50000"/>
            </a:schemeClr>
          </a:solidFill>
          <a:latin typeface="FS Elliot Pro"/>
          <a:ea typeface="+mn-ea"/>
          <a:cs typeface="FS Elliot Pro"/>
        </a:defRPr>
      </a:lvl2pPr>
      <a:lvl3pPr marL="1523962" indent="-304792" algn="l" defTabSz="609585" rtl="0" eaLnBrk="1" latinLnBrk="0" hangingPunct="1">
        <a:spcBef>
          <a:spcPct val="20000"/>
        </a:spcBef>
        <a:buFont typeface="Arial"/>
        <a:buChar char="•"/>
        <a:defRPr sz="1867" kern="1200">
          <a:solidFill>
            <a:srgbClr val="162B48"/>
          </a:solidFill>
          <a:latin typeface="FS Elliot Pro"/>
          <a:ea typeface="+mn-ea"/>
          <a:cs typeface="FS Elliot Pro"/>
        </a:defRPr>
      </a:lvl3pPr>
      <a:lvl4pPr marL="2133547" indent="-304792" algn="l" defTabSz="609585" rtl="0" eaLnBrk="1" latinLnBrk="0" hangingPunct="1">
        <a:spcBef>
          <a:spcPct val="20000"/>
        </a:spcBef>
        <a:buFont typeface="Arial"/>
        <a:buChar char="–"/>
        <a:defRPr sz="1600" kern="1200">
          <a:solidFill>
            <a:srgbClr val="162B48"/>
          </a:solidFill>
          <a:latin typeface="+mn-lt"/>
          <a:ea typeface="+mn-ea"/>
          <a:cs typeface="+mn-cs"/>
        </a:defRPr>
      </a:lvl4pPr>
      <a:lvl5pPr marL="2743131" indent="-304792" algn="l" defTabSz="609585" rtl="0" eaLnBrk="1" latinLnBrk="0" hangingPunct="1">
        <a:spcBef>
          <a:spcPct val="20000"/>
        </a:spcBef>
        <a:buFont typeface="Arial"/>
        <a:buChar char="»"/>
        <a:defRPr sz="1333" kern="1200">
          <a:solidFill>
            <a:srgbClr val="162B48"/>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12" userDrawn="1">
          <p15:clr>
            <a:srgbClr val="F26B43"/>
          </p15:clr>
        </p15:guide>
        <p15:guide id="2" pos="3840" userDrawn="1">
          <p15:clr>
            <a:srgbClr val="F26B43"/>
          </p15:clr>
        </p15:guide>
        <p15:guide id="3" pos="384" userDrawn="1">
          <p15:clr>
            <a:srgbClr val="F26B43"/>
          </p15:clr>
        </p15:guide>
        <p15:guide id="5" pos="160" userDrawn="1">
          <p15:clr>
            <a:srgbClr val="F26B43"/>
          </p15:clr>
        </p15:guide>
        <p15:guide id="6" pos="7524" userDrawn="1">
          <p15:clr>
            <a:srgbClr val="F26B43"/>
          </p15:clr>
        </p15:guide>
        <p15:guide id="7" pos="7296" userDrawn="1">
          <p15:clr>
            <a:srgbClr val="F26B43"/>
          </p15:clr>
        </p15:guide>
        <p15:guide id="8" orient="horz" pos="1061" userDrawn="1">
          <p15:clr>
            <a:srgbClr val="F26B43"/>
          </p15:clr>
        </p15:guide>
        <p15:guide id="9" orient="horz" pos="784" userDrawn="1">
          <p15:clr>
            <a:srgbClr val="F26B43"/>
          </p15:clr>
        </p15:guide>
        <p15:guide id="11" orient="horz" pos="33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Slide Number Placeholder 3">
            <a:extLst>
              <a:ext uri="{FF2B5EF4-FFF2-40B4-BE49-F238E27FC236}">
                <a16:creationId xmlns:a16="http://schemas.microsoft.com/office/drawing/2014/main" id="{27932541-F3AB-4037-AC37-44D296FCC206}"/>
              </a:ext>
            </a:extLst>
          </p:cNvPr>
          <p:cNvSpPr>
            <a:spLocks noGrp="1"/>
          </p:cNvSpPr>
          <p:nvPr>
            <p:ph type="sldNum" sz="quarter" idx="4"/>
          </p:nvPr>
        </p:nvSpPr>
        <p:spPr>
          <a:xfrm>
            <a:off x="254000" y="6218745"/>
            <a:ext cx="355600" cy="366183"/>
          </a:xfrm>
          <a:prstGeom prst="rect">
            <a:avLst/>
          </a:prstGeom>
        </p:spPr>
        <p:txBody>
          <a:bodyPr vert="horz" lIns="0" tIns="0" rIns="0" bIns="0" rtlCol="0" anchor="b"/>
          <a:lstStyle>
            <a:lvl1pPr algn="l">
              <a:defRPr sz="1200">
                <a:solidFill>
                  <a:schemeClr val="accent2">
                    <a:lumMod val="50000"/>
                  </a:schemeClr>
                </a:solidFill>
              </a:defRPr>
            </a:lvl1pPr>
          </a:lstStyle>
          <a:p>
            <a:fld id="{FE894C8D-A86E-C448-9CBF-AD01FEF18A38}" type="slidenum">
              <a:rPr lang="en-US" smtClean="0"/>
              <a:pPr/>
              <a:t>‹#›</a:t>
            </a:fld>
            <a:endParaRPr lang="en-US"/>
          </a:p>
        </p:txBody>
      </p:sp>
      <p:sp>
        <p:nvSpPr>
          <p:cNvPr id="5" name="Footer Placeholder 4">
            <a:extLst>
              <a:ext uri="{FF2B5EF4-FFF2-40B4-BE49-F238E27FC236}">
                <a16:creationId xmlns:a16="http://schemas.microsoft.com/office/drawing/2014/main" id="{98F0F213-EEF0-44A6-B0B1-8A447E54C5CF}"/>
              </a:ext>
            </a:extLst>
          </p:cNvPr>
          <p:cNvSpPr>
            <a:spLocks noGrp="1"/>
          </p:cNvSpPr>
          <p:nvPr>
            <p:ph type="ftr" sz="quarter" idx="3"/>
          </p:nvPr>
        </p:nvSpPr>
        <p:spPr>
          <a:xfrm>
            <a:off x="609600" y="6218743"/>
            <a:ext cx="4114800" cy="366183"/>
          </a:xfrm>
          <a:prstGeom prst="rect">
            <a:avLst/>
          </a:prstGeom>
        </p:spPr>
        <p:txBody>
          <a:bodyPr vert="horz" lIns="0" tIns="0" rIns="0" bIns="0" rtlCol="0" anchor="b"/>
          <a:lstStyle>
            <a:lvl1pPr algn="l">
              <a:defRPr sz="1067">
                <a:solidFill>
                  <a:schemeClr val="accent2">
                    <a:lumMod val="50000"/>
                  </a:schemeClr>
                </a:solidFill>
              </a:defRPr>
            </a:lvl1pPr>
          </a:lstStyle>
          <a:p>
            <a:endParaRPr lang="en-US"/>
          </a:p>
        </p:txBody>
      </p:sp>
      <p:sp>
        <p:nvSpPr>
          <p:cNvPr id="6" name="Title Placeholder 5">
            <a:extLst>
              <a:ext uri="{FF2B5EF4-FFF2-40B4-BE49-F238E27FC236}">
                <a16:creationId xmlns:a16="http://schemas.microsoft.com/office/drawing/2014/main" id="{53DAA00C-B517-432B-AC5E-072890756629}"/>
              </a:ext>
            </a:extLst>
          </p:cNvPr>
          <p:cNvSpPr>
            <a:spLocks noGrp="1"/>
          </p:cNvSpPr>
          <p:nvPr>
            <p:ph type="title"/>
          </p:nvPr>
        </p:nvSpPr>
        <p:spPr>
          <a:xfrm>
            <a:off x="609600" y="533401"/>
            <a:ext cx="10972800" cy="711200"/>
          </a:xfrm>
          <a:prstGeom prst="rect">
            <a:avLst/>
          </a:prstGeom>
        </p:spPr>
        <p:txBody>
          <a:bodyPr vert="horz" lIns="0" tIns="0" rIns="0" bIns="0" rtlCol="0" anchor="t" anchorCtr="0">
            <a:noAutofit/>
          </a:bodyPr>
          <a:lstStyle/>
          <a:p>
            <a:r>
              <a:rPr lang="en-US"/>
              <a:t>Click to edit Master title style</a:t>
            </a:r>
          </a:p>
        </p:txBody>
      </p:sp>
      <p:sp>
        <p:nvSpPr>
          <p:cNvPr id="7" name="Text Placeholder 6">
            <a:extLst>
              <a:ext uri="{FF2B5EF4-FFF2-40B4-BE49-F238E27FC236}">
                <a16:creationId xmlns:a16="http://schemas.microsoft.com/office/drawing/2014/main" id="{65D7DBA6-4701-4BBC-9A8B-BC4898F38342}"/>
              </a:ext>
            </a:extLst>
          </p:cNvPr>
          <p:cNvSpPr>
            <a:spLocks noGrp="1"/>
          </p:cNvSpPr>
          <p:nvPr>
            <p:ph type="body" idx="1"/>
          </p:nvPr>
        </p:nvSpPr>
        <p:spPr>
          <a:xfrm>
            <a:off x="609600" y="1684868"/>
            <a:ext cx="10972800" cy="4491565"/>
          </a:xfrm>
          <a:prstGeom prst="rect">
            <a:avLst/>
          </a:prstGeom>
        </p:spPr>
        <p:txBody>
          <a:bodyPr vert="horz" lIns="0" tIns="0" rIns="0" bIns="0" rtlCol="0" anchor="t" anchorCtr="0">
            <a:noAutofit/>
          </a:bodyPr>
          <a:lstStyle/>
          <a:p>
            <a:pPr lvl="0"/>
            <a:r>
              <a:rPr lang="en-US"/>
              <a:t>Edit Master text styles</a:t>
            </a:r>
          </a:p>
          <a:p>
            <a:pPr lvl="1"/>
            <a:r>
              <a:rPr lang="en-US"/>
              <a:t>Second level</a:t>
            </a:r>
          </a:p>
        </p:txBody>
      </p:sp>
    </p:spTree>
    <p:extLst>
      <p:ext uri="{BB962C8B-B14F-4D97-AF65-F5344CB8AC3E}">
        <p14:creationId xmlns:p14="http://schemas.microsoft.com/office/powerpoint/2010/main" val="296238496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Lst>
  <p:hf hdr="0" dt="0"/>
  <p:txStyles>
    <p:titleStyle>
      <a:lvl1pPr algn="l" defTabSz="609585" rtl="0" eaLnBrk="1" latinLnBrk="0" hangingPunct="1">
        <a:lnSpc>
          <a:spcPct val="80000"/>
        </a:lnSpc>
        <a:spcBef>
          <a:spcPct val="0"/>
        </a:spcBef>
        <a:buNone/>
        <a:defRPr sz="4000" b="0" i="0" kern="1200" baseline="0">
          <a:solidFill>
            <a:schemeClr val="bg2"/>
          </a:solidFill>
          <a:latin typeface="FS Elliot Pro"/>
          <a:ea typeface="+mj-ea"/>
          <a:cs typeface="FS Elliot Pro"/>
        </a:defRPr>
      </a:lvl1pPr>
    </p:titleStyle>
    <p:bodyStyle>
      <a:lvl1pPr marL="457189" indent="-302676" algn="l" defTabSz="609585" rtl="0" eaLnBrk="1" latinLnBrk="0" hangingPunct="1">
        <a:spcBef>
          <a:spcPct val="20000"/>
        </a:spcBef>
        <a:buClr>
          <a:schemeClr val="accent2">
            <a:lumMod val="50000"/>
          </a:schemeClr>
        </a:buClr>
        <a:buFont typeface="Arial"/>
        <a:buChar char="•"/>
        <a:defRPr sz="2400" kern="1200">
          <a:solidFill>
            <a:schemeClr val="accent2">
              <a:lumMod val="50000"/>
            </a:schemeClr>
          </a:solidFill>
          <a:latin typeface="FS Elliot Pro"/>
          <a:ea typeface="+mn-ea"/>
          <a:cs typeface="FS Elliot Pro"/>
        </a:defRPr>
      </a:lvl1pPr>
      <a:lvl2pPr marL="918610" indent="-309026" algn="l" defTabSz="609585" rtl="0" eaLnBrk="1" latinLnBrk="0" hangingPunct="1">
        <a:spcBef>
          <a:spcPct val="20000"/>
        </a:spcBef>
        <a:buClr>
          <a:schemeClr val="accent2">
            <a:lumMod val="50000"/>
          </a:schemeClr>
        </a:buClr>
        <a:buFont typeface="Arial"/>
        <a:buChar char="–"/>
        <a:defRPr sz="2133" kern="1200">
          <a:solidFill>
            <a:schemeClr val="accent2">
              <a:lumMod val="50000"/>
            </a:schemeClr>
          </a:solidFill>
          <a:latin typeface="FS Elliot Pro"/>
          <a:ea typeface="+mn-ea"/>
          <a:cs typeface="FS Elliot Pro"/>
        </a:defRPr>
      </a:lvl2pPr>
      <a:lvl3pPr marL="1523962" indent="-304792" algn="l" defTabSz="609585" rtl="0" eaLnBrk="1" latinLnBrk="0" hangingPunct="1">
        <a:spcBef>
          <a:spcPct val="20000"/>
        </a:spcBef>
        <a:buFont typeface="Arial"/>
        <a:buChar char="•"/>
        <a:defRPr sz="1867" kern="1200">
          <a:solidFill>
            <a:srgbClr val="162B48"/>
          </a:solidFill>
          <a:latin typeface="FS Elliot Pro"/>
          <a:ea typeface="+mn-ea"/>
          <a:cs typeface="FS Elliot Pro"/>
        </a:defRPr>
      </a:lvl3pPr>
      <a:lvl4pPr marL="2133547" indent="-304792" algn="l" defTabSz="609585" rtl="0" eaLnBrk="1" latinLnBrk="0" hangingPunct="1">
        <a:spcBef>
          <a:spcPct val="20000"/>
        </a:spcBef>
        <a:buFont typeface="Arial"/>
        <a:buChar char="–"/>
        <a:defRPr sz="1600" kern="1200">
          <a:solidFill>
            <a:srgbClr val="162B48"/>
          </a:solidFill>
          <a:latin typeface="+mn-lt"/>
          <a:ea typeface="+mn-ea"/>
          <a:cs typeface="+mn-cs"/>
        </a:defRPr>
      </a:lvl4pPr>
      <a:lvl5pPr marL="2743131" indent="-304792" algn="l" defTabSz="609585" rtl="0" eaLnBrk="1" latinLnBrk="0" hangingPunct="1">
        <a:spcBef>
          <a:spcPct val="20000"/>
        </a:spcBef>
        <a:buFont typeface="Arial"/>
        <a:buChar char="»"/>
        <a:defRPr sz="1333" kern="1200">
          <a:solidFill>
            <a:srgbClr val="162B48"/>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84">
          <p15:clr>
            <a:srgbClr val="F26B43"/>
          </p15:clr>
        </p15:guide>
        <p15:guide id="2" pos="2880">
          <p15:clr>
            <a:srgbClr val="F26B43"/>
          </p15:clr>
        </p15:guide>
        <p15:guide id="3" pos="288">
          <p15:clr>
            <a:srgbClr val="F26B43"/>
          </p15:clr>
        </p15:guide>
        <p15:guide id="5" pos="120">
          <p15:clr>
            <a:srgbClr val="F26B43"/>
          </p15:clr>
        </p15:guide>
        <p15:guide id="6" pos="5643">
          <p15:clr>
            <a:srgbClr val="F26B43"/>
          </p15:clr>
        </p15:guide>
        <p15:guide id="7" pos="5472">
          <p15:clr>
            <a:srgbClr val="F26B43"/>
          </p15:clr>
        </p15:guide>
        <p15:guide id="8" orient="horz" pos="796">
          <p15:clr>
            <a:srgbClr val="F26B43"/>
          </p15:clr>
        </p15:guide>
        <p15:guide id="9" orient="horz" pos="588">
          <p15:clr>
            <a:srgbClr val="F26B43"/>
          </p15:clr>
        </p15:guide>
        <p15:guide id="11" orient="horz" pos="25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1.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12.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27.svg"/></Relationships>
</file>

<file path=ppt/slides/_rels/slide15.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27.svg"/><Relationship Id="rId4" Type="http://schemas.openxmlformats.org/officeDocument/2006/relationships/image" Target="../media/image29.sv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6.sv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7.xml"/><Relationship Id="rId1" Type="http://schemas.openxmlformats.org/officeDocument/2006/relationships/slideLayout" Target="../slideLayouts/slideLayout22.xml"/><Relationship Id="rId5" Type="http://schemas.openxmlformats.org/officeDocument/2006/relationships/image" Target="../media/image36.sv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2.xml"/><Relationship Id="rId5" Type="http://schemas.openxmlformats.org/officeDocument/2006/relationships/image" Target="../media/image4.emf"/><Relationship Id="rId4" Type="http://schemas.openxmlformats.org/officeDocument/2006/relationships/image" Target="../media/image36.sv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2.xml"/><Relationship Id="rId5" Type="http://schemas.openxmlformats.org/officeDocument/2006/relationships/image" Target="../media/image4.emf"/><Relationship Id="rId4" Type="http://schemas.openxmlformats.org/officeDocument/2006/relationships/image" Target="../media/image36.sv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2.xml"/><Relationship Id="rId4" Type="http://schemas.openxmlformats.org/officeDocument/2006/relationships/image" Target="../media/image36.sv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36.sv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2.xml"/><Relationship Id="rId5" Type="http://schemas.openxmlformats.org/officeDocument/2006/relationships/image" Target="../media/image4.emf"/><Relationship Id="rId4" Type="http://schemas.openxmlformats.org/officeDocument/2006/relationships/image" Target="../media/image36.sv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2.xml"/><Relationship Id="rId5" Type="http://schemas.openxmlformats.org/officeDocument/2006/relationships/image" Target="../media/image4.emf"/><Relationship Id="rId4" Type="http://schemas.openxmlformats.org/officeDocument/2006/relationships/image" Target="../media/image36.sv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6.xml"/><Relationship Id="rId4" Type="http://schemas.openxmlformats.org/officeDocument/2006/relationships/image" Target="../media/image12.svg"/></Relationships>
</file>

<file path=ppt/slides/_rels/slide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5.xml"/><Relationship Id="rId1" Type="http://schemas.openxmlformats.org/officeDocument/2006/relationships/slideLayout" Target="../slideLayouts/slideLayout30.xml"/><Relationship Id="rId5" Type="http://schemas.openxmlformats.org/officeDocument/2006/relationships/image" Target="../media/image27.sv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30.xml"/><Relationship Id="rId4" Type="http://schemas.openxmlformats.org/officeDocument/2006/relationships/image" Target="../media/image27.sv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30.xml"/><Relationship Id="rId5" Type="http://schemas.openxmlformats.org/officeDocument/2006/relationships/image" Target="../media/image4.emf"/><Relationship Id="rId4" Type="http://schemas.openxmlformats.org/officeDocument/2006/relationships/image" Target="../media/image27.sv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30.xml"/><Relationship Id="rId4" Type="http://schemas.openxmlformats.org/officeDocument/2006/relationships/image" Target="../media/image27.svg"/></Relationships>
</file>

<file path=ppt/slides/_rels/slide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9.xml"/><Relationship Id="rId1" Type="http://schemas.openxmlformats.org/officeDocument/2006/relationships/slideLayout" Target="../slideLayouts/slideLayout29.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15.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B6B50E5-9A72-DAC8-98D6-87FF6C9884DA}"/>
              </a:ext>
            </a:extLst>
          </p:cNvPr>
          <p:cNvSpPr/>
          <p:nvPr/>
        </p:nvSpPr>
        <p:spPr>
          <a:xfrm rot="10800000" flipH="1">
            <a:off x="0" y="0"/>
            <a:ext cx="12192000" cy="6858000"/>
          </a:xfrm>
          <a:prstGeom prst="rect">
            <a:avLst/>
          </a:prstGeom>
          <a:gradFill>
            <a:gsLst>
              <a:gs pos="0">
                <a:srgbClr val="004C97">
                  <a:alpha val="90277"/>
                </a:srgbClr>
              </a:gs>
              <a:gs pos="100000">
                <a:srgbClr val="0376D0"/>
              </a:gs>
            </a:gsLst>
            <a:lin ang="36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9" name="Picture 18">
            <a:extLst>
              <a:ext uri="{FF2B5EF4-FFF2-40B4-BE49-F238E27FC236}">
                <a16:creationId xmlns:a16="http://schemas.microsoft.com/office/drawing/2014/main" id="{578CE038-4E8D-22E9-5E31-1BA96C17CB64}"/>
              </a:ext>
            </a:extLst>
          </p:cNvPr>
          <p:cNvPicPr>
            <a:picLocks noChangeAspect="1"/>
          </p:cNvPicPr>
          <p:nvPr/>
        </p:nvPicPr>
        <p:blipFill rotWithShape="1">
          <a:blip r:embed="rId3">
            <a:alphaModFix amt="41000"/>
          </a:blip>
          <a:srcRect l="51110" t="9088" b="66454"/>
          <a:stretch/>
        </p:blipFill>
        <p:spPr>
          <a:xfrm>
            <a:off x="-1" y="0"/>
            <a:ext cx="11157647" cy="6858000"/>
          </a:xfrm>
          <a:prstGeom prst="rect">
            <a:avLst/>
          </a:prstGeom>
        </p:spPr>
      </p:pic>
      <p:sp>
        <p:nvSpPr>
          <p:cNvPr id="8" name="Title 1">
            <a:extLst>
              <a:ext uri="{FF2B5EF4-FFF2-40B4-BE49-F238E27FC236}">
                <a16:creationId xmlns:a16="http://schemas.microsoft.com/office/drawing/2014/main" id="{160B7C03-37F0-E8A3-45FA-FFE8579C3536}"/>
              </a:ext>
            </a:extLst>
          </p:cNvPr>
          <p:cNvSpPr txBox="1">
            <a:spLocks/>
          </p:cNvSpPr>
          <p:nvPr/>
        </p:nvSpPr>
        <p:spPr>
          <a:xfrm>
            <a:off x="965544" y="2253199"/>
            <a:ext cx="7749578" cy="2029662"/>
          </a:xfrm>
          <a:prstGeom prst="rect">
            <a:avLst/>
          </a:prstGeom>
        </p:spPr>
        <p:txBody>
          <a:bodyPr lIns="0" tIns="0" rIns="0" bIns="0" anchor="b">
            <a:noAutofit/>
          </a:bodyPr>
          <a:lstStyle>
            <a:lvl1pPr algn="l" defTabSz="914400" rtl="0" eaLnBrk="1" latinLnBrk="0" hangingPunct="1">
              <a:lnSpc>
                <a:spcPct val="100000"/>
              </a:lnSpc>
              <a:spcBef>
                <a:spcPct val="0"/>
              </a:spcBef>
              <a:buNone/>
              <a:defRPr sz="6000" b="0" i="0" kern="1200">
                <a:solidFill>
                  <a:schemeClr val="bg1"/>
                </a:solidFill>
                <a:latin typeface="FS Elliot Pro Light" panose="02000503040000020004" pitchFamily="2" charset="0"/>
                <a:ea typeface="+mj-ea"/>
                <a:cs typeface="+mj-cs"/>
              </a:defRPr>
            </a:lvl1pPr>
          </a:lstStyle>
          <a:p>
            <a:pPr>
              <a:spcAft>
                <a:spcPts val="900"/>
              </a:spcAft>
            </a:pPr>
            <a:r>
              <a:rPr kumimoji="0" lang="en-US" sz="4400" b="1" u="none" strike="noStrike" kern="1200" cap="none" spc="0" normalizeH="0" baseline="0" noProof="0" dirty="0">
                <a:ln>
                  <a:noFill/>
                </a:ln>
                <a:solidFill>
                  <a:srgbClr val="FFFFFF"/>
                </a:solidFill>
                <a:effectLst/>
                <a:uLnTx/>
                <a:uFillTx/>
                <a:latin typeface="FS Elliot Pro" panose="02000503040000020004" pitchFamily="2" charset="0"/>
              </a:rPr>
              <a:t>4 business needs </a:t>
            </a:r>
            <a:r>
              <a:rPr kumimoji="0" lang="en-US" sz="4400" b="0" i="0" u="none" strike="noStrike" kern="1200" cap="none" spc="0" normalizeH="0" baseline="0" noProof="0" dirty="0">
                <a:ln>
                  <a:noFill/>
                </a:ln>
                <a:solidFill>
                  <a:srgbClr val="FFFFFF"/>
                </a:solidFill>
                <a:effectLst/>
                <a:uLnTx/>
                <a:uFillTx/>
                <a:latin typeface="FS Elliot Pro Light" panose="02000503040000020004" pitchFamily="2" charset="0"/>
                <a:ea typeface="+mj-ea"/>
                <a:cs typeface="+mj-cs"/>
              </a:rPr>
              <a:t>deferred comp can help meet</a:t>
            </a:r>
            <a:endParaRPr kumimoji="0" lang="en-US" sz="4400" b="1" i="0" u="none" strike="noStrike" kern="1200" cap="none" spc="0" normalizeH="0" baseline="0" noProof="0" dirty="0">
              <a:ln>
                <a:noFill/>
              </a:ln>
              <a:solidFill>
                <a:srgbClr val="55FFF5"/>
              </a:solidFill>
              <a:effectLst/>
              <a:uLnTx/>
              <a:uFillTx/>
              <a:latin typeface="FS Elliot Pro" panose="02000503040000020004" pitchFamily="2" charset="0"/>
              <a:ea typeface="+mj-ea"/>
              <a:cs typeface="+mj-cs"/>
            </a:endParaRPr>
          </a:p>
        </p:txBody>
      </p:sp>
      <p:sp>
        <p:nvSpPr>
          <p:cNvPr id="15" name="TextBox 14">
            <a:extLst>
              <a:ext uri="{FF2B5EF4-FFF2-40B4-BE49-F238E27FC236}">
                <a16:creationId xmlns:a16="http://schemas.microsoft.com/office/drawing/2014/main" id="{84767CA5-F1F5-C2FD-43D4-D63A835372C1}"/>
              </a:ext>
            </a:extLst>
          </p:cNvPr>
          <p:cNvSpPr txBox="1"/>
          <p:nvPr/>
        </p:nvSpPr>
        <p:spPr>
          <a:xfrm>
            <a:off x="149512" y="6559055"/>
            <a:ext cx="2710566" cy="215444"/>
          </a:xfrm>
          <a:prstGeom prst="rect">
            <a:avLst/>
          </a:prstGeom>
          <a:noFill/>
        </p:spPr>
        <p:txBody>
          <a:bodyPr wrap="square" rtlCol="0">
            <a:spAutoFit/>
          </a:bodyPr>
          <a:lstStyle/>
          <a:p>
            <a:pPr defTabSz="391756">
              <a:defRPr/>
            </a:pPr>
            <a:r>
              <a:rPr lang="fr-FR" sz="800" kern="0" dirty="0">
                <a:solidFill>
                  <a:schemeClr val="bg1"/>
                </a:solidFill>
                <a:latin typeface="FS Elliot Pro" panose="02000503040000020004" pitchFamily="2" charset="0"/>
              </a:rPr>
              <a:t>BB11557-04 | 2781357-032023</a:t>
            </a:r>
          </a:p>
        </p:txBody>
      </p:sp>
      <p:pic>
        <p:nvPicPr>
          <p:cNvPr id="20" name="Picture 8">
            <a:extLst>
              <a:ext uri="{FF2B5EF4-FFF2-40B4-BE49-F238E27FC236}">
                <a16:creationId xmlns:a16="http://schemas.microsoft.com/office/drawing/2014/main" id="{507FA40F-DDFD-9110-4FFA-743A2A1BFA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9563" y="398082"/>
            <a:ext cx="189071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349506DC-05FB-0A63-6A70-0707ED5985CF}"/>
              </a:ext>
            </a:extLst>
          </p:cNvPr>
          <p:cNvSpPr txBox="1"/>
          <p:nvPr/>
        </p:nvSpPr>
        <p:spPr>
          <a:xfrm>
            <a:off x="891630" y="2193974"/>
            <a:ext cx="6797196" cy="830997"/>
          </a:xfrm>
          <a:prstGeom prst="rect">
            <a:avLst/>
          </a:prstGeom>
          <a:noFill/>
        </p:spPr>
        <p:txBody>
          <a:bodyPr wrap="square" rtlCol="0">
            <a:spAutoFit/>
          </a:bodyPr>
          <a:lstStyle/>
          <a:p>
            <a:r>
              <a:rPr lang="en-US" b="1" dirty="0">
                <a:solidFill>
                  <a:srgbClr val="55FFF5"/>
                </a:solidFill>
                <a:latin typeface="FS Elliot Pro" panose="02000503040000020004" pitchFamily="50" charset="0"/>
              </a:rPr>
              <a:t>Nonqualified deferred compensation plans</a:t>
            </a:r>
            <a:endParaRPr lang="en-US" dirty="0">
              <a:solidFill>
                <a:prstClr val="white"/>
              </a:solidFill>
              <a:latin typeface="FS Elliot Pro" panose="02000503040000020004" pitchFamily="50" charset="0"/>
            </a:endParaRPr>
          </a:p>
          <a:p>
            <a:endParaRPr lang="en-US" dirty="0">
              <a:latin typeface="FS Elliot Pro" panose="02000503040000020004" pitchFamily="50" charset="0"/>
            </a:endParaRPr>
          </a:p>
        </p:txBody>
      </p:sp>
      <p:cxnSp>
        <p:nvCxnSpPr>
          <p:cNvPr id="22" name="Straight Connector 21">
            <a:extLst>
              <a:ext uri="{FF2B5EF4-FFF2-40B4-BE49-F238E27FC236}">
                <a16:creationId xmlns:a16="http://schemas.microsoft.com/office/drawing/2014/main" id="{4A51BC6C-7929-A40F-8086-AE4808703656}"/>
              </a:ext>
            </a:extLst>
          </p:cNvPr>
          <p:cNvCxnSpPr>
            <a:cxnSpLocks/>
          </p:cNvCxnSpPr>
          <p:nvPr/>
        </p:nvCxnSpPr>
        <p:spPr>
          <a:xfrm>
            <a:off x="997777" y="2012877"/>
            <a:ext cx="472804" cy="0"/>
          </a:xfrm>
          <a:prstGeom prst="line">
            <a:avLst/>
          </a:prstGeom>
          <a:ln>
            <a:solidFill>
              <a:srgbClr val="56FFF5"/>
            </a:solidFill>
          </a:ln>
          <a:effectLst/>
        </p:spPr>
        <p:style>
          <a:lnRef idx="2">
            <a:schemeClr val="accent1"/>
          </a:lnRef>
          <a:fillRef idx="0">
            <a:schemeClr val="accent1"/>
          </a:fillRef>
          <a:effectRef idx="1">
            <a:schemeClr val="accent1"/>
          </a:effectRef>
          <a:fontRef idx="minor">
            <a:schemeClr val="tx1"/>
          </a:fontRef>
        </p:style>
      </p:cxnSp>
      <p:sp>
        <p:nvSpPr>
          <p:cNvPr id="23" name="TextBox 2">
            <a:extLst>
              <a:ext uri="{FF2B5EF4-FFF2-40B4-BE49-F238E27FC236}">
                <a16:creationId xmlns:a16="http://schemas.microsoft.com/office/drawing/2014/main" id="{C8ECCE16-0E26-EE5B-C19F-0186F439E833}"/>
              </a:ext>
            </a:extLst>
          </p:cNvPr>
          <p:cNvSpPr txBox="1">
            <a:spLocks noChangeArrowheads="1"/>
          </p:cNvSpPr>
          <p:nvPr/>
        </p:nvSpPr>
        <p:spPr bwMode="auto">
          <a:xfrm>
            <a:off x="891630" y="4780321"/>
            <a:ext cx="4622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b="1" dirty="0">
                <a:solidFill>
                  <a:schemeClr val="bg1"/>
                </a:solidFill>
                <a:latin typeface="FS Elliot Pro" panose="02000503040000020004" pitchFamily="2" charset="0"/>
              </a:rPr>
              <a:t>Presenter’s name</a:t>
            </a:r>
          </a:p>
          <a:p>
            <a:r>
              <a:rPr lang="en-US" altLang="en-US" sz="1600" dirty="0">
                <a:solidFill>
                  <a:schemeClr val="bg1"/>
                </a:solidFill>
                <a:latin typeface="FS Elliot Pro" panose="02000503040000020004" pitchFamily="2" charset="0"/>
              </a:rPr>
              <a:t>Presenter’s title goes here</a:t>
            </a:r>
            <a:endParaRPr lang="en-US" altLang="en-US" sz="1600" baseline="30000" dirty="0">
              <a:solidFill>
                <a:schemeClr val="bg1"/>
              </a:solidFill>
              <a:latin typeface="FS Elliot Pro" panose="02000503040000020004" pitchFamily="2" charset="0"/>
            </a:endParaRPr>
          </a:p>
          <a:p>
            <a:pPr eaLnBrk="1" hangingPunct="1"/>
            <a:endParaRPr lang="en-US" altLang="en-US" sz="1800" dirty="0">
              <a:solidFill>
                <a:schemeClr val="bg1"/>
              </a:solidFill>
              <a:latin typeface="FS Elliot Pro" panose="02000503040000020004" pitchFamily="2" charset="0"/>
            </a:endParaRPr>
          </a:p>
        </p:txBody>
      </p:sp>
    </p:spTree>
    <p:extLst>
      <p:ext uri="{BB962C8B-B14F-4D97-AF65-F5344CB8AC3E}">
        <p14:creationId xmlns:p14="http://schemas.microsoft.com/office/powerpoint/2010/main" val="1105354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5DC59B-8B2A-2CBC-1684-78037E5E4B48}"/>
              </a:ext>
            </a:extLst>
          </p:cNvPr>
          <p:cNvSpPr/>
          <p:nvPr/>
        </p:nvSpPr>
        <p:spPr>
          <a:xfrm rot="10800000" flipH="1">
            <a:off x="0" y="0"/>
            <a:ext cx="12192000" cy="6858000"/>
          </a:xfrm>
          <a:prstGeom prst="rect">
            <a:avLst/>
          </a:prstGeom>
          <a:solidFill>
            <a:srgbClr val="EDF9FF"/>
          </a:solidFill>
          <a:ln w="9525" cap="flat" cmpd="sng" algn="ctr">
            <a:noFill/>
            <a:prstDash val="solid"/>
          </a:ln>
          <a:effectLst/>
        </p:spPr>
        <p:txBody>
          <a:bodyPr rtlCol="0" anchor="ctr"/>
          <a:lstStyle/>
          <a:p>
            <a:pPr algn="ctr" defTabSz="457092">
              <a:defRPr/>
            </a:pPr>
            <a:endParaRPr lang="en-US" kern="0">
              <a:solidFill>
                <a:prstClr val="white"/>
              </a:solidFill>
              <a:latin typeface="FS Elliot Pro"/>
            </a:endParaRPr>
          </a:p>
        </p:txBody>
      </p:sp>
      <p:sp>
        <p:nvSpPr>
          <p:cNvPr id="4" name="Rectangle 3">
            <a:extLst>
              <a:ext uri="{FF2B5EF4-FFF2-40B4-BE49-F238E27FC236}">
                <a16:creationId xmlns:a16="http://schemas.microsoft.com/office/drawing/2014/main" id="{285D772F-FA99-18A0-2110-3865342BE3A5}"/>
              </a:ext>
            </a:extLst>
          </p:cNvPr>
          <p:cNvSpPr/>
          <p:nvPr/>
        </p:nvSpPr>
        <p:spPr>
          <a:xfrm>
            <a:off x="719134" y="2456331"/>
            <a:ext cx="10502878" cy="3433482"/>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ext Placeholder 1">
            <a:extLst>
              <a:ext uri="{FF2B5EF4-FFF2-40B4-BE49-F238E27FC236}">
                <a16:creationId xmlns:a16="http://schemas.microsoft.com/office/drawing/2014/main" id="{0F87B547-BBBF-40E3-A8FC-FC099E08AEF0}"/>
              </a:ext>
            </a:extLst>
          </p:cNvPr>
          <p:cNvSpPr>
            <a:spLocks noGrp="1"/>
          </p:cNvSpPr>
          <p:nvPr>
            <p:ph type="body" sz="quarter" idx="14"/>
          </p:nvPr>
        </p:nvSpPr>
        <p:spPr>
          <a:xfrm>
            <a:off x="1458798" y="2949679"/>
            <a:ext cx="3790619" cy="2306422"/>
          </a:xfrm>
        </p:spPr>
        <p:txBody>
          <a:bodyPr/>
          <a:lstStyle/>
          <a:p>
            <a:pPr marL="152397" indent="0">
              <a:spcBef>
                <a:spcPts val="0"/>
              </a:spcBef>
              <a:buNone/>
            </a:pPr>
            <a:r>
              <a:rPr lang="en-US" sz="1800" dirty="0">
                <a:solidFill>
                  <a:srgbClr val="333333"/>
                </a:solidFill>
                <a:latin typeface="FS Elliot Pro" panose="02000503040000020004" pitchFamily="2" charset="0"/>
              </a:rPr>
              <a:t>Participants may choose when they receive deferred comp income, including option to take installments. </a:t>
            </a:r>
          </a:p>
          <a:p>
            <a:pPr marL="152397" indent="0">
              <a:spcBef>
                <a:spcPts val="0"/>
              </a:spcBef>
              <a:buNone/>
            </a:pPr>
            <a:endParaRPr lang="en-US" sz="1800" dirty="0">
              <a:solidFill>
                <a:srgbClr val="333333"/>
              </a:solidFill>
              <a:latin typeface="FS Elliot Pro" panose="02000503040000020004" pitchFamily="2" charset="0"/>
            </a:endParaRPr>
          </a:p>
          <a:p>
            <a:pPr marL="152397" indent="0">
              <a:spcBef>
                <a:spcPts val="0"/>
              </a:spcBef>
              <a:buNone/>
            </a:pPr>
            <a:r>
              <a:rPr lang="en-US" sz="1800" dirty="0">
                <a:solidFill>
                  <a:srgbClr val="333333"/>
                </a:solidFill>
                <a:latin typeface="FS Elliot Pro" panose="02000503040000020004" pitchFamily="2" charset="0"/>
              </a:rPr>
              <a:t>Employees can coordinate timing of income with Social Security and benefits such as a 401(k) plan.</a:t>
            </a:r>
          </a:p>
        </p:txBody>
      </p:sp>
      <p:sp>
        <p:nvSpPr>
          <p:cNvPr id="8" name="Text Placeholder 1">
            <a:extLst>
              <a:ext uri="{FF2B5EF4-FFF2-40B4-BE49-F238E27FC236}">
                <a16:creationId xmlns:a16="http://schemas.microsoft.com/office/drawing/2014/main" id="{040DFC3D-BEDD-F103-819C-825DE3724894}"/>
              </a:ext>
            </a:extLst>
          </p:cNvPr>
          <p:cNvSpPr txBox="1">
            <a:spLocks/>
          </p:cNvSpPr>
          <p:nvPr/>
        </p:nvSpPr>
        <p:spPr>
          <a:xfrm>
            <a:off x="6899745" y="2949679"/>
            <a:ext cx="3623599" cy="2306422"/>
          </a:xfrm>
          <a:prstGeom prst="rect">
            <a:avLst/>
          </a:prstGeom>
        </p:spPr>
        <p:txBody>
          <a:bodyPr vert="horz" lIns="0" tIns="0" rIns="0" bIns="0" rtlCol="0" anchor="t" anchorCtr="0">
            <a:noAutofit/>
          </a:bodyPr>
          <a:lstStyle>
            <a:lvl1pPr marL="455073" indent="-302676" algn="l" defTabSz="609585" rtl="0" eaLnBrk="1" latinLnBrk="0" hangingPunct="1">
              <a:spcBef>
                <a:spcPct val="20000"/>
              </a:spcBef>
              <a:buClr>
                <a:schemeClr val="accent2">
                  <a:lumMod val="50000"/>
                </a:schemeClr>
              </a:buClr>
              <a:buFont typeface="Arial"/>
              <a:buChar char="•"/>
              <a:defRPr sz="2133" kern="1200">
                <a:solidFill>
                  <a:schemeClr val="accent2">
                    <a:lumMod val="50000"/>
                  </a:schemeClr>
                </a:solidFill>
                <a:latin typeface="+mj-lt"/>
                <a:ea typeface="+mn-ea"/>
                <a:cs typeface="FS Elliot Pro"/>
              </a:defRPr>
            </a:lvl1pPr>
            <a:lvl2pPr marL="918610" indent="-309026" algn="l" defTabSz="609585" rtl="0" eaLnBrk="1" latinLnBrk="0" hangingPunct="1">
              <a:spcBef>
                <a:spcPct val="20000"/>
              </a:spcBef>
              <a:buClr>
                <a:schemeClr val="accent2">
                  <a:lumMod val="50000"/>
                </a:schemeClr>
              </a:buClr>
              <a:buFont typeface="Arial"/>
              <a:buChar char="–"/>
              <a:defRPr sz="1867" kern="1200">
                <a:solidFill>
                  <a:schemeClr val="accent2">
                    <a:lumMod val="50000"/>
                  </a:schemeClr>
                </a:solidFill>
                <a:latin typeface="+mj-lt"/>
                <a:ea typeface="+mn-ea"/>
                <a:cs typeface="FS Elliot Pro"/>
              </a:defRPr>
            </a:lvl2pPr>
            <a:lvl3pPr marL="1523962" indent="-304792" algn="l" defTabSz="609585" rtl="0" eaLnBrk="1" latinLnBrk="0" hangingPunct="1">
              <a:spcBef>
                <a:spcPct val="20000"/>
              </a:spcBef>
              <a:buFont typeface="Arial"/>
              <a:buChar char="•"/>
              <a:defRPr sz="1867" kern="1200">
                <a:solidFill>
                  <a:srgbClr val="162B48"/>
                </a:solidFill>
                <a:latin typeface="+mj-lt"/>
                <a:ea typeface="+mn-ea"/>
                <a:cs typeface="FS Elliot Pro"/>
              </a:defRPr>
            </a:lvl3pPr>
            <a:lvl4pPr marL="2133547" indent="-304792" algn="l" defTabSz="609585" rtl="0" eaLnBrk="1" latinLnBrk="0" hangingPunct="1">
              <a:spcBef>
                <a:spcPct val="20000"/>
              </a:spcBef>
              <a:buFont typeface="Arial"/>
              <a:buChar char="–"/>
              <a:defRPr sz="1600" kern="1200">
                <a:solidFill>
                  <a:srgbClr val="162B48"/>
                </a:solidFill>
                <a:latin typeface="+mj-lt"/>
                <a:ea typeface="+mn-ea"/>
                <a:cs typeface="+mn-cs"/>
              </a:defRPr>
            </a:lvl4pPr>
            <a:lvl5pPr marL="2743131" indent="-304792" algn="l" defTabSz="609585" rtl="0" eaLnBrk="1" latinLnBrk="0" hangingPunct="1">
              <a:spcBef>
                <a:spcPct val="20000"/>
              </a:spcBef>
              <a:buFont typeface="Arial"/>
              <a:buChar char="»"/>
              <a:defRPr sz="1333" kern="1200">
                <a:solidFill>
                  <a:srgbClr val="162B48"/>
                </a:solidFill>
                <a:latin typeface="+mj-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152397" indent="0">
              <a:spcBef>
                <a:spcPts val="0"/>
              </a:spcBef>
              <a:buFont typeface="Arial"/>
              <a:buNone/>
            </a:pPr>
            <a:r>
              <a:rPr lang="en-US" sz="1800" dirty="0">
                <a:solidFill>
                  <a:srgbClr val="333333"/>
                </a:solidFill>
                <a:latin typeface="FS Elliot Pro" panose="02000503040000020004" pitchFamily="2" charset="0"/>
              </a:rPr>
              <a:t>Participants can delay receiving income until retirement when income tax rate may be lower.</a:t>
            </a:r>
          </a:p>
          <a:p>
            <a:pPr marL="152397" indent="0">
              <a:spcBef>
                <a:spcPts val="0"/>
              </a:spcBef>
              <a:buFont typeface="Arial"/>
              <a:buNone/>
            </a:pPr>
            <a:endParaRPr lang="en-US" sz="1800" dirty="0">
              <a:solidFill>
                <a:srgbClr val="333333"/>
              </a:solidFill>
              <a:latin typeface="FS Elliot Pro" panose="02000503040000020004" pitchFamily="2" charset="0"/>
            </a:endParaRPr>
          </a:p>
          <a:p>
            <a:pPr marL="152397" indent="0">
              <a:spcBef>
                <a:spcPts val="0"/>
              </a:spcBef>
              <a:buFont typeface="Arial"/>
              <a:buNone/>
            </a:pPr>
            <a:r>
              <a:rPr lang="en-US" sz="1800" dirty="0">
                <a:solidFill>
                  <a:srgbClr val="333333"/>
                </a:solidFill>
                <a:latin typeface="FS Elliot Pro" panose="02000503040000020004" pitchFamily="2" charset="0"/>
              </a:rPr>
              <a:t>Income tax is payable in year money is received by the employee from a for-profit employer.</a:t>
            </a:r>
          </a:p>
        </p:txBody>
      </p:sp>
      <p:cxnSp>
        <p:nvCxnSpPr>
          <p:cNvPr id="9" name="Straight Connector 8">
            <a:extLst>
              <a:ext uri="{FF2B5EF4-FFF2-40B4-BE49-F238E27FC236}">
                <a16:creationId xmlns:a16="http://schemas.microsoft.com/office/drawing/2014/main" id="{76326B48-92B2-DC87-9006-8064DEDD3BC8}"/>
              </a:ext>
            </a:extLst>
          </p:cNvPr>
          <p:cNvCxnSpPr>
            <a:cxnSpLocks/>
          </p:cNvCxnSpPr>
          <p:nvPr/>
        </p:nvCxnSpPr>
        <p:spPr>
          <a:xfrm flipV="1">
            <a:off x="5938550" y="2737205"/>
            <a:ext cx="0" cy="2739362"/>
          </a:xfrm>
          <a:prstGeom prst="line">
            <a:avLst/>
          </a:prstGeom>
          <a:ln>
            <a:solidFill>
              <a:srgbClr val="0076CF"/>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DAA5EC74-E905-79EE-1E15-E37DBED5DBB2}"/>
              </a:ext>
            </a:extLst>
          </p:cNvPr>
          <p:cNvSpPr txBox="1"/>
          <p:nvPr/>
        </p:nvSpPr>
        <p:spPr>
          <a:xfrm>
            <a:off x="149512" y="6559055"/>
            <a:ext cx="2710566" cy="215444"/>
          </a:xfrm>
          <a:prstGeom prst="rect">
            <a:avLst/>
          </a:prstGeom>
          <a:noFill/>
        </p:spPr>
        <p:txBody>
          <a:bodyPr wrap="square" rtlCol="0">
            <a:spAutoFit/>
          </a:bodyPr>
          <a:lstStyle/>
          <a:p>
            <a:pPr defTabSz="391756">
              <a:defRPr/>
            </a:pPr>
            <a:r>
              <a:rPr lang="fr-FR" sz="800" kern="0" dirty="0">
                <a:solidFill>
                  <a:srgbClr val="333333"/>
                </a:solidFill>
                <a:latin typeface="FS Elliot Pro" panose="02000503040000020004" pitchFamily="2" charset="0"/>
              </a:rPr>
              <a:t>BB11557-04 | 2781357-032023</a:t>
            </a:r>
          </a:p>
        </p:txBody>
      </p:sp>
      <p:pic>
        <p:nvPicPr>
          <p:cNvPr id="21" name="Graphic 20">
            <a:extLst>
              <a:ext uri="{FF2B5EF4-FFF2-40B4-BE49-F238E27FC236}">
                <a16:creationId xmlns:a16="http://schemas.microsoft.com/office/drawing/2014/main" id="{CD6938E3-3CEF-48B2-3181-81ACC325E7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4541" y="214087"/>
            <a:ext cx="238317" cy="238317"/>
          </a:xfrm>
          <a:prstGeom prst="rect">
            <a:avLst/>
          </a:prstGeom>
        </p:spPr>
      </p:pic>
      <p:sp>
        <p:nvSpPr>
          <p:cNvPr id="24" name="Title 2">
            <a:extLst>
              <a:ext uri="{FF2B5EF4-FFF2-40B4-BE49-F238E27FC236}">
                <a16:creationId xmlns:a16="http://schemas.microsoft.com/office/drawing/2014/main" id="{D85A2635-93D7-69E1-E97F-B6E049ADE945}"/>
              </a:ext>
            </a:extLst>
          </p:cNvPr>
          <p:cNvSpPr txBox="1">
            <a:spLocks/>
          </p:cNvSpPr>
          <p:nvPr/>
        </p:nvSpPr>
        <p:spPr>
          <a:xfrm>
            <a:off x="608919" y="580606"/>
            <a:ext cx="9941094" cy="1512076"/>
          </a:xfrm>
          <a:prstGeom prst="rect">
            <a:avLst/>
          </a:prstGeom>
        </p:spPr>
        <p:txBody>
          <a:bodyPr vert="horz" lIns="0" tIns="0" rIns="0" bIns="0" rtlCol="0" anchor="t" anchorCtr="0">
            <a:noAutofit/>
          </a:bodyPr>
          <a:lstStyle>
            <a:lvl1pPr algn="l" defTabSz="457200" rtl="0" eaLnBrk="1" latinLnBrk="0" hangingPunct="1">
              <a:lnSpc>
                <a:spcPct val="80000"/>
              </a:lnSpc>
              <a:spcBef>
                <a:spcPct val="0"/>
              </a:spcBef>
              <a:buNone/>
              <a:defRPr sz="2100" b="0" i="0" kern="1200" baseline="0">
                <a:solidFill>
                  <a:schemeClr val="bg2"/>
                </a:solidFill>
                <a:latin typeface="FS Elliot Pro"/>
                <a:ea typeface="+mj-ea"/>
                <a:cs typeface="FS Elliot Pro"/>
              </a:defRPr>
            </a:lvl1pPr>
          </a:lstStyle>
          <a:p>
            <a:pPr>
              <a:lnSpc>
                <a:spcPct val="100000"/>
              </a:lnSpc>
            </a:pPr>
            <a:r>
              <a:rPr lang="en-US" sz="4000" dirty="0">
                <a:solidFill>
                  <a:srgbClr val="0076CF"/>
                </a:solidFill>
                <a:latin typeface="FS Elliot Pro Light" panose="02000503040000020004" pitchFamily="2" charset="0"/>
              </a:rPr>
              <a:t>Benefit payment flexibility helps participants manage their taxes. </a:t>
            </a:r>
          </a:p>
        </p:txBody>
      </p:sp>
      <p:sp>
        <p:nvSpPr>
          <p:cNvPr id="6" name="Rectangle 5">
            <a:extLst>
              <a:ext uri="{FF2B5EF4-FFF2-40B4-BE49-F238E27FC236}">
                <a16:creationId xmlns:a16="http://schemas.microsoft.com/office/drawing/2014/main" id="{24A787B7-DCF2-DF44-BF1F-463F071C9B11}"/>
              </a:ext>
            </a:extLst>
          </p:cNvPr>
          <p:cNvSpPr/>
          <p:nvPr/>
        </p:nvSpPr>
        <p:spPr>
          <a:xfrm>
            <a:off x="623455" y="2357718"/>
            <a:ext cx="10696879" cy="3415553"/>
          </a:xfrm>
          <a:prstGeom prst="rect">
            <a:avLst/>
          </a:prstGeom>
          <a:noFill/>
          <a:ln w="19050" cap="rnd">
            <a:solidFill>
              <a:srgbClr val="0076CF"/>
            </a:solidFill>
            <a:prstDash val="solid"/>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Text Placeholder 6">
            <a:extLst>
              <a:ext uri="{FF2B5EF4-FFF2-40B4-BE49-F238E27FC236}">
                <a16:creationId xmlns:a16="http://schemas.microsoft.com/office/drawing/2014/main" id="{8E8F5FCF-9D6C-6998-C8B1-9F8088EB906B}"/>
              </a:ext>
            </a:extLst>
          </p:cNvPr>
          <p:cNvSpPr txBox="1">
            <a:spLocks/>
          </p:cNvSpPr>
          <p:nvPr/>
        </p:nvSpPr>
        <p:spPr>
          <a:xfrm>
            <a:off x="623455" y="200814"/>
            <a:ext cx="4603064" cy="260405"/>
          </a:xfrm>
          <a:prstGeom prst="rect">
            <a:avLst/>
          </a:prstGeom>
        </p:spPr>
        <p:txBody>
          <a:bodyPr lIns="0" tIns="0" rIns="0" bIns="0" anchor="ctr"/>
          <a:lstStyle>
            <a:lvl1pPr marL="342900" indent="-227013" algn="l" defTabSz="457200" rtl="0" eaLnBrk="1" latinLnBrk="0" hangingPunct="1">
              <a:spcBef>
                <a:spcPct val="20000"/>
              </a:spcBef>
              <a:buClr>
                <a:schemeClr val="accent2">
                  <a:lumMod val="50000"/>
                </a:schemeClr>
              </a:buClr>
              <a:buFont typeface="Arial"/>
              <a:buChar char="•"/>
              <a:defRPr sz="1800" kern="1200">
                <a:solidFill>
                  <a:schemeClr val="accent2">
                    <a:lumMod val="50000"/>
                  </a:schemeClr>
                </a:solidFill>
                <a:latin typeface="FS Elliot Pro"/>
                <a:ea typeface="+mn-ea"/>
                <a:cs typeface="FS Elliot Pro"/>
              </a:defRPr>
            </a:lvl1pPr>
            <a:lvl2pPr marL="688975" indent="-231775" algn="l" defTabSz="457200" rtl="0" eaLnBrk="1" latinLnBrk="0" hangingPunct="1">
              <a:spcBef>
                <a:spcPct val="20000"/>
              </a:spcBef>
              <a:buClr>
                <a:schemeClr val="accent2">
                  <a:lumMod val="50000"/>
                </a:schemeClr>
              </a:buClr>
              <a:buFont typeface="Arial"/>
              <a:buChar char="–"/>
              <a:defRPr sz="1600" kern="1200">
                <a:solidFill>
                  <a:schemeClr val="accent2">
                    <a:lumMod val="50000"/>
                  </a:schemeClr>
                </a:solidFill>
                <a:latin typeface="FS Elliot Pro"/>
                <a:ea typeface="+mn-ea"/>
                <a:cs typeface="FS Elliot Pro"/>
              </a:defRPr>
            </a:lvl2pPr>
            <a:lvl3pPr marL="1143000" indent="-228600" algn="l" defTabSz="457200" rtl="0" eaLnBrk="1" latinLnBrk="0" hangingPunct="1">
              <a:spcBef>
                <a:spcPct val="20000"/>
              </a:spcBef>
              <a:buFont typeface="Arial"/>
              <a:buChar char="•"/>
              <a:defRPr sz="1400" kern="1200">
                <a:solidFill>
                  <a:srgbClr val="162B48"/>
                </a:solidFill>
                <a:latin typeface="FS Elliot Pro"/>
                <a:ea typeface="+mn-ea"/>
                <a:cs typeface="FS Elliot Pro"/>
              </a:defRPr>
            </a:lvl3pPr>
            <a:lvl4pPr marL="1600200" indent="-228600" algn="l" defTabSz="457200" rtl="0" eaLnBrk="1" latinLnBrk="0" hangingPunct="1">
              <a:spcBef>
                <a:spcPct val="20000"/>
              </a:spcBef>
              <a:buFont typeface="Arial"/>
              <a:buChar char="–"/>
              <a:defRPr sz="1200" kern="1200">
                <a:solidFill>
                  <a:srgbClr val="162B48"/>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162B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525" indent="0">
              <a:buNone/>
            </a:pPr>
            <a:r>
              <a:rPr lang="en-US" sz="1200" dirty="0">
                <a:solidFill>
                  <a:srgbClr val="333333"/>
                </a:solidFill>
                <a:latin typeface="FS Elliot Pro" panose="02000503040000020004" pitchFamily="2" charset="0"/>
              </a:rPr>
              <a:t>Manage the timing of income &amp; taxes</a:t>
            </a:r>
          </a:p>
        </p:txBody>
      </p:sp>
      <p:pic>
        <p:nvPicPr>
          <p:cNvPr id="10" name="Picture 9">
            <a:extLst>
              <a:ext uri="{FF2B5EF4-FFF2-40B4-BE49-F238E27FC236}">
                <a16:creationId xmlns:a16="http://schemas.microsoft.com/office/drawing/2014/main" id="{D303D697-A845-FD24-8EB6-FE5C8E94266F}"/>
              </a:ext>
            </a:extLst>
          </p:cNvPr>
          <p:cNvPicPr>
            <a:picLocks noChangeAspect="1"/>
          </p:cNvPicPr>
          <p:nvPr/>
        </p:nvPicPr>
        <p:blipFill>
          <a:blip r:embed="rId5"/>
          <a:stretch>
            <a:fillRect/>
          </a:stretch>
        </p:blipFill>
        <p:spPr>
          <a:xfrm>
            <a:off x="950322" y="2727373"/>
            <a:ext cx="737843" cy="737843"/>
          </a:xfrm>
          <a:prstGeom prst="rect">
            <a:avLst/>
          </a:prstGeom>
        </p:spPr>
      </p:pic>
      <p:pic>
        <p:nvPicPr>
          <p:cNvPr id="14" name="Picture 13">
            <a:extLst>
              <a:ext uri="{FF2B5EF4-FFF2-40B4-BE49-F238E27FC236}">
                <a16:creationId xmlns:a16="http://schemas.microsoft.com/office/drawing/2014/main" id="{45FD70DF-6688-2DAF-EC93-AD508DD7DCDF}"/>
              </a:ext>
            </a:extLst>
          </p:cNvPr>
          <p:cNvPicPr>
            <a:picLocks noChangeAspect="1"/>
          </p:cNvPicPr>
          <p:nvPr/>
        </p:nvPicPr>
        <p:blipFill>
          <a:blip r:embed="rId5"/>
          <a:stretch>
            <a:fillRect/>
          </a:stretch>
        </p:blipFill>
        <p:spPr>
          <a:xfrm>
            <a:off x="950322" y="4099907"/>
            <a:ext cx="737843" cy="737843"/>
          </a:xfrm>
          <a:prstGeom prst="rect">
            <a:avLst/>
          </a:prstGeom>
        </p:spPr>
      </p:pic>
      <p:pic>
        <p:nvPicPr>
          <p:cNvPr id="16" name="Picture 15">
            <a:extLst>
              <a:ext uri="{FF2B5EF4-FFF2-40B4-BE49-F238E27FC236}">
                <a16:creationId xmlns:a16="http://schemas.microsoft.com/office/drawing/2014/main" id="{B2963F1B-D77C-D13B-0509-6FD0FB2EA3FA}"/>
              </a:ext>
            </a:extLst>
          </p:cNvPr>
          <p:cNvPicPr>
            <a:picLocks noChangeAspect="1"/>
          </p:cNvPicPr>
          <p:nvPr/>
        </p:nvPicPr>
        <p:blipFill>
          <a:blip r:embed="rId5"/>
          <a:stretch>
            <a:fillRect/>
          </a:stretch>
        </p:blipFill>
        <p:spPr>
          <a:xfrm>
            <a:off x="6352082" y="2727373"/>
            <a:ext cx="737843" cy="737843"/>
          </a:xfrm>
          <a:prstGeom prst="rect">
            <a:avLst/>
          </a:prstGeom>
        </p:spPr>
      </p:pic>
      <p:pic>
        <p:nvPicPr>
          <p:cNvPr id="19" name="Picture 18">
            <a:extLst>
              <a:ext uri="{FF2B5EF4-FFF2-40B4-BE49-F238E27FC236}">
                <a16:creationId xmlns:a16="http://schemas.microsoft.com/office/drawing/2014/main" id="{27CE0D09-12D6-8973-B201-97F98633F203}"/>
              </a:ext>
            </a:extLst>
          </p:cNvPr>
          <p:cNvPicPr>
            <a:picLocks noChangeAspect="1"/>
          </p:cNvPicPr>
          <p:nvPr/>
        </p:nvPicPr>
        <p:blipFill>
          <a:blip r:embed="rId5"/>
          <a:stretch>
            <a:fillRect/>
          </a:stretch>
        </p:blipFill>
        <p:spPr>
          <a:xfrm>
            <a:off x="6352082" y="4099907"/>
            <a:ext cx="737843" cy="737843"/>
          </a:xfrm>
          <a:prstGeom prst="rect">
            <a:avLst/>
          </a:prstGeom>
        </p:spPr>
      </p:pic>
    </p:spTree>
    <p:extLst>
      <p:ext uri="{BB962C8B-B14F-4D97-AF65-F5344CB8AC3E}">
        <p14:creationId xmlns:p14="http://schemas.microsoft.com/office/powerpoint/2010/main" val="1568903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8A302A-425C-5384-CDE6-F0FD461504B6}"/>
              </a:ext>
            </a:extLst>
          </p:cNvPr>
          <p:cNvSpPr/>
          <p:nvPr/>
        </p:nvSpPr>
        <p:spPr>
          <a:xfrm rot="10800000" flipH="1" flipV="1">
            <a:off x="0" y="0"/>
            <a:ext cx="12192000" cy="3865095"/>
          </a:xfrm>
          <a:prstGeom prst="rect">
            <a:avLst/>
          </a:prstGeom>
          <a:solidFill>
            <a:srgbClr val="BFE3F6">
              <a:alpha val="0"/>
            </a:srgbClr>
          </a:solidFill>
          <a:ln w="9525" cap="flat" cmpd="sng" algn="ctr">
            <a:noFill/>
            <a:prstDash val="solid"/>
          </a:ln>
          <a:effectLst/>
        </p:spPr>
        <p:txBody>
          <a:bodyPr rtlCol="0" anchor="ctr"/>
          <a:lstStyle/>
          <a:p>
            <a:pPr algn="ctr" defTabSz="457092">
              <a:defRPr/>
            </a:pPr>
            <a:endParaRPr lang="en-US" kern="0">
              <a:solidFill>
                <a:prstClr val="white"/>
              </a:solidFill>
              <a:latin typeface="FS Elliot Pro"/>
            </a:endParaRPr>
          </a:p>
        </p:txBody>
      </p:sp>
      <p:sp>
        <p:nvSpPr>
          <p:cNvPr id="8" name="Rectangle 7">
            <a:extLst>
              <a:ext uri="{FF2B5EF4-FFF2-40B4-BE49-F238E27FC236}">
                <a16:creationId xmlns:a16="http://schemas.microsoft.com/office/drawing/2014/main" id="{1E919CC2-4422-D2D5-9852-0F74DA1F07CB}"/>
              </a:ext>
            </a:extLst>
          </p:cNvPr>
          <p:cNvSpPr/>
          <p:nvPr/>
        </p:nvSpPr>
        <p:spPr>
          <a:xfrm>
            <a:off x="0" y="6203"/>
            <a:ext cx="12193029" cy="3965796"/>
          </a:xfrm>
          <a:prstGeom prst="rect">
            <a:avLst/>
          </a:prstGeom>
          <a:solidFill>
            <a:srgbClr val="0076CF"/>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itle 2">
            <a:extLst>
              <a:ext uri="{FF2B5EF4-FFF2-40B4-BE49-F238E27FC236}">
                <a16:creationId xmlns:a16="http://schemas.microsoft.com/office/drawing/2014/main" id="{E4B0EBA6-66E4-AFF6-E337-8AECBD0C124E}"/>
              </a:ext>
            </a:extLst>
          </p:cNvPr>
          <p:cNvSpPr txBox="1">
            <a:spLocks/>
          </p:cNvSpPr>
          <p:nvPr/>
        </p:nvSpPr>
        <p:spPr>
          <a:xfrm>
            <a:off x="643117" y="754430"/>
            <a:ext cx="3200400" cy="548853"/>
          </a:xfrm>
          <a:prstGeom prst="rect">
            <a:avLst/>
          </a:prstGeom>
        </p:spPr>
        <p:txBody>
          <a:bodyPr vert="horz" lIns="0" tIns="0" rIns="0" bIns="0" rtlCol="0" anchor="t" anchorCtr="0">
            <a:noAutofit/>
          </a:bodyPr>
          <a:lstStyle>
            <a:lvl1pPr algn="l" defTabSz="457200" rtl="0" eaLnBrk="1" latinLnBrk="0" hangingPunct="1">
              <a:lnSpc>
                <a:spcPct val="80000"/>
              </a:lnSpc>
              <a:spcBef>
                <a:spcPct val="0"/>
              </a:spcBef>
              <a:buNone/>
              <a:defRPr sz="2100" b="0" i="0" kern="1200" baseline="0">
                <a:solidFill>
                  <a:schemeClr val="bg2"/>
                </a:solidFill>
                <a:latin typeface="FS Elliot Pro"/>
                <a:ea typeface="+mj-ea"/>
                <a:cs typeface="FS Elliot Pro"/>
              </a:defRPr>
            </a:lvl1pPr>
          </a:lstStyle>
          <a:p>
            <a:pPr>
              <a:lnSpc>
                <a:spcPct val="100000"/>
              </a:lnSpc>
            </a:pPr>
            <a:r>
              <a:rPr lang="en-US" sz="2800" b="1" dirty="0">
                <a:solidFill>
                  <a:schemeClr val="bg1"/>
                </a:solidFill>
                <a:latin typeface="FS Elliot Pro" panose="02000503040000020004" pitchFamily="2" charset="0"/>
              </a:rPr>
              <a:t>Sample </a:t>
            </a:r>
            <a:br>
              <a:rPr lang="en-US" sz="2800" b="1" dirty="0">
                <a:solidFill>
                  <a:schemeClr val="bg1"/>
                </a:solidFill>
                <a:latin typeface="FS Elliot Pro" panose="02000503040000020004" pitchFamily="2" charset="0"/>
              </a:rPr>
            </a:br>
            <a:r>
              <a:rPr lang="en-US" sz="2800" dirty="0">
                <a:solidFill>
                  <a:schemeClr val="bg1"/>
                </a:solidFill>
                <a:latin typeface="FS Elliot Pro" panose="02000503040000020004" pitchFamily="2" charset="0"/>
              </a:rPr>
              <a:t>NQ participant experience</a:t>
            </a:r>
          </a:p>
        </p:txBody>
      </p:sp>
      <p:pic>
        <p:nvPicPr>
          <p:cNvPr id="13" name="Picture 12" descr="A picture containing silhouette&#10;&#10;Description automatically generated">
            <a:extLst>
              <a:ext uri="{FF2B5EF4-FFF2-40B4-BE49-F238E27FC236}">
                <a16:creationId xmlns:a16="http://schemas.microsoft.com/office/drawing/2014/main" id="{971B5149-749E-5F9F-CA92-CA4842480D54}"/>
              </a:ext>
            </a:extLst>
          </p:cNvPr>
          <p:cNvPicPr>
            <a:picLocks noChangeAspect="1"/>
          </p:cNvPicPr>
          <p:nvPr/>
        </p:nvPicPr>
        <p:blipFill rotWithShape="1">
          <a:blip r:embed="rId3"/>
          <a:srcRect l="11765" t="65128" r="15991" b="12436"/>
          <a:stretch/>
        </p:blipFill>
        <p:spPr>
          <a:xfrm>
            <a:off x="1167031" y="2829782"/>
            <a:ext cx="9857938" cy="3520693"/>
          </a:xfrm>
          <a:prstGeom prst="rect">
            <a:avLst/>
          </a:prstGeom>
        </p:spPr>
      </p:pic>
      <p:sp>
        <p:nvSpPr>
          <p:cNvPr id="14" name="TextBox 13">
            <a:extLst>
              <a:ext uri="{FF2B5EF4-FFF2-40B4-BE49-F238E27FC236}">
                <a16:creationId xmlns:a16="http://schemas.microsoft.com/office/drawing/2014/main" id="{0568BE34-6C9A-16DA-E2AE-5B0415E930A0}"/>
              </a:ext>
            </a:extLst>
          </p:cNvPr>
          <p:cNvSpPr txBox="1"/>
          <p:nvPr/>
        </p:nvSpPr>
        <p:spPr>
          <a:xfrm>
            <a:off x="1549513" y="5885886"/>
            <a:ext cx="5165919" cy="553998"/>
          </a:xfrm>
          <a:prstGeom prst="rect">
            <a:avLst/>
          </a:prstGeom>
          <a:noFill/>
        </p:spPr>
        <p:txBody>
          <a:bodyPr wrap="square">
            <a:spAutoFit/>
          </a:bodyPr>
          <a:lstStyle/>
          <a:p>
            <a:r>
              <a:rPr lang="en-US" sz="1000" dirty="0">
                <a:solidFill>
                  <a:srgbClr val="333333"/>
                </a:solidFill>
                <a:latin typeface="FS Elliot Pro" panose="02000503040000020004" pitchFamily="2" charset="0"/>
              </a:rPr>
              <a:t>This is a hypothetical example to illustrate how multiple savings accounts work within a nonqualified deferred compensation plan. It’s intended to be educational in nature and not intended to be taken as a recommendation.</a:t>
            </a:r>
          </a:p>
        </p:txBody>
      </p:sp>
      <p:sp>
        <p:nvSpPr>
          <p:cNvPr id="15" name="TextBox 14">
            <a:extLst>
              <a:ext uri="{FF2B5EF4-FFF2-40B4-BE49-F238E27FC236}">
                <a16:creationId xmlns:a16="http://schemas.microsoft.com/office/drawing/2014/main" id="{3566338D-3E64-EA0D-F740-C9630EA3E500}"/>
              </a:ext>
            </a:extLst>
          </p:cNvPr>
          <p:cNvSpPr txBox="1"/>
          <p:nvPr/>
        </p:nvSpPr>
        <p:spPr>
          <a:xfrm>
            <a:off x="1644161" y="5289536"/>
            <a:ext cx="1538653" cy="461665"/>
          </a:xfrm>
          <a:prstGeom prst="rect">
            <a:avLst/>
          </a:prstGeom>
          <a:noFill/>
        </p:spPr>
        <p:txBody>
          <a:bodyPr wrap="square">
            <a:spAutoFit/>
          </a:bodyPr>
          <a:lstStyle/>
          <a:p>
            <a:pPr algn="ctr"/>
            <a:r>
              <a:rPr lang="en-US" sz="1200" b="1" cap="all" dirty="0">
                <a:solidFill>
                  <a:schemeClr val="bg1"/>
                </a:solidFill>
                <a:latin typeface="FS Elliot Pro" panose="02000503040000020004" pitchFamily="2" charset="0"/>
              </a:rPr>
              <a:t>Conservative portfolio</a:t>
            </a:r>
          </a:p>
        </p:txBody>
      </p:sp>
      <p:sp>
        <p:nvSpPr>
          <p:cNvPr id="16" name="TextBox 15">
            <a:extLst>
              <a:ext uri="{FF2B5EF4-FFF2-40B4-BE49-F238E27FC236}">
                <a16:creationId xmlns:a16="http://schemas.microsoft.com/office/drawing/2014/main" id="{7C6CEFC5-96E1-BC3F-41B7-C57531D3EE09}"/>
              </a:ext>
            </a:extLst>
          </p:cNvPr>
          <p:cNvSpPr txBox="1"/>
          <p:nvPr/>
        </p:nvSpPr>
        <p:spPr>
          <a:xfrm>
            <a:off x="3472960" y="5289536"/>
            <a:ext cx="1538653" cy="461665"/>
          </a:xfrm>
          <a:prstGeom prst="rect">
            <a:avLst/>
          </a:prstGeom>
          <a:noFill/>
        </p:spPr>
        <p:txBody>
          <a:bodyPr wrap="square">
            <a:spAutoFit/>
          </a:bodyPr>
          <a:lstStyle/>
          <a:p>
            <a:pPr algn="ctr"/>
            <a:r>
              <a:rPr lang="en-US" sz="1200" b="1" cap="all" dirty="0">
                <a:solidFill>
                  <a:schemeClr val="bg1"/>
                </a:solidFill>
                <a:latin typeface="FS Elliot Pro" panose="02000503040000020004" pitchFamily="2" charset="0"/>
              </a:rPr>
              <a:t>moderate portfolio</a:t>
            </a:r>
          </a:p>
        </p:txBody>
      </p:sp>
      <p:sp>
        <p:nvSpPr>
          <p:cNvPr id="17" name="TextBox 16">
            <a:extLst>
              <a:ext uri="{FF2B5EF4-FFF2-40B4-BE49-F238E27FC236}">
                <a16:creationId xmlns:a16="http://schemas.microsoft.com/office/drawing/2014/main" id="{82CB1E29-EB7F-7655-1802-3337744EE1C2}"/>
              </a:ext>
            </a:extLst>
          </p:cNvPr>
          <p:cNvSpPr txBox="1"/>
          <p:nvPr/>
        </p:nvSpPr>
        <p:spPr>
          <a:xfrm>
            <a:off x="5292968" y="5289536"/>
            <a:ext cx="1538653" cy="461665"/>
          </a:xfrm>
          <a:prstGeom prst="rect">
            <a:avLst/>
          </a:prstGeom>
          <a:noFill/>
        </p:spPr>
        <p:txBody>
          <a:bodyPr wrap="square">
            <a:spAutoFit/>
          </a:bodyPr>
          <a:lstStyle/>
          <a:p>
            <a:pPr algn="ctr"/>
            <a:r>
              <a:rPr lang="en-US" sz="1200" b="1" cap="all" dirty="0">
                <a:solidFill>
                  <a:schemeClr val="bg1"/>
                </a:solidFill>
                <a:latin typeface="FS Elliot Pro" panose="02000503040000020004" pitchFamily="2" charset="0"/>
              </a:rPr>
              <a:t>moderate portfolio</a:t>
            </a:r>
          </a:p>
        </p:txBody>
      </p:sp>
      <p:sp>
        <p:nvSpPr>
          <p:cNvPr id="18" name="TextBox 17">
            <a:extLst>
              <a:ext uri="{FF2B5EF4-FFF2-40B4-BE49-F238E27FC236}">
                <a16:creationId xmlns:a16="http://schemas.microsoft.com/office/drawing/2014/main" id="{29F0EAF2-708D-F7FD-7585-4CC3F321A4B7}"/>
              </a:ext>
            </a:extLst>
          </p:cNvPr>
          <p:cNvSpPr txBox="1"/>
          <p:nvPr/>
        </p:nvSpPr>
        <p:spPr>
          <a:xfrm>
            <a:off x="7080736" y="5289536"/>
            <a:ext cx="1538653" cy="461665"/>
          </a:xfrm>
          <a:prstGeom prst="rect">
            <a:avLst/>
          </a:prstGeom>
          <a:noFill/>
        </p:spPr>
        <p:txBody>
          <a:bodyPr wrap="square">
            <a:spAutoFit/>
          </a:bodyPr>
          <a:lstStyle/>
          <a:p>
            <a:pPr algn="ctr"/>
            <a:r>
              <a:rPr lang="en-US" sz="1200" b="1" cap="all" dirty="0">
                <a:solidFill>
                  <a:schemeClr val="bg1"/>
                </a:solidFill>
                <a:latin typeface="FS Elliot Pro" panose="02000503040000020004" pitchFamily="2" charset="0"/>
              </a:rPr>
              <a:t>aggressive portfolio</a:t>
            </a:r>
          </a:p>
        </p:txBody>
      </p:sp>
      <p:sp>
        <p:nvSpPr>
          <p:cNvPr id="19" name="TextBox 18">
            <a:extLst>
              <a:ext uri="{FF2B5EF4-FFF2-40B4-BE49-F238E27FC236}">
                <a16:creationId xmlns:a16="http://schemas.microsoft.com/office/drawing/2014/main" id="{EB4596C7-9954-A9DE-9DD3-4CDB8E547DEF}"/>
              </a:ext>
            </a:extLst>
          </p:cNvPr>
          <p:cNvSpPr txBox="1"/>
          <p:nvPr/>
        </p:nvSpPr>
        <p:spPr>
          <a:xfrm>
            <a:off x="8891952" y="5289536"/>
            <a:ext cx="1538653" cy="461665"/>
          </a:xfrm>
          <a:prstGeom prst="rect">
            <a:avLst/>
          </a:prstGeom>
          <a:noFill/>
        </p:spPr>
        <p:txBody>
          <a:bodyPr wrap="square">
            <a:spAutoFit/>
          </a:bodyPr>
          <a:lstStyle/>
          <a:p>
            <a:pPr algn="ctr"/>
            <a:r>
              <a:rPr lang="en-US" sz="1200" b="1" cap="all" dirty="0">
                <a:solidFill>
                  <a:schemeClr val="bg1"/>
                </a:solidFill>
                <a:latin typeface="FS Elliot Pro" panose="02000503040000020004" pitchFamily="2" charset="0"/>
              </a:rPr>
              <a:t>aggressive portfolio</a:t>
            </a:r>
          </a:p>
        </p:txBody>
      </p:sp>
      <p:sp>
        <p:nvSpPr>
          <p:cNvPr id="20" name="TextBox 19">
            <a:extLst>
              <a:ext uri="{FF2B5EF4-FFF2-40B4-BE49-F238E27FC236}">
                <a16:creationId xmlns:a16="http://schemas.microsoft.com/office/drawing/2014/main" id="{4B39FA6C-9474-9DA3-73EB-599FD93C7B09}"/>
              </a:ext>
            </a:extLst>
          </p:cNvPr>
          <p:cNvSpPr txBox="1"/>
          <p:nvPr/>
        </p:nvSpPr>
        <p:spPr>
          <a:xfrm>
            <a:off x="7315198" y="6047972"/>
            <a:ext cx="2883877" cy="276999"/>
          </a:xfrm>
          <a:prstGeom prst="rect">
            <a:avLst/>
          </a:prstGeom>
          <a:solidFill>
            <a:schemeClr val="bg1"/>
          </a:solidFill>
        </p:spPr>
        <p:txBody>
          <a:bodyPr wrap="square">
            <a:spAutoFit/>
          </a:bodyPr>
          <a:lstStyle/>
          <a:p>
            <a:pPr algn="ctr"/>
            <a:r>
              <a:rPr lang="en-US" sz="1200" b="1" cap="all" dirty="0">
                <a:solidFill>
                  <a:srgbClr val="333333"/>
                </a:solidFill>
                <a:latin typeface="FS Elliot Pro" panose="02000503040000020004" pitchFamily="2" charset="0"/>
              </a:rPr>
              <a:t>Multiple retirement accounts</a:t>
            </a:r>
          </a:p>
        </p:txBody>
      </p:sp>
      <p:sp>
        <p:nvSpPr>
          <p:cNvPr id="21" name="TextBox 20">
            <a:extLst>
              <a:ext uri="{FF2B5EF4-FFF2-40B4-BE49-F238E27FC236}">
                <a16:creationId xmlns:a16="http://schemas.microsoft.com/office/drawing/2014/main" id="{9674EF63-EAC2-DE4D-CE0C-787E2FEE72FE}"/>
              </a:ext>
            </a:extLst>
          </p:cNvPr>
          <p:cNvSpPr txBox="1"/>
          <p:nvPr/>
        </p:nvSpPr>
        <p:spPr>
          <a:xfrm>
            <a:off x="8906606" y="4864573"/>
            <a:ext cx="1521069" cy="307777"/>
          </a:xfrm>
          <a:prstGeom prst="rect">
            <a:avLst/>
          </a:prstGeom>
          <a:noFill/>
        </p:spPr>
        <p:txBody>
          <a:bodyPr wrap="square">
            <a:spAutoFit/>
          </a:bodyPr>
          <a:lstStyle/>
          <a:p>
            <a:pPr algn="ctr"/>
            <a:r>
              <a:rPr lang="en-US" sz="1400" cap="all" dirty="0">
                <a:solidFill>
                  <a:srgbClr val="333333"/>
                </a:solidFill>
                <a:latin typeface="FS Elliot Pro Light" panose="02000503040000020004" pitchFamily="2" charset="0"/>
              </a:rPr>
              <a:t>5 </a:t>
            </a:r>
            <a:r>
              <a:rPr lang="en-US" sz="1400" dirty="0">
                <a:solidFill>
                  <a:srgbClr val="333333"/>
                </a:solidFill>
                <a:latin typeface="FS Elliot Pro Light" panose="02000503040000020004" pitchFamily="2" charset="0"/>
              </a:rPr>
              <a:t>payments</a:t>
            </a:r>
          </a:p>
        </p:txBody>
      </p:sp>
      <p:sp>
        <p:nvSpPr>
          <p:cNvPr id="22" name="TextBox 21">
            <a:extLst>
              <a:ext uri="{FF2B5EF4-FFF2-40B4-BE49-F238E27FC236}">
                <a16:creationId xmlns:a16="http://schemas.microsoft.com/office/drawing/2014/main" id="{B54885ED-079F-EAA1-6E46-58AB338760E1}"/>
              </a:ext>
            </a:extLst>
          </p:cNvPr>
          <p:cNvSpPr txBox="1"/>
          <p:nvPr/>
        </p:nvSpPr>
        <p:spPr>
          <a:xfrm>
            <a:off x="7083668" y="4864573"/>
            <a:ext cx="1521069" cy="307777"/>
          </a:xfrm>
          <a:prstGeom prst="rect">
            <a:avLst/>
          </a:prstGeom>
          <a:noFill/>
        </p:spPr>
        <p:txBody>
          <a:bodyPr wrap="square">
            <a:spAutoFit/>
          </a:bodyPr>
          <a:lstStyle/>
          <a:p>
            <a:pPr algn="ctr"/>
            <a:r>
              <a:rPr lang="en-US" sz="1400" cap="all" dirty="0">
                <a:solidFill>
                  <a:srgbClr val="333333"/>
                </a:solidFill>
                <a:latin typeface="FS Elliot Pro Light" panose="02000503040000020004" pitchFamily="2" charset="0"/>
              </a:rPr>
              <a:t>1 </a:t>
            </a:r>
            <a:r>
              <a:rPr lang="en-US" sz="1400" dirty="0">
                <a:solidFill>
                  <a:srgbClr val="333333"/>
                </a:solidFill>
                <a:latin typeface="FS Elliot Pro Light" panose="02000503040000020004" pitchFamily="2" charset="0"/>
              </a:rPr>
              <a:t>payment</a:t>
            </a:r>
          </a:p>
        </p:txBody>
      </p:sp>
      <p:sp>
        <p:nvSpPr>
          <p:cNvPr id="23" name="TextBox 22">
            <a:extLst>
              <a:ext uri="{FF2B5EF4-FFF2-40B4-BE49-F238E27FC236}">
                <a16:creationId xmlns:a16="http://schemas.microsoft.com/office/drawing/2014/main" id="{C4FFF311-DD87-34A8-6915-34F127DA117B}"/>
              </a:ext>
            </a:extLst>
          </p:cNvPr>
          <p:cNvSpPr txBox="1"/>
          <p:nvPr/>
        </p:nvSpPr>
        <p:spPr>
          <a:xfrm>
            <a:off x="5269520" y="4864573"/>
            <a:ext cx="1521069" cy="307777"/>
          </a:xfrm>
          <a:prstGeom prst="rect">
            <a:avLst/>
          </a:prstGeom>
          <a:noFill/>
        </p:spPr>
        <p:txBody>
          <a:bodyPr wrap="square">
            <a:spAutoFit/>
          </a:bodyPr>
          <a:lstStyle/>
          <a:p>
            <a:pPr algn="ctr"/>
            <a:r>
              <a:rPr lang="en-US" sz="1400" cap="all" dirty="0">
                <a:solidFill>
                  <a:srgbClr val="333333"/>
                </a:solidFill>
                <a:latin typeface="FS Elliot Pro Light" panose="02000503040000020004" pitchFamily="2" charset="0"/>
              </a:rPr>
              <a:t>1 </a:t>
            </a:r>
            <a:r>
              <a:rPr lang="en-US" sz="1400" dirty="0">
                <a:solidFill>
                  <a:srgbClr val="333333"/>
                </a:solidFill>
                <a:latin typeface="FS Elliot Pro Light" panose="02000503040000020004" pitchFamily="2" charset="0"/>
              </a:rPr>
              <a:t>payment</a:t>
            </a:r>
          </a:p>
        </p:txBody>
      </p:sp>
      <p:sp>
        <p:nvSpPr>
          <p:cNvPr id="24" name="TextBox 23">
            <a:extLst>
              <a:ext uri="{FF2B5EF4-FFF2-40B4-BE49-F238E27FC236}">
                <a16:creationId xmlns:a16="http://schemas.microsoft.com/office/drawing/2014/main" id="{6CE59786-5367-00D3-A3B9-58F4316B9BD2}"/>
              </a:ext>
            </a:extLst>
          </p:cNvPr>
          <p:cNvSpPr txBox="1"/>
          <p:nvPr/>
        </p:nvSpPr>
        <p:spPr>
          <a:xfrm>
            <a:off x="3467096" y="4864573"/>
            <a:ext cx="1521069" cy="307777"/>
          </a:xfrm>
          <a:prstGeom prst="rect">
            <a:avLst/>
          </a:prstGeom>
          <a:noFill/>
        </p:spPr>
        <p:txBody>
          <a:bodyPr wrap="square">
            <a:spAutoFit/>
          </a:bodyPr>
          <a:lstStyle/>
          <a:p>
            <a:pPr algn="ctr"/>
            <a:r>
              <a:rPr lang="en-US" sz="1400" cap="all" dirty="0">
                <a:solidFill>
                  <a:srgbClr val="333333"/>
                </a:solidFill>
                <a:latin typeface="FS Elliot Pro Light" panose="02000503040000020004" pitchFamily="2" charset="0"/>
              </a:rPr>
              <a:t>4 </a:t>
            </a:r>
            <a:r>
              <a:rPr lang="en-US" sz="1400" dirty="0">
                <a:solidFill>
                  <a:srgbClr val="333333"/>
                </a:solidFill>
                <a:latin typeface="FS Elliot Pro Light" panose="02000503040000020004" pitchFamily="2" charset="0"/>
              </a:rPr>
              <a:t>payments</a:t>
            </a:r>
          </a:p>
        </p:txBody>
      </p:sp>
      <p:sp>
        <p:nvSpPr>
          <p:cNvPr id="25" name="TextBox 24">
            <a:extLst>
              <a:ext uri="{FF2B5EF4-FFF2-40B4-BE49-F238E27FC236}">
                <a16:creationId xmlns:a16="http://schemas.microsoft.com/office/drawing/2014/main" id="{E3B07260-E7AD-DCF1-3352-DA687B90F830}"/>
              </a:ext>
            </a:extLst>
          </p:cNvPr>
          <p:cNvSpPr txBox="1"/>
          <p:nvPr/>
        </p:nvSpPr>
        <p:spPr>
          <a:xfrm>
            <a:off x="1638296" y="4864573"/>
            <a:ext cx="1521069" cy="307777"/>
          </a:xfrm>
          <a:prstGeom prst="rect">
            <a:avLst/>
          </a:prstGeom>
          <a:noFill/>
        </p:spPr>
        <p:txBody>
          <a:bodyPr wrap="square">
            <a:spAutoFit/>
          </a:bodyPr>
          <a:lstStyle/>
          <a:p>
            <a:pPr algn="ctr"/>
            <a:r>
              <a:rPr lang="en-US" sz="1400" cap="all" dirty="0">
                <a:solidFill>
                  <a:srgbClr val="333333"/>
                </a:solidFill>
                <a:latin typeface="FS Elliot Pro Light" panose="02000503040000020004" pitchFamily="2" charset="0"/>
              </a:rPr>
              <a:t>4 </a:t>
            </a:r>
            <a:r>
              <a:rPr lang="en-US" sz="1400" dirty="0">
                <a:solidFill>
                  <a:srgbClr val="333333"/>
                </a:solidFill>
                <a:latin typeface="FS Elliot Pro Light" panose="02000503040000020004" pitchFamily="2" charset="0"/>
              </a:rPr>
              <a:t>payments</a:t>
            </a:r>
          </a:p>
        </p:txBody>
      </p:sp>
      <p:sp>
        <p:nvSpPr>
          <p:cNvPr id="26" name="TextBox 25">
            <a:extLst>
              <a:ext uri="{FF2B5EF4-FFF2-40B4-BE49-F238E27FC236}">
                <a16:creationId xmlns:a16="http://schemas.microsoft.com/office/drawing/2014/main" id="{934D00C3-96EB-B922-CA2A-CCE351E67209}"/>
              </a:ext>
            </a:extLst>
          </p:cNvPr>
          <p:cNvSpPr txBox="1"/>
          <p:nvPr/>
        </p:nvSpPr>
        <p:spPr>
          <a:xfrm>
            <a:off x="8906606" y="2769073"/>
            <a:ext cx="1521069" cy="553998"/>
          </a:xfrm>
          <a:prstGeom prst="rect">
            <a:avLst/>
          </a:prstGeom>
          <a:noFill/>
        </p:spPr>
        <p:txBody>
          <a:bodyPr wrap="square">
            <a:spAutoFit/>
          </a:bodyPr>
          <a:lstStyle/>
          <a:p>
            <a:pPr marL="0" marR="0" lvl="0" indent="0" algn="ctr" defTabSz="609585" rtl="0" eaLnBrk="1" fontAlgn="auto" latinLnBrk="0" hangingPunct="1">
              <a:lnSpc>
                <a:spcPts val="1820"/>
              </a:lnSpc>
              <a:spcBef>
                <a:spcPts val="0"/>
              </a:spcBef>
              <a:spcAft>
                <a:spcPts val="0"/>
              </a:spcAft>
              <a:buClrTx/>
              <a:buSzTx/>
              <a:buFontTx/>
              <a:buNone/>
              <a:tabLst/>
              <a:defRPr/>
            </a:pPr>
            <a:r>
              <a:rPr kumimoji="0" lang="en-US" sz="2400" b="1" i="0" u="none" strike="noStrike" kern="1200" cap="all" spc="0" normalizeH="0" baseline="0" noProof="0" dirty="0">
                <a:ln>
                  <a:noFill/>
                </a:ln>
                <a:solidFill>
                  <a:schemeClr val="bg1"/>
                </a:solidFill>
                <a:effectLst/>
                <a:uLnTx/>
                <a:uFillTx/>
                <a:latin typeface="FS Elliot Pro" panose="02000503040000020004" pitchFamily="2" charset="0"/>
                <a:ea typeface="+mn-ea"/>
                <a:cs typeface="+mn-cs"/>
              </a:rPr>
              <a:t>30</a:t>
            </a:r>
            <a:r>
              <a:rPr kumimoji="0" lang="en-US" sz="2400" b="0" i="0" u="none" strike="noStrike" kern="1200" cap="all" spc="0" normalizeH="0" baseline="0" noProof="0" dirty="0">
                <a:ln>
                  <a:noFill/>
                </a:ln>
                <a:solidFill>
                  <a:schemeClr val="bg1"/>
                </a:solidFill>
                <a:effectLst/>
                <a:uLnTx/>
                <a:uFillTx/>
                <a:latin typeface="FS Elliot Pro Light" panose="02000503040000020004" pitchFamily="2" charset="0"/>
                <a:ea typeface="+mn-ea"/>
                <a:cs typeface="+mn-cs"/>
              </a:rPr>
              <a:t>%</a:t>
            </a:r>
          </a:p>
          <a:p>
            <a:pPr algn="ctr">
              <a:lnSpc>
                <a:spcPts val="1820"/>
              </a:lnSpc>
            </a:pPr>
            <a:r>
              <a:rPr lang="en-US" sz="1400" b="1" dirty="0">
                <a:solidFill>
                  <a:schemeClr val="bg1"/>
                </a:solidFill>
                <a:latin typeface="FS Elliot Pro" panose="02000503040000020004" pitchFamily="2" charset="0"/>
              </a:rPr>
              <a:t>Retirement</a:t>
            </a:r>
          </a:p>
        </p:txBody>
      </p:sp>
      <p:sp>
        <p:nvSpPr>
          <p:cNvPr id="27" name="TextBox 26">
            <a:extLst>
              <a:ext uri="{FF2B5EF4-FFF2-40B4-BE49-F238E27FC236}">
                <a16:creationId xmlns:a16="http://schemas.microsoft.com/office/drawing/2014/main" id="{0A56388C-3186-BA59-7359-642F5B44955D}"/>
              </a:ext>
            </a:extLst>
          </p:cNvPr>
          <p:cNvSpPr txBox="1"/>
          <p:nvPr/>
        </p:nvSpPr>
        <p:spPr>
          <a:xfrm>
            <a:off x="7083668" y="2769073"/>
            <a:ext cx="1521069" cy="553998"/>
          </a:xfrm>
          <a:prstGeom prst="rect">
            <a:avLst/>
          </a:prstGeom>
          <a:noFill/>
        </p:spPr>
        <p:txBody>
          <a:bodyPr wrap="square">
            <a:spAutoFit/>
          </a:bodyPr>
          <a:lstStyle/>
          <a:p>
            <a:pPr marL="0" marR="0" lvl="0" indent="0" algn="ctr" defTabSz="609585" rtl="0" eaLnBrk="1" fontAlgn="auto" latinLnBrk="0" hangingPunct="1">
              <a:lnSpc>
                <a:spcPts val="1820"/>
              </a:lnSpc>
              <a:spcBef>
                <a:spcPts val="0"/>
              </a:spcBef>
              <a:spcAft>
                <a:spcPts val="0"/>
              </a:spcAft>
              <a:buClrTx/>
              <a:buSzTx/>
              <a:buFontTx/>
              <a:buNone/>
              <a:tabLst/>
              <a:defRPr/>
            </a:pPr>
            <a:r>
              <a:rPr kumimoji="0" lang="en-US" sz="2400" b="1" i="0" u="none" strike="noStrike" kern="1200" cap="all" spc="0" normalizeH="0" baseline="0" noProof="0" dirty="0">
                <a:ln>
                  <a:noFill/>
                </a:ln>
                <a:solidFill>
                  <a:schemeClr val="bg1"/>
                </a:solidFill>
                <a:effectLst/>
                <a:uLnTx/>
                <a:uFillTx/>
                <a:latin typeface="FS Elliot Pro" panose="02000503040000020004" pitchFamily="2" charset="0"/>
                <a:ea typeface="+mn-ea"/>
                <a:cs typeface="+mn-cs"/>
              </a:rPr>
              <a:t>10</a:t>
            </a:r>
            <a:r>
              <a:rPr kumimoji="0" lang="en-US" sz="2400" b="0" i="0" u="none" strike="noStrike" kern="1200" cap="all" spc="0" normalizeH="0" baseline="0" noProof="0" dirty="0">
                <a:ln>
                  <a:noFill/>
                </a:ln>
                <a:solidFill>
                  <a:schemeClr val="bg1"/>
                </a:solidFill>
                <a:effectLst/>
                <a:uLnTx/>
                <a:uFillTx/>
                <a:latin typeface="FS Elliot Pro Light" panose="02000503040000020004" pitchFamily="2" charset="0"/>
                <a:ea typeface="+mn-ea"/>
                <a:cs typeface="+mn-cs"/>
              </a:rPr>
              <a:t>%</a:t>
            </a:r>
          </a:p>
          <a:p>
            <a:pPr algn="ctr">
              <a:lnSpc>
                <a:spcPts val="1820"/>
              </a:lnSpc>
            </a:pPr>
            <a:r>
              <a:rPr lang="en-US" sz="1400" b="1" dirty="0">
                <a:solidFill>
                  <a:schemeClr val="bg1"/>
                </a:solidFill>
                <a:latin typeface="FS Elliot Pro" panose="02000503040000020004" pitchFamily="2" charset="0"/>
              </a:rPr>
              <a:t>Retirement</a:t>
            </a:r>
          </a:p>
        </p:txBody>
      </p:sp>
      <p:sp>
        <p:nvSpPr>
          <p:cNvPr id="28" name="TextBox 27">
            <a:extLst>
              <a:ext uri="{FF2B5EF4-FFF2-40B4-BE49-F238E27FC236}">
                <a16:creationId xmlns:a16="http://schemas.microsoft.com/office/drawing/2014/main" id="{182ED043-B125-755B-5BE9-73BCD3D0D52E}"/>
              </a:ext>
            </a:extLst>
          </p:cNvPr>
          <p:cNvSpPr txBox="1"/>
          <p:nvPr/>
        </p:nvSpPr>
        <p:spPr>
          <a:xfrm>
            <a:off x="5269520" y="2769073"/>
            <a:ext cx="1521069" cy="553998"/>
          </a:xfrm>
          <a:prstGeom prst="rect">
            <a:avLst/>
          </a:prstGeom>
          <a:noFill/>
        </p:spPr>
        <p:txBody>
          <a:bodyPr wrap="square">
            <a:spAutoFit/>
          </a:bodyPr>
          <a:lstStyle/>
          <a:p>
            <a:pPr algn="ctr">
              <a:lnSpc>
                <a:spcPts val="1820"/>
              </a:lnSpc>
            </a:pPr>
            <a:r>
              <a:rPr lang="en-US" b="1" cap="all" dirty="0">
                <a:solidFill>
                  <a:schemeClr val="bg1"/>
                </a:solidFill>
                <a:latin typeface="FS Elliot Pro" panose="02000503040000020004" pitchFamily="2" charset="0"/>
              </a:rPr>
              <a:t>20</a:t>
            </a:r>
            <a:r>
              <a:rPr lang="en-US" cap="all" dirty="0">
                <a:solidFill>
                  <a:schemeClr val="bg1"/>
                </a:solidFill>
                <a:latin typeface="FS Elliot Pro Light" panose="02000503040000020004" pitchFamily="2" charset="0"/>
              </a:rPr>
              <a:t>%</a:t>
            </a:r>
          </a:p>
          <a:p>
            <a:pPr algn="ctr">
              <a:lnSpc>
                <a:spcPts val="1820"/>
              </a:lnSpc>
            </a:pPr>
            <a:r>
              <a:rPr lang="en-US" sz="1400" b="1" dirty="0">
                <a:solidFill>
                  <a:schemeClr val="bg1"/>
                </a:solidFill>
                <a:latin typeface="FS Elliot Pro" panose="02000503040000020004" pitchFamily="2" charset="0"/>
              </a:rPr>
              <a:t>Beach house</a:t>
            </a:r>
          </a:p>
        </p:txBody>
      </p:sp>
      <p:sp>
        <p:nvSpPr>
          <p:cNvPr id="29" name="TextBox 28">
            <a:extLst>
              <a:ext uri="{FF2B5EF4-FFF2-40B4-BE49-F238E27FC236}">
                <a16:creationId xmlns:a16="http://schemas.microsoft.com/office/drawing/2014/main" id="{44240B53-B89D-BC06-2A9E-287536226FED}"/>
              </a:ext>
            </a:extLst>
          </p:cNvPr>
          <p:cNvSpPr txBox="1"/>
          <p:nvPr/>
        </p:nvSpPr>
        <p:spPr>
          <a:xfrm>
            <a:off x="3344004" y="2769073"/>
            <a:ext cx="1764327" cy="553998"/>
          </a:xfrm>
          <a:prstGeom prst="rect">
            <a:avLst/>
          </a:prstGeom>
          <a:noFill/>
        </p:spPr>
        <p:txBody>
          <a:bodyPr wrap="square">
            <a:spAutoFit/>
          </a:bodyPr>
          <a:lstStyle/>
          <a:p>
            <a:pPr marL="0" marR="0" lvl="0" indent="0" algn="ctr" defTabSz="609585" rtl="0" eaLnBrk="1" fontAlgn="auto" latinLnBrk="0" hangingPunct="1">
              <a:lnSpc>
                <a:spcPts val="1820"/>
              </a:lnSpc>
              <a:spcBef>
                <a:spcPts val="0"/>
              </a:spcBef>
              <a:spcAft>
                <a:spcPts val="0"/>
              </a:spcAft>
              <a:buClrTx/>
              <a:buSzTx/>
              <a:buFontTx/>
              <a:buNone/>
              <a:tabLst/>
              <a:defRPr/>
            </a:pPr>
            <a:r>
              <a:rPr kumimoji="0" lang="en-US" sz="2400" b="1" i="0" u="none" strike="noStrike" kern="1200" cap="all" spc="0" normalizeH="0" baseline="0" noProof="0" dirty="0">
                <a:ln>
                  <a:noFill/>
                </a:ln>
                <a:solidFill>
                  <a:schemeClr val="bg1"/>
                </a:solidFill>
                <a:effectLst/>
                <a:uLnTx/>
                <a:uFillTx/>
                <a:latin typeface="FS Elliot Pro" panose="02000503040000020004" pitchFamily="2" charset="0"/>
                <a:ea typeface="+mn-ea"/>
                <a:cs typeface="+mn-cs"/>
              </a:rPr>
              <a:t>20</a:t>
            </a:r>
            <a:r>
              <a:rPr kumimoji="0" lang="en-US" sz="2400" b="0" i="0" u="none" strike="noStrike" kern="1200" cap="all" spc="0" normalizeH="0" baseline="0" noProof="0" dirty="0">
                <a:ln>
                  <a:noFill/>
                </a:ln>
                <a:solidFill>
                  <a:schemeClr val="bg1"/>
                </a:solidFill>
                <a:effectLst/>
                <a:uLnTx/>
                <a:uFillTx/>
                <a:latin typeface="FS Elliot Pro Light" panose="02000503040000020004" pitchFamily="2" charset="0"/>
                <a:ea typeface="+mn-ea"/>
                <a:cs typeface="+mn-cs"/>
              </a:rPr>
              <a:t>%</a:t>
            </a:r>
          </a:p>
          <a:p>
            <a:pPr algn="ctr">
              <a:lnSpc>
                <a:spcPts val="1820"/>
              </a:lnSpc>
            </a:pPr>
            <a:r>
              <a:rPr lang="en-US" sz="1400" b="1" dirty="0">
                <a:solidFill>
                  <a:schemeClr val="bg1"/>
                </a:solidFill>
                <a:latin typeface="FS Elliot Pro" panose="02000503040000020004" pitchFamily="2" charset="0"/>
              </a:rPr>
              <a:t>Michael’s college</a:t>
            </a:r>
          </a:p>
        </p:txBody>
      </p:sp>
      <p:sp>
        <p:nvSpPr>
          <p:cNvPr id="30" name="TextBox 29">
            <a:extLst>
              <a:ext uri="{FF2B5EF4-FFF2-40B4-BE49-F238E27FC236}">
                <a16:creationId xmlns:a16="http://schemas.microsoft.com/office/drawing/2014/main" id="{0DAB3A84-D337-5722-2587-9960EE4766F7}"/>
              </a:ext>
            </a:extLst>
          </p:cNvPr>
          <p:cNvSpPr txBox="1"/>
          <p:nvPr/>
        </p:nvSpPr>
        <p:spPr>
          <a:xfrm>
            <a:off x="1638296" y="2769073"/>
            <a:ext cx="1521069" cy="553998"/>
          </a:xfrm>
          <a:prstGeom prst="rect">
            <a:avLst/>
          </a:prstGeom>
          <a:noFill/>
        </p:spPr>
        <p:txBody>
          <a:bodyPr wrap="square">
            <a:spAutoFit/>
          </a:bodyPr>
          <a:lstStyle/>
          <a:p>
            <a:pPr marL="0" marR="0" lvl="0" indent="0" algn="ctr" defTabSz="609585" rtl="0" eaLnBrk="1" fontAlgn="auto" latinLnBrk="0" hangingPunct="1">
              <a:lnSpc>
                <a:spcPts val="1820"/>
              </a:lnSpc>
              <a:spcBef>
                <a:spcPts val="0"/>
              </a:spcBef>
              <a:spcAft>
                <a:spcPts val="0"/>
              </a:spcAft>
              <a:buClrTx/>
              <a:buSzTx/>
              <a:buFontTx/>
              <a:buNone/>
              <a:tabLst/>
              <a:defRPr/>
            </a:pPr>
            <a:r>
              <a:rPr kumimoji="0" lang="en-US" sz="2400" b="1" i="0" u="none" strike="noStrike" kern="1200" cap="all" spc="0" normalizeH="0" baseline="0" noProof="0" dirty="0">
                <a:ln>
                  <a:noFill/>
                </a:ln>
                <a:solidFill>
                  <a:schemeClr val="bg1"/>
                </a:solidFill>
                <a:effectLst/>
                <a:uLnTx/>
                <a:uFillTx/>
                <a:latin typeface="FS Elliot Pro" panose="02000503040000020004" pitchFamily="2" charset="0"/>
                <a:ea typeface="+mn-ea"/>
                <a:cs typeface="+mn-cs"/>
              </a:rPr>
              <a:t>20</a:t>
            </a:r>
            <a:r>
              <a:rPr kumimoji="0" lang="en-US" sz="2400" b="0" i="0" u="none" strike="noStrike" kern="1200" cap="all" spc="0" normalizeH="0" baseline="0" noProof="0" dirty="0">
                <a:ln>
                  <a:noFill/>
                </a:ln>
                <a:solidFill>
                  <a:schemeClr val="bg1"/>
                </a:solidFill>
                <a:effectLst/>
                <a:uLnTx/>
                <a:uFillTx/>
                <a:latin typeface="FS Elliot Pro Light" panose="02000503040000020004" pitchFamily="2" charset="0"/>
                <a:ea typeface="+mn-ea"/>
                <a:cs typeface="+mn-cs"/>
              </a:rPr>
              <a:t>%</a:t>
            </a:r>
          </a:p>
          <a:p>
            <a:pPr algn="ctr">
              <a:lnSpc>
                <a:spcPts val="1820"/>
              </a:lnSpc>
            </a:pPr>
            <a:r>
              <a:rPr lang="en-US" sz="1400" b="1" dirty="0">
                <a:solidFill>
                  <a:schemeClr val="bg1"/>
                </a:solidFill>
                <a:latin typeface="FS Elliot Pro" panose="02000503040000020004" pitchFamily="2" charset="0"/>
              </a:rPr>
              <a:t>Mary’s college</a:t>
            </a:r>
          </a:p>
        </p:txBody>
      </p:sp>
      <p:sp>
        <p:nvSpPr>
          <p:cNvPr id="31" name="TextBox 30">
            <a:extLst>
              <a:ext uri="{FF2B5EF4-FFF2-40B4-BE49-F238E27FC236}">
                <a16:creationId xmlns:a16="http://schemas.microsoft.com/office/drawing/2014/main" id="{E14910B8-4D12-FBAE-2AEB-42FE24459FD2}"/>
              </a:ext>
            </a:extLst>
          </p:cNvPr>
          <p:cNvSpPr txBox="1"/>
          <p:nvPr/>
        </p:nvSpPr>
        <p:spPr>
          <a:xfrm>
            <a:off x="8906606" y="3716841"/>
            <a:ext cx="1521069" cy="592470"/>
          </a:xfrm>
          <a:prstGeom prst="rect">
            <a:avLst/>
          </a:prstGeom>
          <a:noFill/>
        </p:spPr>
        <p:txBody>
          <a:bodyPr wrap="square">
            <a:spAutoFit/>
          </a:bodyPr>
          <a:lstStyle/>
          <a:p>
            <a:pPr algn="ctr">
              <a:lnSpc>
                <a:spcPts val="1820"/>
              </a:lnSpc>
              <a:spcAft>
                <a:spcPts val="300"/>
              </a:spcAft>
            </a:pPr>
            <a:r>
              <a:rPr lang="en-US" b="1" cap="all" dirty="0">
                <a:solidFill>
                  <a:srgbClr val="2F5470"/>
                </a:solidFill>
                <a:latin typeface="FS Elliot Pro" panose="02000503040000020004" pitchFamily="2" charset="0"/>
              </a:rPr>
              <a:t>$9,600</a:t>
            </a:r>
          </a:p>
          <a:p>
            <a:pPr algn="ctr">
              <a:lnSpc>
                <a:spcPts val="1820"/>
              </a:lnSpc>
              <a:spcAft>
                <a:spcPts val="300"/>
              </a:spcAft>
            </a:pPr>
            <a:r>
              <a:rPr lang="en-US" sz="1400" cap="all" dirty="0">
                <a:solidFill>
                  <a:srgbClr val="2F5470"/>
                </a:solidFill>
                <a:latin typeface="FS Elliot Pro" panose="02000503040000020004" pitchFamily="2" charset="0"/>
              </a:rPr>
              <a:t>retire</a:t>
            </a:r>
          </a:p>
        </p:txBody>
      </p:sp>
      <p:sp>
        <p:nvSpPr>
          <p:cNvPr id="32" name="TextBox 31">
            <a:extLst>
              <a:ext uri="{FF2B5EF4-FFF2-40B4-BE49-F238E27FC236}">
                <a16:creationId xmlns:a16="http://schemas.microsoft.com/office/drawing/2014/main" id="{089EAB5C-B360-DBB5-A219-5A640FB05822}"/>
              </a:ext>
            </a:extLst>
          </p:cNvPr>
          <p:cNvSpPr txBox="1"/>
          <p:nvPr/>
        </p:nvSpPr>
        <p:spPr>
          <a:xfrm>
            <a:off x="7083668" y="3716841"/>
            <a:ext cx="1521069" cy="592470"/>
          </a:xfrm>
          <a:prstGeom prst="rect">
            <a:avLst/>
          </a:prstGeom>
          <a:noFill/>
        </p:spPr>
        <p:txBody>
          <a:bodyPr wrap="square">
            <a:spAutoFit/>
          </a:bodyPr>
          <a:lstStyle/>
          <a:p>
            <a:pPr algn="ctr">
              <a:lnSpc>
                <a:spcPts val="1820"/>
              </a:lnSpc>
              <a:spcAft>
                <a:spcPts val="300"/>
              </a:spcAft>
            </a:pPr>
            <a:r>
              <a:rPr lang="en-US" b="1" cap="all" dirty="0">
                <a:solidFill>
                  <a:srgbClr val="2F5470"/>
                </a:solidFill>
                <a:latin typeface="FS Elliot Pro" panose="02000503040000020004" pitchFamily="2" charset="0"/>
              </a:rPr>
              <a:t>$3,200</a:t>
            </a:r>
          </a:p>
          <a:p>
            <a:pPr algn="ctr">
              <a:lnSpc>
                <a:spcPts val="1820"/>
              </a:lnSpc>
              <a:spcAft>
                <a:spcPts val="300"/>
              </a:spcAft>
            </a:pPr>
            <a:r>
              <a:rPr lang="en-US" sz="1400" cap="all" dirty="0">
                <a:solidFill>
                  <a:srgbClr val="2F5470"/>
                </a:solidFill>
                <a:latin typeface="FS Elliot Pro" panose="02000503040000020004" pitchFamily="2" charset="0"/>
              </a:rPr>
              <a:t>retire</a:t>
            </a:r>
          </a:p>
        </p:txBody>
      </p:sp>
      <p:sp>
        <p:nvSpPr>
          <p:cNvPr id="33" name="TextBox 32">
            <a:extLst>
              <a:ext uri="{FF2B5EF4-FFF2-40B4-BE49-F238E27FC236}">
                <a16:creationId xmlns:a16="http://schemas.microsoft.com/office/drawing/2014/main" id="{AB15A387-4BBA-4570-521A-485E20213797}"/>
              </a:ext>
            </a:extLst>
          </p:cNvPr>
          <p:cNvSpPr txBox="1"/>
          <p:nvPr/>
        </p:nvSpPr>
        <p:spPr>
          <a:xfrm>
            <a:off x="5269520" y="3716841"/>
            <a:ext cx="1521069" cy="592470"/>
          </a:xfrm>
          <a:prstGeom prst="rect">
            <a:avLst/>
          </a:prstGeom>
          <a:noFill/>
        </p:spPr>
        <p:txBody>
          <a:bodyPr wrap="square">
            <a:spAutoFit/>
          </a:bodyPr>
          <a:lstStyle/>
          <a:p>
            <a:pPr algn="ctr">
              <a:lnSpc>
                <a:spcPts val="1820"/>
              </a:lnSpc>
              <a:spcAft>
                <a:spcPts val="300"/>
              </a:spcAft>
            </a:pPr>
            <a:r>
              <a:rPr lang="en-US" b="1" cap="all" dirty="0">
                <a:solidFill>
                  <a:srgbClr val="0E4D97"/>
                </a:solidFill>
                <a:latin typeface="FS Elliot Pro" panose="02000503040000020004" pitchFamily="2" charset="0"/>
              </a:rPr>
              <a:t>$6,400</a:t>
            </a:r>
          </a:p>
          <a:p>
            <a:pPr algn="ctr">
              <a:lnSpc>
                <a:spcPts val="1820"/>
              </a:lnSpc>
              <a:spcAft>
                <a:spcPts val="300"/>
              </a:spcAft>
            </a:pPr>
            <a:r>
              <a:rPr lang="en-US" sz="1400" cap="all" dirty="0" err="1">
                <a:solidFill>
                  <a:srgbClr val="0E4D97"/>
                </a:solidFill>
                <a:latin typeface="FS Elliot Pro" panose="02000503040000020004" pitchFamily="2" charset="0"/>
              </a:rPr>
              <a:t>jan</a:t>
            </a:r>
            <a:r>
              <a:rPr lang="en-US" sz="1400" cap="all" dirty="0">
                <a:solidFill>
                  <a:srgbClr val="0E4D97"/>
                </a:solidFill>
                <a:latin typeface="FS Elliot Pro" panose="02000503040000020004" pitchFamily="2" charset="0"/>
              </a:rPr>
              <a:t> 2030</a:t>
            </a:r>
          </a:p>
        </p:txBody>
      </p:sp>
      <p:sp>
        <p:nvSpPr>
          <p:cNvPr id="34" name="TextBox 33">
            <a:extLst>
              <a:ext uri="{FF2B5EF4-FFF2-40B4-BE49-F238E27FC236}">
                <a16:creationId xmlns:a16="http://schemas.microsoft.com/office/drawing/2014/main" id="{3EF57522-C800-E35E-C33C-3295D32210D5}"/>
              </a:ext>
            </a:extLst>
          </p:cNvPr>
          <p:cNvSpPr txBox="1"/>
          <p:nvPr/>
        </p:nvSpPr>
        <p:spPr>
          <a:xfrm>
            <a:off x="3344004" y="3716841"/>
            <a:ext cx="1764327" cy="592470"/>
          </a:xfrm>
          <a:prstGeom prst="rect">
            <a:avLst/>
          </a:prstGeom>
          <a:noFill/>
        </p:spPr>
        <p:txBody>
          <a:bodyPr wrap="square">
            <a:spAutoFit/>
          </a:bodyPr>
          <a:lstStyle/>
          <a:p>
            <a:pPr algn="ctr">
              <a:lnSpc>
                <a:spcPts val="1820"/>
              </a:lnSpc>
              <a:spcAft>
                <a:spcPts val="300"/>
              </a:spcAft>
            </a:pPr>
            <a:r>
              <a:rPr lang="en-US" b="1" cap="all" dirty="0">
                <a:solidFill>
                  <a:srgbClr val="0E4D97"/>
                </a:solidFill>
                <a:latin typeface="FS Elliot Pro" panose="02000503040000020004" pitchFamily="2" charset="0"/>
              </a:rPr>
              <a:t>$6,400</a:t>
            </a:r>
          </a:p>
          <a:p>
            <a:pPr algn="ctr">
              <a:lnSpc>
                <a:spcPts val="1820"/>
              </a:lnSpc>
              <a:spcAft>
                <a:spcPts val="300"/>
              </a:spcAft>
            </a:pPr>
            <a:r>
              <a:rPr lang="en-US" sz="1400" cap="all" dirty="0" err="1">
                <a:solidFill>
                  <a:srgbClr val="0E4D97"/>
                </a:solidFill>
                <a:latin typeface="FS Elliot Pro" panose="02000503040000020004" pitchFamily="2" charset="0"/>
              </a:rPr>
              <a:t>aug</a:t>
            </a:r>
            <a:r>
              <a:rPr lang="en-US" sz="1400" cap="all" dirty="0">
                <a:solidFill>
                  <a:srgbClr val="0E4D97"/>
                </a:solidFill>
                <a:latin typeface="FS Elliot Pro" panose="02000503040000020004" pitchFamily="2" charset="0"/>
              </a:rPr>
              <a:t> 2027</a:t>
            </a:r>
          </a:p>
        </p:txBody>
      </p:sp>
      <p:sp>
        <p:nvSpPr>
          <p:cNvPr id="35" name="TextBox 34">
            <a:extLst>
              <a:ext uri="{FF2B5EF4-FFF2-40B4-BE49-F238E27FC236}">
                <a16:creationId xmlns:a16="http://schemas.microsoft.com/office/drawing/2014/main" id="{8C977394-B3C3-B0E4-F5CD-25D369F5A6A9}"/>
              </a:ext>
            </a:extLst>
          </p:cNvPr>
          <p:cNvSpPr txBox="1"/>
          <p:nvPr/>
        </p:nvSpPr>
        <p:spPr>
          <a:xfrm>
            <a:off x="1638296" y="3716841"/>
            <a:ext cx="1521069" cy="592470"/>
          </a:xfrm>
          <a:prstGeom prst="rect">
            <a:avLst/>
          </a:prstGeom>
          <a:noFill/>
        </p:spPr>
        <p:txBody>
          <a:bodyPr wrap="square">
            <a:spAutoFit/>
          </a:bodyPr>
          <a:lstStyle/>
          <a:p>
            <a:pPr algn="ctr">
              <a:lnSpc>
                <a:spcPts val="1820"/>
              </a:lnSpc>
              <a:spcAft>
                <a:spcPts val="300"/>
              </a:spcAft>
            </a:pPr>
            <a:r>
              <a:rPr lang="en-US" b="1" cap="all" dirty="0">
                <a:solidFill>
                  <a:srgbClr val="162A52"/>
                </a:solidFill>
                <a:latin typeface="FS Elliot Pro" panose="02000503040000020004" pitchFamily="2" charset="0"/>
              </a:rPr>
              <a:t>$6,400</a:t>
            </a:r>
          </a:p>
          <a:p>
            <a:pPr algn="ctr">
              <a:lnSpc>
                <a:spcPts val="1820"/>
              </a:lnSpc>
              <a:spcAft>
                <a:spcPts val="300"/>
              </a:spcAft>
            </a:pPr>
            <a:r>
              <a:rPr lang="en-US" sz="1400" cap="all" dirty="0">
                <a:solidFill>
                  <a:srgbClr val="162A52"/>
                </a:solidFill>
                <a:latin typeface="FS Elliot Pro" panose="02000503040000020004" pitchFamily="2" charset="0"/>
              </a:rPr>
              <a:t>July 2025</a:t>
            </a:r>
          </a:p>
        </p:txBody>
      </p:sp>
      <p:sp>
        <p:nvSpPr>
          <p:cNvPr id="36" name="TextBox 35">
            <a:extLst>
              <a:ext uri="{FF2B5EF4-FFF2-40B4-BE49-F238E27FC236}">
                <a16:creationId xmlns:a16="http://schemas.microsoft.com/office/drawing/2014/main" id="{11DC9B9F-7072-7831-3EAB-2D6FB5C7B347}"/>
              </a:ext>
            </a:extLst>
          </p:cNvPr>
          <p:cNvSpPr txBox="1"/>
          <p:nvPr/>
        </p:nvSpPr>
        <p:spPr>
          <a:xfrm>
            <a:off x="3997402" y="766949"/>
            <a:ext cx="2118280" cy="1561966"/>
          </a:xfrm>
          <a:prstGeom prst="rect">
            <a:avLst/>
          </a:prstGeom>
          <a:noFill/>
        </p:spPr>
        <p:txBody>
          <a:bodyPr wrap="square">
            <a:spAutoFit/>
          </a:bodyPr>
          <a:lstStyle/>
          <a:p>
            <a:pPr>
              <a:spcAft>
                <a:spcPts val="300"/>
              </a:spcAft>
            </a:pPr>
            <a:r>
              <a:rPr lang="en-US" sz="1400" b="1" dirty="0">
                <a:solidFill>
                  <a:srgbClr val="55FFF5"/>
                </a:solidFill>
                <a:latin typeface="FS Elliot Pro" panose="02000503040000020004" pitchFamily="2" charset="0"/>
              </a:rPr>
              <a:t>Income &amp; deferral elections</a:t>
            </a:r>
          </a:p>
          <a:p>
            <a:pPr marL="122238" indent="-122238">
              <a:spcAft>
                <a:spcPts val="300"/>
              </a:spcAft>
              <a:buFont typeface="Arial" panose="020B0604020202020204" pitchFamily="34" charset="0"/>
              <a:buChar char="•"/>
            </a:pPr>
            <a:r>
              <a:rPr lang="en-US" sz="1200" dirty="0">
                <a:solidFill>
                  <a:schemeClr val="bg1"/>
                </a:solidFill>
                <a:latin typeface="FS Elliot Pro" panose="02000503040000020004" pitchFamily="2" charset="0"/>
              </a:rPr>
              <a:t>10% of $120,000 base </a:t>
            </a:r>
            <a:br>
              <a:rPr lang="en-US" sz="1200" dirty="0">
                <a:solidFill>
                  <a:schemeClr val="bg1"/>
                </a:solidFill>
                <a:latin typeface="FS Elliot Pro" panose="02000503040000020004" pitchFamily="2" charset="0"/>
              </a:rPr>
            </a:br>
            <a:r>
              <a:rPr lang="en-US" sz="1200" dirty="0">
                <a:solidFill>
                  <a:schemeClr val="bg1"/>
                </a:solidFill>
                <a:latin typeface="FS Elliot Pro" panose="02000503040000020004" pitchFamily="2" charset="0"/>
              </a:rPr>
              <a:t>pay ($12,000)</a:t>
            </a:r>
          </a:p>
          <a:p>
            <a:pPr marL="122238" indent="-122238">
              <a:spcAft>
                <a:spcPts val="300"/>
              </a:spcAft>
              <a:buFont typeface="Arial" panose="020B0604020202020204" pitchFamily="34" charset="0"/>
              <a:buChar char="•"/>
            </a:pPr>
            <a:r>
              <a:rPr lang="en-US" sz="1200" dirty="0">
                <a:solidFill>
                  <a:schemeClr val="bg1"/>
                </a:solidFill>
                <a:latin typeface="FS Elliot Pro" panose="02000503040000020004" pitchFamily="2" charset="0"/>
              </a:rPr>
              <a:t>50% of $40,000 bonus</a:t>
            </a:r>
            <a:br>
              <a:rPr lang="en-US" sz="1200" dirty="0">
                <a:solidFill>
                  <a:schemeClr val="bg1"/>
                </a:solidFill>
                <a:latin typeface="FS Elliot Pro" panose="02000503040000020004" pitchFamily="2" charset="0"/>
              </a:rPr>
            </a:br>
            <a:r>
              <a:rPr lang="en-US" sz="1200" dirty="0">
                <a:solidFill>
                  <a:schemeClr val="bg1"/>
                </a:solidFill>
                <a:latin typeface="FS Elliot Pro" panose="02000503040000020004" pitchFamily="2" charset="0"/>
              </a:rPr>
              <a:t>($20,000)</a:t>
            </a:r>
          </a:p>
          <a:p>
            <a:pPr marL="122238" indent="-122238">
              <a:spcAft>
                <a:spcPts val="300"/>
              </a:spcAft>
              <a:buFont typeface="Arial" panose="020B0604020202020204" pitchFamily="34" charset="0"/>
              <a:buChar char="•"/>
            </a:pPr>
            <a:r>
              <a:rPr lang="en-US" sz="1200" dirty="0">
                <a:solidFill>
                  <a:schemeClr val="bg1"/>
                </a:solidFill>
                <a:latin typeface="FS Elliot Pro" panose="02000503040000020004" pitchFamily="2" charset="0"/>
              </a:rPr>
              <a:t>Total: $32,000</a:t>
            </a:r>
          </a:p>
        </p:txBody>
      </p:sp>
      <p:sp>
        <p:nvSpPr>
          <p:cNvPr id="37" name="TextBox 36">
            <a:extLst>
              <a:ext uri="{FF2B5EF4-FFF2-40B4-BE49-F238E27FC236}">
                <a16:creationId xmlns:a16="http://schemas.microsoft.com/office/drawing/2014/main" id="{AA6E9064-9365-5C0E-6FD2-12822000CB50}"/>
              </a:ext>
            </a:extLst>
          </p:cNvPr>
          <p:cNvSpPr txBox="1"/>
          <p:nvPr/>
        </p:nvSpPr>
        <p:spPr>
          <a:xfrm>
            <a:off x="6577571" y="766949"/>
            <a:ext cx="1664010" cy="1550720"/>
          </a:xfrm>
          <a:prstGeom prst="rect">
            <a:avLst/>
          </a:prstGeom>
          <a:noFill/>
        </p:spPr>
        <p:txBody>
          <a:bodyPr wrap="square">
            <a:spAutoFit/>
          </a:bodyPr>
          <a:lstStyle/>
          <a:p>
            <a:pPr>
              <a:spcAft>
                <a:spcPts val="300"/>
              </a:spcAft>
            </a:pPr>
            <a:r>
              <a:rPr lang="en-US" sz="1400" b="1" dirty="0">
                <a:solidFill>
                  <a:srgbClr val="55FFF5"/>
                </a:solidFill>
                <a:latin typeface="FS Elliot Pro" panose="02000503040000020004" pitchFamily="2" charset="0"/>
              </a:rPr>
              <a:t>Objectives</a:t>
            </a:r>
          </a:p>
          <a:p>
            <a:pPr marL="122238" indent="-122238">
              <a:spcAft>
                <a:spcPts val="300"/>
              </a:spcAft>
              <a:buFont typeface="Arial" panose="020B0604020202020204" pitchFamily="34" charset="0"/>
              <a:buChar char="•"/>
            </a:pPr>
            <a:r>
              <a:rPr lang="en-US" sz="1200" dirty="0">
                <a:solidFill>
                  <a:schemeClr val="bg1"/>
                </a:solidFill>
                <a:latin typeface="FS Elliot Pro" panose="02000503040000020004" pitchFamily="2" charset="0"/>
              </a:rPr>
              <a:t>Provide college money for two kids.</a:t>
            </a:r>
          </a:p>
          <a:p>
            <a:pPr marL="122238" indent="-122238">
              <a:spcAft>
                <a:spcPts val="300"/>
              </a:spcAft>
              <a:buFont typeface="Arial" panose="020B0604020202020204" pitchFamily="34" charset="0"/>
              <a:buChar char="•"/>
            </a:pPr>
            <a:r>
              <a:rPr lang="en-US" sz="1200" dirty="0">
                <a:solidFill>
                  <a:schemeClr val="bg1"/>
                </a:solidFill>
                <a:latin typeface="FS Elliot Pro" panose="02000503040000020004" pitchFamily="2" charset="0"/>
              </a:rPr>
              <a:t>Purchase second home.</a:t>
            </a:r>
          </a:p>
          <a:p>
            <a:pPr marL="122238" indent="-122238">
              <a:spcAft>
                <a:spcPts val="300"/>
              </a:spcAft>
              <a:buFont typeface="Arial" panose="020B0604020202020204" pitchFamily="34" charset="0"/>
              <a:buChar char="•"/>
            </a:pPr>
            <a:r>
              <a:rPr lang="en-US" sz="1200" dirty="0">
                <a:solidFill>
                  <a:schemeClr val="bg1"/>
                </a:solidFill>
                <a:latin typeface="FS Elliot Pro" panose="02000503040000020004" pitchFamily="2" charset="0"/>
              </a:rPr>
              <a:t>Build retirement savings.</a:t>
            </a:r>
          </a:p>
        </p:txBody>
      </p:sp>
      <p:sp>
        <p:nvSpPr>
          <p:cNvPr id="38" name="TextBox 37">
            <a:extLst>
              <a:ext uri="{FF2B5EF4-FFF2-40B4-BE49-F238E27FC236}">
                <a16:creationId xmlns:a16="http://schemas.microsoft.com/office/drawing/2014/main" id="{ABD68496-92DA-A2CC-9975-71B6C819C4C3}"/>
              </a:ext>
            </a:extLst>
          </p:cNvPr>
          <p:cNvSpPr txBox="1"/>
          <p:nvPr/>
        </p:nvSpPr>
        <p:spPr>
          <a:xfrm>
            <a:off x="8919794" y="766949"/>
            <a:ext cx="1846525" cy="1492716"/>
          </a:xfrm>
          <a:prstGeom prst="rect">
            <a:avLst/>
          </a:prstGeom>
          <a:noFill/>
        </p:spPr>
        <p:txBody>
          <a:bodyPr wrap="square">
            <a:spAutoFit/>
          </a:bodyPr>
          <a:lstStyle/>
          <a:p>
            <a:pPr>
              <a:spcAft>
                <a:spcPts val="300"/>
              </a:spcAft>
            </a:pPr>
            <a:r>
              <a:rPr lang="en-US" sz="1400" b="1" dirty="0">
                <a:solidFill>
                  <a:srgbClr val="55FFF5"/>
                </a:solidFill>
                <a:latin typeface="FS Elliot Pro" panose="02000503040000020004" pitchFamily="2" charset="0"/>
              </a:rPr>
              <a:t>Tax strategy</a:t>
            </a:r>
          </a:p>
          <a:p>
            <a:pPr marL="122238" indent="-122238">
              <a:spcAft>
                <a:spcPts val="300"/>
              </a:spcAft>
              <a:buFont typeface="Arial" panose="020B0604020202020204" pitchFamily="34" charset="0"/>
              <a:buChar char="•"/>
            </a:pPr>
            <a:r>
              <a:rPr lang="en-US" sz="1200" dirty="0">
                <a:solidFill>
                  <a:schemeClr val="bg1"/>
                </a:solidFill>
                <a:latin typeface="FS Elliot Pro" panose="02000503040000020004" pitchFamily="2" charset="0"/>
              </a:rPr>
              <a:t>Lower income when marginal tax rates might be higher.</a:t>
            </a:r>
          </a:p>
          <a:p>
            <a:pPr marL="122238" indent="-122238">
              <a:spcAft>
                <a:spcPts val="300"/>
              </a:spcAft>
              <a:buFont typeface="Arial" panose="020B0604020202020204" pitchFamily="34" charset="0"/>
              <a:buChar char="•"/>
            </a:pPr>
            <a:r>
              <a:rPr lang="en-US" sz="1200" dirty="0">
                <a:solidFill>
                  <a:schemeClr val="bg1"/>
                </a:solidFill>
                <a:latin typeface="FS Elliot Pro" panose="02000503040000020004" pitchFamily="2" charset="0"/>
              </a:rPr>
              <a:t>Take distribution when effective tax rate might be lower.</a:t>
            </a:r>
          </a:p>
        </p:txBody>
      </p:sp>
      <p:grpSp>
        <p:nvGrpSpPr>
          <p:cNvPr id="48" name="Group 47">
            <a:extLst>
              <a:ext uri="{FF2B5EF4-FFF2-40B4-BE49-F238E27FC236}">
                <a16:creationId xmlns:a16="http://schemas.microsoft.com/office/drawing/2014/main" id="{71C67953-4CEF-1426-D165-86230D841E3A}"/>
              </a:ext>
            </a:extLst>
          </p:cNvPr>
          <p:cNvGrpSpPr/>
          <p:nvPr/>
        </p:nvGrpSpPr>
        <p:grpSpPr>
          <a:xfrm>
            <a:off x="6282812" y="857518"/>
            <a:ext cx="2336577" cy="1424353"/>
            <a:chOff x="6221550" y="536332"/>
            <a:chExt cx="2541450" cy="1503485"/>
          </a:xfrm>
        </p:grpSpPr>
        <p:cxnSp>
          <p:nvCxnSpPr>
            <p:cNvPr id="41" name="Straight Connector 40">
              <a:extLst>
                <a:ext uri="{FF2B5EF4-FFF2-40B4-BE49-F238E27FC236}">
                  <a16:creationId xmlns:a16="http://schemas.microsoft.com/office/drawing/2014/main" id="{6A5329DE-858C-AFA8-56AE-5B215D2CB47A}"/>
                </a:ext>
              </a:extLst>
            </p:cNvPr>
            <p:cNvCxnSpPr>
              <a:cxnSpLocks/>
            </p:cNvCxnSpPr>
            <p:nvPr/>
          </p:nvCxnSpPr>
          <p:spPr>
            <a:xfrm flipV="1">
              <a:off x="6221550" y="536332"/>
              <a:ext cx="0" cy="1503485"/>
            </a:xfrm>
            <a:prstGeom prst="line">
              <a:avLst/>
            </a:prstGeom>
            <a:ln>
              <a:solidFill>
                <a:srgbClr val="55FFF5"/>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30E82219-2B02-2650-3E73-0E96291CBFD1}"/>
                </a:ext>
              </a:extLst>
            </p:cNvPr>
            <p:cNvCxnSpPr>
              <a:cxnSpLocks/>
            </p:cNvCxnSpPr>
            <p:nvPr/>
          </p:nvCxnSpPr>
          <p:spPr>
            <a:xfrm flipV="1">
              <a:off x="8763000" y="536332"/>
              <a:ext cx="0" cy="1503485"/>
            </a:xfrm>
            <a:prstGeom prst="line">
              <a:avLst/>
            </a:prstGeom>
            <a:ln>
              <a:solidFill>
                <a:srgbClr val="55FFF5"/>
              </a:solidFill>
            </a:ln>
          </p:spPr>
          <p:style>
            <a:lnRef idx="2">
              <a:schemeClr val="accent1"/>
            </a:lnRef>
            <a:fillRef idx="0">
              <a:schemeClr val="accent1"/>
            </a:fillRef>
            <a:effectRef idx="1">
              <a:schemeClr val="accent1"/>
            </a:effectRef>
            <a:fontRef idx="minor">
              <a:schemeClr val="tx1"/>
            </a:fontRef>
          </p:style>
        </p:cxnSp>
      </p:grpSp>
      <p:sp>
        <p:nvSpPr>
          <p:cNvPr id="46" name="TextBox 45">
            <a:extLst>
              <a:ext uri="{FF2B5EF4-FFF2-40B4-BE49-F238E27FC236}">
                <a16:creationId xmlns:a16="http://schemas.microsoft.com/office/drawing/2014/main" id="{9F58F7A5-F47A-8892-A5C8-9D2D354A3D47}"/>
              </a:ext>
            </a:extLst>
          </p:cNvPr>
          <p:cNvSpPr txBox="1"/>
          <p:nvPr/>
        </p:nvSpPr>
        <p:spPr>
          <a:xfrm>
            <a:off x="149512" y="6559055"/>
            <a:ext cx="2710566" cy="215444"/>
          </a:xfrm>
          <a:prstGeom prst="rect">
            <a:avLst/>
          </a:prstGeom>
          <a:noFill/>
        </p:spPr>
        <p:txBody>
          <a:bodyPr wrap="square" rtlCol="0">
            <a:spAutoFit/>
          </a:bodyPr>
          <a:lstStyle/>
          <a:p>
            <a:pPr defTabSz="391756">
              <a:defRPr/>
            </a:pPr>
            <a:r>
              <a:rPr lang="fr-FR" sz="800" kern="0" dirty="0">
                <a:solidFill>
                  <a:srgbClr val="333333"/>
                </a:solidFill>
                <a:latin typeface="FS Elliot Pro" panose="02000503040000020004" pitchFamily="2" charset="0"/>
              </a:rPr>
              <a:t>BB11557-04 | 2781357-032023</a:t>
            </a:r>
          </a:p>
        </p:txBody>
      </p:sp>
      <p:pic>
        <p:nvPicPr>
          <p:cNvPr id="6" name="Graphic 5">
            <a:extLst>
              <a:ext uri="{FF2B5EF4-FFF2-40B4-BE49-F238E27FC236}">
                <a16:creationId xmlns:a16="http://schemas.microsoft.com/office/drawing/2014/main" id="{4856A0E5-DC44-131A-C266-BF4F74C33CBC}"/>
              </a:ext>
            </a:extLst>
          </p:cNvPr>
          <p:cNvPicPr>
            <a:picLocks noChangeAspect="1"/>
          </p:cNvPicPr>
          <p:nvPr/>
        </p:nvPicPr>
        <p:blipFill>
          <a:blip r:embed="rId4">
            <a:lum bright="100000"/>
            <a:extLst>
              <a:ext uri="{96DAC541-7B7A-43D3-8B79-37D633B846F1}">
                <asvg:svgBlip xmlns:asvg="http://schemas.microsoft.com/office/drawing/2016/SVG/main" r:embed="rId5"/>
              </a:ext>
            </a:extLst>
          </a:blip>
          <a:stretch>
            <a:fillRect/>
          </a:stretch>
        </p:blipFill>
        <p:spPr>
          <a:xfrm>
            <a:off x="274541" y="214087"/>
            <a:ext cx="238317" cy="238317"/>
          </a:xfrm>
          <a:prstGeom prst="rect">
            <a:avLst/>
          </a:prstGeom>
        </p:spPr>
      </p:pic>
      <p:sp>
        <p:nvSpPr>
          <p:cNvPr id="7" name="Text Placeholder 6">
            <a:extLst>
              <a:ext uri="{FF2B5EF4-FFF2-40B4-BE49-F238E27FC236}">
                <a16:creationId xmlns:a16="http://schemas.microsoft.com/office/drawing/2014/main" id="{F4B10295-A158-5D01-39F9-63876A0DF8D6}"/>
              </a:ext>
            </a:extLst>
          </p:cNvPr>
          <p:cNvSpPr txBox="1">
            <a:spLocks/>
          </p:cNvSpPr>
          <p:nvPr/>
        </p:nvSpPr>
        <p:spPr>
          <a:xfrm>
            <a:off x="623455" y="200814"/>
            <a:ext cx="4603064" cy="260405"/>
          </a:xfrm>
          <a:prstGeom prst="rect">
            <a:avLst/>
          </a:prstGeom>
        </p:spPr>
        <p:txBody>
          <a:bodyPr lIns="0" tIns="0" rIns="0" bIns="0" anchor="ctr"/>
          <a:lstStyle>
            <a:lvl1pPr marL="342900" indent="-227013" algn="l" defTabSz="457200" rtl="0" eaLnBrk="1" latinLnBrk="0" hangingPunct="1">
              <a:spcBef>
                <a:spcPct val="20000"/>
              </a:spcBef>
              <a:buClr>
                <a:schemeClr val="accent2">
                  <a:lumMod val="50000"/>
                </a:schemeClr>
              </a:buClr>
              <a:buFont typeface="Arial"/>
              <a:buChar char="•"/>
              <a:defRPr sz="1800" kern="1200">
                <a:solidFill>
                  <a:schemeClr val="accent2">
                    <a:lumMod val="50000"/>
                  </a:schemeClr>
                </a:solidFill>
                <a:latin typeface="FS Elliot Pro"/>
                <a:ea typeface="+mn-ea"/>
                <a:cs typeface="FS Elliot Pro"/>
              </a:defRPr>
            </a:lvl1pPr>
            <a:lvl2pPr marL="688975" indent="-231775" algn="l" defTabSz="457200" rtl="0" eaLnBrk="1" latinLnBrk="0" hangingPunct="1">
              <a:spcBef>
                <a:spcPct val="20000"/>
              </a:spcBef>
              <a:buClr>
                <a:schemeClr val="accent2">
                  <a:lumMod val="50000"/>
                </a:schemeClr>
              </a:buClr>
              <a:buFont typeface="Arial"/>
              <a:buChar char="–"/>
              <a:defRPr sz="1600" kern="1200">
                <a:solidFill>
                  <a:schemeClr val="accent2">
                    <a:lumMod val="50000"/>
                  </a:schemeClr>
                </a:solidFill>
                <a:latin typeface="FS Elliot Pro"/>
                <a:ea typeface="+mn-ea"/>
                <a:cs typeface="FS Elliot Pro"/>
              </a:defRPr>
            </a:lvl2pPr>
            <a:lvl3pPr marL="1143000" indent="-228600" algn="l" defTabSz="457200" rtl="0" eaLnBrk="1" latinLnBrk="0" hangingPunct="1">
              <a:spcBef>
                <a:spcPct val="20000"/>
              </a:spcBef>
              <a:buFont typeface="Arial"/>
              <a:buChar char="•"/>
              <a:defRPr sz="1400" kern="1200">
                <a:solidFill>
                  <a:srgbClr val="162B48"/>
                </a:solidFill>
                <a:latin typeface="FS Elliot Pro"/>
                <a:ea typeface="+mn-ea"/>
                <a:cs typeface="FS Elliot Pro"/>
              </a:defRPr>
            </a:lvl3pPr>
            <a:lvl4pPr marL="1600200" indent="-228600" algn="l" defTabSz="457200" rtl="0" eaLnBrk="1" latinLnBrk="0" hangingPunct="1">
              <a:spcBef>
                <a:spcPct val="20000"/>
              </a:spcBef>
              <a:buFont typeface="Arial"/>
              <a:buChar char="–"/>
              <a:defRPr sz="1200" kern="1200">
                <a:solidFill>
                  <a:srgbClr val="162B48"/>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162B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525" indent="0">
              <a:buNone/>
            </a:pPr>
            <a:r>
              <a:rPr lang="en-US" sz="1200" dirty="0">
                <a:solidFill>
                  <a:schemeClr val="bg1"/>
                </a:solidFill>
                <a:latin typeface="FS Elliot Pro" panose="02000503040000020004" pitchFamily="2" charset="0"/>
              </a:rPr>
              <a:t>Manage the timing of income &amp; taxes</a:t>
            </a:r>
          </a:p>
        </p:txBody>
      </p:sp>
    </p:spTree>
    <p:extLst>
      <p:ext uri="{BB962C8B-B14F-4D97-AF65-F5344CB8AC3E}">
        <p14:creationId xmlns:p14="http://schemas.microsoft.com/office/powerpoint/2010/main" val="2565347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2E0F2BC2-F68F-0461-CABF-3293DC691C75}"/>
              </a:ext>
            </a:extLst>
          </p:cNvPr>
          <p:cNvSpPr/>
          <p:nvPr/>
        </p:nvSpPr>
        <p:spPr>
          <a:xfrm>
            <a:off x="6019142" y="0"/>
            <a:ext cx="6172858" cy="6858000"/>
          </a:xfrm>
          <a:prstGeom prst="rect">
            <a:avLst/>
          </a:prstGeom>
          <a:solidFill>
            <a:srgbClr val="EDF9FF"/>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a:extLst>
              <a:ext uri="{FF2B5EF4-FFF2-40B4-BE49-F238E27FC236}">
                <a16:creationId xmlns:a16="http://schemas.microsoft.com/office/drawing/2014/main" id="{CA74ED71-4FB9-FAF3-B387-B47E8D6D4853}"/>
              </a:ext>
            </a:extLst>
          </p:cNvPr>
          <p:cNvSpPr/>
          <p:nvPr/>
        </p:nvSpPr>
        <p:spPr>
          <a:xfrm>
            <a:off x="6945249" y="1182310"/>
            <a:ext cx="4288352" cy="2193685"/>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a:extLst>
              <a:ext uri="{FF2B5EF4-FFF2-40B4-BE49-F238E27FC236}">
                <a16:creationId xmlns:a16="http://schemas.microsoft.com/office/drawing/2014/main" id="{06881D3E-0493-7C07-BAD3-92FDF8AF7C62}"/>
              </a:ext>
            </a:extLst>
          </p:cNvPr>
          <p:cNvSpPr/>
          <p:nvPr/>
        </p:nvSpPr>
        <p:spPr>
          <a:xfrm>
            <a:off x="6945249" y="3573818"/>
            <a:ext cx="4288352" cy="2199260"/>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a:extLst>
              <a:ext uri="{FF2B5EF4-FFF2-40B4-BE49-F238E27FC236}">
                <a16:creationId xmlns:a16="http://schemas.microsoft.com/office/drawing/2014/main" id="{ADE9C2D8-8B45-C029-4241-B87D9F85BC40}"/>
              </a:ext>
            </a:extLst>
          </p:cNvPr>
          <p:cNvSpPr/>
          <p:nvPr/>
        </p:nvSpPr>
        <p:spPr>
          <a:xfrm>
            <a:off x="6866870" y="1096510"/>
            <a:ext cx="4288352" cy="2268416"/>
          </a:xfrm>
          <a:prstGeom prst="rect">
            <a:avLst/>
          </a:prstGeom>
          <a:noFill/>
          <a:ln w="19050" cap="rnd">
            <a:solidFill>
              <a:srgbClr val="0076CF"/>
            </a:solidFill>
            <a:prstDash val="solid"/>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a:extLst>
              <a:ext uri="{FF2B5EF4-FFF2-40B4-BE49-F238E27FC236}">
                <a16:creationId xmlns:a16="http://schemas.microsoft.com/office/drawing/2014/main" id="{D2CF3737-7711-A929-C336-3F9D5B4D5746}"/>
              </a:ext>
            </a:extLst>
          </p:cNvPr>
          <p:cNvSpPr/>
          <p:nvPr/>
        </p:nvSpPr>
        <p:spPr>
          <a:xfrm>
            <a:off x="6866870" y="3504662"/>
            <a:ext cx="4288352" cy="2268416"/>
          </a:xfrm>
          <a:prstGeom prst="rect">
            <a:avLst/>
          </a:prstGeom>
          <a:noFill/>
          <a:ln w="19050" cap="rnd">
            <a:solidFill>
              <a:srgbClr val="0076CF"/>
            </a:solidFill>
            <a:prstDash val="solid"/>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21">
            <a:extLst>
              <a:ext uri="{FF2B5EF4-FFF2-40B4-BE49-F238E27FC236}">
                <a16:creationId xmlns:a16="http://schemas.microsoft.com/office/drawing/2014/main" id="{A1603A50-4EC0-B83B-0564-F440DB57DECC}"/>
              </a:ext>
            </a:extLst>
          </p:cNvPr>
          <p:cNvSpPr/>
          <p:nvPr/>
        </p:nvSpPr>
        <p:spPr>
          <a:xfrm>
            <a:off x="792621" y="2417885"/>
            <a:ext cx="2061183" cy="659423"/>
          </a:xfrm>
          <a:prstGeom prst="roundRect">
            <a:avLst>
              <a:gd name="adj" fmla="val 0"/>
            </a:avLst>
          </a:prstGeom>
          <a:solidFill>
            <a:srgbClr val="57FFF5"/>
          </a:solidFill>
          <a:ln w="6350" cap="flat" cmpd="sng" algn="ctr">
            <a:noFill/>
            <a:prstDash val="solid"/>
            <a:miter lim="800000"/>
          </a:ln>
          <a:effectLst/>
        </p:spPr>
        <p:txBody>
          <a:bodyPr lIns="177501" rIns="177501" bIns="88751" rtlCol="0" anchor="ctr"/>
          <a:lstStyle/>
          <a:p>
            <a:pPr marL="0" marR="0" lvl="0" indent="0" defTabSz="914400" eaLnBrk="1" fontAlgn="base" latinLnBrk="0" hangingPunct="1">
              <a:lnSpc>
                <a:spcPct val="100000"/>
              </a:lnSpc>
              <a:spcBef>
                <a:spcPct val="0"/>
              </a:spcBef>
              <a:spcAft>
                <a:spcPct val="0"/>
              </a:spcAft>
              <a:buClrTx/>
              <a:buSzTx/>
              <a:buFontTx/>
              <a:buNone/>
              <a:tabLst>
                <a:tab pos="2638005" algn="l"/>
              </a:tabLst>
              <a:defRPr/>
            </a:pPr>
            <a:endParaRPr kumimoji="0" lang="en-US" altLang="zh-CN" sz="1553" b="0" i="0" u="none" strike="noStrike" kern="0" cap="none" spc="0" normalizeH="0" baseline="30000" noProof="0" dirty="0">
              <a:ln>
                <a:noFill/>
              </a:ln>
              <a:solidFill>
                <a:srgbClr val="4D4E53"/>
              </a:solidFill>
              <a:effectLst/>
              <a:uLnTx/>
              <a:uFillTx/>
              <a:latin typeface="Calibri" panose="020F0502020204030204"/>
              <a:ea typeface="等线" panose="02010600030101010101" pitchFamily="2" charset="-122"/>
              <a:cs typeface="Arial" charset="0"/>
            </a:endParaRPr>
          </a:p>
        </p:txBody>
      </p:sp>
      <p:sp>
        <p:nvSpPr>
          <p:cNvPr id="5" name="Title 2">
            <a:extLst>
              <a:ext uri="{FF2B5EF4-FFF2-40B4-BE49-F238E27FC236}">
                <a16:creationId xmlns:a16="http://schemas.microsoft.com/office/drawing/2014/main" id="{B590E251-8DD9-1B3F-B38D-431329C1ECA8}"/>
              </a:ext>
            </a:extLst>
          </p:cNvPr>
          <p:cNvSpPr txBox="1">
            <a:spLocks/>
          </p:cNvSpPr>
          <p:nvPr/>
        </p:nvSpPr>
        <p:spPr>
          <a:xfrm>
            <a:off x="877786" y="2440533"/>
            <a:ext cx="4974196" cy="711200"/>
          </a:xfrm>
          <a:prstGeom prst="rect">
            <a:avLst/>
          </a:prstGeom>
        </p:spPr>
        <p:txBody>
          <a:bodyPr vert="horz" lIns="0" tIns="0" rIns="0" bIns="0" rtlCol="0" anchor="t" anchorCtr="0">
            <a:noAutofit/>
          </a:bodyPr>
          <a:lstStyle>
            <a:lvl1pPr algn="l" defTabSz="457200" rtl="0" eaLnBrk="1" latinLnBrk="0" hangingPunct="1">
              <a:lnSpc>
                <a:spcPct val="80000"/>
              </a:lnSpc>
              <a:spcBef>
                <a:spcPct val="0"/>
              </a:spcBef>
              <a:buNone/>
              <a:defRPr sz="2100" b="0" i="0" kern="1200" baseline="0">
                <a:solidFill>
                  <a:schemeClr val="bg2"/>
                </a:solidFill>
                <a:latin typeface="FS Elliot Pro"/>
                <a:ea typeface="+mj-ea"/>
                <a:cs typeface="FS Elliot Pro"/>
              </a:defRPr>
            </a:lvl1pPr>
          </a:lstStyle>
          <a:p>
            <a:pPr>
              <a:lnSpc>
                <a:spcPct val="100000"/>
              </a:lnSpc>
            </a:pPr>
            <a:r>
              <a:rPr lang="en-US" sz="4000" b="1" dirty="0">
                <a:solidFill>
                  <a:srgbClr val="004B96"/>
                </a:solidFill>
                <a:latin typeface="FS Elliot Pro" panose="02000503040000020004" pitchFamily="2" charset="0"/>
              </a:rPr>
              <a:t>Manage</a:t>
            </a:r>
            <a:r>
              <a:rPr lang="en-US" sz="4000" dirty="0">
                <a:solidFill>
                  <a:srgbClr val="0076CF"/>
                </a:solidFill>
                <a:latin typeface="FS Elliot Pro Light" panose="02000503040000020004" pitchFamily="2" charset="0"/>
              </a:rPr>
              <a:t>  taxes on 401(k) refunds </a:t>
            </a:r>
          </a:p>
        </p:txBody>
      </p:sp>
      <p:sp>
        <p:nvSpPr>
          <p:cNvPr id="11" name="Title 1">
            <a:extLst>
              <a:ext uri="{FF2B5EF4-FFF2-40B4-BE49-F238E27FC236}">
                <a16:creationId xmlns:a16="http://schemas.microsoft.com/office/drawing/2014/main" id="{8EB5EE6C-5FB1-35DB-998B-FE48A267DC64}"/>
              </a:ext>
            </a:extLst>
          </p:cNvPr>
          <p:cNvSpPr txBox="1">
            <a:spLocks noChangeArrowheads="1"/>
          </p:cNvSpPr>
          <p:nvPr/>
        </p:nvSpPr>
        <p:spPr bwMode="auto">
          <a:xfrm>
            <a:off x="809580" y="3807900"/>
            <a:ext cx="4637955" cy="49898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defTabSz="609585" rtl="0" eaLnBrk="1" latinLnBrk="0" hangingPunct="1">
              <a:lnSpc>
                <a:spcPct val="80000"/>
              </a:lnSpc>
              <a:spcBef>
                <a:spcPct val="0"/>
              </a:spcBef>
              <a:buNone/>
              <a:defRPr sz="4000" b="0" i="0" kern="1200" baseline="0">
                <a:solidFill>
                  <a:schemeClr val="bg2"/>
                </a:solidFill>
                <a:latin typeface="FS Elliot Pro"/>
                <a:ea typeface="+mj-ea"/>
                <a:cs typeface="FS Elliot Pro"/>
              </a:defRPr>
            </a:lvl1pPr>
          </a:lstStyle>
          <a:p>
            <a:pPr>
              <a:lnSpc>
                <a:spcPct val="100000"/>
              </a:lnSpc>
            </a:pPr>
            <a:r>
              <a:rPr lang="en-US" altLang="en-US" sz="2400" b="1" dirty="0">
                <a:solidFill>
                  <a:srgbClr val="004C97"/>
                </a:solidFill>
                <a:latin typeface="FS Elliot Pro" panose="02000503040000020004" pitchFamily="2" charset="0"/>
                <a:cs typeface="Times New Roman" panose="02020603050405020304" pitchFamily="18" charset="0"/>
              </a:rPr>
              <a:t>Remain tax neutral with a 401(k) refund strategy</a:t>
            </a:r>
            <a:endParaRPr lang="en-US" altLang="en-US" sz="2400" dirty="0">
              <a:solidFill>
                <a:srgbClr val="004C97"/>
              </a:solidFill>
              <a:latin typeface="FS Elliot Pro Light" panose="02000503040000020004" pitchFamily="2" charset="0"/>
              <a:cs typeface="Times New Roman" panose="02020603050405020304" pitchFamily="18" charset="0"/>
            </a:endParaRPr>
          </a:p>
        </p:txBody>
      </p:sp>
      <p:sp>
        <p:nvSpPr>
          <p:cNvPr id="14" name="TextBox 13">
            <a:extLst>
              <a:ext uri="{FF2B5EF4-FFF2-40B4-BE49-F238E27FC236}">
                <a16:creationId xmlns:a16="http://schemas.microsoft.com/office/drawing/2014/main" id="{8B784572-98B9-D2EC-F0E8-04B2383B3411}"/>
              </a:ext>
            </a:extLst>
          </p:cNvPr>
          <p:cNvSpPr txBox="1"/>
          <p:nvPr/>
        </p:nvSpPr>
        <p:spPr>
          <a:xfrm>
            <a:off x="149512" y="6559055"/>
            <a:ext cx="2710566" cy="215444"/>
          </a:xfrm>
          <a:prstGeom prst="rect">
            <a:avLst/>
          </a:prstGeom>
          <a:noFill/>
        </p:spPr>
        <p:txBody>
          <a:bodyPr wrap="square" rtlCol="0">
            <a:spAutoFit/>
          </a:bodyPr>
          <a:lstStyle/>
          <a:p>
            <a:pPr defTabSz="391756">
              <a:defRPr/>
            </a:pPr>
            <a:r>
              <a:rPr lang="fr-FR" sz="800" kern="0" dirty="0">
                <a:solidFill>
                  <a:srgbClr val="333333"/>
                </a:solidFill>
                <a:latin typeface="FS Elliot Pro" panose="02000503040000020004" pitchFamily="2" charset="0"/>
              </a:rPr>
              <a:t>BB11557-04 | 2781357-032023</a:t>
            </a:r>
          </a:p>
        </p:txBody>
      </p:sp>
      <p:sp>
        <p:nvSpPr>
          <p:cNvPr id="15" name="TextBox 14">
            <a:extLst>
              <a:ext uri="{FF2B5EF4-FFF2-40B4-BE49-F238E27FC236}">
                <a16:creationId xmlns:a16="http://schemas.microsoft.com/office/drawing/2014/main" id="{0AECB526-508C-EFEB-3DDB-DD1B1A73C5AE}"/>
              </a:ext>
            </a:extLst>
          </p:cNvPr>
          <p:cNvSpPr txBox="1"/>
          <p:nvPr/>
        </p:nvSpPr>
        <p:spPr>
          <a:xfrm>
            <a:off x="7266610" y="2194179"/>
            <a:ext cx="1521069" cy="861774"/>
          </a:xfrm>
          <a:prstGeom prst="rect">
            <a:avLst/>
          </a:prstGeom>
          <a:noFill/>
        </p:spPr>
        <p:txBody>
          <a:bodyPr wrap="square">
            <a:spAutoFit/>
          </a:bodyPr>
          <a:lstStyle/>
          <a:p>
            <a:pPr algn="ctr">
              <a:lnSpc>
                <a:spcPts val="1820"/>
              </a:lnSpc>
              <a:spcAft>
                <a:spcPts val="600"/>
              </a:spcAft>
            </a:pPr>
            <a:r>
              <a:rPr lang="en-US" sz="2000" b="1" cap="all" dirty="0">
                <a:solidFill>
                  <a:srgbClr val="333333"/>
                </a:solidFill>
                <a:latin typeface="FS Elliot Pro" panose="02000503040000020004" pitchFamily="2" charset="0"/>
              </a:rPr>
              <a:t>$4,000</a:t>
            </a:r>
          </a:p>
          <a:p>
            <a:pPr algn="ctr">
              <a:lnSpc>
                <a:spcPts val="1820"/>
              </a:lnSpc>
              <a:spcAft>
                <a:spcPts val="600"/>
              </a:spcAft>
            </a:pPr>
            <a:r>
              <a:rPr lang="en-US" sz="1600" dirty="0">
                <a:solidFill>
                  <a:srgbClr val="333333"/>
                </a:solidFill>
                <a:latin typeface="FS Elliot Pro Light" panose="02000503040000020004" pitchFamily="2" charset="0"/>
              </a:rPr>
              <a:t>401(k) </a:t>
            </a:r>
            <a:br>
              <a:rPr lang="en-US" sz="1600" dirty="0">
                <a:solidFill>
                  <a:srgbClr val="333333"/>
                </a:solidFill>
                <a:latin typeface="FS Elliot Pro Light" panose="02000503040000020004" pitchFamily="2" charset="0"/>
              </a:rPr>
            </a:br>
            <a:r>
              <a:rPr lang="en-US" sz="1600" dirty="0">
                <a:solidFill>
                  <a:srgbClr val="333333"/>
                </a:solidFill>
                <a:latin typeface="FS Elliot Pro Light" panose="02000503040000020004" pitchFamily="2" charset="0"/>
              </a:rPr>
              <a:t>refund</a:t>
            </a:r>
          </a:p>
        </p:txBody>
      </p:sp>
      <p:sp>
        <p:nvSpPr>
          <p:cNvPr id="16" name="TextBox 15">
            <a:extLst>
              <a:ext uri="{FF2B5EF4-FFF2-40B4-BE49-F238E27FC236}">
                <a16:creationId xmlns:a16="http://schemas.microsoft.com/office/drawing/2014/main" id="{83349395-0B2E-0905-8CE4-670ECA7144CC}"/>
              </a:ext>
            </a:extLst>
          </p:cNvPr>
          <p:cNvSpPr txBox="1"/>
          <p:nvPr/>
        </p:nvSpPr>
        <p:spPr>
          <a:xfrm>
            <a:off x="9056998" y="2194179"/>
            <a:ext cx="2016369" cy="861774"/>
          </a:xfrm>
          <a:prstGeom prst="rect">
            <a:avLst/>
          </a:prstGeom>
          <a:noFill/>
        </p:spPr>
        <p:txBody>
          <a:bodyPr wrap="square">
            <a:spAutoFit/>
          </a:bodyPr>
          <a:lstStyle/>
          <a:p>
            <a:pPr algn="ctr">
              <a:lnSpc>
                <a:spcPts val="1820"/>
              </a:lnSpc>
              <a:spcAft>
                <a:spcPts val="600"/>
              </a:spcAft>
            </a:pPr>
            <a:r>
              <a:rPr lang="en-US" sz="2000" b="1" dirty="0">
                <a:solidFill>
                  <a:srgbClr val="333333"/>
                </a:solidFill>
                <a:latin typeface="FS Elliot Pro" panose="02000503040000020004" pitchFamily="2" charset="0"/>
              </a:rPr>
              <a:t>Next year</a:t>
            </a:r>
          </a:p>
          <a:p>
            <a:pPr algn="ctr">
              <a:lnSpc>
                <a:spcPts val="1820"/>
              </a:lnSpc>
              <a:spcAft>
                <a:spcPts val="600"/>
              </a:spcAft>
            </a:pPr>
            <a:r>
              <a:rPr lang="en-US" sz="1600" dirty="0">
                <a:solidFill>
                  <a:srgbClr val="333333"/>
                </a:solidFill>
                <a:latin typeface="FS Elliot Pro Light" panose="02000503040000020004" pitchFamily="2" charset="0"/>
              </a:rPr>
              <a:t>taxable </a:t>
            </a:r>
            <a:br>
              <a:rPr lang="en-US" sz="1600" dirty="0">
                <a:solidFill>
                  <a:srgbClr val="333333"/>
                </a:solidFill>
                <a:latin typeface="FS Elliot Pro Light" panose="02000503040000020004" pitchFamily="2" charset="0"/>
              </a:rPr>
            </a:br>
            <a:r>
              <a:rPr lang="en-US" sz="1600" dirty="0">
                <a:solidFill>
                  <a:srgbClr val="333333"/>
                </a:solidFill>
                <a:latin typeface="FS Elliot Pro Light" panose="02000503040000020004" pitchFamily="2" charset="0"/>
              </a:rPr>
              <a:t>income</a:t>
            </a:r>
          </a:p>
        </p:txBody>
      </p:sp>
      <p:sp>
        <p:nvSpPr>
          <p:cNvPr id="20" name="TextBox 19">
            <a:extLst>
              <a:ext uri="{FF2B5EF4-FFF2-40B4-BE49-F238E27FC236}">
                <a16:creationId xmlns:a16="http://schemas.microsoft.com/office/drawing/2014/main" id="{EAB138D9-7219-6F9B-1E8A-E060A57BC0F6}"/>
              </a:ext>
            </a:extLst>
          </p:cNvPr>
          <p:cNvSpPr txBox="1"/>
          <p:nvPr/>
        </p:nvSpPr>
        <p:spPr>
          <a:xfrm>
            <a:off x="7125934" y="4549923"/>
            <a:ext cx="1773119" cy="861774"/>
          </a:xfrm>
          <a:prstGeom prst="rect">
            <a:avLst/>
          </a:prstGeom>
          <a:noFill/>
        </p:spPr>
        <p:txBody>
          <a:bodyPr wrap="square">
            <a:spAutoFit/>
          </a:bodyPr>
          <a:lstStyle/>
          <a:p>
            <a:pPr algn="ctr">
              <a:lnSpc>
                <a:spcPts val="1820"/>
              </a:lnSpc>
              <a:spcAft>
                <a:spcPts val="600"/>
              </a:spcAft>
            </a:pPr>
            <a:r>
              <a:rPr lang="en-US" sz="2000" b="1" cap="all" dirty="0">
                <a:solidFill>
                  <a:srgbClr val="333333"/>
                </a:solidFill>
                <a:latin typeface="FS Elliot Pro" panose="02000503040000020004" pitchFamily="2" charset="0"/>
              </a:rPr>
              <a:t>$4,000</a:t>
            </a:r>
          </a:p>
          <a:p>
            <a:pPr algn="ctr">
              <a:lnSpc>
                <a:spcPts val="1820"/>
              </a:lnSpc>
              <a:spcAft>
                <a:spcPts val="600"/>
              </a:spcAft>
            </a:pPr>
            <a:r>
              <a:rPr lang="en-US" sz="1600" dirty="0">
                <a:solidFill>
                  <a:srgbClr val="333333"/>
                </a:solidFill>
                <a:latin typeface="FS Elliot Pro Light" panose="02000503040000020004" pitchFamily="2" charset="0"/>
              </a:rPr>
              <a:t>Deferred comp plan contribution</a:t>
            </a:r>
          </a:p>
        </p:txBody>
      </p:sp>
      <p:sp>
        <p:nvSpPr>
          <p:cNvPr id="21" name="TextBox 20">
            <a:extLst>
              <a:ext uri="{FF2B5EF4-FFF2-40B4-BE49-F238E27FC236}">
                <a16:creationId xmlns:a16="http://schemas.microsoft.com/office/drawing/2014/main" id="{69B10FDE-C0C7-5974-C179-96AA19A3C7CA}"/>
              </a:ext>
            </a:extLst>
          </p:cNvPr>
          <p:cNvSpPr txBox="1"/>
          <p:nvPr/>
        </p:nvSpPr>
        <p:spPr>
          <a:xfrm>
            <a:off x="9056998" y="4549923"/>
            <a:ext cx="2016369" cy="861774"/>
          </a:xfrm>
          <a:prstGeom prst="rect">
            <a:avLst/>
          </a:prstGeom>
          <a:noFill/>
        </p:spPr>
        <p:txBody>
          <a:bodyPr wrap="square">
            <a:spAutoFit/>
          </a:bodyPr>
          <a:lstStyle/>
          <a:p>
            <a:pPr algn="ctr">
              <a:lnSpc>
                <a:spcPts val="1820"/>
              </a:lnSpc>
              <a:spcAft>
                <a:spcPts val="600"/>
              </a:spcAft>
            </a:pPr>
            <a:r>
              <a:rPr lang="en-US" sz="2000" b="1" dirty="0">
                <a:solidFill>
                  <a:srgbClr val="333333"/>
                </a:solidFill>
                <a:latin typeface="FS Elliot Pro" panose="02000503040000020004" pitchFamily="2" charset="0"/>
              </a:rPr>
              <a:t>Next year</a:t>
            </a:r>
          </a:p>
          <a:p>
            <a:pPr algn="ctr">
              <a:lnSpc>
                <a:spcPts val="1820"/>
              </a:lnSpc>
              <a:spcAft>
                <a:spcPts val="600"/>
              </a:spcAft>
            </a:pPr>
            <a:r>
              <a:rPr lang="en-US" sz="1600" dirty="0">
                <a:solidFill>
                  <a:srgbClr val="333333"/>
                </a:solidFill>
                <a:latin typeface="FS Elliot Pro Light" panose="02000503040000020004" pitchFamily="2" charset="0"/>
              </a:rPr>
              <a:t>taxable </a:t>
            </a:r>
            <a:br>
              <a:rPr lang="en-US" sz="1600" dirty="0">
                <a:solidFill>
                  <a:srgbClr val="333333"/>
                </a:solidFill>
                <a:latin typeface="FS Elliot Pro Light" panose="02000503040000020004" pitchFamily="2" charset="0"/>
              </a:rPr>
            </a:br>
            <a:r>
              <a:rPr lang="en-US" sz="1600" dirty="0">
                <a:solidFill>
                  <a:srgbClr val="333333"/>
                </a:solidFill>
                <a:latin typeface="FS Elliot Pro Light" panose="02000503040000020004" pitchFamily="2" charset="0"/>
              </a:rPr>
              <a:t>income</a:t>
            </a:r>
          </a:p>
        </p:txBody>
      </p:sp>
      <p:sp>
        <p:nvSpPr>
          <p:cNvPr id="23" name="Oval 22">
            <a:extLst>
              <a:ext uri="{FF2B5EF4-FFF2-40B4-BE49-F238E27FC236}">
                <a16:creationId xmlns:a16="http://schemas.microsoft.com/office/drawing/2014/main" id="{8A677A7C-D3E6-E7F1-4B7F-A95A10782862}"/>
              </a:ext>
            </a:extLst>
          </p:cNvPr>
          <p:cNvSpPr/>
          <p:nvPr/>
        </p:nvSpPr>
        <p:spPr>
          <a:xfrm>
            <a:off x="8663750" y="3116259"/>
            <a:ext cx="791158" cy="791158"/>
          </a:xfrm>
          <a:prstGeom prst="ellipse">
            <a:avLst/>
          </a:prstGeom>
          <a:solidFill>
            <a:srgbClr val="55F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68C97E1-22E3-CF5F-E198-43C04A3A6828}"/>
              </a:ext>
            </a:extLst>
          </p:cNvPr>
          <p:cNvSpPr/>
          <p:nvPr/>
        </p:nvSpPr>
        <p:spPr>
          <a:xfrm>
            <a:off x="8638042" y="3074675"/>
            <a:ext cx="791158" cy="791158"/>
          </a:xfrm>
          <a:prstGeom prst="ellipse">
            <a:avLst/>
          </a:prstGeom>
          <a:noFill/>
          <a:ln w="19050">
            <a:solidFill>
              <a:srgbClr val="0076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2">
            <a:extLst>
              <a:ext uri="{FF2B5EF4-FFF2-40B4-BE49-F238E27FC236}">
                <a16:creationId xmlns:a16="http://schemas.microsoft.com/office/drawing/2014/main" id="{166126A1-AB6E-6092-442C-9A4856BC0BBE}"/>
              </a:ext>
            </a:extLst>
          </p:cNvPr>
          <p:cNvSpPr txBox="1">
            <a:spLocks/>
          </p:cNvSpPr>
          <p:nvPr/>
        </p:nvSpPr>
        <p:spPr>
          <a:xfrm>
            <a:off x="8728071" y="3156674"/>
            <a:ext cx="613211" cy="711200"/>
          </a:xfrm>
          <a:prstGeom prst="rect">
            <a:avLst/>
          </a:prstGeom>
        </p:spPr>
        <p:txBody>
          <a:bodyPr vert="horz" lIns="0" tIns="0" rIns="0" bIns="0" rtlCol="0" anchor="t" anchorCtr="0">
            <a:noAutofit/>
          </a:bodyPr>
          <a:lstStyle>
            <a:lvl1pPr algn="l" defTabSz="457200" rtl="0" eaLnBrk="1" latinLnBrk="0" hangingPunct="1">
              <a:lnSpc>
                <a:spcPct val="80000"/>
              </a:lnSpc>
              <a:spcBef>
                <a:spcPct val="0"/>
              </a:spcBef>
              <a:buNone/>
              <a:defRPr sz="2100" b="0" i="0" kern="1200" baseline="0">
                <a:solidFill>
                  <a:schemeClr val="bg2"/>
                </a:solidFill>
                <a:latin typeface="FS Elliot Pro"/>
                <a:ea typeface="+mj-ea"/>
                <a:cs typeface="FS Elliot Pro"/>
              </a:defRPr>
            </a:lvl1pPr>
          </a:lstStyle>
          <a:p>
            <a:pPr algn="ctr">
              <a:lnSpc>
                <a:spcPct val="100000"/>
              </a:lnSpc>
            </a:pPr>
            <a:r>
              <a:rPr lang="en-US" sz="4000" dirty="0">
                <a:solidFill>
                  <a:srgbClr val="0E4D97"/>
                </a:solidFill>
                <a:latin typeface="FS Elliot Pro Light" panose="02000503040000020004" pitchFamily="2" charset="0"/>
              </a:rPr>
              <a:t>=</a:t>
            </a:r>
          </a:p>
        </p:txBody>
      </p:sp>
      <p:pic>
        <p:nvPicPr>
          <p:cNvPr id="28" name="Graphic 27">
            <a:extLst>
              <a:ext uri="{FF2B5EF4-FFF2-40B4-BE49-F238E27FC236}">
                <a16:creationId xmlns:a16="http://schemas.microsoft.com/office/drawing/2014/main" id="{FE2B74F0-4F4C-4098-DE53-1498EA68CC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9834381" y="1504791"/>
            <a:ext cx="453543" cy="518335"/>
          </a:xfrm>
          <a:prstGeom prst="rect">
            <a:avLst/>
          </a:prstGeom>
        </p:spPr>
      </p:pic>
      <p:pic>
        <p:nvPicPr>
          <p:cNvPr id="30" name="Graphic 29">
            <a:extLst>
              <a:ext uri="{FF2B5EF4-FFF2-40B4-BE49-F238E27FC236}">
                <a16:creationId xmlns:a16="http://schemas.microsoft.com/office/drawing/2014/main" id="{A44DB6A5-E731-81C3-28D3-7269A2464A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07385" y="1505321"/>
            <a:ext cx="647919" cy="518335"/>
          </a:xfrm>
          <a:prstGeom prst="rect">
            <a:avLst/>
          </a:prstGeom>
        </p:spPr>
      </p:pic>
      <p:pic>
        <p:nvPicPr>
          <p:cNvPr id="31" name="Graphic 30">
            <a:extLst>
              <a:ext uri="{FF2B5EF4-FFF2-40B4-BE49-F238E27FC236}">
                <a16:creationId xmlns:a16="http://schemas.microsoft.com/office/drawing/2014/main" id="{3F730BBE-BA5B-480D-C926-31267EC8F5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34381" y="3874989"/>
            <a:ext cx="453543" cy="518335"/>
          </a:xfrm>
          <a:prstGeom prst="rect">
            <a:avLst/>
          </a:prstGeom>
        </p:spPr>
      </p:pic>
      <p:pic>
        <p:nvPicPr>
          <p:cNvPr id="32" name="Graphic 31">
            <a:extLst>
              <a:ext uri="{FF2B5EF4-FFF2-40B4-BE49-F238E27FC236}">
                <a16:creationId xmlns:a16="http://schemas.microsoft.com/office/drawing/2014/main" id="{6BD417E8-E0E7-F4C0-74E0-D2DE08C70FB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07385" y="3875519"/>
            <a:ext cx="647919" cy="518335"/>
          </a:xfrm>
          <a:prstGeom prst="rect">
            <a:avLst/>
          </a:prstGeom>
        </p:spPr>
      </p:pic>
      <p:grpSp>
        <p:nvGrpSpPr>
          <p:cNvPr id="38" name="Group 37">
            <a:extLst>
              <a:ext uri="{FF2B5EF4-FFF2-40B4-BE49-F238E27FC236}">
                <a16:creationId xmlns:a16="http://schemas.microsoft.com/office/drawing/2014/main" id="{53830800-D5C5-158D-A211-531C0AF88827}"/>
              </a:ext>
            </a:extLst>
          </p:cNvPr>
          <p:cNvGrpSpPr/>
          <p:nvPr/>
        </p:nvGrpSpPr>
        <p:grpSpPr>
          <a:xfrm>
            <a:off x="8386707" y="927553"/>
            <a:ext cx="1324405" cy="374499"/>
            <a:chOff x="7828940" y="758438"/>
            <a:chExt cx="1324405" cy="374499"/>
          </a:xfrm>
        </p:grpSpPr>
        <p:sp>
          <p:nvSpPr>
            <p:cNvPr id="35" name="Rounded Rectangle 21">
              <a:extLst>
                <a:ext uri="{FF2B5EF4-FFF2-40B4-BE49-F238E27FC236}">
                  <a16:creationId xmlns:a16="http://schemas.microsoft.com/office/drawing/2014/main" id="{A3B2B3AB-C937-B9BF-2DB5-22ED568D38B7}"/>
                </a:ext>
              </a:extLst>
            </p:cNvPr>
            <p:cNvSpPr/>
            <p:nvPr/>
          </p:nvSpPr>
          <p:spPr>
            <a:xfrm>
              <a:off x="7864944" y="798995"/>
              <a:ext cx="1288401" cy="333942"/>
            </a:xfrm>
            <a:prstGeom prst="roundRect">
              <a:avLst>
                <a:gd name="adj" fmla="val 0"/>
              </a:avLst>
            </a:prstGeom>
            <a:solidFill>
              <a:srgbClr val="57FFF5"/>
            </a:solidFill>
            <a:ln w="6350" cap="flat" cmpd="sng" algn="ctr">
              <a:noFill/>
              <a:prstDash val="solid"/>
              <a:miter lim="800000"/>
            </a:ln>
            <a:effectLst/>
          </p:spPr>
          <p:txBody>
            <a:bodyPr lIns="177501" rIns="177501" bIns="88751" rtlCol="0" anchor="ctr"/>
            <a:lstStyle/>
            <a:p>
              <a:pPr marL="0" marR="0" lvl="0" indent="0" defTabSz="914400" eaLnBrk="1" fontAlgn="base" latinLnBrk="0" hangingPunct="1">
                <a:lnSpc>
                  <a:spcPct val="100000"/>
                </a:lnSpc>
                <a:spcBef>
                  <a:spcPct val="0"/>
                </a:spcBef>
                <a:spcAft>
                  <a:spcPct val="0"/>
                </a:spcAft>
                <a:buClrTx/>
                <a:buSzTx/>
                <a:buFontTx/>
                <a:buNone/>
                <a:tabLst>
                  <a:tab pos="2638005" algn="l"/>
                </a:tabLst>
                <a:defRPr/>
              </a:pPr>
              <a:endParaRPr kumimoji="0" lang="en-US" altLang="zh-CN" sz="1553" b="0" i="0" u="none" strike="noStrike" kern="0" cap="none" spc="0" normalizeH="0" baseline="30000" noProof="0" dirty="0">
                <a:ln>
                  <a:noFill/>
                </a:ln>
                <a:solidFill>
                  <a:srgbClr val="4D4E53"/>
                </a:solidFill>
                <a:effectLst/>
                <a:uLnTx/>
                <a:uFillTx/>
                <a:latin typeface="Calibri" panose="020F0502020204030204"/>
                <a:ea typeface="等线" panose="02010600030101010101" pitchFamily="2" charset="-122"/>
                <a:cs typeface="Arial" charset="0"/>
              </a:endParaRPr>
            </a:p>
          </p:txBody>
        </p:sp>
        <p:sp>
          <p:nvSpPr>
            <p:cNvPr id="17" name="TextBox 16">
              <a:extLst>
                <a:ext uri="{FF2B5EF4-FFF2-40B4-BE49-F238E27FC236}">
                  <a16:creationId xmlns:a16="http://schemas.microsoft.com/office/drawing/2014/main" id="{6D99F6E7-91FD-1032-1DD2-569E83DCE2AB}"/>
                </a:ext>
              </a:extLst>
            </p:cNvPr>
            <p:cNvSpPr txBox="1"/>
            <p:nvPr/>
          </p:nvSpPr>
          <p:spPr>
            <a:xfrm>
              <a:off x="7839134" y="780760"/>
              <a:ext cx="1282461" cy="323165"/>
            </a:xfrm>
            <a:prstGeom prst="rect">
              <a:avLst/>
            </a:prstGeom>
            <a:noFill/>
          </p:spPr>
          <p:txBody>
            <a:bodyPr wrap="square">
              <a:spAutoFit/>
            </a:bodyPr>
            <a:lstStyle/>
            <a:p>
              <a:pPr algn="ctr">
                <a:lnSpc>
                  <a:spcPts val="1820"/>
                </a:lnSpc>
                <a:spcAft>
                  <a:spcPts val="600"/>
                </a:spcAft>
              </a:pPr>
              <a:r>
                <a:rPr lang="en-US" sz="1400" b="1" cap="all" dirty="0">
                  <a:solidFill>
                    <a:srgbClr val="0E4D97"/>
                  </a:solidFill>
                  <a:latin typeface="FS Elliot Pro" panose="02000503040000020004" pitchFamily="2" charset="0"/>
                </a:rPr>
                <a:t>This year</a:t>
              </a:r>
              <a:endParaRPr lang="en-US" sz="1100" b="1" cap="all" dirty="0">
                <a:solidFill>
                  <a:srgbClr val="0E4D97"/>
                </a:solidFill>
                <a:latin typeface="FS Elliot Pro Light" panose="02000503040000020004" pitchFamily="2" charset="0"/>
              </a:endParaRPr>
            </a:p>
          </p:txBody>
        </p:sp>
        <p:sp>
          <p:nvSpPr>
            <p:cNvPr id="37" name="Rounded Rectangle 21">
              <a:extLst>
                <a:ext uri="{FF2B5EF4-FFF2-40B4-BE49-F238E27FC236}">
                  <a16:creationId xmlns:a16="http://schemas.microsoft.com/office/drawing/2014/main" id="{5E64CB57-06DE-3598-F34A-E4C6D4AA59D5}"/>
                </a:ext>
              </a:extLst>
            </p:cNvPr>
            <p:cNvSpPr/>
            <p:nvPr/>
          </p:nvSpPr>
          <p:spPr>
            <a:xfrm>
              <a:off x="7828940" y="758438"/>
              <a:ext cx="1288401" cy="333942"/>
            </a:xfrm>
            <a:prstGeom prst="roundRect">
              <a:avLst>
                <a:gd name="adj" fmla="val 0"/>
              </a:avLst>
            </a:prstGeom>
            <a:noFill/>
            <a:ln w="19050" cap="flat" cmpd="sng" algn="ctr">
              <a:solidFill>
                <a:srgbClr val="0076CF"/>
              </a:solidFill>
              <a:prstDash val="solid"/>
              <a:miter lim="800000"/>
            </a:ln>
            <a:effectLst/>
          </p:spPr>
          <p:txBody>
            <a:bodyPr lIns="177501" rIns="177501" bIns="88751" rtlCol="0" anchor="ctr"/>
            <a:lstStyle/>
            <a:p>
              <a:pPr marL="0" marR="0" lvl="0" indent="0" defTabSz="914400" eaLnBrk="1" fontAlgn="base" latinLnBrk="0" hangingPunct="1">
                <a:lnSpc>
                  <a:spcPct val="100000"/>
                </a:lnSpc>
                <a:spcBef>
                  <a:spcPct val="0"/>
                </a:spcBef>
                <a:spcAft>
                  <a:spcPct val="0"/>
                </a:spcAft>
                <a:buClrTx/>
                <a:buSzTx/>
                <a:buFontTx/>
                <a:buNone/>
                <a:tabLst>
                  <a:tab pos="2638005" algn="l"/>
                </a:tabLst>
                <a:defRPr/>
              </a:pPr>
              <a:endParaRPr kumimoji="0" lang="en-US" altLang="zh-CN" sz="1553" b="0" i="0" u="none" strike="noStrike" kern="0" cap="none" spc="0" normalizeH="0" baseline="30000" noProof="0" dirty="0">
                <a:ln>
                  <a:noFill/>
                </a:ln>
                <a:solidFill>
                  <a:srgbClr val="4D4E53"/>
                </a:solidFill>
                <a:effectLst/>
                <a:uLnTx/>
                <a:uFillTx/>
                <a:latin typeface="Calibri" panose="020F0502020204030204"/>
                <a:ea typeface="等线" panose="02010600030101010101" pitchFamily="2" charset="-122"/>
                <a:cs typeface="Arial" charset="0"/>
              </a:endParaRPr>
            </a:p>
          </p:txBody>
        </p:sp>
      </p:grpSp>
      <p:grpSp>
        <p:nvGrpSpPr>
          <p:cNvPr id="39" name="Group 38">
            <a:extLst>
              <a:ext uri="{FF2B5EF4-FFF2-40B4-BE49-F238E27FC236}">
                <a16:creationId xmlns:a16="http://schemas.microsoft.com/office/drawing/2014/main" id="{E8917666-3C6C-6041-7557-D03E49039BDF}"/>
              </a:ext>
            </a:extLst>
          </p:cNvPr>
          <p:cNvGrpSpPr/>
          <p:nvPr/>
        </p:nvGrpSpPr>
        <p:grpSpPr>
          <a:xfrm>
            <a:off x="8386707" y="5587198"/>
            <a:ext cx="1324405" cy="374499"/>
            <a:chOff x="7828940" y="758438"/>
            <a:chExt cx="1324405" cy="374499"/>
          </a:xfrm>
        </p:grpSpPr>
        <p:sp>
          <p:nvSpPr>
            <p:cNvPr id="40" name="Rounded Rectangle 21">
              <a:extLst>
                <a:ext uri="{FF2B5EF4-FFF2-40B4-BE49-F238E27FC236}">
                  <a16:creationId xmlns:a16="http://schemas.microsoft.com/office/drawing/2014/main" id="{92345BD6-34BA-0FC6-CDE5-3A9688D1A01A}"/>
                </a:ext>
              </a:extLst>
            </p:cNvPr>
            <p:cNvSpPr/>
            <p:nvPr/>
          </p:nvSpPr>
          <p:spPr>
            <a:xfrm>
              <a:off x="7864944" y="798995"/>
              <a:ext cx="1288401" cy="333942"/>
            </a:xfrm>
            <a:prstGeom prst="roundRect">
              <a:avLst>
                <a:gd name="adj" fmla="val 0"/>
              </a:avLst>
            </a:prstGeom>
            <a:solidFill>
              <a:srgbClr val="57FFF5"/>
            </a:solidFill>
            <a:ln w="6350" cap="flat" cmpd="sng" algn="ctr">
              <a:noFill/>
              <a:prstDash val="solid"/>
              <a:miter lim="800000"/>
            </a:ln>
            <a:effectLst/>
          </p:spPr>
          <p:txBody>
            <a:bodyPr lIns="177501" rIns="177501" bIns="88751" rtlCol="0" anchor="ctr"/>
            <a:lstStyle/>
            <a:p>
              <a:pPr marL="0" marR="0" lvl="0" indent="0" defTabSz="914400" eaLnBrk="1" fontAlgn="base" latinLnBrk="0" hangingPunct="1">
                <a:lnSpc>
                  <a:spcPct val="100000"/>
                </a:lnSpc>
                <a:spcBef>
                  <a:spcPct val="0"/>
                </a:spcBef>
                <a:spcAft>
                  <a:spcPct val="0"/>
                </a:spcAft>
                <a:buClrTx/>
                <a:buSzTx/>
                <a:buFontTx/>
                <a:buNone/>
                <a:tabLst>
                  <a:tab pos="2638005" algn="l"/>
                </a:tabLst>
                <a:defRPr/>
              </a:pPr>
              <a:endParaRPr kumimoji="0" lang="en-US" altLang="zh-CN" sz="1553" b="0" i="0" u="none" strike="noStrike" kern="0" cap="none" spc="0" normalizeH="0" baseline="30000" noProof="0" dirty="0">
                <a:ln>
                  <a:noFill/>
                </a:ln>
                <a:solidFill>
                  <a:srgbClr val="4D4E53"/>
                </a:solidFill>
                <a:effectLst/>
                <a:uLnTx/>
                <a:uFillTx/>
                <a:latin typeface="Calibri" panose="020F0502020204030204"/>
                <a:ea typeface="等线" panose="02010600030101010101" pitchFamily="2" charset="-122"/>
                <a:cs typeface="Arial" charset="0"/>
              </a:endParaRPr>
            </a:p>
          </p:txBody>
        </p:sp>
        <p:sp>
          <p:nvSpPr>
            <p:cNvPr id="41" name="TextBox 40">
              <a:extLst>
                <a:ext uri="{FF2B5EF4-FFF2-40B4-BE49-F238E27FC236}">
                  <a16:creationId xmlns:a16="http://schemas.microsoft.com/office/drawing/2014/main" id="{5D4C2AEB-88DE-F27E-F2AB-3E66B4946B6D}"/>
                </a:ext>
              </a:extLst>
            </p:cNvPr>
            <p:cNvSpPr txBox="1"/>
            <p:nvPr/>
          </p:nvSpPr>
          <p:spPr>
            <a:xfrm>
              <a:off x="7839134" y="780760"/>
              <a:ext cx="1282461" cy="323165"/>
            </a:xfrm>
            <a:prstGeom prst="rect">
              <a:avLst/>
            </a:prstGeom>
            <a:noFill/>
          </p:spPr>
          <p:txBody>
            <a:bodyPr wrap="square">
              <a:spAutoFit/>
            </a:bodyPr>
            <a:lstStyle/>
            <a:p>
              <a:pPr algn="ctr">
                <a:lnSpc>
                  <a:spcPts val="1820"/>
                </a:lnSpc>
                <a:spcAft>
                  <a:spcPts val="600"/>
                </a:spcAft>
              </a:pPr>
              <a:r>
                <a:rPr lang="en-US" sz="1400" b="1" cap="all" dirty="0">
                  <a:solidFill>
                    <a:srgbClr val="0E4D97"/>
                  </a:solidFill>
                  <a:latin typeface="FS Elliot Pro" panose="02000503040000020004" pitchFamily="2" charset="0"/>
                </a:rPr>
                <a:t>next year</a:t>
              </a:r>
              <a:endParaRPr lang="en-US" sz="1100" b="1" cap="all" dirty="0">
                <a:solidFill>
                  <a:srgbClr val="0E4D97"/>
                </a:solidFill>
                <a:latin typeface="FS Elliot Pro Light" panose="02000503040000020004" pitchFamily="2" charset="0"/>
              </a:endParaRPr>
            </a:p>
          </p:txBody>
        </p:sp>
        <p:sp>
          <p:nvSpPr>
            <p:cNvPr id="42" name="Rounded Rectangle 21">
              <a:extLst>
                <a:ext uri="{FF2B5EF4-FFF2-40B4-BE49-F238E27FC236}">
                  <a16:creationId xmlns:a16="http://schemas.microsoft.com/office/drawing/2014/main" id="{224F5615-B757-9DB6-794E-0816667F736D}"/>
                </a:ext>
              </a:extLst>
            </p:cNvPr>
            <p:cNvSpPr/>
            <p:nvPr/>
          </p:nvSpPr>
          <p:spPr>
            <a:xfrm>
              <a:off x="7828940" y="758438"/>
              <a:ext cx="1288401" cy="333942"/>
            </a:xfrm>
            <a:prstGeom prst="roundRect">
              <a:avLst>
                <a:gd name="adj" fmla="val 0"/>
              </a:avLst>
            </a:prstGeom>
            <a:noFill/>
            <a:ln w="19050" cap="flat" cmpd="sng" algn="ctr">
              <a:solidFill>
                <a:srgbClr val="0076CF"/>
              </a:solidFill>
              <a:prstDash val="solid"/>
              <a:miter lim="800000"/>
            </a:ln>
            <a:effectLst/>
          </p:spPr>
          <p:txBody>
            <a:bodyPr lIns="177501" rIns="177501" bIns="88751" rtlCol="0" anchor="ctr"/>
            <a:lstStyle/>
            <a:p>
              <a:pPr marL="0" marR="0" lvl="0" indent="0" defTabSz="914400" eaLnBrk="1" fontAlgn="base" latinLnBrk="0" hangingPunct="1">
                <a:lnSpc>
                  <a:spcPct val="100000"/>
                </a:lnSpc>
                <a:spcBef>
                  <a:spcPct val="0"/>
                </a:spcBef>
                <a:spcAft>
                  <a:spcPct val="0"/>
                </a:spcAft>
                <a:buClrTx/>
                <a:buSzTx/>
                <a:buFontTx/>
                <a:buNone/>
                <a:tabLst>
                  <a:tab pos="2638005" algn="l"/>
                </a:tabLst>
                <a:defRPr/>
              </a:pPr>
              <a:endParaRPr kumimoji="0" lang="en-US" altLang="zh-CN" sz="1553" b="0" i="0" u="none" strike="noStrike" kern="0" cap="none" spc="0" normalizeH="0" baseline="30000" noProof="0" dirty="0">
                <a:ln>
                  <a:noFill/>
                </a:ln>
                <a:solidFill>
                  <a:srgbClr val="4D4E53"/>
                </a:solidFill>
                <a:effectLst/>
                <a:uLnTx/>
                <a:uFillTx/>
                <a:latin typeface="Calibri" panose="020F0502020204030204"/>
                <a:ea typeface="等线" panose="02010600030101010101" pitchFamily="2" charset="-122"/>
                <a:cs typeface="Arial" charset="0"/>
              </a:endParaRPr>
            </a:p>
          </p:txBody>
        </p:sp>
      </p:grpSp>
      <p:pic>
        <p:nvPicPr>
          <p:cNvPr id="2" name="Graphic 1">
            <a:extLst>
              <a:ext uri="{FF2B5EF4-FFF2-40B4-BE49-F238E27FC236}">
                <a16:creationId xmlns:a16="http://schemas.microsoft.com/office/drawing/2014/main" id="{D0E39C0F-8EA0-F5BA-4290-353E71C7A25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4541" y="214087"/>
            <a:ext cx="238317" cy="238317"/>
          </a:xfrm>
          <a:prstGeom prst="rect">
            <a:avLst/>
          </a:prstGeom>
        </p:spPr>
      </p:pic>
      <p:sp>
        <p:nvSpPr>
          <p:cNvPr id="3" name="Text Placeholder 6">
            <a:extLst>
              <a:ext uri="{FF2B5EF4-FFF2-40B4-BE49-F238E27FC236}">
                <a16:creationId xmlns:a16="http://schemas.microsoft.com/office/drawing/2014/main" id="{14613940-5FFB-5E6F-66C5-A176C19EE4B6}"/>
              </a:ext>
            </a:extLst>
          </p:cNvPr>
          <p:cNvSpPr txBox="1">
            <a:spLocks/>
          </p:cNvSpPr>
          <p:nvPr/>
        </p:nvSpPr>
        <p:spPr>
          <a:xfrm>
            <a:off x="623455" y="200814"/>
            <a:ext cx="4603064" cy="260405"/>
          </a:xfrm>
          <a:prstGeom prst="rect">
            <a:avLst/>
          </a:prstGeom>
        </p:spPr>
        <p:txBody>
          <a:bodyPr lIns="0" tIns="0" rIns="0" bIns="0" anchor="ctr"/>
          <a:lstStyle>
            <a:lvl1pPr marL="342900" indent="-227013" algn="l" defTabSz="457200" rtl="0" eaLnBrk="1" latinLnBrk="0" hangingPunct="1">
              <a:spcBef>
                <a:spcPct val="20000"/>
              </a:spcBef>
              <a:buClr>
                <a:schemeClr val="accent2">
                  <a:lumMod val="50000"/>
                </a:schemeClr>
              </a:buClr>
              <a:buFont typeface="Arial"/>
              <a:buChar char="•"/>
              <a:defRPr sz="1800" kern="1200">
                <a:solidFill>
                  <a:schemeClr val="accent2">
                    <a:lumMod val="50000"/>
                  </a:schemeClr>
                </a:solidFill>
                <a:latin typeface="FS Elliot Pro"/>
                <a:ea typeface="+mn-ea"/>
                <a:cs typeface="FS Elliot Pro"/>
              </a:defRPr>
            </a:lvl1pPr>
            <a:lvl2pPr marL="688975" indent="-231775" algn="l" defTabSz="457200" rtl="0" eaLnBrk="1" latinLnBrk="0" hangingPunct="1">
              <a:spcBef>
                <a:spcPct val="20000"/>
              </a:spcBef>
              <a:buClr>
                <a:schemeClr val="accent2">
                  <a:lumMod val="50000"/>
                </a:schemeClr>
              </a:buClr>
              <a:buFont typeface="Arial"/>
              <a:buChar char="–"/>
              <a:defRPr sz="1600" kern="1200">
                <a:solidFill>
                  <a:schemeClr val="accent2">
                    <a:lumMod val="50000"/>
                  </a:schemeClr>
                </a:solidFill>
                <a:latin typeface="FS Elliot Pro"/>
                <a:ea typeface="+mn-ea"/>
                <a:cs typeface="FS Elliot Pro"/>
              </a:defRPr>
            </a:lvl2pPr>
            <a:lvl3pPr marL="1143000" indent="-228600" algn="l" defTabSz="457200" rtl="0" eaLnBrk="1" latinLnBrk="0" hangingPunct="1">
              <a:spcBef>
                <a:spcPct val="20000"/>
              </a:spcBef>
              <a:buFont typeface="Arial"/>
              <a:buChar char="•"/>
              <a:defRPr sz="1400" kern="1200">
                <a:solidFill>
                  <a:srgbClr val="162B48"/>
                </a:solidFill>
                <a:latin typeface="FS Elliot Pro"/>
                <a:ea typeface="+mn-ea"/>
                <a:cs typeface="FS Elliot Pro"/>
              </a:defRPr>
            </a:lvl3pPr>
            <a:lvl4pPr marL="1600200" indent="-228600" algn="l" defTabSz="457200" rtl="0" eaLnBrk="1" latinLnBrk="0" hangingPunct="1">
              <a:spcBef>
                <a:spcPct val="20000"/>
              </a:spcBef>
              <a:buFont typeface="Arial"/>
              <a:buChar char="–"/>
              <a:defRPr sz="1200" kern="1200">
                <a:solidFill>
                  <a:srgbClr val="162B48"/>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162B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525" indent="0">
              <a:buNone/>
            </a:pPr>
            <a:r>
              <a:rPr lang="en-US" sz="1200" dirty="0">
                <a:solidFill>
                  <a:srgbClr val="333333"/>
                </a:solidFill>
                <a:latin typeface="FS Elliot Pro" panose="02000503040000020004" pitchFamily="2" charset="0"/>
              </a:rPr>
              <a:t>Manage the timing of income &amp; taxes</a:t>
            </a:r>
          </a:p>
        </p:txBody>
      </p:sp>
    </p:spTree>
    <p:extLst>
      <p:ext uri="{BB962C8B-B14F-4D97-AF65-F5344CB8AC3E}">
        <p14:creationId xmlns:p14="http://schemas.microsoft.com/office/powerpoint/2010/main" val="154484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miling in a library&#10;&#10;Description automatically generated with low confidence">
            <a:extLst>
              <a:ext uri="{FF2B5EF4-FFF2-40B4-BE49-F238E27FC236}">
                <a16:creationId xmlns:a16="http://schemas.microsoft.com/office/drawing/2014/main" id="{00433C22-04D2-C1C1-6E37-C0F77DD93A4F}"/>
              </a:ext>
            </a:extLst>
          </p:cNvPr>
          <p:cNvPicPr>
            <a:picLocks noChangeAspect="1"/>
          </p:cNvPicPr>
          <p:nvPr/>
        </p:nvPicPr>
        <p:blipFill rotWithShape="1">
          <a:blip r:embed="rId3"/>
          <a:srcRect l="33340" t="7545" r="6333" b="2336"/>
          <a:stretch/>
        </p:blipFill>
        <p:spPr>
          <a:xfrm>
            <a:off x="5305647" y="-1"/>
            <a:ext cx="6886353" cy="6858001"/>
          </a:xfrm>
          <a:prstGeom prst="rect">
            <a:avLst/>
          </a:prstGeom>
        </p:spPr>
      </p:pic>
      <p:sp>
        <p:nvSpPr>
          <p:cNvPr id="5" name="Rectangle 4">
            <a:extLst>
              <a:ext uri="{FF2B5EF4-FFF2-40B4-BE49-F238E27FC236}">
                <a16:creationId xmlns:a16="http://schemas.microsoft.com/office/drawing/2014/main" id="{2A3E6EDA-B5B1-8E7E-5BD4-9652839F8B49}"/>
              </a:ext>
            </a:extLst>
          </p:cNvPr>
          <p:cNvSpPr/>
          <p:nvPr/>
        </p:nvSpPr>
        <p:spPr>
          <a:xfrm rot="10800000" flipH="1">
            <a:off x="0" y="0"/>
            <a:ext cx="6019800" cy="6858000"/>
          </a:xfrm>
          <a:prstGeom prst="rect">
            <a:avLst/>
          </a:prstGeom>
          <a:gradFill rotWithShape="1">
            <a:gsLst>
              <a:gs pos="12000">
                <a:srgbClr val="002855"/>
              </a:gs>
              <a:gs pos="100000">
                <a:srgbClr val="004C97"/>
              </a:gs>
            </a:gsLst>
            <a:lin ang="3600000" scaled="0"/>
          </a:gradFill>
          <a:ln w="9525" cap="flat" cmpd="sng" algn="ctr">
            <a:noFill/>
            <a:prstDash val="solid"/>
          </a:ln>
          <a:effectLst/>
        </p:spPr>
        <p:txBody>
          <a:bodyPr rtlCol="0" anchor="ctr"/>
          <a:lstStyle/>
          <a:p>
            <a:pPr algn="ctr" defTabSz="457092">
              <a:defRPr/>
            </a:pPr>
            <a:endParaRPr lang="en-US" kern="0">
              <a:solidFill>
                <a:prstClr val="white"/>
              </a:solidFill>
              <a:latin typeface="FS Elliot Pro"/>
            </a:endParaRPr>
          </a:p>
        </p:txBody>
      </p:sp>
      <p:sp>
        <p:nvSpPr>
          <p:cNvPr id="14" name="TextBox 13">
            <a:extLst>
              <a:ext uri="{FF2B5EF4-FFF2-40B4-BE49-F238E27FC236}">
                <a16:creationId xmlns:a16="http://schemas.microsoft.com/office/drawing/2014/main" id="{23B6586D-FEF3-90BE-0A79-71404A6AA3D7}"/>
              </a:ext>
            </a:extLst>
          </p:cNvPr>
          <p:cNvSpPr txBox="1"/>
          <p:nvPr/>
        </p:nvSpPr>
        <p:spPr>
          <a:xfrm>
            <a:off x="149512" y="6559055"/>
            <a:ext cx="2710566" cy="215444"/>
          </a:xfrm>
          <a:prstGeom prst="rect">
            <a:avLst/>
          </a:prstGeom>
          <a:noFill/>
        </p:spPr>
        <p:txBody>
          <a:bodyPr wrap="square" rtlCol="0">
            <a:spAutoFit/>
          </a:bodyPr>
          <a:lstStyle/>
          <a:p>
            <a:pPr defTabSz="391756">
              <a:defRPr/>
            </a:pPr>
            <a:r>
              <a:rPr lang="fr-FR" sz="800" kern="0" dirty="0">
                <a:solidFill>
                  <a:schemeClr val="bg1"/>
                </a:solidFill>
                <a:latin typeface="FS Elliot Pro" panose="02000503040000020004" pitchFamily="2" charset="0"/>
              </a:rPr>
              <a:t>BB11557-04 | 2781357-032023</a:t>
            </a:r>
          </a:p>
        </p:txBody>
      </p:sp>
      <p:sp>
        <p:nvSpPr>
          <p:cNvPr id="8" name="Title 5">
            <a:extLst>
              <a:ext uri="{FF2B5EF4-FFF2-40B4-BE49-F238E27FC236}">
                <a16:creationId xmlns:a16="http://schemas.microsoft.com/office/drawing/2014/main" id="{AAB066F6-BC1F-D51D-7AC4-0E7F5EFD28AC}"/>
              </a:ext>
            </a:extLst>
          </p:cNvPr>
          <p:cNvSpPr txBox="1">
            <a:spLocks/>
          </p:cNvSpPr>
          <p:nvPr/>
        </p:nvSpPr>
        <p:spPr>
          <a:xfrm>
            <a:off x="847337" y="2498962"/>
            <a:ext cx="4458310" cy="16914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000" dirty="0">
                <a:solidFill>
                  <a:schemeClr val="bg1"/>
                </a:solidFill>
                <a:latin typeface="FS Elliot Pro Light" panose="02000503040000020004" pitchFamily="2" charset="0"/>
              </a:rPr>
              <a:t>Recruit, retain, reward, and retire key employees</a:t>
            </a:r>
          </a:p>
        </p:txBody>
      </p:sp>
      <p:pic>
        <p:nvPicPr>
          <p:cNvPr id="7" name="Graphic 6">
            <a:extLst>
              <a:ext uri="{FF2B5EF4-FFF2-40B4-BE49-F238E27FC236}">
                <a16:creationId xmlns:a16="http://schemas.microsoft.com/office/drawing/2014/main" id="{416C1C75-77E3-60A8-F5FD-B6F5ED1040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2155" y="1997523"/>
            <a:ext cx="532709" cy="426167"/>
          </a:xfrm>
          <a:prstGeom prst="rect">
            <a:avLst/>
          </a:prstGeom>
        </p:spPr>
      </p:pic>
      <p:sp>
        <p:nvSpPr>
          <p:cNvPr id="11" name="TextBox 10">
            <a:extLst>
              <a:ext uri="{FF2B5EF4-FFF2-40B4-BE49-F238E27FC236}">
                <a16:creationId xmlns:a16="http://schemas.microsoft.com/office/drawing/2014/main" id="{948CD7E4-3E96-9561-D60C-265226DC891F}"/>
              </a:ext>
            </a:extLst>
          </p:cNvPr>
          <p:cNvSpPr txBox="1"/>
          <p:nvPr/>
        </p:nvSpPr>
        <p:spPr>
          <a:xfrm>
            <a:off x="1342853" y="2070961"/>
            <a:ext cx="3975397" cy="276999"/>
          </a:xfrm>
          <a:prstGeom prst="rect">
            <a:avLst/>
          </a:prstGeom>
          <a:noFill/>
        </p:spPr>
        <p:txBody>
          <a:bodyPr wrap="square" rtlCol="0">
            <a:spAutoFit/>
          </a:bodyPr>
          <a:lstStyle/>
          <a:p>
            <a:r>
              <a:rPr lang="en-US" sz="1200" b="1" spc="100" dirty="0">
                <a:solidFill>
                  <a:srgbClr val="55FFF5"/>
                </a:solidFill>
                <a:latin typeface="FS Elliot Pro" panose="02000503040000020004" pitchFamily="2" charset="0"/>
              </a:rPr>
              <a:t>4 BUSINESS NEEDS </a:t>
            </a:r>
            <a:r>
              <a:rPr lang="en-US" sz="1200" i="1" dirty="0">
                <a:solidFill>
                  <a:srgbClr val="55FFF5"/>
                </a:solidFill>
                <a:latin typeface="FS Elliot Pro" panose="02000503040000020004" pitchFamily="2" charset="0"/>
              </a:rPr>
              <a:t>deferred comp can help meet</a:t>
            </a:r>
          </a:p>
        </p:txBody>
      </p:sp>
    </p:spTree>
    <p:extLst>
      <p:ext uri="{BB962C8B-B14F-4D97-AF65-F5344CB8AC3E}">
        <p14:creationId xmlns:p14="http://schemas.microsoft.com/office/powerpoint/2010/main" val="4008801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B87BD1-4620-131B-CAA7-35089AFCFD2F}"/>
              </a:ext>
            </a:extLst>
          </p:cNvPr>
          <p:cNvSpPr/>
          <p:nvPr/>
        </p:nvSpPr>
        <p:spPr>
          <a:xfrm rot="10800000" flipH="1">
            <a:off x="0" y="0"/>
            <a:ext cx="12192000" cy="6858000"/>
          </a:xfrm>
          <a:prstGeom prst="rect">
            <a:avLst/>
          </a:prstGeom>
          <a:solidFill>
            <a:srgbClr val="EDF9FF"/>
          </a:solidFill>
          <a:ln w="9525" cap="flat" cmpd="sng" algn="ctr">
            <a:noFill/>
            <a:prstDash val="solid"/>
          </a:ln>
          <a:effectLst/>
        </p:spPr>
        <p:txBody>
          <a:bodyPr rtlCol="0" anchor="ctr"/>
          <a:lstStyle/>
          <a:p>
            <a:pPr algn="ctr" defTabSz="457092">
              <a:defRPr/>
            </a:pPr>
            <a:endParaRPr lang="en-US" kern="0">
              <a:solidFill>
                <a:prstClr val="white"/>
              </a:solidFill>
              <a:latin typeface="FS Elliot Pro"/>
            </a:endParaRPr>
          </a:p>
        </p:txBody>
      </p:sp>
      <p:sp>
        <p:nvSpPr>
          <p:cNvPr id="19" name="Rectangle 18">
            <a:extLst>
              <a:ext uri="{FF2B5EF4-FFF2-40B4-BE49-F238E27FC236}">
                <a16:creationId xmlns:a16="http://schemas.microsoft.com/office/drawing/2014/main" id="{699FB944-F642-E771-6C4F-0ADD1EB547E3}"/>
              </a:ext>
            </a:extLst>
          </p:cNvPr>
          <p:cNvSpPr/>
          <p:nvPr/>
        </p:nvSpPr>
        <p:spPr>
          <a:xfrm>
            <a:off x="784145" y="1912054"/>
            <a:ext cx="4438325" cy="2278846"/>
          </a:xfrm>
          <a:prstGeom prst="rect">
            <a:avLst/>
          </a:prstGeom>
          <a:solidFill>
            <a:srgbClr val="0076CF"/>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ectangle 21">
            <a:extLst>
              <a:ext uri="{FF2B5EF4-FFF2-40B4-BE49-F238E27FC236}">
                <a16:creationId xmlns:a16="http://schemas.microsoft.com/office/drawing/2014/main" id="{B7E636F1-EAEE-AD62-2873-D8C960AE36D1}"/>
              </a:ext>
            </a:extLst>
          </p:cNvPr>
          <p:cNvSpPr/>
          <p:nvPr/>
        </p:nvSpPr>
        <p:spPr>
          <a:xfrm>
            <a:off x="688467" y="1813442"/>
            <a:ext cx="4438325" cy="2266946"/>
          </a:xfrm>
          <a:prstGeom prst="rect">
            <a:avLst/>
          </a:prstGeom>
          <a:noFill/>
          <a:ln w="19050" cap="rnd">
            <a:solidFill>
              <a:srgbClr val="004B96"/>
            </a:solidFill>
            <a:prstDash val="solid"/>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ext Placeholder 1">
            <a:extLst>
              <a:ext uri="{FF2B5EF4-FFF2-40B4-BE49-F238E27FC236}">
                <a16:creationId xmlns:a16="http://schemas.microsoft.com/office/drawing/2014/main" id="{0F87B547-BBBF-40E3-A8FC-FC099E08AEF0}"/>
              </a:ext>
            </a:extLst>
          </p:cNvPr>
          <p:cNvSpPr>
            <a:spLocks noGrp="1"/>
          </p:cNvSpPr>
          <p:nvPr>
            <p:ph type="body" sz="quarter" idx="14"/>
          </p:nvPr>
        </p:nvSpPr>
        <p:spPr>
          <a:xfrm>
            <a:off x="6352082" y="1813441"/>
            <a:ext cx="4438325" cy="1136237"/>
          </a:xfrm>
        </p:spPr>
        <p:txBody>
          <a:bodyPr/>
          <a:lstStyle/>
          <a:p>
            <a:pPr marL="152397" indent="0">
              <a:buNone/>
            </a:pPr>
            <a:r>
              <a:rPr lang="en-US" sz="2000" b="1" dirty="0">
                <a:solidFill>
                  <a:srgbClr val="004C97"/>
                </a:solidFill>
                <a:latin typeface="FS Elliot Pro" panose="02000503040000020004" pitchFamily="2" charset="0"/>
              </a:rPr>
              <a:t>Can even be flexible enough to cater to different stages of employee management and ways your top talent is motivated.</a:t>
            </a:r>
          </a:p>
        </p:txBody>
      </p:sp>
      <p:sp>
        <p:nvSpPr>
          <p:cNvPr id="4" name="Text Placeholder 6">
            <a:extLst>
              <a:ext uri="{FF2B5EF4-FFF2-40B4-BE49-F238E27FC236}">
                <a16:creationId xmlns:a16="http://schemas.microsoft.com/office/drawing/2014/main" id="{25C90FBC-9322-16F6-8303-12B396F8A89C}"/>
              </a:ext>
            </a:extLst>
          </p:cNvPr>
          <p:cNvSpPr txBox="1">
            <a:spLocks/>
          </p:cNvSpPr>
          <p:nvPr/>
        </p:nvSpPr>
        <p:spPr>
          <a:xfrm>
            <a:off x="623455" y="240143"/>
            <a:ext cx="4603064" cy="362021"/>
          </a:xfrm>
          <a:prstGeom prst="rect">
            <a:avLst/>
          </a:prstGeom>
        </p:spPr>
        <p:txBody>
          <a:bodyPr lIns="0" tIns="0" rIns="0" bIns="0"/>
          <a:lstStyle>
            <a:lvl1pPr marL="342900" indent="-227013" algn="l" defTabSz="457200" rtl="0" eaLnBrk="1" latinLnBrk="0" hangingPunct="1">
              <a:spcBef>
                <a:spcPct val="20000"/>
              </a:spcBef>
              <a:buClr>
                <a:schemeClr val="accent2">
                  <a:lumMod val="50000"/>
                </a:schemeClr>
              </a:buClr>
              <a:buFont typeface="Arial"/>
              <a:buChar char="•"/>
              <a:defRPr sz="1800" kern="1200">
                <a:solidFill>
                  <a:schemeClr val="accent2">
                    <a:lumMod val="50000"/>
                  </a:schemeClr>
                </a:solidFill>
                <a:latin typeface="FS Elliot Pro"/>
                <a:ea typeface="+mn-ea"/>
                <a:cs typeface="FS Elliot Pro"/>
              </a:defRPr>
            </a:lvl1pPr>
            <a:lvl2pPr marL="688975" indent="-231775" algn="l" defTabSz="457200" rtl="0" eaLnBrk="1" latinLnBrk="0" hangingPunct="1">
              <a:spcBef>
                <a:spcPct val="20000"/>
              </a:spcBef>
              <a:buClr>
                <a:schemeClr val="accent2">
                  <a:lumMod val="50000"/>
                </a:schemeClr>
              </a:buClr>
              <a:buFont typeface="Arial"/>
              <a:buChar char="–"/>
              <a:defRPr sz="1600" kern="1200">
                <a:solidFill>
                  <a:schemeClr val="accent2">
                    <a:lumMod val="50000"/>
                  </a:schemeClr>
                </a:solidFill>
                <a:latin typeface="FS Elliot Pro"/>
                <a:ea typeface="+mn-ea"/>
                <a:cs typeface="FS Elliot Pro"/>
              </a:defRPr>
            </a:lvl2pPr>
            <a:lvl3pPr marL="1143000" indent="-228600" algn="l" defTabSz="457200" rtl="0" eaLnBrk="1" latinLnBrk="0" hangingPunct="1">
              <a:spcBef>
                <a:spcPct val="20000"/>
              </a:spcBef>
              <a:buFont typeface="Arial"/>
              <a:buChar char="•"/>
              <a:defRPr sz="1400" kern="1200">
                <a:solidFill>
                  <a:srgbClr val="162B48"/>
                </a:solidFill>
                <a:latin typeface="FS Elliot Pro"/>
                <a:ea typeface="+mn-ea"/>
                <a:cs typeface="FS Elliot Pro"/>
              </a:defRPr>
            </a:lvl3pPr>
            <a:lvl4pPr marL="1600200" indent="-228600" algn="l" defTabSz="457200" rtl="0" eaLnBrk="1" latinLnBrk="0" hangingPunct="1">
              <a:spcBef>
                <a:spcPct val="20000"/>
              </a:spcBef>
              <a:buFont typeface="Arial"/>
              <a:buChar char="–"/>
              <a:defRPr sz="1200" kern="1200">
                <a:solidFill>
                  <a:srgbClr val="162B48"/>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162B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525" indent="0">
              <a:buNone/>
            </a:pPr>
            <a:r>
              <a:rPr lang="en-US" sz="1200" dirty="0">
                <a:solidFill>
                  <a:srgbClr val="333333"/>
                </a:solidFill>
                <a:latin typeface="FS Elliot Pro" panose="02000503040000020004" pitchFamily="2" charset="0"/>
              </a:rPr>
              <a:t>Recruit, retain, reward, &amp; retire key employees</a:t>
            </a:r>
          </a:p>
        </p:txBody>
      </p:sp>
      <p:sp>
        <p:nvSpPr>
          <p:cNvPr id="11" name="Title 2">
            <a:extLst>
              <a:ext uri="{FF2B5EF4-FFF2-40B4-BE49-F238E27FC236}">
                <a16:creationId xmlns:a16="http://schemas.microsoft.com/office/drawing/2014/main" id="{F31F8FDE-D587-A37E-3287-C6070BBD6C8D}"/>
              </a:ext>
            </a:extLst>
          </p:cNvPr>
          <p:cNvSpPr txBox="1">
            <a:spLocks/>
          </p:cNvSpPr>
          <p:nvPr/>
        </p:nvSpPr>
        <p:spPr>
          <a:xfrm>
            <a:off x="608919" y="692573"/>
            <a:ext cx="8377139" cy="711200"/>
          </a:xfrm>
          <a:prstGeom prst="rect">
            <a:avLst/>
          </a:prstGeom>
        </p:spPr>
        <p:txBody>
          <a:bodyPr vert="horz" lIns="0" tIns="0" rIns="0" bIns="0" rtlCol="0" anchor="t" anchorCtr="0">
            <a:noAutofit/>
          </a:bodyPr>
          <a:lstStyle>
            <a:lvl1pPr algn="l" defTabSz="457200" rtl="0" eaLnBrk="1" latinLnBrk="0" hangingPunct="1">
              <a:lnSpc>
                <a:spcPct val="80000"/>
              </a:lnSpc>
              <a:spcBef>
                <a:spcPct val="0"/>
              </a:spcBef>
              <a:buNone/>
              <a:defRPr sz="2100" b="0" i="0" kern="1200" baseline="0">
                <a:solidFill>
                  <a:schemeClr val="bg2"/>
                </a:solidFill>
                <a:latin typeface="FS Elliot Pro"/>
                <a:ea typeface="+mj-ea"/>
                <a:cs typeface="FS Elliot Pro"/>
              </a:defRPr>
            </a:lvl1pPr>
          </a:lstStyle>
          <a:p>
            <a:r>
              <a:rPr lang="en-US" sz="4000" dirty="0">
                <a:solidFill>
                  <a:srgbClr val="0076CF"/>
                </a:solidFill>
                <a:latin typeface="FS Elliot Pro Light" panose="02000503040000020004" pitchFamily="2" charset="0"/>
              </a:rPr>
              <a:t>Compensation management </a:t>
            </a:r>
          </a:p>
        </p:txBody>
      </p:sp>
      <p:sp>
        <p:nvSpPr>
          <p:cNvPr id="14" name="TextBox 13">
            <a:extLst>
              <a:ext uri="{FF2B5EF4-FFF2-40B4-BE49-F238E27FC236}">
                <a16:creationId xmlns:a16="http://schemas.microsoft.com/office/drawing/2014/main" id="{27C6845B-6732-3526-6A2E-4C3938D84B76}"/>
              </a:ext>
            </a:extLst>
          </p:cNvPr>
          <p:cNvSpPr txBox="1"/>
          <p:nvPr/>
        </p:nvSpPr>
        <p:spPr>
          <a:xfrm>
            <a:off x="149512" y="6559055"/>
            <a:ext cx="2710566" cy="215444"/>
          </a:xfrm>
          <a:prstGeom prst="rect">
            <a:avLst/>
          </a:prstGeom>
          <a:noFill/>
        </p:spPr>
        <p:txBody>
          <a:bodyPr wrap="square" rtlCol="0">
            <a:spAutoFit/>
          </a:bodyPr>
          <a:lstStyle/>
          <a:p>
            <a:pPr defTabSz="391756">
              <a:defRPr/>
            </a:pPr>
            <a:r>
              <a:rPr lang="fr-FR" sz="800" kern="0" dirty="0">
                <a:solidFill>
                  <a:srgbClr val="333333"/>
                </a:solidFill>
                <a:latin typeface="FS Elliot Pro" panose="02000503040000020004" pitchFamily="2" charset="0"/>
              </a:rPr>
              <a:t>BB11557-04 | 2781357-032023</a:t>
            </a:r>
          </a:p>
        </p:txBody>
      </p:sp>
      <p:pic>
        <p:nvPicPr>
          <p:cNvPr id="16" name="Graphic 15">
            <a:extLst>
              <a:ext uri="{FF2B5EF4-FFF2-40B4-BE49-F238E27FC236}">
                <a16:creationId xmlns:a16="http://schemas.microsoft.com/office/drawing/2014/main" id="{84807E1F-74C1-D44D-27FB-BF7C6854B4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1101" y="219891"/>
            <a:ext cx="272061" cy="217649"/>
          </a:xfrm>
          <a:prstGeom prst="rect">
            <a:avLst/>
          </a:prstGeom>
        </p:spPr>
      </p:pic>
      <p:sp>
        <p:nvSpPr>
          <p:cNvPr id="12" name="TextBox 11">
            <a:extLst>
              <a:ext uri="{FF2B5EF4-FFF2-40B4-BE49-F238E27FC236}">
                <a16:creationId xmlns:a16="http://schemas.microsoft.com/office/drawing/2014/main" id="{E5D48189-74E2-C416-DA32-9FAD81034975}"/>
              </a:ext>
            </a:extLst>
          </p:cNvPr>
          <p:cNvSpPr txBox="1"/>
          <p:nvPr/>
        </p:nvSpPr>
        <p:spPr>
          <a:xfrm>
            <a:off x="-339047" y="1705510"/>
            <a:ext cx="0" cy="0"/>
          </a:xfrm>
          <a:prstGeom prst="rect">
            <a:avLst/>
          </a:prstGeom>
        </p:spPr>
        <p:txBody>
          <a:bodyPr vert="horz" wrap="none" lIns="91440" tIns="45720" rIns="91440" bIns="45720" rtlCol="0">
            <a:noAutofit/>
          </a:bodyPr>
          <a:lstStyle/>
          <a:p>
            <a:pPr>
              <a:lnSpc>
                <a:spcPct val="90000"/>
              </a:lnSpc>
              <a:spcBef>
                <a:spcPts val="0"/>
              </a:spcBef>
            </a:pPr>
            <a:endParaRPr lang="en-US" sz="3000" spc="-70" dirty="0">
              <a:solidFill>
                <a:srgbClr val="0091DA"/>
              </a:solidFill>
              <a:latin typeface="+mj-lt"/>
              <a:cs typeface="FS Elliot Pro Light"/>
            </a:endParaRPr>
          </a:p>
        </p:txBody>
      </p:sp>
      <p:sp>
        <p:nvSpPr>
          <p:cNvPr id="17" name="TextBox 16">
            <a:extLst>
              <a:ext uri="{FF2B5EF4-FFF2-40B4-BE49-F238E27FC236}">
                <a16:creationId xmlns:a16="http://schemas.microsoft.com/office/drawing/2014/main" id="{910AC635-A0AC-06C5-AD8F-589800704CBB}"/>
              </a:ext>
            </a:extLst>
          </p:cNvPr>
          <p:cNvSpPr txBox="1"/>
          <p:nvPr/>
        </p:nvSpPr>
        <p:spPr>
          <a:xfrm>
            <a:off x="1102810" y="2373477"/>
            <a:ext cx="3514535" cy="1200329"/>
          </a:xfrm>
          <a:prstGeom prst="rect">
            <a:avLst/>
          </a:prstGeom>
          <a:noFill/>
        </p:spPr>
        <p:txBody>
          <a:bodyPr wrap="square">
            <a:spAutoFit/>
          </a:bodyPr>
          <a:lstStyle/>
          <a:p>
            <a:r>
              <a:rPr lang="en-US" b="1" dirty="0">
                <a:solidFill>
                  <a:schemeClr val="bg1"/>
                </a:solidFill>
                <a:latin typeface="FS Elliot Pro" panose="02000503040000020004" pitchFamily="2" charset="0"/>
              </a:rPr>
              <a:t>Plan flexibility allows you to give back to </a:t>
            </a:r>
            <a:br>
              <a:rPr lang="en-US" b="1" dirty="0">
                <a:solidFill>
                  <a:schemeClr val="bg1"/>
                </a:solidFill>
                <a:latin typeface="FS Elliot Pro" panose="02000503040000020004" pitchFamily="2" charset="0"/>
              </a:rPr>
            </a:br>
            <a:r>
              <a:rPr lang="en-US" b="1" dirty="0">
                <a:solidFill>
                  <a:schemeClr val="bg1"/>
                </a:solidFill>
                <a:latin typeface="FS Elliot Pro" panose="02000503040000020004" pitchFamily="2" charset="0"/>
              </a:rPr>
              <a:t>key employees. </a:t>
            </a:r>
          </a:p>
        </p:txBody>
      </p:sp>
      <p:sp>
        <p:nvSpPr>
          <p:cNvPr id="20" name="Text Placeholder 1">
            <a:extLst>
              <a:ext uri="{FF2B5EF4-FFF2-40B4-BE49-F238E27FC236}">
                <a16:creationId xmlns:a16="http://schemas.microsoft.com/office/drawing/2014/main" id="{9A26FF63-204C-79FA-F2F0-C194A6B80153}"/>
              </a:ext>
            </a:extLst>
          </p:cNvPr>
          <p:cNvSpPr txBox="1">
            <a:spLocks/>
          </p:cNvSpPr>
          <p:nvPr/>
        </p:nvSpPr>
        <p:spPr>
          <a:xfrm>
            <a:off x="7034542" y="3373619"/>
            <a:ext cx="3737968" cy="1375498"/>
          </a:xfrm>
          <a:prstGeom prst="rect">
            <a:avLst/>
          </a:prstGeom>
        </p:spPr>
        <p:txBody>
          <a:bodyPr vert="horz" lIns="0" tIns="0" rIns="0" bIns="0" rtlCol="0" anchor="t" anchorCtr="0">
            <a:noAutofit/>
          </a:bodyPr>
          <a:lstStyle>
            <a:lvl1pPr marL="455073" indent="-302676" algn="l" defTabSz="609585" rtl="0" eaLnBrk="1" latinLnBrk="0" hangingPunct="1">
              <a:spcBef>
                <a:spcPct val="20000"/>
              </a:spcBef>
              <a:buClr>
                <a:schemeClr val="accent2">
                  <a:lumMod val="50000"/>
                </a:schemeClr>
              </a:buClr>
              <a:buFont typeface="Arial"/>
              <a:buChar char="•"/>
              <a:defRPr sz="2133" kern="1200">
                <a:solidFill>
                  <a:schemeClr val="accent2">
                    <a:lumMod val="50000"/>
                  </a:schemeClr>
                </a:solidFill>
                <a:latin typeface="+mj-lt"/>
                <a:ea typeface="+mn-ea"/>
                <a:cs typeface="FS Elliot Pro"/>
              </a:defRPr>
            </a:lvl1pPr>
            <a:lvl2pPr marL="918610" indent="-309026" algn="l" defTabSz="609585" rtl="0" eaLnBrk="1" latinLnBrk="0" hangingPunct="1">
              <a:spcBef>
                <a:spcPct val="20000"/>
              </a:spcBef>
              <a:buClr>
                <a:schemeClr val="accent2">
                  <a:lumMod val="50000"/>
                </a:schemeClr>
              </a:buClr>
              <a:buFont typeface="Arial"/>
              <a:buChar char="–"/>
              <a:defRPr sz="1867" kern="1200">
                <a:solidFill>
                  <a:schemeClr val="accent2">
                    <a:lumMod val="50000"/>
                  </a:schemeClr>
                </a:solidFill>
                <a:latin typeface="+mj-lt"/>
                <a:ea typeface="+mn-ea"/>
                <a:cs typeface="FS Elliot Pro"/>
              </a:defRPr>
            </a:lvl2pPr>
            <a:lvl3pPr marL="1523962" indent="-304792" algn="l" defTabSz="609585" rtl="0" eaLnBrk="1" latinLnBrk="0" hangingPunct="1">
              <a:spcBef>
                <a:spcPct val="20000"/>
              </a:spcBef>
              <a:buFont typeface="Arial"/>
              <a:buChar char="•"/>
              <a:defRPr sz="1867" kern="1200">
                <a:solidFill>
                  <a:srgbClr val="162B48"/>
                </a:solidFill>
                <a:latin typeface="+mj-lt"/>
                <a:ea typeface="+mn-ea"/>
                <a:cs typeface="FS Elliot Pro"/>
              </a:defRPr>
            </a:lvl3pPr>
            <a:lvl4pPr marL="2133547" indent="-304792" algn="l" defTabSz="609585" rtl="0" eaLnBrk="1" latinLnBrk="0" hangingPunct="1">
              <a:spcBef>
                <a:spcPct val="20000"/>
              </a:spcBef>
              <a:buFont typeface="Arial"/>
              <a:buChar char="–"/>
              <a:defRPr sz="1600" kern="1200">
                <a:solidFill>
                  <a:srgbClr val="162B48"/>
                </a:solidFill>
                <a:latin typeface="+mj-lt"/>
                <a:ea typeface="+mn-ea"/>
                <a:cs typeface="+mn-cs"/>
              </a:defRPr>
            </a:lvl4pPr>
            <a:lvl5pPr marL="2743131" indent="-304792" algn="l" defTabSz="609585" rtl="0" eaLnBrk="1" latinLnBrk="0" hangingPunct="1">
              <a:spcBef>
                <a:spcPct val="20000"/>
              </a:spcBef>
              <a:buFont typeface="Arial"/>
              <a:buChar char="»"/>
              <a:defRPr sz="1333" kern="1200">
                <a:solidFill>
                  <a:srgbClr val="162B48"/>
                </a:solidFill>
                <a:latin typeface="+mj-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9525" lvl="1" indent="0">
              <a:buNone/>
            </a:pPr>
            <a:r>
              <a:rPr lang="en-US" sz="1800" dirty="0">
                <a:solidFill>
                  <a:srgbClr val="333333"/>
                </a:solidFill>
              </a:rPr>
              <a:t>Use performance-based contributions and performance-</a:t>
            </a:r>
            <a:br>
              <a:rPr lang="en-US" sz="1800" dirty="0">
                <a:solidFill>
                  <a:srgbClr val="333333"/>
                </a:solidFill>
              </a:rPr>
            </a:br>
            <a:r>
              <a:rPr lang="en-US" sz="1800" dirty="0">
                <a:solidFill>
                  <a:srgbClr val="333333"/>
                </a:solidFill>
              </a:rPr>
              <a:t>based vesting to </a:t>
            </a:r>
            <a:r>
              <a:rPr lang="en-US" sz="1800" b="1" dirty="0">
                <a:solidFill>
                  <a:srgbClr val="004C97"/>
                </a:solidFill>
              </a:rPr>
              <a:t>motivate</a:t>
            </a:r>
            <a:r>
              <a:rPr lang="en-US" sz="1800" dirty="0">
                <a:solidFill>
                  <a:srgbClr val="333333"/>
                </a:solidFill>
              </a:rPr>
              <a:t> </a:t>
            </a:r>
            <a:br>
              <a:rPr lang="en-US" sz="1800" dirty="0">
                <a:solidFill>
                  <a:srgbClr val="333333"/>
                </a:solidFill>
              </a:rPr>
            </a:br>
            <a:r>
              <a:rPr lang="en-US" sz="1800" dirty="0">
                <a:solidFill>
                  <a:srgbClr val="333333"/>
                </a:solidFill>
              </a:rPr>
              <a:t>key performers.</a:t>
            </a:r>
          </a:p>
        </p:txBody>
      </p:sp>
      <p:sp>
        <p:nvSpPr>
          <p:cNvPr id="25" name="Text Placeholder 1">
            <a:extLst>
              <a:ext uri="{FF2B5EF4-FFF2-40B4-BE49-F238E27FC236}">
                <a16:creationId xmlns:a16="http://schemas.microsoft.com/office/drawing/2014/main" id="{6F132B3F-548F-C318-4074-160C5BE343F8}"/>
              </a:ext>
            </a:extLst>
          </p:cNvPr>
          <p:cNvSpPr txBox="1">
            <a:spLocks/>
          </p:cNvSpPr>
          <p:nvPr/>
        </p:nvSpPr>
        <p:spPr>
          <a:xfrm>
            <a:off x="7034542" y="4763120"/>
            <a:ext cx="3245219" cy="1317097"/>
          </a:xfrm>
          <a:prstGeom prst="rect">
            <a:avLst/>
          </a:prstGeom>
        </p:spPr>
        <p:txBody>
          <a:bodyPr vert="horz" lIns="0" tIns="0" rIns="0" bIns="0" rtlCol="0" anchor="t" anchorCtr="0">
            <a:noAutofit/>
          </a:bodyPr>
          <a:lstStyle>
            <a:lvl1pPr marL="455073" indent="-302676" algn="l" defTabSz="609585" rtl="0" eaLnBrk="1" latinLnBrk="0" hangingPunct="1">
              <a:spcBef>
                <a:spcPct val="20000"/>
              </a:spcBef>
              <a:buClr>
                <a:schemeClr val="accent2">
                  <a:lumMod val="50000"/>
                </a:schemeClr>
              </a:buClr>
              <a:buFont typeface="Arial"/>
              <a:buChar char="•"/>
              <a:defRPr sz="2133" kern="1200">
                <a:solidFill>
                  <a:schemeClr val="accent2">
                    <a:lumMod val="50000"/>
                  </a:schemeClr>
                </a:solidFill>
                <a:latin typeface="+mj-lt"/>
                <a:ea typeface="+mn-ea"/>
                <a:cs typeface="FS Elliot Pro"/>
              </a:defRPr>
            </a:lvl1pPr>
            <a:lvl2pPr marL="918610" indent="-309026" algn="l" defTabSz="609585" rtl="0" eaLnBrk="1" latinLnBrk="0" hangingPunct="1">
              <a:spcBef>
                <a:spcPct val="20000"/>
              </a:spcBef>
              <a:buClr>
                <a:schemeClr val="accent2">
                  <a:lumMod val="50000"/>
                </a:schemeClr>
              </a:buClr>
              <a:buFont typeface="Arial"/>
              <a:buChar char="–"/>
              <a:defRPr sz="1867" kern="1200">
                <a:solidFill>
                  <a:schemeClr val="accent2">
                    <a:lumMod val="50000"/>
                  </a:schemeClr>
                </a:solidFill>
                <a:latin typeface="+mj-lt"/>
                <a:ea typeface="+mn-ea"/>
                <a:cs typeface="FS Elliot Pro"/>
              </a:defRPr>
            </a:lvl2pPr>
            <a:lvl3pPr marL="1523962" indent="-304792" algn="l" defTabSz="609585" rtl="0" eaLnBrk="1" latinLnBrk="0" hangingPunct="1">
              <a:spcBef>
                <a:spcPct val="20000"/>
              </a:spcBef>
              <a:buFont typeface="Arial"/>
              <a:buChar char="•"/>
              <a:defRPr sz="1867" kern="1200">
                <a:solidFill>
                  <a:srgbClr val="162B48"/>
                </a:solidFill>
                <a:latin typeface="+mj-lt"/>
                <a:ea typeface="+mn-ea"/>
                <a:cs typeface="FS Elliot Pro"/>
              </a:defRPr>
            </a:lvl3pPr>
            <a:lvl4pPr marL="2133547" indent="-304792" algn="l" defTabSz="609585" rtl="0" eaLnBrk="1" latinLnBrk="0" hangingPunct="1">
              <a:spcBef>
                <a:spcPct val="20000"/>
              </a:spcBef>
              <a:buFont typeface="Arial"/>
              <a:buChar char="–"/>
              <a:defRPr sz="1600" kern="1200">
                <a:solidFill>
                  <a:srgbClr val="162B48"/>
                </a:solidFill>
                <a:latin typeface="+mj-lt"/>
                <a:ea typeface="+mn-ea"/>
                <a:cs typeface="+mn-cs"/>
              </a:defRPr>
            </a:lvl4pPr>
            <a:lvl5pPr marL="2743131" indent="-304792" algn="l" defTabSz="609585" rtl="0" eaLnBrk="1" latinLnBrk="0" hangingPunct="1">
              <a:spcBef>
                <a:spcPct val="20000"/>
              </a:spcBef>
              <a:buFont typeface="Arial"/>
              <a:buChar char="»"/>
              <a:defRPr sz="1333" kern="1200">
                <a:solidFill>
                  <a:srgbClr val="162B48"/>
                </a:solidFill>
                <a:latin typeface="+mj-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9525" lvl="1" indent="0">
              <a:buNone/>
            </a:pPr>
            <a:r>
              <a:rPr lang="en-US" sz="1800" dirty="0">
                <a:solidFill>
                  <a:srgbClr val="333333"/>
                </a:solidFill>
              </a:rPr>
              <a:t>Customize contribution and vesting schedules to use as </a:t>
            </a:r>
            <a:r>
              <a:rPr lang="en-US" sz="1800" b="1" dirty="0">
                <a:solidFill>
                  <a:srgbClr val="004C97"/>
                </a:solidFill>
              </a:rPr>
              <a:t>performance rewards</a:t>
            </a:r>
            <a:r>
              <a:rPr lang="en-US" sz="1800" b="1" dirty="0">
                <a:solidFill>
                  <a:srgbClr val="333333"/>
                </a:solidFill>
              </a:rPr>
              <a:t> </a:t>
            </a:r>
            <a:r>
              <a:rPr lang="en-US" sz="1800" dirty="0">
                <a:solidFill>
                  <a:srgbClr val="333333"/>
                </a:solidFill>
              </a:rPr>
              <a:t>for </a:t>
            </a:r>
            <a:br>
              <a:rPr lang="en-US" sz="1800" dirty="0">
                <a:solidFill>
                  <a:srgbClr val="333333"/>
                </a:solidFill>
              </a:rPr>
            </a:br>
            <a:r>
              <a:rPr lang="en-US" sz="1800" dirty="0">
                <a:solidFill>
                  <a:srgbClr val="333333"/>
                </a:solidFill>
              </a:rPr>
              <a:t>key employees. </a:t>
            </a:r>
          </a:p>
        </p:txBody>
      </p:sp>
      <p:pic>
        <p:nvPicPr>
          <p:cNvPr id="8" name="Picture 7">
            <a:extLst>
              <a:ext uri="{FF2B5EF4-FFF2-40B4-BE49-F238E27FC236}">
                <a16:creationId xmlns:a16="http://schemas.microsoft.com/office/drawing/2014/main" id="{FB8BB042-3036-6424-1A72-C676DDA57380}"/>
              </a:ext>
            </a:extLst>
          </p:cNvPr>
          <p:cNvPicPr>
            <a:picLocks noChangeAspect="1"/>
          </p:cNvPicPr>
          <p:nvPr/>
        </p:nvPicPr>
        <p:blipFill>
          <a:blip r:embed="rId5"/>
          <a:stretch>
            <a:fillRect/>
          </a:stretch>
        </p:blipFill>
        <p:spPr>
          <a:xfrm>
            <a:off x="6352082" y="3151313"/>
            <a:ext cx="737843" cy="737843"/>
          </a:xfrm>
          <a:prstGeom prst="rect">
            <a:avLst/>
          </a:prstGeom>
        </p:spPr>
      </p:pic>
      <p:pic>
        <p:nvPicPr>
          <p:cNvPr id="9" name="Picture 8">
            <a:extLst>
              <a:ext uri="{FF2B5EF4-FFF2-40B4-BE49-F238E27FC236}">
                <a16:creationId xmlns:a16="http://schemas.microsoft.com/office/drawing/2014/main" id="{FF29BD8D-58B5-349B-95FB-64B1EE362FA4}"/>
              </a:ext>
            </a:extLst>
          </p:cNvPr>
          <p:cNvPicPr>
            <a:picLocks noChangeAspect="1"/>
          </p:cNvPicPr>
          <p:nvPr/>
        </p:nvPicPr>
        <p:blipFill>
          <a:blip r:embed="rId5"/>
          <a:stretch>
            <a:fillRect/>
          </a:stretch>
        </p:blipFill>
        <p:spPr>
          <a:xfrm>
            <a:off x="6352082" y="4523847"/>
            <a:ext cx="737843" cy="737843"/>
          </a:xfrm>
          <a:prstGeom prst="rect">
            <a:avLst/>
          </a:prstGeom>
        </p:spPr>
      </p:pic>
    </p:spTree>
    <p:extLst>
      <p:ext uri="{BB962C8B-B14F-4D97-AF65-F5344CB8AC3E}">
        <p14:creationId xmlns:p14="http://schemas.microsoft.com/office/powerpoint/2010/main" val="959027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56D3768-E9C8-9D6E-E506-B52C049C8BDD}"/>
              </a:ext>
            </a:extLst>
          </p:cNvPr>
          <p:cNvSpPr/>
          <p:nvPr/>
        </p:nvSpPr>
        <p:spPr>
          <a:xfrm rot="10800000" flipH="1">
            <a:off x="0" y="0"/>
            <a:ext cx="12192000" cy="6858000"/>
          </a:xfrm>
          <a:prstGeom prst="rect">
            <a:avLst/>
          </a:prstGeom>
          <a:solidFill>
            <a:srgbClr val="EDF9FF"/>
          </a:solidFill>
          <a:ln w="9525" cap="flat" cmpd="sng" algn="ctr">
            <a:noFill/>
            <a:prstDash val="solid"/>
          </a:ln>
          <a:effectLst/>
        </p:spPr>
        <p:txBody>
          <a:bodyPr rtlCol="0" anchor="ctr"/>
          <a:lstStyle/>
          <a:p>
            <a:pPr algn="ctr" defTabSz="457092">
              <a:defRPr/>
            </a:pPr>
            <a:endParaRPr lang="en-US" kern="0">
              <a:solidFill>
                <a:prstClr val="white"/>
              </a:solidFill>
              <a:latin typeface="FS Elliot Pro"/>
            </a:endParaRPr>
          </a:p>
        </p:txBody>
      </p:sp>
      <p:sp>
        <p:nvSpPr>
          <p:cNvPr id="36" name="Rectangle 35">
            <a:extLst>
              <a:ext uri="{FF2B5EF4-FFF2-40B4-BE49-F238E27FC236}">
                <a16:creationId xmlns:a16="http://schemas.microsoft.com/office/drawing/2014/main" id="{0DAA8392-938C-676B-E068-45CEB86FFD2F}"/>
              </a:ext>
            </a:extLst>
          </p:cNvPr>
          <p:cNvSpPr/>
          <p:nvPr/>
        </p:nvSpPr>
        <p:spPr>
          <a:xfrm>
            <a:off x="6205006" y="4231115"/>
            <a:ext cx="4065167" cy="1900464"/>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a:extLst>
              <a:ext uri="{FF2B5EF4-FFF2-40B4-BE49-F238E27FC236}">
                <a16:creationId xmlns:a16="http://schemas.microsoft.com/office/drawing/2014/main" id="{49125E5A-852F-14F9-A1C9-229C00AC4205}"/>
              </a:ext>
            </a:extLst>
          </p:cNvPr>
          <p:cNvSpPr/>
          <p:nvPr/>
        </p:nvSpPr>
        <p:spPr>
          <a:xfrm>
            <a:off x="2019261" y="4231115"/>
            <a:ext cx="3682925" cy="1900464"/>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a:extLst>
              <a:ext uri="{FF2B5EF4-FFF2-40B4-BE49-F238E27FC236}">
                <a16:creationId xmlns:a16="http://schemas.microsoft.com/office/drawing/2014/main" id="{32BE48F6-CB89-4B60-F84B-FA30C3C3189B}"/>
              </a:ext>
            </a:extLst>
          </p:cNvPr>
          <p:cNvSpPr/>
          <p:nvPr/>
        </p:nvSpPr>
        <p:spPr>
          <a:xfrm>
            <a:off x="6205006" y="2097676"/>
            <a:ext cx="4065167" cy="1900464"/>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a:extLst>
              <a:ext uri="{FF2B5EF4-FFF2-40B4-BE49-F238E27FC236}">
                <a16:creationId xmlns:a16="http://schemas.microsoft.com/office/drawing/2014/main" id="{0397D448-EED7-C5B3-25C4-C7715F280948}"/>
              </a:ext>
            </a:extLst>
          </p:cNvPr>
          <p:cNvSpPr/>
          <p:nvPr/>
        </p:nvSpPr>
        <p:spPr>
          <a:xfrm>
            <a:off x="2019261" y="2097676"/>
            <a:ext cx="3682925" cy="1900464"/>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ext Placeholder 1">
            <a:extLst>
              <a:ext uri="{FF2B5EF4-FFF2-40B4-BE49-F238E27FC236}">
                <a16:creationId xmlns:a16="http://schemas.microsoft.com/office/drawing/2014/main" id="{0F87B547-BBBF-40E3-A8FC-FC099E08AEF0}"/>
              </a:ext>
            </a:extLst>
          </p:cNvPr>
          <p:cNvSpPr>
            <a:spLocks noGrp="1"/>
          </p:cNvSpPr>
          <p:nvPr>
            <p:ph type="body" sz="quarter" idx="14"/>
          </p:nvPr>
        </p:nvSpPr>
        <p:spPr>
          <a:xfrm>
            <a:off x="620685" y="1282514"/>
            <a:ext cx="10380991" cy="584675"/>
          </a:xfrm>
        </p:spPr>
        <p:txBody>
          <a:bodyPr/>
          <a:lstStyle/>
          <a:p>
            <a:pPr marL="9525" indent="0">
              <a:buNone/>
            </a:pPr>
            <a:r>
              <a:rPr lang="en-US" sz="2000" b="1" dirty="0">
                <a:solidFill>
                  <a:srgbClr val="004C97"/>
                </a:solidFill>
                <a:latin typeface="FS Elliot Pro" panose="02000503040000020004" pitchFamily="2" charset="0"/>
              </a:rPr>
              <a:t>Use discretionary employer contributions based on the needs of your organization.</a:t>
            </a:r>
          </a:p>
        </p:txBody>
      </p:sp>
      <p:sp>
        <p:nvSpPr>
          <p:cNvPr id="13" name="Title 2">
            <a:extLst>
              <a:ext uri="{FF2B5EF4-FFF2-40B4-BE49-F238E27FC236}">
                <a16:creationId xmlns:a16="http://schemas.microsoft.com/office/drawing/2014/main" id="{8395C88B-356B-4AFF-8143-F951D0AD0D15}"/>
              </a:ext>
            </a:extLst>
          </p:cNvPr>
          <p:cNvSpPr txBox="1">
            <a:spLocks/>
          </p:cNvSpPr>
          <p:nvPr/>
        </p:nvSpPr>
        <p:spPr>
          <a:xfrm>
            <a:off x="608919" y="692573"/>
            <a:ext cx="8377139" cy="711200"/>
          </a:xfrm>
          <a:prstGeom prst="rect">
            <a:avLst/>
          </a:prstGeom>
        </p:spPr>
        <p:txBody>
          <a:bodyPr vert="horz" lIns="0" tIns="0" rIns="0" bIns="0" rtlCol="0" anchor="t" anchorCtr="0">
            <a:noAutofit/>
          </a:bodyPr>
          <a:lstStyle>
            <a:lvl1pPr algn="l" defTabSz="457200" rtl="0" eaLnBrk="1" latinLnBrk="0" hangingPunct="1">
              <a:lnSpc>
                <a:spcPct val="80000"/>
              </a:lnSpc>
              <a:spcBef>
                <a:spcPct val="0"/>
              </a:spcBef>
              <a:buNone/>
              <a:defRPr sz="2100" b="0" i="0" kern="1200" baseline="0">
                <a:solidFill>
                  <a:schemeClr val="bg2"/>
                </a:solidFill>
                <a:latin typeface="FS Elliot Pro"/>
                <a:ea typeface="+mj-ea"/>
                <a:cs typeface="FS Elliot Pro"/>
              </a:defRPr>
            </a:lvl1pPr>
          </a:lstStyle>
          <a:p>
            <a:r>
              <a:rPr lang="en-US" sz="4000" dirty="0">
                <a:solidFill>
                  <a:srgbClr val="0076CF"/>
                </a:solidFill>
                <a:latin typeface="FS Elliot Pro Light" panose="02000503040000020004" pitchFamily="2" charset="0"/>
              </a:rPr>
              <a:t>Compensation management </a:t>
            </a:r>
          </a:p>
        </p:txBody>
      </p:sp>
      <p:sp>
        <p:nvSpPr>
          <p:cNvPr id="29" name="Text Placeholder 1">
            <a:extLst>
              <a:ext uri="{FF2B5EF4-FFF2-40B4-BE49-F238E27FC236}">
                <a16:creationId xmlns:a16="http://schemas.microsoft.com/office/drawing/2014/main" id="{94CA979B-F1B0-5638-20A5-C77758D148CC}"/>
              </a:ext>
            </a:extLst>
          </p:cNvPr>
          <p:cNvSpPr txBox="1">
            <a:spLocks/>
          </p:cNvSpPr>
          <p:nvPr/>
        </p:nvSpPr>
        <p:spPr>
          <a:xfrm>
            <a:off x="2582472" y="2327430"/>
            <a:ext cx="2549444" cy="1582066"/>
          </a:xfrm>
          <a:prstGeom prst="rect">
            <a:avLst/>
          </a:prstGeom>
        </p:spPr>
        <p:txBody>
          <a:bodyPr vert="horz" lIns="0" tIns="0" rIns="0" bIns="0" rtlCol="0" anchor="t" anchorCtr="0">
            <a:noAutofit/>
          </a:bodyPr>
          <a:lstStyle>
            <a:lvl1pPr marL="455073" indent="-302676" algn="l" defTabSz="609585" rtl="0" eaLnBrk="1" latinLnBrk="0" hangingPunct="1">
              <a:spcBef>
                <a:spcPct val="20000"/>
              </a:spcBef>
              <a:buClr>
                <a:schemeClr val="accent2">
                  <a:lumMod val="50000"/>
                </a:schemeClr>
              </a:buClr>
              <a:buFont typeface="Arial"/>
              <a:buChar char="•"/>
              <a:defRPr sz="2133" kern="1200">
                <a:solidFill>
                  <a:schemeClr val="accent2">
                    <a:lumMod val="50000"/>
                  </a:schemeClr>
                </a:solidFill>
                <a:latin typeface="+mj-lt"/>
                <a:ea typeface="+mn-ea"/>
                <a:cs typeface="FS Elliot Pro"/>
              </a:defRPr>
            </a:lvl1pPr>
            <a:lvl2pPr marL="918610" indent="-309026" algn="l" defTabSz="609585" rtl="0" eaLnBrk="1" latinLnBrk="0" hangingPunct="1">
              <a:spcBef>
                <a:spcPct val="20000"/>
              </a:spcBef>
              <a:buClr>
                <a:schemeClr val="accent2">
                  <a:lumMod val="50000"/>
                </a:schemeClr>
              </a:buClr>
              <a:buFont typeface="Arial"/>
              <a:buChar char="–"/>
              <a:defRPr sz="1867" kern="1200">
                <a:solidFill>
                  <a:schemeClr val="accent2">
                    <a:lumMod val="50000"/>
                  </a:schemeClr>
                </a:solidFill>
                <a:latin typeface="+mj-lt"/>
                <a:ea typeface="+mn-ea"/>
                <a:cs typeface="FS Elliot Pro"/>
              </a:defRPr>
            </a:lvl2pPr>
            <a:lvl3pPr marL="1523962" indent="-304792" algn="l" defTabSz="609585" rtl="0" eaLnBrk="1" latinLnBrk="0" hangingPunct="1">
              <a:spcBef>
                <a:spcPct val="20000"/>
              </a:spcBef>
              <a:buFont typeface="Arial"/>
              <a:buChar char="•"/>
              <a:defRPr sz="1867" kern="1200">
                <a:solidFill>
                  <a:srgbClr val="162B48"/>
                </a:solidFill>
                <a:latin typeface="+mj-lt"/>
                <a:ea typeface="+mn-ea"/>
                <a:cs typeface="FS Elliot Pro"/>
              </a:defRPr>
            </a:lvl3pPr>
            <a:lvl4pPr marL="2133547" indent="-304792" algn="l" defTabSz="609585" rtl="0" eaLnBrk="1" latinLnBrk="0" hangingPunct="1">
              <a:spcBef>
                <a:spcPct val="20000"/>
              </a:spcBef>
              <a:buFont typeface="Arial"/>
              <a:buChar char="–"/>
              <a:defRPr sz="1600" kern="1200">
                <a:solidFill>
                  <a:srgbClr val="162B48"/>
                </a:solidFill>
                <a:latin typeface="+mj-lt"/>
                <a:ea typeface="+mn-ea"/>
                <a:cs typeface="+mn-cs"/>
              </a:defRPr>
            </a:lvl4pPr>
            <a:lvl5pPr marL="2743131" indent="-304792" algn="l" defTabSz="609585" rtl="0" eaLnBrk="1" latinLnBrk="0" hangingPunct="1">
              <a:spcBef>
                <a:spcPct val="20000"/>
              </a:spcBef>
              <a:buFont typeface="Arial"/>
              <a:buChar char="»"/>
              <a:defRPr sz="1333" kern="1200">
                <a:solidFill>
                  <a:srgbClr val="162B48"/>
                </a:solidFill>
                <a:latin typeface="+mj-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9525" indent="0">
              <a:buFont typeface="Arial"/>
              <a:buNone/>
            </a:pPr>
            <a:r>
              <a:rPr lang="en-US" sz="2000" b="1" dirty="0">
                <a:solidFill>
                  <a:srgbClr val="333333"/>
                </a:solidFill>
                <a:latin typeface="FS Elliot Pro" panose="02000503040000020004" pitchFamily="2" charset="0"/>
              </a:rPr>
              <a:t>Recruit</a:t>
            </a:r>
          </a:p>
          <a:p>
            <a:pPr marL="9525" indent="0">
              <a:buFont typeface="Arial"/>
              <a:buNone/>
            </a:pPr>
            <a:r>
              <a:rPr lang="en-US" sz="1600" dirty="0">
                <a:solidFill>
                  <a:srgbClr val="333333"/>
                </a:solidFill>
                <a:latin typeface="FS Elliot Pro" panose="02000503040000020004" pitchFamily="2" charset="0"/>
              </a:rPr>
              <a:t>Attract top talent via signing bonuses tied to tenure or performance.</a:t>
            </a:r>
          </a:p>
        </p:txBody>
      </p:sp>
      <p:sp>
        <p:nvSpPr>
          <p:cNvPr id="30" name="Text Placeholder 1">
            <a:extLst>
              <a:ext uri="{FF2B5EF4-FFF2-40B4-BE49-F238E27FC236}">
                <a16:creationId xmlns:a16="http://schemas.microsoft.com/office/drawing/2014/main" id="{F605507A-614B-3924-5E7B-1C9DDA499A51}"/>
              </a:ext>
            </a:extLst>
          </p:cNvPr>
          <p:cNvSpPr txBox="1">
            <a:spLocks/>
          </p:cNvSpPr>
          <p:nvPr/>
        </p:nvSpPr>
        <p:spPr>
          <a:xfrm>
            <a:off x="2582471" y="4477124"/>
            <a:ext cx="2549446" cy="1589019"/>
          </a:xfrm>
          <a:prstGeom prst="rect">
            <a:avLst/>
          </a:prstGeom>
        </p:spPr>
        <p:txBody>
          <a:bodyPr vert="horz" lIns="0" tIns="0" rIns="0" bIns="0" rtlCol="0" anchor="t" anchorCtr="0">
            <a:noAutofit/>
          </a:bodyPr>
          <a:lstStyle>
            <a:lvl1pPr marL="455073" indent="-302676" algn="l" defTabSz="609585" rtl="0" eaLnBrk="1" latinLnBrk="0" hangingPunct="1">
              <a:spcBef>
                <a:spcPct val="20000"/>
              </a:spcBef>
              <a:buClr>
                <a:schemeClr val="accent2">
                  <a:lumMod val="50000"/>
                </a:schemeClr>
              </a:buClr>
              <a:buFont typeface="Arial"/>
              <a:buChar char="•"/>
              <a:defRPr sz="2133" kern="1200">
                <a:solidFill>
                  <a:schemeClr val="accent2">
                    <a:lumMod val="50000"/>
                  </a:schemeClr>
                </a:solidFill>
                <a:latin typeface="+mj-lt"/>
                <a:ea typeface="+mn-ea"/>
                <a:cs typeface="FS Elliot Pro"/>
              </a:defRPr>
            </a:lvl1pPr>
            <a:lvl2pPr marL="918610" indent="-309026" algn="l" defTabSz="609585" rtl="0" eaLnBrk="1" latinLnBrk="0" hangingPunct="1">
              <a:spcBef>
                <a:spcPct val="20000"/>
              </a:spcBef>
              <a:buClr>
                <a:schemeClr val="accent2">
                  <a:lumMod val="50000"/>
                </a:schemeClr>
              </a:buClr>
              <a:buFont typeface="Arial"/>
              <a:buChar char="–"/>
              <a:defRPr sz="1867" kern="1200">
                <a:solidFill>
                  <a:schemeClr val="accent2">
                    <a:lumMod val="50000"/>
                  </a:schemeClr>
                </a:solidFill>
                <a:latin typeface="+mj-lt"/>
                <a:ea typeface="+mn-ea"/>
                <a:cs typeface="FS Elliot Pro"/>
              </a:defRPr>
            </a:lvl2pPr>
            <a:lvl3pPr marL="1523962" indent="-304792" algn="l" defTabSz="609585" rtl="0" eaLnBrk="1" latinLnBrk="0" hangingPunct="1">
              <a:spcBef>
                <a:spcPct val="20000"/>
              </a:spcBef>
              <a:buFont typeface="Arial"/>
              <a:buChar char="•"/>
              <a:defRPr sz="1867" kern="1200">
                <a:solidFill>
                  <a:srgbClr val="162B48"/>
                </a:solidFill>
                <a:latin typeface="+mj-lt"/>
                <a:ea typeface="+mn-ea"/>
                <a:cs typeface="FS Elliot Pro"/>
              </a:defRPr>
            </a:lvl3pPr>
            <a:lvl4pPr marL="2133547" indent="-304792" algn="l" defTabSz="609585" rtl="0" eaLnBrk="1" latinLnBrk="0" hangingPunct="1">
              <a:spcBef>
                <a:spcPct val="20000"/>
              </a:spcBef>
              <a:buFont typeface="Arial"/>
              <a:buChar char="–"/>
              <a:defRPr sz="1600" kern="1200">
                <a:solidFill>
                  <a:srgbClr val="162B48"/>
                </a:solidFill>
                <a:latin typeface="+mj-lt"/>
                <a:ea typeface="+mn-ea"/>
                <a:cs typeface="+mn-cs"/>
              </a:defRPr>
            </a:lvl4pPr>
            <a:lvl5pPr marL="2743131" indent="-304792" algn="l" defTabSz="609585" rtl="0" eaLnBrk="1" latinLnBrk="0" hangingPunct="1">
              <a:spcBef>
                <a:spcPct val="20000"/>
              </a:spcBef>
              <a:buFont typeface="Arial"/>
              <a:buChar char="»"/>
              <a:defRPr sz="1333" kern="1200">
                <a:solidFill>
                  <a:srgbClr val="162B48"/>
                </a:solidFill>
                <a:latin typeface="+mj-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9525" indent="0">
              <a:buFont typeface="Arial"/>
              <a:buNone/>
            </a:pPr>
            <a:r>
              <a:rPr lang="en-US" sz="2000" b="1" dirty="0">
                <a:solidFill>
                  <a:srgbClr val="333333"/>
                </a:solidFill>
                <a:latin typeface="FS Elliot Pro" panose="02000503040000020004" pitchFamily="2" charset="0"/>
              </a:rPr>
              <a:t>Retain</a:t>
            </a:r>
          </a:p>
          <a:p>
            <a:pPr marL="9525" indent="0">
              <a:buFont typeface="Arial"/>
              <a:buNone/>
            </a:pPr>
            <a:r>
              <a:rPr lang="en-US" sz="1600" dirty="0">
                <a:solidFill>
                  <a:srgbClr val="333333"/>
                </a:solidFill>
                <a:latin typeface="FS Elliot Pro" panose="02000503040000020004" pitchFamily="2" charset="0"/>
              </a:rPr>
              <a:t>Influence tenure with structured bonuses that use vesting schedules.</a:t>
            </a:r>
          </a:p>
        </p:txBody>
      </p:sp>
      <p:sp>
        <p:nvSpPr>
          <p:cNvPr id="31" name="Text Placeholder 1">
            <a:extLst>
              <a:ext uri="{FF2B5EF4-FFF2-40B4-BE49-F238E27FC236}">
                <a16:creationId xmlns:a16="http://schemas.microsoft.com/office/drawing/2014/main" id="{8741A534-E5E0-9C7C-79AC-4DA7B1EEDD7A}"/>
              </a:ext>
            </a:extLst>
          </p:cNvPr>
          <p:cNvSpPr txBox="1">
            <a:spLocks/>
          </p:cNvSpPr>
          <p:nvPr/>
        </p:nvSpPr>
        <p:spPr>
          <a:xfrm>
            <a:off x="6825056" y="2327430"/>
            <a:ext cx="2793145" cy="1582066"/>
          </a:xfrm>
          <a:prstGeom prst="rect">
            <a:avLst/>
          </a:prstGeom>
        </p:spPr>
        <p:txBody>
          <a:bodyPr vert="horz" lIns="0" tIns="0" rIns="0" bIns="0" rtlCol="0" anchor="t" anchorCtr="0">
            <a:noAutofit/>
          </a:bodyPr>
          <a:lstStyle>
            <a:lvl1pPr marL="455073" indent="-302676" algn="l" defTabSz="609585" rtl="0" eaLnBrk="1" latinLnBrk="0" hangingPunct="1">
              <a:spcBef>
                <a:spcPct val="20000"/>
              </a:spcBef>
              <a:buClr>
                <a:schemeClr val="accent2">
                  <a:lumMod val="50000"/>
                </a:schemeClr>
              </a:buClr>
              <a:buFont typeface="Arial"/>
              <a:buChar char="•"/>
              <a:defRPr sz="2133" kern="1200">
                <a:solidFill>
                  <a:schemeClr val="accent2">
                    <a:lumMod val="50000"/>
                  </a:schemeClr>
                </a:solidFill>
                <a:latin typeface="+mj-lt"/>
                <a:ea typeface="+mn-ea"/>
                <a:cs typeface="FS Elliot Pro"/>
              </a:defRPr>
            </a:lvl1pPr>
            <a:lvl2pPr marL="918610" indent="-309026" algn="l" defTabSz="609585" rtl="0" eaLnBrk="1" latinLnBrk="0" hangingPunct="1">
              <a:spcBef>
                <a:spcPct val="20000"/>
              </a:spcBef>
              <a:buClr>
                <a:schemeClr val="accent2">
                  <a:lumMod val="50000"/>
                </a:schemeClr>
              </a:buClr>
              <a:buFont typeface="Arial"/>
              <a:buChar char="–"/>
              <a:defRPr sz="1867" kern="1200">
                <a:solidFill>
                  <a:schemeClr val="accent2">
                    <a:lumMod val="50000"/>
                  </a:schemeClr>
                </a:solidFill>
                <a:latin typeface="+mj-lt"/>
                <a:ea typeface="+mn-ea"/>
                <a:cs typeface="FS Elliot Pro"/>
              </a:defRPr>
            </a:lvl2pPr>
            <a:lvl3pPr marL="1523962" indent="-304792" algn="l" defTabSz="609585" rtl="0" eaLnBrk="1" latinLnBrk="0" hangingPunct="1">
              <a:spcBef>
                <a:spcPct val="20000"/>
              </a:spcBef>
              <a:buFont typeface="Arial"/>
              <a:buChar char="•"/>
              <a:defRPr sz="1867" kern="1200">
                <a:solidFill>
                  <a:srgbClr val="162B48"/>
                </a:solidFill>
                <a:latin typeface="+mj-lt"/>
                <a:ea typeface="+mn-ea"/>
                <a:cs typeface="FS Elliot Pro"/>
              </a:defRPr>
            </a:lvl3pPr>
            <a:lvl4pPr marL="2133547" indent="-304792" algn="l" defTabSz="609585" rtl="0" eaLnBrk="1" latinLnBrk="0" hangingPunct="1">
              <a:spcBef>
                <a:spcPct val="20000"/>
              </a:spcBef>
              <a:buFont typeface="Arial"/>
              <a:buChar char="–"/>
              <a:defRPr sz="1600" kern="1200">
                <a:solidFill>
                  <a:srgbClr val="162B48"/>
                </a:solidFill>
                <a:latin typeface="+mj-lt"/>
                <a:ea typeface="+mn-ea"/>
                <a:cs typeface="+mn-cs"/>
              </a:defRPr>
            </a:lvl4pPr>
            <a:lvl5pPr marL="2743131" indent="-304792" algn="l" defTabSz="609585" rtl="0" eaLnBrk="1" latinLnBrk="0" hangingPunct="1">
              <a:spcBef>
                <a:spcPct val="20000"/>
              </a:spcBef>
              <a:buFont typeface="Arial"/>
              <a:buChar char="»"/>
              <a:defRPr sz="1333" kern="1200">
                <a:solidFill>
                  <a:srgbClr val="162B48"/>
                </a:solidFill>
                <a:latin typeface="+mj-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9525" indent="0">
              <a:buFont typeface="Arial"/>
              <a:buNone/>
            </a:pPr>
            <a:r>
              <a:rPr lang="en-US" sz="2000" b="1" dirty="0">
                <a:solidFill>
                  <a:srgbClr val="333333"/>
                </a:solidFill>
                <a:latin typeface="FS Elliot Pro" panose="02000503040000020004" pitchFamily="2" charset="0"/>
              </a:rPr>
              <a:t>Reward</a:t>
            </a:r>
          </a:p>
          <a:p>
            <a:pPr marL="9525" indent="0">
              <a:buFont typeface="Arial"/>
              <a:buNone/>
            </a:pPr>
            <a:r>
              <a:rPr lang="en-US" sz="1600" dirty="0">
                <a:solidFill>
                  <a:srgbClr val="333333"/>
                </a:solidFill>
                <a:latin typeface="FS Elliot Pro" panose="02000503040000020004" pitchFamily="2" charset="0"/>
              </a:rPr>
              <a:t>Drive both organizational and personal performance with incentive-based contributions to the plan.</a:t>
            </a:r>
          </a:p>
        </p:txBody>
      </p:sp>
      <p:sp>
        <p:nvSpPr>
          <p:cNvPr id="32" name="Text Placeholder 1">
            <a:extLst>
              <a:ext uri="{FF2B5EF4-FFF2-40B4-BE49-F238E27FC236}">
                <a16:creationId xmlns:a16="http://schemas.microsoft.com/office/drawing/2014/main" id="{C3FB94A7-184C-2ADA-DC3C-9255FFD16603}"/>
              </a:ext>
            </a:extLst>
          </p:cNvPr>
          <p:cNvSpPr txBox="1">
            <a:spLocks/>
          </p:cNvSpPr>
          <p:nvPr/>
        </p:nvSpPr>
        <p:spPr>
          <a:xfrm>
            <a:off x="6825056" y="4477125"/>
            <a:ext cx="2960293" cy="1565810"/>
          </a:xfrm>
          <a:prstGeom prst="rect">
            <a:avLst/>
          </a:prstGeom>
        </p:spPr>
        <p:txBody>
          <a:bodyPr vert="horz" lIns="0" tIns="0" rIns="0" bIns="0" rtlCol="0" anchor="t" anchorCtr="0">
            <a:noAutofit/>
          </a:bodyPr>
          <a:lstStyle>
            <a:lvl1pPr marL="455073" indent="-302676" algn="l" defTabSz="609585" rtl="0" eaLnBrk="1" latinLnBrk="0" hangingPunct="1">
              <a:spcBef>
                <a:spcPct val="20000"/>
              </a:spcBef>
              <a:buClr>
                <a:schemeClr val="accent2">
                  <a:lumMod val="50000"/>
                </a:schemeClr>
              </a:buClr>
              <a:buFont typeface="Arial"/>
              <a:buChar char="•"/>
              <a:defRPr sz="2133" kern="1200">
                <a:solidFill>
                  <a:schemeClr val="accent2">
                    <a:lumMod val="50000"/>
                  </a:schemeClr>
                </a:solidFill>
                <a:latin typeface="+mj-lt"/>
                <a:ea typeface="+mn-ea"/>
                <a:cs typeface="FS Elliot Pro"/>
              </a:defRPr>
            </a:lvl1pPr>
            <a:lvl2pPr marL="918610" indent="-309026" algn="l" defTabSz="609585" rtl="0" eaLnBrk="1" latinLnBrk="0" hangingPunct="1">
              <a:spcBef>
                <a:spcPct val="20000"/>
              </a:spcBef>
              <a:buClr>
                <a:schemeClr val="accent2">
                  <a:lumMod val="50000"/>
                </a:schemeClr>
              </a:buClr>
              <a:buFont typeface="Arial"/>
              <a:buChar char="–"/>
              <a:defRPr sz="1867" kern="1200">
                <a:solidFill>
                  <a:schemeClr val="accent2">
                    <a:lumMod val="50000"/>
                  </a:schemeClr>
                </a:solidFill>
                <a:latin typeface="+mj-lt"/>
                <a:ea typeface="+mn-ea"/>
                <a:cs typeface="FS Elliot Pro"/>
              </a:defRPr>
            </a:lvl2pPr>
            <a:lvl3pPr marL="1523962" indent="-304792" algn="l" defTabSz="609585" rtl="0" eaLnBrk="1" latinLnBrk="0" hangingPunct="1">
              <a:spcBef>
                <a:spcPct val="20000"/>
              </a:spcBef>
              <a:buFont typeface="Arial"/>
              <a:buChar char="•"/>
              <a:defRPr sz="1867" kern="1200">
                <a:solidFill>
                  <a:srgbClr val="162B48"/>
                </a:solidFill>
                <a:latin typeface="+mj-lt"/>
                <a:ea typeface="+mn-ea"/>
                <a:cs typeface="FS Elliot Pro"/>
              </a:defRPr>
            </a:lvl3pPr>
            <a:lvl4pPr marL="2133547" indent="-304792" algn="l" defTabSz="609585" rtl="0" eaLnBrk="1" latinLnBrk="0" hangingPunct="1">
              <a:spcBef>
                <a:spcPct val="20000"/>
              </a:spcBef>
              <a:buFont typeface="Arial"/>
              <a:buChar char="–"/>
              <a:defRPr sz="1600" kern="1200">
                <a:solidFill>
                  <a:srgbClr val="162B48"/>
                </a:solidFill>
                <a:latin typeface="+mj-lt"/>
                <a:ea typeface="+mn-ea"/>
                <a:cs typeface="+mn-cs"/>
              </a:defRPr>
            </a:lvl4pPr>
            <a:lvl5pPr marL="2743131" indent="-304792" algn="l" defTabSz="609585" rtl="0" eaLnBrk="1" latinLnBrk="0" hangingPunct="1">
              <a:spcBef>
                <a:spcPct val="20000"/>
              </a:spcBef>
              <a:buFont typeface="Arial"/>
              <a:buChar char="»"/>
              <a:defRPr sz="1333" kern="1200">
                <a:solidFill>
                  <a:srgbClr val="162B48"/>
                </a:solidFill>
                <a:latin typeface="+mj-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9525" indent="0">
              <a:buFont typeface="Arial"/>
              <a:buNone/>
            </a:pPr>
            <a:r>
              <a:rPr lang="en-US" sz="2000" b="1" dirty="0">
                <a:solidFill>
                  <a:srgbClr val="333333"/>
                </a:solidFill>
                <a:latin typeface="FS Elliot Pro" panose="02000503040000020004" pitchFamily="2" charset="0"/>
              </a:rPr>
              <a:t>Retire</a:t>
            </a:r>
          </a:p>
          <a:p>
            <a:pPr marL="9525" indent="0">
              <a:buFont typeface="Arial"/>
              <a:buNone/>
            </a:pPr>
            <a:r>
              <a:rPr lang="en-US" sz="1600" dirty="0">
                <a:solidFill>
                  <a:srgbClr val="333333"/>
                </a:solidFill>
                <a:latin typeface="FS Elliot Pro" panose="02000503040000020004" pitchFamily="2" charset="0"/>
              </a:rPr>
              <a:t>Restore company match benefits you’re unable to make in qualified plans due to testing or compensation limits.</a:t>
            </a:r>
          </a:p>
        </p:txBody>
      </p:sp>
      <p:sp>
        <p:nvSpPr>
          <p:cNvPr id="33" name="TextBox 32">
            <a:extLst>
              <a:ext uri="{FF2B5EF4-FFF2-40B4-BE49-F238E27FC236}">
                <a16:creationId xmlns:a16="http://schemas.microsoft.com/office/drawing/2014/main" id="{DD4A3E65-8F59-A770-A3E5-5EE6AC5C8DD8}"/>
              </a:ext>
            </a:extLst>
          </p:cNvPr>
          <p:cNvSpPr txBox="1"/>
          <p:nvPr/>
        </p:nvSpPr>
        <p:spPr>
          <a:xfrm>
            <a:off x="149512" y="6559055"/>
            <a:ext cx="2710566" cy="215444"/>
          </a:xfrm>
          <a:prstGeom prst="rect">
            <a:avLst/>
          </a:prstGeom>
          <a:noFill/>
        </p:spPr>
        <p:txBody>
          <a:bodyPr wrap="square" rtlCol="0">
            <a:spAutoFit/>
          </a:bodyPr>
          <a:lstStyle/>
          <a:p>
            <a:pPr defTabSz="391756">
              <a:defRPr/>
            </a:pPr>
            <a:r>
              <a:rPr lang="fr-FR" sz="800" kern="0" dirty="0">
                <a:solidFill>
                  <a:srgbClr val="333333"/>
                </a:solidFill>
                <a:latin typeface="FS Elliot Pro" panose="02000503040000020004" pitchFamily="2" charset="0"/>
              </a:rPr>
              <a:t>BB11557-04 | 2781357-032023</a:t>
            </a:r>
          </a:p>
        </p:txBody>
      </p:sp>
      <p:sp>
        <p:nvSpPr>
          <p:cNvPr id="54" name="Rectangle 53">
            <a:extLst>
              <a:ext uri="{FF2B5EF4-FFF2-40B4-BE49-F238E27FC236}">
                <a16:creationId xmlns:a16="http://schemas.microsoft.com/office/drawing/2014/main" id="{B7987E97-5718-32AC-D8BC-D422F865E585}"/>
              </a:ext>
            </a:extLst>
          </p:cNvPr>
          <p:cNvSpPr/>
          <p:nvPr/>
        </p:nvSpPr>
        <p:spPr>
          <a:xfrm>
            <a:off x="6116361" y="4142470"/>
            <a:ext cx="4065167" cy="1900464"/>
          </a:xfrm>
          <a:prstGeom prst="rect">
            <a:avLst/>
          </a:prstGeom>
          <a:noFill/>
          <a:ln w="19050" cap="rnd">
            <a:solidFill>
              <a:srgbClr val="0076CF"/>
            </a:solidFill>
            <a:prstDash val="solid"/>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Rectangle 54">
            <a:extLst>
              <a:ext uri="{FF2B5EF4-FFF2-40B4-BE49-F238E27FC236}">
                <a16:creationId xmlns:a16="http://schemas.microsoft.com/office/drawing/2014/main" id="{830941FC-90DA-C372-89FC-D14D7D89BB39}"/>
              </a:ext>
            </a:extLst>
          </p:cNvPr>
          <p:cNvSpPr/>
          <p:nvPr/>
        </p:nvSpPr>
        <p:spPr>
          <a:xfrm>
            <a:off x="1930616" y="4142470"/>
            <a:ext cx="3682925" cy="1900464"/>
          </a:xfrm>
          <a:prstGeom prst="rect">
            <a:avLst/>
          </a:prstGeom>
          <a:noFill/>
          <a:ln w="19050" cap="rnd">
            <a:solidFill>
              <a:srgbClr val="0076CF"/>
            </a:solidFill>
            <a:prstDash val="solid"/>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Rectangle 55">
            <a:extLst>
              <a:ext uri="{FF2B5EF4-FFF2-40B4-BE49-F238E27FC236}">
                <a16:creationId xmlns:a16="http://schemas.microsoft.com/office/drawing/2014/main" id="{A979ECB1-9E66-CC81-B879-3383382D780A}"/>
              </a:ext>
            </a:extLst>
          </p:cNvPr>
          <p:cNvSpPr/>
          <p:nvPr/>
        </p:nvSpPr>
        <p:spPr>
          <a:xfrm>
            <a:off x="6116361" y="2009031"/>
            <a:ext cx="4065167" cy="1900464"/>
          </a:xfrm>
          <a:prstGeom prst="rect">
            <a:avLst/>
          </a:prstGeom>
          <a:noFill/>
          <a:ln w="19050" cap="rnd">
            <a:solidFill>
              <a:srgbClr val="0076CF"/>
            </a:solidFill>
            <a:prstDash val="solid"/>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Rectangle 56">
            <a:extLst>
              <a:ext uri="{FF2B5EF4-FFF2-40B4-BE49-F238E27FC236}">
                <a16:creationId xmlns:a16="http://schemas.microsoft.com/office/drawing/2014/main" id="{DBB94E4E-B3F8-D8D2-A7D0-828906EF80A7}"/>
              </a:ext>
            </a:extLst>
          </p:cNvPr>
          <p:cNvSpPr/>
          <p:nvPr/>
        </p:nvSpPr>
        <p:spPr>
          <a:xfrm>
            <a:off x="1930616" y="2009031"/>
            <a:ext cx="3682925" cy="1900464"/>
          </a:xfrm>
          <a:prstGeom prst="rect">
            <a:avLst/>
          </a:prstGeom>
          <a:noFill/>
          <a:ln w="19050" cap="rnd">
            <a:solidFill>
              <a:srgbClr val="0076CF"/>
            </a:solidFill>
            <a:prstDash val="solid"/>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E2CC294B-F4B1-74D9-57C1-83152F46359C}"/>
              </a:ext>
            </a:extLst>
          </p:cNvPr>
          <p:cNvSpPr/>
          <p:nvPr/>
        </p:nvSpPr>
        <p:spPr>
          <a:xfrm>
            <a:off x="1638881" y="2341198"/>
            <a:ext cx="791158" cy="791158"/>
          </a:xfrm>
          <a:prstGeom prst="ellipse">
            <a:avLst/>
          </a:prstGeom>
          <a:solidFill>
            <a:srgbClr val="55F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01ED1137-E2E1-93A0-C0F5-C6C234633625}"/>
              </a:ext>
            </a:extLst>
          </p:cNvPr>
          <p:cNvSpPr/>
          <p:nvPr/>
        </p:nvSpPr>
        <p:spPr>
          <a:xfrm>
            <a:off x="1623005" y="2309446"/>
            <a:ext cx="791158" cy="791158"/>
          </a:xfrm>
          <a:prstGeom prst="ellipse">
            <a:avLst/>
          </a:prstGeom>
          <a:noFill/>
          <a:ln w="19050">
            <a:solidFill>
              <a:srgbClr val="0076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C6263596-72E1-DE66-C253-F3C4B3129203}"/>
              </a:ext>
            </a:extLst>
          </p:cNvPr>
          <p:cNvSpPr/>
          <p:nvPr/>
        </p:nvSpPr>
        <p:spPr>
          <a:xfrm>
            <a:off x="1652140" y="4445770"/>
            <a:ext cx="791158" cy="791158"/>
          </a:xfrm>
          <a:prstGeom prst="ellipse">
            <a:avLst/>
          </a:prstGeom>
          <a:solidFill>
            <a:srgbClr val="55F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9C02F2EA-894D-52CE-3254-31AFCA4FB775}"/>
              </a:ext>
            </a:extLst>
          </p:cNvPr>
          <p:cNvSpPr/>
          <p:nvPr/>
        </p:nvSpPr>
        <p:spPr>
          <a:xfrm>
            <a:off x="1636264" y="4414018"/>
            <a:ext cx="791158" cy="791158"/>
          </a:xfrm>
          <a:prstGeom prst="ellipse">
            <a:avLst/>
          </a:prstGeom>
          <a:noFill/>
          <a:ln w="19050">
            <a:solidFill>
              <a:srgbClr val="0076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BBD92BB1-5FAB-8454-DB58-4976E75D3DA0}"/>
              </a:ext>
            </a:extLst>
          </p:cNvPr>
          <p:cNvSpPr/>
          <p:nvPr/>
        </p:nvSpPr>
        <p:spPr>
          <a:xfrm>
            <a:off x="5866915" y="2341198"/>
            <a:ext cx="791158" cy="791158"/>
          </a:xfrm>
          <a:prstGeom prst="ellipse">
            <a:avLst/>
          </a:prstGeom>
          <a:solidFill>
            <a:srgbClr val="55F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A64403A-292F-751D-02AA-A959A2160215}"/>
              </a:ext>
            </a:extLst>
          </p:cNvPr>
          <p:cNvSpPr/>
          <p:nvPr/>
        </p:nvSpPr>
        <p:spPr>
          <a:xfrm>
            <a:off x="5851039" y="2309446"/>
            <a:ext cx="791158" cy="791158"/>
          </a:xfrm>
          <a:prstGeom prst="ellipse">
            <a:avLst/>
          </a:prstGeom>
          <a:noFill/>
          <a:ln w="19050">
            <a:solidFill>
              <a:srgbClr val="0076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8AF968E0-21AA-5F3F-37DE-96F44759D2AF}"/>
              </a:ext>
            </a:extLst>
          </p:cNvPr>
          <p:cNvSpPr/>
          <p:nvPr/>
        </p:nvSpPr>
        <p:spPr>
          <a:xfrm>
            <a:off x="5880174" y="4445770"/>
            <a:ext cx="791158" cy="791158"/>
          </a:xfrm>
          <a:prstGeom prst="ellipse">
            <a:avLst/>
          </a:prstGeom>
          <a:solidFill>
            <a:srgbClr val="55F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D9094701-F727-111E-6E51-FDAD9167B818}"/>
              </a:ext>
            </a:extLst>
          </p:cNvPr>
          <p:cNvSpPr/>
          <p:nvPr/>
        </p:nvSpPr>
        <p:spPr>
          <a:xfrm>
            <a:off x="5864298" y="4414018"/>
            <a:ext cx="791158" cy="791158"/>
          </a:xfrm>
          <a:prstGeom prst="ellipse">
            <a:avLst/>
          </a:prstGeom>
          <a:noFill/>
          <a:ln w="19050">
            <a:solidFill>
              <a:srgbClr val="0076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Graphic 63">
            <a:extLst>
              <a:ext uri="{FF2B5EF4-FFF2-40B4-BE49-F238E27FC236}">
                <a16:creationId xmlns:a16="http://schemas.microsoft.com/office/drawing/2014/main" id="{7BA231E5-3D6A-065C-18B2-F366844F2B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860714" y="2530213"/>
            <a:ext cx="320426" cy="366201"/>
          </a:xfrm>
          <a:prstGeom prst="rect">
            <a:avLst/>
          </a:prstGeom>
        </p:spPr>
      </p:pic>
      <p:pic>
        <p:nvPicPr>
          <p:cNvPr id="65" name="Graphic 64">
            <a:extLst>
              <a:ext uri="{FF2B5EF4-FFF2-40B4-BE49-F238E27FC236}">
                <a16:creationId xmlns:a16="http://schemas.microsoft.com/office/drawing/2014/main" id="{104B3FBF-8EA5-2456-8E4C-EB6FBEE91F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6112904" y="4638900"/>
            <a:ext cx="320426" cy="366201"/>
          </a:xfrm>
          <a:prstGeom prst="rect">
            <a:avLst/>
          </a:prstGeom>
        </p:spPr>
      </p:pic>
      <p:pic>
        <p:nvPicPr>
          <p:cNvPr id="67" name="Graphic 66">
            <a:extLst>
              <a:ext uri="{FF2B5EF4-FFF2-40B4-BE49-F238E27FC236}">
                <a16:creationId xmlns:a16="http://schemas.microsoft.com/office/drawing/2014/main" id="{E0429D44-C7A4-7DC3-24F6-CDB322CD7A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62928" y="2566030"/>
            <a:ext cx="375281" cy="333583"/>
          </a:xfrm>
          <a:prstGeom prst="rect">
            <a:avLst/>
          </a:prstGeom>
        </p:spPr>
      </p:pic>
      <p:pic>
        <p:nvPicPr>
          <p:cNvPr id="69" name="Graphic 68">
            <a:extLst>
              <a:ext uri="{FF2B5EF4-FFF2-40B4-BE49-F238E27FC236}">
                <a16:creationId xmlns:a16="http://schemas.microsoft.com/office/drawing/2014/main" id="{7C9654D3-7DDE-E6A8-58DA-625D4643B5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9557860">
            <a:off x="1841349" y="4631495"/>
            <a:ext cx="370822" cy="370822"/>
          </a:xfrm>
          <a:prstGeom prst="rect">
            <a:avLst/>
          </a:prstGeom>
        </p:spPr>
      </p:pic>
      <p:sp>
        <p:nvSpPr>
          <p:cNvPr id="3" name="Text Placeholder 6">
            <a:extLst>
              <a:ext uri="{FF2B5EF4-FFF2-40B4-BE49-F238E27FC236}">
                <a16:creationId xmlns:a16="http://schemas.microsoft.com/office/drawing/2014/main" id="{F143B84D-98DB-5CE0-511C-F37FE16AA14E}"/>
              </a:ext>
            </a:extLst>
          </p:cNvPr>
          <p:cNvSpPr txBox="1">
            <a:spLocks/>
          </p:cNvSpPr>
          <p:nvPr/>
        </p:nvSpPr>
        <p:spPr>
          <a:xfrm>
            <a:off x="623455" y="240143"/>
            <a:ext cx="4603064" cy="362021"/>
          </a:xfrm>
          <a:prstGeom prst="rect">
            <a:avLst/>
          </a:prstGeom>
        </p:spPr>
        <p:txBody>
          <a:bodyPr lIns="0" tIns="0" rIns="0" bIns="0"/>
          <a:lstStyle>
            <a:lvl1pPr marL="342900" indent="-227013" algn="l" defTabSz="457200" rtl="0" eaLnBrk="1" latinLnBrk="0" hangingPunct="1">
              <a:spcBef>
                <a:spcPct val="20000"/>
              </a:spcBef>
              <a:buClr>
                <a:schemeClr val="accent2">
                  <a:lumMod val="50000"/>
                </a:schemeClr>
              </a:buClr>
              <a:buFont typeface="Arial"/>
              <a:buChar char="•"/>
              <a:defRPr sz="1800" kern="1200">
                <a:solidFill>
                  <a:schemeClr val="accent2">
                    <a:lumMod val="50000"/>
                  </a:schemeClr>
                </a:solidFill>
                <a:latin typeface="FS Elliot Pro"/>
                <a:ea typeface="+mn-ea"/>
                <a:cs typeface="FS Elliot Pro"/>
              </a:defRPr>
            </a:lvl1pPr>
            <a:lvl2pPr marL="688975" indent="-231775" algn="l" defTabSz="457200" rtl="0" eaLnBrk="1" latinLnBrk="0" hangingPunct="1">
              <a:spcBef>
                <a:spcPct val="20000"/>
              </a:spcBef>
              <a:buClr>
                <a:schemeClr val="accent2">
                  <a:lumMod val="50000"/>
                </a:schemeClr>
              </a:buClr>
              <a:buFont typeface="Arial"/>
              <a:buChar char="–"/>
              <a:defRPr sz="1600" kern="1200">
                <a:solidFill>
                  <a:schemeClr val="accent2">
                    <a:lumMod val="50000"/>
                  </a:schemeClr>
                </a:solidFill>
                <a:latin typeface="FS Elliot Pro"/>
                <a:ea typeface="+mn-ea"/>
                <a:cs typeface="FS Elliot Pro"/>
              </a:defRPr>
            </a:lvl2pPr>
            <a:lvl3pPr marL="1143000" indent="-228600" algn="l" defTabSz="457200" rtl="0" eaLnBrk="1" latinLnBrk="0" hangingPunct="1">
              <a:spcBef>
                <a:spcPct val="20000"/>
              </a:spcBef>
              <a:buFont typeface="Arial"/>
              <a:buChar char="•"/>
              <a:defRPr sz="1400" kern="1200">
                <a:solidFill>
                  <a:srgbClr val="162B48"/>
                </a:solidFill>
                <a:latin typeface="FS Elliot Pro"/>
                <a:ea typeface="+mn-ea"/>
                <a:cs typeface="FS Elliot Pro"/>
              </a:defRPr>
            </a:lvl3pPr>
            <a:lvl4pPr marL="1600200" indent="-228600" algn="l" defTabSz="457200" rtl="0" eaLnBrk="1" latinLnBrk="0" hangingPunct="1">
              <a:spcBef>
                <a:spcPct val="20000"/>
              </a:spcBef>
              <a:buFont typeface="Arial"/>
              <a:buChar char="–"/>
              <a:defRPr sz="1200" kern="1200">
                <a:solidFill>
                  <a:srgbClr val="162B48"/>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162B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525" indent="0">
              <a:buNone/>
            </a:pPr>
            <a:r>
              <a:rPr lang="en-US" sz="1200" dirty="0">
                <a:solidFill>
                  <a:srgbClr val="333333"/>
                </a:solidFill>
                <a:latin typeface="FS Elliot Pro" panose="02000503040000020004" pitchFamily="2" charset="0"/>
              </a:rPr>
              <a:t>Recruit, retain, reward, &amp; retire key employees</a:t>
            </a:r>
          </a:p>
        </p:txBody>
      </p:sp>
      <p:pic>
        <p:nvPicPr>
          <p:cNvPr id="4" name="Graphic 3">
            <a:extLst>
              <a:ext uri="{FF2B5EF4-FFF2-40B4-BE49-F238E27FC236}">
                <a16:creationId xmlns:a16="http://schemas.microsoft.com/office/drawing/2014/main" id="{3F093ECA-6A2E-AB49-59E7-BBFCFD3BB39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41101" y="219891"/>
            <a:ext cx="272061" cy="217649"/>
          </a:xfrm>
          <a:prstGeom prst="rect">
            <a:avLst/>
          </a:prstGeom>
        </p:spPr>
      </p:pic>
    </p:spTree>
    <p:extLst>
      <p:ext uri="{BB962C8B-B14F-4D97-AF65-F5344CB8AC3E}">
        <p14:creationId xmlns:p14="http://schemas.microsoft.com/office/powerpoint/2010/main" val="3090858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person, indoor, person&#10;&#10;Description automatically generated">
            <a:extLst>
              <a:ext uri="{FF2B5EF4-FFF2-40B4-BE49-F238E27FC236}">
                <a16:creationId xmlns:a16="http://schemas.microsoft.com/office/drawing/2014/main" id="{5C74D566-4E14-4DDC-D74A-C2FABB5BDFBB}"/>
              </a:ext>
            </a:extLst>
          </p:cNvPr>
          <p:cNvPicPr>
            <a:picLocks noChangeAspect="1"/>
          </p:cNvPicPr>
          <p:nvPr/>
        </p:nvPicPr>
        <p:blipFill rotWithShape="1">
          <a:blip r:embed="rId3"/>
          <a:srcRect l="1760" r="19099"/>
          <a:stretch/>
        </p:blipFill>
        <p:spPr>
          <a:xfrm>
            <a:off x="4061637" y="0"/>
            <a:ext cx="8130363" cy="6843469"/>
          </a:xfrm>
          <a:prstGeom prst="rect">
            <a:avLst/>
          </a:prstGeom>
        </p:spPr>
      </p:pic>
      <p:sp>
        <p:nvSpPr>
          <p:cNvPr id="5" name="Rectangle 4">
            <a:extLst>
              <a:ext uri="{FF2B5EF4-FFF2-40B4-BE49-F238E27FC236}">
                <a16:creationId xmlns:a16="http://schemas.microsoft.com/office/drawing/2014/main" id="{33E8787B-5CB4-E681-0F7D-F01E8D5AB346}"/>
              </a:ext>
            </a:extLst>
          </p:cNvPr>
          <p:cNvSpPr/>
          <p:nvPr/>
        </p:nvSpPr>
        <p:spPr>
          <a:xfrm rot="10800000" flipH="1">
            <a:off x="0" y="0"/>
            <a:ext cx="6019800" cy="6858000"/>
          </a:xfrm>
          <a:prstGeom prst="rect">
            <a:avLst/>
          </a:prstGeom>
          <a:gradFill rotWithShape="1">
            <a:gsLst>
              <a:gs pos="12000">
                <a:srgbClr val="002855"/>
              </a:gs>
              <a:gs pos="100000">
                <a:srgbClr val="004C97"/>
              </a:gs>
            </a:gsLst>
            <a:lin ang="3600000" scaled="0"/>
          </a:gradFill>
          <a:ln w="9525" cap="flat" cmpd="sng" algn="ctr">
            <a:noFill/>
            <a:prstDash val="solid"/>
          </a:ln>
          <a:effectLst/>
        </p:spPr>
        <p:txBody>
          <a:bodyPr rtlCol="0" anchor="ctr"/>
          <a:lstStyle/>
          <a:p>
            <a:pPr algn="ctr" defTabSz="457092">
              <a:defRPr/>
            </a:pPr>
            <a:endParaRPr lang="en-US" kern="0">
              <a:solidFill>
                <a:prstClr val="white"/>
              </a:solidFill>
              <a:latin typeface="FS Elliot Pro"/>
            </a:endParaRPr>
          </a:p>
        </p:txBody>
      </p:sp>
      <p:sp>
        <p:nvSpPr>
          <p:cNvPr id="6" name="TextBox 5">
            <a:extLst>
              <a:ext uri="{FF2B5EF4-FFF2-40B4-BE49-F238E27FC236}">
                <a16:creationId xmlns:a16="http://schemas.microsoft.com/office/drawing/2014/main" id="{88829844-00C3-8759-1518-D8CADF1A0DCA}"/>
              </a:ext>
            </a:extLst>
          </p:cNvPr>
          <p:cNvSpPr txBox="1"/>
          <p:nvPr/>
        </p:nvSpPr>
        <p:spPr>
          <a:xfrm>
            <a:off x="1342853" y="2070961"/>
            <a:ext cx="3975397" cy="276999"/>
          </a:xfrm>
          <a:prstGeom prst="rect">
            <a:avLst/>
          </a:prstGeom>
          <a:noFill/>
        </p:spPr>
        <p:txBody>
          <a:bodyPr wrap="square" rtlCol="0">
            <a:spAutoFit/>
          </a:bodyPr>
          <a:lstStyle/>
          <a:p>
            <a:r>
              <a:rPr lang="en-US" sz="1200" b="1" spc="100" dirty="0">
                <a:solidFill>
                  <a:srgbClr val="55FFF5"/>
                </a:solidFill>
                <a:latin typeface="FS Elliot Pro" panose="02000503040000020004" pitchFamily="2" charset="0"/>
              </a:rPr>
              <a:t>4 BUSINESS NEEDS </a:t>
            </a:r>
            <a:r>
              <a:rPr lang="en-US" sz="1200" i="1" dirty="0">
                <a:solidFill>
                  <a:srgbClr val="55FFF5"/>
                </a:solidFill>
                <a:latin typeface="FS Elliot Pro" panose="02000503040000020004" pitchFamily="2" charset="0"/>
              </a:rPr>
              <a:t>deferred comp can help meet</a:t>
            </a:r>
          </a:p>
        </p:txBody>
      </p:sp>
      <p:sp>
        <p:nvSpPr>
          <p:cNvPr id="11" name="Title 5">
            <a:extLst>
              <a:ext uri="{FF2B5EF4-FFF2-40B4-BE49-F238E27FC236}">
                <a16:creationId xmlns:a16="http://schemas.microsoft.com/office/drawing/2014/main" id="{0D9CA13B-B92E-0241-F001-CAD158450DC0}"/>
              </a:ext>
            </a:extLst>
          </p:cNvPr>
          <p:cNvSpPr txBox="1">
            <a:spLocks/>
          </p:cNvSpPr>
          <p:nvPr/>
        </p:nvSpPr>
        <p:spPr>
          <a:xfrm>
            <a:off x="847337" y="2495574"/>
            <a:ext cx="4619398" cy="16914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000" dirty="0">
                <a:solidFill>
                  <a:schemeClr val="bg1"/>
                </a:solidFill>
                <a:latin typeface="FS Elliot Pro Light" panose="02000503040000020004" pitchFamily="2" charset="0"/>
              </a:rPr>
              <a:t>Simulate employee ownership and </a:t>
            </a:r>
          </a:p>
          <a:p>
            <a:pPr>
              <a:lnSpc>
                <a:spcPct val="100000"/>
              </a:lnSpc>
            </a:pPr>
            <a:r>
              <a:rPr lang="en-US" sz="4000" dirty="0">
                <a:solidFill>
                  <a:schemeClr val="bg1"/>
                </a:solidFill>
                <a:latin typeface="FS Elliot Pro Light" panose="02000503040000020004" pitchFamily="2" charset="0"/>
              </a:rPr>
              <a:t>facilitate business succession</a:t>
            </a:r>
          </a:p>
        </p:txBody>
      </p:sp>
      <p:sp>
        <p:nvSpPr>
          <p:cNvPr id="14" name="TextBox 13">
            <a:extLst>
              <a:ext uri="{FF2B5EF4-FFF2-40B4-BE49-F238E27FC236}">
                <a16:creationId xmlns:a16="http://schemas.microsoft.com/office/drawing/2014/main" id="{23B6586D-FEF3-90BE-0A79-71404A6AA3D7}"/>
              </a:ext>
            </a:extLst>
          </p:cNvPr>
          <p:cNvSpPr txBox="1"/>
          <p:nvPr/>
        </p:nvSpPr>
        <p:spPr>
          <a:xfrm>
            <a:off x="149512" y="6559055"/>
            <a:ext cx="2710566" cy="215444"/>
          </a:xfrm>
          <a:prstGeom prst="rect">
            <a:avLst/>
          </a:prstGeom>
          <a:noFill/>
        </p:spPr>
        <p:txBody>
          <a:bodyPr wrap="square" rtlCol="0">
            <a:spAutoFit/>
          </a:bodyPr>
          <a:lstStyle/>
          <a:p>
            <a:pPr defTabSz="391756">
              <a:defRPr/>
            </a:pPr>
            <a:r>
              <a:rPr lang="fr-FR" sz="800" kern="0" dirty="0">
                <a:solidFill>
                  <a:schemeClr val="bg1"/>
                </a:solidFill>
                <a:latin typeface="FS Elliot Pro" panose="02000503040000020004" pitchFamily="2" charset="0"/>
              </a:rPr>
              <a:t>BB11557-04 | 2781357-032023</a:t>
            </a:r>
          </a:p>
        </p:txBody>
      </p:sp>
      <p:pic>
        <p:nvPicPr>
          <p:cNvPr id="9" name="Graphic 8">
            <a:extLst>
              <a:ext uri="{FF2B5EF4-FFF2-40B4-BE49-F238E27FC236}">
                <a16:creationId xmlns:a16="http://schemas.microsoft.com/office/drawing/2014/main" id="{45BA5A0A-4223-CCC7-7289-189850FC8C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6026" y="1941091"/>
            <a:ext cx="480586" cy="480586"/>
          </a:xfrm>
          <a:prstGeom prst="rect">
            <a:avLst/>
          </a:prstGeom>
        </p:spPr>
      </p:pic>
    </p:spTree>
    <p:extLst>
      <p:ext uri="{BB962C8B-B14F-4D97-AF65-F5344CB8AC3E}">
        <p14:creationId xmlns:p14="http://schemas.microsoft.com/office/powerpoint/2010/main" val="2316546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12000">
              <a:srgbClr val="002855"/>
            </a:gs>
            <a:gs pos="100000">
              <a:srgbClr val="004C97"/>
            </a:gs>
          </a:gsLst>
          <a:lin ang="18900000" scaled="1"/>
        </a:gra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87B547-BBBF-40E3-A8FC-FC099E08AEF0}"/>
              </a:ext>
            </a:extLst>
          </p:cNvPr>
          <p:cNvSpPr>
            <a:spLocks noGrp="1"/>
          </p:cNvSpPr>
          <p:nvPr>
            <p:ph type="body" sz="quarter" idx="14"/>
          </p:nvPr>
        </p:nvSpPr>
        <p:spPr>
          <a:xfrm>
            <a:off x="5671503" y="1740626"/>
            <a:ext cx="4336054" cy="4039219"/>
          </a:xfrm>
        </p:spPr>
        <p:txBody>
          <a:bodyPr anchor="ctr" anchorCtr="0"/>
          <a:lstStyle/>
          <a:p>
            <a:pPr marL="152396" indent="0">
              <a:spcBef>
                <a:spcPts val="0"/>
              </a:spcBef>
              <a:spcAft>
                <a:spcPts val="3000"/>
              </a:spcAft>
              <a:buClrTx/>
              <a:buNone/>
            </a:pPr>
            <a:r>
              <a:rPr lang="en-US" sz="2000" b="1" dirty="0">
                <a:solidFill>
                  <a:schemeClr val="bg1"/>
                </a:solidFill>
              </a:rPr>
              <a:t>Deferred comp plans can be valuable to an organization planning for the future. </a:t>
            </a:r>
            <a:br>
              <a:rPr lang="en-US" sz="2000" b="1" dirty="0">
                <a:solidFill>
                  <a:schemeClr val="bg1"/>
                </a:solidFill>
              </a:rPr>
            </a:br>
            <a:endParaRPr lang="en-US" sz="2000" b="1" dirty="0">
              <a:solidFill>
                <a:schemeClr val="bg1"/>
              </a:solidFill>
            </a:endParaRPr>
          </a:p>
          <a:p>
            <a:pPr marL="152396" indent="0">
              <a:buClrTx/>
              <a:buNone/>
            </a:pPr>
            <a:r>
              <a:rPr lang="en-US" sz="2000" b="1" dirty="0">
                <a:solidFill>
                  <a:schemeClr val="bg1"/>
                </a:solidFill>
              </a:rPr>
              <a:t>These plans have a lot of flexibility and offer many options: </a:t>
            </a:r>
          </a:p>
          <a:p>
            <a:pPr marL="387341" lvl="1" indent="-224361">
              <a:buClrTx/>
              <a:buFont typeface="Arial" panose="020B0604020202020204" pitchFamily="34" charset="0"/>
              <a:buChar char="•"/>
            </a:pPr>
            <a:r>
              <a:rPr lang="en-US" sz="2000" dirty="0">
                <a:solidFill>
                  <a:srgbClr val="BFE3F6"/>
                </a:solidFill>
              </a:rPr>
              <a:t>Provide an ownership-like experience.</a:t>
            </a:r>
          </a:p>
          <a:p>
            <a:pPr marL="387341" lvl="1" indent="-224361">
              <a:buClrTx/>
              <a:buFont typeface="Arial" panose="020B0604020202020204" pitchFamily="34" charset="0"/>
              <a:buChar char="•"/>
            </a:pPr>
            <a:r>
              <a:rPr lang="en-US" sz="2000" dirty="0">
                <a:solidFill>
                  <a:srgbClr val="BFE3F6"/>
                </a:solidFill>
              </a:rPr>
              <a:t>Create opportunities for </a:t>
            </a:r>
            <a:br>
              <a:rPr lang="en-US" sz="2000" dirty="0">
                <a:solidFill>
                  <a:srgbClr val="BFE3F6"/>
                </a:solidFill>
              </a:rPr>
            </a:br>
            <a:r>
              <a:rPr lang="en-US" sz="2000" dirty="0">
                <a:solidFill>
                  <a:srgbClr val="BFE3F6"/>
                </a:solidFill>
              </a:rPr>
              <a:t>key employees to be potential future owners.</a:t>
            </a:r>
          </a:p>
        </p:txBody>
      </p:sp>
      <p:cxnSp>
        <p:nvCxnSpPr>
          <p:cNvPr id="9" name="Straight Connector 8">
            <a:extLst>
              <a:ext uri="{FF2B5EF4-FFF2-40B4-BE49-F238E27FC236}">
                <a16:creationId xmlns:a16="http://schemas.microsoft.com/office/drawing/2014/main" id="{37BE83BB-FFD3-481F-2FB6-1CAC6C1A018C}"/>
              </a:ext>
            </a:extLst>
          </p:cNvPr>
          <p:cNvCxnSpPr>
            <a:cxnSpLocks/>
          </p:cNvCxnSpPr>
          <p:nvPr/>
        </p:nvCxnSpPr>
        <p:spPr>
          <a:xfrm>
            <a:off x="5191432" y="3083945"/>
            <a:ext cx="5102942" cy="0"/>
          </a:xfrm>
          <a:prstGeom prst="line">
            <a:avLst/>
          </a:prstGeom>
          <a:ln>
            <a:solidFill>
              <a:srgbClr val="0091DA"/>
            </a:solidFill>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0140DACD-858F-2E51-9C1C-C2809D4DF6FA}"/>
              </a:ext>
            </a:extLst>
          </p:cNvPr>
          <p:cNvSpPr txBox="1"/>
          <p:nvPr/>
        </p:nvSpPr>
        <p:spPr>
          <a:xfrm>
            <a:off x="149512" y="6559055"/>
            <a:ext cx="2710566" cy="215444"/>
          </a:xfrm>
          <a:prstGeom prst="rect">
            <a:avLst/>
          </a:prstGeom>
          <a:noFill/>
        </p:spPr>
        <p:txBody>
          <a:bodyPr wrap="square" rtlCol="0">
            <a:spAutoFit/>
          </a:bodyPr>
          <a:lstStyle/>
          <a:p>
            <a:pPr defTabSz="391756">
              <a:defRPr/>
            </a:pPr>
            <a:r>
              <a:rPr lang="fr-FR" sz="800" kern="0" dirty="0">
                <a:solidFill>
                  <a:schemeClr val="bg1"/>
                </a:solidFill>
                <a:latin typeface="FS Elliot Pro" panose="02000503040000020004" pitchFamily="2" charset="0"/>
              </a:rPr>
              <a:t>BB11557-04 | 2781357-032023</a:t>
            </a:r>
          </a:p>
        </p:txBody>
      </p:sp>
      <p:sp>
        <p:nvSpPr>
          <p:cNvPr id="13" name="Rounded Rectangle 21">
            <a:extLst>
              <a:ext uri="{FF2B5EF4-FFF2-40B4-BE49-F238E27FC236}">
                <a16:creationId xmlns:a16="http://schemas.microsoft.com/office/drawing/2014/main" id="{695AAEA0-02DC-0FE6-A9FC-409DD5196C1E}"/>
              </a:ext>
            </a:extLst>
          </p:cNvPr>
          <p:cNvSpPr/>
          <p:nvPr/>
        </p:nvSpPr>
        <p:spPr>
          <a:xfrm>
            <a:off x="898059" y="2355374"/>
            <a:ext cx="1791978" cy="578637"/>
          </a:xfrm>
          <a:prstGeom prst="roundRect">
            <a:avLst>
              <a:gd name="adj" fmla="val 0"/>
            </a:avLst>
          </a:prstGeom>
          <a:solidFill>
            <a:srgbClr val="57FFF5"/>
          </a:solidFill>
          <a:ln w="6350" cap="flat" cmpd="sng" algn="ctr">
            <a:noFill/>
            <a:prstDash val="solid"/>
            <a:miter lim="800000"/>
          </a:ln>
          <a:effectLst/>
        </p:spPr>
        <p:txBody>
          <a:bodyPr lIns="177501" rIns="177501" bIns="88751" rtlCol="0" anchor="ctr"/>
          <a:lstStyle/>
          <a:p>
            <a:pPr marL="0" marR="0" lvl="0" indent="0" defTabSz="914400" eaLnBrk="1" fontAlgn="base" latinLnBrk="0" hangingPunct="1">
              <a:lnSpc>
                <a:spcPct val="100000"/>
              </a:lnSpc>
              <a:spcBef>
                <a:spcPct val="0"/>
              </a:spcBef>
              <a:spcAft>
                <a:spcPct val="0"/>
              </a:spcAft>
              <a:buClrTx/>
              <a:buSzTx/>
              <a:buFontTx/>
              <a:buNone/>
              <a:tabLst>
                <a:tab pos="2638005" algn="l"/>
              </a:tabLst>
              <a:defRPr/>
            </a:pPr>
            <a:endParaRPr kumimoji="0" lang="en-US" altLang="zh-CN" sz="1553" b="0" i="0" u="none" strike="noStrike" kern="0" cap="none" spc="0" normalizeH="0" baseline="30000" noProof="0" dirty="0">
              <a:ln>
                <a:noFill/>
              </a:ln>
              <a:solidFill>
                <a:srgbClr val="4D4E53"/>
              </a:solidFill>
              <a:effectLst/>
              <a:uLnTx/>
              <a:uFillTx/>
              <a:latin typeface="Calibri" panose="020F0502020204030204"/>
              <a:ea typeface="等线" panose="02010600030101010101" pitchFamily="2" charset="-122"/>
              <a:cs typeface="Arial" charset="0"/>
            </a:endParaRPr>
          </a:p>
        </p:txBody>
      </p:sp>
      <p:sp>
        <p:nvSpPr>
          <p:cNvPr id="6" name="Title 5">
            <a:extLst>
              <a:ext uri="{FF2B5EF4-FFF2-40B4-BE49-F238E27FC236}">
                <a16:creationId xmlns:a16="http://schemas.microsoft.com/office/drawing/2014/main" id="{6B6E6537-087C-44EC-BA00-BAD47FAA0099}"/>
              </a:ext>
            </a:extLst>
          </p:cNvPr>
          <p:cNvSpPr>
            <a:spLocks noGrp="1"/>
          </p:cNvSpPr>
          <p:nvPr>
            <p:ph type="title"/>
          </p:nvPr>
        </p:nvSpPr>
        <p:spPr>
          <a:xfrm>
            <a:off x="975362" y="2339780"/>
            <a:ext cx="3587213" cy="1241625"/>
          </a:xfrm>
        </p:spPr>
        <p:txBody>
          <a:bodyPr/>
          <a:lstStyle/>
          <a:p>
            <a:pPr>
              <a:lnSpc>
                <a:spcPct val="100000"/>
              </a:lnSpc>
            </a:pPr>
            <a:r>
              <a:rPr lang="en-US" b="1" dirty="0">
                <a:solidFill>
                  <a:srgbClr val="004C97"/>
                </a:solidFill>
                <a:latin typeface="FS Elliot Pro" panose="02000503040000020004" pitchFamily="2" charset="0"/>
              </a:rPr>
              <a:t>Create</a:t>
            </a:r>
            <a:r>
              <a:rPr lang="en-US" dirty="0">
                <a:solidFill>
                  <a:schemeClr val="bg1"/>
                </a:solidFill>
                <a:latin typeface="FS Elliot Pro Light" panose="02000503040000020004" pitchFamily="2" charset="0"/>
              </a:rPr>
              <a:t>  an ownership-like experience</a:t>
            </a:r>
          </a:p>
        </p:txBody>
      </p:sp>
      <p:pic>
        <p:nvPicPr>
          <p:cNvPr id="7" name="Picture 6">
            <a:extLst>
              <a:ext uri="{FF2B5EF4-FFF2-40B4-BE49-F238E27FC236}">
                <a16:creationId xmlns:a16="http://schemas.microsoft.com/office/drawing/2014/main" id="{CDFEF938-3FD3-AD42-A7EC-B52B68A9E5E6}"/>
              </a:ext>
            </a:extLst>
          </p:cNvPr>
          <p:cNvPicPr>
            <a:picLocks noChangeAspect="1"/>
          </p:cNvPicPr>
          <p:nvPr/>
        </p:nvPicPr>
        <p:blipFill>
          <a:blip r:embed="rId3"/>
          <a:stretch>
            <a:fillRect/>
          </a:stretch>
        </p:blipFill>
        <p:spPr>
          <a:xfrm>
            <a:off x="4990424" y="1567246"/>
            <a:ext cx="737843" cy="737843"/>
          </a:xfrm>
          <a:prstGeom prst="rect">
            <a:avLst/>
          </a:prstGeom>
        </p:spPr>
      </p:pic>
      <p:pic>
        <p:nvPicPr>
          <p:cNvPr id="8" name="Picture 7">
            <a:extLst>
              <a:ext uri="{FF2B5EF4-FFF2-40B4-BE49-F238E27FC236}">
                <a16:creationId xmlns:a16="http://schemas.microsoft.com/office/drawing/2014/main" id="{DA645EEF-B6FC-13CB-C41A-961476C02A7C}"/>
              </a:ext>
            </a:extLst>
          </p:cNvPr>
          <p:cNvPicPr>
            <a:picLocks noChangeAspect="1"/>
          </p:cNvPicPr>
          <p:nvPr/>
        </p:nvPicPr>
        <p:blipFill>
          <a:blip r:embed="rId3"/>
          <a:stretch>
            <a:fillRect/>
          </a:stretch>
        </p:blipFill>
        <p:spPr>
          <a:xfrm>
            <a:off x="4990424" y="3230499"/>
            <a:ext cx="737843" cy="737843"/>
          </a:xfrm>
          <a:prstGeom prst="rect">
            <a:avLst/>
          </a:prstGeom>
        </p:spPr>
      </p:pic>
      <p:pic>
        <p:nvPicPr>
          <p:cNvPr id="15" name="Graphic 14">
            <a:extLst>
              <a:ext uri="{FF2B5EF4-FFF2-40B4-BE49-F238E27FC236}">
                <a16:creationId xmlns:a16="http://schemas.microsoft.com/office/drawing/2014/main" id="{50A3A228-6078-A391-513B-4B8A0D0B42E7}"/>
              </a:ext>
            </a:extLst>
          </p:cNvPr>
          <p:cNvPicPr>
            <a:picLocks noChangeAspect="1"/>
          </p:cNvPicPr>
          <p:nvPr/>
        </p:nvPicPr>
        <p:blipFill>
          <a:blip r:embed="rId4">
            <a:lum bright="100000"/>
            <a:extLst>
              <a:ext uri="{96DAC541-7B7A-43D3-8B79-37D633B846F1}">
                <asvg:svgBlip xmlns:asvg="http://schemas.microsoft.com/office/drawing/2016/SVG/main" r:embed="rId5"/>
              </a:ext>
            </a:extLst>
          </a:blip>
          <a:stretch>
            <a:fillRect/>
          </a:stretch>
        </p:blipFill>
        <p:spPr>
          <a:xfrm>
            <a:off x="269061" y="210063"/>
            <a:ext cx="233334" cy="233334"/>
          </a:xfrm>
          <a:prstGeom prst="rect">
            <a:avLst/>
          </a:prstGeom>
        </p:spPr>
      </p:pic>
      <p:sp>
        <p:nvSpPr>
          <p:cNvPr id="18" name="Text Placeholder 6">
            <a:extLst>
              <a:ext uri="{FF2B5EF4-FFF2-40B4-BE49-F238E27FC236}">
                <a16:creationId xmlns:a16="http://schemas.microsoft.com/office/drawing/2014/main" id="{F643FDB5-E9B8-918B-A46F-895F348ECCBF}"/>
              </a:ext>
            </a:extLst>
          </p:cNvPr>
          <p:cNvSpPr txBox="1">
            <a:spLocks/>
          </p:cNvSpPr>
          <p:nvPr/>
        </p:nvSpPr>
        <p:spPr>
          <a:xfrm>
            <a:off x="623455" y="240143"/>
            <a:ext cx="4603064" cy="362021"/>
          </a:xfrm>
          <a:prstGeom prst="rect">
            <a:avLst/>
          </a:prstGeom>
        </p:spPr>
        <p:txBody>
          <a:bodyPr lIns="0" tIns="0" rIns="0" bIns="0"/>
          <a:lstStyle>
            <a:lvl1pPr marL="342900" indent="-227013" algn="l" defTabSz="457200" rtl="0" eaLnBrk="1" latinLnBrk="0" hangingPunct="1">
              <a:spcBef>
                <a:spcPct val="20000"/>
              </a:spcBef>
              <a:buClr>
                <a:schemeClr val="accent2">
                  <a:lumMod val="50000"/>
                </a:schemeClr>
              </a:buClr>
              <a:buFont typeface="Arial"/>
              <a:buChar char="•"/>
              <a:defRPr sz="1800" kern="1200">
                <a:solidFill>
                  <a:schemeClr val="accent2">
                    <a:lumMod val="50000"/>
                  </a:schemeClr>
                </a:solidFill>
                <a:latin typeface="FS Elliot Pro"/>
                <a:ea typeface="+mn-ea"/>
                <a:cs typeface="FS Elliot Pro"/>
              </a:defRPr>
            </a:lvl1pPr>
            <a:lvl2pPr marL="688975" indent="-231775" algn="l" defTabSz="457200" rtl="0" eaLnBrk="1" latinLnBrk="0" hangingPunct="1">
              <a:spcBef>
                <a:spcPct val="20000"/>
              </a:spcBef>
              <a:buClr>
                <a:schemeClr val="accent2">
                  <a:lumMod val="50000"/>
                </a:schemeClr>
              </a:buClr>
              <a:buFont typeface="Arial"/>
              <a:buChar char="–"/>
              <a:defRPr sz="1600" kern="1200">
                <a:solidFill>
                  <a:schemeClr val="accent2">
                    <a:lumMod val="50000"/>
                  </a:schemeClr>
                </a:solidFill>
                <a:latin typeface="FS Elliot Pro"/>
                <a:ea typeface="+mn-ea"/>
                <a:cs typeface="FS Elliot Pro"/>
              </a:defRPr>
            </a:lvl2pPr>
            <a:lvl3pPr marL="1143000" indent="-228600" algn="l" defTabSz="457200" rtl="0" eaLnBrk="1" latinLnBrk="0" hangingPunct="1">
              <a:spcBef>
                <a:spcPct val="20000"/>
              </a:spcBef>
              <a:buFont typeface="Arial"/>
              <a:buChar char="•"/>
              <a:defRPr sz="1400" kern="1200">
                <a:solidFill>
                  <a:srgbClr val="162B48"/>
                </a:solidFill>
                <a:latin typeface="FS Elliot Pro"/>
                <a:ea typeface="+mn-ea"/>
                <a:cs typeface="FS Elliot Pro"/>
              </a:defRPr>
            </a:lvl3pPr>
            <a:lvl4pPr marL="1600200" indent="-228600" algn="l" defTabSz="457200" rtl="0" eaLnBrk="1" latinLnBrk="0" hangingPunct="1">
              <a:spcBef>
                <a:spcPct val="20000"/>
              </a:spcBef>
              <a:buFont typeface="Arial"/>
              <a:buChar char="–"/>
              <a:defRPr sz="1200" kern="1200">
                <a:solidFill>
                  <a:srgbClr val="162B48"/>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162B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525" indent="0">
              <a:buNone/>
            </a:pPr>
            <a:r>
              <a:rPr lang="en-US" sz="1200" dirty="0">
                <a:solidFill>
                  <a:schemeClr val="bg1"/>
                </a:solidFill>
                <a:latin typeface="FS Elliot Pro" panose="02000503040000020004" pitchFamily="2" charset="0"/>
              </a:rPr>
              <a:t>Simulate employee ownership &amp; facilitate business succession</a:t>
            </a:r>
          </a:p>
        </p:txBody>
      </p:sp>
    </p:spTree>
    <p:extLst>
      <p:ext uri="{BB962C8B-B14F-4D97-AF65-F5344CB8AC3E}">
        <p14:creationId xmlns:p14="http://schemas.microsoft.com/office/powerpoint/2010/main" val="2088437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5CEF1D8-03D8-2868-88AB-B414454548E2}"/>
              </a:ext>
            </a:extLst>
          </p:cNvPr>
          <p:cNvSpPr/>
          <p:nvPr/>
        </p:nvSpPr>
        <p:spPr>
          <a:xfrm rot="10800000" flipH="1">
            <a:off x="6006829" y="0"/>
            <a:ext cx="6185169" cy="6857998"/>
          </a:xfrm>
          <a:prstGeom prst="rect">
            <a:avLst/>
          </a:prstGeom>
          <a:solidFill>
            <a:srgbClr val="EDF9FF"/>
          </a:solidFill>
          <a:ln w="9525" cap="flat" cmpd="sng" algn="ctr">
            <a:noFill/>
            <a:prstDash val="solid"/>
          </a:ln>
          <a:effectLst/>
        </p:spPr>
        <p:txBody>
          <a:bodyPr rtlCol="0" anchor="ctr"/>
          <a:lstStyle/>
          <a:p>
            <a:pPr algn="ctr" defTabSz="457092">
              <a:defRPr/>
            </a:pPr>
            <a:endParaRPr lang="en-US" kern="0">
              <a:solidFill>
                <a:prstClr val="white"/>
              </a:solidFill>
              <a:latin typeface="FS Elliot Pro"/>
            </a:endParaRPr>
          </a:p>
        </p:txBody>
      </p:sp>
      <p:cxnSp>
        <p:nvCxnSpPr>
          <p:cNvPr id="32" name="Straight Connector 31">
            <a:extLst>
              <a:ext uri="{FF2B5EF4-FFF2-40B4-BE49-F238E27FC236}">
                <a16:creationId xmlns:a16="http://schemas.microsoft.com/office/drawing/2014/main" id="{36E21886-3AAF-FF2D-C4A2-F4F59E871BFC}"/>
              </a:ext>
            </a:extLst>
          </p:cNvPr>
          <p:cNvCxnSpPr>
            <a:cxnSpLocks/>
          </p:cNvCxnSpPr>
          <p:nvPr/>
        </p:nvCxnSpPr>
        <p:spPr>
          <a:xfrm>
            <a:off x="6459794" y="4489211"/>
            <a:ext cx="5732206" cy="0"/>
          </a:xfrm>
          <a:prstGeom prst="line">
            <a:avLst/>
          </a:prstGeom>
          <a:ln>
            <a:solidFill>
              <a:srgbClr val="0076CF"/>
            </a:solidFill>
          </a:ln>
        </p:spPr>
        <p:style>
          <a:lnRef idx="2">
            <a:schemeClr val="accent1"/>
          </a:lnRef>
          <a:fillRef idx="0">
            <a:schemeClr val="accent1"/>
          </a:fillRef>
          <a:effectRef idx="1">
            <a:schemeClr val="accent1"/>
          </a:effectRef>
          <a:fontRef idx="minor">
            <a:schemeClr val="tx1"/>
          </a:fontRef>
        </p:style>
      </p:cxnSp>
      <p:sp>
        <p:nvSpPr>
          <p:cNvPr id="34" name="Round Same Side Corner Rectangle 33">
            <a:extLst>
              <a:ext uri="{FF2B5EF4-FFF2-40B4-BE49-F238E27FC236}">
                <a16:creationId xmlns:a16="http://schemas.microsoft.com/office/drawing/2014/main" id="{3BB9C2AE-873C-5199-FB28-A61BE298A357}"/>
              </a:ext>
            </a:extLst>
          </p:cNvPr>
          <p:cNvSpPr/>
          <p:nvPr/>
        </p:nvSpPr>
        <p:spPr bwMode="auto">
          <a:xfrm>
            <a:off x="6420467" y="4255302"/>
            <a:ext cx="939868" cy="420430"/>
          </a:xfrm>
          <a:prstGeom prst="round2SameRect">
            <a:avLst>
              <a:gd name="adj1" fmla="val 0"/>
              <a:gd name="adj2" fmla="val 0"/>
            </a:avLst>
          </a:prstGeom>
          <a:solidFill>
            <a:srgbClr val="004284"/>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b="1">
              <a:solidFill>
                <a:srgbClr val="4F5559"/>
              </a:solidFill>
              <a:latin typeface="Arial" charset="0"/>
              <a:ea typeface="MS PGothic" panose="020B0600070205080204" pitchFamily="34" charset="-128"/>
              <a:cs typeface="Times New Roman" pitchFamily="18" charset="0"/>
            </a:endParaRPr>
          </a:p>
        </p:txBody>
      </p:sp>
      <p:sp>
        <p:nvSpPr>
          <p:cNvPr id="35" name="Round Same Side Corner Rectangle 34">
            <a:extLst>
              <a:ext uri="{FF2B5EF4-FFF2-40B4-BE49-F238E27FC236}">
                <a16:creationId xmlns:a16="http://schemas.microsoft.com/office/drawing/2014/main" id="{3062D6E5-F62F-4F62-7324-A07401092EC7}"/>
              </a:ext>
            </a:extLst>
          </p:cNvPr>
          <p:cNvSpPr/>
          <p:nvPr/>
        </p:nvSpPr>
        <p:spPr bwMode="auto">
          <a:xfrm>
            <a:off x="9442327" y="4255302"/>
            <a:ext cx="1169322" cy="420430"/>
          </a:xfrm>
          <a:prstGeom prst="round2SameRect">
            <a:avLst>
              <a:gd name="adj1" fmla="val 0"/>
              <a:gd name="adj2" fmla="val 0"/>
            </a:avLst>
          </a:prstGeom>
          <a:solidFill>
            <a:srgbClr val="004284"/>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b="1">
              <a:solidFill>
                <a:srgbClr val="4F5559"/>
              </a:solidFill>
              <a:latin typeface="Arial" charset="0"/>
              <a:ea typeface="MS PGothic" panose="020B0600070205080204" pitchFamily="34" charset="-128"/>
              <a:cs typeface="Times New Roman" pitchFamily="18" charset="0"/>
            </a:endParaRPr>
          </a:p>
        </p:txBody>
      </p:sp>
      <p:sp>
        <p:nvSpPr>
          <p:cNvPr id="2" name="Text Placeholder 1">
            <a:extLst>
              <a:ext uri="{FF2B5EF4-FFF2-40B4-BE49-F238E27FC236}">
                <a16:creationId xmlns:a16="http://schemas.microsoft.com/office/drawing/2014/main" id="{0F87B547-BBBF-40E3-A8FC-FC099E08AEF0}"/>
              </a:ext>
            </a:extLst>
          </p:cNvPr>
          <p:cNvSpPr>
            <a:spLocks noGrp="1"/>
          </p:cNvSpPr>
          <p:nvPr>
            <p:ph type="body" sz="quarter" idx="14"/>
          </p:nvPr>
        </p:nvSpPr>
        <p:spPr>
          <a:xfrm>
            <a:off x="1163094" y="2186755"/>
            <a:ext cx="3581428" cy="4016060"/>
          </a:xfrm>
        </p:spPr>
        <p:txBody>
          <a:bodyPr/>
          <a:lstStyle/>
          <a:p>
            <a:pPr marL="9525" indent="0">
              <a:spcAft>
                <a:spcPts val="600"/>
              </a:spcAft>
              <a:buNone/>
            </a:pPr>
            <a:r>
              <a:rPr lang="en-US" sz="1800" dirty="0"/>
              <a:t>Use employer contributions or phantom shares to incent employee performance. </a:t>
            </a:r>
            <a:br>
              <a:rPr lang="en-US" sz="1800" dirty="0"/>
            </a:br>
            <a:endParaRPr lang="en-US" sz="1800" dirty="0"/>
          </a:p>
          <a:p>
            <a:pPr marL="9525" indent="0">
              <a:spcAft>
                <a:spcPts val="600"/>
              </a:spcAft>
              <a:buNone/>
            </a:pPr>
            <a:r>
              <a:rPr lang="en-US" sz="1800" dirty="0"/>
              <a:t>You can </a:t>
            </a:r>
            <a:r>
              <a:rPr lang="en-US" sz="1800" b="1" dirty="0">
                <a:solidFill>
                  <a:srgbClr val="004C97"/>
                </a:solidFill>
              </a:rPr>
              <a:t>customize contribution </a:t>
            </a:r>
            <a:r>
              <a:rPr lang="en-US" sz="1800" dirty="0"/>
              <a:t>and</a:t>
            </a:r>
            <a:r>
              <a:rPr lang="en-US" sz="1800" b="1" dirty="0"/>
              <a:t> </a:t>
            </a:r>
            <a:r>
              <a:rPr lang="en-US" sz="1800" b="1" dirty="0">
                <a:solidFill>
                  <a:srgbClr val="004C97"/>
                </a:solidFill>
              </a:rPr>
              <a:t>vesting schedules </a:t>
            </a:r>
            <a:r>
              <a:rPr lang="en-US" sz="1800" dirty="0"/>
              <a:t>measured by phantom stock values. </a:t>
            </a:r>
            <a:br>
              <a:rPr lang="en-US" sz="1800" dirty="0"/>
            </a:br>
            <a:endParaRPr lang="en-US" sz="1800" dirty="0"/>
          </a:p>
          <a:p>
            <a:pPr marL="9525" indent="0">
              <a:spcAft>
                <a:spcPts val="600"/>
              </a:spcAft>
              <a:buNone/>
            </a:pPr>
            <a:r>
              <a:rPr lang="en-US" sz="1800" dirty="0"/>
              <a:t>Employee shares in increases </a:t>
            </a:r>
            <a:br>
              <a:rPr lang="en-US" sz="1800" dirty="0"/>
            </a:br>
            <a:r>
              <a:rPr lang="en-US" sz="1800" dirty="0"/>
              <a:t>and decreases in the valuation of the company, which creates an ownership-like experience.</a:t>
            </a:r>
            <a:endParaRPr lang="en-US" sz="1800" b="1" dirty="0"/>
          </a:p>
        </p:txBody>
      </p:sp>
      <p:graphicFrame>
        <p:nvGraphicFramePr>
          <p:cNvPr id="9" name="Group 30">
            <a:extLst>
              <a:ext uri="{FF2B5EF4-FFF2-40B4-BE49-F238E27FC236}">
                <a16:creationId xmlns:a16="http://schemas.microsoft.com/office/drawing/2014/main" id="{6F98B9FC-D5B9-4CDE-A859-1BFA8ED5898F}"/>
              </a:ext>
            </a:extLst>
          </p:cNvPr>
          <p:cNvGraphicFramePr>
            <a:graphicFrameLocks/>
          </p:cNvGraphicFramePr>
          <p:nvPr>
            <p:extLst>
              <p:ext uri="{D42A27DB-BD31-4B8C-83A1-F6EECF244321}">
                <p14:modId xmlns:p14="http://schemas.microsoft.com/office/powerpoint/2010/main" val="3624898072"/>
              </p:ext>
            </p:extLst>
          </p:nvPr>
        </p:nvGraphicFramePr>
        <p:xfrm>
          <a:off x="6314600" y="2620428"/>
          <a:ext cx="5877398" cy="1219200"/>
        </p:xfrm>
        <a:graphic>
          <a:graphicData uri="http://schemas.openxmlformats.org/drawingml/2006/table">
            <a:tbl>
              <a:tblPr/>
              <a:tblGrid>
                <a:gridCol w="3056318">
                  <a:extLst>
                    <a:ext uri="{9D8B030D-6E8A-4147-A177-3AD203B41FA5}">
                      <a16:colId xmlns:a16="http://schemas.microsoft.com/office/drawing/2014/main" val="20000"/>
                    </a:ext>
                  </a:extLst>
                </a:gridCol>
                <a:gridCol w="2821080">
                  <a:extLst>
                    <a:ext uri="{9D8B030D-6E8A-4147-A177-3AD203B41FA5}">
                      <a16:colId xmlns:a16="http://schemas.microsoft.com/office/drawing/2014/main" val="20001"/>
                    </a:ext>
                  </a:extLst>
                </a:gridCol>
              </a:tblGrid>
              <a:tr h="1097280">
                <a:tc>
                  <a:txBody>
                    <a:bodyPr/>
                    <a:lstStyle/>
                    <a:p>
                      <a:pPr marL="0" marR="0" lvl="0" indent="0" algn="l" defTabSz="914400" rtl="0" eaLnBrk="0" fontAlgn="base" latinLnBrk="0" hangingPunct="0">
                        <a:lnSpc>
                          <a:spcPct val="100000"/>
                        </a:lnSpc>
                        <a:spcBef>
                          <a:spcPct val="0"/>
                        </a:spcBef>
                        <a:spcAft>
                          <a:spcPct val="50000"/>
                        </a:spcAft>
                        <a:buClr>
                          <a:srgbClr val="CF7600"/>
                        </a:buClr>
                        <a:buSzTx/>
                        <a:buFontTx/>
                        <a:buNone/>
                        <a:tabLst/>
                      </a:pPr>
                      <a:r>
                        <a:rPr kumimoji="0" lang="en-US" sz="1600" b="0" i="0" u="none" strike="noStrike" cap="none" normalizeH="0" baseline="0" dirty="0">
                          <a:ln>
                            <a:noFill/>
                          </a:ln>
                          <a:solidFill>
                            <a:srgbClr val="333333"/>
                          </a:solidFill>
                          <a:effectLst/>
                          <a:latin typeface="FS Elliot Pro" panose="02000503040000020004" pitchFamily="50" charset="0"/>
                          <a:cs typeface="Times New Roman" pitchFamily="18" charset="0"/>
                        </a:rPr>
                        <a:t>Contributes to plan or </a:t>
                      </a:r>
                      <a:br>
                        <a:rPr kumimoji="0" lang="en-US" sz="1600" b="0" i="0" u="none" strike="noStrike" cap="none" normalizeH="0" baseline="0" dirty="0">
                          <a:ln>
                            <a:noFill/>
                          </a:ln>
                          <a:solidFill>
                            <a:srgbClr val="333333"/>
                          </a:solidFill>
                          <a:effectLst/>
                          <a:latin typeface="FS Elliot Pro" panose="02000503040000020004" pitchFamily="50" charset="0"/>
                          <a:cs typeface="Times New Roman" pitchFamily="18" charset="0"/>
                        </a:rPr>
                      </a:br>
                      <a:r>
                        <a:rPr kumimoji="0" lang="en-US" sz="1600" b="0" i="0" u="none" strike="noStrike" cap="none" normalizeH="0" baseline="0" dirty="0">
                          <a:ln>
                            <a:noFill/>
                          </a:ln>
                          <a:solidFill>
                            <a:srgbClr val="333333"/>
                          </a:solidFill>
                          <a:effectLst/>
                          <a:latin typeface="FS Elliot Pro" panose="02000503040000020004" pitchFamily="50" charset="0"/>
                          <a:cs typeface="Times New Roman" pitchFamily="18" charset="0"/>
                        </a:rPr>
                        <a:t>provides phantom stock </a:t>
                      </a:r>
                      <a:br>
                        <a:rPr kumimoji="0" lang="en-US" sz="1600" b="0" i="0" u="none" strike="noStrike" cap="none" normalizeH="0" baseline="0" dirty="0">
                          <a:ln>
                            <a:noFill/>
                          </a:ln>
                          <a:solidFill>
                            <a:srgbClr val="333333"/>
                          </a:solidFill>
                          <a:effectLst/>
                          <a:latin typeface="FS Elliot Pro" panose="02000503040000020004" pitchFamily="50" charset="0"/>
                          <a:cs typeface="Times New Roman" pitchFamily="18" charset="0"/>
                        </a:rPr>
                      </a:br>
                      <a:r>
                        <a:rPr kumimoji="0" lang="en-US" sz="1600" b="0" i="0" u="none" strike="noStrike" cap="none" normalizeH="0" baseline="0" dirty="0">
                          <a:ln>
                            <a:noFill/>
                          </a:ln>
                          <a:solidFill>
                            <a:srgbClr val="333333"/>
                          </a:solidFill>
                          <a:effectLst/>
                          <a:latin typeface="FS Elliot Pro" panose="02000503040000020004" pitchFamily="50" charset="0"/>
                          <a:cs typeface="Times New Roman" pitchFamily="18" charset="0"/>
                        </a:rPr>
                        <a:t>shares to participating </a:t>
                      </a:r>
                      <a:br>
                        <a:rPr kumimoji="0" lang="en-US" sz="1600" b="0" i="0" u="none" strike="noStrike" cap="none" normalizeH="0" baseline="0" dirty="0">
                          <a:ln>
                            <a:noFill/>
                          </a:ln>
                          <a:solidFill>
                            <a:srgbClr val="333333"/>
                          </a:solidFill>
                          <a:effectLst/>
                          <a:latin typeface="FS Elliot Pro" panose="02000503040000020004" pitchFamily="50" charset="0"/>
                          <a:cs typeface="Times New Roman" pitchFamily="18" charset="0"/>
                        </a:rPr>
                      </a:br>
                      <a:r>
                        <a:rPr kumimoji="0" lang="en-US" sz="1600" b="0" i="0" u="none" strike="noStrike" cap="none" normalizeH="0" baseline="0" dirty="0">
                          <a:ln>
                            <a:noFill/>
                          </a:ln>
                          <a:solidFill>
                            <a:srgbClr val="333333"/>
                          </a:solidFill>
                          <a:effectLst/>
                          <a:latin typeface="FS Elliot Pro" panose="02000503040000020004" pitchFamily="50" charset="0"/>
                          <a:cs typeface="Times New Roman" pitchFamily="18" charset="0"/>
                        </a:rPr>
                        <a:t>key employees</a:t>
                      </a:r>
                    </a:p>
                  </a:txBody>
                  <a:tcPr marL="121920" marR="121920" marT="121920" marB="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50000"/>
                        </a:spcAft>
                        <a:buClr>
                          <a:srgbClr val="CF7600"/>
                        </a:buClr>
                        <a:buSzTx/>
                        <a:buFontTx/>
                        <a:buNone/>
                        <a:tabLst/>
                      </a:pPr>
                      <a:r>
                        <a:rPr kumimoji="0" lang="en-US" sz="1600" b="0" i="0" u="none" strike="noStrike" cap="none" normalizeH="0" baseline="0" dirty="0">
                          <a:ln>
                            <a:noFill/>
                          </a:ln>
                          <a:solidFill>
                            <a:srgbClr val="333333"/>
                          </a:solidFill>
                          <a:effectLst/>
                          <a:latin typeface="FS Elliot Pro" panose="02000503040000020004" pitchFamily="50" charset="0"/>
                          <a:cs typeface="Times New Roman" pitchFamily="18" charset="0"/>
                        </a:rPr>
                        <a:t>Number of phantom </a:t>
                      </a:r>
                      <a:br>
                        <a:rPr kumimoji="0" lang="en-US" sz="1600" b="0" i="0" u="none" strike="noStrike" cap="none" normalizeH="0" baseline="0" dirty="0">
                          <a:ln>
                            <a:noFill/>
                          </a:ln>
                          <a:solidFill>
                            <a:srgbClr val="333333"/>
                          </a:solidFill>
                          <a:effectLst/>
                          <a:latin typeface="FS Elliot Pro" panose="02000503040000020004" pitchFamily="50" charset="0"/>
                          <a:cs typeface="Times New Roman" pitchFamily="18" charset="0"/>
                        </a:rPr>
                      </a:br>
                      <a:r>
                        <a:rPr kumimoji="0" lang="en-US" sz="1600" b="0" i="0" u="none" strike="noStrike" cap="none" normalizeH="0" baseline="0" dirty="0">
                          <a:ln>
                            <a:noFill/>
                          </a:ln>
                          <a:solidFill>
                            <a:srgbClr val="333333"/>
                          </a:solidFill>
                          <a:effectLst/>
                          <a:latin typeface="FS Elliot Pro" panose="02000503040000020004" pitchFamily="50" charset="0"/>
                          <a:cs typeface="Times New Roman" pitchFamily="18" charset="0"/>
                        </a:rPr>
                        <a:t>shares or contributions determined by annual </a:t>
                      </a:r>
                      <a:br>
                        <a:rPr kumimoji="0" lang="en-US" sz="1600" b="0" i="0" u="none" strike="noStrike" cap="none" normalizeH="0" baseline="0" dirty="0">
                          <a:ln>
                            <a:noFill/>
                          </a:ln>
                          <a:solidFill>
                            <a:srgbClr val="333333"/>
                          </a:solidFill>
                          <a:effectLst/>
                          <a:latin typeface="FS Elliot Pro" panose="02000503040000020004" pitchFamily="50" charset="0"/>
                          <a:cs typeface="Times New Roman" pitchFamily="18" charset="0"/>
                        </a:rPr>
                      </a:br>
                      <a:r>
                        <a:rPr kumimoji="0" lang="en-US" sz="1600" b="0" i="0" u="none" strike="noStrike" cap="none" normalizeH="0" baseline="0" dirty="0">
                          <a:ln>
                            <a:noFill/>
                          </a:ln>
                          <a:solidFill>
                            <a:srgbClr val="333333"/>
                          </a:solidFill>
                          <a:effectLst/>
                          <a:latin typeface="FS Elliot Pro" panose="02000503040000020004" pitchFamily="50" charset="0"/>
                          <a:cs typeface="Times New Roman" pitchFamily="18" charset="0"/>
                        </a:rPr>
                        <a:t>gross profit</a:t>
                      </a:r>
                    </a:p>
                  </a:txBody>
                  <a:tcPr marL="121920" marR="121920" marT="121920" marB="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 name="TextBox 6">
            <a:extLst>
              <a:ext uri="{FF2B5EF4-FFF2-40B4-BE49-F238E27FC236}">
                <a16:creationId xmlns:a16="http://schemas.microsoft.com/office/drawing/2014/main" id="{782D6B05-5821-D2D2-9D5E-47DEA160D15E}"/>
              </a:ext>
            </a:extLst>
          </p:cNvPr>
          <p:cNvSpPr txBox="1"/>
          <p:nvPr/>
        </p:nvSpPr>
        <p:spPr>
          <a:xfrm>
            <a:off x="149512" y="6559055"/>
            <a:ext cx="2710566" cy="215444"/>
          </a:xfrm>
          <a:prstGeom prst="rect">
            <a:avLst/>
          </a:prstGeom>
          <a:noFill/>
        </p:spPr>
        <p:txBody>
          <a:bodyPr wrap="square" rtlCol="0">
            <a:spAutoFit/>
          </a:bodyPr>
          <a:lstStyle/>
          <a:p>
            <a:pPr defTabSz="391756">
              <a:defRPr/>
            </a:pPr>
            <a:r>
              <a:rPr lang="fr-FR" sz="800" kern="0" dirty="0">
                <a:solidFill>
                  <a:srgbClr val="333333"/>
                </a:solidFill>
                <a:latin typeface="FS Elliot Pro" panose="02000503040000020004" pitchFamily="2" charset="0"/>
              </a:rPr>
              <a:t>BB11557-04 | 2781357-032023</a:t>
            </a:r>
          </a:p>
        </p:txBody>
      </p:sp>
      <p:pic>
        <p:nvPicPr>
          <p:cNvPr id="10" name="Graphic 9">
            <a:extLst>
              <a:ext uri="{FF2B5EF4-FFF2-40B4-BE49-F238E27FC236}">
                <a16:creationId xmlns:a16="http://schemas.microsoft.com/office/drawing/2014/main" id="{8FBCEC43-2496-731F-FEAC-68473B7312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9061" y="210063"/>
            <a:ext cx="233334" cy="233334"/>
          </a:xfrm>
          <a:prstGeom prst="rect">
            <a:avLst/>
          </a:prstGeom>
        </p:spPr>
      </p:pic>
      <p:sp>
        <p:nvSpPr>
          <p:cNvPr id="11" name="Title 2">
            <a:extLst>
              <a:ext uri="{FF2B5EF4-FFF2-40B4-BE49-F238E27FC236}">
                <a16:creationId xmlns:a16="http://schemas.microsoft.com/office/drawing/2014/main" id="{5B8BF7A7-E763-B00C-C4C5-1064DA302853}"/>
              </a:ext>
            </a:extLst>
          </p:cNvPr>
          <p:cNvSpPr txBox="1">
            <a:spLocks/>
          </p:cNvSpPr>
          <p:nvPr/>
        </p:nvSpPr>
        <p:spPr>
          <a:xfrm>
            <a:off x="608919" y="692573"/>
            <a:ext cx="4788991" cy="1187796"/>
          </a:xfrm>
          <a:prstGeom prst="rect">
            <a:avLst/>
          </a:prstGeom>
        </p:spPr>
        <p:txBody>
          <a:bodyPr vert="horz" lIns="0" tIns="0" rIns="0" bIns="0" rtlCol="0" anchor="t" anchorCtr="0">
            <a:noAutofit/>
          </a:bodyPr>
          <a:lstStyle>
            <a:lvl1pPr algn="l" defTabSz="457200" rtl="0" eaLnBrk="1" latinLnBrk="0" hangingPunct="1">
              <a:lnSpc>
                <a:spcPct val="80000"/>
              </a:lnSpc>
              <a:spcBef>
                <a:spcPct val="0"/>
              </a:spcBef>
              <a:buNone/>
              <a:defRPr sz="2100" b="0" i="0" kern="1200" baseline="0">
                <a:solidFill>
                  <a:schemeClr val="bg2"/>
                </a:solidFill>
                <a:latin typeface="FS Elliot Pro"/>
                <a:ea typeface="+mj-ea"/>
                <a:cs typeface="FS Elliot Pro"/>
              </a:defRPr>
            </a:lvl1pPr>
          </a:lstStyle>
          <a:p>
            <a:r>
              <a:rPr lang="en-US" sz="4000" dirty="0">
                <a:solidFill>
                  <a:srgbClr val="0076CF"/>
                </a:solidFill>
                <a:latin typeface="FS Elliot Pro Light" panose="02000503040000020004" pitchFamily="2" charset="0"/>
              </a:rPr>
              <a:t>Performance-driven shares</a:t>
            </a:r>
          </a:p>
        </p:txBody>
      </p:sp>
      <p:sp>
        <p:nvSpPr>
          <p:cNvPr id="23" name="TextBox 22">
            <a:extLst>
              <a:ext uri="{FF2B5EF4-FFF2-40B4-BE49-F238E27FC236}">
                <a16:creationId xmlns:a16="http://schemas.microsoft.com/office/drawing/2014/main" id="{A51B0DC8-15C2-CCEC-3FFE-91778E701BF4}"/>
              </a:ext>
            </a:extLst>
          </p:cNvPr>
          <p:cNvSpPr txBox="1"/>
          <p:nvPr/>
        </p:nvSpPr>
        <p:spPr>
          <a:xfrm>
            <a:off x="6178220" y="1485115"/>
            <a:ext cx="5933586" cy="384721"/>
          </a:xfrm>
          <a:prstGeom prst="rect">
            <a:avLst/>
          </a:prstGeom>
          <a:noFill/>
        </p:spPr>
        <p:txBody>
          <a:bodyPr wrap="square">
            <a:spAutoFit/>
          </a:bodyPr>
          <a:lstStyle/>
          <a:p>
            <a:pPr marL="152396" indent="0">
              <a:buNone/>
            </a:pPr>
            <a:r>
              <a:rPr lang="en-US" sz="1900" b="1" dirty="0">
                <a:solidFill>
                  <a:srgbClr val="004C97"/>
                </a:solidFill>
                <a:latin typeface="FS Elliot Pro" panose="02000503040000020004" pitchFamily="2" charset="0"/>
                <a:cs typeface="Arial" panose="020B0604020202020204" pitchFamily="34" charset="0"/>
              </a:rPr>
              <a:t>No dilution like actual equity grants</a:t>
            </a:r>
          </a:p>
        </p:txBody>
      </p:sp>
      <p:graphicFrame>
        <p:nvGraphicFramePr>
          <p:cNvPr id="27" name="Group 30">
            <a:extLst>
              <a:ext uri="{FF2B5EF4-FFF2-40B4-BE49-F238E27FC236}">
                <a16:creationId xmlns:a16="http://schemas.microsoft.com/office/drawing/2014/main" id="{8D984E2E-8262-9C06-100B-C864929A796F}"/>
              </a:ext>
            </a:extLst>
          </p:cNvPr>
          <p:cNvGraphicFramePr>
            <a:graphicFrameLocks/>
          </p:cNvGraphicFramePr>
          <p:nvPr>
            <p:extLst>
              <p:ext uri="{D42A27DB-BD31-4B8C-83A1-F6EECF244321}">
                <p14:modId xmlns:p14="http://schemas.microsoft.com/office/powerpoint/2010/main" val="2766206303"/>
              </p:ext>
            </p:extLst>
          </p:nvPr>
        </p:nvGraphicFramePr>
        <p:xfrm>
          <a:off x="6314599" y="4683139"/>
          <a:ext cx="5877399" cy="1097280"/>
        </p:xfrm>
        <a:graphic>
          <a:graphicData uri="http://schemas.openxmlformats.org/drawingml/2006/table">
            <a:tbl>
              <a:tblPr/>
              <a:tblGrid>
                <a:gridCol w="3069972">
                  <a:extLst>
                    <a:ext uri="{9D8B030D-6E8A-4147-A177-3AD203B41FA5}">
                      <a16:colId xmlns:a16="http://schemas.microsoft.com/office/drawing/2014/main" val="20000"/>
                    </a:ext>
                  </a:extLst>
                </a:gridCol>
                <a:gridCol w="2807427">
                  <a:extLst>
                    <a:ext uri="{9D8B030D-6E8A-4147-A177-3AD203B41FA5}">
                      <a16:colId xmlns:a16="http://schemas.microsoft.com/office/drawing/2014/main" val="20001"/>
                    </a:ext>
                  </a:extLst>
                </a:gridCol>
              </a:tblGrid>
              <a:tr h="1097280">
                <a:tc>
                  <a:txBody>
                    <a:bodyPr/>
                    <a:lstStyle/>
                    <a:p>
                      <a:pPr marL="0" marR="0" lvl="0" indent="0" algn="l" defTabSz="914400" rtl="0" eaLnBrk="0" fontAlgn="base" latinLnBrk="0" hangingPunct="0">
                        <a:lnSpc>
                          <a:spcPct val="100000"/>
                        </a:lnSpc>
                        <a:spcBef>
                          <a:spcPct val="0"/>
                        </a:spcBef>
                        <a:spcAft>
                          <a:spcPct val="50000"/>
                        </a:spcAft>
                        <a:buClr>
                          <a:srgbClr val="CF7600"/>
                        </a:buClr>
                        <a:buSzTx/>
                        <a:buFontTx/>
                        <a:buNone/>
                        <a:tabLst/>
                      </a:pPr>
                      <a:r>
                        <a:rPr kumimoji="0" lang="en-US" sz="1600" b="0" i="0" u="none" strike="noStrike" cap="none" normalizeH="0" baseline="0" dirty="0">
                          <a:ln>
                            <a:noFill/>
                          </a:ln>
                          <a:solidFill>
                            <a:schemeClr val="accent2">
                              <a:lumMod val="50000"/>
                            </a:schemeClr>
                          </a:solidFill>
                          <a:effectLst/>
                          <a:latin typeface="FS Elliot Pro" panose="02000503040000020004" pitchFamily="50" charset="0"/>
                          <a:cs typeface="Times New Roman" pitchFamily="18" charset="0"/>
                        </a:rPr>
                        <a:t>Declared by board </a:t>
                      </a:r>
                      <a:br>
                        <a:rPr kumimoji="0" lang="en-US" sz="1600" b="0" i="0" u="none" strike="noStrike" cap="none" normalizeH="0" baseline="0" dirty="0">
                          <a:ln>
                            <a:noFill/>
                          </a:ln>
                          <a:solidFill>
                            <a:schemeClr val="accent2">
                              <a:lumMod val="50000"/>
                            </a:schemeClr>
                          </a:solidFill>
                          <a:effectLst/>
                          <a:latin typeface="FS Elliot Pro" panose="02000503040000020004" pitchFamily="50" charset="0"/>
                          <a:cs typeface="Times New Roman" pitchFamily="18" charset="0"/>
                        </a:rPr>
                      </a:br>
                      <a:r>
                        <a:rPr kumimoji="0" lang="en-US" sz="1600" b="0" i="0" u="none" strike="noStrike" cap="none" normalizeH="0" baseline="0" dirty="0">
                          <a:ln>
                            <a:noFill/>
                          </a:ln>
                          <a:solidFill>
                            <a:schemeClr val="accent2">
                              <a:lumMod val="50000"/>
                            </a:schemeClr>
                          </a:solidFill>
                          <a:effectLst/>
                          <a:latin typeface="FS Elliot Pro" panose="02000503040000020004" pitchFamily="50" charset="0"/>
                          <a:cs typeface="Times New Roman" pitchFamily="18" charset="0"/>
                        </a:rPr>
                        <a:t>annually based on </a:t>
                      </a:r>
                      <a:br>
                        <a:rPr kumimoji="0" lang="en-US" sz="1600" b="0" i="0" u="none" strike="noStrike" cap="none" normalizeH="0" baseline="0" dirty="0">
                          <a:ln>
                            <a:noFill/>
                          </a:ln>
                          <a:solidFill>
                            <a:schemeClr val="accent2">
                              <a:lumMod val="50000"/>
                            </a:schemeClr>
                          </a:solidFill>
                          <a:effectLst/>
                          <a:latin typeface="FS Elliot Pro" panose="02000503040000020004" pitchFamily="50" charset="0"/>
                          <a:cs typeface="Times New Roman" pitchFamily="18" charset="0"/>
                        </a:rPr>
                      </a:br>
                      <a:r>
                        <a:rPr kumimoji="0" lang="en-US" sz="1600" b="0" i="0" u="none" strike="noStrike" cap="none" normalizeH="0" baseline="0" dirty="0">
                          <a:ln>
                            <a:noFill/>
                          </a:ln>
                          <a:solidFill>
                            <a:schemeClr val="accent2">
                              <a:lumMod val="50000"/>
                            </a:schemeClr>
                          </a:solidFill>
                          <a:effectLst/>
                          <a:latin typeface="FS Elliot Pro" panose="02000503040000020004" pitchFamily="50" charset="0"/>
                          <a:cs typeface="Times New Roman" pitchFamily="18" charset="0"/>
                        </a:rPr>
                        <a:t>established criteria</a:t>
                      </a:r>
                    </a:p>
                  </a:txBody>
                  <a:tcPr marL="121920" marR="121920" marT="121920" marB="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50000"/>
                        </a:spcAft>
                        <a:buClr>
                          <a:srgbClr val="CF7600"/>
                        </a:buClr>
                        <a:buSzTx/>
                        <a:buFontTx/>
                        <a:buNone/>
                        <a:tabLst/>
                      </a:pPr>
                      <a:r>
                        <a:rPr kumimoji="0" lang="en-US" sz="1600" b="0" i="0" u="none" strike="noStrike" cap="none" normalizeH="0" baseline="0" dirty="0">
                          <a:ln>
                            <a:noFill/>
                          </a:ln>
                          <a:solidFill>
                            <a:schemeClr val="accent2">
                              <a:lumMod val="50000"/>
                            </a:schemeClr>
                          </a:solidFill>
                          <a:effectLst/>
                          <a:latin typeface="FS Elliot Pro" panose="02000503040000020004" pitchFamily="50" charset="0"/>
                          <a:cs typeface="Times New Roman" pitchFamily="18" charset="0"/>
                        </a:rPr>
                        <a:t>20% per year based </a:t>
                      </a:r>
                      <a:br>
                        <a:rPr kumimoji="0" lang="en-US" sz="1600" b="0" i="0" u="none" strike="noStrike" cap="none" normalizeH="0" baseline="0" dirty="0">
                          <a:ln>
                            <a:noFill/>
                          </a:ln>
                          <a:solidFill>
                            <a:schemeClr val="accent2">
                              <a:lumMod val="50000"/>
                            </a:schemeClr>
                          </a:solidFill>
                          <a:effectLst/>
                          <a:latin typeface="FS Elliot Pro" panose="02000503040000020004" pitchFamily="50" charset="0"/>
                          <a:cs typeface="Times New Roman" pitchFamily="18" charset="0"/>
                        </a:rPr>
                      </a:br>
                      <a:r>
                        <a:rPr kumimoji="0" lang="en-US" sz="1600" b="0" i="0" u="none" strike="noStrike" cap="none" normalizeH="0" baseline="0" dirty="0">
                          <a:ln>
                            <a:noFill/>
                          </a:ln>
                          <a:solidFill>
                            <a:schemeClr val="accent2">
                              <a:lumMod val="50000"/>
                            </a:schemeClr>
                          </a:solidFill>
                          <a:effectLst/>
                          <a:latin typeface="FS Elliot Pro" panose="02000503040000020004" pitchFamily="50" charset="0"/>
                          <a:cs typeface="Times New Roman" pitchFamily="18" charset="0"/>
                        </a:rPr>
                        <a:t>on meeting goals</a:t>
                      </a:r>
                    </a:p>
                  </a:txBody>
                  <a:tcPr marL="121920" marR="121920" marT="121920" marB="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9" name="TextBox 28">
            <a:extLst>
              <a:ext uri="{FF2B5EF4-FFF2-40B4-BE49-F238E27FC236}">
                <a16:creationId xmlns:a16="http://schemas.microsoft.com/office/drawing/2014/main" id="{3C92F108-99E4-2977-7B85-A721F56D9F10}"/>
              </a:ext>
            </a:extLst>
          </p:cNvPr>
          <p:cNvSpPr txBox="1"/>
          <p:nvPr/>
        </p:nvSpPr>
        <p:spPr>
          <a:xfrm>
            <a:off x="6432659" y="4303052"/>
            <a:ext cx="1044431" cy="338554"/>
          </a:xfrm>
          <a:prstGeom prst="rect">
            <a:avLst/>
          </a:prstGeom>
          <a:noFill/>
        </p:spPr>
        <p:txBody>
          <a:bodyPr wrap="square" rtlCol="0">
            <a:spAutoFit/>
          </a:bodyPr>
          <a:lstStyle/>
          <a:p>
            <a:pPr defTabSz="914400" eaLnBrk="0" fontAlgn="base" hangingPunct="0">
              <a:spcBef>
                <a:spcPct val="0"/>
              </a:spcBef>
              <a:spcAft>
                <a:spcPct val="0"/>
              </a:spcAft>
            </a:pPr>
            <a:r>
              <a:rPr lang="en-US" sz="1600" b="1" cap="all" spc="100" dirty="0">
                <a:solidFill>
                  <a:srgbClr val="57FFF5"/>
                </a:solidFill>
                <a:ea typeface="MS PGothic" panose="020B0600070205080204" pitchFamily="34" charset="-128"/>
                <a:cs typeface="Times New Roman"/>
              </a:rPr>
              <a:t>Value</a:t>
            </a:r>
            <a:endParaRPr lang="en-US" sz="1600" cap="all" spc="100" dirty="0">
              <a:solidFill>
                <a:srgbClr val="57FFF5"/>
              </a:solidFill>
              <a:ea typeface="MS PGothic" panose="020B0600070205080204" pitchFamily="34" charset="-128"/>
              <a:cs typeface="Times New Roman"/>
            </a:endParaRPr>
          </a:p>
        </p:txBody>
      </p:sp>
      <p:sp>
        <p:nvSpPr>
          <p:cNvPr id="31" name="TextBox 30">
            <a:extLst>
              <a:ext uri="{FF2B5EF4-FFF2-40B4-BE49-F238E27FC236}">
                <a16:creationId xmlns:a16="http://schemas.microsoft.com/office/drawing/2014/main" id="{906E5DAA-A422-3A55-4A4E-21A14B69577B}"/>
              </a:ext>
            </a:extLst>
          </p:cNvPr>
          <p:cNvSpPr txBox="1"/>
          <p:nvPr/>
        </p:nvSpPr>
        <p:spPr>
          <a:xfrm>
            <a:off x="9454519" y="4303052"/>
            <a:ext cx="1169322" cy="338554"/>
          </a:xfrm>
          <a:prstGeom prst="rect">
            <a:avLst/>
          </a:prstGeom>
          <a:noFill/>
        </p:spPr>
        <p:txBody>
          <a:bodyPr wrap="square" rtlCol="0">
            <a:spAutoFit/>
          </a:bodyPr>
          <a:lstStyle/>
          <a:p>
            <a:pPr defTabSz="914400" eaLnBrk="0" fontAlgn="base" hangingPunct="0">
              <a:spcBef>
                <a:spcPct val="0"/>
              </a:spcBef>
              <a:spcAft>
                <a:spcPct val="0"/>
              </a:spcAft>
            </a:pPr>
            <a:r>
              <a:rPr lang="en-US" sz="1600" b="1" cap="all" spc="100" dirty="0">
                <a:solidFill>
                  <a:srgbClr val="57FFF5"/>
                </a:solidFill>
                <a:ea typeface="MS PGothic" panose="020B0600070205080204" pitchFamily="34" charset="-128"/>
                <a:cs typeface="Times New Roman"/>
              </a:rPr>
              <a:t>Vesting</a:t>
            </a:r>
            <a:endParaRPr lang="en-US" sz="1600" cap="all" spc="100" dirty="0">
              <a:solidFill>
                <a:srgbClr val="57FFF5"/>
              </a:solidFill>
              <a:ea typeface="MS PGothic" panose="020B0600070205080204" pitchFamily="34" charset="-128"/>
              <a:cs typeface="Times New Roman"/>
            </a:endParaRPr>
          </a:p>
        </p:txBody>
      </p:sp>
      <p:sp>
        <p:nvSpPr>
          <p:cNvPr id="4" name="Text Placeholder 6">
            <a:extLst>
              <a:ext uri="{FF2B5EF4-FFF2-40B4-BE49-F238E27FC236}">
                <a16:creationId xmlns:a16="http://schemas.microsoft.com/office/drawing/2014/main" id="{15FB8899-D126-384D-3B36-0C76D55171F5}"/>
              </a:ext>
            </a:extLst>
          </p:cNvPr>
          <p:cNvSpPr txBox="1">
            <a:spLocks/>
          </p:cNvSpPr>
          <p:nvPr/>
        </p:nvSpPr>
        <p:spPr>
          <a:xfrm>
            <a:off x="623455" y="240143"/>
            <a:ext cx="4603064" cy="362021"/>
          </a:xfrm>
          <a:prstGeom prst="rect">
            <a:avLst/>
          </a:prstGeom>
        </p:spPr>
        <p:txBody>
          <a:bodyPr lIns="0" tIns="0" rIns="0" bIns="0"/>
          <a:lstStyle>
            <a:lvl1pPr marL="342900" indent="-227013" algn="l" defTabSz="457200" rtl="0" eaLnBrk="1" latinLnBrk="0" hangingPunct="1">
              <a:spcBef>
                <a:spcPct val="20000"/>
              </a:spcBef>
              <a:buClr>
                <a:schemeClr val="accent2">
                  <a:lumMod val="50000"/>
                </a:schemeClr>
              </a:buClr>
              <a:buFont typeface="Arial"/>
              <a:buChar char="•"/>
              <a:defRPr sz="1800" kern="1200">
                <a:solidFill>
                  <a:schemeClr val="accent2">
                    <a:lumMod val="50000"/>
                  </a:schemeClr>
                </a:solidFill>
                <a:latin typeface="FS Elliot Pro"/>
                <a:ea typeface="+mn-ea"/>
                <a:cs typeface="FS Elliot Pro"/>
              </a:defRPr>
            </a:lvl1pPr>
            <a:lvl2pPr marL="688975" indent="-231775" algn="l" defTabSz="457200" rtl="0" eaLnBrk="1" latinLnBrk="0" hangingPunct="1">
              <a:spcBef>
                <a:spcPct val="20000"/>
              </a:spcBef>
              <a:buClr>
                <a:schemeClr val="accent2">
                  <a:lumMod val="50000"/>
                </a:schemeClr>
              </a:buClr>
              <a:buFont typeface="Arial"/>
              <a:buChar char="–"/>
              <a:defRPr sz="1600" kern="1200">
                <a:solidFill>
                  <a:schemeClr val="accent2">
                    <a:lumMod val="50000"/>
                  </a:schemeClr>
                </a:solidFill>
                <a:latin typeface="FS Elliot Pro"/>
                <a:ea typeface="+mn-ea"/>
                <a:cs typeface="FS Elliot Pro"/>
              </a:defRPr>
            </a:lvl2pPr>
            <a:lvl3pPr marL="1143000" indent="-228600" algn="l" defTabSz="457200" rtl="0" eaLnBrk="1" latinLnBrk="0" hangingPunct="1">
              <a:spcBef>
                <a:spcPct val="20000"/>
              </a:spcBef>
              <a:buFont typeface="Arial"/>
              <a:buChar char="•"/>
              <a:defRPr sz="1400" kern="1200">
                <a:solidFill>
                  <a:srgbClr val="162B48"/>
                </a:solidFill>
                <a:latin typeface="FS Elliot Pro"/>
                <a:ea typeface="+mn-ea"/>
                <a:cs typeface="FS Elliot Pro"/>
              </a:defRPr>
            </a:lvl3pPr>
            <a:lvl4pPr marL="1600200" indent="-228600" algn="l" defTabSz="457200" rtl="0" eaLnBrk="1" latinLnBrk="0" hangingPunct="1">
              <a:spcBef>
                <a:spcPct val="20000"/>
              </a:spcBef>
              <a:buFont typeface="Arial"/>
              <a:buChar char="–"/>
              <a:defRPr sz="1200" kern="1200">
                <a:solidFill>
                  <a:srgbClr val="162B48"/>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162B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525" indent="0">
              <a:buNone/>
            </a:pPr>
            <a:r>
              <a:rPr lang="en-US" sz="1200" dirty="0">
                <a:solidFill>
                  <a:srgbClr val="333333"/>
                </a:solidFill>
                <a:latin typeface="FS Elliot Pro" panose="02000503040000020004" pitchFamily="2" charset="0"/>
              </a:rPr>
              <a:t>Simulate employee ownership &amp; facilitate business succession</a:t>
            </a:r>
          </a:p>
        </p:txBody>
      </p:sp>
      <p:pic>
        <p:nvPicPr>
          <p:cNvPr id="8" name="Picture 7">
            <a:extLst>
              <a:ext uri="{FF2B5EF4-FFF2-40B4-BE49-F238E27FC236}">
                <a16:creationId xmlns:a16="http://schemas.microsoft.com/office/drawing/2014/main" id="{83A0332E-B287-9402-7269-9A21C4E16D1E}"/>
              </a:ext>
            </a:extLst>
          </p:cNvPr>
          <p:cNvPicPr>
            <a:picLocks noChangeAspect="1"/>
          </p:cNvPicPr>
          <p:nvPr/>
        </p:nvPicPr>
        <p:blipFill>
          <a:blip r:embed="rId5"/>
          <a:stretch>
            <a:fillRect/>
          </a:stretch>
        </p:blipFill>
        <p:spPr>
          <a:xfrm>
            <a:off x="466326" y="4448467"/>
            <a:ext cx="737843" cy="737843"/>
          </a:xfrm>
          <a:prstGeom prst="rect">
            <a:avLst/>
          </a:prstGeom>
        </p:spPr>
      </p:pic>
      <p:pic>
        <p:nvPicPr>
          <p:cNvPr id="17" name="Picture 16">
            <a:extLst>
              <a:ext uri="{FF2B5EF4-FFF2-40B4-BE49-F238E27FC236}">
                <a16:creationId xmlns:a16="http://schemas.microsoft.com/office/drawing/2014/main" id="{DF342BA9-D83D-D906-FAF7-8B762F1E2766}"/>
              </a:ext>
            </a:extLst>
          </p:cNvPr>
          <p:cNvPicPr>
            <a:picLocks noChangeAspect="1"/>
          </p:cNvPicPr>
          <p:nvPr/>
        </p:nvPicPr>
        <p:blipFill>
          <a:blip r:embed="rId5"/>
          <a:stretch>
            <a:fillRect/>
          </a:stretch>
        </p:blipFill>
        <p:spPr>
          <a:xfrm>
            <a:off x="466326" y="3225551"/>
            <a:ext cx="737843" cy="737843"/>
          </a:xfrm>
          <a:prstGeom prst="rect">
            <a:avLst/>
          </a:prstGeom>
        </p:spPr>
      </p:pic>
      <p:pic>
        <p:nvPicPr>
          <p:cNvPr id="18" name="Picture 17">
            <a:extLst>
              <a:ext uri="{FF2B5EF4-FFF2-40B4-BE49-F238E27FC236}">
                <a16:creationId xmlns:a16="http://schemas.microsoft.com/office/drawing/2014/main" id="{D31CDDAC-644F-88E7-7300-7FCECB425E1D}"/>
              </a:ext>
            </a:extLst>
          </p:cNvPr>
          <p:cNvPicPr>
            <a:picLocks noChangeAspect="1"/>
          </p:cNvPicPr>
          <p:nvPr/>
        </p:nvPicPr>
        <p:blipFill>
          <a:blip r:embed="rId5"/>
          <a:stretch>
            <a:fillRect/>
          </a:stretch>
        </p:blipFill>
        <p:spPr>
          <a:xfrm>
            <a:off x="466326" y="1970778"/>
            <a:ext cx="737843" cy="737843"/>
          </a:xfrm>
          <a:prstGeom prst="rect">
            <a:avLst/>
          </a:prstGeom>
        </p:spPr>
      </p:pic>
      <p:cxnSp>
        <p:nvCxnSpPr>
          <p:cNvPr id="33" name="Straight Connector 32">
            <a:extLst>
              <a:ext uri="{FF2B5EF4-FFF2-40B4-BE49-F238E27FC236}">
                <a16:creationId xmlns:a16="http://schemas.microsoft.com/office/drawing/2014/main" id="{617D8258-A336-2278-F76E-8ADFB6EC5DCE}"/>
              </a:ext>
            </a:extLst>
          </p:cNvPr>
          <p:cNvCxnSpPr>
            <a:cxnSpLocks/>
          </p:cNvCxnSpPr>
          <p:nvPr/>
        </p:nvCxnSpPr>
        <p:spPr>
          <a:xfrm>
            <a:off x="6459794" y="2359673"/>
            <a:ext cx="5732206" cy="0"/>
          </a:xfrm>
          <a:prstGeom prst="line">
            <a:avLst/>
          </a:prstGeom>
          <a:ln>
            <a:solidFill>
              <a:srgbClr val="0076CF"/>
            </a:solidFill>
          </a:ln>
        </p:spPr>
        <p:style>
          <a:lnRef idx="2">
            <a:schemeClr val="accent1"/>
          </a:lnRef>
          <a:fillRef idx="0">
            <a:schemeClr val="accent1"/>
          </a:fillRef>
          <a:effectRef idx="1">
            <a:schemeClr val="accent1"/>
          </a:effectRef>
          <a:fontRef idx="minor">
            <a:schemeClr val="tx1"/>
          </a:fontRef>
        </p:style>
      </p:cxnSp>
      <p:sp>
        <p:nvSpPr>
          <p:cNvPr id="13" name="Round Same Side Corner Rectangle 12">
            <a:extLst>
              <a:ext uri="{FF2B5EF4-FFF2-40B4-BE49-F238E27FC236}">
                <a16:creationId xmlns:a16="http://schemas.microsoft.com/office/drawing/2014/main" id="{7DDAE2CD-9FEB-BAC1-EDE9-818E02E32592}"/>
              </a:ext>
            </a:extLst>
          </p:cNvPr>
          <p:cNvSpPr/>
          <p:nvPr/>
        </p:nvSpPr>
        <p:spPr bwMode="auto">
          <a:xfrm>
            <a:off x="6420466" y="2131534"/>
            <a:ext cx="1333158" cy="420430"/>
          </a:xfrm>
          <a:prstGeom prst="round2SameRect">
            <a:avLst>
              <a:gd name="adj1" fmla="val 0"/>
              <a:gd name="adj2" fmla="val 0"/>
            </a:avLst>
          </a:prstGeom>
          <a:solidFill>
            <a:srgbClr val="004284"/>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b="1">
              <a:solidFill>
                <a:srgbClr val="4F5559"/>
              </a:solidFill>
              <a:latin typeface="Arial" charset="0"/>
              <a:ea typeface="MS PGothic" panose="020B0600070205080204" pitchFamily="34" charset="-128"/>
              <a:cs typeface="Times New Roman" pitchFamily="18" charset="0"/>
            </a:endParaRPr>
          </a:p>
        </p:txBody>
      </p:sp>
      <p:sp>
        <p:nvSpPr>
          <p:cNvPr id="14" name="TextBox 13">
            <a:extLst>
              <a:ext uri="{FF2B5EF4-FFF2-40B4-BE49-F238E27FC236}">
                <a16:creationId xmlns:a16="http://schemas.microsoft.com/office/drawing/2014/main" id="{6E089691-D728-7A55-37CC-86C194D807AD}"/>
              </a:ext>
            </a:extLst>
          </p:cNvPr>
          <p:cNvSpPr txBox="1"/>
          <p:nvPr/>
        </p:nvSpPr>
        <p:spPr>
          <a:xfrm>
            <a:off x="6432659" y="2171517"/>
            <a:ext cx="1496819" cy="338554"/>
          </a:xfrm>
          <a:prstGeom prst="rect">
            <a:avLst/>
          </a:prstGeom>
          <a:noFill/>
        </p:spPr>
        <p:txBody>
          <a:bodyPr wrap="square" rtlCol="0">
            <a:spAutoFit/>
          </a:bodyPr>
          <a:lstStyle/>
          <a:p>
            <a:pPr defTabSz="914400" eaLnBrk="0" fontAlgn="base" hangingPunct="0">
              <a:spcBef>
                <a:spcPct val="0"/>
              </a:spcBef>
              <a:spcAft>
                <a:spcPct val="0"/>
              </a:spcAft>
            </a:pPr>
            <a:r>
              <a:rPr lang="en-US" sz="1600" b="1" cap="all" spc="100" dirty="0">
                <a:solidFill>
                  <a:srgbClr val="57FFF5"/>
                </a:solidFill>
                <a:ea typeface="MS PGothic" panose="020B0600070205080204" pitchFamily="34" charset="-128"/>
                <a:cs typeface="Times New Roman"/>
              </a:rPr>
              <a:t>company</a:t>
            </a:r>
            <a:endParaRPr lang="en-US" sz="1600" cap="all" spc="100" dirty="0">
              <a:solidFill>
                <a:srgbClr val="57FFF5"/>
              </a:solidFill>
              <a:ea typeface="MS PGothic" panose="020B0600070205080204" pitchFamily="34" charset="-128"/>
              <a:cs typeface="Times New Roman"/>
            </a:endParaRPr>
          </a:p>
        </p:txBody>
      </p:sp>
      <p:sp>
        <p:nvSpPr>
          <p:cNvPr id="15" name="Round Same Side Corner Rectangle 14">
            <a:extLst>
              <a:ext uri="{FF2B5EF4-FFF2-40B4-BE49-F238E27FC236}">
                <a16:creationId xmlns:a16="http://schemas.microsoft.com/office/drawing/2014/main" id="{C033198E-2BE9-8F0E-9D56-588883D8A8DA}"/>
              </a:ext>
            </a:extLst>
          </p:cNvPr>
          <p:cNvSpPr/>
          <p:nvPr/>
        </p:nvSpPr>
        <p:spPr bwMode="auto">
          <a:xfrm>
            <a:off x="9442326" y="2131534"/>
            <a:ext cx="1333159" cy="420430"/>
          </a:xfrm>
          <a:prstGeom prst="round2SameRect">
            <a:avLst>
              <a:gd name="adj1" fmla="val 0"/>
              <a:gd name="adj2" fmla="val 0"/>
            </a:avLst>
          </a:prstGeom>
          <a:solidFill>
            <a:srgbClr val="004284"/>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b="1">
              <a:solidFill>
                <a:srgbClr val="4F5559"/>
              </a:solidFill>
              <a:latin typeface="Arial" charset="0"/>
              <a:ea typeface="MS PGothic" panose="020B0600070205080204" pitchFamily="34" charset="-128"/>
              <a:cs typeface="Times New Roman" pitchFamily="18" charset="0"/>
            </a:endParaRPr>
          </a:p>
        </p:txBody>
      </p:sp>
      <p:sp>
        <p:nvSpPr>
          <p:cNvPr id="16" name="TextBox 15">
            <a:extLst>
              <a:ext uri="{FF2B5EF4-FFF2-40B4-BE49-F238E27FC236}">
                <a16:creationId xmlns:a16="http://schemas.microsoft.com/office/drawing/2014/main" id="{F34E9D6F-4C5C-D533-4C4C-E10CE76BC881}"/>
              </a:ext>
            </a:extLst>
          </p:cNvPr>
          <p:cNvSpPr txBox="1"/>
          <p:nvPr/>
        </p:nvSpPr>
        <p:spPr>
          <a:xfrm>
            <a:off x="9454519" y="2171517"/>
            <a:ext cx="1535082" cy="338554"/>
          </a:xfrm>
          <a:prstGeom prst="rect">
            <a:avLst/>
          </a:prstGeom>
          <a:noFill/>
        </p:spPr>
        <p:txBody>
          <a:bodyPr wrap="square" rtlCol="0">
            <a:spAutoFit/>
          </a:bodyPr>
          <a:lstStyle/>
          <a:p>
            <a:pPr defTabSz="914400" eaLnBrk="0" fontAlgn="base" hangingPunct="0">
              <a:spcBef>
                <a:spcPct val="0"/>
              </a:spcBef>
              <a:spcAft>
                <a:spcPct val="0"/>
              </a:spcAft>
            </a:pPr>
            <a:r>
              <a:rPr lang="en-US" sz="1600" b="1" cap="all" spc="100" dirty="0">
                <a:solidFill>
                  <a:srgbClr val="57FFF5"/>
                </a:solidFill>
                <a:ea typeface="MS PGothic" panose="020B0600070205080204" pitchFamily="34" charset="-128"/>
                <a:cs typeface="Times New Roman"/>
              </a:rPr>
              <a:t>formula</a:t>
            </a:r>
            <a:endParaRPr lang="en-US" sz="1600" cap="all" spc="100" dirty="0">
              <a:solidFill>
                <a:srgbClr val="57FFF5"/>
              </a:solidFill>
              <a:ea typeface="MS PGothic" panose="020B0600070205080204" pitchFamily="34" charset="-128"/>
              <a:cs typeface="Times New Roman"/>
            </a:endParaRPr>
          </a:p>
        </p:txBody>
      </p:sp>
      <p:sp>
        <p:nvSpPr>
          <p:cNvPr id="37" name="Rounded Rectangle 21">
            <a:extLst>
              <a:ext uri="{FF2B5EF4-FFF2-40B4-BE49-F238E27FC236}">
                <a16:creationId xmlns:a16="http://schemas.microsoft.com/office/drawing/2014/main" id="{AD98D59B-950A-0483-7788-157E234F2281}"/>
              </a:ext>
            </a:extLst>
          </p:cNvPr>
          <p:cNvSpPr/>
          <p:nvPr/>
        </p:nvSpPr>
        <p:spPr>
          <a:xfrm>
            <a:off x="6370462" y="1027853"/>
            <a:ext cx="1489679" cy="388485"/>
          </a:xfrm>
          <a:prstGeom prst="roundRect">
            <a:avLst>
              <a:gd name="adj" fmla="val 0"/>
            </a:avLst>
          </a:prstGeom>
          <a:solidFill>
            <a:srgbClr val="57FFF5"/>
          </a:solidFill>
          <a:ln w="6350" cap="flat" cmpd="sng" algn="ctr">
            <a:noFill/>
            <a:prstDash val="solid"/>
            <a:miter lim="800000"/>
          </a:ln>
          <a:effectLst/>
        </p:spPr>
        <p:txBody>
          <a:bodyPr lIns="177501" rIns="177501" bIns="88751" rtlCol="0" anchor="ctr"/>
          <a:lstStyle/>
          <a:p>
            <a:pPr marL="0" marR="0" lvl="0" indent="0" defTabSz="914400" eaLnBrk="1" fontAlgn="base" latinLnBrk="0" hangingPunct="1">
              <a:lnSpc>
                <a:spcPct val="100000"/>
              </a:lnSpc>
              <a:spcBef>
                <a:spcPct val="0"/>
              </a:spcBef>
              <a:spcAft>
                <a:spcPct val="0"/>
              </a:spcAft>
              <a:buClrTx/>
              <a:buSzTx/>
              <a:buFontTx/>
              <a:buNone/>
              <a:tabLst>
                <a:tab pos="2638005" algn="l"/>
              </a:tabLst>
              <a:defRPr/>
            </a:pPr>
            <a:endParaRPr kumimoji="0" lang="en-US" altLang="zh-CN" sz="1553" b="0" i="0" u="none" strike="noStrike" kern="0" cap="none" spc="0" normalizeH="0" baseline="30000" noProof="0" dirty="0">
              <a:ln>
                <a:noFill/>
              </a:ln>
              <a:solidFill>
                <a:srgbClr val="4D4E53"/>
              </a:solidFill>
              <a:effectLst/>
              <a:uLnTx/>
              <a:uFillTx/>
              <a:latin typeface="Calibri" panose="020F0502020204030204"/>
              <a:ea typeface="等线" panose="02010600030101010101" pitchFamily="2" charset="-122"/>
              <a:cs typeface="Arial" charset="0"/>
            </a:endParaRPr>
          </a:p>
        </p:txBody>
      </p:sp>
      <p:sp>
        <p:nvSpPr>
          <p:cNvPr id="38" name="Title 1">
            <a:extLst>
              <a:ext uri="{FF2B5EF4-FFF2-40B4-BE49-F238E27FC236}">
                <a16:creationId xmlns:a16="http://schemas.microsoft.com/office/drawing/2014/main" id="{E9DC26B5-DFE2-D75B-B763-28AA48834820}"/>
              </a:ext>
            </a:extLst>
          </p:cNvPr>
          <p:cNvSpPr txBox="1">
            <a:spLocks noChangeArrowheads="1"/>
          </p:cNvSpPr>
          <p:nvPr/>
        </p:nvSpPr>
        <p:spPr bwMode="auto">
          <a:xfrm>
            <a:off x="6355667" y="976346"/>
            <a:ext cx="1819108" cy="5277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defTabSz="609585" rtl="0" eaLnBrk="1" latinLnBrk="0" hangingPunct="1">
              <a:lnSpc>
                <a:spcPct val="80000"/>
              </a:lnSpc>
              <a:spcBef>
                <a:spcPct val="0"/>
              </a:spcBef>
              <a:buNone/>
              <a:defRPr sz="4000" b="0" i="0" kern="1200" baseline="0">
                <a:solidFill>
                  <a:schemeClr val="bg2"/>
                </a:solidFill>
                <a:latin typeface="FS Elliot Pro"/>
                <a:ea typeface="+mj-ea"/>
                <a:cs typeface="FS Elliot Pro"/>
              </a:defRPr>
            </a:lvl1pPr>
          </a:lstStyle>
          <a:p>
            <a:pPr>
              <a:lnSpc>
                <a:spcPct val="100000"/>
              </a:lnSpc>
            </a:pPr>
            <a:r>
              <a:rPr lang="en-US" altLang="en-US" sz="2400" b="1" dirty="0">
                <a:solidFill>
                  <a:srgbClr val="004C97"/>
                </a:solidFill>
                <a:latin typeface="FS Elliot Pro" panose="02000503040000020004" pitchFamily="2" charset="0"/>
                <a:cs typeface="Times New Roman" panose="02020603050405020304" pitchFamily="18" charset="0"/>
              </a:rPr>
              <a:t>Example:</a:t>
            </a:r>
            <a:endParaRPr lang="en-US" altLang="en-US" sz="2400" dirty="0">
              <a:solidFill>
                <a:srgbClr val="004C97"/>
              </a:solidFill>
              <a:latin typeface="FS Elliot Pro Light" panose="02000503040000020004" pitchFamily="2" charset="0"/>
              <a:cs typeface="Times New Roman" panose="02020603050405020304" pitchFamily="18" charset="0"/>
            </a:endParaRPr>
          </a:p>
        </p:txBody>
      </p:sp>
    </p:spTree>
    <p:extLst>
      <p:ext uri="{BB962C8B-B14F-4D97-AF65-F5344CB8AC3E}">
        <p14:creationId xmlns:p14="http://schemas.microsoft.com/office/powerpoint/2010/main" val="1191525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81AB608-B2AE-F5B2-63CD-312C716DFF90}"/>
              </a:ext>
            </a:extLst>
          </p:cNvPr>
          <p:cNvSpPr/>
          <p:nvPr/>
        </p:nvSpPr>
        <p:spPr>
          <a:xfrm rot="10800000" flipH="1">
            <a:off x="0" y="0"/>
            <a:ext cx="12192000" cy="6858000"/>
          </a:xfrm>
          <a:prstGeom prst="rect">
            <a:avLst/>
          </a:prstGeom>
          <a:solidFill>
            <a:srgbClr val="EDF9FF"/>
          </a:solidFill>
          <a:ln w="9525" cap="flat" cmpd="sng" algn="ctr">
            <a:noFill/>
            <a:prstDash val="solid"/>
          </a:ln>
          <a:effectLst/>
        </p:spPr>
        <p:txBody>
          <a:bodyPr rtlCol="0" anchor="ctr"/>
          <a:lstStyle/>
          <a:p>
            <a:pPr algn="ctr" defTabSz="457092">
              <a:defRPr/>
            </a:pPr>
            <a:endParaRPr lang="en-US" kern="0">
              <a:solidFill>
                <a:prstClr val="white"/>
              </a:solidFill>
              <a:latin typeface="FS Elliot Pro"/>
            </a:endParaRPr>
          </a:p>
        </p:txBody>
      </p:sp>
      <p:sp>
        <p:nvSpPr>
          <p:cNvPr id="6" name="Title 2">
            <a:extLst>
              <a:ext uri="{FF2B5EF4-FFF2-40B4-BE49-F238E27FC236}">
                <a16:creationId xmlns:a16="http://schemas.microsoft.com/office/drawing/2014/main" id="{29287AC5-5C53-9B57-FDA2-64D991DB2DBA}"/>
              </a:ext>
            </a:extLst>
          </p:cNvPr>
          <p:cNvSpPr txBox="1">
            <a:spLocks/>
          </p:cNvSpPr>
          <p:nvPr/>
        </p:nvSpPr>
        <p:spPr>
          <a:xfrm>
            <a:off x="608919" y="692573"/>
            <a:ext cx="8377139" cy="711200"/>
          </a:xfrm>
          <a:prstGeom prst="rect">
            <a:avLst/>
          </a:prstGeom>
        </p:spPr>
        <p:txBody>
          <a:bodyPr vert="horz" lIns="0" tIns="0" rIns="0" bIns="0" rtlCol="0" anchor="t" anchorCtr="0">
            <a:noAutofit/>
          </a:bodyPr>
          <a:lstStyle>
            <a:lvl1pPr algn="l" defTabSz="457200" rtl="0" eaLnBrk="1" latinLnBrk="0" hangingPunct="1">
              <a:lnSpc>
                <a:spcPct val="80000"/>
              </a:lnSpc>
              <a:spcBef>
                <a:spcPct val="0"/>
              </a:spcBef>
              <a:buNone/>
              <a:defRPr sz="2100" b="0" i="0" kern="1200" baseline="0">
                <a:solidFill>
                  <a:schemeClr val="bg2"/>
                </a:solidFill>
                <a:latin typeface="FS Elliot Pro"/>
                <a:ea typeface="+mj-ea"/>
                <a:cs typeface="FS Elliot Pro"/>
              </a:defRPr>
            </a:lvl1pPr>
          </a:lstStyle>
          <a:p>
            <a:r>
              <a:rPr lang="en-US" sz="4000" dirty="0">
                <a:solidFill>
                  <a:srgbClr val="0076CF"/>
                </a:solidFill>
                <a:latin typeface="FS Elliot Pro Light" panose="02000503040000020004" pitchFamily="2" charset="0"/>
              </a:rPr>
              <a:t>Transition planning</a:t>
            </a:r>
          </a:p>
        </p:txBody>
      </p:sp>
      <p:sp>
        <p:nvSpPr>
          <p:cNvPr id="21" name="Text Placeholder 1">
            <a:extLst>
              <a:ext uri="{FF2B5EF4-FFF2-40B4-BE49-F238E27FC236}">
                <a16:creationId xmlns:a16="http://schemas.microsoft.com/office/drawing/2014/main" id="{D9F79746-9D74-E0FB-49B5-4125EE612E4B}"/>
              </a:ext>
            </a:extLst>
          </p:cNvPr>
          <p:cNvSpPr txBox="1">
            <a:spLocks/>
          </p:cNvSpPr>
          <p:nvPr/>
        </p:nvSpPr>
        <p:spPr>
          <a:xfrm>
            <a:off x="2775086" y="2092867"/>
            <a:ext cx="6641828" cy="2514954"/>
          </a:xfrm>
          <a:prstGeom prst="rect">
            <a:avLst/>
          </a:prstGeom>
        </p:spPr>
        <p:txBody>
          <a:bodyPr vert="horz" lIns="0" tIns="0" rIns="0" bIns="0" rtlCol="0" anchor="t" anchorCtr="0">
            <a:noAutofit/>
          </a:bodyPr>
          <a:lstStyle>
            <a:lvl1pPr marL="455073" indent="-302676" algn="l" defTabSz="609585" rtl="0" eaLnBrk="1" latinLnBrk="0" hangingPunct="1">
              <a:spcBef>
                <a:spcPct val="20000"/>
              </a:spcBef>
              <a:buClr>
                <a:schemeClr val="accent2">
                  <a:lumMod val="50000"/>
                </a:schemeClr>
              </a:buClr>
              <a:buFont typeface="Arial"/>
              <a:buChar char="•"/>
              <a:defRPr sz="2133" kern="1200">
                <a:solidFill>
                  <a:schemeClr val="accent2">
                    <a:lumMod val="50000"/>
                  </a:schemeClr>
                </a:solidFill>
                <a:latin typeface="+mj-lt"/>
                <a:ea typeface="+mn-ea"/>
                <a:cs typeface="FS Elliot Pro"/>
              </a:defRPr>
            </a:lvl1pPr>
            <a:lvl2pPr marL="918610" indent="-309026" algn="l" defTabSz="609585" rtl="0" eaLnBrk="1" latinLnBrk="0" hangingPunct="1">
              <a:spcBef>
                <a:spcPct val="20000"/>
              </a:spcBef>
              <a:buClr>
                <a:schemeClr val="accent2">
                  <a:lumMod val="50000"/>
                </a:schemeClr>
              </a:buClr>
              <a:buFont typeface="Arial"/>
              <a:buChar char="–"/>
              <a:defRPr sz="1867" kern="1200">
                <a:solidFill>
                  <a:schemeClr val="accent2">
                    <a:lumMod val="50000"/>
                  </a:schemeClr>
                </a:solidFill>
                <a:latin typeface="+mj-lt"/>
                <a:ea typeface="+mn-ea"/>
                <a:cs typeface="FS Elliot Pro"/>
              </a:defRPr>
            </a:lvl2pPr>
            <a:lvl3pPr marL="1523962" indent="-304792" algn="l" defTabSz="609585" rtl="0" eaLnBrk="1" latinLnBrk="0" hangingPunct="1">
              <a:spcBef>
                <a:spcPct val="20000"/>
              </a:spcBef>
              <a:buFont typeface="Arial"/>
              <a:buChar char="•"/>
              <a:defRPr sz="1867" kern="1200">
                <a:solidFill>
                  <a:srgbClr val="162B48"/>
                </a:solidFill>
                <a:latin typeface="+mj-lt"/>
                <a:ea typeface="+mn-ea"/>
                <a:cs typeface="FS Elliot Pro"/>
              </a:defRPr>
            </a:lvl3pPr>
            <a:lvl4pPr marL="2133547" indent="-304792" algn="l" defTabSz="609585" rtl="0" eaLnBrk="1" latinLnBrk="0" hangingPunct="1">
              <a:spcBef>
                <a:spcPct val="20000"/>
              </a:spcBef>
              <a:buFont typeface="Arial"/>
              <a:buChar char="–"/>
              <a:defRPr sz="1600" kern="1200">
                <a:solidFill>
                  <a:srgbClr val="162B48"/>
                </a:solidFill>
                <a:latin typeface="+mj-lt"/>
                <a:ea typeface="+mn-ea"/>
                <a:cs typeface="+mn-cs"/>
              </a:defRPr>
            </a:lvl4pPr>
            <a:lvl5pPr marL="2743131" indent="-304792" algn="l" defTabSz="609585" rtl="0" eaLnBrk="1" latinLnBrk="0" hangingPunct="1">
              <a:spcBef>
                <a:spcPct val="20000"/>
              </a:spcBef>
              <a:buFont typeface="Arial"/>
              <a:buChar char="»"/>
              <a:defRPr sz="1333" kern="1200">
                <a:solidFill>
                  <a:srgbClr val="162B48"/>
                </a:solidFill>
                <a:latin typeface="+mj-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152397" indent="0">
              <a:spcBef>
                <a:spcPts val="1680"/>
              </a:spcBef>
              <a:buFont typeface="Arial"/>
              <a:buNone/>
            </a:pPr>
            <a:r>
              <a:rPr lang="en-US" sz="1800" dirty="0"/>
              <a:t>Closely held corporation funds a deferred comp plan account for current key employees who are possible future owners </a:t>
            </a:r>
            <a:br>
              <a:rPr lang="en-US" sz="1800" dirty="0"/>
            </a:br>
            <a:endParaRPr lang="en-US" sz="1800" dirty="0"/>
          </a:p>
          <a:p>
            <a:pPr marL="152397" indent="0">
              <a:spcBef>
                <a:spcPts val="1680"/>
              </a:spcBef>
              <a:buFont typeface="Arial"/>
              <a:buNone/>
            </a:pPr>
            <a:r>
              <a:rPr lang="en-US" sz="1800" dirty="0"/>
              <a:t>Business sets </a:t>
            </a:r>
            <a:r>
              <a:rPr lang="en-US" sz="1800" b="1" dirty="0">
                <a:solidFill>
                  <a:srgbClr val="004C97"/>
                </a:solidFill>
              </a:rPr>
              <a:t>an account to vest and pay </a:t>
            </a:r>
            <a:r>
              <a:rPr lang="en-US" sz="1800" dirty="0"/>
              <a:t>on a “change in control” of the company</a:t>
            </a:r>
          </a:p>
          <a:p>
            <a:pPr marL="152397" indent="0">
              <a:spcBef>
                <a:spcPts val="1680"/>
              </a:spcBef>
              <a:buFont typeface="Arial"/>
              <a:buNone/>
            </a:pPr>
            <a:br>
              <a:rPr lang="en-US" sz="1800" dirty="0"/>
            </a:br>
            <a:r>
              <a:rPr lang="en-US" sz="1800" dirty="0"/>
              <a:t>Provides incentives and rewards to key employees</a:t>
            </a:r>
          </a:p>
          <a:p>
            <a:pPr marL="152397" indent="0">
              <a:spcBef>
                <a:spcPts val="1680"/>
              </a:spcBef>
              <a:buFont typeface="Arial"/>
              <a:buNone/>
            </a:pPr>
            <a:br>
              <a:rPr lang="en-US" sz="1800" dirty="0"/>
            </a:br>
            <a:r>
              <a:rPr lang="en-US" sz="1800" dirty="0"/>
              <a:t>Also retains options for the current owner</a:t>
            </a:r>
          </a:p>
        </p:txBody>
      </p:sp>
      <p:sp>
        <p:nvSpPr>
          <p:cNvPr id="24" name="TextBox 23">
            <a:extLst>
              <a:ext uri="{FF2B5EF4-FFF2-40B4-BE49-F238E27FC236}">
                <a16:creationId xmlns:a16="http://schemas.microsoft.com/office/drawing/2014/main" id="{8EB7BC81-83D0-3B03-E743-DE06CCF528DD}"/>
              </a:ext>
            </a:extLst>
          </p:cNvPr>
          <p:cNvSpPr txBox="1"/>
          <p:nvPr/>
        </p:nvSpPr>
        <p:spPr>
          <a:xfrm>
            <a:off x="149512" y="6559055"/>
            <a:ext cx="2710566" cy="215444"/>
          </a:xfrm>
          <a:prstGeom prst="rect">
            <a:avLst/>
          </a:prstGeom>
          <a:noFill/>
        </p:spPr>
        <p:txBody>
          <a:bodyPr wrap="square" rtlCol="0">
            <a:spAutoFit/>
          </a:bodyPr>
          <a:lstStyle/>
          <a:p>
            <a:pPr defTabSz="391756">
              <a:defRPr/>
            </a:pPr>
            <a:r>
              <a:rPr lang="fr-FR" sz="800" kern="0" dirty="0">
                <a:solidFill>
                  <a:srgbClr val="333333"/>
                </a:solidFill>
                <a:latin typeface="FS Elliot Pro" panose="02000503040000020004" pitchFamily="2" charset="0"/>
              </a:rPr>
              <a:t>BB11557-04 | 2781357-032023</a:t>
            </a:r>
          </a:p>
        </p:txBody>
      </p:sp>
      <p:pic>
        <p:nvPicPr>
          <p:cNvPr id="2" name="Graphic 1">
            <a:extLst>
              <a:ext uri="{FF2B5EF4-FFF2-40B4-BE49-F238E27FC236}">
                <a16:creationId xmlns:a16="http://schemas.microsoft.com/office/drawing/2014/main" id="{3C3DCA46-A606-9987-CC2D-94BB135946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9061" y="210063"/>
            <a:ext cx="233334" cy="233334"/>
          </a:xfrm>
          <a:prstGeom prst="rect">
            <a:avLst/>
          </a:prstGeom>
        </p:spPr>
      </p:pic>
      <p:sp>
        <p:nvSpPr>
          <p:cNvPr id="4" name="Text Placeholder 6">
            <a:extLst>
              <a:ext uri="{FF2B5EF4-FFF2-40B4-BE49-F238E27FC236}">
                <a16:creationId xmlns:a16="http://schemas.microsoft.com/office/drawing/2014/main" id="{12B8D143-7D0A-C0FA-DCD2-81C7E848A162}"/>
              </a:ext>
            </a:extLst>
          </p:cNvPr>
          <p:cNvSpPr txBox="1">
            <a:spLocks/>
          </p:cNvSpPr>
          <p:nvPr/>
        </p:nvSpPr>
        <p:spPr>
          <a:xfrm>
            <a:off x="623455" y="240143"/>
            <a:ext cx="4603064" cy="362021"/>
          </a:xfrm>
          <a:prstGeom prst="rect">
            <a:avLst/>
          </a:prstGeom>
        </p:spPr>
        <p:txBody>
          <a:bodyPr lIns="0" tIns="0" rIns="0" bIns="0"/>
          <a:lstStyle>
            <a:lvl1pPr marL="342900" indent="-227013" algn="l" defTabSz="457200" rtl="0" eaLnBrk="1" latinLnBrk="0" hangingPunct="1">
              <a:spcBef>
                <a:spcPct val="20000"/>
              </a:spcBef>
              <a:buClr>
                <a:schemeClr val="accent2">
                  <a:lumMod val="50000"/>
                </a:schemeClr>
              </a:buClr>
              <a:buFont typeface="Arial"/>
              <a:buChar char="•"/>
              <a:defRPr sz="1800" kern="1200">
                <a:solidFill>
                  <a:schemeClr val="accent2">
                    <a:lumMod val="50000"/>
                  </a:schemeClr>
                </a:solidFill>
                <a:latin typeface="FS Elliot Pro"/>
                <a:ea typeface="+mn-ea"/>
                <a:cs typeface="FS Elliot Pro"/>
              </a:defRPr>
            </a:lvl1pPr>
            <a:lvl2pPr marL="688975" indent="-231775" algn="l" defTabSz="457200" rtl="0" eaLnBrk="1" latinLnBrk="0" hangingPunct="1">
              <a:spcBef>
                <a:spcPct val="20000"/>
              </a:spcBef>
              <a:buClr>
                <a:schemeClr val="accent2">
                  <a:lumMod val="50000"/>
                </a:schemeClr>
              </a:buClr>
              <a:buFont typeface="Arial"/>
              <a:buChar char="–"/>
              <a:defRPr sz="1600" kern="1200">
                <a:solidFill>
                  <a:schemeClr val="accent2">
                    <a:lumMod val="50000"/>
                  </a:schemeClr>
                </a:solidFill>
                <a:latin typeface="FS Elliot Pro"/>
                <a:ea typeface="+mn-ea"/>
                <a:cs typeface="FS Elliot Pro"/>
              </a:defRPr>
            </a:lvl2pPr>
            <a:lvl3pPr marL="1143000" indent="-228600" algn="l" defTabSz="457200" rtl="0" eaLnBrk="1" latinLnBrk="0" hangingPunct="1">
              <a:spcBef>
                <a:spcPct val="20000"/>
              </a:spcBef>
              <a:buFont typeface="Arial"/>
              <a:buChar char="•"/>
              <a:defRPr sz="1400" kern="1200">
                <a:solidFill>
                  <a:srgbClr val="162B48"/>
                </a:solidFill>
                <a:latin typeface="FS Elliot Pro"/>
                <a:ea typeface="+mn-ea"/>
                <a:cs typeface="FS Elliot Pro"/>
              </a:defRPr>
            </a:lvl3pPr>
            <a:lvl4pPr marL="1600200" indent="-228600" algn="l" defTabSz="457200" rtl="0" eaLnBrk="1" latinLnBrk="0" hangingPunct="1">
              <a:spcBef>
                <a:spcPct val="20000"/>
              </a:spcBef>
              <a:buFont typeface="Arial"/>
              <a:buChar char="–"/>
              <a:defRPr sz="1200" kern="1200">
                <a:solidFill>
                  <a:srgbClr val="162B48"/>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162B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525" indent="0">
              <a:buNone/>
            </a:pPr>
            <a:r>
              <a:rPr lang="en-US" sz="1200" dirty="0">
                <a:solidFill>
                  <a:srgbClr val="333333"/>
                </a:solidFill>
                <a:latin typeface="FS Elliot Pro" panose="02000503040000020004" pitchFamily="2" charset="0"/>
              </a:rPr>
              <a:t>Simulate employee ownership &amp; facilitate business succession</a:t>
            </a:r>
          </a:p>
        </p:txBody>
      </p:sp>
      <p:cxnSp>
        <p:nvCxnSpPr>
          <p:cNvPr id="10" name="Straight Connector 9">
            <a:extLst>
              <a:ext uri="{FF2B5EF4-FFF2-40B4-BE49-F238E27FC236}">
                <a16:creationId xmlns:a16="http://schemas.microsoft.com/office/drawing/2014/main" id="{704586AE-B154-8A6B-A510-FE8D79B7FC56}"/>
              </a:ext>
            </a:extLst>
          </p:cNvPr>
          <p:cNvCxnSpPr>
            <a:cxnSpLocks/>
          </p:cNvCxnSpPr>
          <p:nvPr/>
        </p:nvCxnSpPr>
        <p:spPr>
          <a:xfrm>
            <a:off x="2435887" y="2872129"/>
            <a:ext cx="7320226" cy="0"/>
          </a:xfrm>
          <a:prstGeom prst="line">
            <a:avLst/>
          </a:prstGeom>
          <a:ln>
            <a:solidFill>
              <a:srgbClr val="0076CF"/>
            </a:solidFill>
          </a:ln>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6F14D607-43D3-DEC9-5061-62D0C2452729}"/>
              </a:ext>
            </a:extLst>
          </p:cNvPr>
          <p:cNvPicPr>
            <a:picLocks noChangeAspect="1"/>
          </p:cNvPicPr>
          <p:nvPr/>
        </p:nvPicPr>
        <p:blipFill>
          <a:blip r:embed="rId5"/>
          <a:stretch>
            <a:fillRect/>
          </a:stretch>
        </p:blipFill>
        <p:spPr>
          <a:xfrm>
            <a:off x="2218981" y="1872458"/>
            <a:ext cx="737843" cy="737843"/>
          </a:xfrm>
          <a:prstGeom prst="rect">
            <a:avLst/>
          </a:prstGeom>
        </p:spPr>
      </p:pic>
      <p:cxnSp>
        <p:nvCxnSpPr>
          <p:cNvPr id="19" name="Straight Connector 18">
            <a:extLst>
              <a:ext uri="{FF2B5EF4-FFF2-40B4-BE49-F238E27FC236}">
                <a16:creationId xmlns:a16="http://schemas.microsoft.com/office/drawing/2014/main" id="{A0D3729B-C011-285D-F187-C97C45D85F73}"/>
              </a:ext>
            </a:extLst>
          </p:cNvPr>
          <p:cNvCxnSpPr>
            <a:cxnSpLocks/>
          </p:cNvCxnSpPr>
          <p:nvPr/>
        </p:nvCxnSpPr>
        <p:spPr>
          <a:xfrm>
            <a:off x="2435887" y="3904516"/>
            <a:ext cx="7320226" cy="0"/>
          </a:xfrm>
          <a:prstGeom prst="line">
            <a:avLst/>
          </a:prstGeom>
          <a:ln>
            <a:solidFill>
              <a:srgbClr val="0076C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859A59C4-B01E-BB43-77D5-C1F165028352}"/>
              </a:ext>
            </a:extLst>
          </p:cNvPr>
          <p:cNvCxnSpPr>
            <a:cxnSpLocks/>
          </p:cNvCxnSpPr>
          <p:nvPr/>
        </p:nvCxnSpPr>
        <p:spPr>
          <a:xfrm>
            <a:off x="2435887" y="4700928"/>
            <a:ext cx="7320226" cy="0"/>
          </a:xfrm>
          <a:prstGeom prst="line">
            <a:avLst/>
          </a:prstGeom>
          <a:ln>
            <a:solidFill>
              <a:srgbClr val="0076CF"/>
            </a:solidFill>
          </a:ln>
        </p:spPr>
        <p:style>
          <a:lnRef idx="2">
            <a:schemeClr val="accent1"/>
          </a:lnRef>
          <a:fillRef idx="0">
            <a:schemeClr val="accent1"/>
          </a:fillRef>
          <a:effectRef idx="1">
            <a:schemeClr val="accent1"/>
          </a:effectRef>
          <a:fontRef idx="minor">
            <a:schemeClr val="tx1"/>
          </a:fontRef>
        </p:style>
      </p:cxnSp>
      <p:pic>
        <p:nvPicPr>
          <p:cNvPr id="25" name="Picture 24">
            <a:extLst>
              <a:ext uri="{FF2B5EF4-FFF2-40B4-BE49-F238E27FC236}">
                <a16:creationId xmlns:a16="http://schemas.microsoft.com/office/drawing/2014/main" id="{9C23B8F7-AB8C-86A5-FD32-E8FD40E9E257}"/>
              </a:ext>
            </a:extLst>
          </p:cNvPr>
          <p:cNvPicPr>
            <a:picLocks noChangeAspect="1"/>
          </p:cNvPicPr>
          <p:nvPr/>
        </p:nvPicPr>
        <p:blipFill>
          <a:blip r:embed="rId5"/>
          <a:stretch>
            <a:fillRect/>
          </a:stretch>
        </p:blipFill>
        <p:spPr>
          <a:xfrm>
            <a:off x="2218981" y="3947065"/>
            <a:ext cx="737843" cy="737843"/>
          </a:xfrm>
          <a:prstGeom prst="rect">
            <a:avLst/>
          </a:prstGeom>
        </p:spPr>
      </p:pic>
      <p:pic>
        <p:nvPicPr>
          <p:cNvPr id="26" name="Picture 25">
            <a:extLst>
              <a:ext uri="{FF2B5EF4-FFF2-40B4-BE49-F238E27FC236}">
                <a16:creationId xmlns:a16="http://schemas.microsoft.com/office/drawing/2014/main" id="{633343E0-8FC2-68E3-F1C5-89A1F39534FF}"/>
              </a:ext>
            </a:extLst>
          </p:cNvPr>
          <p:cNvPicPr>
            <a:picLocks noChangeAspect="1"/>
          </p:cNvPicPr>
          <p:nvPr/>
        </p:nvPicPr>
        <p:blipFill>
          <a:blip r:embed="rId5"/>
          <a:stretch>
            <a:fillRect/>
          </a:stretch>
        </p:blipFill>
        <p:spPr>
          <a:xfrm>
            <a:off x="2218981" y="4704149"/>
            <a:ext cx="737843" cy="737843"/>
          </a:xfrm>
          <a:prstGeom prst="rect">
            <a:avLst/>
          </a:prstGeom>
        </p:spPr>
      </p:pic>
      <p:pic>
        <p:nvPicPr>
          <p:cNvPr id="27" name="Picture 26">
            <a:extLst>
              <a:ext uri="{FF2B5EF4-FFF2-40B4-BE49-F238E27FC236}">
                <a16:creationId xmlns:a16="http://schemas.microsoft.com/office/drawing/2014/main" id="{57C7F07C-A435-ED56-BC9C-AF4DA3E99011}"/>
              </a:ext>
            </a:extLst>
          </p:cNvPr>
          <p:cNvPicPr>
            <a:picLocks noChangeAspect="1"/>
          </p:cNvPicPr>
          <p:nvPr/>
        </p:nvPicPr>
        <p:blipFill>
          <a:blip r:embed="rId5"/>
          <a:stretch>
            <a:fillRect/>
          </a:stretch>
        </p:blipFill>
        <p:spPr>
          <a:xfrm>
            <a:off x="2218981" y="2914678"/>
            <a:ext cx="737843" cy="737843"/>
          </a:xfrm>
          <a:prstGeom prst="rect">
            <a:avLst/>
          </a:prstGeom>
        </p:spPr>
      </p:pic>
    </p:spTree>
    <p:extLst>
      <p:ext uri="{BB962C8B-B14F-4D97-AF65-F5344CB8AC3E}">
        <p14:creationId xmlns:p14="http://schemas.microsoft.com/office/powerpoint/2010/main" val="3104160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DFBA780-2923-F82C-67E3-67DB4A62E0E1}"/>
              </a:ext>
            </a:extLst>
          </p:cNvPr>
          <p:cNvSpPr/>
          <p:nvPr/>
        </p:nvSpPr>
        <p:spPr>
          <a:xfrm rot="10800000" flipH="1">
            <a:off x="0" y="0"/>
            <a:ext cx="12192000" cy="6858000"/>
          </a:xfrm>
          <a:prstGeom prst="rect">
            <a:avLst/>
          </a:prstGeom>
          <a:solidFill>
            <a:srgbClr val="EDF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TextBox 2">
            <a:extLst>
              <a:ext uri="{FF2B5EF4-FFF2-40B4-BE49-F238E27FC236}">
                <a16:creationId xmlns:a16="http://schemas.microsoft.com/office/drawing/2014/main" id="{6EC16152-31A6-72A8-9AB2-D2397C81C39F}"/>
              </a:ext>
            </a:extLst>
          </p:cNvPr>
          <p:cNvSpPr txBox="1"/>
          <p:nvPr/>
        </p:nvSpPr>
        <p:spPr>
          <a:xfrm>
            <a:off x="149512" y="6559055"/>
            <a:ext cx="2710566" cy="215444"/>
          </a:xfrm>
          <a:prstGeom prst="rect">
            <a:avLst/>
          </a:prstGeom>
          <a:noFill/>
        </p:spPr>
        <p:txBody>
          <a:bodyPr wrap="square" rtlCol="0">
            <a:spAutoFit/>
          </a:bodyPr>
          <a:lstStyle/>
          <a:p>
            <a:pPr defTabSz="391756">
              <a:defRPr/>
            </a:pPr>
            <a:r>
              <a:rPr lang="fr-FR" sz="800" kern="0" dirty="0">
                <a:solidFill>
                  <a:schemeClr val="bg1"/>
                </a:solidFill>
                <a:latin typeface="FS Elliot Pro" panose="02000503040000020004" pitchFamily="2" charset="0"/>
              </a:rPr>
              <a:t>BB11557-04 | 2781357-032023</a:t>
            </a:r>
          </a:p>
        </p:txBody>
      </p:sp>
      <p:sp>
        <p:nvSpPr>
          <p:cNvPr id="5" name="Content Placeholder 2">
            <a:extLst>
              <a:ext uri="{FF2B5EF4-FFF2-40B4-BE49-F238E27FC236}">
                <a16:creationId xmlns:a16="http://schemas.microsoft.com/office/drawing/2014/main" id="{E777A65D-D66B-E282-A98B-2B4466CA31BB}"/>
              </a:ext>
            </a:extLst>
          </p:cNvPr>
          <p:cNvSpPr txBox="1">
            <a:spLocks/>
          </p:cNvSpPr>
          <p:nvPr/>
        </p:nvSpPr>
        <p:spPr>
          <a:xfrm>
            <a:off x="5618127" y="3015637"/>
            <a:ext cx="3855281" cy="3218015"/>
          </a:xfrm>
          <a:prstGeom prst="rect">
            <a:avLst/>
          </a:prstGeom>
        </p:spPr>
        <p:txBody>
          <a:bodyPr>
            <a:noAutofit/>
          </a:bodyPr>
          <a:lstStyle>
            <a:lvl1pPr marL="192024" marR="0" indent="-192024" algn="l" defTabSz="457200" rtl="0" eaLnBrk="1" fontAlgn="auto" latinLnBrk="0" hangingPunct="1">
              <a:lnSpc>
                <a:spcPct val="100000"/>
              </a:lnSpc>
              <a:spcBef>
                <a:spcPct val="20000"/>
              </a:spcBef>
              <a:spcAft>
                <a:spcPts val="0"/>
              </a:spcAft>
              <a:buClr>
                <a:srgbClr val="787878"/>
              </a:buClr>
              <a:buSzTx/>
              <a:buFont typeface="Arial"/>
              <a:buChar char="•"/>
              <a:tabLst/>
              <a:defRPr sz="1800" kern="1200" baseline="0">
                <a:solidFill>
                  <a:srgbClr val="4D4E53"/>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800"/>
              </a:spcAft>
              <a:buClr>
                <a:srgbClr val="4D4E53"/>
              </a:buClr>
              <a:buSzPct val="100000"/>
              <a:buNone/>
              <a:defRPr/>
            </a:pPr>
            <a:r>
              <a:rPr lang="en-US" dirty="0">
                <a:solidFill>
                  <a:srgbClr val="333333"/>
                </a:solidFill>
              </a:rPr>
              <a:t>Participants may be able to defer </a:t>
            </a:r>
            <a:br>
              <a:rPr lang="en-US" dirty="0">
                <a:solidFill>
                  <a:srgbClr val="333333"/>
                </a:solidFill>
              </a:rPr>
            </a:br>
            <a:r>
              <a:rPr lang="en-US" dirty="0">
                <a:solidFill>
                  <a:srgbClr val="333333"/>
                </a:solidFill>
              </a:rPr>
              <a:t>a portion of compensation into the plan before income taxes.</a:t>
            </a:r>
          </a:p>
          <a:p>
            <a:pPr marL="0" indent="0">
              <a:spcBef>
                <a:spcPts val="0"/>
              </a:spcBef>
              <a:spcAft>
                <a:spcPts val="1800"/>
              </a:spcAft>
              <a:buClr>
                <a:srgbClr val="4D4E53"/>
              </a:buClr>
              <a:buSzPct val="100000"/>
              <a:buNone/>
              <a:defRPr/>
            </a:pPr>
            <a:endParaRPr lang="en-US" dirty="0">
              <a:solidFill>
                <a:srgbClr val="333333"/>
              </a:solidFill>
            </a:endParaRPr>
          </a:p>
          <a:p>
            <a:pPr marL="0" indent="0">
              <a:spcBef>
                <a:spcPts val="0"/>
              </a:spcBef>
              <a:spcAft>
                <a:spcPts val="1800"/>
              </a:spcAft>
              <a:buClr>
                <a:srgbClr val="4D4E53"/>
              </a:buClr>
              <a:buSzPct val="100000"/>
              <a:buNone/>
              <a:defRPr/>
            </a:pPr>
            <a:r>
              <a:rPr lang="en-US" dirty="0">
                <a:solidFill>
                  <a:srgbClr val="333333"/>
                </a:solidFill>
              </a:rPr>
              <a:t>You promise to distribute that money, plus any earnings and additional employer contributions, to them in the future.</a:t>
            </a:r>
          </a:p>
        </p:txBody>
      </p:sp>
      <p:sp>
        <p:nvSpPr>
          <p:cNvPr id="7" name="Title 1">
            <a:extLst>
              <a:ext uri="{FF2B5EF4-FFF2-40B4-BE49-F238E27FC236}">
                <a16:creationId xmlns:a16="http://schemas.microsoft.com/office/drawing/2014/main" id="{55FC7FBB-9A95-FE1C-FFBE-3D1F1EFABFC0}"/>
              </a:ext>
            </a:extLst>
          </p:cNvPr>
          <p:cNvSpPr txBox="1">
            <a:spLocks noChangeArrowheads="1"/>
          </p:cNvSpPr>
          <p:nvPr/>
        </p:nvSpPr>
        <p:spPr bwMode="auto">
          <a:xfrm>
            <a:off x="2237601" y="2926338"/>
            <a:ext cx="2535988" cy="21728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defTabSz="609585" rtl="0" eaLnBrk="1" latinLnBrk="0" hangingPunct="1">
              <a:lnSpc>
                <a:spcPct val="80000"/>
              </a:lnSpc>
              <a:spcBef>
                <a:spcPct val="0"/>
              </a:spcBef>
              <a:buNone/>
              <a:defRPr sz="4000" b="0" i="0" kern="1200" baseline="0">
                <a:solidFill>
                  <a:schemeClr val="bg2"/>
                </a:solidFill>
                <a:latin typeface="FS Elliot Pro"/>
                <a:ea typeface="+mj-ea"/>
                <a:cs typeface="FS Elliot Pro"/>
              </a:defRPr>
            </a:lvl1pPr>
          </a:lstStyle>
          <a:p>
            <a:pPr>
              <a:lnSpc>
                <a:spcPct val="100000"/>
              </a:lnSpc>
            </a:pPr>
            <a:r>
              <a:rPr lang="en-US" altLang="en-US" sz="2400" b="1" dirty="0">
                <a:solidFill>
                  <a:srgbClr val="0076CF"/>
                </a:solidFill>
                <a:latin typeface="FS Elliot Pro" panose="02000503040000020004" pitchFamily="2" charset="0"/>
                <a:cs typeface="Times New Roman" panose="02020603050405020304" pitchFamily="18" charset="0"/>
              </a:rPr>
              <a:t>An employer-sponsored benefit for key employees</a:t>
            </a:r>
          </a:p>
        </p:txBody>
      </p:sp>
      <p:pic>
        <p:nvPicPr>
          <p:cNvPr id="8" name="Picture 7">
            <a:extLst>
              <a:ext uri="{FF2B5EF4-FFF2-40B4-BE49-F238E27FC236}">
                <a16:creationId xmlns:a16="http://schemas.microsoft.com/office/drawing/2014/main" id="{DFED34C5-EBF0-7F17-CDC6-EC8C9B810F90}"/>
              </a:ext>
            </a:extLst>
          </p:cNvPr>
          <p:cNvPicPr>
            <a:picLocks noChangeAspect="1"/>
          </p:cNvPicPr>
          <p:nvPr/>
        </p:nvPicPr>
        <p:blipFill>
          <a:blip r:embed="rId3"/>
          <a:stretch>
            <a:fillRect/>
          </a:stretch>
        </p:blipFill>
        <p:spPr>
          <a:xfrm>
            <a:off x="4870566" y="4429873"/>
            <a:ext cx="856203" cy="856203"/>
          </a:xfrm>
          <a:prstGeom prst="rect">
            <a:avLst/>
          </a:prstGeom>
        </p:spPr>
      </p:pic>
      <p:cxnSp>
        <p:nvCxnSpPr>
          <p:cNvPr id="13" name="Straight Connector 12">
            <a:extLst>
              <a:ext uri="{FF2B5EF4-FFF2-40B4-BE49-F238E27FC236}">
                <a16:creationId xmlns:a16="http://schemas.microsoft.com/office/drawing/2014/main" id="{8E0CB488-3782-AA1A-C082-9D1D9DB45C0A}"/>
              </a:ext>
            </a:extLst>
          </p:cNvPr>
          <p:cNvCxnSpPr>
            <a:cxnSpLocks/>
          </p:cNvCxnSpPr>
          <p:nvPr/>
        </p:nvCxnSpPr>
        <p:spPr>
          <a:xfrm>
            <a:off x="5098053" y="4248514"/>
            <a:ext cx="4468734" cy="0"/>
          </a:xfrm>
          <a:prstGeom prst="line">
            <a:avLst/>
          </a:prstGeom>
          <a:ln>
            <a:solidFill>
              <a:srgbClr val="0076CF"/>
            </a:solidFill>
          </a:ln>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EAEBBAC5-4A2A-2386-5C76-5BB59017EFFA}"/>
              </a:ext>
            </a:extLst>
          </p:cNvPr>
          <p:cNvSpPr/>
          <p:nvPr/>
        </p:nvSpPr>
        <p:spPr>
          <a:xfrm>
            <a:off x="2211788" y="933901"/>
            <a:ext cx="1602769" cy="770561"/>
          </a:xfrm>
          <a:prstGeom prst="rect">
            <a:avLst/>
          </a:prstGeom>
          <a:solidFill>
            <a:srgbClr val="55FFF5"/>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itle 5">
            <a:extLst>
              <a:ext uri="{FF2B5EF4-FFF2-40B4-BE49-F238E27FC236}">
                <a16:creationId xmlns:a16="http://schemas.microsoft.com/office/drawing/2014/main" id="{9222EF66-B0A8-87F4-C264-5DA25F7F33BC}"/>
              </a:ext>
            </a:extLst>
          </p:cNvPr>
          <p:cNvSpPr txBox="1">
            <a:spLocks/>
          </p:cNvSpPr>
          <p:nvPr/>
        </p:nvSpPr>
        <p:spPr>
          <a:xfrm>
            <a:off x="2186840" y="959281"/>
            <a:ext cx="7818319" cy="16914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b="1" dirty="0">
                <a:solidFill>
                  <a:srgbClr val="004B96"/>
                </a:solidFill>
                <a:latin typeface="FS Elliot Pro" panose="02000503040000020004" pitchFamily="2" charset="0"/>
              </a:rPr>
              <a:t>What</a:t>
            </a:r>
            <a:r>
              <a:rPr lang="en-US" dirty="0">
                <a:solidFill>
                  <a:srgbClr val="004B96"/>
                </a:solidFill>
                <a:latin typeface="FS Elliot Pro Light" panose="02000503040000020004" pitchFamily="2" charset="0"/>
              </a:rPr>
              <a:t> is a nonqualified deferred compensation plan?</a:t>
            </a:r>
          </a:p>
        </p:txBody>
      </p:sp>
      <p:pic>
        <p:nvPicPr>
          <p:cNvPr id="11" name="Picture 10">
            <a:extLst>
              <a:ext uri="{FF2B5EF4-FFF2-40B4-BE49-F238E27FC236}">
                <a16:creationId xmlns:a16="http://schemas.microsoft.com/office/drawing/2014/main" id="{FCDFFEE4-DC6A-CC1E-E0DD-873BF10BD39C}"/>
              </a:ext>
            </a:extLst>
          </p:cNvPr>
          <p:cNvPicPr>
            <a:picLocks noChangeAspect="1"/>
          </p:cNvPicPr>
          <p:nvPr/>
        </p:nvPicPr>
        <p:blipFill>
          <a:blip r:embed="rId3"/>
          <a:stretch>
            <a:fillRect/>
          </a:stretch>
        </p:blipFill>
        <p:spPr>
          <a:xfrm>
            <a:off x="4870566" y="2778055"/>
            <a:ext cx="856203" cy="856203"/>
          </a:xfrm>
          <a:prstGeom prst="rect">
            <a:avLst/>
          </a:prstGeom>
        </p:spPr>
      </p:pic>
    </p:spTree>
    <p:extLst>
      <p:ext uri="{BB962C8B-B14F-4D97-AF65-F5344CB8AC3E}">
        <p14:creationId xmlns:p14="http://schemas.microsoft.com/office/powerpoint/2010/main" val="387162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69AC4D-F338-3B6F-2ED4-83BA75005242}"/>
              </a:ext>
            </a:extLst>
          </p:cNvPr>
          <p:cNvSpPr/>
          <p:nvPr/>
        </p:nvSpPr>
        <p:spPr>
          <a:xfrm rot="10800000" flipH="1">
            <a:off x="0" y="2185679"/>
            <a:ext cx="12192000" cy="4672321"/>
          </a:xfrm>
          <a:prstGeom prst="rect">
            <a:avLst/>
          </a:prstGeom>
          <a:solidFill>
            <a:srgbClr val="EDF9FF"/>
          </a:solidFill>
          <a:ln w="9525" cap="flat" cmpd="sng" algn="ctr">
            <a:noFill/>
            <a:prstDash val="solid"/>
          </a:ln>
          <a:effectLst/>
        </p:spPr>
        <p:txBody>
          <a:bodyPr rtlCol="0" anchor="ctr"/>
          <a:lstStyle/>
          <a:p>
            <a:pPr algn="ctr" defTabSz="457092">
              <a:defRPr/>
            </a:pPr>
            <a:endParaRPr lang="en-US" kern="0">
              <a:solidFill>
                <a:prstClr val="white"/>
              </a:solidFill>
              <a:latin typeface="FS Elliot Pro"/>
            </a:endParaRPr>
          </a:p>
        </p:txBody>
      </p:sp>
      <p:graphicFrame>
        <p:nvGraphicFramePr>
          <p:cNvPr id="8" name="Content Placeholder 6">
            <a:extLst>
              <a:ext uri="{FF2B5EF4-FFF2-40B4-BE49-F238E27FC236}">
                <a16:creationId xmlns:a16="http://schemas.microsoft.com/office/drawing/2014/main" id="{B7FCC231-84EA-4768-A24D-6CE42D509DA9}"/>
              </a:ext>
            </a:extLst>
          </p:cNvPr>
          <p:cNvGraphicFramePr>
            <a:graphicFrameLocks/>
          </p:cNvGraphicFramePr>
          <p:nvPr>
            <p:extLst>
              <p:ext uri="{D42A27DB-BD31-4B8C-83A1-F6EECF244321}">
                <p14:modId xmlns:p14="http://schemas.microsoft.com/office/powerpoint/2010/main" val="1862358049"/>
              </p:ext>
            </p:extLst>
          </p:nvPr>
        </p:nvGraphicFramePr>
        <p:xfrm>
          <a:off x="869256" y="2473678"/>
          <a:ext cx="10074049" cy="3387479"/>
        </p:xfrm>
        <a:graphic>
          <a:graphicData uri="http://schemas.openxmlformats.org/drawingml/2006/table">
            <a:tbl>
              <a:tblPr>
                <a:tableStyleId>{9D7B26C5-4107-4FEC-AEDC-1716B250A1EF}</a:tableStyleId>
              </a:tblPr>
              <a:tblGrid>
                <a:gridCol w="3164522">
                  <a:extLst>
                    <a:ext uri="{9D8B030D-6E8A-4147-A177-3AD203B41FA5}">
                      <a16:colId xmlns:a16="http://schemas.microsoft.com/office/drawing/2014/main" val="20000"/>
                    </a:ext>
                  </a:extLst>
                </a:gridCol>
                <a:gridCol w="3559454">
                  <a:extLst>
                    <a:ext uri="{9D8B030D-6E8A-4147-A177-3AD203B41FA5}">
                      <a16:colId xmlns:a16="http://schemas.microsoft.com/office/drawing/2014/main" val="20001"/>
                    </a:ext>
                  </a:extLst>
                </a:gridCol>
                <a:gridCol w="3350073">
                  <a:extLst>
                    <a:ext uri="{9D8B030D-6E8A-4147-A177-3AD203B41FA5}">
                      <a16:colId xmlns:a16="http://schemas.microsoft.com/office/drawing/2014/main" val="20002"/>
                    </a:ext>
                  </a:extLst>
                </a:gridCol>
              </a:tblGrid>
              <a:tr h="1236430">
                <a:tc>
                  <a:txBody>
                    <a:bodyPr/>
                    <a:lstStyle/>
                    <a:p>
                      <a:pPr algn="l"/>
                      <a:r>
                        <a:rPr lang="en-US" sz="1600" b="0" i="0" dirty="0">
                          <a:solidFill>
                            <a:srgbClr val="333333"/>
                          </a:solidFill>
                          <a:latin typeface="FS Elliot Pro" panose="02000503040000020004" pitchFamily="50" charset="0"/>
                          <a:cs typeface="FS Elliot Pro"/>
                        </a:rPr>
                        <a:t>Sale</a:t>
                      </a:r>
                      <a:r>
                        <a:rPr lang="en-US" sz="1600" b="0" i="0" baseline="0" dirty="0">
                          <a:solidFill>
                            <a:srgbClr val="333333"/>
                          </a:solidFill>
                          <a:latin typeface="FS Elliot Pro" panose="02000503040000020004" pitchFamily="50" charset="0"/>
                          <a:cs typeface="FS Elliot Pro"/>
                        </a:rPr>
                        <a:t> to insiders</a:t>
                      </a:r>
                      <a:endParaRPr lang="en-US" sz="1600" b="0" i="0" dirty="0">
                        <a:solidFill>
                          <a:srgbClr val="333333"/>
                        </a:solidFill>
                        <a:latin typeface="FS Elliot Pro" panose="02000503040000020004" pitchFamily="50" charset="0"/>
                        <a:cs typeface="FS Elliot Pro"/>
                      </a:endParaRPr>
                    </a:p>
                  </a:txBody>
                  <a:tcPr marL="121920" marR="121920" marT="121920" marB="121920">
                    <a:lnL>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i="0" dirty="0">
                          <a:solidFill>
                            <a:srgbClr val="333333"/>
                          </a:solidFill>
                          <a:latin typeface="FS Elliot Pro" panose="02000503040000020004" pitchFamily="50" charset="0"/>
                          <a:cs typeface="FS Elliot Pro"/>
                        </a:rPr>
                        <a:t>Change in control</a:t>
                      </a:r>
                    </a:p>
                  </a:txBody>
                  <a:tcPr marL="121920" marR="121920" marT="121920" marB="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i="0" dirty="0">
                          <a:solidFill>
                            <a:srgbClr val="333333"/>
                          </a:solidFill>
                          <a:latin typeface="FS Elliot Pro" panose="02000503040000020004" pitchFamily="50" charset="0"/>
                          <a:cs typeface="FS Elliot Pro"/>
                        </a:rPr>
                        <a:t>Account vests &amp; distributes </a:t>
                      </a:r>
                      <a:br>
                        <a:rPr lang="en-US" sz="1600" b="0" i="0" dirty="0">
                          <a:solidFill>
                            <a:srgbClr val="333333"/>
                          </a:solidFill>
                          <a:latin typeface="FS Elliot Pro" panose="02000503040000020004" pitchFamily="50" charset="0"/>
                          <a:cs typeface="FS Elliot Pro"/>
                        </a:rPr>
                      </a:br>
                      <a:r>
                        <a:rPr lang="en-US" sz="1600" b="0" i="0" dirty="0">
                          <a:solidFill>
                            <a:srgbClr val="333333"/>
                          </a:solidFill>
                          <a:latin typeface="FS Elliot Pro" panose="02000503040000020004" pitchFamily="50" charset="0"/>
                          <a:cs typeface="FS Elliot Pro"/>
                        </a:rPr>
                        <a:t>to key employees &amp; is used </a:t>
                      </a:r>
                      <a:br>
                        <a:rPr lang="en-US" sz="1600" b="0" i="0" dirty="0">
                          <a:solidFill>
                            <a:srgbClr val="333333"/>
                          </a:solidFill>
                          <a:latin typeface="FS Elliot Pro" panose="02000503040000020004" pitchFamily="50" charset="0"/>
                          <a:cs typeface="FS Elliot Pro"/>
                        </a:rPr>
                      </a:br>
                      <a:r>
                        <a:rPr lang="en-US" sz="1600" b="0" i="0" dirty="0">
                          <a:solidFill>
                            <a:srgbClr val="333333"/>
                          </a:solidFill>
                          <a:latin typeface="FS Elliot Pro" panose="02000503040000020004" pitchFamily="50" charset="0"/>
                          <a:cs typeface="FS Elliot Pro"/>
                        </a:rPr>
                        <a:t>to execute purchase</a:t>
                      </a:r>
                    </a:p>
                  </a:txBody>
                  <a:tcPr marL="121920" marR="121920" marT="121920" marB="121920">
                    <a:lnL w="12700" cap="flat" cmpd="sng" algn="ctr">
                      <a:noFill/>
                      <a:prstDash val="solid"/>
                      <a:round/>
                      <a:headEnd type="none" w="med" len="med"/>
                      <a:tailEnd type="none" w="med" len="med"/>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36430">
                <a:tc>
                  <a:txBody>
                    <a:bodyPr/>
                    <a:lstStyle/>
                    <a:p>
                      <a:pPr algn="l"/>
                      <a:r>
                        <a:rPr lang="en-US" sz="1600" b="0" i="0">
                          <a:solidFill>
                            <a:srgbClr val="333333"/>
                          </a:solidFill>
                          <a:latin typeface="FS Elliot Pro" panose="02000503040000020004" pitchFamily="50" charset="0"/>
                          <a:cs typeface="FS Elliot Pro"/>
                        </a:rPr>
                        <a:t>Sale</a:t>
                      </a:r>
                      <a:r>
                        <a:rPr lang="en-US" sz="1600" b="0" i="0" baseline="0">
                          <a:solidFill>
                            <a:srgbClr val="333333"/>
                          </a:solidFill>
                          <a:latin typeface="FS Elliot Pro" panose="02000503040000020004" pitchFamily="50" charset="0"/>
                          <a:cs typeface="FS Elliot Pro"/>
                        </a:rPr>
                        <a:t> to outsiders</a:t>
                      </a:r>
                      <a:endParaRPr lang="en-US" sz="1600" b="0" i="0">
                        <a:solidFill>
                          <a:srgbClr val="333333"/>
                        </a:solidFill>
                        <a:latin typeface="FS Elliot Pro" panose="02000503040000020004" pitchFamily="50" charset="0"/>
                        <a:cs typeface="FS Elliot Pro"/>
                      </a:endParaRPr>
                    </a:p>
                  </a:txBody>
                  <a:tcPr marL="121920" marR="121920" marT="121920" marB="121920">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i="0" dirty="0">
                          <a:solidFill>
                            <a:srgbClr val="333333"/>
                          </a:solidFill>
                          <a:latin typeface="FS Elliot Pro" panose="02000503040000020004" pitchFamily="50" charset="0"/>
                          <a:cs typeface="FS Elliot Pro"/>
                        </a:rPr>
                        <a:t>Set duration after the sale</a:t>
                      </a:r>
                    </a:p>
                  </a:txBody>
                  <a:tcPr marL="121920" marR="121920" marT="121920" marB="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i="0" dirty="0">
                          <a:solidFill>
                            <a:srgbClr val="333333"/>
                          </a:solidFill>
                          <a:latin typeface="FS Elliot Pro" panose="02000503040000020004" pitchFamily="50" charset="0"/>
                          <a:cs typeface="FS Elliot Pro"/>
                        </a:rPr>
                        <a:t>Account vests &amp; distributes </a:t>
                      </a:r>
                      <a:br>
                        <a:rPr lang="en-US" sz="1600" b="0" i="0" dirty="0">
                          <a:solidFill>
                            <a:srgbClr val="333333"/>
                          </a:solidFill>
                          <a:latin typeface="FS Elliot Pro" panose="02000503040000020004" pitchFamily="50" charset="0"/>
                          <a:cs typeface="FS Elliot Pro"/>
                        </a:rPr>
                      </a:br>
                      <a:r>
                        <a:rPr lang="en-US" sz="1600" b="0" i="0" dirty="0">
                          <a:solidFill>
                            <a:srgbClr val="333333"/>
                          </a:solidFill>
                          <a:latin typeface="FS Elliot Pro" panose="02000503040000020004" pitchFamily="50" charset="0"/>
                          <a:cs typeface="FS Elliot Pro"/>
                        </a:rPr>
                        <a:t>to key employees as reward </a:t>
                      </a:r>
                      <a:br>
                        <a:rPr lang="en-US" sz="1600" b="0" i="0" dirty="0">
                          <a:solidFill>
                            <a:srgbClr val="333333"/>
                          </a:solidFill>
                          <a:latin typeface="FS Elliot Pro" panose="02000503040000020004" pitchFamily="50" charset="0"/>
                          <a:cs typeface="FS Elliot Pro"/>
                        </a:rPr>
                      </a:br>
                      <a:r>
                        <a:rPr lang="en-US" sz="1600" b="0" i="0" dirty="0">
                          <a:solidFill>
                            <a:srgbClr val="333333"/>
                          </a:solidFill>
                          <a:latin typeface="FS Elliot Pro" panose="02000503040000020004" pitchFamily="50" charset="0"/>
                          <a:cs typeface="FS Elliot Pro"/>
                        </a:rPr>
                        <a:t>for years of service</a:t>
                      </a:r>
                    </a:p>
                  </a:txBody>
                  <a:tcPr marL="121920" marR="121920" marT="121920" marB="121920">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14619">
                <a:tc>
                  <a:txBody>
                    <a:bodyPr/>
                    <a:lstStyle/>
                    <a:p>
                      <a:pPr algn="l"/>
                      <a:r>
                        <a:rPr lang="en-US" sz="1600" b="0" i="0" dirty="0">
                          <a:solidFill>
                            <a:srgbClr val="333333"/>
                          </a:solidFill>
                          <a:latin typeface="FS Elliot Pro" panose="02000503040000020004" pitchFamily="50" charset="0"/>
                          <a:cs typeface="FS Elliot Pro"/>
                        </a:rPr>
                        <a:t>None</a:t>
                      </a:r>
                    </a:p>
                  </a:txBody>
                  <a:tcPr marL="121920" marR="121920" marT="121920" marB="121920">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b="0" i="0" dirty="0">
                          <a:solidFill>
                            <a:srgbClr val="333333"/>
                          </a:solidFill>
                          <a:latin typeface="FS Elliot Pro" panose="02000503040000020004" pitchFamily="50" charset="0"/>
                          <a:cs typeface="FS Elliot Pro"/>
                        </a:rPr>
                        <a:t>Retirement</a:t>
                      </a:r>
                    </a:p>
                  </a:txBody>
                  <a:tcPr marL="121920" marR="121920" marT="121920" marB="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i="0" dirty="0">
                          <a:solidFill>
                            <a:srgbClr val="333333"/>
                          </a:solidFill>
                          <a:latin typeface="FS Elliot Pro" panose="02000503040000020004" pitchFamily="50" charset="0"/>
                          <a:cs typeface="FS Elliot Pro"/>
                        </a:rPr>
                        <a:t>Optional triggering event </a:t>
                      </a:r>
                      <a:br>
                        <a:rPr lang="en-US" sz="1600" b="0" i="0" dirty="0">
                          <a:solidFill>
                            <a:srgbClr val="333333"/>
                          </a:solidFill>
                          <a:latin typeface="FS Elliot Pro" panose="02000503040000020004" pitchFamily="50" charset="0"/>
                          <a:cs typeface="FS Elliot Pro"/>
                        </a:rPr>
                      </a:br>
                      <a:r>
                        <a:rPr lang="en-US" sz="1600" b="0" i="0" dirty="0">
                          <a:solidFill>
                            <a:srgbClr val="333333"/>
                          </a:solidFill>
                          <a:latin typeface="FS Elliot Pro" panose="02000503040000020004" pitchFamily="50" charset="0"/>
                          <a:cs typeface="FS Elliot Pro"/>
                        </a:rPr>
                        <a:t>can be retirement</a:t>
                      </a:r>
                    </a:p>
                  </a:txBody>
                  <a:tcPr marL="121920" marR="121920" marT="121920" marB="121920">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7" name="Round Same Side Corner Rectangle 6">
            <a:extLst>
              <a:ext uri="{FF2B5EF4-FFF2-40B4-BE49-F238E27FC236}">
                <a16:creationId xmlns:a16="http://schemas.microsoft.com/office/drawing/2014/main" id="{13DD62CD-0303-3EDC-684E-0EEF71BE15FD}"/>
              </a:ext>
            </a:extLst>
          </p:cNvPr>
          <p:cNvSpPr/>
          <p:nvPr/>
        </p:nvSpPr>
        <p:spPr bwMode="auto">
          <a:xfrm>
            <a:off x="1" y="1964198"/>
            <a:ext cx="12192000" cy="420430"/>
          </a:xfrm>
          <a:prstGeom prst="round2SameRect">
            <a:avLst>
              <a:gd name="adj1" fmla="val 0"/>
              <a:gd name="adj2" fmla="val 0"/>
            </a:avLst>
          </a:prstGeom>
          <a:solidFill>
            <a:srgbClr val="004284"/>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b="1">
              <a:solidFill>
                <a:srgbClr val="4F5559"/>
              </a:solidFill>
              <a:latin typeface="Arial" charset="0"/>
              <a:ea typeface="MS PGothic" panose="020B0600070205080204" pitchFamily="34" charset="-128"/>
              <a:cs typeface="Times New Roman" pitchFamily="18" charset="0"/>
            </a:endParaRPr>
          </a:p>
        </p:txBody>
      </p:sp>
      <p:sp>
        <p:nvSpPr>
          <p:cNvPr id="9" name="TextBox 8">
            <a:extLst>
              <a:ext uri="{FF2B5EF4-FFF2-40B4-BE49-F238E27FC236}">
                <a16:creationId xmlns:a16="http://schemas.microsoft.com/office/drawing/2014/main" id="{0E0366BF-C7F7-8005-BD41-39D928DF1E49}"/>
              </a:ext>
            </a:extLst>
          </p:cNvPr>
          <p:cNvSpPr txBox="1"/>
          <p:nvPr/>
        </p:nvSpPr>
        <p:spPr>
          <a:xfrm>
            <a:off x="920776" y="2014013"/>
            <a:ext cx="2668724" cy="338554"/>
          </a:xfrm>
          <a:prstGeom prst="rect">
            <a:avLst/>
          </a:prstGeom>
          <a:noFill/>
        </p:spPr>
        <p:txBody>
          <a:bodyPr wrap="square" rtlCol="0">
            <a:spAutoFit/>
          </a:bodyPr>
          <a:lstStyle/>
          <a:p>
            <a:pPr defTabSz="914400" eaLnBrk="0" fontAlgn="base" hangingPunct="0">
              <a:spcBef>
                <a:spcPct val="0"/>
              </a:spcBef>
              <a:spcAft>
                <a:spcPct val="0"/>
              </a:spcAft>
            </a:pPr>
            <a:r>
              <a:rPr lang="en-US" sz="1600" b="1" cap="all" spc="100" dirty="0">
                <a:solidFill>
                  <a:srgbClr val="57FFF5"/>
                </a:solidFill>
                <a:latin typeface="FS Elliot Pro" panose="02000503040000020004" pitchFamily="2" charset="0"/>
                <a:ea typeface="MS PGothic" panose="020B0600070205080204" pitchFamily="34" charset="-128"/>
                <a:cs typeface="Times New Roman"/>
              </a:rPr>
              <a:t>Sale of business</a:t>
            </a:r>
          </a:p>
        </p:txBody>
      </p:sp>
      <p:sp>
        <p:nvSpPr>
          <p:cNvPr id="11" name="TextBox 10">
            <a:extLst>
              <a:ext uri="{FF2B5EF4-FFF2-40B4-BE49-F238E27FC236}">
                <a16:creationId xmlns:a16="http://schemas.microsoft.com/office/drawing/2014/main" id="{71105847-60CF-5669-3A0C-D0A9CE0919BE}"/>
              </a:ext>
            </a:extLst>
          </p:cNvPr>
          <p:cNvSpPr txBox="1"/>
          <p:nvPr/>
        </p:nvSpPr>
        <p:spPr>
          <a:xfrm>
            <a:off x="4145477" y="2014013"/>
            <a:ext cx="3079044" cy="338554"/>
          </a:xfrm>
          <a:prstGeom prst="rect">
            <a:avLst/>
          </a:prstGeom>
          <a:noFill/>
        </p:spPr>
        <p:txBody>
          <a:bodyPr wrap="square" rtlCol="0">
            <a:spAutoFit/>
          </a:bodyPr>
          <a:lstStyle/>
          <a:p>
            <a:pPr defTabSz="914400" eaLnBrk="0" fontAlgn="base" hangingPunct="0">
              <a:spcBef>
                <a:spcPct val="0"/>
              </a:spcBef>
              <a:spcAft>
                <a:spcPct val="0"/>
              </a:spcAft>
            </a:pPr>
            <a:r>
              <a:rPr lang="en-US" sz="1600" b="1" cap="all" spc="100" dirty="0">
                <a:solidFill>
                  <a:srgbClr val="57FFF5"/>
                </a:solidFill>
                <a:latin typeface="FS Elliot Pro" panose="02000503040000020004" pitchFamily="2" charset="0"/>
                <a:ea typeface="MS PGothic" panose="020B0600070205080204" pitchFamily="34" charset="-128"/>
                <a:cs typeface="Times New Roman"/>
              </a:rPr>
              <a:t>Trigger and timing</a:t>
            </a:r>
          </a:p>
        </p:txBody>
      </p:sp>
      <p:sp>
        <p:nvSpPr>
          <p:cNvPr id="14" name="TextBox 13">
            <a:extLst>
              <a:ext uri="{FF2B5EF4-FFF2-40B4-BE49-F238E27FC236}">
                <a16:creationId xmlns:a16="http://schemas.microsoft.com/office/drawing/2014/main" id="{B5E513C3-F4FC-1A71-651C-4C4C8E490C48}"/>
              </a:ext>
            </a:extLst>
          </p:cNvPr>
          <p:cNvSpPr txBox="1"/>
          <p:nvPr/>
        </p:nvSpPr>
        <p:spPr>
          <a:xfrm>
            <a:off x="7791788" y="2014013"/>
            <a:ext cx="1532467" cy="338554"/>
          </a:xfrm>
          <a:prstGeom prst="rect">
            <a:avLst/>
          </a:prstGeom>
          <a:noFill/>
        </p:spPr>
        <p:txBody>
          <a:bodyPr wrap="square" rtlCol="0">
            <a:spAutoFit/>
          </a:bodyPr>
          <a:lstStyle/>
          <a:p>
            <a:pPr defTabSz="914400" eaLnBrk="0" fontAlgn="base" hangingPunct="0">
              <a:spcBef>
                <a:spcPct val="0"/>
              </a:spcBef>
              <a:spcAft>
                <a:spcPct val="0"/>
              </a:spcAft>
            </a:pPr>
            <a:r>
              <a:rPr lang="en-US" sz="1600" b="1" cap="all" spc="100" dirty="0">
                <a:solidFill>
                  <a:srgbClr val="57FFF5"/>
                </a:solidFill>
                <a:latin typeface="FS Elliot Pro" panose="02000503040000020004" pitchFamily="2" charset="0"/>
                <a:ea typeface="MS PGothic" panose="020B0600070205080204" pitchFamily="34" charset="-128"/>
                <a:cs typeface="Times New Roman"/>
              </a:rPr>
              <a:t>vesting</a:t>
            </a:r>
          </a:p>
        </p:txBody>
      </p:sp>
      <p:sp>
        <p:nvSpPr>
          <p:cNvPr id="17" name="Title 2">
            <a:extLst>
              <a:ext uri="{FF2B5EF4-FFF2-40B4-BE49-F238E27FC236}">
                <a16:creationId xmlns:a16="http://schemas.microsoft.com/office/drawing/2014/main" id="{30D52889-0ED6-2B79-71FF-20F5B5253B02}"/>
              </a:ext>
            </a:extLst>
          </p:cNvPr>
          <p:cNvSpPr txBox="1">
            <a:spLocks/>
          </p:cNvSpPr>
          <p:nvPr/>
        </p:nvSpPr>
        <p:spPr>
          <a:xfrm>
            <a:off x="608920" y="692573"/>
            <a:ext cx="5831210" cy="711200"/>
          </a:xfrm>
          <a:prstGeom prst="rect">
            <a:avLst/>
          </a:prstGeom>
        </p:spPr>
        <p:txBody>
          <a:bodyPr vert="horz" lIns="0" tIns="0" rIns="0" bIns="0" rtlCol="0" anchor="t" anchorCtr="0">
            <a:noAutofit/>
          </a:bodyPr>
          <a:lstStyle>
            <a:lvl1pPr algn="l" defTabSz="457200" rtl="0" eaLnBrk="1" latinLnBrk="0" hangingPunct="1">
              <a:lnSpc>
                <a:spcPct val="80000"/>
              </a:lnSpc>
              <a:spcBef>
                <a:spcPct val="0"/>
              </a:spcBef>
              <a:buNone/>
              <a:defRPr sz="2100" b="0" i="0" kern="1200" baseline="0">
                <a:solidFill>
                  <a:schemeClr val="bg2"/>
                </a:solidFill>
                <a:latin typeface="FS Elliot Pro"/>
                <a:ea typeface="+mj-ea"/>
                <a:cs typeface="FS Elliot Pro"/>
              </a:defRPr>
            </a:lvl1pPr>
          </a:lstStyle>
          <a:p>
            <a:r>
              <a:rPr lang="en-US" sz="4000" dirty="0">
                <a:solidFill>
                  <a:srgbClr val="0076CF"/>
                </a:solidFill>
                <a:latin typeface="FS Elliot Pro Light" panose="02000503040000020004" pitchFamily="2" charset="0"/>
              </a:rPr>
              <a:t>Transition planning example</a:t>
            </a:r>
          </a:p>
        </p:txBody>
      </p:sp>
      <p:sp>
        <p:nvSpPr>
          <p:cNvPr id="21" name="TextBox 20">
            <a:extLst>
              <a:ext uri="{FF2B5EF4-FFF2-40B4-BE49-F238E27FC236}">
                <a16:creationId xmlns:a16="http://schemas.microsoft.com/office/drawing/2014/main" id="{3328322A-DF60-140F-FB35-7AD54B5E1149}"/>
              </a:ext>
            </a:extLst>
          </p:cNvPr>
          <p:cNvSpPr txBox="1"/>
          <p:nvPr/>
        </p:nvSpPr>
        <p:spPr>
          <a:xfrm>
            <a:off x="149512" y="6559055"/>
            <a:ext cx="2710566" cy="215444"/>
          </a:xfrm>
          <a:prstGeom prst="rect">
            <a:avLst/>
          </a:prstGeom>
          <a:noFill/>
        </p:spPr>
        <p:txBody>
          <a:bodyPr wrap="square" rtlCol="0">
            <a:spAutoFit/>
          </a:bodyPr>
          <a:lstStyle/>
          <a:p>
            <a:pPr defTabSz="391756">
              <a:defRPr/>
            </a:pPr>
            <a:r>
              <a:rPr lang="fr-FR" sz="800" kern="0" dirty="0">
                <a:solidFill>
                  <a:srgbClr val="333333"/>
                </a:solidFill>
                <a:latin typeface="FS Elliot Pro" panose="02000503040000020004" pitchFamily="2" charset="0"/>
              </a:rPr>
              <a:t>BB11557-04 | 2781357-032023</a:t>
            </a:r>
          </a:p>
        </p:txBody>
      </p:sp>
      <p:pic>
        <p:nvPicPr>
          <p:cNvPr id="5" name="Graphic 4">
            <a:extLst>
              <a:ext uri="{FF2B5EF4-FFF2-40B4-BE49-F238E27FC236}">
                <a16:creationId xmlns:a16="http://schemas.microsoft.com/office/drawing/2014/main" id="{69C0EA6C-BC47-9766-57F2-1F7C46645C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9061" y="210063"/>
            <a:ext cx="233334" cy="233334"/>
          </a:xfrm>
          <a:prstGeom prst="rect">
            <a:avLst/>
          </a:prstGeom>
        </p:spPr>
      </p:pic>
      <p:sp>
        <p:nvSpPr>
          <p:cNvPr id="13" name="Text Placeholder 6">
            <a:extLst>
              <a:ext uri="{FF2B5EF4-FFF2-40B4-BE49-F238E27FC236}">
                <a16:creationId xmlns:a16="http://schemas.microsoft.com/office/drawing/2014/main" id="{D2BFC548-8796-481A-9E8A-07CB68BAC9EC}"/>
              </a:ext>
            </a:extLst>
          </p:cNvPr>
          <p:cNvSpPr txBox="1">
            <a:spLocks/>
          </p:cNvSpPr>
          <p:nvPr/>
        </p:nvSpPr>
        <p:spPr>
          <a:xfrm>
            <a:off x="623455" y="240143"/>
            <a:ext cx="4603064" cy="362021"/>
          </a:xfrm>
          <a:prstGeom prst="rect">
            <a:avLst/>
          </a:prstGeom>
        </p:spPr>
        <p:txBody>
          <a:bodyPr lIns="0" tIns="0" rIns="0" bIns="0"/>
          <a:lstStyle>
            <a:lvl1pPr marL="342900" indent="-227013" algn="l" defTabSz="457200" rtl="0" eaLnBrk="1" latinLnBrk="0" hangingPunct="1">
              <a:spcBef>
                <a:spcPct val="20000"/>
              </a:spcBef>
              <a:buClr>
                <a:schemeClr val="accent2">
                  <a:lumMod val="50000"/>
                </a:schemeClr>
              </a:buClr>
              <a:buFont typeface="Arial"/>
              <a:buChar char="•"/>
              <a:defRPr sz="1800" kern="1200">
                <a:solidFill>
                  <a:schemeClr val="accent2">
                    <a:lumMod val="50000"/>
                  </a:schemeClr>
                </a:solidFill>
                <a:latin typeface="FS Elliot Pro"/>
                <a:ea typeface="+mn-ea"/>
                <a:cs typeface="FS Elliot Pro"/>
              </a:defRPr>
            </a:lvl1pPr>
            <a:lvl2pPr marL="688975" indent="-231775" algn="l" defTabSz="457200" rtl="0" eaLnBrk="1" latinLnBrk="0" hangingPunct="1">
              <a:spcBef>
                <a:spcPct val="20000"/>
              </a:spcBef>
              <a:buClr>
                <a:schemeClr val="accent2">
                  <a:lumMod val="50000"/>
                </a:schemeClr>
              </a:buClr>
              <a:buFont typeface="Arial"/>
              <a:buChar char="–"/>
              <a:defRPr sz="1600" kern="1200">
                <a:solidFill>
                  <a:schemeClr val="accent2">
                    <a:lumMod val="50000"/>
                  </a:schemeClr>
                </a:solidFill>
                <a:latin typeface="FS Elliot Pro"/>
                <a:ea typeface="+mn-ea"/>
                <a:cs typeface="FS Elliot Pro"/>
              </a:defRPr>
            </a:lvl2pPr>
            <a:lvl3pPr marL="1143000" indent="-228600" algn="l" defTabSz="457200" rtl="0" eaLnBrk="1" latinLnBrk="0" hangingPunct="1">
              <a:spcBef>
                <a:spcPct val="20000"/>
              </a:spcBef>
              <a:buFont typeface="Arial"/>
              <a:buChar char="•"/>
              <a:defRPr sz="1400" kern="1200">
                <a:solidFill>
                  <a:srgbClr val="162B48"/>
                </a:solidFill>
                <a:latin typeface="FS Elliot Pro"/>
                <a:ea typeface="+mn-ea"/>
                <a:cs typeface="FS Elliot Pro"/>
              </a:defRPr>
            </a:lvl3pPr>
            <a:lvl4pPr marL="1600200" indent="-228600" algn="l" defTabSz="457200" rtl="0" eaLnBrk="1" latinLnBrk="0" hangingPunct="1">
              <a:spcBef>
                <a:spcPct val="20000"/>
              </a:spcBef>
              <a:buFont typeface="Arial"/>
              <a:buChar char="–"/>
              <a:defRPr sz="1200" kern="1200">
                <a:solidFill>
                  <a:srgbClr val="162B48"/>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162B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525" indent="0">
              <a:buNone/>
            </a:pPr>
            <a:r>
              <a:rPr lang="en-US" sz="1200" dirty="0">
                <a:solidFill>
                  <a:srgbClr val="333333"/>
                </a:solidFill>
                <a:latin typeface="FS Elliot Pro" panose="02000503040000020004" pitchFamily="2" charset="0"/>
              </a:rPr>
              <a:t>Simulate employee ownership &amp; facilitate business succession</a:t>
            </a:r>
          </a:p>
        </p:txBody>
      </p:sp>
    </p:spTree>
    <p:extLst>
      <p:ext uri="{BB962C8B-B14F-4D97-AF65-F5344CB8AC3E}">
        <p14:creationId xmlns:p14="http://schemas.microsoft.com/office/powerpoint/2010/main" val="4149514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FE3F6"/>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7F88D91-07BF-8AA9-BCC5-614DF1FDC1B7}"/>
              </a:ext>
            </a:extLst>
          </p:cNvPr>
          <p:cNvSpPr/>
          <p:nvPr/>
        </p:nvSpPr>
        <p:spPr>
          <a:xfrm rot="10800000" flipH="1">
            <a:off x="0" y="-18526"/>
            <a:ext cx="12192000" cy="6876526"/>
          </a:xfrm>
          <a:prstGeom prst="rect">
            <a:avLst/>
          </a:prstGeom>
          <a:gradFill>
            <a:gsLst>
              <a:gs pos="0">
                <a:srgbClr val="004C97">
                  <a:alpha val="90277"/>
                </a:srgbClr>
              </a:gs>
              <a:gs pos="100000">
                <a:srgbClr val="0376D0"/>
              </a:gs>
            </a:gsLst>
            <a:lin ang="36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TextBox 11">
            <a:extLst>
              <a:ext uri="{FF2B5EF4-FFF2-40B4-BE49-F238E27FC236}">
                <a16:creationId xmlns:a16="http://schemas.microsoft.com/office/drawing/2014/main" id="{A51D7632-AE3C-C57B-6DA2-A36A7539855D}"/>
              </a:ext>
            </a:extLst>
          </p:cNvPr>
          <p:cNvSpPr txBox="1"/>
          <p:nvPr/>
        </p:nvSpPr>
        <p:spPr>
          <a:xfrm>
            <a:off x="1909407" y="2354848"/>
            <a:ext cx="8261882" cy="2472536"/>
          </a:xfrm>
          <a:prstGeom prst="rect">
            <a:avLst/>
          </a:prstGeom>
          <a:noFill/>
        </p:spPr>
        <p:txBody>
          <a:bodyPr wrap="square" rtlCol="0">
            <a:spAutoFit/>
          </a:bodyPr>
          <a:lstStyle/>
          <a:p>
            <a:pPr marL="0" marR="0" lvl="0" indent="0" algn="ctr" defTabSz="609585" rtl="0" eaLnBrk="1" fontAlgn="auto" latinLnBrk="0" hangingPunct="1">
              <a:lnSpc>
                <a:spcPct val="9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FS Elliot Pro" panose="02000503040000020004" pitchFamily="2" charset="0"/>
                <a:ea typeface="+mn-ea"/>
                <a:cs typeface="FS Elliot Pro Light"/>
              </a:rPr>
              <a:t>Over half </a:t>
            </a:r>
            <a:r>
              <a:rPr kumimoji="0" lang="en-US" sz="4000" b="0" i="0" u="none" strike="noStrike" kern="1200" cap="none" spc="0" normalizeH="0" baseline="0" noProof="0" dirty="0">
                <a:ln>
                  <a:noFill/>
                </a:ln>
                <a:solidFill>
                  <a:prstClr val="white"/>
                </a:solidFill>
                <a:effectLst/>
                <a:uLnTx/>
                <a:uFillTx/>
                <a:latin typeface="FS Elliot Pro Light" panose="02000503040000020004" pitchFamily="2" charset="0"/>
                <a:ea typeface="+mn-ea"/>
                <a:cs typeface="FS Elliot Pro Light"/>
              </a:rPr>
              <a:t>of plan sponsors are concerned about losing key employees to competitors. </a:t>
            </a:r>
          </a:p>
          <a:p>
            <a:pPr algn="ctr"/>
            <a:endParaRPr lang="en-US" sz="2667" dirty="0">
              <a:solidFill>
                <a:schemeClr val="bg1"/>
              </a:solidFill>
              <a:latin typeface="FS Elliot Pro"/>
              <a:cs typeface="FS Elliot Pro"/>
            </a:endParaRPr>
          </a:p>
          <a:p>
            <a:pPr algn="ctr"/>
            <a:r>
              <a:rPr lang="en-US" sz="2000" b="1" dirty="0">
                <a:solidFill>
                  <a:schemeClr val="bg1"/>
                </a:solidFill>
                <a:latin typeface="FS Elliot Pro"/>
                <a:cs typeface="FS Elliot Pro"/>
              </a:rPr>
              <a:t>Principal 2022 NQ Plan Sponsor Satisfaction Survey</a:t>
            </a:r>
          </a:p>
        </p:txBody>
      </p:sp>
      <p:sp>
        <p:nvSpPr>
          <p:cNvPr id="4" name="TextBox 3">
            <a:extLst>
              <a:ext uri="{FF2B5EF4-FFF2-40B4-BE49-F238E27FC236}">
                <a16:creationId xmlns:a16="http://schemas.microsoft.com/office/drawing/2014/main" id="{9047F8A1-BD93-E9B0-301C-9E41064C6ABF}"/>
              </a:ext>
            </a:extLst>
          </p:cNvPr>
          <p:cNvSpPr txBox="1"/>
          <p:nvPr/>
        </p:nvSpPr>
        <p:spPr>
          <a:xfrm>
            <a:off x="149512" y="6559055"/>
            <a:ext cx="2710566" cy="215444"/>
          </a:xfrm>
          <a:prstGeom prst="rect">
            <a:avLst/>
          </a:prstGeom>
          <a:noFill/>
        </p:spPr>
        <p:txBody>
          <a:bodyPr wrap="square" rtlCol="0">
            <a:spAutoFit/>
          </a:bodyPr>
          <a:lstStyle/>
          <a:p>
            <a:pPr defTabSz="391756">
              <a:defRPr/>
            </a:pPr>
            <a:r>
              <a:rPr lang="fr-FR" sz="800" kern="0" dirty="0">
                <a:solidFill>
                  <a:schemeClr val="bg1"/>
                </a:solidFill>
                <a:latin typeface="FS Elliot Pro" panose="02000503040000020004" pitchFamily="2" charset="0"/>
              </a:rPr>
              <a:t>BB11557-04 | 2781357-032023</a:t>
            </a:r>
          </a:p>
        </p:txBody>
      </p:sp>
      <p:pic>
        <p:nvPicPr>
          <p:cNvPr id="5" name="Graphic 4">
            <a:extLst>
              <a:ext uri="{FF2B5EF4-FFF2-40B4-BE49-F238E27FC236}">
                <a16:creationId xmlns:a16="http://schemas.microsoft.com/office/drawing/2014/main" id="{14B5CC6C-FF0E-17C5-EB46-449C8C92D04D}"/>
              </a:ext>
            </a:extLst>
          </p:cNvPr>
          <p:cNvPicPr>
            <a:picLocks noChangeAspect="1"/>
          </p:cNvPicPr>
          <p:nvPr/>
        </p:nvPicPr>
        <p:blipFill>
          <a:blip r:embed="rId3">
            <a:lum bright="100000"/>
            <a:extLst>
              <a:ext uri="{96DAC541-7B7A-43D3-8B79-37D633B846F1}">
                <asvg:svgBlip xmlns:asvg="http://schemas.microsoft.com/office/drawing/2016/SVG/main" r:embed="rId4"/>
              </a:ext>
            </a:extLst>
          </a:blip>
          <a:stretch>
            <a:fillRect/>
          </a:stretch>
        </p:blipFill>
        <p:spPr>
          <a:xfrm>
            <a:off x="269061" y="208725"/>
            <a:ext cx="233334" cy="233334"/>
          </a:xfrm>
          <a:prstGeom prst="rect">
            <a:avLst/>
          </a:prstGeom>
        </p:spPr>
      </p:pic>
      <p:sp>
        <p:nvSpPr>
          <p:cNvPr id="13" name="Text Placeholder 6">
            <a:extLst>
              <a:ext uri="{FF2B5EF4-FFF2-40B4-BE49-F238E27FC236}">
                <a16:creationId xmlns:a16="http://schemas.microsoft.com/office/drawing/2014/main" id="{D6211744-7814-F19B-F200-A4E4D2DC02DD}"/>
              </a:ext>
            </a:extLst>
          </p:cNvPr>
          <p:cNvSpPr txBox="1">
            <a:spLocks/>
          </p:cNvSpPr>
          <p:nvPr/>
        </p:nvSpPr>
        <p:spPr>
          <a:xfrm>
            <a:off x="623455" y="200814"/>
            <a:ext cx="4603064" cy="260405"/>
          </a:xfrm>
          <a:prstGeom prst="rect">
            <a:avLst/>
          </a:prstGeom>
        </p:spPr>
        <p:txBody>
          <a:bodyPr lIns="0" tIns="0" rIns="0" bIns="0" anchor="ctr"/>
          <a:lstStyle>
            <a:lvl1pPr marL="342900" indent="-227013" algn="l" defTabSz="457200" rtl="0" eaLnBrk="1" latinLnBrk="0" hangingPunct="1">
              <a:spcBef>
                <a:spcPct val="20000"/>
              </a:spcBef>
              <a:buClr>
                <a:schemeClr val="accent2">
                  <a:lumMod val="50000"/>
                </a:schemeClr>
              </a:buClr>
              <a:buFont typeface="Arial"/>
              <a:buChar char="•"/>
              <a:defRPr sz="1800" kern="1200">
                <a:solidFill>
                  <a:schemeClr val="accent2">
                    <a:lumMod val="50000"/>
                  </a:schemeClr>
                </a:solidFill>
                <a:latin typeface="FS Elliot Pro"/>
                <a:ea typeface="+mn-ea"/>
                <a:cs typeface="FS Elliot Pro"/>
              </a:defRPr>
            </a:lvl1pPr>
            <a:lvl2pPr marL="688975" indent="-231775" algn="l" defTabSz="457200" rtl="0" eaLnBrk="1" latinLnBrk="0" hangingPunct="1">
              <a:spcBef>
                <a:spcPct val="20000"/>
              </a:spcBef>
              <a:buClr>
                <a:schemeClr val="accent2">
                  <a:lumMod val="50000"/>
                </a:schemeClr>
              </a:buClr>
              <a:buFont typeface="Arial"/>
              <a:buChar char="–"/>
              <a:defRPr sz="1600" kern="1200">
                <a:solidFill>
                  <a:schemeClr val="accent2">
                    <a:lumMod val="50000"/>
                  </a:schemeClr>
                </a:solidFill>
                <a:latin typeface="FS Elliot Pro"/>
                <a:ea typeface="+mn-ea"/>
                <a:cs typeface="FS Elliot Pro"/>
              </a:defRPr>
            </a:lvl2pPr>
            <a:lvl3pPr marL="1143000" indent="-228600" algn="l" defTabSz="457200" rtl="0" eaLnBrk="1" latinLnBrk="0" hangingPunct="1">
              <a:spcBef>
                <a:spcPct val="20000"/>
              </a:spcBef>
              <a:buFont typeface="Arial"/>
              <a:buChar char="•"/>
              <a:defRPr sz="1400" kern="1200">
                <a:solidFill>
                  <a:srgbClr val="162B48"/>
                </a:solidFill>
                <a:latin typeface="FS Elliot Pro"/>
                <a:ea typeface="+mn-ea"/>
                <a:cs typeface="FS Elliot Pro"/>
              </a:defRPr>
            </a:lvl3pPr>
            <a:lvl4pPr marL="1600200" indent="-228600" algn="l" defTabSz="457200" rtl="0" eaLnBrk="1" latinLnBrk="0" hangingPunct="1">
              <a:spcBef>
                <a:spcPct val="20000"/>
              </a:spcBef>
              <a:buFont typeface="Arial"/>
              <a:buChar char="–"/>
              <a:defRPr sz="1200" kern="1200">
                <a:solidFill>
                  <a:srgbClr val="162B48"/>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162B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525" indent="0">
              <a:buNone/>
            </a:pPr>
            <a:r>
              <a:rPr lang="en-US" sz="1200" dirty="0">
                <a:solidFill>
                  <a:schemeClr val="bg1"/>
                </a:solidFill>
                <a:latin typeface="FS Elliot Pro" panose="02000503040000020004" pitchFamily="2" charset="0"/>
              </a:rPr>
              <a:t>Simulate employee ownership &amp; facilitate business succession</a:t>
            </a:r>
          </a:p>
        </p:txBody>
      </p:sp>
      <p:sp>
        <p:nvSpPr>
          <p:cNvPr id="14" name="TextBox 13">
            <a:extLst>
              <a:ext uri="{FF2B5EF4-FFF2-40B4-BE49-F238E27FC236}">
                <a16:creationId xmlns:a16="http://schemas.microsoft.com/office/drawing/2014/main" id="{6026C2C0-3CFA-7935-C080-D61696C53CBE}"/>
              </a:ext>
            </a:extLst>
          </p:cNvPr>
          <p:cNvSpPr txBox="1"/>
          <p:nvPr/>
        </p:nvSpPr>
        <p:spPr>
          <a:xfrm>
            <a:off x="8687296" y="3581166"/>
            <a:ext cx="2171605" cy="1572227"/>
          </a:xfrm>
          <a:custGeom>
            <a:avLst/>
            <a:gdLst/>
            <a:ahLst/>
            <a:cxnLst/>
            <a:rect l="l" t="t" r="r" b="b"/>
            <a:pathLst>
              <a:path w="2627643" h="2092634">
                <a:moveTo>
                  <a:pt x="2065544" y="0"/>
                </a:moveTo>
                <a:cubicBezTo>
                  <a:pt x="2397386" y="0"/>
                  <a:pt x="2627643" y="270891"/>
                  <a:pt x="2627643" y="663683"/>
                </a:cubicBezTo>
                <a:cubicBezTo>
                  <a:pt x="2627643" y="1225782"/>
                  <a:pt x="2309346" y="1754019"/>
                  <a:pt x="1760792" y="2092634"/>
                </a:cubicBezTo>
                <a:lnTo>
                  <a:pt x="1496673" y="1754019"/>
                </a:lnTo>
                <a:cubicBezTo>
                  <a:pt x="1760792" y="1537307"/>
                  <a:pt x="1930099" y="1300277"/>
                  <a:pt x="1991049" y="1042931"/>
                </a:cubicBezTo>
                <a:cubicBezTo>
                  <a:pt x="1720158" y="1015842"/>
                  <a:pt x="1523762" y="812673"/>
                  <a:pt x="1523762" y="541782"/>
                </a:cubicBezTo>
                <a:cubicBezTo>
                  <a:pt x="1523762" y="230258"/>
                  <a:pt x="1747247" y="0"/>
                  <a:pt x="2065544" y="0"/>
                </a:cubicBezTo>
                <a:close/>
                <a:moveTo>
                  <a:pt x="568871" y="0"/>
                </a:moveTo>
                <a:cubicBezTo>
                  <a:pt x="900713" y="0"/>
                  <a:pt x="1130970" y="270891"/>
                  <a:pt x="1130970" y="663683"/>
                </a:cubicBezTo>
                <a:cubicBezTo>
                  <a:pt x="1130970" y="1225782"/>
                  <a:pt x="812673" y="1754019"/>
                  <a:pt x="264119" y="2092634"/>
                </a:cubicBezTo>
                <a:lnTo>
                  <a:pt x="0" y="1754019"/>
                </a:lnTo>
                <a:cubicBezTo>
                  <a:pt x="264119" y="1537307"/>
                  <a:pt x="433426" y="1300277"/>
                  <a:pt x="494376" y="1042931"/>
                </a:cubicBezTo>
                <a:cubicBezTo>
                  <a:pt x="223485" y="1015842"/>
                  <a:pt x="27089" y="812673"/>
                  <a:pt x="27089" y="541782"/>
                </a:cubicBezTo>
                <a:cubicBezTo>
                  <a:pt x="27089" y="230258"/>
                  <a:pt x="250574" y="0"/>
                  <a:pt x="568871" y="0"/>
                </a:cubicBezTo>
                <a:close/>
              </a:path>
            </a:pathLst>
          </a:custGeom>
          <a:solidFill>
            <a:prstClr val="white">
              <a:alpha val="20379"/>
            </a:prst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53332" b="1" spc="-93" dirty="0">
              <a:solidFill>
                <a:prstClr val="white"/>
              </a:solidFill>
              <a:latin typeface="FS Elliot Pro"/>
              <a:cs typeface="FS Elliot Pro Light"/>
            </a:endParaRPr>
          </a:p>
        </p:txBody>
      </p:sp>
      <p:sp>
        <p:nvSpPr>
          <p:cNvPr id="15" name="TextBox 14">
            <a:extLst>
              <a:ext uri="{FF2B5EF4-FFF2-40B4-BE49-F238E27FC236}">
                <a16:creationId xmlns:a16="http://schemas.microsoft.com/office/drawing/2014/main" id="{9DD1A470-74E0-812D-B462-D9B62EBE1D65}"/>
              </a:ext>
            </a:extLst>
          </p:cNvPr>
          <p:cNvSpPr txBox="1"/>
          <p:nvPr/>
        </p:nvSpPr>
        <p:spPr>
          <a:xfrm rot="10800000">
            <a:off x="1344588" y="1637632"/>
            <a:ext cx="2171605" cy="1572227"/>
          </a:xfrm>
          <a:custGeom>
            <a:avLst/>
            <a:gdLst/>
            <a:ahLst/>
            <a:cxnLst/>
            <a:rect l="l" t="t" r="r" b="b"/>
            <a:pathLst>
              <a:path w="2627643" h="2092634">
                <a:moveTo>
                  <a:pt x="2065544" y="0"/>
                </a:moveTo>
                <a:cubicBezTo>
                  <a:pt x="2397386" y="0"/>
                  <a:pt x="2627643" y="270891"/>
                  <a:pt x="2627643" y="663683"/>
                </a:cubicBezTo>
                <a:cubicBezTo>
                  <a:pt x="2627643" y="1225782"/>
                  <a:pt x="2309346" y="1754019"/>
                  <a:pt x="1760792" y="2092634"/>
                </a:cubicBezTo>
                <a:lnTo>
                  <a:pt x="1496673" y="1754019"/>
                </a:lnTo>
                <a:cubicBezTo>
                  <a:pt x="1760792" y="1537307"/>
                  <a:pt x="1930099" y="1300277"/>
                  <a:pt x="1991049" y="1042931"/>
                </a:cubicBezTo>
                <a:cubicBezTo>
                  <a:pt x="1720158" y="1015842"/>
                  <a:pt x="1523762" y="812673"/>
                  <a:pt x="1523762" y="541782"/>
                </a:cubicBezTo>
                <a:cubicBezTo>
                  <a:pt x="1523762" y="230258"/>
                  <a:pt x="1747247" y="0"/>
                  <a:pt x="2065544" y="0"/>
                </a:cubicBezTo>
                <a:close/>
                <a:moveTo>
                  <a:pt x="568871" y="0"/>
                </a:moveTo>
                <a:cubicBezTo>
                  <a:pt x="900713" y="0"/>
                  <a:pt x="1130970" y="270891"/>
                  <a:pt x="1130970" y="663683"/>
                </a:cubicBezTo>
                <a:cubicBezTo>
                  <a:pt x="1130970" y="1225782"/>
                  <a:pt x="812673" y="1754019"/>
                  <a:pt x="264119" y="2092634"/>
                </a:cubicBezTo>
                <a:lnTo>
                  <a:pt x="0" y="1754019"/>
                </a:lnTo>
                <a:cubicBezTo>
                  <a:pt x="264119" y="1537307"/>
                  <a:pt x="433426" y="1300277"/>
                  <a:pt x="494376" y="1042931"/>
                </a:cubicBezTo>
                <a:cubicBezTo>
                  <a:pt x="223485" y="1015842"/>
                  <a:pt x="27089" y="812673"/>
                  <a:pt x="27089" y="541782"/>
                </a:cubicBezTo>
                <a:cubicBezTo>
                  <a:pt x="27089" y="230258"/>
                  <a:pt x="250574" y="0"/>
                  <a:pt x="568871" y="0"/>
                </a:cubicBezTo>
                <a:close/>
              </a:path>
            </a:pathLst>
          </a:custGeom>
          <a:solidFill>
            <a:prstClr val="white">
              <a:alpha val="19974"/>
            </a:prst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53332" b="1" spc="-93" dirty="0">
              <a:solidFill>
                <a:prstClr val="white"/>
              </a:solidFill>
              <a:latin typeface="FS Elliot Pro"/>
              <a:cs typeface="FS Elliot Pro Light"/>
            </a:endParaRPr>
          </a:p>
        </p:txBody>
      </p:sp>
    </p:spTree>
    <p:extLst>
      <p:ext uri="{BB962C8B-B14F-4D97-AF65-F5344CB8AC3E}">
        <p14:creationId xmlns:p14="http://schemas.microsoft.com/office/powerpoint/2010/main" val="2305753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B7206E-6CA6-C5A6-43EA-5C46B57B9EFF}"/>
              </a:ext>
            </a:extLst>
          </p:cNvPr>
          <p:cNvSpPr/>
          <p:nvPr/>
        </p:nvSpPr>
        <p:spPr>
          <a:xfrm rot="10800000" flipH="1" flipV="1">
            <a:off x="0" y="-1"/>
            <a:ext cx="12192000" cy="2185675"/>
          </a:xfrm>
          <a:prstGeom prst="rect">
            <a:avLst/>
          </a:prstGeom>
          <a:solidFill>
            <a:srgbClr val="EDF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1" name="Text Placeholder 1">
            <a:extLst>
              <a:ext uri="{FF2B5EF4-FFF2-40B4-BE49-F238E27FC236}">
                <a16:creationId xmlns:a16="http://schemas.microsoft.com/office/drawing/2014/main" id="{19598D83-6D5B-C25C-E15D-2B0DFAE46402}"/>
              </a:ext>
            </a:extLst>
          </p:cNvPr>
          <p:cNvSpPr txBox="1">
            <a:spLocks/>
          </p:cNvSpPr>
          <p:nvPr/>
        </p:nvSpPr>
        <p:spPr>
          <a:xfrm>
            <a:off x="464200" y="1281974"/>
            <a:ext cx="8080030" cy="959139"/>
          </a:xfrm>
          <a:prstGeom prst="rect">
            <a:avLst/>
          </a:prstGeom>
        </p:spPr>
        <p:txBody>
          <a:bodyPr vert="horz" lIns="0" tIns="0" rIns="0" bIns="0" rtlCol="0" anchor="t" anchorCtr="0">
            <a:noAutofit/>
          </a:bodyPr>
          <a:lstStyle>
            <a:lvl1pPr marL="455073" indent="-302676" algn="l" defTabSz="609585" rtl="0" eaLnBrk="1" latinLnBrk="0" hangingPunct="1">
              <a:spcBef>
                <a:spcPct val="20000"/>
              </a:spcBef>
              <a:buClr>
                <a:schemeClr val="accent2">
                  <a:lumMod val="50000"/>
                </a:schemeClr>
              </a:buClr>
              <a:buFont typeface="Arial"/>
              <a:buChar char="•"/>
              <a:defRPr sz="2133" kern="1200">
                <a:solidFill>
                  <a:schemeClr val="accent2">
                    <a:lumMod val="50000"/>
                  </a:schemeClr>
                </a:solidFill>
                <a:latin typeface="+mj-lt"/>
                <a:ea typeface="+mn-ea"/>
                <a:cs typeface="FS Elliot Pro"/>
              </a:defRPr>
            </a:lvl1pPr>
            <a:lvl2pPr marL="918610" indent="-309026" algn="l" defTabSz="609585" rtl="0" eaLnBrk="1" latinLnBrk="0" hangingPunct="1">
              <a:spcBef>
                <a:spcPct val="20000"/>
              </a:spcBef>
              <a:buClr>
                <a:schemeClr val="accent2">
                  <a:lumMod val="50000"/>
                </a:schemeClr>
              </a:buClr>
              <a:buFont typeface="Arial"/>
              <a:buChar char="–"/>
              <a:defRPr sz="1867" kern="1200">
                <a:solidFill>
                  <a:schemeClr val="accent2">
                    <a:lumMod val="50000"/>
                  </a:schemeClr>
                </a:solidFill>
                <a:latin typeface="+mj-lt"/>
                <a:ea typeface="+mn-ea"/>
                <a:cs typeface="FS Elliot Pro"/>
              </a:defRPr>
            </a:lvl2pPr>
            <a:lvl3pPr marL="1523962" indent="-304792" algn="l" defTabSz="609585" rtl="0" eaLnBrk="1" latinLnBrk="0" hangingPunct="1">
              <a:spcBef>
                <a:spcPct val="20000"/>
              </a:spcBef>
              <a:buFont typeface="Arial"/>
              <a:buChar char="•"/>
              <a:defRPr sz="1867" kern="1200">
                <a:solidFill>
                  <a:srgbClr val="162B48"/>
                </a:solidFill>
                <a:latin typeface="+mj-lt"/>
                <a:ea typeface="+mn-ea"/>
                <a:cs typeface="FS Elliot Pro"/>
              </a:defRPr>
            </a:lvl3pPr>
            <a:lvl4pPr marL="2133547" indent="-304792" algn="l" defTabSz="609585" rtl="0" eaLnBrk="1" latinLnBrk="0" hangingPunct="1">
              <a:spcBef>
                <a:spcPct val="20000"/>
              </a:spcBef>
              <a:buFont typeface="Arial"/>
              <a:buChar char="–"/>
              <a:defRPr sz="1600" kern="1200">
                <a:solidFill>
                  <a:srgbClr val="162B48"/>
                </a:solidFill>
                <a:latin typeface="+mj-lt"/>
                <a:ea typeface="+mn-ea"/>
                <a:cs typeface="+mn-cs"/>
              </a:defRPr>
            </a:lvl4pPr>
            <a:lvl5pPr marL="2743131" indent="-304792" algn="l" defTabSz="609585" rtl="0" eaLnBrk="1" latinLnBrk="0" hangingPunct="1">
              <a:spcBef>
                <a:spcPct val="20000"/>
              </a:spcBef>
              <a:buFont typeface="Arial"/>
              <a:buChar char="»"/>
              <a:defRPr sz="1333" kern="1200">
                <a:solidFill>
                  <a:srgbClr val="162B48"/>
                </a:solidFill>
                <a:latin typeface="+mj-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152396" indent="0">
              <a:buFont typeface="Arial"/>
              <a:buNone/>
            </a:pPr>
            <a:r>
              <a:rPr lang="en-US" sz="2000" b="1" dirty="0">
                <a:solidFill>
                  <a:srgbClr val="004C97"/>
                </a:solidFill>
              </a:rPr>
              <a:t>Whatever plan design you choose, some key benefits are universal. A deferred comp plan:</a:t>
            </a:r>
          </a:p>
        </p:txBody>
      </p:sp>
      <p:sp>
        <p:nvSpPr>
          <p:cNvPr id="22" name="Title 2">
            <a:extLst>
              <a:ext uri="{FF2B5EF4-FFF2-40B4-BE49-F238E27FC236}">
                <a16:creationId xmlns:a16="http://schemas.microsoft.com/office/drawing/2014/main" id="{A22576DF-8273-4663-78C2-5B769A3684DE}"/>
              </a:ext>
            </a:extLst>
          </p:cNvPr>
          <p:cNvSpPr txBox="1">
            <a:spLocks/>
          </p:cNvSpPr>
          <p:nvPr/>
        </p:nvSpPr>
        <p:spPr>
          <a:xfrm>
            <a:off x="608919" y="580606"/>
            <a:ext cx="11097528" cy="711200"/>
          </a:xfrm>
          <a:prstGeom prst="rect">
            <a:avLst/>
          </a:prstGeom>
        </p:spPr>
        <p:txBody>
          <a:bodyPr vert="horz" lIns="0" tIns="0" rIns="0" bIns="0" rtlCol="0" anchor="t" anchorCtr="0">
            <a:noAutofit/>
          </a:bodyPr>
          <a:lstStyle>
            <a:lvl1pPr algn="l" defTabSz="457200" rtl="0" eaLnBrk="1" latinLnBrk="0" hangingPunct="1">
              <a:lnSpc>
                <a:spcPct val="80000"/>
              </a:lnSpc>
              <a:spcBef>
                <a:spcPct val="0"/>
              </a:spcBef>
              <a:buNone/>
              <a:defRPr sz="2100" b="0" i="0" kern="1200" baseline="0">
                <a:solidFill>
                  <a:schemeClr val="bg2"/>
                </a:solidFill>
                <a:latin typeface="FS Elliot Pro"/>
                <a:ea typeface="+mj-ea"/>
                <a:cs typeface="FS Elliot Pro"/>
              </a:defRPr>
            </a:lvl1pPr>
          </a:lstStyle>
          <a:p>
            <a:pPr>
              <a:lnSpc>
                <a:spcPct val="100000"/>
              </a:lnSpc>
            </a:pPr>
            <a:r>
              <a:rPr lang="en-US" sz="4000" dirty="0">
                <a:solidFill>
                  <a:srgbClr val="0076CF"/>
                </a:solidFill>
                <a:latin typeface="FS Elliot Pro Light" panose="02000503040000020004" pitchFamily="2" charset="0"/>
              </a:rPr>
              <a:t>Key benefits for plan sponsors </a:t>
            </a:r>
          </a:p>
        </p:txBody>
      </p:sp>
      <p:sp>
        <p:nvSpPr>
          <p:cNvPr id="27" name="Text Placeholder 1">
            <a:extLst>
              <a:ext uri="{FF2B5EF4-FFF2-40B4-BE49-F238E27FC236}">
                <a16:creationId xmlns:a16="http://schemas.microsoft.com/office/drawing/2014/main" id="{71631831-5B96-08BD-915B-F8A164C0A1E7}"/>
              </a:ext>
            </a:extLst>
          </p:cNvPr>
          <p:cNvSpPr txBox="1">
            <a:spLocks/>
          </p:cNvSpPr>
          <p:nvPr/>
        </p:nvSpPr>
        <p:spPr>
          <a:xfrm>
            <a:off x="7005330" y="3184787"/>
            <a:ext cx="3600750" cy="1687470"/>
          </a:xfrm>
          <a:prstGeom prst="rect">
            <a:avLst/>
          </a:prstGeom>
        </p:spPr>
        <p:txBody>
          <a:bodyPr vert="horz" lIns="0" tIns="0" rIns="0" bIns="0" rtlCol="0" anchor="t" anchorCtr="0">
            <a:noAutofit/>
          </a:bodyPr>
          <a:lstStyle>
            <a:lvl1pPr marL="455073" indent="-302676" algn="l" defTabSz="609585" rtl="0" eaLnBrk="1" latinLnBrk="0" hangingPunct="1">
              <a:spcBef>
                <a:spcPct val="20000"/>
              </a:spcBef>
              <a:buClr>
                <a:schemeClr val="accent2">
                  <a:lumMod val="50000"/>
                </a:schemeClr>
              </a:buClr>
              <a:buFont typeface="Arial"/>
              <a:buChar char="•"/>
              <a:defRPr sz="2133" kern="1200">
                <a:solidFill>
                  <a:schemeClr val="accent2">
                    <a:lumMod val="50000"/>
                  </a:schemeClr>
                </a:solidFill>
                <a:latin typeface="+mj-lt"/>
                <a:ea typeface="+mn-ea"/>
                <a:cs typeface="FS Elliot Pro"/>
              </a:defRPr>
            </a:lvl1pPr>
            <a:lvl2pPr marL="918610" indent="-309026" algn="l" defTabSz="609585" rtl="0" eaLnBrk="1" latinLnBrk="0" hangingPunct="1">
              <a:spcBef>
                <a:spcPct val="20000"/>
              </a:spcBef>
              <a:buClr>
                <a:schemeClr val="accent2">
                  <a:lumMod val="50000"/>
                </a:schemeClr>
              </a:buClr>
              <a:buFont typeface="Arial"/>
              <a:buChar char="–"/>
              <a:defRPr sz="1867" kern="1200">
                <a:solidFill>
                  <a:schemeClr val="accent2">
                    <a:lumMod val="50000"/>
                  </a:schemeClr>
                </a:solidFill>
                <a:latin typeface="+mj-lt"/>
                <a:ea typeface="+mn-ea"/>
                <a:cs typeface="FS Elliot Pro"/>
              </a:defRPr>
            </a:lvl2pPr>
            <a:lvl3pPr marL="1523962" indent="-304792" algn="l" defTabSz="609585" rtl="0" eaLnBrk="1" latinLnBrk="0" hangingPunct="1">
              <a:spcBef>
                <a:spcPct val="20000"/>
              </a:spcBef>
              <a:buFont typeface="Arial"/>
              <a:buChar char="•"/>
              <a:defRPr sz="1867" kern="1200">
                <a:solidFill>
                  <a:srgbClr val="162B48"/>
                </a:solidFill>
                <a:latin typeface="+mj-lt"/>
                <a:ea typeface="+mn-ea"/>
                <a:cs typeface="FS Elliot Pro"/>
              </a:defRPr>
            </a:lvl3pPr>
            <a:lvl4pPr marL="2133547" indent="-304792" algn="l" defTabSz="609585" rtl="0" eaLnBrk="1" latinLnBrk="0" hangingPunct="1">
              <a:spcBef>
                <a:spcPct val="20000"/>
              </a:spcBef>
              <a:buFont typeface="Arial"/>
              <a:buChar char="–"/>
              <a:defRPr sz="1600" kern="1200">
                <a:solidFill>
                  <a:srgbClr val="162B48"/>
                </a:solidFill>
                <a:latin typeface="+mj-lt"/>
                <a:ea typeface="+mn-ea"/>
                <a:cs typeface="+mn-cs"/>
              </a:defRPr>
            </a:lvl4pPr>
            <a:lvl5pPr marL="2743131" indent="-304792" algn="l" defTabSz="609585" rtl="0" eaLnBrk="1" latinLnBrk="0" hangingPunct="1">
              <a:spcBef>
                <a:spcPct val="20000"/>
              </a:spcBef>
              <a:buFont typeface="Arial"/>
              <a:buChar char="»"/>
              <a:defRPr sz="1333" kern="1200">
                <a:solidFill>
                  <a:srgbClr val="162B48"/>
                </a:solidFill>
                <a:latin typeface="+mj-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152396" indent="0">
              <a:spcBef>
                <a:spcPts val="0"/>
              </a:spcBef>
              <a:spcAft>
                <a:spcPts val="2400"/>
              </a:spcAft>
              <a:buFont typeface="Arial"/>
              <a:buNone/>
            </a:pPr>
            <a:r>
              <a:rPr lang="en-US" sz="2000" b="1" dirty="0">
                <a:solidFill>
                  <a:schemeClr val="bg1"/>
                </a:solidFill>
                <a:latin typeface="FS Elliot Pro" panose="02000503040000020004" pitchFamily="2" charset="0"/>
              </a:rPr>
              <a:t>Is easier to administer </a:t>
            </a:r>
            <a:br>
              <a:rPr lang="en-US" sz="2000" b="1" dirty="0">
                <a:solidFill>
                  <a:schemeClr val="bg1"/>
                </a:solidFill>
                <a:latin typeface="FS Elliot Pro" panose="02000503040000020004" pitchFamily="2" charset="0"/>
              </a:rPr>
            </a:br>
            <a:r>
              <a:rPr lang="en-US" sz="2000" dirty="0">
                <a:solidFill>
                  <a:schemeClr val="bg1"/>
                </a:solidFill>
                <a:latin typeface="FS Elliot Pro Light" panose="02000503040000020004" pitchFamily="2" charset="0"/>
              </a:rPr>
              <a:t>with no discrimination testing, minimum participation, or Form 5500 filing, if set up properly and limited to key employees.</a:t>
            </a:r>
          </a:p>
        </p:txBody>
      </p:sp>
      <p:sp>
        <p:nvSpPr>
          <p:cNvPr id="35" name="TextBox 34">
            <a:extLst>
              <a:ext uri="{FF2B5EF4-FFF2-40B4-BE49-F238E27FC236}">
                <a16:creationId xmlns:a16="http://schemas.microsoft.com/office/drawing/2014/main" id="{6048DDA6-B618-F81C-F6B3-22D6A7CDCAE6}"/>
              </a:ext>
            </a:extLst>
          </p:cNvPr>
          <p:cNvSpPr txBox="1"/>
          <p:nvPr/>
        </p:nvSpPr>
        <p:spPr>
          <a:xfrm>
            <a:off x="149512" y="6559055"/>
            <a:ext cx="2710566" cy="215444"/>
          </a:xfrm>
          <a:prstGeom prst="rect">
            <a:avLst/>
          </a:prstGeom>
          <a:noFill/>
        </p:spPr>
        <p:txBody>
          <a:bodyPr wrap="square" rtlCol="0">
            <a:spAutoFit/>
          </a:bodyPr>
          <a:lstStyle/>
          <a:p>
            <a:pPr defTabSz="391756">
              <a:defRPr/>
            </a:pPr>
            <a:r>
              <a:rPr lang="fr-FR" sz="800" kern="0" dirty="0">
                <a:solidFill>
                  <a:srgbClr val="333333"/>
                </a:solidFill>
                <a:latin typeface="FS Elliot Pro" panose="02000503040000020004" pitchFamily="2" charset="0"/>
              </a:rPr>
              <a:t>BB11557-04 | 2781357-032023</a:t>
            </a:r>
          </a:p>
        </p:txBody>
      </p:sp>
      <p:pic>
        <p:nvPicPr>
          <p:cNvPr id="5" name="Graphic 4">
            <a:extLst>
              <a:ext uri="{FF2B5EF4-FFF2-40B4-BE49-F238E27FC236}">
                <a16:creationId xmlns:a16="http://schemas.microsoft.com/office/drawing/2014/main" id="{3A916A06-6108-C0B2-9410-C14C1563E8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9061" y="210063"/>
            <a:ext cx="233334" cy="233334"/>
          </a:xfrm>
          <a:prstGeom prst="rect">
            <a:avLst/>
          </a:prstGeom>
        </p:spPr>
      </p:pic>
      <p:sp>
        <p:nvSpPr>
          <p:cNvPr id="6" name="Text Placeholder 6">
            <a:extLst>
              <a:ext uri="{FF2B5EF4-FFF2-40B4-BE49-F238E27FC236}">
                <a16:creationId xmlns:a16="http://schemas.microsoft.com/office/drawing/2014/main" id="{C5E6E039-538B-77C3-F2CA-EF1EBC888529}"/>
              </a:ext>
            </a:extLst>
          </p:cNvPr>
          <p:cNvSpPr txBox="1">
            <a:spLocks/>
          </p:cNvSpPr>
          <p:nvPr/>
        </p:nvSpPr>
        <p:spPr>
          <a:xfrm>
            <a:off x="623455" y="240143"/>
            <a:ext cx="4603064" cy="362021"/>
          </a:xfrm>
          <a:prstGeom prst="rect">
            <a:avLst/>
          </a:prstGeom>
        </p:spPr>
        <p:txBody>
          <a:bodyPr lIns="0" tIns="0" rIns="0" bIns="0"/>
          <a:lstStyle>
            <a:lvl1pPr marL="342900" indent="-227013" algn="l" defTabSz="457200" rtl="0" eaLnBrk="1" latinLnBrk="0" hangingPunct="1">
              <a:spcBef>
                <a:spcPct val="20000"/>
              </a:spcBef>
              <a:buClr>
                <a:schemeClr val="accent2">
                  <a:lumMod val="50000"/>
                </a:schemeClr>
              </a:buClr>
              <a:buFont typeface="Arial"/>
              <a:buChar char="•"/>
              <a:defRPr sz="1800" kern="1200">
                <a:solidFill>
                  <a:schemeClr val="accent2">
                    <a:lumMod val="50000"/>
                  </a:schemeClr>
                </a:solidFill>
                <a:latin typeface="FS Elliot Pro"/>
                <a:ea typeface="+mn-ea"/>
                <a:cs typeface="FS Elliot Pro"/>
              </a:defRPr>
            </a:lvl1pPr>
            <a:lvl2pPr marL="688975" indent="-231775" algn="l" defTabSz="457200" rtl="0" eaLnBrk="1" latinLnBrk="0" hangingPunct="1">
              <a:spcBef>
                <a:spcPct val="20000"/>
              </a:spcBef>
              <a:buClr>
                <a:schemeClr val="accent2">
                  <a:lumMod val="50000"/>
                </a:schemeClr>
              </a:buClr>
              <a:buFont typeface="Arial"/>
              <a:buChar char="–"/>
              <a:defRPr sz="1600" kern="1200">
                <a:solidFill>
                  <a:schemeClr val="accent2">
                    <a:lumMod val="50000"/>
                  </a:schemeClr>
                </a:solidFill>
                <a:latin typeface="FS Elliot Pro"/>
                <a:ea typeface="+mn-ea"/>
                <a:cs typeface="FS Elliot Pro"/>
              </a:defRPr>
            </a:lvl2pPr>
            <a:lvl3pPr marL="1143000" indent="-228600" algn="l" defTabSz="457200" rtl="0" eaLnBrk="1" latinLnBrk="0" hangingPunct="1">
              <a:spcBef>
                <a:spcPct val="20000"/>
              </a:spcBef>
              <a:buFont typeface="Arial"/>
              <a:buChar char="•"/>
              <a:defRPr sz="1400" kern="1200">
                <a:solidFill>
                  <a:srgbClr val="162B48"/>
                </a:solidFill>
                <a:latin typeface="FS Elliot Pro"/>
                <a:ea typeface="+mn-ea"/>
                <a:cs typeface="FS Elliot Pro"/>
              </a:defRPr>
            </a:lvl3pPr>
            <a:lvl4pPr marL="1600200" indent="-228600" algn="l" defTabSz="457200" rtl="0" eaLnBrk="1" latinLnBrk="0" hangingPunct="1">
              <a:spcBef>
                <a:spcPct val="20000"/>
              </a:spcBef>
              <a:buFont typeface="Arial"/>
              <a:buChar char="–"/>
              <a:defRPr sz="1200" kern="1200">
                <a:solidFill>
                  <a:srgbClr val="162B48"/>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162B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525" indent="0">
              <a:buNone/>
            </a:pPr>
            <a:r>
              <a:rPr lang="en-US" sz="1200" dirty="0">
                <a:solidFill>
                  <a:srgbClr val="333333"/>
                </a:solidFill>
                <a:latin typeface="FS Elliot Pro" panose="02000503040000020004" pitchFamily="2" charset="0"/>
              </a:rPr>
              <a:t>Simulate employee ownership &amp; facilitate business succession</a:t>
            </a:r>
          </a:p>
        </p:txBody>
      </p:sp>
      <p:sp>
        <p:nvSpPr>
          <p:cNvPr id="2" name="Rectangle 1">
            <a:extLst>
              <a:ext uri="{FF2B5EF4-FFF2-40B4-BE49-F238E27FC236}">
                <a16:creationId xmlns:a16="http://schemas.microsoft.com/office/drawing/2014/main" id="{056B8C53-05DD-0D76-C6C0-DB65F76B2B41}"/>
              </a:ext>
            </a:extLst>
          </p:cNvPr>
          <p:cNvSpPr/>
          <p:nvPr/>
        </p:nvSpPr>
        <p:spPr>
          <a:xfrm>
            <a:off x="623455" y="2357718"/>
            <a:ext cx="10696879" cy="3415553"/>
          </a:xfrm>
          <a:prstGeom prst="rect">
            <a:avLst/>
          </a:prstGeom>
          <a:noFill/>
          <a:ln w="19050" cap="rnd">
            <a:solidFill>
              <a:srgbClr val="0076CF"/>
            </a:solidFill>
            <a:prstDash val="solid"/>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 name="Picture 2">
            <a:extLst>
              <a:ext uri="{FF2B5EF4-FFF2-40B4-BE49-F238E27FC236}">
                <a16:creationId xmlns:a16="http://schemas.microsoft.com/office/drawing/2014/main" id="{31F27E24-76D0-1156-0D07-ACBCA22AFC93}"/>
              </a:ext>
            </a:extLst>
          </p:cNvPr>
          <p:cNvPicPr>
            <a:picLocks noChangeAspect="1"/>
          </p:cNvPicPr>
          <p:nvPr/>
        </p:nvPicPr>
        <p:blipFill>
          <a:blip r:embed="rId5"/>
          <a:stretch>
            <a:fillRect/>
          </a:stretch>
        </p:blipFill>
        <p:spPr>
          <a:xfrm>
            <a:off x="950322" y="2727373"/>
            <a:ext cx="737843" cy="737843"/>
          </a:xfrm>
          <a:prstGeom prst="rect">
            <a:avLst/>
          </a:prstGeom>
        </p:spPr>
      </p:pic>
      <p:pic>
        <p:nvPicPr>
          <p:cNvPr id="7" name="Picture 6">
            <a:extLst>
              <a:ext uri="{FF2B5EF4-FFF2-40B4-BE49-F238E27FC236}">
                <a16:creationId xmlns:a16="http://schemas.microsoft.com/office/drawing/2014/main" id="{79E89400-0986-0D3F-DF0E-C03F5745084F}"/>
              </a:ext>
            </a:extLst>
          </p:cNvPr>
          <p:cNvPicPr>
            <a:picLocks noChangeAspect="1"/>
          </p:cNvPicPr>
          <p:nvPr/>
        </p:nvPicPr>
        <p:blipFill>
          <a:blip r:embed="rId5"/>
          <a:stretch>
            <a:fillRect/>
          </a:stretch>
        </p:blipFill>
        <p:spPr>
          <a:xfrm>
            <a:off x="950322" y="4099907"/>
            <a:ext cx="737843" cy="737843"/>
          </a:xfrm>
          <a:prstGeom prst="rect">
            <a:avLst/>
          </a:prstGeom>
        </p:spPr>
      </p:pic>
      <p:pic>
        <p:nvPicPr>
          <p:cNvPr id="8" name="Picture 7">
            <a:extLst>
              <a:ext uri="{FF2B5EF4-FFF2-40B4-BE49-F238E27FC236}">
                <a16:creationId xmlns:a16="http://schemas.microsoft.com/office/drawing/2014/main" id="{E8E8880F-FBCE-6C1C-4653-E3F7535231A1}"/>
              </a:ext>
            </a:extLst>
          </p:cNvPr>
          <p:cNvPicPr>
            <a:picLocks noChangeAspect="1"/>
          </p:cNvPicPr>
          <p:nvPr/>
        </p:nvPicPr>
        <p:blipFill>
          <a:blip r:embed="rId5"/>
          <a:stretch>
            <a:fillRect/>
          </a:stretch>
        </p:blipFill>
        <p:spPr>
          <a:xfrm>
            <a:off x="6352082" y="2727373"/>
            <a:ext cx="737843" cy="737843"/>
          </a:xfrm>
          <a:prstGeom prst="rect">
            <a:avLst/>
          </a:prstGeom>
        </p:spPr>
      </p:pic>
      <p:pic>
        <p:nvPicPr>
          <p:cNvPr id="9" name="Picture 8">
            <a:extLst>
              <a:ext uri="{FF2B5EF4-FFF2-40B4-BE49-F238E27FC236}">
                <a16:creationId xmlns:a16="http://schemas.microsoft.com/office/drawing/2014/main" id="{11B0AD71-E919-9420-EEE6-15165D809D41}"/>
              </a:ext>
            </a:extLst>
          </p:cNvPr>
          <p:cNvPicPr>
            <a:picLocks noChangeAspect="1"/>
          </p:cNvPicPr>
          <p:nvPr/>
        </p:nvPicPr>
        <p:blipFill>
          <a:blip r:embed="rId5"/>
          <a:stretch>
            <a:fillRect/>
          </a:stretch>
        </p:blipFill>
        <p:spPr>
          <a:xfrm>
            <a:off x="6352082" y="4099907"/>
            <a:ext cx="737843" cy="737843"/>
          </a:xfrm>
          <a:prstGeom prst="rect">
            <a:avLst/>
          </a:prstGeom>
        </p:spPr>
      </p:pic>
      <p:cxnSp>
        <p:nvCxnSpPr>
          <p:cNvPr id="10" name="Straight Connector 9">
            <a:extLst>
              <a:ext uri="{FF2B5EF4-FFF2-40B4-BE49-F238E27FC236}">
                <a16:creationId xmlns:a16="http://schemas.microsoft.com/office/drawing/2014/main" id="{EE13CA72-A30A-B300-C7E1-687C0C13EDAF}"/>
              </a:ext>
            </a:extLst>
          </p:cNvPr>
          <p:cNvCxnSpPr>
            <a:cxnSpLocks/>
          </p:cNvCxnSpPr>
          <p:nvPr/>
        </p:nvCxnSpPr>
        <p:spPr>
          <a:xfrm flipV="1">
            <a:off x="5938550" y="2737205"/>
            <a:ext cx="0" cy="2739362"/>
          </a:xfrm>
          <a:prstGeom prst="line">
            <a:avLst/>
          </a:prstGeom>
          <a:ln>
            <a:solidFill>
              <a:srgbClr val="0076CF"/>
            </a:solidFill>
          </a:ln>
        </p:spPr>
        <p:style>
          <a:lnRef idx="2">
            <a:schemeClr val="accent1"/>
          </a:lnRef>
          <a:fillRef idx="0">
            <a:schemeClr val="accent1"/>
          </a:fillRef>
          <a:effectRef idx="1">
            <a:schemeClr val="accent1"/>
          </a:effectRef>
          <a:fontRef idx="minor">
            <a:schemeClr val="tx1"/>
          </a:fontRef>
        </p:style>
      </p:cxnSp>
      <p:sp>
        <p:nvSpPr>
          <p:cNvPr id="11" name="Text Placeholder 1">
            <a:extLst>
              <a:ext uri="{FF2B5EF4-FFF2-40B4-BE49-F238E27FC236}">
                <a16:creationId xmlns:a16="http://schemas.microsoft.com/office/drawing/2014/main" id="{1720B6B0-EF57-E2BA-A144-15410BD82626}"/>
              </a:ext>
            </a:extLst>
          </p:cNvPr>
          <p:cNvSpPr txBox="1">
            <a:spLocks/>
          </p:cNvSpPr>
          <p:nvPr/>
        </p:nvSpPr>
        <p:spPr>
          <a:xfrm>
            <a:off x="1458798" y="2949679"/>
            <a:ext cx="3790619" cy="2306422"/>
          </a:xfrm>
          <a:prstGeom prst="rect">
            <a:avLst/>
          </a:prstGeom>
        </p:spPr>
        <p:txBody>
          <a:bodyPr vert="horz" lIns="0" tIns="0" rIns="0" bIns="0" rtlCol="0" anchor="t" anchorCtr="0">
            <a:noAutofit/>
          </a:bodyPr>
          <a:lstStyle>
            <a:lvl1pPr marL="455073" indent="-302676" algn="l" defTabSz="609585" rtl="0" eaLnBrk="1" latinLnBrk="0" hangingPunct="1">
              <a:spcBef>
                <a:spcPct val="20000"/>
              </a:spcBef>
              <a:buClr>
                <a:schemeClr val="accent2">
                  <a:lumMod val="50000"/>
                </a:schemeClr>
              </a:buClr>
              <a:buFont typeface="Arial"/>
              <a:buChar char="•"/>
              <a:defRPr sz="2133" kern="1200">
                <a:solidFill>
                  <a:schemeClr val="accent2">
                    <a:lumMod val="50000"/>
                  </a:schemeClr>
                </a:solidFill>
                <a:latin typeface="+mj-lt"/>
                <a:ea typeface="+mn-ea"/>
                <a:cs typeface="FS Elliot Pro"/>
              </a:defRPr>
            </a:lvl1pPr>
            <a:lvl2pPr marL="918610" indent="-309026" algn="l" defTabSz="609585" rtl="0" eaLnBrk="1" latinLnBrk="0" hangingPunct="1">
              <a:spcBef>
                <a:spcPct val="20000"/>
              </a:spcBef>
              <a:buClr>
                <a:schemeClr val="accent2">
                  <a:lumMod val="50000"/>
                </a:schemeClr>
              </a:buClr>
              <a:buFont typeface="Arial"/>
              <a:buChar char="–"/>
              <a:defRPr sz="1867" kern="1200">
                <a:solidFill>
                  <a:schemeClr val="accent2">
                    <a:lumMod val="50000"/>
                  </a:schemeClr>
                </a:solidFill>
                <a:latin typeface="+mj-lt"/>
                <a:ea typeface="+mn-ea"/>
                <a:cs typeface="FS Elliot Pro"/>
              </a:defRPr>
            </a:lvl2pPr>
            <a:lvl3pPr marL="1523962" indent="-304792" algn="l" defTabSz="609585" rtl="0" eaLnBrk="1" latinLnBrk="0" hangingPunct="1">
              <a:spcBef>
                <a:spcPct val="20000"/>
              </a:spcBef>
              <a:buFont typeface="Arial"/>
              <a:buChar char="•"/>
              <a:defRPr sz="1867" kern="1200">
                <a:solidFill>
                  <a:srgbClr val="162B48"/>
                </a:solidFill>
                <a:latin typeface="+mj-lt"/>
                <a:ea typeface="+mn-ea"/>
                <a:cs typeface="FS Elliot Pro"/>
              </a:defRPr>
            </a:lvl3pPr>
            <a:lvl4pPr marL="2133547" indent="-304792" algn="l" defTabSz="609585" rtl="0" eaLnBrk="1" latinLnBrk="0" hangingPunct="1">
              <a:spcBef>
                <a:spcPct val="20000"/>
              </a:spcBef>
              <a:buFont typeface="Arial"/>
              <a:buChar char="–"/>
              <a:defRPr sz="1600" kern="1200">
                <a:solidFill>
                  <a:srgbClr val="162B48"/>
                </a:solidFill>
                <a:latin typeface="+mj-lt"/>
                <a:ea typeface="+mn-ea"/>
                <a:cs typeface="+mn-cs"/>
              </a:defRPr>
            </a:lvl4pPr>
            <a:lvl5pPr marL="2743131" indent="-304792" algn="l" defTabSz="609585" rtl="0" eaLnBrk="1" latinLnBrk="0" hangingPunct="1">
              <a:spcBef>
                <a:spcPct val="20000"/>
              </a:spcBef>
              <a:buFont typeface="Arial"/>
              <a:buChar char="»"/>
              <a:defRPr sz="1333" kern="1200">
                <a:solidFill>
                  <a:srgbClr val="162B48"/>
                </a:solidFill>
                <a:latin typeface="+mj-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152396" indent="0">
              <a:spcBef>
                <a:spcPts val="0"/>
              </a:spcBef>
              <a:spcAft>
                <a:spcPts val="2400"/>
              </a:spcAft>
              <a:buFont typeface="Arial"/>
              <a:buNone/>
            </a:pPr>
            <a:r>
              <a:rPr lang="en-US" sz="1800" dirty="0">
                <a:solidFill>
                  <a:srgbClr val="333333"/>
                </a:solidFill>
              </a:rPr>
              <a:t>Helps organizations recruit, retain, reward, and retire key employees.</a:t>
            </a:r>
          </a:p>
          <a:p>
            <a:pPr marL="152397" indent="0">
              <a:spcBef>
                <a:spcPts val="0"/>
              </a:spcBef>
              <a:buFont typeface="Arial"/>
              <a:buNone/>
            </a:pPr>
            <a:endParaRPr lang="en-US" sz="1800" dirty="0">
              <a:solidFill>
                <a:srgbClr val="333333"/>
              </a:solidFill>
              <a:latin typeface="FS Elliot Pro" panose="02000503040000020004" pitchFamily="2" charset="0"/>
            </a:endParaRPr>
          </a:p>
          <a:p>
            <a:pPr marL="152397" indent="0">
              <a:spcBef>
                <a:spcPts val="0"/>
              </a:spcBef>
              <a:buFont typeface="Arial"/>
              <a:buNone/>
            </a:pPr>
            <a:endParaRPr lang="en-US" sz="1800" dirty="0">
              <a:solidFill>
                <a:srgbClr val="333333"/>
              </a:solidFill>
            </a:endParaRPr>
          </a:p>
          <a:p>
            <a:pPr marL="152397" indent="0">
              <a:spcBef>
                <a:spcPts val="0"/>
              </a:spcBef>
              <a:buFont typeface="Arial"/>
              <a:buNone/>
            </a:pPr>
            <a:r>
              <a:rPr lang="en-US" sz="1800" dirty="0">
                <a:solidFill>
                  <a:srgbClr val="333333"/>
                </a:solidFill>
              </a:rPr>
              <a:t>Allows optional company contributions.</a:t>
            </a:r>
            <a:endParaRPr lang="en-US" sz="1800" dirty="0">
              <a:solidFill>
                <a:srgbClr val="333333"/>
              </a:solidFill>
              <a:latin typeface="FS Elliot Pro" panose="02000503040000020004" pitchFamily="2" charset="0"/>
            </a:endParaRPr>
          </a:p>
        </p:txBody>
      </p:sp>
      <p:sp>
        <p:nvSpPr>
          <p:cNvPr id="13" name="Text Placeholder 1">
            <a:extLst>
              <a:ext uri="{FF2B5EF4-FFF2-40B4-BE49-F238E27FC236}">
                <a16:creationId xmlns:a16="http://schemas.microsoft.com/office/drawing/2014/main" id="{E598BD8A-BAAA-2467-A68E-8CD66CC0D3E4}"/>
              </a:ext>
            </a:extLst>
          </p:cNvPr>
          <p:cNvSpPr txBox="1">
            <a:spLocks/>
          </p:cNvSpPr>
          <p:nvPr/>
        </p:nvSpPr>
        <p:spPr>
          <a:xfrm>
            <a:off x="6899745" y="2949679"/>
            <a:ext cx="3623599" cy="2306422"/>
          </a:xfrm>
          <a:prstGeom prst="rect">
            <a:avLst/>
          </a:prstGeom>
        </p:spPr>
        <p:txBody>
          <a:bodyPr vert="horz" lIns="0" tIns="0" rIns="0" bIns="0" rtlCol="0" anchor="t" anchorCtr="0">
            <a:noAutofit/>
          </a:bodyPr>
          <a:lstStyle>
            <a:lvl1pPr marL="455073" indent="-302676" algn="l" defTabSz="609585" rtl="0" eaLnBrk="1" latinLnBrk="0" hangingPunct="1">
              <a:spcBef>
                <a:spcPct val="20000"/>
              </a:spcBef>
              <a:buClr>
                <a:schemeClr val="accent2">
                  <a:lumMod val="50000"/>
                </a:schemeClr>
              </a:buClr>
              <a:buFont typeface="Arial"/>
              <a:buChar char="•"/>
              <a:defRPr sz="2133" kern="1200">
                <a:solidFill>
                  <a:schemeClr val="accent2">
                    <a:lumMod val="50000"/>
                  </a:schemeClr>
                </a:solidFill>
                <a:latin typeface="+mj-lt"/>
                <a:ea typeface="+mn-ea"/>
                <a:cs typeface="FS Elliot Pro"/>
              </a:defRPr>
            </a:lvl1pPr>
            <a:lvl2pPr marL="918610" indent="-309026" algn="l" defTabSz="609585" rtl="0" eaLnBrk="1" latinLnBrk="0" hangingPunct="1">
              <a:spcBef>
                <a:spcPct val="20000"/>
              </a:spcBef>
              <a:buClr>
                <a:schemeClr val="accent2">
                  <a:lumMod val="50000"/>
                </a:schemeClr>
              </a:buClr>
              <a:buFont typeface="Arial"/>
              <a:buChar char="–"/>
              <a:defRPr sz="1867" kern="1200">
                <a:solidFill>
                  <a:schemeClr val="accent2">
                    <a:lumMod val="50000"/>
                  </a:schemeClr>
                </a:solidFill>
                <a:latin typeface="+mj-lt"/>
                <a:ea typeface="+mn-ea"/>
                <a:cs typeface="FS Elliot Pro"/>
              </a:defRPr>
            </a:lvl2pPr>
            <a:lvl3pPr marL="1523962" indent="-304792" algn="l" defTabSz="609585" rtl="0" eaLnBrk="1" latinLnBrk="0" hangingPunct="1">
              <a:spcBef>
                <a:spcPct val="20000"/>
              </a:spcBef>
              <a:buFont typeface="Arial"/>
              <a:buChar char="•"/>
              <a:defRPr sz="1867" kern="1200">
                <a:solidFill>
                  <a:srgbClr val="162B48"/>
                </a:solidFill>
                <a:latin typeface="+mj-lt"/>
                <a:ea typeface="+mn-ea"/>
                <a:cs typeface="FS Elliot Pro"/>
              </a:defRPr>
            </a:lvl3pPr>
            <a:lvl4pPr marL="2133547" indent="-304792" algn="l" defTabSz="609585" rtl="0" eaLnBrk="1" latinLnBrk="0" hangingPunct="1">
              <a:spcBef>
                <a:spcPct val="20000"/>
              </a:spcBef>
              <a:buFont typeface="Arial"/>
              <a:buChar char="–"/>
              <a:defRPr sz="1600" kern="1200">
                <a:solidFill>
                  <a:srgbClr val="162B48"/>
                </a:solidFill>
                <a:latin typeface="+mj-lt"/>
                <a:ea typeface="+mn-ea"/>
                <a:cs typeface="+mn-cs"/>
              </a:defRPr>
            </a:lvl4pPr>
            <a:lvl5pPr marL="2743131" indent="-304792" algn="l" defTabSz="609585" rtl="0" eaLnBrk="1" latinLnBrk="0" hangingPunct="1">
              <a:spcBef>
                <a:spcPct val="20000"/>
              </a:spcBef>
              <a:buFont typeface="Arial"/>
              <a:buChar char="»"/>
              <a:defRPr sz="1333" kern="1200">
                <a:solidFill>
                  <a:srgbClr val="162B48"/>
                </a:solidFill>
                <a:latin typeface="+mj-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152396" indent="0">
              <a:spcBef>
                <a:spcPts val="0"/>
              </a:spcBef>
              <a:spcAft>
                <a:spcPts val="2400"/>
              </a:spcAft>
              <a:buFont typeface="Arial"/>
              <a:buNone/>
            </a:pPr>
            <a:r>
              <a:rPr lang="en-US" sz="1800" dirty="0">
                <a:solidFill>
                  <a:srgbClr val="333333"/>
                </a:solidFill>
              </a:rPr>
              <a:t>Restores contributions/benefits limited by IRS testing.</a:t>
            </a:r>
          </a:p>
          <a:p>
            <a:pPr marL="152397" indent="0">
              <a:spcBef>
                <a:spcPts val="0"/>
              </a:spcBef>
              <a:buFont typeface="Arial"/>
              <a:buNone/>
            </a:pPr>
            <a:endParaRPr lang="en-US" sz="1800" dirty="0">
              <a:solidFill>
                <a:srgbClr val="333333"/>
              </a:solidFill>
              <a:latin typeface="FS Elliot Pro" panose="02000503040000020004" pitchFamily="2" charset="0"/>
            </a:endParaRPr>
          </a:p>
          <a:p>
            <a:pPr marL="152397" indent="0">
              <a:spcBef>
                <a:spcPts val="0"/>
              </a:spcBef>
              <a:buFont typeface="Arial"/>
              <a:buNone/>
            </a:pPr>
            <a:r>
              <a:rPr lang="en-US" sz="1800" dirty="0">
                <a:solidFill>
                  <a:srgbClr val="333333"/>
                </a:solidFill>
                <a:latin typeface="FS Elliot Pro" panose="02000503040000020004" pitchFamily="2" charset="0"/>
              </a:rPr>
              <a:t>Is easier to administer, with no discrimination testing, minimum participation, or Form 5500 filing, if set up properly and limited to key employees. </a:t>
            </a:r>
          </a:p>
        </p:txBody>
      </p:sp>
    </p:spTree>
    <p:extLst>
      <p:ext uri="{BB962C8B-B14F-4D97-AF65-F5344CB8AC3E}">
        <p14:creationId xmlns:p14="http://schemas.microsoft.com/office/powerpoint/2010/main" val="3380372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73E551B-45B9-B0D1-D1C7-BBC3C3FF9F19}"/>
              </a:ext>
            </a:extLst>
          </p:cNvPr>
          <p:cNvSpPr/>
          <p:nvPr/>
        </p:nvSpPr>
        <p:spPr>
          <a:xfrm rot="10800000" flipH="1" flipV="1">
            <a:off x="0" y="-1"/>
            <a:ext cx="12192000" cy="6858001"/>
          </a:xfrm>
          <a:prstGeom prst="rect">
            <a:avLst/>
          </a:prstGeom>
          <a:solidFill>
            <a:srgbClr val="EDF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5" name="Footer Placeholder 3">
            <a:extLst>
              <a:ext uri="{FF2B5EF4-FFF2-40B4-BE49-F238E27FC236}">
                <a16:creationId xmlns:a16="http://schemas.microsoft.com/office/drawing/2014/main" id="{1EF1A304-3388-4EBC-8C89-4B1D0CE5D4BC}"/>
              </a:ext>
            </a:extLst>
          </p:cNvPr>
          <p:cNvSpPr>
            <a:spLocks noGrp="1"/>
          </p:cNvSpPr>
          <p:nvPr>
            <p:ph type="ftr" sz="quarter" idx="11"/>
          </p:nvPr>
        </p:nvSpPr>
        <p:spPr>
          <a:xfrm>
            <a:off x="262978" y="6081823"/>
            <a:ext cx="8920351" cy="412549"/>
          </a:xfrm>
        </p:spPr>
        <p:txBody>
          <a:bodyPr/>
          <a:lstStyle/>
          <a:p>
            <a:r>
              <a:rPr lang="en-US" sz="1000" dirty="0">
                <a:solidFill>
                  <a:srgbClr val="333333"/>
                </a:solidFill>
                <a:latin typeface="FS Elliot Pro" panose="02000503040000020004" pitchFamily="50" charset="0"/>
                <a:cs typeface="Arial" panose="020B0604020202020204" pitchFamily="34" charset="0"/>
              </a:rPr>
              <a:t>*Employees can defer up to 100% of compensation, but plan sponsors typically permit deferrals of less than 100% due to other payroll deductions, such as FICA taxes and health insurance. FICA taxes are generally due when the right to the benefit is no longer subject to a substantial risk of forfeiture.</a:t>
            </a:r>
          </a:p>
        </p:txBody>
      </p:sp>
      <p:sp>
        <p:nvSpPr>
          <p:cNvPr id="15" name="TextBox 14">
            <a:extLst>
              <a:ext uri="{FF2B5EF4-FFF2-40B4-BE49-F238E27FC236}">
                <a16:creationId xmlns:a16="http://schemas.microsoft.com/office/drawing/2014/main" id="{2E377614-2641-36A6-7493-B8600447C3FA}"/>
              </a:ext>
            </a:extLst>
          </p:cNvPr>
          <p:cNvSpPr txBox="1"/>
          <p:nvPr/>
        </p:nvSpPr>
        <p:spPr>
          <a:xfrm>
            <a:off x="149512" y="6559055"/>
            <a:ext cx="2710566" cy="215444"/>
          </a:xfrm>
          <a:prstGeom prst="rect">
            <a:avLst/>
          </a:prstGeom>
          <a:noFill/>
        </p:spPr>
        <p:txBody>
          <a:bodyPr wrap="square" rtlCol="0">
            <a:spAutoFit/>
          </a:bodyPr>
          <a:lstStyle/>
          <a:p>
            <a:pPr defTabSz="391756">
              <a:defRPr/>
            </a:pPr>
            <a:r>
              <a:rPr lang="fr-FR" sz="800" kern="0" dirty="0">
                <a:solidFill>
                  <a:srgbClr val="333333"/>
                </a:solidFill>
                <a:latin typeface="FS Elliot Pro" panose="02000503040000020004" pitchFamily="2" charset="0"/>
              </a:rPr>
              <a:t>BB11557-04 | 2781357-032023</a:t>
            </a:r>
          </a:p>
        </p:txBody>
      </p:sp>
      <p:sp>
        <p:nvSpPr>
          <p:cNvPr id="22" name="Title 2">
            <a:extLst>
              <a:ext uri="{FF2B5EF4-FFF2-40B4-BE49-F238E27FC236}">
                <a16:creationId xmlns:a16="http://schemas.microsoft.com/office/drawing/2014/main" id="{76A26859-C019-FB79-DADB-A101DB0C8A0E}"/>
              </a:ext>
            </a:extLst>
          </p:cNvPr>
          <p:cNvSpPr txBox="1">
            <a:spLocks/>
          </p:cNvSpPr>
          <p:nvPr/>
        </p:nvSpPr>
        <p:spPr>
          <a:xfrm>
            <a:off x="608919" y="580606"/>
            <a:ext cx="11097528" cy="711200"/>
          </a:xfrm>
          <a:prstGeom prst="rect">
            <a:avLst/>
          </a:prstGeom>
        </p:spPr>
        <p:txBody>
          <a:bodyPr vert="horz" lIns="0" tIns="0" rIns="0" bIns="0" rtlCol="0" anchor="t" anchorCtr="0">
            <a:noAutofit/>
          </a:bodyPr>
          <a:lstStyle>
            <a:lvl1pPr algn="l" defTabSz="457200" rtl="0" eaLnBrk="1" latinLnBrk="0" hangingPunct="1">
              <a:lnSpc>
                <a:spcPct val="80000"/>
              </a:lnSpc>
              <a:spcBef>
                <a:spcPct val="0"/>
              </a:spcBef>
              <a:buNone/>
              <a:defRPr sz="2100" b="0" i="0" kern="1200" baseline="0">
                <a:solidFill>
                  <a:schemeClr val="bg2"/>
                </a:solidFill>
                <a:latin typeface="FS Elliot Pro"/>
                <a:ea typeface="+mj-ea"/>
                <a:cs typeface="FS Elliot Pro"/>
              </a:defRPr>
            </a:lvl1pPr>
          </a:lstStyle>
          <a:p>
            <a:pPr>
              <a:lnSpc>
                <a:spcPct val="100000"/>
              </a:lnSpc>
            </a:pPr>
            <a:r>
              <a:rPr lang="en-US" sz="4000" dirty="0">
                <a:solidFill>
                  <a:srgbClr val="0076CF"/>
                </a:solidFill>
                <a:latin typeface="FS Elliot Pro Light" panose="02000503040000020004" pitchFamily="2" charset="0"/>
              </a:rPr>
              <a:t>Key benefits for participants</a:t>
            </a:r>
          </a:p>
        </p:txBody>
      </p:sp>
      <p:pic>
        <p:nvPicPr>
          <p:cNvPr id="23" name="Graphic 22">
            <a:extLst>
              <a:ext uri="{FF2B5EF4-FFF2-40B4-BE49-F238E27FC236}">
                <a16:creationId xmlns:a16="http://schemas.microsoft.com/office/drawing/2014/main" id="{E38FEEF8-B1F4-FBFA-FA16-4ECEF43E0E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9061" y="210063"/>
            <a:ext cx="233334" cy="233334"/>
          </a:xfrm>
          <a:prstGeom prst="rect">
            <a:avLst/>
          </a:prstGeom>
        </p:spPr>
      </p:pic>
      <p:sp>
        <p:nvSpPr>
          <p:cNvPr id="24" name="Text Placeholder 6">
            <a:extLst>
              <a:ext uri="{FF2B5EF4-FFF2-40B4-BE49-F238E27FC236}">
                <a16:creationId xmlns:a16="http://schemas.microsoft.com/office/drawing/2014/main" id="{684AF1B4-5516-BAEC-A0B0-7BF23596B636}"/>
              </a:ext>
            </a:extLst>
          </p:cNvPr>
          <p:cNvSpPr txBox="1">
            <a:spLocks/>
          </p:cNvSpPr>
          <p:nvPr/>
        </p:nvSpPr>
        <p:spPr>
          <a:xfrm>
            <a:off x="623455" y="240143"/>
            <a:ext cx="4603064" cy="362021"/>
          </a:xfrm>
          <a:prstGeom prst="rect">
            <a:avLst/>
          </a:prstGeom>
        </p:spPr>
        <p:txBody>
          <a:bodyPr lIns="0" tIns="0" rIns="0" bIns="0"/>
          <a:lstStyle>
            <a:lvl1pPr marL="342900" indent="-227013" algn="l" defTabSz="457200" rtl="0" eaLnBrk="1" latinLnBrk="0" hangingPunct="1">
              <a:spcBef>
                <a:spcPct val="20000"/>
              </a:spcBef>
              <a:buClr>
                <a:schemeClr val="accent2">
                  <a:lumMod val="50000"/>
                </a:schemeClr>
              </a:buClr>
              <a:buFont typeface="Arial"/>
              <a:buChar char="•"/>
              <a:defRPr sz="1800" kern="1200">
                <a:solidFill>
                  <a:schemeClr val="accent2">
                    <a:lumMod val="50000"/>
                  </a:schemeClr>
                </a:solidFill>
                <a:latin typeface="FS Elliot Pro"/>
                <a:ea typeface="+mn-ea"/>
                <a:cs typeface="FS Elliot Pro"/>
              </a:defRPr>
            </a:lvl1pPr>
            <a:lvl2pPr marL="688975" indent="-231775" algn="l" defTabSz="457200" rtl="0" eaLnBrk="1" latinLnBrk="0" hangingPunct="1">
              <a:spcBef>
                <a:spcPct val="20000"/>
              </a:spcBef>
              <a:buClr>
                <a:schemeClr val="accent2">
                  <a:lumMod val="50000"/>
                </a:schemeClr>
              </a:buClr>
              <a:buFont typeface="Arial"/>
              <a:buChar char="–"/>
              <a:defRPr sz="1600" kern="1200">
                <a:solidFill>
                  <a:schemeClr val="accent2">
                    <a:lumMod val="50000"/>
                  </a:schemeClr>
                </a:solidFill>
                <a:latin typeface="FS Elliot Pro"/>
                <a:ea typeface="+mn-ea"/>
                <a:cs typeface="FS Elliot Pro"/>
              </a:defRPr>
            </a:lvl2pPr>
            <a:lvl3pPr marL="1143000" indent="-228600" algn="l" defTabSz="457200" rtl="0" eaLnBrk="1" latinLnBrk="0" hangingPunct="1">
              <a:spcBef>
                <a:spcPct val="20000"/>
              </a:spcBef>
              <a:buFont typeface="Arial"/>
              <a:buChar char="•"/>
              <a:defRPr sz="1400" kern="1200">
                <a:solidFill>
                  <a:srgbClr val="162B48"/>
                </a:solidFill>
                <a:latin typeface="FS Elliot Pro"/>
                <a:ea typeface="+mn-ea"/>
                <a:cs typeface="FS Elliot Pro"/>
              </a:defRPr>
            </a:lvl3pPr>
            <a:lvl4pPr marL="1600200" indent="-228600" algn="l" defTabSz="457200" rtl="0" eaLnBrk="1" latinLnBrk="0" hangingPunct="1">
              <a:spcBef>
                <a:spcPct val="20000"/>
              </a:spcBef>
              <a:buFont typeface="Arial"/>
              <a:buChar char="–"/>
              <a:defRPr sz="1200" kern="1200">
                <a:solidFill>
                  <a:srgbClr val="162B48"/>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162B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525" indent="0">
              <a:buNone/>
            </a:pPr>
            <a:r>
              <a:rPr lang="en-US" sz="1200" dirty="0">
                <a:solidFill>
                  <a:srgbClr val="333333"/>
                </a:solidFill>
                <a:latin typeface="FS Elliot Pro" panose="02000503040000020004" pitchFamily="2" charset="0"/>
              </a:rPr>
              <a:t>Simulate employee ownership &amp; facilitate business succession</a:t>
            </a:r>
          </a:p>
        </p:txBody>
      </p:sp>
      <p:sp>
        <p:nvSpPr>
          <p:cNvPr id="2" name="Text Placeholder 1">
            <a:extLst>
              <a:ext uri="{FF2B5EF4-FFF2-40B4-BE49-F238E27FC236}">
                <a16:creationId xmlns:a16="http://schemas.microsoft.com/office/drawing/2014/main" id="{0F87B547-BBBF-40E3-A8FC-FC099E08AEF0}"/>
              </a:ext>
            </a:extLst>
          </p:cNvPr>
          <p:cNvSpPr>
            <a:spLocks noGrp="1"/>
          </p:cNvSpPr>
          <p:nvPr>
            <p:ph type="body" sz="quarter" idx="14"/>
          </p:nvPr>
        </p:nvSpPr>
        <p:spPr>
          <a:xfrm>
            <a:off x="2775086" y="2102775"/>
            <a:ext cx="6818780" cy="3132438"/>
          </a:xfrm>
        </p:spPr>
        <p:txBody>
          <a:bodyPr anchor="t" anchorCtr="0"/>
          <a:lstStyle/>
          <a:p>
            <a:pPr marL="152396" indent="0">
              <a:spcBef>
                <a:spcPts val="0"/>
              </a:spcBef>
              <a:spcAft>
                <a:spcPts val="2400"/>
              </a:spcAft>
              <a:buNone/>
            </a:pPr>
            <a:r>
              <a:rPr lang="en-US" sz="1800" dirty="0">
                <a:solidFill>
                  <a:srgbClr val="333333"/>
                </a:solidFill>
                <a:latin typeface="FS Elliot Pro" panose="02000503040000020004" pitchFamily="2" charset="0"/>
              </a:rPr>
              <a:t>Take advantage of pre-tax deferrals, tax-deferred growth, and compounded earnings</a:t>
            </a:r>
            <a:br>
              <a:rPr lang="en-US" sz="1800" dirty="0">
                <a:solidFill>
                  <a:srgbClr val="333333"/>
                </a:solidFill>
                <a:latin typeface="FS Elliot Pro" panose="02000503040000020004" pitchFamily="2" charset="0"/>
              </a:rPr>
            </a:br>
            <a:br>
              <a:rPr lang="en-US" sz="1800" dirty="0">
                <a:solidFill>
                  <a:srgbClr val="333333"/>
                </a:solidFill>
                <a:latin typeface="FS Elliot Pro" panose="02000503040000020004" pitchFamily="2" charset="0"/>
              </a:rPr>
            </a:br>
            <a:br>
              <a:rPr lang="en-US" sz="1800" dirty="0">
                <a:solidFill>
                  <a:srgbClr val="333333"/>
                </a:solidFill>
                <a:latin typeface="FS Elliot Pro" panose="02000503040000020004" pitchFamily="2" charset="0"/>
              </a:rPr>
            </a:br>
            <a:r>
              <a:rPr lang="en-US" sz="1800" dirty="0">
                <a:solidFill>
                  <a:srgbClr val="333333"/>
                </a:solidFill>
                <a:latin typeface="FS Elliot Pro" panose="02000503040000020004" pitchFamily="2" charset="0"/>
              </a:rPr>
              <a:t>Defer up to 100%* of compensation to meet savings goals</a:t>
            </a:r>
            <a:br>
              <a:rPr lang="en-US" sz="1800" dirty="0">
                <a:solidFill>
                  <a:srgbClr val="333333"/>
                </a:solidFill>
                <a:latin typeface="FS Elliot Pro" panose="02000503040000020004" pitchFamily="2" charset="0"/>
              </a:rPr>
            </a:br>
            <a:br>
              <a:rPr lang="en-US" sz="1800" dirty="0">
                <a:solidFill>
                  <a:srgbClr val="333333"/>
                </a:solidFill>
                <a:latin typeface="FS Elliot Pro" panose="02000503040000020004" pitchFamily="2" charset="0"/>
              </a:rPr>
            </a:br>
            <a:br>
              <a:rPr lang="en-US" sz="1800" dirty="0">
                <a:solidFill>
                  <a:srgbClr val="333333"/>
                </a:solidFill>
                <a:latin typeface="FS Elliot Pro" panose="02000503040000020004" pitchFamily="2" charset="0"/>
              </a:rPr>
            </a:br>
            <a:r>
              <a:rPr lang="en-US" sz="1800" dirty="0">
                <a:solidFill>
                  <a:srgbClr val="333333"/>
                </a:solidFill>
                <a:latin typeface="FS Elliot Pro" panose="02000503040000020004" pitchFamily="2" charset="0"/>
              </a:rPr>
              <a:t>Design their own investment strategy</a:t>
            </a:r>
          </a:p>
          <a:p>
            <a:pPr marL="152396" indent="0">
              <a:spcBef>
                <a:spcPts val="0"/>
              </a:spcBef>
              <a:spcAft>
                <a:spcPts val="2400"/>
              </a:spcAft>
              <a:buNone/>
            </a:pPr>
            <a:br>
              <a:rPr lang="en-US" sz="1800" dirty="0">
                <a:solidFill>
                  <a:srgbClr val="333333"/>
                </a:solidFill>
                <a:latin typeface="FS Elliot Pro" panose="02000503040000020004" pitchFamily="2" charset="0"/>
              </a:rPr>
            </a:br>
            <a:r>
              <a:rPr lang="en-US" sz="1800" dirty="0">
                <a:solidFill>
                  <a:srgbClr val="333333"/>
                </a:solidFill>
                <a:latin typeface="FS Elliot Pro" panose="02000503040000020004" pitchFamily="2" charset="0"/>
              </a:rPr>
              <a:t>Enjoy flexibility allowed within plan design structure; payouts not subject to the age restrictions of 401(k) plans</a:t>
            </a:r>
          </a:p>
        </p:txBody>
      </p:sp>
      <p:cxnSp>
        <p:nvCxnSpPr>
          <p:cNvPr id="29" name="Straight Connector 28">
            <a:extLst>
              <a:ext uri="{FF2B5EF4-FFF2-40B4-BE49-F238E27FC236}">
                <a16:creationId xmlns:a16="http://schemas.microsoft.com/office/drawing/2014/main" id="{276D222A-F0BA-F9AF-CB9E-BBCA0531CECF}"/>
              </a:ext>
            </a:extLst>
          </p:cNvPr>
          <p:cNvCxnSpPr>
            <a:cxnSpLocks/>
          </p:cNvCxnSpPr>
          <p:nvPr/>
        </p:nvCxnSpPr>
        <p:spPr>
          <a:xfrm>
            <a:off x="2435887" y="2911457"/>
            <a:ext cx="7320226" cy="0"/>
          </a:xfrm>
          <a:prstGeom prst="line">
            <a:avLst/>
          </a:prstGeom>
          <a:ln>
            <a:solidFill>
              <a:srgbClr val="0076CF"/>
            </a:solidFill>
          </a:ln>
        </p:spPr>
        <p:style>
          <a:lnRef idx="2">
            <a:schemeClr val="accent1"/>
          </a:lnRef>
          <a:fillRef idx="0">
            <a:schemeClr val="accent1"/>
          </a:fillRef>
          <a:effectRef idx="1">
            <a:schemeClr val="accent1"/>
          </a:effectRef>
          <a:fontRef idx="minor">
            <a:schemeClr val="tx1"/>
          </a:fontRef>
        </p:style>
      </p:cxnSp>
      <p:pic>
        <p:nvPicPr>
          <p:cNvPr id="30" name="Picture 29">
            <a:extLst>
              <a:ext uri="{FF2B5EF4-FFF2-40B4-BE49-F238E27FC236}">
                <a16:creationId xmlns:a16="http://schemas.microsoft.com/office/drawing/2014/main" id="{7ECCA026-23DA-7C72-FCCF-985EB8AF105A}"/>
              </a:ext>
            </a:extLst>
          </p:cNvPr>
          <p:cNvPicPr>
            <a:picLocks noChangeAspect="1"/>
          </p:cNvPicPr>
          <p:nvPr/>
        </p:nvPicPr>
        <p:blipFill>
          <a:blip r:embed="rId5"/>
          <a:stretch>
            <a:fillRect/>
          </a:stretch>
        </p:blipFill>
        <p:spPr>
          <a:xfrm>
            <a:off x="2218981" y="1872458"/>
            <a:ext cx="737843" cy="737843"/>
          </a:xfrm>
          <a:prstGeom prst="rect">
            <a:avLst/>
          </a:prstGeom>
        </p:spPr>
      </p:pic>
      <p:pic>
        <p:nvPicPr>
          <p:cNvPr id="31" name="Picture 30">
            <a:extLst>
              <a:ext uri="{FF2B5EF4-FFF2-40B4-BE49-F238E27FC236}">
                <a16:creationId xmlns:a16="http://schemas.microsoft.com/office/drawing/2014/main" id="{53D3A180-27B0-2D61-CD50-E81FE5330F85}"/>
              </a:ext>
            </a:extLst>
          </p:cNvPr>
          <p:cNvPicPr>
            <a:picLocks noChangeAspect="1"/>
          </p:cNvPicPr>
          <p:nvPr/>
        </p:nvPicPr>
        <p:blipFill>
          <a:blip r:embed="rId5"/>
          <a:stretch>
            <a:fillRect/>
          </a:stretch>
        </p:blipFill>
        <p:spPr>
          <a:xfrm>
            <a:off x="2218981" y="2963839"/>
            <a:ext cx="737843" cy="737843"/>
          </a:xfrm>
          <a:prstGeom prst="rect">
            <a:avLst/>
          </a:prstGeom>
        </p:spPr>
      </p:pic>
      <p:cxnSp>
        <p:nvCxnSpPr>
          <p:cNvPr id="32" name="Straight Connector 31">
            <a:extLst>
              <a:ext uri="{FF2B5EF4-FFF2-40B4-BE49-F238E27FC236}">
                <a16:creationId xmlns:a16="http://schemas.microsoft.com/office/drawing/2014/main" id="{2088AF76-81AE-6151-97FA-6EFED9963C8B}"/>
              </a:ext>
            </a:extLst>
          </p:cNvPr>
          <p:cNvCxnSpPr>
            <a:cxnSpLocks/>
          </p:cNvCxnSpPr>
          <p:nvPr/>
        </p:nvCxnSpPr>
        <p:spPr>
          <a:xfrm>
            <a:off x="2435887" y="3757031"/>
            <a:ext cx="7320226" cy="0"/>
          </a:xfrm>
          <a:prstGeom prst="line">
            <a:avLst/>
          </a:prstGeom>
          <a:ln>
            <a:solidFill>
              <a:srgbClr val="0076CF"/>
            </a:solidFill>
          </a:ln>
        </p:spPr>
        <p:style>
          <a:lnRef idx="2">
            <a:schemeClr val="accent1"/>
          </a:lnRef>
          <a:fillRef idx="0">
            <a:schemeClr val="accent1"/>
          </a:fillRef>
          <a:effectRef idx="1">
            <a:schemeClr val="accent1"/>
          </a:effectRef>
          <a:fontRef idx="minor">
            <a:schemeClr val="tx1"/>
          </a:fontRef>
        </p:style>
      </p:cxnSp>
      <p:pic>
        <p:nvPicPr>
          <p:cNvPr id="33" name="Picture 32">
            <a:extLst>
              <a:ext uri="{FF2B5EF4-FFF2-40B4-BE49-F238E27FC236}">
                <a16:creationId xmlns:a16="http://schemas.microsoft.com/office/drawing/2014/main" id="{979A0F26-5A1B-AD3F-63A7-3B9842B538D7}"/>
              </a:ext>
            </a:extLst>
          </p:cNvPr>
          <p:cNvPicPr>
            <a:picLocks noChangeAspect="1"/>
          </p:cNvPicPr>
          <p:nvPr/>
        </p:nvPicPr>
        <p:blipFill>
          <a:blip r:embed="rId5"/>
          <a:stretch>
            <a:fillRect/>
          </a:stretch>
        </p:blipFill>
        <p:spPr>
          <a:xfrm>
            <a:off x="2218981" y="3809412"/>
            <a:ext cx="737843" cy="737843"/>
          </a:xfrm>
          <a:prstGeom prst="rect">
            <a:avLst/>
          </a:prstGeom>
        </p:spPr>
      </p:pic>
      <p:cxnSp>
        <p:nvCxnSpPr>
          <p:cNvPr id="34" name="Straight Connector 33">
            <a:extLst>
              <a:ext uri="{FF2B5EF4-FFF2-40B4-BE49-F238E27FC236}">
                <a16:creationId xmlns:a16="http://schemas.microsoft.com/office/drawing/2014/main" id="{BECEA5F5-F5DD-B985-04F4-627CDD26BC2C}"/>
              </a:ext>
            </a:extLst>
          </p:cNvPr>
          <p:cNvCxnSpPr>
            <a:cxnSpLocks/>
          </p:cNvCxnSpPr>
          <p:nvPr/>
        </p:nvCxnSpPr>
        <p:spPr>
          <a:xfrm>
            <a:off x="2435887" y="4602605"/>
            <a:ext cx="7320226" cy="0"/>
          </a:xfrm>
          <a:prstGeom prst="line">
            <a:avLst/>
          </a:prstGeom>
          <a:ln>
            <a:solidFill>
              <a:srgbClr val="0076CF"/>
            </a:solidFill>
          </a:ln>
        </p:spPr>
        <p:style>
          <a:lnRef idx="2">
            <a:schemeClr val="accent1"/>
          </a:lnRef>
          <a:fillRef idx="0">
            <a:schemeClr val="accent1"/>
          </a:fillRef>
          <a:effectRef idx="1">
            <a:schemeClr val="accent1"/>
          </a:effectRef>
          <a:fontRef idx="minor">
            <a:schemeClr val="tx1"/>
          </a:fontRef>
        </p:style>
      </p:cxnSp>
      <p:pic>
        <p:nvPicPr>
          <p:cNvPr id="35" name="Picture 34">
            <a:extLst>
              <a:ext uri="{FF2B5EF4-FFF2-40B4-BE49-F238E27FC236}">
                <a16:creationId xmlns:a16="http://schemas.microsoft.com/office/drawing/2014/main" id="{5697172C-5647-77FB-9535-A198188ADCA1}"/>
              </a:ext>
            </a:extLst>
          </p:cNvPr>
          <p:cNvPicPr>
            <a:picLocks noChangeAspect="1"/>
          </p:cNvPicPr>
          <p:nvPr/>
        </p:nvPicPr>
        <p:blipFill>
          <a:blip r:embed="rId5"/>
          <a:stretch>
            <a:fillRect/>
          </a:stretch>
        </p:blipFill>
        <p:spPr>
          <a:xfrm>
            <a:off x="2218981" y="4654986"/>
            <a:ext cx="737843" cy="737843"/>
          </a:xfrm>
          <a:prstGeom prst="rect">
            <a:avLst/>
          </a:prstGeom>
        </p:spPr>
      </p:pic>
    </p:spTree>
    <p:extLst>
      <p:ext uri="{BB962C8B-B14F-4D97-AF65-F5344CB8AC3E}">
        <p14:creationId xmlns:p14="http://schemas.microsoft.com/office/powerpoint/2010/main" val="3915956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12000">
              <a:srgbClr val="002855"/>
            </a:gs>
            <a:gs pos="100000">
              <a:srgbClr val="004C97"/>
            </a:gs>
          </a:gsLst>
          <a:lin ang="18900000" scaled="1"/>
        </a:gra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836600A-E081-4D96-89B4-7B1F9D3B4D84}"/>
              </a:ext>
            </a:extLst>
          </p:cNvPr>
          <p:cNvSpPr>
            <a:spLocks noGrp="1"/>
          </p:cNvSpPr>
          <p:nvPr>
            <p:ph type="body" sz="quarter" idx="10"/>
          </p:nvPr>
        </p:nvSpPr>
        <p:spPr>
          <a:xfrm>
            <a:off x="798177" y="2515239"/>
            <a:ext cx="6782494" cy="1535652"/>
          </a:xfrm>
        </p:spPr>
        <p:txBody>
          <a:bodyPr anchor="t"/>
          <a:lstStyle/>
          <a:p>
            <a:pPr marL="154512">
              <a:lnSpc>
                <a:spcPts val="5000"/>
              </a:lnSpc>
            </a:pPr>
            <a:r>
              <a:rPr lang="en-US" sz="4400" dirty="0">
                <a:latin typeface="FS Elliot Pro Light" panose="02000503040000020004" pitchFamily="2" charset="0"/>
              </a:rPr>
              <a:t>Alternate or supplemental nonqualified plan designs</a:t>
            </a:r>
          </a:p>
        </p:txBody>
      </p:sp>
      <p:sp>
        <p:nvSpPr>
          <p:cNvPr id="3" name="TextBox 2">
            <a:extLst>
              <a:ext uri="{FF2B5EF4-FFF2-40B4-BE49-F238E27FC236}">
                <a16:creationId xmlns:a16="http://schemas.microsoft.com/office/drawing/2014/main" id="{41EA5FF7-DD83-66B1-7FA9-9A1F1C7F5FE2}"/>
              </a:ext>
            </a:extLst>
          </p:cNvPr>
          <p:cNvSpPr txBox="1"/>
          <p:nvPr/>
        </p:nvSpPr>
        <p:spPr>
          <a:xfrm>
            <a:off x="875071" y="4050891"/>
            <a:ext cx="6096000" cy="400110"/>
          </a:xfrm>
          <a:prstGeom prst="rect">
            <a:avLst/>
          </a:prstGeom>
          <a:noFill/>
        </p:spPr>
        <p:txBody>
          <a:bodyPr wrap="square">
            <a:spAutoFit/>
          </a:bodyPr>
          <a:lstStyle/>
          <a:p>
            <a:pPr marL="12700" lvl="1">
              <a:spcAft>
                <a:spcPts val="2400"/>
              </a:spcAft>
              <a:buClr>
                <a:prstClr val="white"/>
              </a:buClr>
            </a:pPr>
            <a:r>
              <a:rPr lang="en-US" sz="2000" dirty="0">
                <a:solidFill>
                  <a:prstClr val="white"/>
                </a:solidFill>
                <a:latin typeface="FS Elliot Pro Light" panose="02000503040000020004" pitchFamily="2" charset="0"/>
              </a:rPr>
              <a:t>Death Benefit Only </a:t>
            </a:r>
            <a:r>
              <a:rPr lang="en-US" sz="2000" dirty="0">
                <a:solidFill>
                  <a:srgbClr val="55FFF5"/>
                </a:solidFill>
                <a:latin typeface="FS Elliot Pro Light" panose="02000503040000020004" pitchFamily="2" charset="0"/>
              </a:rPr>
              <a:t> |   </a:t>
            </a:r>
            <a:r>
              <a:rPr lang="en-US" sz="2000" dirty="0">
                <a:solidFill>
                  <a:prstClr val="white"/>
                </a:solidFill>
                <a:latin typeface="FS Elliot Pro Light" panose="02000503040000020004" pitchFamily="2" charset="0"/>
              </a:rPr>
              <a:t>Loan split dollar</a:t>
            </a:r>
          </a:p>
        </p:txBody>
      </p:sp>
      <p:pic>
        <p:nvPicPr>
          <p:cNvPr id="4" name="Graphic 3">
            <a:extLst>
              <a:ext uri="{FF2B5EF4-FFF2-40B4-BE49-F238E27FC236}">
                <a16:creationId xmlns:a16="http://schemas.microsoft.com/office/drawing/2014/main" id="{E8E971EB-02DF-ED95-C7F1-F46090B39B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3753" y="1936126"/>
            <a:ext cx="585980" cy="468784"/>
          </a:xfrm>
          <a:prstGeom prst="rect">
            <a:avLst/>
          </a:prstGeom>
        </p:spPr>
      </p:pic>
      <p:sp>
        <p:nvSpPr>
          <p:cNvPr id="8" name="TextBox 7">
            <a:extLst>
              <a:ext uri="{FF2B5EF4-FFF2-40B4-BE49-F238E27FC236}">
                <a16:creationId xmlns:a16="http://schemas.microsoft.com/office/drawing/2014/main" id="{4086FD2C-0DA0-8BF1-4979-F5BB7E8C9EAD}"/>
              </a:ext>
            </a:extLst>
          </p:cNvPr>
          <p:cNvSpPr txBox="1"/>
          <p:nvPr/>
        </p:nvSpPr>
        <p:spPr>
          <a:xfrm>
            <a:off x="149512" y="6559055"/>
            <a:ext cx="2710566" cy="215444"/>
          </a:xfrm>
          <a:prstGeom prst="rect">
            <a:avLst/>
          </a:prstGeom>
          <a:noFill/>
        </p:spPr>
        <p:txBody>
          <a:bodyPr wrap="square" rtlCol="0">
            <a:spAutoFit/>
          </a:bodyPr>
          <a:lstStyle/>
          <a:p>
            <a:pPr defTabSz="391756">
              <a:defRPr/>
            </a:pPr>
            <a:r>
              <a:rPr lang="fr-FR" sz="800" kern="0" dirty="0">
                <a:solidFill>
                  <a:schemeClr val="bg1"/>
                </a:solidFill>
                <a:latin typeface="FS Elliot Pro" panose="02000503040000020004" pitchFamily="2" charset="0"/>
              </a:rPr>
              <a:t>BB11557-04 | 2781357-032023</a:t>
            </a:r>
          </a:p>
        </p:txBody>
      </p:sp>
      <p:sp>
        <p:nvSpPr>
          <p:cNvPr id="6" name="TextBox 5">
            <a:extLst>
              <a:ext uri="{FF2B5EF4-FFF2-40B4-BE49-F238E27FC236}">
                <a16:creationId xmlns:a16="http://schemas.microsoft.com/office/drawing/2014/main" id="{4790EABA-03F9-19F8-3310-1E7F795DF494}"/>
              </a:ext>
            </a:extLst>
          </p:cNvPr>
          <p:cNvSpPr txBox="1"/>
          <p:nvPr/>
        </p:nvSpPr>
        <p:spPr>
          <a:xfrm>
            <a:off x="1342853" y="2070961"/>
            <a:ext cx="3975397" cy="276999"/>
          </a:xfrm>
          <a:prstGeom prst="rect">
            <a:avLst/>
          </a:prstGeom>
          <a:noFill/>
        </p:spPr>
        <p:txBody>
          <a:bodyPr wrap="square" rtlCol="0">
            <a:spAutoFit/>
          </a:bodyPr>
          <a:lstStyle/>
          <a:p>
            <a:r>
              <a:rPr lang="en-US" sz="1200" b="1" spc="100" dirty="0">
                <a:solidFill>
                  <a:srgbClr val="55FFF5"/>
                </a:solidFill>
                <a:latin typeface="FS Elliot Pro" panose="02000503040000020004" pitchFamily="2" charset="0"/>
              </a:rPr>
              <a:t>4 BUSINESS NEEDS </a:t>
            </a:r>
            <a:r>
              <a:rPr lang="en-US" sz="1200" i="1" dirty="0">
                <a:solidFill>
                  <a:srgbClr val="55FFF5"/>
                </a:solidFill>
                <a:latin typeface="FS Elliot Pro" panose="02000503040000020004" pitchFamily="2" charset="0"/>
              </a:rPr>
              <a:t>deferred comp can help meet</a:t>
            </a:r>
          </a:p>
        </p:txBody>
      </p:sp>
    </p:spTree>
    <p:extLst>
      <p:ext uri="{BB962C8B-B14F-4D97-AF65-F5344CB8AC3E}">
        <p14:creationId xmlns:p14="http://schemas.microsoft.com/office/powerpoint/2010/main" val="3147261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965163F-F82A-9CB7-1A2C-3D8C6FC12700}"/>
              </a:ext>
            </a:extLst>
          </p:cNvPr>
          <p:cNvSpPr/>
          <p:nvPr/>
        </p:nvSpPr>
        <p:spPr>
          <a:xfrm rot="10800000" flipH="1">
            <a:off x="0" y="0"/>
            <a:ext cx="12192000" cy="6858000"/>
          </a:xfrm>
          <a:prstGeom prst="rect">
            <a:avLst/>
          </a:prstGeom>
          <a:solidFill>
            <a:srgbClr val="EDF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5" name="Content Placeholder 4">
            <a:extLst>
              <a:ext uri="{FF2B5EF4-FFF2-40B4-BE49-F238E27FC236}">
                <a16:creationId xmlns:a16="http://schemas.microsoft.com/office/drawing/2014/main" id="{F0BFEBEC-738B-464B-98A3-D3808A28C4EC}"/>
              </a:ext>
            </a:extLst>
          </p:cNvPr>
          <p:cNvSpPr>
            <a:spLocks noGrp="1"/>
          </p:cNvSpPr>
          <p:nvPr>
            <p:ph idx="1"/>
          </p:nvPr>
        </p:nvSpPr>
        <p:spPr>
          <a:xfrm>
            <a:off x="2649684" y="1745102"/>
            <a:ext cx="8423856" cy="5007295"/>
          </a:xfrm>
        </p:spPr>
        <p:txBody>
          <a:bodyPr>
            <a:normAutofit/>
          </a:bodyPr>
          <a:lstStyle/>
          <a:p>
            <a:pPr marL="9525" indent="0">
              <a:spcBef>
                <a:spcPts val="0"/>
              </a:spcBef>
              <a:spcAft>
                <a:spcPts val="533"/>
              </a:spcAft>
              <a:buNone/>
            </a:pPr>
            <a:r>
              <a:rPr lang="en-US" sz="1800" b="1" dirty="0">
                <a:solidFill>
                  <a:srgbClr val="004C97"/>
                </a:solidFill>
              </a:rPr>
              <a:t>Employer owns life insurance policy.</a:t>
            </a:r>
          </a:p>
          <a:p>
            <a:pPr marL="174625" lvl="1" indent="-165100">
              <a:spcBef>
                <a:spcPts val="0"/>
              </a:spcBef>
              <a:buFont typeface="Arial" panose="020B0604020202020204" pitchFamily="34" charset="0"/>
              <a:buChar char="•"/>
            </a:pPr>
            <a:r>
              <a:rPr lang="en-US" sz="1600" dirty="0">
                <a:solidFill>
                  <a:srgbClr val="333333"/>
                </a:solidFill>
              </a:rPr>
              <a:t>Death benefit can serve multiple purposes.</a:t>
            </a:r>
          </a:p>
          <a:p>
            <a:pPr marL="174625" lvl="2" indent="0">
              <a:spcBef>
                <a:spcPts val="0"/>
              </a:spcBef>
              <a:buNone/>
            </a:pPr>
            <a:r>
              <a:rPr lang="en-US" sz="1600" dirty="0">
                <a:solidFill>
                  <a:srgbClr val="333333"/>
                </a:solidFill>
              </a:rPr>
              <a:t>Portion promised to employee’s beneficiary provides death benefit protection.</a:t>
            </a:r>
          </a:p>
          <a:p>
            <a:pPr marL="174625" lvl="2" indent="0">
              <a:spcBef>
                <a:spcPts val="0"/>
              </a:spcBef>
              <a:buNone/>
            </a:pPr>
            <a:r>
              <a:rPr lang="en-US" sz="1600" dirty="0">
                <a:solidFill>
                  <a:srgbClr val="333333"/>
                </a:solidFill>
              </a:rPr>
              <a:t>The portion retained by the employer can provide cash for:</a:t>
            </a:r>
          </a:p>
          <a:p>
            <a:pPr marL="350838" lvl="3" indent="-176213">
              <a:spcBef>
                <a:spcPts val="0"/>
              </a:spcBef>
            </a:pPr>
            <a:r>
              <a:rPr lang="en-US" dirty="0">
                <a:solidFill>
                  <a:srgbClr val="333333"/>
                </a:solidFill>
              </a:rPr>
              <a:t>Cost recovery</a:t>
            </a:r>
          </a:p>
          <a:p>
            <a:pPr marL="350838" lvl="3" indent="-176213">
              <a:spcBef>
                <a:spcPts val="0"/>
              </a:spcBef>
            </a:pPr>
            <a:r>
              <a:rPr lang="en-US" dirty="0">
                <a:solidFill>
                  <a:srgbClr val="333333"/>
                </a:solidFill>
              </a:rPr>
              <a:t>Key person coverage</a:t>
            </a:r>
          </a:p>
          <a:p>
            <a:pPr marL="350838" lvl="3" indent="-176213">
              <a:spcBef>
                <a:spcPts val="0"/>
              </a:spcBef>
              <a:spcAft>
                <a:spcPts val="533"/>
              </a:spcAft>
            </a:pPr>
            <a:r>
              <a:rPr lang="en-US" dirty="0">
                <a:solidFill>
                  <a:srgbClr val="333333"/>
                </a:solidFill>
              </a:rPr>
              <a:t>Potentially for buy-sell coverage</a:t>
            </a:r>
          </a:p>
          <a:p>
            <a:pPr marL="174625" lvl="1" indent="-165100">
              <a:spcBef>
                <a:spcPts val="0"/>
              </a:spcBef>
              <a:spcAft>
                <a:spcPts val="1600"/>
              </a:spcAft>
              <a:buFont typeface="Arial" panose="020B0604020202020204" pitchFamily="34" charset="0"/>
              <a:buChar char="•"/>
            </a:pPr>
            <a:r>
              <a:rPr lang="en-US" sz="1600" dirty="0">
                <a:solidFill>
                  <a:srgbClr val="333333"/>
                </a:solidFill>
              </a:rPr>
              <a:t>Premiums aren’t income tax deductible.</a:t>
            </a:r>
            <a:br>
              <a:rPr lang="en-US" sz="1600" dirty="0">
                <a:solidFill>
                  <a:srgbClr val="333333"/>
                </a:solidFill>
              </a:rPr>
            </a:br>
            <a:endParaRPr lang="en-US" sz="1600" dirty="0">
              <a:solidFill>
                <a:srgbClr val="333333"/>
              </a:solidFill>
            </a:endParaRPr>
          </a:p>
          <a:p>
            <a:pPr marL="9525" indent="0">
              <a:spcBef>
                <a:spcPts val="0"/>
              </a:spcBef>
              <a:spcAft>
                <a:spcPts val="533"/>
              </a:spcAft>
              <a:buNone/>
            </a:pPr>
            <a:r>
              <a:rPr lang="en-US" sz="1800" b="1" dirty="0">
                <a:solidFill>
                  <a:srgbClr val="004C97"/>
                </a:solidFill>
              </a:rPr>
              <a:t>Employee isn’t subject to taxation during lifetime.</a:t>
            </a:r>
          </a:p>
          <a:p>
            <a:pPr marL="174625" lvl="1" indent="-165100">
              <a:spcBef>
                <a:spcPts val="0"/>
              </a:spcBef>
              <a:buFont typeface="Arial" panose="020B0604020202020204" pitchFamily="34" charset="0"/>
              <a:buChar char="•"/>
            </a:pPr>
            <a:r>
              <a:rPr lang="en-US" sz="1600" dirty="0">
                <a:solidFill>
                  <a:srgbClr val="333333"/>
                </a:solidFill>
              </a:rPr>
              <a:t>Death benefit to employer is received income tax free</a:t>
            </a:r>
          </a:p>
          <a:p>
            <a:pPr marL="174625" lvl="1" indent="-165100">
              <a:spcBef>
                <a:spcPts val="0"/>
              </a:spcBef>
              <a:spcAft>
                <a:spcPts val="1600"/>
              </a:spcAft>
              <a:buFont typeface="Arial" panose="020B0604020202020204" pitchFamily="34" charset="0"/>
              <a:buChar char="•"/>
            </a:pPr>
            <a:r>
              <a:rPr lang="en-US" sz="1600" dirty="0">
                <a:solidFill>
                  <a:srgbClr val="333333"/>
                </a:solidFill>
              </a:rPr>
              <a:t>Portion promised to the employee’s beneficiary is subject to income tax</a:t>
            </a:r>
          </a:p>
          <a:p>
            <a:pPr marL="154513" indent="0">
              <a:spcBef>
                <a:spcPts val="0"/>
              </a:spcBef>
              <a:buNone/>
            </a:pPr>
            <a:endParaRPr lang="en-US" sz="1600" dirty="0">
              <a:solidFill>
                <a:srgbClr val="004C97"/>
              </a:solidFill>
            </a:endParaRPr>
          </a:p>
          <a:p>
            <a:pPr marL="9525" indent="0">
              <a:spcBef>
                <a:spcPts val="0"/>
              </a:spcBef>
              <a:spcAft>
                <a:spcPts val="533"/>
              </a:spcAft>
              <a:buNone/>
            </a:pPr>
            <a:r>
              <a:rPr lang="en-US" sz="1800" b="1" dirty="0">
                <a:solidFill>
                  <a:srgbClr val="004C97"/>
                </a:solidFill>
              </a:rPr>
              <a:t>At termination, policy can be retained by employer </a:t>
            </a:r>
            <a:r>
              <a:rPr lang="en-US" sz="1800" dirty="0">
                <a:solidFill>
                  <a:srgbClr val="004C97"/>
                </a:solidFill>
              </a:rPr>
              <a:t>or distributed as part of nonqualified benefit established at future date.</a:t>
            </a:r>
            <a:endParaRPr lang="en-US" sz="1800" b="1" dirty="0">
              <a:solidFill>
                <a:srgbClr val="004C97"/>
              </a:solidFill>
            </a:endParaRPr>
          </a:p>
          <a:p>
            <a:pPr marL="154513" indent="0">
              <a:buNone/>
            </a:pPr>
            <a:endParaRPr lang="en-US" sz="1600" dirty="0">
              <a:solidFill>
                <a:srgbClr val="23273F"/>
              </a:solidFill>
            </a:endParaRPr>
          </a:p>
        </p:txBody>
      </p:sp>
      <p:sp>
        <p:nvSpPr>
          <p:cNvPr id="7" name="Title 2">
            <a:extLst>
              <a:ext uri="{FF2B5EF4-FFF2-40B4-BE49-F238E27FC236}">
                <a16:creationId xmlns:a16="http://schemas.microsoft.com/office/drawing/2014/main" id="{551B4E3C-1F9A-36E2-7913-61AE6BEF5559}"/>
              </a:ext>
            </a:extLst>
          </p:cNvPr>
          <p:cNvSpPr txBox="1">
            <a:spLocks/>
          </p:cNvSpPr>
          <p:nvPr/>
        </p:nvSpPr>
        <p:spPr>
          <a:xfrm>
            <a:off x="577020" y="692573"/>
            <a:ext cx="8377139" cy="711200"/>
          </a:xfrm>
          <a:prstGeom prst="rect">
            <a:avLst/>
          </a:prstGeom>
        </p:spPr>
        <p:txBody>
          <a:bodyPr vert="horz" lIns="0" tIns="0" rIns="0" bIns="0" rtlCol="0" anchor="t" anchorCtr="0">
            <a:noAutofit/>
          </a:bodyPr>
          <a:lstStyle>
            <a:lvl1pPr algn="l" defTabSz="457200" rtl="0" eaLnBrk="1" latinLnBrk="0" hangingPunct="1">
              <a:lnSpc>
                <a:spcPct val="80000"/>
              </a:lnSpc>
              <a:spcBef>
                <a:spcPct val="0"/>
              </a:spcBef>
              <a:buNone/>
              <a:defRPr sz="2100" b="0" i="0" kern="1200" baseline="0">
                <a:solidFill>
                  <a:schemeClr val="bg2"/>
                </a:solidFill>
                <a:latin typeface="FS Elliot Pro"/>
                <a:ea typeface="+mj-ea"/>
                <a:cs typeface="FS Elliot Pro"/>
              </a:defRPr>
            </a:lvl1pPr>
          </a:lstStyle>
          <a:p>
            <a:r>
              <a:rPr lang="en-US" sz="4000" dirty="0">
                <a:solidFill>
                  <a:srgbClr val="0076CF"/>
                </a:solidFill>
                <a:latin typeface="FS Elliot Pro Light" panose="02000503040000020004" pitchFamily="2" charset="0"/>
              </a:rPr>
              <a:t>Death Benefit Only plan </a:t>
            </a:r>
          </a:p>
        </p:txBody>
      </p:sp>
      <p:sp>
        <p:nvSpPr>
          <p:cNvPr id="15" name="TextBox 14">
            <a:extLst>
              <a:ext uri="{FF2B5EF4-FFF2-40B4-BE49-F238E27FC236}">
                <a16:creationId xmlns:a16="http://schemas.microsoft.com/office/drawing/2014/main" id="{4C8A28F0-14EF-E252-F81F-5433B0C75F1F}"/>
              </a:ext>
            </a:extLst>
          </p:cNvPr>
          <p:cNvSpPr txBox="1"/>
          <p:nvPr/>
        </p:nvSpPr>
        <p:spPr>
          <a:xfrm>
            <a:off x="149512" y="6559055"/>
            <a:ext cx="2710566" cy="215444"/>
          </a:xfrm>
          <a:prstGeom prst="rect">
            <a:avLst/>
          </a:prstGeom>
          <a:noFill/>
        </p:spPr>
        <p:txBody>
          <a:bodyPr wrap="square" rtlCol="0">
            <a:spAutoFit/>
          </a:bodyPr>
          <a:lstStyle/>
          <a:p>
            <a:pPr defTabSz="391756">
              <a:defRPr/>
            </a:pPr>
            <a:r>
              <a:rPr lang="fr-FR" sz="800" kern="0" dirty="0">
                <a:solidFill>
                  <a:srgbClr val="333333"/>
                </a:solidFill>
                <a:latin typeface="FS Elliot Pro" panose="02000503040000020004" pitchFamily="2" charset="0"/>
              </a:rPr>
              <a:t>BB11557-04 | 2781357-032023</a:t>
            </a:r>
          </a:p>
        </p:txBody>
      </p:sp>
      <p:pic>
        <p:nvPicPr>
          <p:cNvPr id="9" name="Picture 8">
            <a:extLst>
              <a:ext uri="{FF2B5EF4-FFF2-40B4-BE49-F238E27FC236}">
                <a16:creationId xmlns:a16="http://schemas.microsoft.com/office/drawing/2014/main" id="{A3800F31-5AB4-7174-3093-E8804EEBA6FB}"/>
              </a:ext>
            </a:extLst>
          </p:cNvPr>
          <p:cNvPicPr>
            <a:picLocks noChangeAspect="1"/>
          </p:cNvPicPr>
          <p:nvPr/>
        </p:nvPicPr>
        <p:blipFill>
          <a:blip r:embed="rId3"/>
          <a:stretch>
            <a:fillRect/>
          </a:stretch>
        </p:blipFill>
        <p:spPr>
          <a:xfrm>
            <a:off x="1943678" y="1513387"/>
            <a:ext cx="737843" cy="737843"/>
          </a:xfrm>
          <a:prstGeom prst="rect">
            <a:avLst/>
          </a:prstGeom>
        </p:spPr>
      </p:pic>
      <p:cxnSp>
        <p:nvCxnSpPr>
          <p:cNvPr id="13" name="Straight Connector 12">
            <a:extLst>
              <a:ext uri="{FF2B5EF4-FFF2-40B4-BE49-F238E27FC236}">
                <a16:creationId xmlns:a16="http://schemas.microsoft.com/office/drawing/2014/main" id="{C9B9DD8B-26C9-F5F7-C351-E263BC0BC60F}"/>
              </a:ext>
            </a:extLst>
          </p:cNvPr>
          <p:cNvCxnSpPr>
            <a:cxnSpLocks/>
          </p:cNvCxnSpPr>
          <p:nvPr/>
        </p:nvCxnSpPr>
        <p:spPr>
          <a:xfrm>
            <a:off x="2160584" y="4085163"/>
            <a:ext cx="8536913" cy="0"/>
          </a:xfrm>
          <a:prstGeom prst="line">
            <a:avLst/>
          </a:prstGeom>
          <a:ln>
            <a:solidFill>
              <a:srgbClr val="0076CF"/>
            </a:solidFill>
          </a:ln>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9BE76A38-6769-F4E9-0E9E-823337AAAE62}"/>
              </a:ext>
            </a:extLst>
          </p:cNvPr>
          <p:cNvPicPr>
            <a:picLocks noChangeAspect="1"/>
          </p:cNvPicPr>
          <p:nvPr/>
        </p:nvPicPr>
        <p:blipFill>
          <a:blip r:embed="rId3"/>
          <a:stretch>
            <a:fillRect/>
          </a:stretch>
        </p:blipFill>
        <p:spPr>
          <a:xfrm>
            <a:off x="1943678" y="4096502"/>
            <a:ext cx="737843" cy="737843"/>
          </a:xfrm>
          <a:prstGeom prst="rect">
            <a:avLst/>
          </a:prstGeom>
        </p:spPr>
      </p:pic>
      <p:sp>
        <p:nvSpPr>
          <p:cNvPr id="20" name="Text Placeholder 6">
            <a:extLst>
              <a:ext uri="{FF2B5EF4-FFF2-40B4-BE49-F238E27FC236}">
                <a16:creationId xmlns:a16="http://schemas.microsoft.com/office/drawing/2014/main" id="{20B28FF7-1685-66B3-770B-47DE1192C8E7}"/>
              </a:ext>
            </a:extLst>
          </p:cNvPr>
          <p:cNvSpPr txBox="1">
            <a:spLocks/>
          </p:cNvSpPr>
          <p:nvPr/>
        </p:nvSpPr>
        <p:spPr>
          <a:xfrm>
            <a:off x="623455" y="240143"/>
            <a:ext cx="4603064" cy="362021"/>
          </a:xfrm>
          <a:prstGeom prst="rect">
            <a:avLst/>
          </a:prstGeom>
        </p:spPr>
        <p:txBody>
          <a:bodyPr lIns="0" tIns="0" rIns="0" bIns="0"/>
          <a:lstStyle>
            <a:lvl1pPr marL="342900" indent="-227013" algn="l" defTabSz="457200" rtl="0" eaLnBrk="1" latinLnBrk="0" hangingPunct="1">
              <a:spcBef>
                <a:spcPct val="20000"/>
              </a:spcBef>
              <a:buClr>
                <a:schemeClr val="accent2">
                  <a:lumMod val="50000"/>
                </a:schemeClr>
              </a:buClr>
              <a:buFont typeface="Arial"/>
              <a:buChar char="•"/>
              <a:defRPr sz="1800" kern="1200">
                <a:solidFill>
                  <a:schemeClr val="accent2">
                    <a:lumMod val="50000"/>
                  </a:schemeClr>
                </a:solidFill>
                <a:latin typeface="FS Elliot Pro"/>
                <a:ea typeface="+mn-ea"/>
                <a:cs typeface="FS Elliot Pro"/>
              </a:defRPr>
            </a:lvl1pPr>
            <a:lvl2pPr marL="688975" indent="-231775" algn="l" defTabSz="457200" rtl="0" eaLnBrk="1" latinLnBrk="0" hangingPunct="1">
              <a:spcBef>
                <a:spcPct val="20000"/>
              </a:spcBef>
              <a:buClr>
                <a:schemeClr val="accent2">
                  <a:lumMod val="50000"/>
                </a:schemeClr>
              </a:buClr>
              <a:buFont typeface="Arial"/>
              <a:buChar char="–"/>
              <a:defRPr sz="1600" kern="1200">
                <a:solidFill>
                  <a:schemeClr val="accent2">
                    <a:lumMod val="50000"/>
                  </a:schemeClr>
                </a:solidFill>
                <a:latin typeface="FS Elliot Pro"/>
                <a:ea typeface="+mn-ea"/>
                <a:cs typeface="FS Elliot Pro"/>
              </a:defRPr>
            </a:lvl2pPr>
            <a:lvl3pPr marL="1143000" indent="-228600" algn="l" defTabSz="457200" rtl="0" eaLnBrk="1" latinLnBrk="0" hangingPunct="1">
              <a:spcBef>
                <a:spcPct val="20000"/>
              </a:spcBef>
              <a:buFont typeface="Arial"/>
              <a:buChar char="•"/>
              <a:defRPr sz="1400" kern="1200">
                <a:solidFill>
                  <a:srgbClr val="162B48"/>
                </a:solidFill>
                <a:latin typeface="FS Elliot Pro"/>
                <a:ea typeface="+mn-ea"/>
                <a:cs typeface="FS Elliot Pro"/>
              </a:defRPr>
            </a:lvl3pPr>
            <a:lvl4pPr marL="1600200" indent="-228600" algn="l" defTabSz="457200" rtl="0" eaLnBrk="1" latinLnBrk="0" hangingPunct="1">
              <a:spcBef>
                <a:spcPct val="20000"/>
              </a:spcBef>
              <a:buFont typeface="Arial"/>
              <a:buChar char="–"/>
              <a:defRPr sz="1200" kern="1200">
                <a:solidFill>
                  <a:srgbClr val="162B48"/>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162B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525" indent="0">
              <a:buNone/>
            </a:pPr>
            <a:r>
              <a:rPr lang="en-US" sz="1200" dirty="0">
                <a:solidFill>
                  <a:srgbClr val="333333"/>
                </a:solidFill>
                <a:latin typeface="FS Elliot Pro" panose="02000503040000020004" pitchFamily="2" charset="0"/>
              </a:rPr>
              <a:t>Alternate or supplemental nonqualified plan designs</a:t>
            </a:r>
          </a:p>
        </p:txBody>
      </p:sp>
      <p:pic>
        <p:nvPicPr>
          <p:cNvPr id="21" name="Graphic 20">
            <a:extLst>
              <a:ext uri="{FF2B5EF4-FFF2-40B4-BE49-F238E27FC236}">
                <a16:creationId xmlns:a16="http://schemas.microsoft.com/office/drawing/2014/main" id="{2F75587F-1351-6A04-F5F3-FD999BED3D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1101" y="219891"/>
            <a:ext cx="272061" cy="217649"/>
          </a:xfrm>
          <a:prstGeom prst="rect">
            <a:avLst/>
          </a:prstGeom>
        </p:spPr>
      </p:pic>
      <p:pic>
        <p:nvPicPr>
          <p:cNvPr id="2" name="Picture 1">
            <a:extLst>
              <a:ext uri="{FF2B5EF4-FFF2-40B4-BE49-F238E27FC236}">
                <a16:creationId xmlns:a16="http://schemas.microsoft.com/office/drawing/2014/main" id="{B3561F39-5B79-BEBA-D28B-48FC684A49E7}"/>
              </a:ext>
            </a:extLst>
          </p:cNvPr>
          <p:cNvPicPr>
            <a:picLocks noChangeAspect="1"/>
          </p:cNvPicPr>
          <p:nvPr/>
        </p:nvPicPr>
        <p:blipFill>
          <a:blip r:embed="rId3"/>
          <a:stretch>
            <a:fillRect/>
          </a:stretch>
        </p:blipFill>
        <p:spPr>
          <a:xfrm>
            <a:off x="1943678" y="5374050"/>
            <a:ext cx="737843" cy="737843"/>
          </a:xfrm>
          <a:prstGeom prst="rect">
            <a:avLst/>
          </a:prstGeom>
        </p:spPr>
      </p:pic>
      <p:cxnSp>
        <p:nvCxnSpPr>
          <p:cNvPr id="3" name="Straight Connector 2">
            <a:extLst>
              <a:ext uri="{FF2B5EF4-FFF2-40B4-BE49-F238E27FC236}">
                <a16:creationId xmlns:a16="http://schemas.microsoft.com/office/drawing/2014/main" id="{0112787F-052B-3446-6661-ED3C0EEF04AC}"/>
              </a:ext>
            </a:extLst>
          </p:cNvPr>
          <p:cNvCxnSpPr>
            <a:cxnSpLocks/>
          </p:cNvCxnSpPr>
          <p:nvPr/>
        </p:nvCxnSpPr>
        <p:spPr>
          <a:xfrm>
            <a:off x="2160583" y="5344753"/>
            <a:ext cx="8536913" cy="0"/>
          </a:xfrm>
          <a:prstGeom prst="line">
            <a:avLst/>
          </a:prstGeom>
          <a:ln>
            <a:solidFill>
              <a:srgbClr val="0076C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5121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722F46F-C5DE-B0BE-508E-96BDAA093819}"/>
              </a:ext>
            </a:extLst>
          </p:cNvPr>
          <p:cNvSpPr/>
          <p:nvPr/>
        </p:nvSpPr>
        <p:spPr>
          <a:xfrm rot="10800000" flipH="1">
            <a:off x="0" y="2185679"/>
            <a:ext cx="12192000" cy="4672321"/>
          </a:xfrm>
          <a:prstGeom prst="rect">
            <a:avLst/>
          </a:prstGeom>
          <a:solidFill>
            <a:srgbClr val="EDF9FF"/>
          </a:solidFill>
          <a:ln w="9525" cap="flat" cmpd="sng" algn="ctr">
            <a:noFill/>
            <a:prstDash val="solid"/>
          </a:ln>
          <a:effectLst/>
        </p:spPr>
        <p:txBody>
          <a:bodyPr rtlCol="0" anchor="ctr"/>
          <a:lstStyle/>
          <a:p>
            <a:pPr algn="ctr" defTabSz="457092">
              <a:defRPr/>
            </a:pPr>
            <a:endParaRPr lang="en-US" kern="0">
              <a:solidFill>
                <a:prstClr val="white"/>
              </a:solidFill>
              <a:latin typeface="FS Elliot Pro"/>
            </a:endParaRPr>
          </a:p>
        </p:txBody>
      </p:sp>
      <p:sp>
        <p:nvSpPr>
          <p:cNvPr id="2" name="Round Same Side Corner Rectangle 1">
            <a:extLst>
              <a:ext uri="{FF2B5EF4-FFF2-40B4-BE49-F238E27FC236}">
                <a16:creationId xmlns:a16="http://schemas.microsoft.com/office/drawing/2014/main" id="{C4CEA561-A3D7-5156-B532-0415462C1A6D}"/>
              </a:ext>
            </a:extLst>
          </p:cNvPr>
          <p:cNvSpPr/>
          <p:nvPr/>
        </p:nvSpPr>
        <p:spPr bwMode="auto">
          <a:xfrm>
            <a:off x="1" y="1822438"/>
            <a:ext cx="12192000" cy="420430"/>
          </a:xfrm>
          <a:prstGeom prst="round2SameRect">
            <a:avLst>
              <a:gd name="adj1" fmla="val 0"/>
              <a:gd name="adj2" fmla="val 0"/>
            </a:avLst>
          </a:prstGeom>
          <a:solidFill>
            <a:srgbClr val="004284"/>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b="1">
              <a:solidFill>
                <a:srgbClr val="4F5559"/>
              </a:solidFill>
              <a:latin typeface="Arial" charset="0"/>
              <a:ea typeface="MS PGothic" panose="020B0600070205080204" pitchFamily="34" charset="-128"/>
              <a:cs typeface="Times New Roman" pitchFamily="18" charset="0"/>
            </a:endParaRPr>
          </a:p>
        </p:txBody>
      </p:sp>
      <p:sp>
        <p:nvSpPr>
          <p:cNvPr id="10" name="TextBox 9">
            <a:extLst>
              <a:ext uri="{FF2B5EF4-FFF2-40B4-BE49-F238E27FC236}">
                <a16:creationId xmlns:a16="http://schemas.microsoft.com/office/drawing/2014/main" id="{E5DD0581-1356-1BF4-1334-0CB9EFCDDF1B}"/>
              </a:ext>
            </a:extLst>
          </p:cNvPr>
          <p:cNvSpPr txBox="1"/>
          <p:nvPr/>
        </p:nvSpPr>
        <p:spPr>
          <a:xfrm>
            <a:off x="920776" y="1872253"/>
            <a:ext cx="2186218" cy="338554"/>
          </a:xfrm>
          <a:prstGeom prst="rect">
            <a:avLst/>
          </a:prstGeom>
          <a:noFill/>
        </p:spPr>
        <p:txBody>
          <a:bodyPr wrap="square" rtlCol="0">
            <a:spAutoFit/>
          </a:bodyPr>
          <a:lstStyle/>
          <a:p>
            <a:pPr defTabSz="914400" eaLnBrk="0" fontAlgn="base" hangingPunct="0">
              <a:spcBef>
                <a:spcPct val="0"/>
              </a:spcBef>
              <a:spcAft>
                <a:spcPct val="0"/>
              </a:spcAft>
            </a:pPr>
            <a:r>
              <a:rPr lang="en-US" sz="1600" b="1" cap="all" spc="100" dirty="0">
                <a:solidFill>
                  <a:srgbClr val="57FFF5"/>
                </a:solidFill>
                <a:latin typeface="FS Elliot Pro" panose="02000503040000020004" pitchFamily="2" charset="0"/>
                <a:ea typeface="MS PGothic" panose="020B0600070205080204" pitchFamily="34" charset="-128"/>
                <a:cs typeface="Times New Roman"/>
              </a:rPr>
              <a:t>EMPLOYER GOALS</a:t>
            </a:r>
          </a:p>
        </p:txBody>
      </p:sp>
      <p:sp>
        <p:nvSpPr>
          <p:cNvPr id="16" name="TextBox 15">
            <a:extLst>
              <a:ext uri="{FF2B5EF4-FFF2-40B4-BE49-F238E27FC236}">
                <a16:creationId xmlns:a16="http://schemas.microsoft.com/office/drawing/2014/main" id="{4F889E9E-E03F-88BE-3436-BEF3BC9AB8EF}"/>
              </a:ext>
            </a:extLst>
          </p:cNvPr>
          <p:cNvSpPr txBox="1"/>
          <p:nvPr/>
        </p:nvSpPr>
        <p:spPr>
          <a:xfrm>
            <a:off x="6023718" y="1872253"/>
            <a:ext cx="2186218" cy="338554"/>
          </a:xfrm>
          <a:prstGeom prst="rect">
            <a:avLst/>
          </a:prstGeom>
          <a:noFill/>
        </p:spPr>
        <p:txBody>
          <a:bodyPr wrap="square" rtlCol="0">
            <a:spAutoFit/>
          </a:bodyPr>
          <a:lstStyle/>
          <a:p>
            <a:pPr defTabSz="914400" eaLnBrk="0" fontAlgn="base" hangingPunct="0">
              <a:spcBef>
                <a:spcPct val="0"/>
              </a:spcBef>
              <a:spcAft>
                <a:spcPct val="0"/>
              </a:spcAft>
            </a:pPr>
            <a:r>
              <a:rPr lang="en-US" sz="1600" b="1" cap="all" spc="100" dirty="0">
                <a:solidFill>
                  <a:srgbClr val="57FFF5"/>
                </a:solidFill>
                <a:latin typeface="FS Elliot Pro" panose="02000503040000020004" pitchFamily="2" charset="0"/>
                <a:ea typeface="MS PGothic" panose="020B0600070205080204" pitchFamily="34" charset="-128"/>
                <a:cs typeface="Times New Roman"/>
              </a:rPr>
              <a:t>EMPLOYEe GOALS</a:t>
            </a:r>
          </a:p>
        </p:txBody>
      </p:sp>
      <p:sp>
        <p:nvSpPr>
          <p:cNvPr id="6" name="Title 2">
            <a:extLst>
              <a:ext uri="{FF2B5EF4-FFF2-40B4-BE49-F238E27FC236}">
                <a16:creationId xmlns:a16="http://schemas.microsoft.com/office/drawing/2014/main" id="{F44A313A-48CD-5EA5-9AF3-6F0A957B3982}"/>
              </a:ext>
            </a:extLst>
          </p:cNvPr>
          <p:cNvSpPr txBox="1">
            <a:spLocks/>
          </p:cNvSpPr>
          <p:nvPr/>
        </p:nvSpPr>
        <p:spPr>
          <a:xfrm>
            <a:off x="577020" y="692573"/>
            <a:ext cx="10448943" cy="711200"/>
          </a:xfrm>
          <a:prstGeom prst="rect">
            <a:avLst/>
          </a:prstGeom>
        </p:spPr>
        <p:txBody>
          <a:bodyPr vert="horz" lIns="0" tIns="0" rIns="0" bIns="0" rtlCol="0" anchor="t" anchorCtr="0">
            <a:noAutofit/>
          </a:bodyPr>
          <a:lstStyle>
            <a:lvl1pPr algn="l" defTabSz="457200" rtl="0" eaLnBrk="1" latinLnBrk="0" hangingPunct="1">
              <a:lnSpc>
                <a:spcPct val="80000"/>
              </a:lnSpc>
              <a:spcBef>
                <a:spcPct val="0"/>
              </a:spcBef>
              <a:buNone/>
              <a:defRPr sz="2100" b="0" i="0" kern="1200" baseline="0">
                <a:solidFill>
                  <a:schemeClr val="bg2"/>
                </a:solidFill>
                <a:latin typeface="FS Elliot Pro"/>
                <a:ea typeface="+mj-ea"/>
                <a:cs typeface="FS Elliot Pro"/>
              </a:defRPr>
            </a:lvl1pPr>
          </a:lstStyle>
          <a:p>
            <a:r>
              <a:rPr lang="en-US" sz="4000" dirty="0">
                <a:solidFill>
                  <a:srgbClr val="0076CF"/>
                </a:solidFill>
                <a:latin typeface="FS Elliot Pro Light" panose="02000503040000020004" pitchFamily="2" charset="0"/>
              </a:rPr>
              <a:t>When to use Death Benefit Only plan? </a:t>
            </a:r>
          </a:p>
        </p:txBody>
      </p:sp>
      <p:sp>
        <p:nvSpPr>
          <p:cNvPr id="18" name="TextBox 17">
            <a:extLst>
              <a:ext uri="{FF2B5EF4-FFF2-40B4-BE49-F238E27FC236}">
                <a16:creationId xmlns:a16="http://schemas.microsoft.com/office/drawing/2014/main" id="{8A52884D-88B1-C275-FD79-41C5BABAD521}"/>
              </a:ext>
            </a:extLst>
          </p:cNvPr>
          <p:cNvSpPr txBox="1"/>
          <p:nvPr/>
        </p:nvSpPr>
        <p:spPr>
          <a:xfrm>
            <a:off x="149512" y="6559055"/>
            <a:ext cx="2710566" cy="215444"/>
          </a:xfrm>
          <a:prstGeom prst="rect">
            <a:avLst/>
          </a:prstGeom>
          <a:noFill/>
        </p:spPr>
        <p:txBody>
          <a:bodyPr wrap="square" rtlCol="0">
            <a:spAutoFit/>
          </a:bodyPr>
          <a:lstStyle/>
          <a:p>
            <a:pPr defTabSz="391756">
              <a:defRPr/>
            </a:pPr>
            <a:r>
              <a:rPr lang="fr-FR" sz="800" kern="0" dirty="0">
                <a:solidFill>
                  <a:srgbClr val="333333"/>
                </a:solidFill>
                <a:latin typeface="FS Elliot Pro" panose="02000503040000020004" pitchFamily="2" charset="0"/>
              </a:rPr>
              <a:t>BB11557-04 | 2781357-032023</a:t>
            </a:r>
          </a:p>
        </p:txBody>
      </p:sp>
      <p:graphicFrame>
        <p:nvGraphicFramePr>
          <p:cNvPr id="19" name="Content Placeholder 8">
            <a:extLst>
              <a:ext uri="{FF2B5EF4-FFF2-40B4-BE49-F238E27FC236}">
                <a16:creationId xmlns:a16="http://schemas.microsoft.com/office/drawing/2014/main" id="{8298AD33-DA0E-BD92-281E-6101E4F34D07}"/>
              </a:ext>
            </a:extLst>
          </p:cNvPr>
          <p:cNvGraphicFramePr>
            <a:graphicFrameLocks/>
          </p:cNvGraphicFramePr>
          <p:nvPr>
            <p:extLst>
              <p:ext uri="{D42A27DB-BD31-4B8C-83A1-F6EECF244321}">
                <p14:modId xmlns:p14="http://schemas.microsoft.com/office/powerpoint/2010/main" val="163380012"/>
              </p:ext>
            </p:extLst>
          </p:nvPr>
        </p:nvGraphicFramePr>
        <p:xfrm>
          <a:off x="890300" y="2520341"/>
          <a:ext cx="10363200" cy="3901440"/>
        </p:xfrm>
        <a:graphic>
          <a:graphicData uri="http://schemas.openxmlformats.org/drawingml/2006/table">
            <a:tbl>
              <a:tblPr firstRow="1" bandRow="1">
                <a:tableStyleId>{5C22544A-7EE6-4342-B048-85BDC9FD1C3A}</a:tableStyleId>
              </a:tblPr>
              <a:tblGrid>
                <a:gridCol w="5120640">
                  <a:extLst>
                    <a:ext uri="{9D8B030D-6E8A-4147-A177-3AD203B41FA5}">
                      <a16:colId xmlns:a16="http://schemas.microsoft.com/office/drawing/2014/main" val="332870955"/>
                    </a:ext>
                  </a:extLst>
                </a:gridCol>
                <a:gridCol w="5242560">
                  <a:extLst>
                    <a:ext uri="{9D8B030D-6E8A-4147-A177-3AD203B41FA5}">
                      <a16:colId xmlns:a16="http://schemas.microsoft.com/office/drawing/2014/main" val="3130655039"/>
                    </a:ext>
                  </a:extLst>
                </a:gridCol>
              </a:tblGrid>
              <a:tr h="536116">
                <a:tc>
                  <a:txBody>
                    <a:bodyPr/>
                    <a:lstStyle/>
                    <a:p>
                      <a:r>
                        <a:rPr lang="en-US" sz="1600" b="0" i="0" dirty="0">
                          <a:solidFill>
                            <a:srgbClr val="333333"/>
                          </a:solidFill>
                          <a:latin typeface="FS Elliot Pro" panose="02000503040000020004" pitchFamily="2" charset="0"/>
                        </a:rPr>
                        <a:t>Key employee incentive </a:t>
                      </a:r>
                    </a:p>
                    <a:p>
                      <a:r>
                        <a:rPr lang="en-US" sz="1600" b="0" i="0" dirty="0">
                          <a:solidFill>
                            <a:srgbClr val="333333"/>
                          </a:solidFill>
                          <a:latin typeface="FS Elliot Pro" panose="02000503040000020004" pitchFamily="2" charset="0"/>
                        </a:rPr>
                        <a:t>(recruit, reward, retain, retire)</a:t>
                      </a:r>
                    </a:p>
                  </a:txBody>
                  <a:tcPr marL="121743" marR="121743" marT="121920" marB="121920">
                    <a:lnL w="12700" cmpd="sng">
                      <a:noFill/>
                    </a:lnL>
                    <a:lnR w="12700" cmpd="sng">
                      <a:noFill/>
                    </a:lnR>
                    <a:lnT w="38100" cmpd="sng">
                      <a:noFill/>
                    </a:lnT>
                    <a:lnB w="12700" cap="flat" cmpd="sng" algn="ctr">
                      <a:solidFill>
                        <a:srgbClr val="0076C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dirty="0">
                          <a:solidFill>
                            <a:srgbClr val="333333"/>
                          </a:solidFill>
                          <a:latin typeface="FS Elliot Pro" panose="02000503040000020004" pitchFamily="2" charset="0"/>
                        </a:rPr>
                        <a:t>No current income tax impact</a:t>
                      </a:r>
                    </a:p>
                  </a:txBody>
                  <a:tcPr marL="121743" marR="121743" marT="121920" marB="121920">
                    <a:lnL w="12700" cmpd="sng">
                      <a:noFill/>
                    </a:lnL>
                    <a:lnR w="12700" cmpd="sng">
                      <a:noFill/>
                    </a:lnR>
                    <a:lnT w="38100" cmpd="sng">
                      <a:noFill/>
                    </a:lnT>
                    <a:lnB w="12700" cap="flat" cmpd="sng" algn="ctr">
                      <a:solidFill>
                        <a:srgbClr val="0076C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3220662"/>
                  </a:ext>
                </a:extLst>
              </a:tr>
              <a:tr h="536116">
                <a:tc>
                  <a:txBody>
                    <a:bodyPr/>
                    <a:lstStyle/>
                    <a:p>
                      <a:r>
                        <a:rPr lang="en-US" sz="1600" b="0" i="0" dirty="0">
                          <a:solidFill>
                            <a:srgbClr val="333333"/>
                          </a:solidFill>
                          <a:latin typeface="FS Elliot Pro" panose="02000503040000020004" pitchFamily="2" charset="0"/>
                        </a:rPr>
                        <a:t>Flexibility to limit to just one employee, </a:t>
                      </a:r>
                      <a:br>
                        <a:rPr lang="en-US" sz="1600" b="0" i="0" dirty="0">
                          <a:solidFill>
                            <a:srgbClr val="333333"/>
                          </a:solidFill>
                          <a:latin typeface="FS Elliot Pro" panose="02000503040000020004" pitchFamily="2" charset="0"/>
                        </a:rPr>
                      </a:br>
                      <a:r>
                        <a:rPr lang="en-US" sz="1600" b="0" i="0" dirty="0">
                          <a:solidFill>
                            <a:srgbClr val="333333"/>
                          </a:solidFill>
                          <a:latin typeface="FS Elliot Pro" panose="02000503040000020004" pitchFamily="2" charset="0"/>
                        </a:rPr>
                        <a:t>design specific goals</a:t>
                      </a:r>
                    </a:p>
                  </a:txBody>
                  <a:tcPr marL="121743" marR="121743" marT="121920" marB="121920">
                    <a:lnL w="12700" cmpd="sng">
                      <a:noFill/>
                    </a:lnL>
                    <a:lnR w="12700" cmpd="sng">
                      <a:noFill/>
                    </a:lnR>
                    <a:lnT w="12700" cap="flat" cmpd="sng" algn="ctr">
                      <a:solidFill>
                        <a:srgbClr val="0076CF"/>
                      </a:solidFill>
                      <a:prstDash val="solid"/>
                      <a:round/>
                      <a:headEnd type="none" w="med" len="med"/>
                      <a:tailEnd type="none" w="med" len="med"/>
                    </a:lnT>
                    <a:lnB w="12700" cap="flat" cmpd="sng" algn="ctr">
                      <a:solidFill>
                        <a:srgbClr val="0076C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dirty="0">
                          <a:solidFill>
                            <a:srgbClr val="333333"/>
                          </a:solidFill>
                          <a:latin typeface="FS Elliot Pro" panose="02000503040000020004" pitchFamily="2" charset="0"/>
                        </a:rPr>
                        <a:t>Customizable to meet employee’s </a:t>
                      </a:r>
                      <a:br>
                        <a:rPr lang="en-US" sz="1600" b="0" i="0" dirty="0">
                          <a:solidFill>
                            <a:srgbClr val="333333"/>
                          </a:solidFill>
                          <a:latin typeface="FS Elliot Pro" panose="02000503040000020004" pitchFamily="2" charset="0"/>
                        </a:rPr>
                      </a:br>
                      <a:r>
                        <a:rPr lang="en-US" sz="1600" b="0" i="0" dirty="0">
                          <a:solidFill>
                            <a:srgbClr val="333333"/>
                          </a:solidFill>
                          <a:latin typeface="FS Elliot Pro" panose="02000503040000020004" pitchFamily="2" charset="0"/>
                        </a:rPr>
                        <a:t>needs and circumstances</a:t>
                      </a:r>
                    </a:p>
                  </a:txBody>
                  <a:tcPr marL="121743" marR="121743" marT="121920" marB="121920">
                    <a:lnL w="12700" cmpd="sng">
                      <a:noFill/>
                    </a:lnL>
                    <a:lnR w="12700" cmpd="sng">
                      <a:noFill/>
                    </a:lnR>
                    <a:lnT w="12700" cap="flat" cmpd="sng" algn="ctr">
                      <a:solidFill>
                        <a:srgbClr val="0076CF"/>
                      </a:solidFill>
                      <a:prstDash val="solid"/>
                      <a:round/>
                      <a:headEnd type="none" w="med" len="med"/>
                      <a:tailEnd type="none" w="med" len="med"/>
                    </a:lnT>
                    <a:lnB w="12700" cap="flat" cmpd="sng" algn="ctr">
                      <a:solidFill>
                        <a:srgbClr val="0076C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1093585"/>
                  </a:ext>
                </a:extLst>
              </a:tr>
              <a:tr h="5361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33"/>
                          </a:solidFill>
                          <a:effectLst/>
                          <a:uLnTx/>
                          <a:uFillTx/>
                          <a:latin typeface="FS Elliot Pro" panose="02000503040000020004" pitchFamily="2" charset="0"/>
                          <a:ea typeface="+mn-ea"/>
                          <a:cs typeface="+mn-cs"/>
                        </a:rPr>
                        <a:t>Flexibility to use as a future </a:t>
                      </a:r>
                      <a:br>
                        <a:rPr kumimoji="0" lang="en-US" sz="1600" b="0" i="0" u="none" strike="noStrike" kern="1200" cap="none" spc="0" normalizeH="0" baseline="0" noProof="0" dirty="0">
                          <a:ln>
                            <a:noFill/>
                          </a:ln>
                          <a:solidFill>
                            <a:srgbClr val="333333"/>
                          </a:solidFill>
                          <a:effectLst/>
                          <a:uLnTx/>
                          <a:uFillTx/>
                          <a:latin typeface="FS Elliot Pro" panose="02000503040000020004" pitchFamily="2" charset="0"/>
                          <a:ea typeface="+mn-ea"/>
                          <a:cs typeface="+mn-cs"/>
                        </a:rPr>
                      </a:br>
                      <a:r>
                        <a:rPr kumimoji="0" lang="en-US" sz="1600" b="0" i="0" u="none" strike="noStrike" kern="1200" cap="none" spc="0" normalizeH="0" baseline="0" noProof="0" dirty="0">
                          <a:ln>
                            <a:noFill/>
                          </a:ln>
                          <a:solidFill>
                            <a:srgbClr val="333333"/>
                          </a:solidFill>
                          <a:effectLst/>
                          <a:uLnTx/>
                          <a:uFillTx/>
                          <a:latin typeface="FS Elliot Pro" panose="02000503040000020004" pitchFamily="2" charset="0"/>
                          <a:ea typeface="+mn-ea"/>
                          <a:cs typeface="+mn-cs"/>
                        </a:rPr>
                        <a:t>nonqualified compensation benefit</a:t>
                      </a:r>
                    </a:p>
                  </a:txBody>
                  <a:tcPr marL="121743" marR="121743" marT="121920" marB="121920">
                    <a:lnL w="12700" cmpd="sng">
                      <a:noFill/>
                    </a:lnL>
                    <a:lnR w="12700" cmpd="sng">
                      <a:noFill/>
                    </a:lnR>
                    <a:lnT w="12700" cap="flat" cmpd="sng" algn="ctr">
                      <a:solidFill>
                        <a:srgbClr val="0076CF"/>
                      </a:solidFill>
                      <a:prstDash val="solid"/>
                      <a:round/>
                      <a:headEnd type="none" w="med" len="med"/>
                      <a:tailEnd type="none" w="med" len="med"/>
                    </a:lnT>
                    <a:lnB w="12700" cap="flat" cmpd="sng" algn="ctr">
                      <a:solidFill>
                        <a:srgbClr val="0076C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33"/>
                          </a:solidFill>
                          <a:effectLst/>
                          <a:uLnTx/>
                          <a:uFillTx/>
                          <a:latin typeface="FS Elliot Pro" panose="02000503040000020004" pitchFamily="2" charset="0"/>
                          <a:ea typeface="+mn-ea"/>
                          <a:cs typeface="+mn-cs"/>
                        </a:rPr>
                        <a:t>Potential availability of policy values </a:t>
                      </a:r>
                      <a:br>
                        <a:rPr kumimoji="0" lang="en-US" sz="1600" b="0" i="0" u="none" strike="noStrike" kern="1200" cap="none" spc="0" normalizeH="0" baseline="0" noProof="0" dirty="0">
                          <a:ln>
                            <a:noFill/>
                          </a:ln>
                          <a:solidFill>
                            <a:srgbClr val="333333"/>
                          </a:solidFill>
                          <a:effectLst/>
                          <a:uLnTx/>
                          <a:uFillTx/>
                          <a:latin typeface="FS Elliot Pro" panose="02000503040000020004" pitchFamily="2" charset="0"/>
                          <a:ea typeface="+mn-ea"/>
                          <a:cs typeface="+mn-cs"/>
                        </a:rPr>
                      </a:br>
                      <a:r>
                        <a:rPr kumimoji="0" lang="en-US" sz="1600" b="0" i="0" u="none" strike="noStrike" kern="1200" cap="none" spc="0" normalizeH="0" baseline="0" noProof="0" dirty="0">
                          <a:ln>
                            <a:noFill/>
                          </a:ln>
                          <a:solidFill>
                            <a:srgbClr val="333333"/>
                          </a:solidFill>
                          <a:effectLst/>
                          <a:uLnTx/>
                          <a:uFillTx/>
                          <a:latin typeface="FS Elliot Pro" panose="02000503040000020004" pitchFamily="2" charset="0"/>
                          <a:ea typeface="+mn-ea"/>
                          <a:cs typeface="+mn-cs"/>
                        </a:rPr>
                        <a:t>and death benefit in the future</a:t>
                      </a:r>
                    </a:p>
                  </a:txBody>
                  <a:tcPr marL="121743" marR="121743" marT="121920" marB="121920">
                    <a:lnL w="12700" cmpd="sng">
                      <a:noFill/>
                    </a:lnL>
                    <a:lnR w="12700" cmpd="sng">
                      <a:noFill/>
                    </a:lnR>
                    <a:lnT w="12700" cap="flat" cmpd="sng" algn="ctr">
                      <a:solidFill>
                        <a:srgbClr val="0076CF"/>
                      </a:solidFill>
                      <a:prstDash val="solid"/>
                      <a:round/>
                      <a:headEnd type="none" w="med" len="med"/>
                      <a:tailEnd type="none" w="med" len="med"/>
                    </a:lnT>
                    <a:lnB w="12700" cap="flat" cmpd="sng" algn="ctr">
                      <a:solidFill>
                        <a:srgbClr val="0076C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3853366"/>
                  </a:ext>
                </a:extLst>
              </a:tr>
              <a:tr h="377935">
                <a:tc>
                  <a:txBody>
                    <a:bodyPr/>
                    <a:lstStyle/>
                    <a:p>
                      <a:r>
                        <a:rPr lang="en-US" sz="1600" b="0" i="0" dirty="0">
                          <a:solidFill>
                            <a:srgbClr val="333333"/>
                          </a:solidFill>
                          <a:latin typeface="FS Elliot Pro" panose="02000503040000020004" pitchFamily="2" charset="0"/>
                        </a:rPr>
                        <a:t>Combine with deferred </a:t>
                      </a:r>
                      <a:br>
                        <a:rPr lang="en-US" sz="1600" b="0" i="0" dirty="0">
                          <a:solidFill>
                            <a:srgbClr val="333333"/>
                          </a:solidFill>
                          <a:latin typeface="FS Elliot Pro" panose="02000503040000020004" pitchFamily="2" charset="0"/>
                        </a:rPr>
                      </a:br>
                      <a:r>
                        <a:rPr lang="en-US" sz="1600" b="0" i="0" dirty="0">
                          <a:solidFill>
                            <a:srgbClr val="333333"/>
                          </a:solidFill>
                          <a:latin typeface="FS Elliot Pro" panose="02000503040000020004" pitchFamily="2" charset="0"/>
                        </a:rPr>
                        <a:t>compensation (COLI)</a:t>
                      </a:r>
                    </a:p>
                  </a:txBody>
                  <a:tcPr marL="121743" marR="121743" marT="121920" marB="121920">
                    <a:lnL w="12700" cmpd="sng">
                      <a:noFill/>
                    </a:lnL>
                    <a:lnR w="12700" cmpd="sng">
                      <a:noFill/>
                    </a:lnR>
                    <a:lnT w="12700" cap="flat" cmpd="sng" algn="ctr">
                      <a:solidFill>
                        <a:srgbClr val="0076CF"/>
                      </a:solidFill>
                      <a:prstDash val="solid"/>
                      <a:round/>
                      <a:headEnd type="none" w="med" len="med"/>
                      <a:tailEnd type="none" w="med" len="med"/>
                    </a:lnT>
                    <a:lnB w="12700" cap="flat" cmpd="sng" algn="ctr">
                      <a:solidFill>
                        <a:srgbClr val="0076C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spc="-30" baseline="0" dirty="0">
                          <a:solidFill>
                            <a:srgbClr val="333333"/>
                          </a:solidFill>
                          <a:latin typeface="FS Elliot Pro" panose="02000503040000020004" pitchFamily="2" charset="0"/>
                        </a:rPr>
                        <a:t>Add on Death Benefit Only benefit </a:t>
                      </a:r>
                      <a:br>
                        <a:rPr lang="en-US" sz="1600" b="0" i="0" spc="-30" baseline="0" dirty="0">
                          <a:solidFill>
                            <a:srgbClr val="333333"/>
                          </a:solidFill>
                          <a:latin typeface="FS Elliot Pro" panose="02000503040000020004" pitchFamily="2" charset="0"/>
                        </a:rPr>
                      </a:br>
                      <a:r>
                        <a:rPr lang="en-US" sz="1600" b="0" i="0" spc="-30" baseline="0" dirty="0">
                          <a:solidFill>
                            <a:srgbClr val="333333"/>
                          </a:solidFill>
                          <a:latin typeface="FS Elliot Pro" panose="02000503040000020004" pitchFamily="2" charset="0"/>
                        </a:rPr>
                        <a:t>for employee</a:t>
                      </a:r>
                    </a:p>
                  </a:txBody>
                  <a:tcPr marL="121743" marR="121743" marT="121920" marB="121920">
                    <a:lnL w="12700" cmpd="sng">
                      <a:noFill/>
                    </a:lnL>
                    <a:lnR w="12700" cmpd="sng">
                      <a:noFill/>
                    </a:lnR>
                    <a:lnT w="12700" cap="flat" cmpd="sng" algn="ctr">
                      <a:solidFill>
                        <a:srgbClr val="0076CF"/>
                      </a:solidFill>
                      <a:prstDash val="solid"/>
                      <a:round/>
                      <a:headEnd type="none" w="med" len="med"/>
                      <a:tailEnd type="none" w="med" len="med"/>
                    </a:lnT>
                    <a:lnB w="12700" cap="flat" cmpd="sng" algn="ctr">
                      <a:solidFill>
                        <a:srgbClr val="0076C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3109307"/>
                  </a:ext>
                </a:extLst>
              </a:tr>
              <a:tr h="536116">
                <a:tc>
                  <a:txBody>
                    <a:bodyPr/>
                    <a:lstStyle/>
                    <a:p>
                      <a:r>
                        <a:rPr lang="en-US" sz="1600" b="0" i="0" dirty="0">
                          <a:solidFill>
                            <a:srgbClr val="333333"/>
                          </a:solidFill>
                          <a:latin typeface="FS Elliot Pro" panose="02000503040000020004" pitchFamily="2" charset="0"/>
                        </a:rPr>
                        <a:t>Cost recovery</a:t>
                      </a:r>
                    </a:p>
                  </a:txBody>
                  <a:tcPr marL="121743" marR="121743" marT="121920" marB="121920">
                    <a:lnL w="12700" cmpd="sng">
                      <a:noFill/>
                    </a:lnL>
                    <a:lnR w="12700" cmpd="sng">
                      <a:noFill/>
                    </a:lnR>
                    <a:lnT w="12700" cap="flat" cmpd="sng" algn="ctr">
                      <a:solidFill>
                        <a:srgbClr val="0076C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33"/>
                          </a:solidFill>
                          <a:effectLst/>
                          <a:uLnTx/>
                          <a:uFillTx/>
                          <a:latin typeface="FS Elliot Pro" panose="02000503040000020004" pitchFamily="2" charset="0"/>
                          <a:ea typeface="+mn-ea"/>
                          <a:cs typeface="+mn-cs"/>
                        </a:rPr>
                        <a:t>Beneficiary can use death benefit </a:t>
                      </a:r>
                      <a:br>
                        <a:rPr kumimoji="0" lang="en-US" sz="1600" b="0" i="0" u="none" strike="noStrike" kern="1200" cap="none" spc="0" normalizeH="0" baseline="0" noProof="0" dirty="0">
                          <a:ln>
                            <a:noFill/>
                          </a:ln>
                          <a:solidFill>
                            <a:srgbClr val="333333"/>
                          </a:solidFill>
                          <a:effectLst/>
                          <a:uLnTx/>
                          <a:uFillTx/>
                          <a:latin typeface="FS Elliot Pro" panose="02000503040000020004" pitchFamily="2" charset="0"/>
                          <a:ea typeface="+mn-ea"/>
                          <a:cs typeface="+mn-cs"/>
                        </a:rPr>
                      </a:br>
                      <a:r>
                        <a:rPr kumimoji="0" lang="en-US" sz="1600" b="0" i="0" u="none" strike="noStrike" kern="1200" cap="none" spc="0" normalizeH="0" baseline="0" noProof="0" dirty="0">
                          <a:ln>
                            <a:noFill/>
                          </a:ln>
                          <a:solidFill>
                            <a:srgbClr val="333333"/>
                          </a:solidFill>
                          <a:effectLst/>
                          <a:uLnTx/>
                          <a:uFillTx/>
                          <a:latin typeface="FS Elliot Pro" panose="02000503040000020004" pitchFamily="2" charset="0"/>
                          <a:ea typeface="+mn-ea"/>
                          <a:cs typeface="+mn-cs"/>
                        </a:rPr>
                        <a:t>(taxable) to replace income and </a:t>
                      </a:r>
                      <a:br>
                        <a:rPr kumimoji="0" lang="en-US" sz="1600" b="0" i="0" u="none" strike="noStrike" kern="1200" cap="none" spc="0" normalizeH="0" baseline="0" noProof="0" dirty="0">
                          <a:ln>
                            <a:noFill/>
                          </a:ln>
                          <a:solidFill>
                            <a:srgbClr val="333333"/>
                          </a:solidFill>
                          <a:effectLst/>
                          <a:uLnTx/>
                          <a:uFillTx/>
                          <a:latin typeface="FS Elliot Pro" panose="02000503040000020004" pitchFamily="2" charset="0"/>
                          <a:ea typeface="+mn-ea"/>
                          <a:cs typeface="+mn-cs"/>
                        </a:rPr>
                      </a:br>
                      <a:r>
                        <a:rPr kumimoji="0" lang="en-US" sz="1600" b="0" i="0" u="none" strike="noStrike" kern="1200" cap="none" spc="0" normalizeH="0" baseline="0" noProof="0" dirty="0">
                          <a:ln>
                            <a:noFill/>
                          </a:ln>
                          <a:solidFill>
                            <a:srgbClr val="333333"/>
                          </a:solidFill>
                          <a:effectLst/>
                          <a:uLnTx/>
                          <a:uFillTx/>
                          <a:latin typeface="FS Elliot Pro" panose="02000503040000020004" pitchFamily="2" charset="0"/>
                          <a:ea typeface="+mn-ea"/>
                          <a:cs typeface="+mn-cs"/>
                        </a:rPr>
                        <a:t>provide for final expenses</a:t>
                      </a:r>
                    </a:p>
                  </a:txBody>
                  <a:tcPr marL="121743" marR="121743" marT="121920" marB="121920">
                    <a:lnL w="12700" cmpd="sng">
                      <a:noFill/>
                    </a:lnL>
                    <a:lnR w="12700" cmpd="sng">
                      <a:noFill/>
                    </a:lnR>
                    <a:lnT w="12700" cap="flat" cmpd="sng" algn="ctr">
                      <a:solidFill>
                        <a:srgbClr val="0076C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902583"/>
                  </a:ext>
                </a:extLst>
              </a:tr>
            </a:tbl>
          </a:graphicData>
        </a:graphic>
      </p:graphicFrame>
      <p:sp>
        <p:nvSpPr>
          <p:cNvPr id="17" name="Text Placeholder 6">
            <a:extLst>
              <a:ext uri="{FF2B5EF4-FFF2-40B4-BE49-F238E27FC236}">
                <a16:creationId xmlns:a16="http://schemas.microsoft.com/office/drawing/2014/main" id="{82F0CF4B-0319-8216-31D7-D6BF8F8F5AC0}"/>
              </a:ext>
            </a:extLst>
          </p:cNvPr>
          <p:cNvSpPr txBox="1">
            <a:spLocks/>
          </p:cNvSpPr>
          <p:nvPr/>
        </p:nvSpPr>
        <p:spPr>
          <a:xfrm>
            <a:off x="623455" y="240143"/>
            <a:ext cx="4603064" cy="362021"/>
          </a:xfrm>
          <a:prstGeom prst="rect">
            <a:avLst/>
          </a:prstGeom>
        </p:spPr>
        <p:txBody>
          <a:bodyPr lIns="0" tIns="0" rIns="0" bIns="0"/>
          <a:lstStyle>
            <a:lvl1pPr marL="342900" indent="-227013" algn="l" defTabSz="457200" rtl="0" eaLnBrk="1" latinLnBrk="0" hangingPunct="1">
              <a:spcBef>
                <a:spcPct val="20000"/>
              </a:spcBef>
              <a:buClr>
                <a:schemeClr val="accent2">
                  <a:lumMod val="50000"/>
                </a:schemeClr>
              </a:buClr>
              <a:buFont typeface="Arial"/>
              <a:buChar char="•"/>
              <a:defRPr sz="1800" kern="1200">
                <a:solidFill>
                  <a:schemeClr val="accent2">
                    <a:lumMod val="50000"/>
                  </a:schemeClr>
                </a:solidFill>
                <a:latin typeface="FS Elliot Pro"/>
                <a:ea typeface="+mn-ea"/>
                <a:cs typeface="FS Elliot Pro"/>
              </a:defRPr>
            </a:lvl1pPr>
            <a:lvl2pPr marL="688975" indent="-231775" algn="l" defTabSz="457200" rtl="0" eaLnBrk="1" latinLnBrk="0" hangingPunct="1">
              <a:spcBef>
                <a:spcPct val="20000"/>
              </a:spcBef>
              <a:buClr>
                <a:schemeClr val="accent2">
                  <a:lumMod val="50000"/>
                </a:schemeClr>
              </a:buClr>
              <a:buFont typeface="Arial"/>
              <a:buChar char="–"/>
              <a:defRPr sz="1600" kern="1200">
                <a:solidFill>
                  <a:schemeClr val="accent2">
                    <a:lumMod val="50000"/>
                  </a:schemeClr>
                </a:solidFill>
                <a:latin typeface="FS Elliot Pro"/>
                <a:ea typeface="+mn-ea"/>
                <a:cs typeface="FS Elliot Pro"/>
              </a:defRPr>
            </a:lvl2pPr>
            <a:lvl3pPr marL="1143000" indent="-228600" algn="l" defTabSz="457200" rtl="0" eaLnBrk="1" latinLnBrk="0" hangingPunct="1">
              <a:spcBef>
                <a:spcPct val="20000"/>
              </a:spcBef>
              <a:buFont typeface="Arial"/>
              <a:buChar char="•"/>
              <a:defRPr sz="1400" kern="1200">
                <a:solidFill>
                  <a:srgbClr val="162B48"/>
                </a:solidFill>
                <a:latin typeface="FS Elliot Pro"/>
                <a:ea typeface="+mn-ea"/>
                <a:cs typeface="FS Elliot Pro"/>
              </a:defRPr>
            </a:lvl3pPr>
            <a:lvl4pPr marL="1600200" indent="-228600" algn="l" defTabSz="457200" rtl="0" eaLnBrk="1" latinLnBrk="0" hangingPunct="1">
              <a:spcBef>
                <a:spcPct val="20000"/>
              </a:spcBef>
              <a:buFont typeface="Arial"/>
              <a:buChar char="–"/>
              <a:defRPr sz="1200" kern="1200">
                <a:solidFill>
                  <a:srgbClr val="162B48"/>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162B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525" indent="0">
              <a:buNone/>
            </a:pPr>
            <a:r>
              <a:rPr lang="en-US" sz="1200" dirty="0">
                <a:solidFill>
                  <a:srgbClr val="333333"/>
                </a:solidFill>
                <a:latin typeface="FS Elliot Pro" panose="02000503040000020004" pitchFamily="2" charset="0"/>
              </a:rPr>
              <a:t>Alternate or supplemental nonqualified plan designs</a:t>
            </a:r>
          </a:p>
        </p:txBody>
      </p:sp>
      <p:pic>
        <p:nvPicPr>
          <p:cNvPr id="20" name="Graphic 19">
            <a:extLst>
              <a:ext uri="{FF2B5EF4-FFF2-40B4-BE49-F238E27FC236}">
                <a16:creationId xmlns:a16="http://schemas.microsoft.com/office/drawing/2014/main" id="{D8BEA0AF-5DA3-7BF2-BF3D-9962DFDEB2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1101" y="219891"/>
            <a:ext cx="272061" cy="217649"/>
          </a:xfrm>
          <a:prstGeom prst="rect">
            <a:avLst/>
          </a:prstGeom>
        </p:spPr>
      </p:pic>
    </p:spTree>
    <p:extLst>
      <p:ext uri="{BB962C8B-B14F-4D97-AF65-F5344CB8AC3E}">
        <p14:creationId xmlns:p14="http://schemas.microsoft.com/office/powerpoint/2010/main" val="3173775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4FA1C0-57D1-4422-28AA-0AA40DDFC692}"/>
              </a:ext>
            </a:extLst>
          </p:cNvPr>
          <p:cNvSpPr/>
          <p:nvPr/>
        </p:nvSpPr>
        <p:spPr>
          <a:xfrm rot="10800000" flipH="1">
            <a:off x="0" y="0"/>
            <a:ext cx="12192000" cy="6858000"/>
          </a:xfrm>
          <a:prstGeom prst="rect">
            <a:avLst/>
          </a:prstGeom>
          <a:solidFill>
            <a:srgbClr val="EDF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4" name="Text Placeholder 6">
            <a:extLst>
              <a:ext uri="{FF2B5EF4-FFF2-40B4-BE49-F238E27FC236}">
                <a16:creationId xmlns:a16="http://schemas.microsoft.com/office/drawing/2014/main" id="{46396408-50BD-B6C2-AE48-0F736884D176}"/>
              </a:ext>
            </a:extLst>
          </p:cNvPr>
          <p:cNvSpPr txBox="1">
            <a:spLocks/>
          </p:cNvSpPr>
          <p:nvPr/>
        </p:nvSpPr>
        <p:spPr>
          <a:xfrm>
            <a:off x="623455" y="240143"/>
            <a:ext cx="4603064" cy="362021"/>
          </a:xfrm>
          <a:prstGeom prst="rect">
            <a:avLst/>
          </a:prstGeom>
        </p:spPr>
        <p:txBody>
          <a:bodyPr lIns="0" tIns="0" rIns="0" bIns="0"/>
          <a:lstStyle>
            <a:lvl1pPr marL="342900" indent="-227013" algn="l" defTabSz="457200" rtl="0" eaLnBrk="1" latinLnBrk="0" hangingPunct="1">
              <a:spcBef>
                <a:spcPct val="20000"/>
              </a:spcBef>
              <a:buClr>
                <a:schemeClr val="accent2">
                  <a:lumMod val="50000"/>
                </a:schemeClr>
              </a:buClr>
              <a:buFont typeface="Arial"/>
              <a:buChar char="•"/>
              <a:defRPr sz="1800" kern="1200">
                <a:solidFill>
                  <a:schemeClr val="accent2">
                    <a:lumMod val="50000"/>
                  </a:schemeClr>
                </a:solidFill>
                <a:latin typeface="FS Elliot Pro"/>
                <a:ea typeface="+mn-ea"/>
                <a:cs typeface="FS Elliot Pro"/>
              </a:defRPr>
            </a:lvl1pPr>
            <a:lvl2pPr marL="688975" indent="-231775" algn="l" defTabSz="457200" rtl="0" eaLnBrk="1" latinLnBrk="0" hangingPunct="1">
              <a:spcBef>
                <a:spcPct val="20000"/>
              </a:spcBef>
              <a:buClr>
                <a:schemeClr val="accent2">
                  <a:lumMod val="50000"/>
                </a:schemeClr>
              </a:buClr>
              <a:buFont typeface="Arial"/>
              <a:buChar char="–"/>
              <a:defRPr sz="1600" kern="1200">
                <a:solidFill>
                  <a:schemeClr val="accent2">
                    <a:lumMod val="50000"/>
                  </a:schemeClr>
                </a:solidFill>
                <a:latin typeface="FS Elliot Pro"/>
                <a:ea typeface="+mn-ea"/>
                <a:cs typeface="FS Elliot Pro"/>
              </a:defRPr>
            </a:lvl2pPr>
            <a:lvl3pPr marL="1143000" indent="-228600" algn="l" defTabSz="457200" rtl="0" eaLnBrk="1" latinLnBrk="0" hangingPunct="1">
              <a:spcBef>
                <a:spcPct val="20000"/>
              </a:spcBef>
              <a:buFont typeface="Arial"/>
              <a:buChar char="•"/>
              <a:defRPr sz="1400" kern="1200">
                <a:solidFill>
                  <a:srgbClr val="162B48"/>
                </a:solidFill>
                <a:latin typeface="FS Elliot Pro"/>
                <a:ea typeface="+mn-ea"/>
                <a:cs typeface="FS Elliot Pro"/>
              </a:defRPr>
            </a:lvl3pPr>
            <a:lvl4pPr marL="1600200" indent="-228600" algn="l" defTabSz="457200" rtl="0" eaLnBrk="1" latinLnBrk="0" hangingPunct="1">
              <a:spcBef>
                <a:spcPct val="20000"/>
              </a:spcBef>
              <a:buFont typeface="Arial"/>
              <a:buChar char="–"/>
              <a:defRPr sz="1200" kern="1200">
                <a:solidFill>
                  <a:srgbClr val="162B48"/>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162B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525" indent="0">
              <a:buNone/>
            </a:pPr>
            <a:r>
              <a:rPr lang="en-US" sz="1200" dirty="0">
                <a:solidFill>
                  <a:srgbClr val="333333"/>
                </a:solidFill>
                <a:latin typeface="FS Elliot Pro" panose="02000503040000020004" pitchFamily="2" charset="0"/>
              </a:rPr>
              <a:t>Alternate or supplemental nonqualified plan designs</a:t>
            </a:r>
          </a:p>
        </p:txBody>
      </p:sp>
      <p:pic>
        <p:nvPicPr>
          <p:cNvPr id="5" name="Graphic 4">
            <a:extLst>
              <a:ext uri="{FF2B5EF4-FFF2-40B4-BE49-F238E27FC236}">
                <a16:creationId xmlns:a16="http://schemas.microsoft.com/office/drawing/2014/main" id="{C1CAF68C-2AC3-9ADF-A819-E629075A69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1101" y="219891"/>
            <a:ext cx="272061" cy="217649"/>
          </a:xfrm>
          <a:prstGeom prst="rect">
            <a:avLst/>
          </a:prstGeom>
        </p:spPr>
      </p:pic>
      <p:sp>
        <p:nvSpPr>
          <p:cNvPr id="7" name="Title 2">
            <a:extLst>
              <a:ext uri="{FF2B5EF4-FFF2-40B4-BE49-F238E27FC236}">
                <a16:creationId xmlns:a16="http://schemas.microsoft.com/office/drawing/2014/main" id="{AAB1D846-8D46-93BE-F431-F6C7A37B0D6F}"/>
              </a:ext>
            </a:extLst>
          </p:cNvPr>
          <p:cNvSpPr txBox="1">
            <a:spLocks/>
          </p:cNvSpPr>
          <p:nvPr/>
        </p:nvSpPr>
        <p:spPr>
          <a:xfrm>
            <a:off x="577020" y="692573"/>
            <a:ext cx="8377139" cy="711200"/>
          </a:xfrm>
          <a:prstGeom prst="rect">
            <a:avLst/>
          </a:prstGeom>
        </p:spPr>
        <p:txBody>
          <a:bodyPr vert="horz" lIns="0" tIns="0" rIns="0" bIns="0" rtlCol="0" anchor="t" anchorCtr="0">
            <a:noAutofit/>
          </a:bodyPr>
          <a:lstStyle>
            <a:lvl1pPr algn="l" defTabSz="457200" rtl="0" eaLnBrk="1" latinLnBrk="0" hangingPunct="1">
              <a:lnSpc>
                <a:spcPct val="80000"/>
              </a:lnSpc>
              <a:spcBef>
                <a:spcPct val="0"/>
              </a:spcBef>
              <a:buNone/>
              <a:defRPr sz="2100" b="0" i="0" kern="1200" baseline="0">
                <a:solidFill>
                  <a:schemeClr val="bg2"/>
                </a:solidFill>
                <a:latin typeface="FS Elliot Pro"/>
                <a:ea typeface="+mj-ea"/>
                <a:cs typeface="FS Elliot Pro"/>
              </a:defRPr>
            </a:lvl1pPr>
          </a:lstStyle>
          <a:p>
            <a:r>
              <a:rPr lang="en-US" sz="4000" dirty="0">
                <a:solidFill>
                  <a:srgbClr val="0076CF"/>
                </a:solidFill>
                <a:latin typeface="FS Elliot Pro Light" panose="02000503040000020004" pitchFamily="2" charset="0"/>
              </a:rPr>
              <a:t>Loan split dollar plan </a:t>
            </a:r>
          </a:p>
        </p:txBody>
      </p:sp>
      <p:sp>
        <p:nvSpPr>
          <p:cNvPr id="12" name="Content Placeholder 4">
            <a:extLst>
              <a:ext uri="{FF2B5EF4-FFF2-40B4-BE49-F238E27FC236}">
                <a16:creationId xmlns:a16="http://schemas.microsoft.com/office/drawing/2014/main" id="{0C37D7C7-8FC8-8E2C-9A7F-1A992C9C739B}"/>
              </a:ext>
            </a:extLst>
          </p:cNvPr>
          <p:cNvSpPr txBox="1">
            <a:spLocks/>
          </p:cNvSpPr>
          <p:nvPr/>
        </p:nvSpPr>
        <p:spPr>
          <a:xfrm>
            <a:off x="2644630" y="1748704"/>
            <a:ext cx="8539564" cy="4491565"/>
          </a:xfrm>
          <a:prstGeom prst="rect">
            <a:avLst/>
          </a:prstGeom>
        </p:spPr>
        <p:txBody>
          <a:bodyPr vert="horz" lIns="0" tIns="0" rIns="0" bIns="0" rtlCol="0" anchor="t" anchorCtr="0">
            <a:normAutofit/>
          </a:bodyPr>
          <a:lstStyle>
            <a:lvl1pPr marL="457189" indent="-302676" algn="l" defTabSz="609585" rtl="0" eaLnBrk="1" latinLnBrk="0" hangingPunct="1">
              <a:spcBef>
                <a:spcPct val="20000"/>
              </a:spcBef>
              <a:buClr>
                <a:schemeClr val="accent2">
                  <a:lumMod val="50000"/>
                </a:schemeClr>
              </a:buClr>
              <a:buFont typeface="Arial"/>
              <a:buChar char="•"/>
              <a:defRPr sz="2400" kern="1200">
                <a:solidFill>
                  <a:schemeClr val="accent2">
                    <a:lumMod val="50000"/>
                  </a:schemeClr>
                </a:solidFill>
                <a:latin typeface="FS Elliot Pro"/>
                <a:ea typeface="+mn-ea"/>
                <a:cs typeface="FS Elliot Pro"/>
              </a:defRPr>
            </a:lvl1pPr>
            <a:lvl2pPr marL="918610" indent="-309026" algn="l" defTabSz="609585" rtl="0" eaLnBrk="1" latinLnBrk="0" hangingPunct="1">
              <a:spcBef>
                <a:spcPct val="20000"/>
              </a:spcBef>
              <a:buClr>
                <a:schemeClr val="accent2">
                  <a:lumMod val="50000"/>
                </a:schemeClr>
              </a:buClr>
              <a:buFont typeface="Arial"/>
              <a:buChar char="–"/>
              <a:defRPr sz="2133" kern="1200">
                <a:solidFill>
                  <a:schemeClr val="accent2">
                    <a:lumMod val="50000"/>
                  </a:schemeClr>
                </a:solidFill>
                <a:latin typeface="FS Elliot Pro"/>
                <a:ea typeface="+mn-ea"/>
                <a:cs typeface="FS Elliot Pro"/>
              </a:defRPr>
            </a:lvl2pPr>
            <a:lvl3pPr marL="1523962" indent="-304792" algn="l" defTabSz="609585" rtl="0" eaLnBrk="1" latinLnBrk="0" hangingPunct="1">
              <a:spcBef>
                <a:spcPct val="20000"/>
              </a:spcBef>
              <a:buFont typeface="Arial"/>
              <a:buChar char="•"/>
              <a:defRPr sz="1867" kern="1200">
                <a:solidFill>
                  <a:srgbClr val="162B48"/>
                </a:solidFill>
                <a:latin typeface="FS Elliot Pro"/>
                <a:ea typeface="+mn-ea"/>
                <a:cs typeface="FS Elliot Pro"/>
              </a:defRPr>
            </a:lvl3pPr>
            <a:lvl4pPr marL="2133547" indent="-304792" algn="l" defTabSz="609585" rtl="0" eaLnBrk="1" latinLnBrk="0" hangingPunct="1">
              <a:spcBef>
                <a:spcPct val="20000"/>
              </a:spcBef>
              <a:buFont typeface="Arial"/>
              <a:buChar char="–"/>
              <a:defRPr sz="1600" kern="1200">
                <a:solidFill>
                  <a:srgbClr val="162B48"/>
                </a:solidFill>
                <a:latin typeface="+mn-lt"/>
                <a:ea typeface="+mn-ea"/>
                <a:cs typeface="+mn-cs"/>
              </a:defRPr>
            </a:lvl4pPr>
            <a:lvl5pPr marL="2743131" indent="-304792" algn="l" defTabSz="609585" rtl="0" eaLnBrk="1" latinLnBrk="0" hangingPunct="1">
              <a:spcBef>
                <a:spcPct val="20000"/>
              </a:spcBef>
              <a:buFont typeface="Arial"/>
              <a:buChar char="»"/>
              <a:defRPr sz="1333" kern="1200">
                <a:solidFill>
                  <a:srgbClr val="162B48"/>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9525" indent="0">
              <a:spcBef>
                <a:spcPts val="0"/>
              </a:spcBef>
              <a:spcAft>
                <a:spcPts val="533"/>
              </a:spcAft>
              <a:buFont typeface="Arial"/>
              <a:buNone/>
            </a:pPr>
            <a:r>
              <a:rPr lang="en-US" sz="1800" b="1" dirty="0">
                <a:solidFill>
                  <a:srgbClr val="004C97"/>
                </a:solidFill>
              </a:rPr>
              <a:t>Employee owns </a:t>
            </a:r>
            <a:r>
              <a:rPr lang="en-US" sz="1800" dirty="0">
                <a:solidFill>
                  <a:srgbClr val="333333"/>
                </a:solidFill>
              </a:rPr>
              <a:t>cash value life insurance policy</a:t>
            </a:r>
          </a:p>
          <a:p>
            <a:pPr marL="174625" lvl="1" indent="-165100">
              <a:spcBef>
                <a:spcPts val="0"/>
              </a:spcBef>
              <a:spcAft>
                <a:spcPts val="533"/>
              </a:spcAft>
              <a:buFont typeface="Arial" panose="020B0604020202020204" pitchFamily="34" charset="0"/>
              <a:buChar char="•"/>
            </a:pPr>
            <a:r>
              <a:rPr lang="en-US" sz="1600" dirty="0">
                <a:solidFill>
                  <a:srgbClr val="333333"/>
                </a:solidFill>
              </a:rPr>
              <a:t>Policy provides death benefit protection for family</a:t>
            </a:r>
          </a:p>
          <a:p>
            <a:pPr marL="174625" lvl="1" indent="-165100">
              <a:spcBef>
                <a:spcPts val="0"/>
              </a:spcBef>
              <a:spcAft>
                <a:spcPts val="1600"/>
              </a:spcAft>
              <a:buFont typeface="Arial" panose="020B0604020202020204" pitchFamily="34" charset="0"/>
              <a:buChar char="•"/>
            </a:pPr>
            <a:r>
              <a:rPr lang="en-US" sz="1600" dirty="0">
                <a:solidFill>
                  <a:srgbClr val="333333"/>
                </a:solidFill>
              </a:rPr>
              <a:t>Excess of cash value over premiums paid is income tax free to employee</a:t>
            </a:r>
            <a:br>
              <a:rPr lang="en-US" sz="1600" dirty="0">
                <a:solidFill>
                  <a:srgbClr val="333333"/>
                </a:solidFill>
              </a:rPr>
            </a:br>
            <a:endParaRPr lang="en-US" sz="1600" dirty="0">
              <a:solidFill>
                <a:srgbClr val="333333"/>
              </a:solidFill>
            </a:endParaRPr>
          </a:p>
          <a:p>
            <a:pPr marL="9525" indent="0">
              <a:spcBef>
                <a:spcPts val="0"/>
              </a:spcBef>
              <a:spcAft>
                <a:spcPts val="533"/>
              </a:spcAft>
              <a:buFont typeface="Arial"/>
              <a:buNone/>
            </a:pPr>
            <a:r>
              <a:rPr lang="en-US" sz="1800" b="1" dirty="0">
                <a:solidFill>
                  <a:srgbClr val="004C97"/>
                </a:solidFill>
              </a:rPr>
              <a:t>Each premium is a loan </a:t>
            </a:r>
            <a:r>
              <a:rPr lang="en-US" sz="1800" dirty="0">
                <a:solidFill>
                  <a:srgbClr val="333333"/>
                </a:solidFill>
              </a:rPr>
              <a:t>to the employee by the employer</a:t>
            </a:r>
          </a:p>
          <a:p>
            <a:pPr marL="174625" lvl="1" indent="-165100">
              <a:spcBef>
                <a:spcPts val="0"/>
              </a:spcBef>
              <a:spcAft>
                <a:spcPts val="533"/>
              </a:spcAft>
              <a:buFont typeface="Arial" panose="020B0604020202020204" pitchFamily="34" charset="0"/>
              <a:buChar char="•"/>
            </a:pPr>
            <a:r>
              <a:rPr lang="en-US" sz="1600" dirty="0">
                <a:solidFill>
                  <a:srgbClr val="333333"/>
                </a:solidFill>
              </a:rPr>
              <a:t>This avoids the employee being taxed on the entire premium amount</a:t>
            </a:r>
          </a:p>
          <a:p>
            <a:pPr marL="174625" lvl="1" indent="-165100">
              <a:spcBef>
                <a:spcPts val="0"/>
              </a:spcBef>
              <a:spcAft>
                <a:spcPts val="1600"/>
              </a:spcAft>
              <a:buFont typeface="Arial" panose="020B0604020202020204" pitchFamily="34" charset="0"/>
              <a:buChar char="•"/>
            </a:pPr>
            <a:r>
              <a:rPr lang="en-US" sz="1600" dirty="0">
                <a:solidFill>
                  <a:srgbClr val="333333"/>
                </a:solidFill>
              </a:rPr>
              <a:t>Employer often holds a collateral assignment to secure the loan</a:t>
            </a:r>
            <a:br>
              <a:rPr lang="en-US" sz="1600" dirty="0">
                <a:solidFill>
                  <a:srgbClr val="333333"/>
                </a:solidFill>
              </a:rPr>
            </a:br>
            <a:endParaRPr lang="en-US" sz="1600" dirty="0">
              <a:solidFill>
                <a:srgbClr val="333333"/>
              </a:solidFill>
            </a:endParaRPr>
          </a:p>
          <a:p>
            <a:pPr marL="9525" indent="0">
              <a:spcBef>
                <a:spcPts val="0"/>
              </a:spcBef>
              <a:spcAft>
                <a:spcPts val="1600"/>
              </a:spcAft>
              <a:buFont typeface="Arial"/>
              <a:buNone/>
            </a:pPr>
            <a:r>
              <a:rPr lang="en-US" sz="1800" b="1" dirty="0">
                <a:solidFill>
                  <a:srgbClr val="004C97"/>
                </a:solidFill>
              </a:rPr>
              <a:t>Interest on the loan </a:t>
            </a:r>
            <a:r>
              <a:rPr lang="en-US" sz="1800" dirty="0">
                <a:solidFill>
                  <a:srgbClr val="333333"/>
                </a:solidFill>
              </a:rPr>
              <a:t>is imputed as income to the employee</a:t>
            </a:r>
            <a:br>
              <a:rPr lang="en-US" sz="1800" dirty="0">
                <a:solidFill>
                  <a:srgbClr val="333333"/>
                </a:solidFill>
              </a:rPr>
            </a:br>
            <a:endParaRPr lang="en-US" sz="1800" dirty="0">
              <a:solidFill>
                <a:srgbClr val="333333"/>
              </a:solidFill>
            </a:endParaRPr>
          </a:p>
          <a:p>
            <a:pPr marL="9525" indent="0">
              <a:buFont typeface="Arial"/>
              <a:buNone/>
            </a:pPr>
            <a:r>
              <a:rPr lang="en-US" sz="1800" b="1" dirty="0">
                <a:solidFill>
                  <a:srgbClr val="004C97"/>
                </a:solidFill>
              </a:rPr>
              <a:t>At termination, the employee owes back </a:t>
            </a:r>
            <a:r>
              <a:rPr lang="en-US" sz="1800" dirty="0">
                <a:solidFill>
                  <a:srgbClr val="333333"/>
                </a:solidFill>
              </a:rPr>
              <a:t>the premiums paid </a:t>
            </a:r>
            <a:br>
              <a:rPr lang="en-US" sz="1800" dirty="0">
                <a:solidFill>
                  <a:srgbClr val="333333"/>
                </a:solidFill>
              </a:rPr>
            </a:br>
            <a:r>
              <a:rPr lang="en-US" sz="1800" dirty="0">
                <a:solidFill>
                  <a:srgbClr val="333333"/>
                </a:solidFill>
              </a:rPr>
              <a:t>and employer recovers its costs</a:t>
            </a:r>
          </a:p>
          <a:p>
            <a:endParaRPr lang="en-US" sz="1800" dirty="0">
              <a:solidFill>
                <a:srgbClr val="23273F"/>
              </a:solidFill>
            </a:endParaRPr>
          </a:p>
        </p:txBody>
      </p:sp>
      <p:sp>
        <p:nvSpPr>
          <p:cNvPr id="17" name="TextBox 16">
            <a:extLst>
              <a:ext uri="{FF2B5EF4-FFF2-40B4-BE49-F238E27FC236}">
                <a16:creationId xmlns:a16="http://schemas.microsoft.com/office/drawing/2014/main" id="{1B408BE6-ADF0-BAFC-AD7A-EF6677AC9441}"/>
              </a:ext>
            </a:extLst>
          </p:cNvPr>
          <p:cNvSpPr txBox="1"/>
          <p:nvPr/>
        </p:nvSpPr>
        <p:spPr>
          <a:xfrm>
            <a:off x="149512" y="6559055"/>
            <a:ext cx="2710566" cy="215444"/>
          </a:xfrm>
          <a:prstGeom prst="rect">
            <a:avLst/>
          </a:prstGeom>
          <a:noFill/>
        </p:spPr>
        <p:txBody>
          <a:bodyPr wrap="square" rtlCol="0">
            <a:spAutoFit/>
          </a:bodyPr>
          <a:lstStyle/>
          <a:p>
            <a:pPr defTabSz="391756">
              <a:defRPr/>
            </a:pPr>
            <a:r>
              <a:rPr lang="fr-FR" sz="800" kern="0" dirty="0">
                <a:solidFill>
                  <a:srgbClr val="333333"/>
                </a:solidFill>
                <a:latin typeface="FS Elliot Pro" panose="02000503040000020004" pitchFamily="2" charset="0"/>
              </a:rPr>
              <a:t>BB11557-04 | 2781357-032023</a:t>
            </a:r>
          </a:p>
        </p:txBody>
      </p:sp>
      <p:pic>
        <p:nvPicPr>
          <p:cNvPr id="9" name="Picture 8">
            <a:extLst>
              <a:ext uri="{FF2B5EF4-FFF2-40B4-BE49-F238E27FC236}">
                <a16:creationId xmlns:a16="http://schemas.microsoft.com/office/drawing/2014/main" id="{F8A04B15-B9D9-D514-DB89-45DEC9805267}"/>
              </a:ext>
            </a:extLst>
          </p:cNvPr>
          <p:cNvPicPr>
            <a:picLocks noChangeAspect="1"/>
          </p:cNvPicPr>
          <p:nvPr/>
        </p:nvPicPr>
        <p:blipFill>
          <a:blip r:embed="rId5"/>
          <a:stretch>
            <a:fillRect/>
          </a:stretch>
        </p:blipFill>
        <p:spPr>
          <a:xfrm>
            <a:off x="1943678" y="1533051"/>
            <a:ext cx="737843" cy="737843"/>
          </a:xfrm>
          <a:prstGeom prst="rect">
            <a:avLst/>
          </a:prstGeom>
        </p:spPr>
      </p:pic>
      <p:grpSp>
        <p:nvGrpSpPr>
          <p:cNvPr id="23" name="Group 22">
            <a:extLst>
              <a:ext uri="{FF2B5EF4-FFF2-40B4-BE49-F238E27FC236}">
                <a16:creationId xmlns:a16="http://schemas.microsoft.com/office/drawing/2014/main" id="{A3064D42-C381-8AB1-95D3-BA6B0C0155FA}"/>
              </a:ext>
            </a:extLst>
          </p:cNvPr>
          <p:cNvGrpSpPr/>
          <p:nvPr/>
        </p:nvGrpSpPr>
        <p:grpSpPr>
          <a:xfrm>
            <a:off x="2160583" y="2865964"/>
            <a:ext cx="8539563" cy="2123768"/>
            <a:chOff x="2160584" y="2865964"/>
            <a:chExt cx="8055132" cy="2123768"/>
          </a:xfrm>
        </p:grpSpPr>
        <p:cxnSp>
          <p:nvCxnSpPr>
            <p:cNvPr id="11" name="Straight Connector 10">
              <a:extLst>
                <a:ext uri="{FF2B5EF4-FFF2-40B4-BE49-F238E27FC236}">
                  <a16:creationId xmlns:a16="http://schemas.microsoft.com/office/drawing/2014/main" id="{B3B6CE2B-694B-4109-EE3B-A3D716971015}"/>
                </a:ext>
              </a:extLst>
            </p:cNvPr>
            <p:cNvCxnSpPr>
              <a:cxnSpLocks/>
            </p:cNvCxnSpPr>
            <p:nvPr/>
          </p:nvCxnSpPr>
          <p:spPr>
            <a:xfrm>
              <a:off x="2160584" y="2865964"/>
              <a:ext cx="8055132" cy="0"/>
            </a:xfrm>
            <a:prstGeom prst="line">
              <a:avLst/>
            </a:prstGeom>
            <a:ln>
              <a:solidFill>
                <a:srgbClr val="0076C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E1161D8-D6D4-A80D-F683-12D28E291ECE}"/>
                </a:ext>
              </a:extLst>
            </p:cNvPr>
            <p:cNvCxnSpPr>
              <a:cxnSpLocks/>
            </p:cNvCxnSpPr>
            <p:nvPr/>
          </p:nvCxnSpPr>
          <p:spPr>
            <a:xfrm>
              <a:off x="2160584" y="4212983"/>
              <a:ext cx="8055132" cy="0"/>
            </a:xfrm>
            <a:prstGeom prst="line">
              <a:avLst/>
            </a:prstGeom>
            <a:ln>
              <a:solidFill>
                <a:srgbClr val="0076C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C69BBE36-0A94-63CA-B814-F9A32B3219BD}"/>
                </a:ext>
              </a:extLst>
            </p:cNvPr>
            <p:cNvCxnSpPr>
              <a:cxnSpLocks/>
            </p:cNvCxnSpPr>
            <p:nvPr/>
          </p:nvCxnSpPr>
          <p:spPr>
            <a:xfrm>
              <a:off x="2160584" y="4989732"/>
              <a:ext cx="8055132" cy="0"/>
            </a:xfrm>
            <a:prstGeom prst="line">
              <a:avLst/>
            </a:prstGeom>
            <a:ln>
              <a:solidFill>
                <a:srgbClr val="0076CF"/>
              </a:solidFill>
            </a:ln>
          </p:spPr>
          <p:style>
            <a:lnRef idx="2">
              <a:schemeClr val="accent1"/>
            </a:lnRef>
            <a:fillRef idx="0">
              <a:schemeClr val="accent1"/>
            </a:fillRef>
            <a:effectRef idx="1">
              <a:schemeClr val="accent1"/>
            </a:effectRef>
            <a:fontRef idx="minor">
              <a:schemeClr val="tx1"/>
            </a:fontRef>
          </p:style>
        </p:cxnSp>
      </p:grpSp>
      <p:pic>
        <p:nvPicPr>
          <p:cNvPr id="20" name="Picture 19">
            <a:extLst>
              <a:ext uri="{FF2B5EF4-FFF2-40B4-BE49-F238E27FC236}">
                <a16:creationId xmlns:a16="http://schemas.microsoft.com/office/drawing/2014/main" id="{4E3DE52E-45FC-7165-1CE8-47F9A4176687}"/>
              </a:ext>
            </a:extLst>
          </p:cNvPr>
          <p:cNvPicPr>
            <a:picLocks noChangeAspect="1"/>
          </p:cNvPicPr>
          <p:nvPr/>
        </p:nvPicPr>
        <p:blipFill>
          <a:blip r:embed="rId5"/>
          <a:stretch>
            <a:fillRect/>
          </a:stretch>
        </p:blipFill>
        <p:spPr>
          <a:xfrm>
            <a:off x="1943678" y="2870239"/>
            <a:ext cx="737843" cy="737843"/>
          </a:xfrm>
          <a:prstGeom prst="rect">
            <a:avLst/>
          </a:prstGeom>
        </p:spPr>
      </p:pic>
      <p:pic>
        <p:nvPicPr>
          <p:cNvPr id="21" name="Picture 20">
            <a:extLst>
              <a:ext uri="{FF2B5EF4-FFF2-40B4-BE49-F238E27FC236}">
                <a16:creationId xmlns:a16="http://schemas.microsoft.com/office/drawing/2014/main" id="{9749C9AF-4849-A810-1AC2-D6F8C0C1A4F7}"/>
              </a:ext>
            </a:extLst>
          </p:cNvPr>
          <p:cNvPicPr>
            <a:picLocks noChangeAspect="1"/>
          </p:cNvPicPr>
          <p:nvPr/>
        </p:nvPicPr>
        <p:blipFill>
          <a:blip r:embed="rId5"/>
          <a:stretch>
            <a:fillRect/>
          </a:stretch>
        </p:blipFill>
        <p:spPr>
          <a:xfrm>
            <a:off x="1943678" y="4217258"/>
            <a:ext cx="737843" cy="737843"/>
          </a:xfrm>
          <a:prstGeom prst="rect">
            <a:avLst/>
          </a:prstGeom>
        </p:spPr>
      </p:pic>
      <p:pic>
        <p:nvPicPr>
          <p:cNvPr id="22" name="Picture 21">
            <a:extLst>
              <a:ext uri="{FF2B5EF4-FFF2-40B4-BE49-F238E27FC236}">
                <a16:creationId xmlns:a16="http://schemas.microsoft.com/office/drawing/2014/main" id="{790900DE-DF3D-FCFD-CFAD-69AF4D33BAB8}"/>
              </a:ext>
            </a:extLst>
          </p:cNvPr>
          <p:cNvPicPr>
            <a:picLocks noChangeAspect="1"/>
          </p:cNvPicPr>
          <p:nvPr/>
        </p:nvPicPr>
        <p:blipFill>
          <a:blip r:embed="rId5"/>
          <a:stretch>
            <a:fillRect/>
          </a:stretch>
        </p:blipFill>
        <p:spPr>
          <a:xfrm>
            <a:off x="1943678" y="5043167"/>
            <a:ext cx="737843" cy="737843"/>
          </a:xfrm>
          <a:prstGeom prst="rect">
            <a:avLst/>
          </a:prstGeom>
        </p:spPr>
      </p:pic>
    </p:spTree>
    <p:extLst>
      <p:ext uri="{BB962C8B-B14F-4D97-AF65-F5344CB8AC3E}">
        <p14:creationId xmlns:p14="http://schemas.microsoft.com/office/powerpoint/2010/main" val="1669697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C30C8E4-3D0B-94FD-37A2-C7E1D4B00E2A}"/>
              </a:ext>
            </a:extLst>
          </p:cNvPr>
          <p:cNvSpPr/>
          <p:nvPr/>
        </p:nvSpPr>
        <p:spPr>
          <a:xfrm rot="10800000" flipH="1">
            <a:off x="0" y="2185679"/>
            <a:ext cx="12192000" cy="4672321"/>
          </a:xfrm>
          <a:prstGeom prst="rect">
            <a:avLst/>
          </a:prstGeom>
          <a:solidFill>
            <a:srgbClr val="EDF9FF"/>
          </a:solidFill>
          <a:ln w="9525" cap="flat" cmpd="sng" algn="ctr">
            <a:noFill/>
            <a:prstDash val="solid"/>
          </a:ln>
          <a:effectLst/>
        </p:spPr>
        <p:txBody>
          <a:bodyPr rtlCol="0" anchor="ctr"/>
          <a:lstStyle/>
          <a:p>
            <a:pPr algn="ctr" defTabSz="457092">
              <a:defRPr/>
            </a:pPr>
            <a:endParaRPr lang="en-US" kern="0">
              <a:solidFill>
                <a:prstClr val="white"/>
              </a:solidFill>
              <a:latin typeface="FS Elliot Pro"/>
            </a:endParaRPr>
          </a:p>
        </p:txBody>
      </p:sp>
      <p:sp>
        <p:nvSpPr>
          <p:cNvPr id="2" name="Round Same Side Corner Rectangle 1">
            <a:extLst>
              <a:ext uri="{FF2B5EF4-FFF2-40B4-BE49-F238E27FC236}">
                <a16:creationId xmlns:a16="http://schemas.microsoft.com/office/drawing/2014/main" id="{F7A076EE-D530-C5BB-B7DC-D5D8E6558129}"/>
              </a:ext>
            </a:extLst>
          </p:cNvPr>
          <p:cNvSpPr/>
          <p:nvPr/>
        </p:nvSpPr>
        <p:spPr bwMode="auto">
          <a:xfrm>
            <a:off x="1" y="1822438"/>
            <a:ext cx="12192000" cy="420430"/>
          </a:xfrm>
          <a:prstGeom prst="round2SameRect">
            <a:avLst>
              <a:gd name="adj1" fmla="val 0"/>
              <a:gd name="adj2" fmla="val 0"/>
            </a:avLst>
          </a:prstGeom>
          <a:solidFill>
            <a:srgbClr val="004284"/>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b="1">
              <a:solidFill>
                <a:srgbClr val="4F5559"/>
              </a:solidFill>
              <a:latin typeface="Arial" charset="0"/>
              <a:ea typeface="MS PGothic" panose="020B0600070205080204" pitchFamily="34" charset="-128"/>
              <a:cs typeface="Times New Roman" pitchFamily="18" charset="0"/>
            </a:endParaRPr>
          </a:p>
        </p:txBody>
      </p:sp>
      <p:sp>
        <p:nvSpPr>
          <p:cNvPr id="9" name="TextBox 8">
            <a:extLst>
              <a:ext uri="{FF2B5EF4-FFF2-40B4-BE49-F238E27FC236}">
                <a16:creationId xmlns:a16="http://schemas.microsoft.com/office/drawing/2014/main" id="{ADBF4AB3-95B2-84AC-79AB-82AD14F9A25D}"/>
              </a:ext>
            </a:extLst>
          </p:cNvPr>
          <p:cNvSpPr txBox="1"/>
          <p:nvPr/>
        </p:nvSpPr>
        <p:spPr>
          <a:xfrm>
            <a:off x="920776" y="1872253"/>
            <a:ext cx="2186218" cy="338554"/>
          </a:xfrm>
          <a:prstGeom prst="rect">
            <a:avLst/>
          </a:prstGeom>
          <a:noFill/>
        </p:spPr>
        <p:txBody>
          <a:bodyPr wrap="square" rtlCol="0">
            <a:spAutoFit/>
          </a:bodyPr>
          <a:lstStyle/>
          <a:p>
            <a:pPr defTabSz="914400" eaLnBrk="0" fontAlgn="base" hangingPunct="0">
              <a:spcBef>
                <a:spcPct val="0"/>
              </a:spcBef>
              <a:spcAft>
                <a:spcPct val="0"/>
              </a:spcAft>
            </a:pPr>
            <a:r>
              <a:rPr lang="en-US" sz="1600" b="1" cap="all" spc="100" dirty="0">
                <a:solidFill>
                  <a:srgbClr val="57FFF5"/>
                </a:solidFill>
                <a:latin typeface="FS Elliot Pro" panose="02000503040000020004" pitchFamily="2" charset="0"/>
                <a:ea typeface="MS PGothic" panose="020B0600070205080204" pitchFamily="34" charset="-128"/>
                <a:cs typeface="Times New Roman"/>
              </a:rPr>
              <a:t>EMPLOYER GOALS</a:t>
            </a:r>
          </a:p>
        </p:txBody>
      </p:sp>
      <p:sp>
        <p:nvSpPr>
          <p:cNvPr id="6" name="Title 2">
            <a:extLst>
              <a:ext uri="{FF2B5EF4-FFF2-40B4-BE49-F238E27FC236}">
                <a16:creationId xmlns:a16="http://schemas.microsoft.com/office/drawing/2014/main" id="{EC245EA4-4EF3-D3C0-4EBD-BCAB1FE4571B}"/>
              </a:ext>
            </a:extLst>
          </p:cNvPr>
          <p:cNvSpPr txBox="1">
            <a:spLocks/>
          </p:cNvSpPr>
          <p:nvPr/>
        </p:nvSpPr>
        <p:spPr>
          <a:xfrm>
            <a:off x="577020" y="692573"/>
            <a:ext cx="10448943" cy="711200"/>
          </a:xfrm>
          <a:prstGeom prst="rect">
            <a:avLst/>
          </a:prstGeom>
        </p:spPr>
        <p:txBody>
          <a:bodyPr vert="horz" lIns="0" tIns="0" rIns="0" bIns="0" rtlCol="0" anchor="t" anchorCtr="0">
            <a:noAutofit/>
          </a:bodyPr>
          <a:lstStyle>
            <a:lvl1pPr algn="l" defTabSz="457200" rtl="0" eaLnBrk="1" latinLnBrk="0" hangingPunct="1">
              <a:lnSpc>
                <a:spcPct val="80000"/>
              </a:lnSpc>
              <a:spcBef>
                <a:spcPct val="0"/>
              </a:spcBef>
              <a:buNone/>
              <a:defRPr sz="2100" b="0" i="0" kern="1200" baseline="0">
                <a:solidFill>
                  <a:schemeClr val="bg2"/>
                </a:solidFill>
                <a:latin typeface="FS Elliot Pro"/>
                <a:ea typeface="+mj-ea"/>
                <a:cs typeface="FS Elliot Pro"/>
              </a:defRPr>
            </a:lvl1pPr>
          </a:lstStyle>
          <a:p>
            <a:r>
              <a:rPr lang="en-US" sz="4000" dirty="0">
                <a:solidFill>
                  <a:srgbClr val="0076CF"/>
                </a:solidFill>
                <a:latin typeface="FS Elliot Pro Light" panose="02000503040000020004" pitchFamily="2" charset="0"/>
              </a:rPr>
              <a:t>When to use loan split dollar? </a:t>
            </a:r>
          </a:p>
        </p:txBody>
      </p:sp>
      <p:sp>
        <p:nvSpPr>
          <p:cNvPr id="8" name="TextBox 7">
            <a:extLst>
              <a:ext uri="{FF2B5EF4-FFF2-40B4-BE49-F238E27FC236}">
                <a16:creationId xmlns:a16="http://schemas.microsoft.com/office/drawing/2014/main" id="{BAD6006F-A59C-2D16-6FCE-9EA3A1592147}"/>
              </a:ext>
            </a:extLst>
          </p:cNvPr>
          <p:cNvSpPr txBox="1"/>
          <p:nvPr/>
        </p:nvSpPr>
        <p:spPr>
          <a:xfrm>
            <a:off x="-339047" y="1737407"/>
            <a:ext cx="0" cy="0"/>
          </a:xfrm>
          <a:prstGeom prst="rect">
            <a:avLst/>
          </a:prstGeom>
        </p:spPr>
        <p:txBody>
          <a:bodyPr vert="horz" wrap="none" lIns="91440" tIns="45720" rIns="91440" bIns="45720" rtlCol="0">
            <a:noAutofit/>
          </a:bodyPr>
          <a:lstStyle/>
          <a:p>
            <a:pPr>
              <a:lnSpc>
                <a:spcPct val="90000"/>
              </a:lnSpc>
              <a:spcBef>
                <a:spcPts val="0"/>
              </a:spcBef>
            </a:pPr>
            <a:endParaRPr lang="en-US" sz="3000" spc="-70" dirty="0">
              <a:solidFill>
                <a:srgbClr val="0091DA"/>
              </a:solidFill>
              <a:latin typeface="+mj-lt"/>
              <a:cs typeface="FS Elliot Pro Light"/>
            </a:endParaRPr>
          </a:p>
        </p:txBody>
      </p:sp>
      <p:sp>
        <p:nvSpPr>
          <p:cNvPr id="15" name="TextBox 14">
            <a:extLst>
              <a:ext uri="{FF2B5EF4-FFF2-40B4-BE49-F238E27FC236}">
                <a16:creationId xmlns:a16="http://schemas.microsoft.com/office/drawing/2014/main" id="{4B06AE8B-19C7-5369-6ED1-A868E9E5FEDD}"/>
              </a:ext>
            </a:extLst>
          </p:cNvPr>
          <p:cNvSpPr txBox="1"/>
          <p:nvPr/>
        </p:nvSpPr>
        <p:spPr>
          <a:xfrm>
            <a:off x="149512" y="6559055"/>
            <a:ext cx="2710566" cy="215444"/>
          </a:xfrm>
          <a:prstGeom prst="rect">
            <a:avLst/>
          </a:prstGeom>
          <a:noFill/>
        </p:spPr>
        <p:txBody>
          <a:bodyPr wrap="square" rtlCol="0">
            <a:spAutoFit/>
          </a:bodyPr>
          <a:lstStyle/>
          <a:p>
            <a:pPr defTabSz="391756">
              <a:defRPr/>
            </a:pPr>
            <a:r>
              <a:rPr lang="fr-FR" sz="800" kern="0" dirty="0">
                <a:solidFill>
                  <a:srgbClr val="333333"/>
                </a:solidFill>
                <a:latin typeface="FS Elliot Pro" panose="02000503040000020004" pitchFamily="2" charset="0"/>
              </a:rPr>
              <a:t>BB11557-04 | 2781357-032023</a:t>
            </a:r>
          </a:p>
        </p:txBody>
      </p:sp>
      <p:graphicFrame>
        <p:nvGraphicFramePr>
          <p:cNvPr id="19" name="Content Placeholder 8">
            <a:extLst>
              <a:ext uri="{FF2B5EF4-FFF2-40B4-BE49-F238E27FC236}">
                <a16:creationId xmlns:a16="http://schemas.microsoft.com/office/drawing/2014/main" id="{D208B0B6-5A52-26B8-6FD4-70F247199923}"/>
              </a:ext>
            </a:extLst>
          </p:cNvPr>
          <p:cNvGraphicFramePr>
            <a:graphicFrameLocks noGrp="1"/>
          </p:cNvGraphicFramePr>
          <p:nvPr>
            <p:ph idx="1"/>
            <p:extLst>
              <p:ext uri="{D42A27DB-BD31-4B8C-83A1-F6EECF244321}">
                <p14:modId xmlns:p14="http://schemas.microsoft.com/office/powerpoint/2010/main" val="319404567"/>
              </p:ext>
            </p:extLst>
          </p:nvPr>
        </p:nvGraphicFramePr>
        <p:xfrm>
          <a:off x="890299" y="2516418"/>
          <a:ext cx="10241280" cy="3061783"/>
        </p:xfrm>
        <a:graphic>
          <a:graphicData uri="http://schemas.openxmlformats.org/drawingml/2006/table">
            <a:tbl>
              <a:tblPr firstRow="1" bandRow="1">
                <a:tableStyleId>{5C22544A-7EE6-4342-B048-85BDC9FD1C3A}</a:tableStyleId>
              </a:tblPr>
              <a:tblGrid>
                <a:gridCol w="5120640">
                  <a:extLst>
                    <a:ext uri="{9D8B030D-6E8A-4147-A177-3AD203B41FA5}">
                      <a16:colId xmlns:a16="http://schemas.microsoft.com/office/drawing/2014/main" val="332870955"/>
                    </a:ext>
                  </a:extLst>
                </a:gridCol>
                <a:gridCol w="5120640">
                  <a:extLst>
                    <a:ext uri="{9D8B030D-6E8A-4147-A177-3AD203B41FA5}">
                      <a16:colId xmlns:a16="http://schemas.microsoft.com/office/drawing/2014/main" val="3130655039"/>
                    </a:ext>
                  </a:extLst>
                </a:gridCol>
              </a:tblGrid>
              <a:tr h="732642">
                <a:tc>
                  <a:txBody>
                    <a:bodyPr/>
                    <a:lstStyle/>
                    <a:p>
                      <a:r>
                        <a:rPr lang="en-US" sz="1600" b="0" i="0" dirty="0">
                          <a:solidFill>
                            <a:srgbClr val="333333"/>
                          </a:solidFill>
                          <a:latin typeface="FS Elliot Pro" panose="02000503040000020004" pitchFamily="2" charset="0"/>
                        </a:rPr>
                        <a:t>Key employee incentive </a:t>
                      </a:r>
                    </a:p>
                    <a:p>
                      <a:r>
                        <a:rPr lang="en-US" sz="1600" b="0" i="0" dirty="0">
                          <a:solidFill>
                            <a:srgbClr val="333333"/>
                          </a:solidFill>
                          <a:latin typeface="FS Elliot Pro" panose="02000503040000020004" pitchFamily="2" charset="0"/>
                        </a:rPr>
                        <a:t>(recruit, reward, retain, retire)</a:t>
                      </a:r>
                    </a:p>
                  </a:txBody>
                  <a:tcPr marL="121743" marR="121743" marT="121920" marB="121920">
                    <a:lnL w="12700" cmpd="sng">
                      <a:noFill/>
                    </a:lnL>
                    <a:lnR w="12700" cmpd="sng">
                      <a:noFill/>
                    </a:lnR>
                    <a:lnT w="38100" cmpd="sng">
                      <a:noFill/>
                    </a:lnT>
                    <a:lnB w="12700" cap="flat" cmpd="sng" algn="ctr">
                      <a:solidFill>
                        <a:srgbClr val="0076C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dirty="0">
                          <a:solidFill>
                            <a:srgbClr val="333333"/>
                          </a:solidFill>
                          <a:latin typeface="FS Elliot Pro" panose="02000503040000020004" pitchFamily="2" charset="0"/>
                        </a:rPr>
                        <a:t>Ownership now, but with minimal </a:t>
                      </a:r>
                      <a:br>
                        <a:rPr lang="en-US" sz="1600" b="0" i="0" dirty="0">
                          <a:solidFill>
                            <a:srgbClr val="333333"/>
                          </a:solidFill>
                          <a:latin typeface="FS Elliot Pro" panose="02000503040000020004" pitchFamily="2" charset="0"/>
                        </a:rPr>
                      </a:br>
                      <a:r>
                        <a:rPr lang="en-US" sz="1600" b="0" i="0" dirty="0">
                          <a:solidFill>
                            <a:srgbClr val="333333"/>
                          </a:solidFill>
                          <a:latin typeface="FS Elliot Pro" panose="02000503040000020004" pitchFamily="2" charset="0"/>
                        </a:rPr>
                        <a:t>income tax impact</a:t>
                      </a:r>
                    </a:p>
                  </a:txBody>
                  <a:tcPr marL="121743" marR="121743" marT="121920" marB="121920">
                    <a:lnL w="12700" cmpd="sng">
                      <a:noFill/>
                    </a:lnL>
                    <a:lnR w="12700" cmpd="sng">
                      <a:noFill/>
                    </a:lnR>
                    <a:lnT w="38100" cmpd="sng">
                      <a:noFill/>
                    </a:lnT>
                    <a:lnB w="12700" cap="flat" cmpd="sng" algn="ctr">
                      <a:solidFill>
                        <a:srgbClr val="0076C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3220662"/>
                  </a:ext>
                </a:extLst>
              </a:tr>
              <a:tr h="732642">
                <a:tc>
                  <a:txBody>
                    <a:bodyPr/>
                    <a:lstStyle/>
                    <a:p>
                      <a:r>
                        <a:rPr lang="en-US" sz="1600" b="0" i="0" dirty="0">
                          <a:solidFill>
                            <a:srgbClr val="333333"/>
                          </a:solidFill>
                          <a:latin typeface="FS Elliot Pro" panose="02000503040000020004" pitchFamily="2" charset="0"/>
                        </a:rPr>
                        <a:t>Flexibility to limit to just one </a:t>
                      </a:r>
                      <a:br>
                        <a:rPr lang="en-US" sz="1600" b="0" i="0" dirty="0">
                          <a:solidFill>
                            <a:srgbClr val="333333"/>
                          </a:solidFill>
                          <a:latin typeface="FS Elliot Pro" panose="02000503040000020004" pitchFamily="2" charset="0"/>
                        </a:rPr>
                      </a:br>
                      <a:r>
                        <a:rPr lang="en-US" sz="1600" b="0" i="0" dirty="0">
                          <a:solidFill>
                            <a:srgbClr val="333333"/>
                          </a:solidFill>
                          <a:latin typeface="FS Elliot Pro" panose="02000503040000020004" pitchFamily="2" charset="0"/>
                        </a:rPr>
                        <a:t>employee, design specific goals</a:t>
                      </a:r>
                    </a:p>
                  </a:txBody>
                  <a:tcPr marL="121743" marR="121743" marT="121920" marB="121920">
                    <a:lnL w="12700" cmpd="sng">
                      <a:noFill/>
                    </a:lnL>
                    <a:lnR w="12700" cmpd="sng">
                      <a:noFill/>
                    </a:lnR>
                    <a:lnT w="12700" cap="flat" cmpd="sng" algn="ctr">
                      <a:solidFill>
                        <a:srgbClr val="0076CF"/>
                      </a:solidFill>
                      <a:prstDash val="solid"/>
                      <a:round/>
                      <a:headEnd type="none" w="med" len="med"/>
                      <a:tailEnd type="none" w="med" len="med"/>
                    </a:lnT>
                    <a:lnB w="12700" cap="flat" cmpd="sng" algn="ctr">
                      <a:solidFill>
                        <a:srgbClr val="0076C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dirty="0">
                          <a:solidFill>
                            <a:srgbClr val="333333"/>
                          </a:solidFill>
                          <a:latin typeface="FS Elliot Pro" panose="02000503040000020004" pitchFamily="2" charset="0"/>
                        </a:rPr>
                        <a:t>Customizable to meet employee’s </a:t>
                      </a:r>
                      <a:br>
                        <a:rPr lang="en-US" sz="1600" b="0" i="0" dirty="0">
                          <a:solidFill>
                            <a:srgbClr val="333333"/>
                          </a:solidFill>
                          <a:latin typeface="FS Elliot Pro" panose="02000503040000020004" pitchFamily="2" charset="0"/>
                        </a:rPr>
                      </a:br>
                      <a:r>
                        <a:rPr lang="en-US" sz="1600" b="0" i="0" dirty="0">
                          <a:solidFill>
                            <a:srgbClr val="333333"/>
                          </a:solidFill>
                          <a:latin typeface="FS Elliot Pro" panose="02000503040000020004" pitchFamily="2" charset="0"/>
                        </a:rPr>
                        <a:t>needs and circumstances</a:t>
                      </a:r>
                    </a:p>
                  </a:txBody>
                  <a:tcPr marL="121743" marR="121743" marT="121920" marB="121920">
                    <a:lnL w="12700" cmpd="sng">
                      <a:noFill/>
                    </a:lnL>
                    <a:lnR w="12700" cmpd="sng">
                      <a:noFill/>
                    </a:lnR>
                    <a:lnT w="12700" cap="flat" cmpd="sng" algn="ctr">
                      <a:solidFill>
                        <a:srgbClr val="0076CF"/>
                      </a:solidFill>
                      <a:prstDash val="solid"/>
                      <a:round/>
                      <a:headEnd type="none" w="med" len="med"/>
                      <a:tailEnd type="none" w="med" len="med"/>
                    </a:lnT>
                    <a:lnB w="12700" cap="flat" cmpd="sng" algn="ctr">
                      <a:solidFill>
                        <a:srgbClr val="0076C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1093585"/>
                  </a:ext>
                </a:extLst>
              </a:tr>
              <a:tr h="73264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33"/>
                          </a:solidFill>
                          <a:effectLst/>
                          <a:uLnTx/>
                          <a:uFillTx/>
                          <a:latin typeface="FS Elliot Pro" panose="02000503040000020004" pitchFamily="2" charset="0"/>
                          <a:ea typeface="+mn-ea"/>
                          <a:cs typeface="+mn-cs"/>
                        </a:rPr>
                        <a:t>Accumulation of retirement </a:t>
                      </a:r>
                      <a:br>
                        <a:rPr kumimoji="0" lang="en-US" sz="1600" b="0" i="0" u="none" strike="noStrike" kern="1200" cap="none" spc="0" normalizeH="0" baseline="0" noProof="0" dirty="0">
                          <a:ln>
                            <a:noFill/>
                          </a:ln>
                          <a:solidFill>
                            <a:srgbClr val="333333"/>
                          </a:solidFill>
                          <a:effectLst/>
                          <a:uLnTx/>
                          <a:uFillTx/>
                          <a:latin typeface="FS Elliot Pro" panose="02000503040000020004" pitchFamily="2" charset="0"/>
                          <a:ea typeface="+mn-ea"/>
                          <a:cs typeface="+mn-cs"/>
                        </a:rPr>
                      </a:br>
                      <a:r>
                        <a:rPr kumimoji="0" lang="en-US" sz="1600" b="0" i="0" u="none" strike="noStrike" kern="1200" cap="none" spc="0" normalizeH="0" baseline="0" noProof="0" dirty="0">
                          <a:ln>
                            <a:noFill/>
                          </a:ln>
                          <a:solidFill>
                            <a:srgbClr val="333333"/>
                          </a:solidFill>
                          <a:effectLst/>
                          <a:uLnTx/>
                          <a:uFillTx/>
                          <a:latin typeface="FS Elliot Pro" panose="02000503040000020004" pitchFamily="2" charset="0"/>
                          <a:ea typeface="+mn-ea"/>
                          <a:cs typeface="+mn-cs"/>
                        </a:rPr>
                        <a:t>dollars</a:t>
                      </a:r>
                    </a:p>
                  </a:txBody>
                  <a:tcPr marL="121743" marR="121743" marT="121920" marB="121920">
                    <a:lnL w="12700" cmpd="sng">
                      <a:noFill/>
                    </a:lnL>
                    <a:lnR w="12700" cmpd="sng">
                      <a:noFill/>
                    </a:lnR>
                    <a:lnT w="12700" cap="flat" cmpd="sng" algn="ctr">
                      <a:solidFill>
                        <a:srgbClr val="0076CF"/>
                      </a:solidFill>
                      <a:prstDash val="solid"/>
                      <a:round/>
                      <a:headEnd type="none" w="med" len="med"/>
                      <a:tailEnd type="none" w="med" len="med"/>
                    </a:lnT>
                    <a:lnB w="12700" cap="flat" cmpd="sng" algn="ctr">
                      <a:solidFill>
                        <a:srgbClr val="0076C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33"/>
                          </a:solidFill>
                          <a:effectLst/>
                          <a:uLnTx/>
                          <a:uFillTx/>
                          <a:latin typeface="FS Elliot Pro" panose="02000503040000020004" pitchFamily="2" charset="0"/>
                          <a:ea typeface="+mn-ea"/>
                          <a:cs typeface="+mn-cs"/>
                        </a:rPr>
                        <a:t>Potential availability of income </a:t>
                      </a:r>
                      <a:br>
                        <a:rPr kumimoji="0" lang="en-US" sz="1600" b="0" i="0" u="none" strike="noStrike" kern="1200" cap="none" spc="0" normalizeH="0" baseline="0" noProof="0" dirty="0">
                          <a:ln>
                            <a:noFill/>
                          </a:ln>
                          <a:solidFill>
                            <a:srgbClr val="333333"/>
                          </a:solidFill>
                          <a:effectLst/>
                          <a:uLnTx/>
                          <a:uFillTx/>
                          <a:latin typeface="FS Elliot Pro" panose="02000503040000020004" pitchFamily="2" charset="0"/>
                          <a:ea typeface="+mn-ea"/>
                          <a:cs typeface="+mn-cs"/>
                        </a:rPr>
                      </a:br>
                      <a:r>
                        <a:rPr kumimoji="0" lang="en-US" sz="1600" b="0" i="0" u="none" strike="noStrike" kern="1200" cap="none" spc="0" normalizeH="0" baseline="0" noProof="0" dirty="0">
                          <a:ln>
                            <a:noFill/>
                          </a:ln>
                          <a:solidFill>
                            <a:srgbClr val="333333"/>
                          </a:solidFill>
                          <a:effectLst/>
                          <a:uLnTx/>
                          <a:uFillTx/>
                          <a:latin typeface="FS Elliot Pro" panose="02000503040000020004" pitchFamily="2" charset="0"/>
                          <a:ea typeface="+mn-ea"/>
                          <a:cs typeface="+mn-cs"/>
                        </a:rPr>
                        <a:t>tax-free dollars in retirement</a:t>
                      </a:r>
                    </a:p>
                  </a:txBody>
                  <a:tcPr marL="121743" marR="121743" marT="121920" marB="121920">
                    <a:lnL w="12700" cmpd="sng">
                      <a:noFill/>
                    </a:lnL>
                    <a:lnR w="12700" cmpd="sng">
                      <a:noFill/>
                    </a:lnR>
                    <a:lnT w="12700" cap="flat" cmpd="sng" algn="ctr">
                      <a:solidFill>
                        <a:srgbClr val="0076CF"/>
                      </a:solidFill>
                      <a:prstDash val="solid"/>
                      <a:round/>
                      <a:headEnd type="none" w="med" len="med"/>
                      <a:tailEnd type="none" w="med" len="med"/>
                    </a:lnT>
                    <a:lnB w="12700" cap="flat" cmpd="sng" algn="ctr">
                      <a:solidFill>
                        <a:srgbClr val="0076C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3853366"/>
                  </a:ext>
                </a:extLst>
              </a:tr>
              <a:tr h="863857">
                <a:tc>
                  <a:txBody>
                    <a:bodyPr/>
                    <a:lstStyle/>
                    <a:p>
                      <a:r>
                        <a:rPr lang="en-US" sz="1600" b="0" i="0">
                          <a:solidFill>
                            <a:srgbClr val="333333"/>
                          </a:solidFill>
                          <a:latin typeface="FS Elliot Pro" panose="02000503040000020004" pitchFamily="2" charset="0"/>
                        </a:rPr>
                        <a:t>Cost recovery</a:t>
                      </a:r>
                    </a:p>
                  </a:txBody>
                  <a:tcPr marL="121743" marR="121743" marT="121920" marB="121920">
                    <a:lnL w="12700" cmpd="sng">
                      <a:noFill/>
                    </a:lnL>
                    <a:lnR w="12700" cmpd="sng">
                      <a:noFill/>
                    </a:lnR>
                    <a:lnT w="12700" cap="flat" cmpd="sng" algn="ctr">
                      <a:solidFill>
                        <a:srgbClr val="0076C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33"/>
                          </a:solidFill>
                          <a:effectLst/>
                          <a:uLnTx/>
                          <a:uFillTx/>
                          <a:latin typeface="FS Elliot Pro" panose="02000503040000020004" pitchFamily="2" charset="0"/>
                          <a:ea typeface="+mn-ea"/>
                          <a:cs typeface="+mn-cs"/>
                        </a:rPr>
                        <a:t>Death benefit for family can replace </a:t>
                      </a:r>
                      <a:br>
                        <a:rPr kumimoji="0" lang="en-US" sz="1600" b="0" i="0" u="none" strike="noStrike" kern="1200" cap="none" spc="0" normalizeH="0" baseline="0" noProof="0" dirty="0">
                          <a:ln>
                            <a:noFill/>
                          </a:ln>
                          <a:solidFill>
                            <a:srgbClr val="333333"/>
                          </a:solidFill>
                          <a:effectLst/>
                          <a:uLnTx/>
                          <a:uFillTx/>
                          <a:latin typeface="FS Elliot Pro" panose="02000503040000020004" pitchFamily="2" charset="0"/>
                          <a:ea typeface="+mn-ea"/>
                          <a:cs typeface="+mn-cs"/>
                        </a:rPr>
                      </a:br>
                      <a:r>
                        <a:rPr kumimoji="0" lang="en-US" sz="1600" b="0" i="0" u="none" strike="noStrike" kern="1200" cap="none" spc="0" normalizeH="0" baseline="0" noProof="0" dirty="0">
                          <a:ln>
                            <a:noFill/>
                          </a:ln>
                          <a:solidFill>
                            <a:srgbClr val="333333"/>
                          </a:solidFill>
                          <a:effectLst/>
                          <a:uLnTx/>
                          <a:uFillTx/>
                          <a:latin typeface="FS Elliot Pro" panose="02000503040000020004" pitchFamily="2" charset="0"/>
                          <a:ea typeface="+mn-ea"/>
                          <a:cs typeface="+mn-cs"/>
                        </a:rPr>
                        <a:t>income and provide for final expenses</a:t>
                      </a:r>
                    </a:p>
                  </a:txBody>
                  <a:tcPr marL="121743" marR="121743" marT="121920" marB="121920">
                    <a:lnL w="12700" cmpd="sng">
                      <a:noFill/>
                    </a:lnL>
                    <a:lnR w="12700" cmpd="sng">
                      <a:noFill/>
                    </a:lnR>
                    <a:lnT w="12700" cap="flat" cmpd="sng" algn="ctr">
                      <a:solidFill>
                        <a:srgbClr val="0076C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53109307"/>
                  </a:ext>
                </a:extLst>
              </a:tr>
            </a:tbl>
          </a:graphicData>
        </a:graphic>
      </p:graphicFrame>
      <p:sp>
        <p:nvSpPr>
          <p:cNvPr id="17" name="TextBox 16">
            <a:extLst>
              <a:ext uri="{FF2B5EF4-FFF2-40B4-BE49-F238E27FC236}">
                <a16:creationId xmlns:a16="http://schemas.microsoft.com/office/drawing/2014/main" id="{504621B4-AC2A-2CC7-69C7-EC0238E25E9C}"/>
              </a:ext>
            </a:extLst>
          </p:cNvPr>
          <p:cNvSpPr txBox="1"/>
          <p:nvPr/>
        </p:nvSpPr>
        <p:spPr>
          <a:xfrm>
            <a:off x="6023718" y="1872253"/>
            <a:ext cx="2186218" cy="338554"/>
          </a:xfrm>
          <a:prstGeom prst="rect">
            <a:avLst/>
          </a:prstGeom>
          <a:noFill/>
        </p:spPr>
        <p:txBody>
          <a:bodyPr wrap="square" rtlCol="0">
            <a:spAutoFit/>
          </a:bodyPr>
          <a:lstStyle/>
          <a:p>
            <a:pPr defTabSz="914400" eaLnBrk="0" fontAlgn="base" hangingPunct="0">
              <a:spcBef>
                <a:spcPct val="0"/>
              </a:spcBef>
              <a:spcAft>
                <a:spcPct val="0"/>
              </a:spcAft>
            </a:pPr>
            <a:r>
              <a:rPr lang="en-US" sz="1600" b="1" cap="all" spc="100" dirty="0">
                <a:solidFill>
                  <a:srgbClr val="57FFF5"/>
                </a:solidFill>
                <a:latin typeface="FS Elliot Pro" panose="02000503040000020004" pitchFamily="2" charset="0"/>
                <a:ea typeface="MS PGothic" panose="020B0600070205080204" pitchFamily="34" charset="-128"/>
                <a:cs typeface="Times New Roman"/>
              </a:rPr>
              <a:t>EMPLOYEe GOALS</a:t>
            </a:r>
          </a:p>
        </p:txBody>
      </p:sp>
      <p:sp>
        <p:nvSpPr>
          <p:cNvPr id="18" name="Text Placeholder 6">
            <a:extLst>
              <a:ext uri="{FF2B5EF4-FFF2-40B4-BE49-F238E27FC236}">
                <a16:creationId xmlns:a16="http://schemas.microsoft.com/office/drawing/2014/main" id="{EB689582-4328-E739-777D-9FDF932F4A64}"/>
              </a:ext>
            </a:extLst>
          </p:cNvPr>
          <p:cNvSpPr txBox="1">
            <a:spLocks/>
          </p:cNvSpPr>
          <p:nvPr/>
        </p:nvSpPr>
        <p:spPr>
          <a:xfrm>
            <a:off x="623455" y="240143"/>
            <a:ext cx="4603064" cy="362021"/>
          </a:xfrm>
          <a:prstGeom prst="rect">
            <a:avLst/>
          </a:prstGeom>
        </p:spPr>
        <p:txBody>
          <a:bodyPr lIns="0" tIns="0" rIns="0" bIns="0"/>
          <a:lstStyle>
            <a:lvl1pPr marL="342900" indent="-227013" algn="l" defTabSz="457200" rtl="0" eaLnBrk="1" latinLnBrk="0" hangingPunct="1">
              <a:spcBef>
                <a:spcPct val="20000"/>
              </a:spcBef>
              <a:buClr>
                <a:schemeClr val="accent2">
                  <a:lumMod val="50000"/>
                </a:schemeClr>
              </a:buClr>
              <a:buFont typeface="Arial"/>
              <a:buChar char="•"/>
              <a:defRPr sz="1800" kern="1200">
                <a:solidFill>
                  <a:schemeClr val="accent2">
                    <a:lumMod val="50000"/>
                  </a:schemeClr>
                </a:solidFill>
                <a:latin typeface="FS Elliot Pro"/>
                <a:ea typeface="+mn-ea"/>
                <a:cs typeface="FS Elliot Pro"/>
              </a:defRPr>
            </a:lvl1pPr>
            <a:lvl2pPr marL="688975" indent="-231775" algn="l" defTabSz="457200" rtl="0" eaLnBrk="1" latinLnBrk="0" hangingPunct="1">
              <a:spcBef>
                <a:spcPct val="20000"/>
              </a:spcBef>
              <a:buClr>
                <a:schemeClr val="accent2">
                  <a:lumMod val="50000"/>
                </a:schemeClr>
              </a:buClr>
              <a:buFont typeface="Arial"/>
              <a:buChar char="–"/>
              <a:defRPr sz="1600" kern="1200">
                <a:solidFill>
                  <a:schemeClr val="accent2">
                    <a:lumMod val="50000"/>
                  </a:schemeClr>
                </a:solidFill>
                <a:latin typeface="FS Elliot Pro"/>
                <a:ea typeface="+mn-ea"/>
                <a:cs typeface="FS Elliot Pro"/>
              </a:defRPr>
            </a:lvl2pPr>
            <a:lvl3pPr marL="1143000" indent="-228600" algn="l" defTabSz="457200" rtl="0" eaLnBrk="1" latinLnBrk="0" hangingPunct="1">
              <a:spcBef>
                <a:spcPct val="20000"/>
              </a:spcBef>
              <a:buFont typeface="Arial"/>
              <a:buChar char="•"/>
              <a:defRPr sz="1400" kern="1200">
                <a:solidFill>
                  <a:srgbClr val="162B48"/>
                </a:solidFill>
                <a:latin typeface="FS Elliot Pro"/>
                <a:ea typeface="+mn-ea"/>
                <a:cs typeface="FS Elliot Pro"/>
              </a:defRPr>
            </a:lvl3pPr>
            <a:lvl4pPr marL="1600200" indent="-228600" algn="l" defTabSz="457200" rtl="0" eaLnBrk="1" latinLnBrk="0" hangingPunct="1">
              <a:spcBef>
                <a:spcPct val="20000"/>
              </a:spcBef>
              <a:buFont typeface="Arial"/>
              <a:buChar char="–"/>
              <a:defRPr sz="1200" kern="1200">
                <a:solidFill>
                  <a:srgbClr val="162B48"/>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162B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525" indent="0">
              <a:buNone/>
            </a:pPr>
            <a:r>
              <a:rPr lang="en-US" sz="1200" dirty="0">
                <a:solidFill>
                  <a:srgbClr val="333333"/>
                </a:solidFill>
                <a:latin typeface="FS Elliot Pro" panose="02000503040000020004" pitchFamily="2" charset="0"/>
              </a:rPr>
              <a:t>Alternate or supplemental nonqualified plan designs</a:t>
            </a:r>
          </a:p>
        </p:txBody>
      </p:sp>
      <p:pic>
        <p:nvPicPr>
          <p:cNvPr id="20" name="Graphic 19">
            <a:extLst>
              <a:ext uri="{FF2B5EF4-FFF2-40B4-BE49-F238E27FC236}">
                <a16:creationId xmlns:a16="http://schemas.microsoft.com/office/drawing/2014/main" id="{667378A9-BB51-44AF-A9BD-35BA4D6117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1101" y="219891"/>
            <a:ext cx="272061" cy="217649"/>
          </a:xfrm>
          <a:prstGeom prst="rect">
            <a:avLst/>
          </a:prstGeom>
        </p:spPr>
      </p:pic>
    </p:spTree>
    <p:extLst>
      <p:ext uri="{BB962C8B-B14F-4D97-AF65-F5344CB8AC3E}">
        <p14:creationId xmlns:p14="http://schemas.microsoft.com/office/powerpoint/2010/main" val="2376780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12000">
              <a:srgbClr val="002855"/>
            </a:gs>
            <a:gs pos="100000">
              <a:srgbClr val="004C97"/>
            </a:gs>
          </a:gsLst>
          <a:lin ang="189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FDC803-264C-AA1D-915B-FFC448794887}"/>
              </a:ext>
            </a:extLst>
          </p:cNvPr>
          <p:cNvPicPr>
            <a:picLocks noChangeAspect="1"/>
          </p:cNvPicPr>
          <p:nvPr/>
        </p:nvPicPr>
        <p:blipFill rotWithShape="1">
          <a:blip r:embed="rId3">
            <a:alphaModFix amt="41000"/>
          </a:blip>
          <a:srcRect l="51110" t="9088" b="66454"/>
          <a:stretch/>
        </p:blipFill>
        <p:spPr>
          <a:xfrm>
            <a:off x="-1" y="0"/>
            <a:ext cx="11157647" cy="6858000"/>
          </a:xfrm>
          <a:prstGeom prst="rect">
            <a:avLst/>
          </a:prstGeom>
        </p:spPr>
      </p:pic>
      <p:pic>
        <p:nvPicPr>
          <p:cNvPr id="3" name="Picture 2" descr="M:\Principal_registered_white_185.png">
            <a:extLst>
              <a:ext uri="{FF2B5EF4-FFF2-40B4-BE49-F238E27FC236}">
                <a16:creationId xmlns:a16="http://schemas.microsoft.com/office/drawing/2014/main" id="{B8199409-F2AE-B3D4-6B28-F60D2E5CC2A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2216" y="558921"/>
            <a:ext cx="1718664" cy="51303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BED0D6A5-C477-5692-A744-EBBF29A6F482}"/>
              </a:ext>
            </a:extLst>
          </p:cNvPr>
          <p:cNvSpPr txBox="1">
            <a:spLocks noChangeArrowheads="1"/>
          </p:cNvSpPr>
          <p:nvPr/>
        </p:nvSpPr>
        <p:spPr bwMode="auto">
          <a:xfrm>
            <a:off x="842862" y="2893225"/>
            <a:ext cx="3448722" cy="13983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000">
                <a:solidFill>
                  <a:schemeClr val="bg1"/>
                </a:solidFill>
                <a:latin typeface="+mj-lt"/>
                <a:ea typeface="MS PGothic" pitchFamily="34" charset="-128"/>
                <a:cs typeface="+mj-cs"/>
              </a:defRPr>
            </a:lvl1pPr>
            <a:lvl2pPr algn="ctr" rtl="0" eaLnBrk="0" fontAlgn="base" hangingPunct="0">
              <a:spcBef>
                <a:spcPct val="0"/>
              </a:spcBef>
              <a:spcAft>
                <a:spcPct val="0"/>
              </a:spcAft>
              <a:defRPr sz="3000">
                <a:solidFill>
                  <a:schemeClr val="bg1"/>
                </a:solidFill>
                <a:latin typeface="Arial" charset="0"/>
                <a:ea typeface="MS PGothic" pitchFamily="34" charset="-128"/>
                <a:cs typeface="Times New Roman" pitchFamily="18" charset="0"/>
              </a:defRPr>
            </a:lvl2pPr>
            <a:lvl3pPr algn="ctr" rtl="0" eaLnBrk="0" fontAlgn="base" hangingPunct="0">
              <a:spcBef>
                <a:spcPct val="0"/>
              </a:spcBef>
              <a:spcAft>
                <a:spcPct val="0"/>
              </a:spcAft>
              <a:defRPr sz="3000">
                <a:solidFill>
                  <a:schemeClr val="bg1"/>
                </a:solidFill>
                <a:latin typeface="Arial" charset="0"/>
                <a:ea typeface="MS PGothic" pitchFamily="34" charset="-128"/>
                <a:cs typeface="Times New Roman" pitchFamily="18" charset="0"/>
              </a:defRPr>
            </a:lvl3pPr>
            <a:lvl4pPr algn="ctr" rtl="0" eaLnBrk="0" fontAlgn="base" hangingPunct="0">
              <a:spcBef>
                <a:spcPct val="0"/>
              </a:spcBef>
              <a:spcAft>
                <a:spcPct val="0"/>
              </a:spcAft>
              <a:defRPr sz="3000">
                <a:solidFill>
                  <a:schemeClr val="bg1"/>
                </a:solidFill>
                <a:latin typeface="Arial" charset="0"/>
                <a:ea typeface="MS PGothic" pitchFamily="34" charset="-128"/>
                <a:cs typeface="Times New Roman" pitchFamily="18" charset="0"/>
              </a:defRPr>
            </a:lvl4pPr>
            <a:lvl5pPr algn="ctr" rtl="0" eaLnBrk="0" fontAlgn="base" hangingPunct="0">
              <a:spcBef>
                <a:spcPct val="0"/>
              </a:spcBef>
              <a:spcAft>
                <a:spcPct val="0"/>
              </a:spcAft>
              <a:defRPr sz="3000">
                <a:solidFill>
                  <a:schemeClr val="bg1"/>
                </a:solidFill>
                <a:latin typeface="Arial" charset="0"/>
                <a:ea typeface="MS PGothic" pitchFamily="34" charset="-128"/>
                <a:cs typeface="Times New Roman" pitchFamily="18" charset="0"/>
              </a:defRPr>
            </a:lvl5pPr>
            <a:lvl6pPr marL="457200" algn="ctr" rtl="0" fontAlgn="base">
              <a:spcBef>
                <a:spcPct val="0"/>
              </a:spcBef>
              <a:spcAft>
                <a:spcPct val="0"/>
              </a:spcAft>
              <a:defRPr sz="3000">
                <a:solidFill>
                  <a:schemeClr val="bg1"/>
                </a:solidFill>
                <a:latin typeface="Arial" charset="0"/>
                <a:cs typeface="Times New Roman" pitchFamily="18" charset="0"/>
              </a:defRPr>
            </a:lvl6pPr>
            <a:lvl7pPr marL="914400" algn="ctr" rtl="0" fontAlgn="base">
              <a:spcBef>
                <a:spcPct val="0"/>
              </a:spcBef>
              <a:spcAft>
                <a:spcPct val="0"/>
              </a:spcAft>
              <a:defRPr sz="3000">
                <a:solidFill>
                  <a:schemeClr val="bg1"/>
                </a:solidFill>
                <a:latin typeface="Arial" charset="0"/>
                <a:cs typeface="Times New Roman" pitchFamily="18" charset="0"/>
              </a:defRPr>
            </a:lvl7pPr>
            <a:lvl8pPr marL="1371600" algn="ctr" rtl="0" fontAlgn="base">
              <a:spcBef>
                <a:spcPct val="0"/>
              </a:spcBef>
              <a:spcAft>
                <a:spcPct val="0"/>
              </a:spcAft>
              <a:defRPr sz="3000">
                <a:solidFill>
                  <a:schemeClr val="bg1"/>
                </a:solidFill>
                <a:latin typeface="Arial" charset="0"/>
                <a:cs typeface="Times New Roman" pitchFamily="18" charset="0"/>
              </a:defRPr>
            </a:lvl8pPr>
            <a:lvl9pPr marL="1828800" algn="ctr" rtl="0" fontAlgn="base">
              <a:spcBef>
                <a:spcPct val="0"/>
              </a:spcBef>
              <a:spcAft>
                <a:spcPct val="0"/>
              </a:spcAft>
              <a:defRPr sz="3000">
                <a:solidFill>
                  <a:schemeClr val="bg1"/>
                </a:solidFill>
                <a:latin typeface="Arial" charset="0"/>
                <a:cs typeface="Times New Roman" pitchFamily="18" charset="0"/>
              </a:defRPr>
            </a:lvl9pPr>
          </a:lstStyle>
          <a:p>
            <a:pPr algn="l">
              <a:spcBef>
                <a:spcPts val="2400"/>
              </a:spcBef>
            </a:pPr>
            <a:r>
              <a:rPr lang="en-US" altLang="en-US" sz="4400" kern="0" dirty="0">
                <a:solidFill>
                  <a:srgbClr val="FFFFFF"/>
                </a:solidFill>
                <a:latin typeface="FS Elliot Pro Light" panose="02000503040000020004" pitchFamily="2" charset="0"/>
              </a:rPr>
              <a:t>Questions?</a:t>
            </a:r>
            <a:endParaRPr lang="en-US" altLang="en-US" sz="4400" b="1" kern="0" dirty="0">
              <a:solidFill>
                <a:srgbClr val="FFFFFF"/>
              </a:solidFill>
              <a:latin typeface="FS Elliot Pro Light" panose="02000503040000020004" pitchFamily="50" charset="0"/>
            </a:endParaRPr>
          </a:p>
        </p:txBody>
      </p:sp>
      <p:cxnSp>
        <p:nvCxnSpPr>
          <p:cNvPr id="5" name="Straight Connector 4">
            <a:extLst>
              <a:ext uri="{FF2B5EF4-FFF2-40B4-BE49-F238E27FC236}">
                <a16:creationId xmlns:a16="http://schemas.microsoft.com/office/drawing/2014/main" id="{2A852135-1165-86F7-CB93-9B0E37D6D1F0}"/>
              </a:ext>
            </a:extLst>
          </p:cNvPr>
          <p:cNvCxnSpPr>
            <a:cxnSpLocks/>
          </p:cNvCxnSpPr>
          <p:nvPr/>
        </p:nvCxnSpPr>
        <p:spPr>
          <a:xfrm>
            <a:off x="997777" y="2783725"/>
            <a:ext cx="617825" cy="0"/>
          </a:xfrm>
          <a:prstGeom prst="line">
            <a:avLst/>
          </a:prstGeom>
          <a:ln>
            <a:solidFill>
              <a:srgbClr val="56FFF5"/>
            </a:solidFill>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8CFAFF50-8095-D3FC-FE46-13E6AF4924D7}"/>
              </a:ext>
            </a:extLst>
          </p:cNvPr>
          <p:cNvSpPr txBox="1"/>
          <p:nvPr/>
        </p:nvSpPr>
        <p:spPr>
          <a:xfrm>
            <a:off x="149512" y="6559055"/>
            <a:ext cx="2710566" cy="215444"/>
          </a:xfrm>
          <a:prstGeom prst="rect">
            <a:avLst/>
          </a:prstGeom>
          <a:noFill/>
        </p:spPr>
        <p:txBody>
          <a:bodyPr wrap="square" rtlCol="0">
            <a:spAutoFit/>
          </a:bodyPr>
          <a:lstStyle/>
          <a:p>
            <a:pPr defTabSz="391756">
              <a:defRPr/>
            </a:pPr>
            <a:r>
              <a:rPr lang="fr-FR" sz="800" kern="0" dirty="0">
                <a:solidFill>
                  <a:schemeClr val="bg1"/>
                </a:solidFill>
                <a:latin typeface="FS Elliot Pro" panose="02000503040000020004" pitchFamily="2" charset="0"/>
              </a:rPr>
              <a:t>BB11557-04 | 2781357-032023</a:t>
            </a:r>
          </a:p>
        </p:txBody>
      </p:sp>
    </p:spTree>
    <p:extLst>
      <p:ext uri="{BB962C8B-B14F-4D97-AF65-F5344CB8AC3E}">
        <p14:creationId xmlns:p14="http://schemas.microsoft.com/office/powerpoint/2010/main" val="107201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5E3B4C-EAA0-697C-9A4E-26417E48C098}"/>
              </a:ext>
            </a:extLst>
          </p:cNvPr>
          <p:cNvSpPr/>
          <p:nvPr/>
        </p:nvSpPr>
        <p:spPr>
          <a:xfrm rot="10800000" flipH="1">
            <a:off x="0" y="0"/>
            <a:ext cx="12192000" cy="6858000"/>
          </a:xfrm>
          <a:prstGeom prst="rect">
            <a:avLst/>
          </a:prstGeom>
          <a:solidFill>
            <a:srgbClr val="EDF9FF"/>
          </a:solidFill>
          <a:ln w="9525" cap="flat" cmpd="sng" algn="ctr">
            <a:noFill/>
            <a:prstDash val="solid"/>
          </a:ln>
          <a:effectLst/>
        </p:spPr>
        <p:txBody>
          <a:bodyPr rtlCol="0" anchor="ctr"/>
          <a:lstStyle/>
          <a:p>
            <a:pPr algn="ctr" defTabSz="457092">
              <a:defRPr/>
            </a:pPr>
            <a:endParaRPr lang="en-US" kern="0">
              <a:solidFill>
                <a:prstClr val="white"/>
              </a:solidFill>
              <a:latin typeface="FS Elliot Pro"/>
            </a:endParaRPr>
          </a:p>
        </p:txBody>
      </p:sp>
      <p:sp>
        <p:nvSpPr>
          <p:cNvPr id="12" name="Rectangle 11">
            <a:extLst>
              <a:ext uri="{FF2B5EF4-FFF2-40B4-BE49-F238E27FC236}">
                <a16:creationId xmlns:a16="http://schemas.microsoft.com/office/drawing/2014/main" id="{F1A8E3A8-70CA-2BCE-EA79-18A78A2E4A42}"/>
              </a:ext>
            </a:extLst>
          </p:cNvPr>
          <p:cNvSpPr/>
          <p:nvPr/>
        </p:nvSpPr>
        <p:spPr>
          <a:xfrm rot="10800000">
            <a:off x="0" y="0"/>
            <a:ext cx="12192000" cy="6858000"/>
          </a:xfrm>
          <a:prstGeom prst="rect">
            <a:avLst/>
          </a:prstGeom>
          <a:gradFill rotWithShape="1">
            <a:gsLst>
              <a:gs pos="12000">
                <a:srgbClr val="002855"/>
              </a:gs>
              <a:gs pos="100000">
                <a:srgbClr val="004C97"/>
              </a:gs>
            </a:gsLst>
            <a:lin ang="3600000" scaled="0"/>
          </a:gradFill>
          <a:ln w="9525" cap="flat" cmpd="sng" algn="ctr">
            <a:noFill/>
            <a:prstDash val="solid"/>
          </a:ln>
          <a:effectLst/>
        </p:spPr>
        <p:txBody>
          <a:bodyPr rtlCol="0" anchor="ctr"/>
          <a:lstStyle/>
          <a:p>
            <a:pPr algn="ctr" defTabSz="457092">
              <a:defRPr/>
            </a:pPr>
            <a:endParaRPr lang="en-US" kern="0">
              <a:solidFill>
                <a:prstClr val="white"/>
              </a:solidFill>
              <a:latin typeface="FS Elliot Pro"/>
            </a:endParaRPr>
          </a:p>
        </p:txBody>
      </p:sp>
      <p:sp>
        <p:nvSpPr>
          <p:cNvPr id="4" name="Content Placeholder 2">
            <a:extLst>
              <a:ext uri="{FF2B5EF4-FFF2-40B4-BE49-F238E27FC236}">
                <a16:creationId xmlns:a16="http://schemas.microsoft.com/office/drawing/2014/main" id="{3B8C6F5F-F190-D407-7C31-174E5DD0CEC7}"/>
              </a:ext>
            </a:extLst>
          </p:cNvPr>
          <p:cNvSpPr txBox="1">
            <a:spLocks/>
          </p:cNvSpPr>
          <p:nvPr/>
        </p:nvSpPr>
        <p:spPr>
          <a:xfrm>
            <a:off x="7279705" y="1615899"/>
            <a:ext cx="4020665" cy="964071"/>
          </a:xfrm>
          <a:prstGeom prst="rect">
            <a:avLst/>
          </a:prstGeom>
        </p:spPr>
        <p:txBody>
          <a:bodyPr vert="horz" lIns="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solidFill>
                  <a:schemeClr val="bg1"/>
                </a:solidFill>
                <a:latin typeface="FS Elliot Pro Light" panose="02000503040000020004" pitchFamily="2" charset="0"/>
                <a:cs typeface="Calibri" panose="020F0502020204030204" pitchFamily="34" charset="0"/>
              </a:rPr>
              <a:t>Retain key employees by </a:t>
            </a:r>
            <a:br>
              <a:rPr lang="en-US" sz="2000" dirty="0">
                <a:solidFill>
                  <a:schemeClr val="bg1"/>
                </a:solidFill>
                <a:latin typeface="FS Elliot Pro Light" panose="02000503040000020004" pitchFamily="2" charset="0"/>
                <a:cs typeface="Calibri" panose="020F0502020204030204" pitchFamily="34" charset="0"/>
              </a:rPr>
            </a:br>
            <a:r>
              <a:rPr lang="en-US" sz="2000" dirty="0">
                <a:solidFill>
                  <a:schemeClr val="bg1"/>
                </a:solidFill>
                <a:latin typeface="FS Elliot Pro Light" panose="02000503040000020004" pitchFamily="2" charset="0"/>
                <a:cs typeface="Calibri" panose="020F0502020204030204" pitchFamily="34" charset="0"/>
              </a:rPr>
              <a:t>helping them save more</a:t>
            </a:r>
          </a:p>
        </p:txBody>
      </p:sp>
      <p:sp>
        <p:nvSpPr>
          <p:cNvPr id="6" name="TextBox 5">
            <a:extLst>
              <a:ext uri="{FF2B5EF4-FFF2-40B4-BE49-F238E27FC236}">
                <a16:creationId xmlns:a16="http://schemas.microsoft.com/office/drawing/2014/main" id="{9C9E80FE-E2E7-C8A7-03AF-1106313D856E}"/>
              </a:ext>
            </a:extLst>
          </p:cNvPr>
          <p:cNvSpPr txBox="1"/>
          <p:nvPr/>
        </p:nvSpPr>
        <p:spPr>
          <a:xfrm>
            <a:off x="149512" y="6559055"/>
            <a:ext cx="2710566" cy="215444"/>
          </a:xfrm>
          <a:prstGeom prst="rect">
            <a:avLst/>
          </a:prstGeom>
          <a:noFill/>
        </p:spPr>
        <p:txBody>
          <a:bodyPr wrap="square" rtlCol="0">
            <a:spAutoFit/>
          </a:bodyPr>
          <a:lstStyle/>
          <a:p>
            <a:pPr defTabSz="391756">
              <a:defRPr/>
            </a:pPr>
            <a:r>
              <a:rPr lang="fr-FR" sz="800" kern="0" dirty="0">
                <a:solidFill>
                  <a:schemeClr val="bg1"/>
                </a:solidFill>
                <a:latin typeface="FS Elliot Pro" panose="02000503040000020004" pitchFamily="2" charset="0"/>
              </a:rPr>
              <a:t>BB11557-04 | 2781357-032023</a:t>
            </a:r>
          </a:p>
        </p:txBody>
      </p:sp>
      <p:sp>
        <p:nvSpPr>
          <p:cNvPr id="7" name="Content Placeholder 2">
            <a:extLst>
              <a:ext uri="{FF2B5EF4-FFF2-40B4-BE49-F238E27FC236}">
                <a16:creationId xmlns:a16="http://schemas.microsoft.com/office/drawing/2014/main" id="{C0A55091-7A68-01B1-3839-D8BEDC8101B0}"/>
              </a:ext>
            </a:extLst>
          </p:cNvPr>
          <p:cNvSpPr txBox="1">
            <a:spLocks/>
          </p:cNvSpPr>
          <p:nvPr/>
        </p:nvSpPr>
        <p:spPr>
          <a:xfrm>
            <a:off x="7279706" y="2568709"/>
            <a:ext cx="4020664" cy="860291"/>
          </a:xfrm>
          <a:prstGeom prst="rect">
            <a:avLst/>
          </a:prstGeom>
        </p:spPr>
        <p:txBody>
          <a:bodyPr vert="horz" lIns="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solidFill>
                  <a:schemeClr val="bg1"/>
                </a:solidFill>
                <a:latin typeface="FS Elliot Pro Light" panose="02000503040000020004" pitchFamily="2" charset="0"/>
                <a:cs typeface="Calibri" panose="020F0502020204030204" pitchFamily="34" charset="0"/>
              </a:rPr>
              <a:t>Manage the timing </a:t>
            </a:r>
            <a:br>
              <a:rPr lang="en-US" sz="2000" dirty="0">
                <a:solidFill>
                  <a:schemeClr val="bg1"/>
                </a:solidFill>
                <a:latin typeface="FS Elliot Pro Light" panose="02000503040000020004" pitchFamily="2" charset="0"/>
                <a:cs typeface="Calibri" panose="020F0502020204030204" pitchFamily="34" charset="0"/>
              </a:rPr>
            </a:br>
            <a:r>
              <a:rPr lang="en-US" sz="2000" dirty="0">
                <a:solidFill>
                  <a:schemeClr val="bg1"/>
                </a:solidFill>
                <a:latin typeface="FS Elliot Pro Light" panose="02000503040000020004" pitchFamily="2" charset="0"/>
                <a:cs typeface="Calibri" panose="020F0502020204030204" pitchFamily="34" charset="0"/>
              </a:rPr>
              <a:t>of income &amp; taxes</a:t>
            </a:r>
          </a:p>
        </p:txBody>
      </p:sp>
      <p:sp>
        <p:nvSpPr>
          <p:cNvPr id="35" name="Content Placeholder 2">
            <a:extLst>
              <a:ext uri="{FF2B5EF4-FFF2-40B4-BE49-F238E27FC236}">
                <a16:creationId xmlns:a16="http://schemas.microsoft.com/office/drawing/2014/main" id="{12532B93-CAC9-A0A2-C964-D149A70AEF3B}"/>
              </a:ext>
            </a:extLst>
          </p:cNvPr>
          <p:cNvSpPr txBox="1">
            <a:spLocks/>
          </p:cNvSpPr>
          <p:nvPr/>
        </p:nvSpPr>
        <p:spPr>
          <a:xfrm>
            <a:off x="7279705" y="3551563"/>
            <a:ext cx="4020665" cy="964071"/>
          </a:xfrm>
          <a:prstGeom prst="rect">
            <a:avLst/>
          </a:prstGeom>
        </p:spPr>
        <p:txBody>
          <a:bodyPr vert="horz" lIns="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solidFill>
                  <a:schemeClr val="bg1"/>
                </a:solidFill>
                <a:latin typeface="FS Elliot Pro Light" panose="02000503040000020004" pitchFamily="2" charset="0"/>
                <a:cs typeface="Calibri" panose="020F0502020204030204" pitchFamily="34" charset="0"/>
              </a:rPr>
              <a:t>Recruit, retain, reward, </a:t>
            </a:r>
            <a:br>
              <a:rPr lang="en-US" sz="2000" dirty="0">
                <a:solidFill>
                  <a:schemeClr val="bg1"/>
                </a:solidFill>
                <a:latin typeface="FS Elliot Pro Light" panose="02000503040000020004" pitchFamily="2" charset="0"/>
                <a:cs typeface="Calibri" panose="020F0502020204030204" pitchFamily="34" charset="0"/>
              </a:rPr>
            </a:br>
            <a:r>
              <a:rPr lang="en-US" sz="2000" dirty="0">
                <a:solidFill>
                  <a:schemeClr val="bg1"/>
                </a:solidFill>
                <a:latin typeface="FS Elliot Pro Light" panose="02000503040000020004" pitchFamily="2" charset="0"/>
                <a:cs typeface="Calibri" panose="020F0502020204030204" pitchFamily="34" charset="0"/>
              </a:rPr>
              <a:t>&amp; retire key employees</a:t>
            </a:r>
          </a:p>
        </p:txBody>
      </p:sp>
      <p:sp>
        <p:nvSpPr>
          <p:cNvPr id="52" name="Content Placeholder 2">
            <a:extLst>
              <a:ext uri="{FF2B5EF4-FFF2-40B4-BE49-F238E27FC236}">
                <a16:creationId xmlns:a16="http://schemas.microsoft.com/office/drawing/2014/main" id="{79CB7E3A-B863-7FF7-1F41-B5A91FC13EC0}"/>
              </a:ext>
            </a:extLst>
          </p:cNvPr>
          <p:cNvSpPr txBox="1">
            <a:spLocks/>
          </p:cNvSpPr>
          <p:nvPr/>
        </p:nvSpPr>
        <p:spPr>
          <a:xfrm>
            <a:off x="7279705" y="4602064"/>
            <a:ext cx="4020665" cy="964071"/>
          </a:xfrm>
          <a:prstGeom prst="rect">
            <a:avLst/>
          </a:prstGeom>
        </p:spPr>
        <p:txBody>
          <a:bodyPr vert="horz" lIns="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solidFill>
                  <a:schemeClr val="bg1"/>
                </a:solidFill>
                <a:latin typeface="FS Elliot Pro Light" panose="02000503040000020004" pitchFamily="2" charset="0"/>
                <a:cs typeface="Calibri" panose="020F0502020204030204" pitchFamily="34" charset="0"/>
              </a:rPr>
              <a:t>Simulate employee </a:t>
            </a:r>
            <a:br>
              <a:rPr lang="en-US" sz="2000" dirty="0">
                <a:solidFill>
                  <a:schemeClr val="bg1"/>
                </a:solidFill>
                <a:latin typeface="FS Elliot Pro Light" panose="02000503040000020004" pitchFamily="2" charset="0"/>
                <a:cs typeface="Calibri" panose="020F0502020204030204" pitchFamily="34" charset="0"/>
              </a:rPr>
            </a:br>
            <a:r>
              <a:rPr lang="en-US" sz="2000" dirty="0">
                <a:solidFill>
                  <a:schemeClr val="bg1"/>
                </a:solidFill>
                <a:latin typeface="FS Elliot Pro Light" panose="02000503040000020004" pitchFamily="2" charset="0"/>
                <a:cs typeface="Calibri" panose="020F0502020204030204" pitchFamily="34" charset="0"/>
              </a:rPr>
              <a:t>ownership &amp; facilitate </a:t>
            </a:r>
            <a:br>
              <a:rPr lang="en-US" sz="2000" dirty="0">
                <a:solidFill>
                  <a:schemeClr val="bg1"/>
                </a:solidFill>
                <a:latin typeface="FS Elliot Pro Light" panose="02000503040000020004" pitchFamily="2" charset="0"/>
                <a:cs typeface="Calibri" panose="020F0502020204030204" pitchFamily="34" charset="0"/>
              </a:rPr>
            </a:br>
            <a:r>
              <a:rPr lang="en-US" sz="2000" dirty="0">
                <a:solidFill>
                  <a:schemeClr val="bg1"/>
                </a:solidFill>
                <a:latin typeface="FS Elliot Pro Light" panose="02000503040000020004" pitchFamily="2" charset="0"/>
                <a:cs typeface="Calibri" panose="020F0502020204030204" pitchFamily="34" charset="0"/>
              </a:rPr>
              <a:t>business succession</a:t>
            </a:r>
          </a:p>
        </p:txBody>
      </p:sp>
      <p:pic>
        <p:nvPicPr>
          <p:cNvPr id="54" name="Graphic 53">
            <a:extLst>
              <a:ext uri="{FF2B5EF4-FFF2-40B4-BE49-F238E27FC236}">
                <a16:creationId xmlns:a16="http://schemas.microsoft.com/office/drawing/2014/main" id="{A208A8ED-9FF4-DBDB-3E35-714775D65A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57717" y="4609431"/>
            <a:ext cx="436896" cy="436896"/>
          </a:xfrm>
          <a:prstGeom prst="rect">
            <a:avLst/>
          </a:prstGeom>
        </p:spPr>
      </p:pic>
      <p:pic>
        <p:nvPicPr>
          <p:cNvPr id="56" name="Graphic 55">
            <a:extLst>
              <a:ext uri="{FF2B5EF4-FFF2-40B4-BE49-F238E27FC236}">
                <a16:creationId xmlns:a16="http://schemas.microsoft.com/office/drawing/2014/main" id="{6E22B569-6F79-D9E3-61ED-9DDD1152D6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65675" y="2687982"/>
            <a:ext cx="436896" cy="436896"/>
          </a:xfrm>
          <a:prstGeom prst="rect">
            <a:avLst/>
          </a:prstGeom>
        </p:spPr>
      </p:pic>
      <p:pic>
        <p:nvPicPr>
          <p:cNvPr id="58" name="Graphic 57">
            <a:extLst>
              <a:ext uri="{FF2B5EF4-FFF2-40B4-BE49-F238E27FC236}">
                <a16:creationId xmlns:a16="http://schemas.microsoft.com/office/drawing/2014/main" id="{8799C0C9-9826-2F4F-60BE-037C9105418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19878" y="1750215"/>
            <a:ext cx="491508" cy="436896"/>
          </a:xfrm>
          <a:prstGeom prst="rect">
            <a:avLst/>
          </a:prstGeom>
        </p:spPr>
      </p:pic>
      <p:pic>
        <p:nvPicPr>
          <p:cNvPr id="60" name="Graphic 59">
            <a:extLst>
              <a:ext uri="{FF2B5EF4-FFF2-40B4-BE49-F238E27FC236}">
                <a16:creationId xmlns:a16="http://schemas.microsoft.com/office/drawing/2014/main" id="{4BEBF544-9AEF-3168-977E-9445F6D461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626901" y="3668527"/>
            <a:ext cx="484281" cy="387425"/>
          </a:xfrm>
          <a:prstGeom prst="rect">
            <a:avLst/>
          </a:prstGeom>
        </p:spPr>
      </p:pic>
      <p:sp>
        <p:nvSpPr>
          <p:cNvPr id="10" name="TextBox 9">
            <a:extLst>
              <a:ext uri="{FF2B5EF4-FFF2-40B4-BE49-F238E27FC236}">
                <a16:creationId xmlns:a16="http://schemas.microsoft.com/office/drawing/2014/main" id="{D35E9951-9E28-5430-D308-4F7102D65969}"/>
              </a:ext>
            </a:extLst>
          </p:cNvPr>
          <p:cNvSpPr txBox="1"/>
          <p:nvPr/>
        </p:nvSpPr>
        <p:spPr>
          <a:xfrm>
            <a:off x="891631" y="3777773"/>
            <a:ext cx="2854460" cy="984885"/>
          </a:xfrm>
          <a:prstGeom prst="rect">
            <a:avLst/>
          </a:prstGeom>
          <a:noFill/>
        </p:spPr>
        <p:txBody>
          <a:bodyPr wrap="square" rtlCol="0">
            <a:spAutoFit/>
          </a:bodyPr>
          <a:lstStyle/>
          <a:p>
            <a:r>
              <a:rPr lang="en-US" sz="1800" b="1" spc="100" dirty="0">
                <a:solidFill>
                  <a:srgbClr val="55FFF5"/>
                </a:solidFill>
                <a:latin typeface="FS Elliot Pro" panose="02000503040000020004" pitchFamily="2" charset="0"/>
              </a:rPr>
              <a:t>4 BUSINESS NEEDS </a:t>
            </a:r>
            <a:br>
              <a:rPr lang="en-US" sz="1800" b="1" spc="100" dirty="0">
                <a:solidFill>
                  <a:srgbClr val="55FFF5"/>
                </a:solidFill>
                <a:latin typeface="FS Elliot Pro" panose="02000503040000020004" pitchFamily="2" charset="0"/>
              </a:rPr>
            </a:br>
            <a:r>
              <a:rPr lang="en-US" sz="2000" dirty="0">
                <a:solidFill>
                  <a:srgbClr val="55FFF5"/>
                </a:solidFill>
                <a:latin typeface="FS Elliot Pro" panose="02000503040000020004" pitchFamily="2" charset="0"/>
              </a:rPr>
              <a:t>deferred comp can </a:t>
            </a:r>
            <a:br>
              <a:rPr lang="en-US" sz="2000" dirty="0">
                <a:solidFill>
                  <a:srgbClr val="55FFF5"/>
                </a:solidFill>
                <a:latin typeface="FS Elliot Pro" panose="02000503040000020004" pitchFamily="2" charset="0"/>
              </a:rPr>
            </a:br>
            <a:r>
              <a:rPr lang="en-US" sz="2000" dirty="0">
                <a:solidFill>
                  <a:srgbClr val="55FFF5"/>
                </a:solidFill>
                <a:latin typeface="FS Elliot Pro" panose="02000503040000020004" pitchFamily="2" charset="0"/>
              </a:rPr>
              <a:t>help meet</a:t>
            </a:r>
          </a:p>
        </p:txBody>
      </p:sp>
      <p:cxnSp>
        <p:nvCxnSpPr>
          <p:cNvPr id="11" name="Straight Connector 10">
            <a:extLst>
              <a:ext uri="{FF2B5EF4-FFF2-40B4-BE49-F238E27FC236}">
                <a16:creationId xmlns:a16="http://schemas.microsoft.com/office/drawing/2014/main" id="{06F1EB49-EF91-622D-4A92-29FF08669A89}"/>
              </a:ext>
            </a:extLst>
          </p:cNvPr>
          <p:cNvCxnSpPr>
            <a:cxnSpLocks/>
          </p:cNvCxnSpPr>
          <p:nvPr/>
        </p:nvCxnSpPr>
        <p:spPr>
          <a:xfrm>
            <a:off x="997777" y="3538096"/>
            <a:ext cx="472804" cy="0"/>
          </a:xfrm>
          <a:prstGeom prst="line">
            <a:avLst/>
          </a:prstGeom>
          <a:ln w="19050">
            <a:solidFill>
              <a:srgbClr val="55FFF5"/>
            </a:solidFill>
          </a:ln>
          <a:effectLst/>
        </p:spPr>
        <p:style>
          <a:lnRef idx="2">
            <a:schemeClr val="accent1"/>
          </a:lnRef>
          <a:fillRef idx="0">
            <a:schemeClr val="accent1"/>
          </a:fillRef>
          <a:effectRef idx="1">
            <a:schemeClr val="accent1"/>
          </a:effectRef>
          <a:fontRef idx="minor">
            <a:schemeClr val="tx1"/>
          </a:fontRef>
        </p:style>
      </p:cxnSp>
      <p:sp>
        <p:nvSpPr>
          <p:cNvPr id="14" name="Title 1">
            <a:extLst>
              <a:ext uri="{FF2B5EF4-FFF2-40B4-BE49-F238E27FC236}">
                <a16:creationId xmlns:a16="http://schemas.microsoft.com/office/drawing/2014/main" id="{5C5B770D-6BE8-E9FA-8C37-EC48126E2CE0}"/>
              </a:ext>
            </a:extLst>
          </p:cNvPr>
          <p:cNvSpPr txBox="1">
            <a:spLocks/>
          </p:cNvSpPr>
          <p:nvPr/>
        </p:nvSpPr>
        <p:spPr>
          <a:xfrm>
            <a:off x="975053" y="1950233"/>
            <a:ext cx="3783759" cy="1504360"/>
          </a:xfrm>
          <a:prstGeom prst="rect">
            <a:avLst/>
          </a:prstGeom>
        </p:spPr>
        <p:txBody>
          <a:bodyPr vert="horz" lIns="0" tIns="0" rIns="0" bIns="0" rtlCol="0" anchor="t" anchorCtr="0">
            <a:noAutofit/>
          </a:bodyPr>
          <a:lstStyle>
            <a:lvl1pPr algn="l" defTabSz="609585" rtl="0" eaLnBrk="1" latinLnBrk="0" hangingPunct="1">
              <a:lnSpc>
                <a:spcPct val="80000"/>
              </a:lnSpc>
              <a:spcBef>
                <a:spcPct val="0"/>
              </a:spcBef>
              <a:buNone/>
              <a:defRPr sz="4000" b="0" i="0" kern="1200" baseline="0">
                <a:solidFill>
                  <a:schemeClr val="bg2"/>
                </a:solidFill>
                <a:latin typeface="FS Elliot Pro"/>
                <a:ea typeface="+mj-ea"/>
                <a:cs typeface="FS Elliot Pro"/>
              </a:defRPr>
            </a:lvl1pPr>
          </a:lstStyle>
          <a:p>
            <a:pPr>
              <a:lnSpc>
                <a:spcPct val="100000"/>
              </a:lnSpc>
            </a:pPr>
            <a:r>
              <a:rPr lang="en-US" dirty="0">
                <a:solidFill>
                  <a:schemeClr val="bg1"/>
                </a:solidFill>
                <a:latin typeface="FS Elliot Pro Light" panose="02000503040000020004" pitchFamily="2" charset="0"/>
              </a:rPr>
              <a:t>What we’ll cover today: </a:t>
            </a:r>
          </a:p>
        </p:txBody>
      </p:sp>
    </p:spTree>
    <p:extLst>
      <p:ext uri="{BB962C8B-B14F-4D97-AF65-F5344CB8AC3E}">
        <p14:creationId xmlns:p14="http://schemas.microsoft.com/office/powerpoint/2010/main" val="1664227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89173A81-6410-440C-A6E9-E62BAB06C4BA}"/>
              </a:ext>
            </a:extLst>
          </p:cNvPr>
          <p:cNvSpPr>
            <a:spLocks noGrp="1" noChangeArrowheads="1"/>
          </p:cNvSpPr>
          <p:nvPr>
            <p:ph type="title"/>
          </p:nvPr>
        </p:nvSpPr>
        <p:spPr>
          <a:xfrm>
            <a:off x="954155" y="2648397"/>
            <a:ext cx="10429463" cy="3945496"/>
          </a:xfrm>
        </p:spPr>
        <p:txBody>
          <a:bodyPr anchor="t" anchorCtr="0">
            <a:normAutofit/>
          </a:bodyPr>
          <a:lstStyle/>
          <a:p>
            <a:pPr algn="l"/>
            <a:r>
              <a:rPr lang="en-US" sz="1300" dirty="0">
                <a:solidFill>
                  <a:srgbClr val="333333"/>
                </a:solidFill>
                <a:latin typeface="+mn-lt"/>
                <a:cs typeface="Arial" panose="020B0604020202020204" pitchFamily="34" charset="0"/>
              </a:rPr>
              <a:t>The subject matter in this communication is educational only and provided with the understanding that Principal</a:t>
            </a:r>
            <a:r>
              <a:rPr lang="en-US" sz="1300" baseline="30000" dirty="0">
                <a:solidFill>
                  <a:srgbClr val="333333"/>
                </a:solidFill>
                <a:latin typeface="+mn-lt"/>
                <a:cs typeface="Arial" panose="020B0604020202020204" pitchFamily="34" charset="0"/>
              </a:rPr>
              <a:t>®</a:t>
            </a:r>
            <a:r>
              <a:rPr lang="en-US" sz="1300" dirty="0">
                <a:solidFill>
                  <a:srgbClr val="333333"/>
                </a:solidFill>
                <a:latin typeface="+mn-lt"/>
                <a:cs typeface="Arial" panose="020B0604020202020204" pitchFamily="34" charset="0"/>
              </a:rPr>
              <a:t> is not rendering legal, accounting, investment, or tax advice. You should consult with appropriate counsel, financial professionals, and other advisors on all matters pertaining to legal, tax, investment, or accounting obligations and requirements.</a:t>
            </a:r>
          </a:p>
          <a:p>
            <a:pPr algn="l"/>
            <a:r>
              <a:rPr lang="en-US" sz="1300" dirty="0">
                <a:solidFill>
                  <a:srgbClr val="333333"/>
                </a:solidFill>
                <a:latin typeface="+mn-lt"/>
                <a:cs typeface="Arial" panose="020B0604020202020204" pitchFamily="34" charset="0"/>
              </a:rPr>
              <a:t> </a:t>
            </a:r>
          </a:p>
          <a:p>
            <a:pPr algn="l"/>
            <a:r>
              <a:rPr lang="en-US" sz="1300" dirty="0">
                <a:solidFill>
                  <a:srgbClr val="333333"/>
                </a:solidFill>
                <a:latin typeface="+mn-lt"/>
                <a:cs typeface="Arial" panose="020B0604020202020204" pitchFamily="34" charset="0"/>
              </a:rPr>
              <a:t>Insurance products issued by Principal National Life Insurance Company (except in NY) and Principal Life Insurance Company</a:t>
            </a:r>
            <a:r>
              <a:rPr lang="en-US" sz="1300" baseline="30000" dirty="0">
                <a:solidFill>
                  <a:srgbClr val="333333"/>
                </a:solidFill>
                <a:latin typeface="+mn-lt"/>
                <a:cs typeface="Arial" panose="020B0604020202020204" pitchFamily="34" charset="0"/>
              </a:rPr>
              <a:t>®</a:t>
            </a:r>
            <a:r>
              <a:rPr lang="en-US" sz="1300" dirty="0">
                <a:solidFill>
                  <a:srgbClr val="333333"/>
                </a:solidFill>
                <a:latin typeface="+mn-lt"/>
                <a:cs typeface="Arial" panose="020B0604020202020204" pitchFamily="34" charset="0"/>
              </a:rPr>
              <a:t>. Plan administrative services offered by Principal Life. Principal Funds, Inc. is distributed by Principal Funds Distributor, Inc. Securities offered through Principal Securities, Inc., Member SIPC, and/or independent broker/dealers. Referenced companies are members of the Principal Financial Group</a:t>
            </a:r>
            <a:r>
              <a:rPr lang="en-US" sz="1300" baseline="30000" dirty="0">
                <a:solidFill>
                  <a:srgbClr val="333333"/>
                </a:solidFill>
                <a:latin typeface="+mn-lt"/>
                <a:cs typeface="Arial" panose="020B0604020202020204" pitchFamily="34" charset="0"/>
              </a:rPr>
              <a:t>®</a:t>
            </a:r>
            <a:r>
              <a:rPr lang="en-US" sz="1300" dirty="0">
                <a:solidFill>
                  <a:srgbClr val="333333"/>
                </a:solidFill>
                <a:latin typeface="+mn-lt"/>
                <a:cs typeface="Arial" panose="020B0604020202020204" pitchFamily="34" charset="0"/>
              </a:rPr>
              <a:t>, Des Moines, IA 50392.</a:t>
            </a:r>
            <a:br>
              <a:rPr lang="en-US" sz="1300" dirty="0">
                <a:solidFill>
                  <a:srgbClr val="333333"/>
                </a:solidFill>
                <a:latin typeface="+mn-lt"/>
                <a:cs typeface="Arial" panose="020B0604020202020204" pitchFamily="34" charset="0"/>
              </a:rPr>
            </a:br>
            <a:r>
              <a:rPr lang="en-US" sz="1300" dirty="0">
                <a:solidFill>
                  <a:srgbClr val="333333"/>
                </a:solidFill>
                <a:latin typeface="+mn-lt"/>
                <a:cs typeface="Arial" panose="020B0604020202020204" pitchFamily="34" charset="0"/>
              </a:rPr>
              <a:t> </a:t>
            </a:r>
          </a:p>
          <a:p>
            <a:pPr algn="l"/>
            <a:r>
              <a:rPr lang="en-US" sz="1300" dirty="0">
                <a:solidFill>
                  <a:srgbClr val="333333"/>
                </a:solidFill>
                <a:latin typeface="+mn-lt"/>
                <a:cs typeface="Arial" panose="020B0604020202020204" pitchFamily="34" charset="0"/>
              </a:rPr>
              <a:t>No part of this presentation may be reproduced or used in any form or by any means, electronic or mechanical, including photocopying or recording, or by any information storage and retrieval system, without prior written permission from the Principal Financial Group.</a:t>
            </a:r>
          </a:p>
          <a:p>
            <a:pPr algn="l"/>
            <a:r>
              <a:rPr lang="en-US" sz="1300" dirty="0">
                <a:solidFill>
                  <a:srgbClr val="333333"/>
                </a:solidFill>
                <a:latin typeface="+mn-lt"/>
                <a:cs typeface="Arial" panose="020B0604020202020204" pitchFamily="34" charset="0"/>
              </a:rPr>
              <a:t>  </a:t>
            </a:r>
          </a:p>
          <a:p>
            <a:r>
              <a:rPr lang="en-US" sz="1300" dirty="0">
                <a:solidFill>
                  <a:srgbClr val="333333"/>
                </a:solidFill>
                <a:latin typeface="+mn-lt"/>
                <a:cs typeface="Arial" panose="020B0604020202020204" pitchFamily="34" charset="0"/>
              </a:rPr>
              <a:t>Principal</a:t>
            </a:r>
            <a:r>
              <a:rPr lang="en-US" sz="1300" baseline="30000" dirty="0">
                <a:solidFill>
                  <a:srgbClr val="333333"/>
                </a:solidFill>
                <a:latin typeface="+mn-lt"/>
                <a:cs typeface="Arial" panose="020B0604020202020204" pitchFamily="34" charset="0"/>
              </a:rPr>
              <a:t>®</a:t>
            </a:r>
            <a:r>
              <a:rPr lang="en-US" sz="1300" dirty="0">
                <a:solidFill>
                  <a:srgbClr val="333333"/>
                </a:solidFill>
                <a:latin typeface="+mn-lt"/>
                <a:cs typeface="Arial" panose="020B0604020202020204" pitchFamily="34" charset="0"/>
              </a:rPr>
              <a:t>, Principal Financial Group</a:t>
            </a:r>
            <a:r>
              <a:rPr lang="en-US" sz="1300" baseline="30000" dirty="0">
                <a:solidFill>
                  <a:srgbClr val="333333"/>
                </a:solidFill>
                <a:latin typeface="+mn-lt"/>
                <a:cs typeface="Arial" panose="020B0604020202020204" pitchFamily="34" charset="0"/>
              </a:rPr>
              <a:t>®</a:t>
            </a:r>
            <a:r>
              <a:rPr lang="en-US" sz="1300" dirty="0">
                <a:solidFill>
                  <a:srgbClr val="333333"/>
                </a:solidFill>
                <a:latin typeface="+mn-lt"/>
                <a:cs typeface="Arial" panose="020B0604020202020204" pitchFamily="34" charset="0"/>
              </a:rPr>
              <a:t>, and Principal and the logomark design are registered trademarks of Principal Financial Services, Inc., a Principal Financial Group company, in the United States and are trademarks and service marks of Principal Financial Services, Inc., in various countries around the world.</a:t>
            </a:r>
            <a:br>
              <a:rPr lang="en-US" sz="1300" dirty="0">
                <a:solidFill>
                  <a:srgbClr val="333333"/>
                </a:solidFill>
                <a:latin typeface="+mn-lt"/>
                <a:cs typeface="Arial" panose="020B0604020202020204" pitchFamily="34" charset="0"/>
              </a:rPr>
            </a:br>
            <a:endParaRPr lang="en-US" sz="1300" dirty="0">
              <a:solidFill>
                <a:srgbClr val="333333"/>
              </a:solidFill>
              <a:latin typeface="+mn-lt"/>
              <a:cs typeface="Arial" panose="020B0604020202020204" pitchFamily="34" charset="0"/>
            </a:endParaRPr>
          </a:p>
          <a:p>
            <a:r>
              <a:rPr lang="en-US" sz="1300" dirty="0">
                <a:solidFill>
                  <a:srgbClr val="333333"/>
                </a:solidFill>
                <a:latin typeface="+mn-lt"/>
                <a:cs typeface="Arial" panose="020B0604020202020204" pitchFamily="34" charset="0"/>
              </a:rPr>
              <a:t>BB11557-04  |  03/2023  |  2781357-032023  |  © 2023 Principal Financial Services, Inc.</a:t>
            </a:r>
            <a:endParaRPr lang="en-US" sz="1300" i="1" dirty="0">
              <a:solidFill>
                <a:srgbClr val="333333"/>
              </a:solidFill>
              <a:latin typeface="+mn-lt"/>
            </a:endParaRPr>
          </a:p>
        </p:txBody>
      </p:sp>
      <p:pic>
        <p:nvPicPr>
          <p:cNvPr id="3" name="Picture 2">
            <a:extLst>
              <a:ext uri="{FF2B5EF4-FFF2-40B4-BE49-F238E27FC236}">
                <a16:creationId xmlns:a16="http://schemas.microsoft.com/office/drawing/2014/main" id="{099D5B21-1581-023E-98C3-C7ECD2011F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90065"/>
            <a:ext cx="2384632" cy="711829"/>
          </a:xfrm>
          <a:prstGeom prst="rect">
            <a:avLst/>
          </a:prstGeom>
        </p:spPr>
      </p:pic>
    </p:spTree>
    <p:extLst>
      <p:ext uri="{BB962C8B-B14F-4D97-AF65-F5344CB8AC3E}">
        <p14:creationId xmlns:p14="http://schemas.microsoft.com/office/powerpoint/2010/main" val="1539559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wo people looking at a computer&#10;&#10;Description automatically generated with medium confidence">
            <a:extLst>
              <a:ext uri="{FF2B5EF4-FFF2-40B4-BE49-F238E27FC236}">
                <a16:creationId xmlns:a16="http://schemas.microsoft.com/office/drawing/2014/main" id="{BEEC0FC0-80AF-FB74-48B0-87498C44DA3F}"/>
              </a:ext>
            </a:extLst>
          </p:cNvPr>
          <p:cNvPicPr>
            <a:picLocks noChangeAspect="1"/>
          </p:cNvPicPr>
          <p:nvPr/>
        </p:nvPicPr>
        <p:blipFill rotWithShape="1">
          <a:blip r:embed="rId3"/>
          <a:srcRect l="10828" r="15470"/>
          <a:stretch/>
        </p:blipFill>
        <p:spPr>
          <a:xfrm flipH="1">
            <a:off x="4593266" y="0"/>
            <a:ext cx="7598734" cy="6873358"/>
          </a:xfrm>
          <a:prstGeom prst="rect">
            <a:avLst/>
          </a:prstGeom>
        </p:spPr>
      </p:pic>
      <p:sp>
        <p:nvSpPr>
          <p:cNvPr id="5" name="Rectangle 4">
            <a:extLst>
              <a:ext uri="{FF2B5EF4-FFF2-40B4-BE49-F238E27FC236}">
                <a16:creationId xmlns:a16="http://schemas.microsoft.com/office/drawing/2014/main" id="{E9D0296E-3450-2774-DB65-122651086A1D}"/>
              </a:ext>
            </a:extLst>
          </p:cNvPr>
          <p:cNvSpPr/>
          <p:nvPr/>
        </p:nvSpPr>
        <p:spPr>
          <a:xfrm rot="10800000" flipH="1">
            <a:off x="0" y="0"/>
            <a:ext cx="6019800" cy="6858000"/>
          </a:xfrm>
          <a:prstGeom prst="rect">
            <a:avLst/>
          </a:prstGeom>
          <a:gradFill rotWithShape="1">
            <a:gsLst>
              <a:gs pos="12000">
                <a:srgbClr val="002855"/>
              </a:gs>
              <a:gs pos="100000">
                <a:srgbClr val="004C97"/>
              </a:gs>
            </a:gsLst>
            <a:lin ang="3600000" scaled="0"/>
          </a:gradFill>
          <a:ln w="9525" cap="flat" cmpd="sng" algn="ctr">
            <a:noFill/>
            <a:prstDash val="solid"/>
          </a:ln>
          <a:effectLst/>
        </p:spPr>
        <p:txBody>
          <a:bodyPr rtlCol="0" anchor="ctr"/>
          <a:lstStyle/>
          <a:p>
            <a:pPr algn="ctr" defTabSz="457092">
              <a:defRPr/>
            </a:pPr>
            <a:endParaRPr lang="en-US" kern="0">
              <a:solidFill>
                <a:prstClr val="white"/>
              </a:solidFill>
              <a:latin typeface="FS Elliot Pro"/>
            </a:endParaRPr>
          </a:p>
        </p:txBody>
      </p:sp>
      <p:sp>
        <p:nvSpPr>
          <p:cNvPr id="11" name="Title 5">
            <a:extLst>
              <a:ext uri="{FF2B5EF4-FFF2-40B4-BE49-F238E27FC236}">
                <a16:creationId xmlns:a16="http://schemas.microsoft.com/office/drawing/2014/main" id="{0D9CA13B-B92E-0241-F001-CAD158450DC0}"/>
              </a:ext>
            </a:extLst>
          </p:cNvPr>
          <p:cNvSpPr txBox="1">
            <a:spLocks/>
          </p:cNvSpPr>
          <p:nvPr/>
        </p:nvSpPr>
        <p:spPr>
          <a:xfrm>
            <a:off x="847337" y="2241699"/>
            <a:ext cx="4593795" cy="27505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000" dirty="0">
                <a:solidFill>
                  <a:schemeClr val="bg1"/>
                </a:solidFill>
                <a:latin typeface="FS Elliot Pro Light" panose="02000503040000020004" pitchFamily="2" charset="0"/>
              </a:rPr>
              <a:t>Retain key employees by helping them </a:t>
            </a:r>
            <a:br>
              <a:rPr lang="en-US" sz="4000" dirty="0">
                <a:solidFill>
                  <a:schemeClr val="bg1"/>
                </a:solidFill>
                <a:latin typeface="FS Elliot Pro Light" panose="02000503040000020004" pitchFamily="2" charset="0"/>
              </a:rPr>
            </a:br>
            <a:r>
              <a:rPr lang="en-US" sz="4000" dirty="0">
                <a:solidFill>
                  <a:schemeClr val="bg1"/>
                </a:solidFill>
                <a:latin typeface="FS Elliot Pro Light" panose="02000503040000020004" pitchFamily="2" charset="0"/>
              </a:rPr>
              <a:t>save more</a:t>
            </a:r>
          </a:p>
        </p:txBody>
      </p:sp>
      <p:sp>
        <p:nvSpPr>
          <p:cNvPr id="14" name="TextBox 13">
            <a:extLst>
              <a:ext uri="{FF2B5EF4-FFF2-40B4-BE49-F238E27FC236}">
                <a16:creationId xmlns:a16="http://schemas.microsoft.com/office/drawing/2014/main" id="{23B6586D-FEF3-90BE-0A79-71404A6AA3D7}"/>
              </a:ext>
            </a:extLst>
          </p:cNvPr>
          <p:cNvSpPr txBox="1"/>
          <p:nvPr/>
        </p:nvSpPr>
        <p:spPr>
          <a:xfrm>
            <a:off x="149512" y="6559055"/>
            <a:ext cx="2710566" cy="215444"/>
          </a:xfrm>
          <a:prstGeom prst="rect">
            <a:avLst/>
          </a:prstGeom>
          <a:noFill/>
        </p:spPr>
        <p:txBody>
          <a:bodyPr wrap="square" rtlCol="0">
            <a:spAutoFit/>
          </a:bodyPr>
          <a:lstStyle/>
          <a:p>
            <a:pPr defTabSz="391756">
              <a:defRPr/>
            </a:pPr>
            <a:r>
              <a:rPr lang="fr-FR" sz="800" kern="0" dirty="0">
                <a:solidFill>
                  <a:schemeClr val="bg1"/>
                </a:solidFill>
                <a:latin typeface="FS Elliot Pro" panose="02000503040000020004" pitchFamily="2" charset="0"/>
              </a:rPr>
              <a:t>BB11557-04 | 2781357-032023</a:t>
            </a:r>
          </a:p>
        </p:txBody>
      </p:sp>
      <p:pic>
        <p:nvPicPr>
          <p:cNvPr id="7" name="Graphic 6">
            <a:extLst>
              <a:ext uri="{FF2B5EF4-FFF2-40B4-BE49-F238E27FC236}">
                <a16:creationId xmlns:a16="http://schemas.microsoft.com/office/drawing/2014/main" id="{6FC6B6FC-9F3E-5E92-72E4-5789B7D199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2279" y="1707107"/>
            <a:ext cx="540659" cy="480586"/>
          </a:xfrm>
          <a:prstGeom prst="rect">
            <a:avLst/>
          </a:prstGeom>
        </p:spPr>
      </p:pic>
      <p:sp>
        <p:nvSpPr>
          <p:cNvPr id="15" name="TextBox 14">
            <a:extLst>
              <a:ext uri="{FF2B5EF4-FFF2-40B4-BE49-F238E27FC236}">
                <a16:creationId xmlns:a16="http://schemas.microsoft.com/office/drawing/2014/main" id="{824E17B6-CA68-EACA-34DF-420D364E53BD}"/>
              </a:ext>
            </a:extLst>
          </p:cNvPr>
          <p:cNvSpPr txBox="1"/>
          <p:nvPr/>
        </p:nvSpPr>
        <p:spPr>
          <a:xfrm>
            <a:off x="1342853" y="1818862"/>
            <a:ext cx="3975397" cy="276999"/>
          </a:xfrm>
          <a:prstGeom prst="rect">
            <a:avLst/>
          </a:prstGeom>
          <a:noFill/>
        </p:spPr>
        <p:txBody>
          <a:bodyPr wrap="square" rtlCol="0">
            <a:spAutoFit/>
          </a:bodyPr>
          <a:lstStyle/>
          <a:p>
            <a:r>
              <a:rPr lang="en-US" sz="1200" b="1" spc="100" dirty="0">
                <a:solidFill>
                  <a:srgbClr val="55FFF5"/>
                </a:solidFill>
                <a:latin typeface="FS Elliot Pro" panose="02000503040000020004" pitchFamily="2" charset="0"/>
              </a:rPr>
              <a:t>4 BUSINESS NEEDS </a:t>
            </a:r>
            <a:r>
              <a:rPr lang="en-US" sz="1200" i="1" dirty="0">
                <a:solidFill>
                  <a:srgbClr val="55FFF5"/>
                </a:solidFill>
                <a:latin typeface="FS Elliot Pro" panose="02000503040000020004" pitchFamily="2" charset="0"/>
              </a:rPr>
              <a:t>deferred comp can help meet</a:t>
            </a:r>
          </a:p>
        </p:txBody>
      </p:sp>
    </p:spTree>
    <p:extLst>
      <p:ext uri="{BB962C8B-B14F-4D97-AF65-F5344CB8AC3E}">
        <p14:creationId xmlns:p14="http://schemas.microsoft.com/office/powerpoint/2010/main" val="1742204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FE3F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01A410-B9A9-A9BC-0E2A-35C8BFAEA9B2}"/>
              </a:ext>
            </a:extLst>
          </p:cNvPr>
          <p:cNvSpPr/>
          <p:nvPr/>
        </p:nvSpPr>
        <p:spPr>
          <a:xfrm rot="10800000" flipH="1">
            <a:off x="0" y="-18526"/>
            <a:ext cx="12192000" cy="6876526"/>
          </a:xfrm>
          <a:prstGeom prst="rect">
            <a:avLst/>
          </a:prstGeom>
          <a:gradFill>
            <a:gsLst>
              <a:gs pos="0">
                <a:srgbClr val="004C97">
                  <a:alpha val="90277"/>
                </a:srgbClr>
              </a:gs>
              <a:gs pos="100000">
                <a:srgbClr val="0376D0"/>
              </a:gs>
            </a:gsLst>
            <a:lin ang="36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TextBox 8">
            <a:extLst>
              <a:ext uri="{FF2B5EF4-FFF2-40B4-BE49-F238E27FC236}">
                <a16:creationId xmlns:a16="http://schemas.microsoft.com/office/drawing/2014/main" id="{B2259601-A2FE-9239-3674-9ADD139E3418}"/>
              </a:ext>
            </a:extLst>
          </p:cNvPr>
          <p:cNvSpPr txBox="1"/>
          <p:nvPr/>
        </p:nvSpPr>
        <p:spPr>
          <a:xfrm>
            <a:off x="8534896" y="3428766"/>
            <a:ext cx="2171605" cy="1572227"/>
          </a:xfrm>
          <a:custGeom>
            <a:avLst/>
            <a:gdLst/>
            <a:ahLst/>
            <a:cxnLst/>
            <a:rect l="l" t="t" r="r" b="b"/>
            <a:pathLst>
              <a:path w="2627643" h="2092634">
                <a:moveTo>
                  <a:pt x="2065544" y="0"/>
                </a:moveTo>
                <a:cubicBezTo>
                  <a:pt x="2397386" y="0"/>
                  <a:pt x="2627643" y="270891"/>
                  <a:pt x="2627643" y="663683"/>
                </a:cubicBezTo>
                <a:cubicBezTo>
                  <a:pt x="2627643" y="1225782"/>
                  <a:pt x="2309346" y="1754019"/>
                  <a:pt x="1760792" y="2092634"/>
                </a:cubicBezTo>
                <a:lnTo>
                  <a:pt x="1496673" y="1754019"/>
                </a:lnTo>
                <a:cubicBezTo>
                  <a:pt x="1760792" y="1537307"/>
                  <a:pt x="1930099" y="1300277"/>
                  <a:pt x="1991049" y="1042931"/>
                </a:cubicBezTo>
                <a:cubicBezTo>
                  <a:pt x="1720158" y="1015842"/>
                  <a:pt x="1523762" y="812673"/>
                  <a:pt x="1523762" y="541782"/>
                </a:cubicBezTo>
                <a:cubicBezTo>
                  <a:pt x="1523762" y="230258"/>
                  <a:pt x="1747247" y="0"/>
                  <a:pt x="2065544" y="0"/>
                </a:cubicBezTo>
                <a:close/>
                <a:moveTo>
                  <a:pt x="568871" y="0"/>
                </a:moveTo>
                <a:cubicBezTo>
                  <a:pt x="900713" y="0"/>
                  <a:pt x="1130970" y="270891"/>
                  <a:pt x="1130970" y="663683"/>
                </a:cubicBezTo>
                <a:cubicBezTo>
                  <a:pt x="1130970" y="1225782"/>
                  <a:pt x="812673" y="1754019"/>
                  <a:pt x="264119" y="2092634"/>
                </a:cubicBezTo>
                <a:lnTo>
                  <a:pt x="0" y="1754019"/>
                </a:lnTo>
                <a:cubicBezTo>
                  <a:pt x="264119" y="1537307"/>
                  <a:pt x="433426" y="1300277"/>
                  <a:pt x="494376" y="1042931"/>
                </a:cubicBezTo>
                <a:cubicBezTo>
                  <a:pt x="223485" y="1015842"/>
                  <a:pt x="27089" y="812673"/>
                  <a:pt x="27089" y="541782"/>
                </a:cubicBezTo>
                <a:cubicBezTo>
                  <a:pt x="27089" y="230258"/>
                  <a:pt x="250574" y="0"/>
                  <a:pt x="568871" y="0"/>
                </a:cubicBezTo>
                <a:close/>
              </a:path>
            </a:pathLst>
          </a:custGeom>
          <a:solidFill>
            <a:prstClr val="white">
              <a:alpha val="20379"/>
            </a:prst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53332" b="1" spc="-93" dirty="0">
              <a:solidFill>
                <a:prstClr val="white"/>
              </a:solidFill>
              <a:latin typeface="FS Elliot Pro"/>
              <a:cs typeface="FS Elliot Pro Light"/>
            </a:endParaRPr>
          </a:p>
        </p:txBody>
      </p:sp>
      <p:sp>
        <p:nvSpPr>
          <p:cNvPr id="11" name="TextBox 10">
            <a:extLst>
              <a:ext uri="{FF2B5EF4-FFF2-40B4-BE49-F238E27FC236}">
                <a16:creationId xmlns:a16="http://schemas.microsoft.com/office/drawing/2014/main" id="{BF86B219-7ED6-B6B1-0627-8C608EF202DC}"/>
              </a:ext>
            </a:extLst>
          </p:cNvPr>
          <p:cNvSpPr txBox="1"/>
          <p:nvPr/>
        </p:nvSpPr>
        <p:spPr>
          <a:xfrm rot="10800000">
            <a:off x="1192188" y="1485232"/>
            <a:ext cx="2171605" cy="1572227"/>
          </a:xfrm>
          <a:custGeom>
            <a:avLst/>
            <a:gdLst/>
            <a:ahLst/>
            <a:cxnLst/>
            <a:rect l="l" t="t" r="r" b="b"/>
            <a:pathLst>
              <a:path w="2627643" h="2092634">
                <a:moveTo>
                  <a:pt x="2065544" y="0"/>
                </a:moveTo>
                <a:cubicBezTo>
                  <a:pt x="2397386" y="0"/>
                  <a:pt x="2627643" y="270891"/>
                  <a:pt x="2627643" y="663683"/>
                </a:cubicBezTo>
                <a:cubicBezTo>
                  <a:pt x="2627643" y="1225782"/>
                  <a:pt x="2309346" y="1754019"/>
                  <a:pt x="1760792" y="2092634"/>
                </a:cubicBezTo>
                <a:lnTo>
                  <a:pt x="1496673" y="1754019"/>
                </a:lnTo>
                <a:cubicBezTo>
                  <a:pt x="1760792" y="1537307"/>
                  <a:pt x="1930099" y="1300277"/>
                  <a:pt x="1991049" y="1042931"/>
                </a:cubicBezTo>
                <a:cubicBezTo>
                  <a:pt x="1720158" y="1015842"/>
                  <a:pt x="1523762" y="812673"/>
                  <a:pt x="1523762" y="541782"/>
                </a:cubicBezTo>
                <a:cubicBezTo>
                  <a:pt x="1523762" y="230258"/>
                  <a:pt x="1747247" y="0"/>
                  <a:pt x="2065544" y="0"/>
                </a:cubicBezTo>
                <a:close/>
                <a:moveTo>
                  <a:pt x="568871" y="0"/>
                </a:moveTo>
                <a:cubicBezTo>
                  <a:pt x="900713" y="0"/>
                  <a:pt x="1130970" y="270891"/>
                  <a:pt x="1130970" y="663683"/>
                </a:cubicBezTo>
                <a:cubicBezTo>
                  <a:pt x="1130970" y="1225782"/>
                  <a:pt x="812673" y="1754019"/>
                  <a:pt x="264119" y="2092634"/>
                </a:cubicBezTo>
                <a:lnTo>
                  <a:pt x="0" y="1754019"/>
                </a:lnTo>
                <a:cubicBezTo>
                  <a:pt x="264119" y="1537307"/>
                  <a:pt x="433426" y="1300277"/>
                  <a:pt x="494376" y="1042931"/>
                </a:cubicBezTo>
                <a:cubicBezTo>
                  <a:pt x="223485" y="1015842"/>
                  <a:pt x="27089" y="812673"/>
                  <a:pt x="27089" y="541782"/>
                </a:cubicBezTo>
                <a:cubicBezTo>
                  <a:pt x="27089" y="230258"/>
                  <a:pt x="250574" y="0"/>
                  <a:pt x="568871" y="0"/>
                </a:cubicBezTo>
                <a:close/>
              </a:path>
            </a:pathLst>
          </a:custGeom>
          <a:solidFill>
            <a:prstClr val="white">
              <a:alpha val="19974"/>
            </a:prst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53332" b="1" spc="-93" dirty="0">
              <a:solidFill>
                <a:prstClr val="white"/>
              </a:solidFill>
              <a:latin typeface="FS Elliot Pro"/>
              <a:cs typeface="FS Elliot Pro Light"/>
            </a:endParaRPr>
          </a:p>
        </p:txBody>
      </p:sp>
      <p:sp>
        <p:nvSpPr>
          <p:cNvPr id="6" name="TextBox 5"/>
          <p:cNvSpPr txBox="1"/>
          <p:nvPr/>
        </p:nvSpPr>
        <p:spPr>
          <a:xfrm>
            <a:off x="1909407" y="2354848"/>
            <a:ext cx="8261882" cy="2472536"/>
          </a:xfrm>
          <a:prstGeom prst="rect">
            <a:avLst/>
          </a:prstGeom>
          <a:noFill/>
        </p:spPr>
        <p:txBody>
          <a:bodyPr wrap="square" rtlCol="0">
            <a:spAutoFit/>
          </a:bodyPr>
          <a:lstStyle/>
          <a:p>
            <a:pPr algn="ctr">
              <a:lnSpc>
                <a:spcPct val="90000"/>
              </a:lnSpc>
            </a:pPr>
            <a:r>
              <a:rPr lang="en-US" sz="4000" b="1" dirty="0">
                <a:solidFill>
                  <a:schemeClr val="bg1"/>
                </a:solidFill>
                <a:latin typeface="FS Elliot Pro" panose="02000503040000020004" pitchFamily="2" charset="0"/>
                <a:cs typeface="FS Elliot Pro Light"/>
              </a:rPr>
              <a:t>80% </a:t>
            </a:r>
            <a:r>
              <a:rPr lang="en-US" sz="4000" dirty="0">
                <a:solidFill>
                  <a:schemeClr val="bg1"/>
                </a:solidFill>
                <a:latin typeface="FS Elliot Pro Light" panose="02000503040000020004" pitchFamily="2" charset="0"/>
                <a:cs typeface="FS Elliot Pro Light"/>
              </a:rPr>
              <a:t>of participants say their deferred comp plan is important in reaching their retirement goals.</a:t>
            </a:r>
          </a:p>
          <a:p>
            <a:pPr algn="ctr"/>
            <a:endParaRPr lang="en-US" sz="2667" b="1" dirty="0">
              <a:solidFill>
                <a:schemeClr val="bg1"/>
              </a:solidFill>
              <a:latin typeface="FS Elliot Pro"/>
              <a:cs typeface="FS Elliot Pro"/>
            </a:endParaRPr>
          </a:p>
          <a:p>
            <a:pPr algn="ctr"/>
            <a:r>
              <a:rPr lang="en-US" sz="2000" b="1" dirty="0">
                <a:solidFill>
                  <a:schemeClr val="bg1"/>
                </a:solidFill>
                <a:latin typeface="FS Elliot Pro"/>
                <a:cs typeface="FS Elliot Pro"/>
              </a:rPr>
              <a:t>2022 Principal</a:t>
            </a:r>
            <a:r>
              <a:rPr lang="en-US" sz="2000" b="1" baseline="30000" dirty="0">
                <a:solidFill>
                  <a:schemeClr val="bg1"/>
                </a:solidFill>
                <a:latin typeface="FS Elliot Pro"/>
                <a:cs typeface="FS Elliot Pro"/>
              </a:rPr>
              <a:t>®</a:t>
            </a:r>
            <a:r>
              <a:rPr lang="en-US" sz="2000" b="1" dirty="0">
                <a:solidFill>
                  <a:schemeClr val="bg1"/>
                </a:solidFill>
                <a:latin typeface="FS Elliot Pro"/>
                <a:cs typeface="FS Elliot Pro"/>
              </a:rPr>
              <a:t> Trends in Nonqualified Deferred Compensation</a:t>
            </a:r>
          </a:p>
        </p:txBody>
      </p:sp>
      <p:sp>
        <p:nvSpPr>
          <p:cNvPr id="5" name="TextBox 4">
            <a:extLst>
              <a:ext uri="{FF2B5EF4-FFF2-40B4-BE49-F238E27FC236}">
                <a16:creationId xmlns:a16="http://schemas.microsoft.com/office/drawing/2014/main" id="{1A1FAB67-E283-08E7-EBC2-5D4FAD452511}"/>
              </a:ext>
            </a:extLst>
          </p:cNvPr>
          <p:cNvSpPr txBox="1"/>
          <p:nvPr/>
        </p:nvSpPr>
        <p:spPr>
          <a:xfrm>
            <a:off x="149512" y="6559055"/>
            <a:ext cx="2710566" cy="215444"/>
          </a:xfrm>
          <a:prstGeom prst="rect">
            <a:avLst/>
          </a:prstGeom>
          <a:noFill/>
        </p:spPr>
        <p:txBody>
          <a:bodyPr wrap="square" rtlCol="0">
            <a:spAutoFit/>
          </a:bodyPr>
          <a:lstStyle/>
          <a:p>
            <a:pPr defTabSz="391756">
              <a:defRPr/>
            </a:pPr>
            <a:r>
              <a:rPr lang="fr-FR" sz="800" kern="0" dirty="0">
                <a:solidFill>
                  <a:schemeClr val="bg1"/>
                </a:solidFill>
                <a:latin typeface="FS Elliot Pro" panose="02000503040000020004" pitchFamily="2" charset="0"/>
              </a:rPr>
              <a:t>BB11557-04 | 2781357-032023</a:t>
            </a:r>
          </a:p>
        </p:txBody>
      </p:sp>
      <p:sp>
        <p:nvSpPr>
          <p:cNvPr id="7" name="Text Placeholder 6">
            <a:extLst>
              <a:ext uri="{FF2B5EF4-FFF2-40B4-BE49-F238E27FC236}">
                <a16:creationId xmlns:a16="http://schemas.microsoft.com/office/drawing/2014/main" id="{CA9E9342-9C0A-45A5-CD46-93D31F94342B}"/>
              </a:ext>
            </a:extLst>
          </p:cNvPr>
          <p:cNvSpPr txBox="1">
            <a:spLocks/>
          </p:cNvSpPr>
          <p:nvPr/>
        </p:nvSpPr>
        <p:spPr>
          <a:xfrm>
            <a:off x="623455" y="200814"/>
            <a:ext cx="4603064" cy="260405"/>
          </a:xfrm>
          <a:prstGeom prst="rect">
            <a:avLst/>
          </a:prstGeom>
        </p:spPr>
        <p:txBody>
          <a:bodyPr lIns="0" tIns="0" rIns="0" bIns="0" anchor="ctr"/>
          <a:lstStyle>
            <a:lvl1pPr marL="342900" indent="-227013" algn="l" defTabSz="457200" rtl="0" eaLnBrk="1" latinLnBrk="0" hangingPunct="1">
              <a:spcBef>
                <a:spcPct val="20000"/>
              </a:spcBef>
              <a:buClr>
                <a:schemeClr val="accent2">
                  <a:lumMod val="50000"/>
                </a:schemeClr>
              </a:buClr>
              <a:buFont typeface="Arial"/>
              <a:buChar char="•"/>
              <a:defRPr sz="1800" kern="1200">
                <a:solidFill>
                  <a:schemeClr val="accent2">
                    <a:lumMod val="50000"/>
                  </a:schemeClr>
                </a:solidFill>
                <a:latin typeface="FS Elliot Pro"/>
                <a:ea typeface="+mn-ea"/>
                <a:cs typeface="FS Elliot Pro"/>
              </a:defRPr>
            </a:lvl1pPr>
            <a:lvl2pPr marL="688975" indent="-231775" algn="l" defTabSz="457200" rtl="0" eaLnBrk="1" latinLnBrk="0" hangingPunct="1">
              <a:spcBef>
                <a:spcPct val="20000"/>
              </a:spcBef>
              <a:buClr>
                <a:schemeClr val="accent2">
                  <a:lumMod val="50000"/>
                </a:schemeClr>
              </a:buClr>
              <a:buFont typeface="Arial"/>
              <a:buChar char="–"/>
              <a:defRPr sz="1600" kern="1200">
                <a:solidFill>
                  <a:schemeClr val="accent2">
                    <a:lumMod val="50000"/>
                  </a:schemeClr>
                </a:solidFill>
                <a:latin typeface="FS Elliot Pro"/>
                <a:ea typeface="+mn-ea"/>
                <a:cs typeface="FS Elliot Pro"/>
              </a:defRPr>
            </a:lvl2pPr>
            <a:lvl3pPr marL="1143000" indent="-228600" algn="l" defTabSz="457200" rtl="0" eaLnBrk="1" latinLnBrk="0" hangingPunct="1">
              <a:spcBef>
                <a:spcPct val="20000"/>
              </a:spcBef>
              <a:buFont typeface="Arial"/>
              <a:buChar char="•"/>
              <a:defRPr sz="1400" kern="1200">
                <a:solidFill>
                  <a:srgbClr val="162B48"/>
                </a:solidFill>
                <a:latin typeface="FS Elliot Pro"/>
                <a:ea typeface="+mn-ea"/>
                <a:cs typeface="FS Elliot Pro"/>
              </a:defRPr>
            </a:lvl3pPr>
            <a:lvl4pPr marL="1600200" indent="-228600" algn="l" defTabSz="457200" rtl="0" eaLnBrk="1" latinLnBrk="0" hangingPunct="1">
              <a:spcBef>
                <a:spcPct val="20000"/>
              </a:spcBef>
              <a:buFont typeface="Arial"/>
              <a:buChar char="–"/>
              <a:defRPr sz="1200" kern="1200">
                <a:solidFill>
                  <a:srgbClr val="162B48"/>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162B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525" indent="0">
              <a:buNone/>
            </a:pPr>
            <a:r>
              <a:rPr lang="en-US" sz="1200" dirty="0">
                <a:solidFill>
                  <a:schemeClr val="bg1"/>
                </a:solidFill>
                <a:latin typeface="FS Elliot Pro" panose="02000503040000020004" pitchFamily="2" charset="0"/>
              </a:rPr>
              <a:t>Retain key employees by helping them save more</a:t>
            </a:r>
          </a:p>
        </p:txBody>
      </p:sp>
      <p:pic>
        <p:nvPicPr>
          <p:cNvPr id="8" name="Graphic 7">
            <a:extLst>
              <a:ext uri="{FF2B5EF4-FFF2-40B4-BE49-F238E27FC236}">
                <a16:creationId xmlns:a16="http://schemas.microsoft.com/office/drawing/2014/main" id="{37CB49E4-20FB-4E64-7FB9-90AB8D547479}"/>
              </a:ext>
            </a:extLst>
          </p:cNvPr>
          <p:cNvPicPr>
            <a:picLocks noChangeAspect="1"/>
          </p:cNvPicPr>
          <p:nvPr/>
        </p:nvPicPr>
        <p:blipFill>
          <a:blip r:embed="rId3">
            <a:lum bright="100000"/>
            <a:extLst>
              <a:ext uri="{96DAC541-7B7A-43D3-8B79-37D633B846F1}">
                <asvg:svgBlip xmlns:asvg="http://schemas.microsoft.com/office/drawing/2016/SVG/main" r:embed="rId4"/>
              </a:ext>
            </a:extLst>
          </a:blip>
          <a:stretch>
            <a:fillRect/>
          </a:stretch>
        </p:blipFill>
        <p:spPr>
          <a:xfrm>
            <a:off x="251304" y="195987"/>
            <a:ext cx="266322" cy="236731"/>
          </a:xfrm>
          <a:prstGeom prst="rect">
            <a:avLst/>
          </a:prstGeom>
        </p:spPr>
      </p:pic>
    </p:spTree>
    <p:extLst>
      <p:ext uri="{BB962C8B-B14F-4D97-AF65-F5344CB8AC3E}">
        <p14:creationId xmlns:p14="http://schemas.microsoft.com/office/powerpoint/2010/main" val="2444034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6E71BDDD-EF40-4908-BC01-15111237D655}"/>
              </a:ext>
            </a:extLst>
          </p:cNvPr>
          <p:cNvSpPr txBox="1">
            <a:spLocks/>
          </p:cNvSpPr>
          <p:nvPr/>
        </p:nvSpPr>
        <p:spPr>
          <a:xfrm>
            <a:off x="608919" y="692573"/>
            <a:ext cx="4961457" cy="711200"/>
          </a:xfrm>
          <a:prstGeom prst="rect">
            <a:avLst/>
          </a:prstGeom>
        </p:spPr>
        <p:txBody>
          <a:bodyPr vert="horz" lIns="0" tIns="0" rIns="0" bIns="0" rtlCol="0" anchor="t" anchorCtr="0">
            <a:noAutofit/>
          </a:bodyPr>
          <a:lstStyle>
            <a:lvl1pPr algn="l" defTabSz="457200" rtl="0" eaLnBrk="1" latinLnBrk="0" hangingPunct="1">
              <a:lnSpc>
                <a:spcPct val="80000"/>
              </a:lnSpc>
              <a:spcBef>
                <a:spcPct val="0"/>
              </a:spcBef>
              <a:buNone/>
              <a:defRPr sz="2100" b="0" i="0" kern="1200" baseline="0">
                <a:solidFill>
                  <a:schemeClr val="bg2"/>
                </a:solidFill>
                <a:latin typeface="FS Elliot Pro"/>
                <a:ea typeface="+mj-ea"/>
                <a:cs typeface="FS Elliot Pro"/>
              </a:defRPr>
            </a:lvl1pPr>
          </a:lstStyle>
          <a:p>
            <a:r>
              <a:rPr lang="en-US" sz="4000" dirty="0">
                <a:solidFill>
                  <a:srgbClr val="0076CF"/>
                </a:solidFill>
                <a:latin typeface="FS Elliot Pro Light" panose="02000503040000020004" pitchFamily="2" charset="0"/>
              </a:rPr>
              <a:t>The retirement gap</a:t>
            </a:r>
          </a:p>
        </p:txBody>
      </p:sp>
      <p:sp>
        <p:nvSpPr>
          <p:cNvPr id="4" name="TextBox 3">
            <a:extLst>
              <a:ext uri="{FF2B5EF4-FFF2-40B4-BE49-F238E27FC236}">
                <a16:creationId xmlns:a16="http://schemas.microsoft.com/office/drawing/2014/main" id="{1153076E-BD14-557F-FDA6-0B5E28F0A411}"/>
              </a:ext>
            </a:extLst>
          </p:cNvPr>
          <p:cNvSpPr txBox="1"/>
          <p:nvPr/>
        </p:nvSpPr>
        <p:spPr>
          <a:xfrm>
            <a:off x="1376136" y="5882526"/>
            <a:ext cx="9429515" cy="553998"/>
          </a:xfrm>
          <a:prstGeom prst="rect">
            <a:avLst/>
          </a:prstGeom>
          <a:noFill/>
        </p:spPr>
        <p:txBody>
          <a:bodyPr wrap="square">
            <a:spAutoFit/>
          </a:bodyPr>
          <a:lstStyle/>
          <a:p>
            <a:r>
              <a:rPr lang="en-US" sz="1000" dirty="0">
                <a:solidFill>
                  <a:srgbClr val="333333"/>
                </a:solidFill>
                <a:latin typeface="FS Elliot Pro" panose="02000503040000020004" pitchFamily="2" charset="0"/>
              </a:rPr>
              <a:t>This information is from the Principal Financial Group</a:t>
            </a:r>
            <a:r>
              <a:rPr lang="en-US" sz="1000" baseline="30000" dirty="0">
                <a:solidFill>
                  <a:srgbClr val="333333"/>
                </a:solidFill>
                <a:latin typeface="FS Elliot Pro" panose="02000503040000020004" pitchFamily="2" charset="0"/>
              </a:rPr>
              <a:t>®</a:t>
            </a:r>
            <a:r>
              <a:rPr lang="en-US" sz="1000" dirty="0">
                <a:solidFill>
                  <a:srgbClr val="333333"/>
                </a:solidFill>
                <a:latin typeface="FS Elliot Pro" panose="02000503040000020004" pitchFamily="2" charset="0"/>
              </a:rPr>
              <a:t> Replacement Ratio Calculator with source information from the Annual Statistical Supplements to the Social Security Bulletin (</a:t>
            </a:r>
            <a:r>
              <a:rPr lang="en-US" sz="1000" dirty="0" err="1">
                <a:solidFill>
                  <a:srgbClr val="333333"/>
                </a:solidFill>
                <a:latin typeface="FS Elliot Pro" panose="02000503040000020004" pitchFamily="2" charset="0"/>
              </a:rPr>
              <a:t>www.ssa.gov</a:t>
            </a:r>
            <a:r>
              <a:rPr lang="en-US" sz="1000" dirty="0">
                <a:solidFill>
                  <a:srgbClr val="333333"/>
                </a:solidFill>
                <a:latin typeface="FS Elliot Pro" panose="02000503040000020004" pitchFamily="2" charset="0"/>
              </a:rPr>
              <a:t>). It is intended to demonstrate the potential impact of Social Security and 401(k) plan benefits at various income levels. For more information on your individual circumstances, please speak with your financial or tax professional. © 2022 Principal Financial Services, Inc.</a:t>
            </a:r>
          </a:p>
        </p:txBody>
      </p:sp>
      <p:sp>
        <p:nvSpPr>
          <p:cNvPr id="8" name="TextBox 7">
            <a:extLst>
              <a:ext uri="{FF2B5EF4-FFF2-40B4-BE49-F238E27FC236}">
                <a16:creationId xmlns:a16="http://schemas.microsoft.com/office/drawing/2014/main" id="{AA4E6261-B02D-5B65-6BD1-D691B669EB5A}"/>
              </a:ext>
            </a:extLst>
          </p:cNvPr>
          <p:cNvSpPr txBox="1"/>
          <p:nvPr/>
        </p:nvSpPr>
        <p:spPr>
          <a:xfrm>
            <a:off x="149512" y="6559055"/>
            <a:ext cx="2710566" cy="215444"/>
          </a:xfrm>
          <a:prstGeom prst="rect">
            <a:avLst/>
          </a:prstGeom>
          <a:noFill/>
        </p:spPr>
        <p:txBody>
          <a:bodyPr wrap="square" rtlCol="0">
            <a:spAutoFit/>
          </a:bodyPr>
          <a:lstStyle/>
          <a:p>
            <a:pPr defTabSz="391756">
              <a:defRPr/>
            </a:pPr>
            <a:r>
              <a:rPr lang="fr-FR" sz="800" kern="0" dirty="0">
                <a:solidFill>
                  <a:srgbClr val="333333"/>
                </a:solidFill>
                <a:latin typeface="FS Elliot Pro" panose="02000503040000020004" pitchFamily="2" charset="0"/>
              </a:rPr>
              <a:t>BB11557-04 | 2781357-032023</a:t>
            </a:r>
          </a:p>
        </p:txBody>
      </p:sp>
      <p:sp>
        <p:nvSpPr>
          <p:cNvPr id="2" name="TextBox 1">
            <a:extLst>
              <a:ext uri="{FF2B5EF4-FFF2-40B4-BE49-F238E27FC236}">
                <a16:creationId xmlns:a16="http://schemas.microsoft.com/office/drawing/2014/main" id="{ACCA1EE5-C4F1-6A22-CF4C-8A58A7AF172B}"/>
              </a:ext>
            </a:extLst>
          </p:cNvPr>
          <p:cNvSpPr txBox="1"/>
          <p:nvPr/>
        </p:nvSpPr>
        <p:spPr>
          <a:xfrm rot="16200000">
            <a:off x="-1165338" y="3126050"/>
            <a:ext cx="3756087" cy="307777"/>
          </a:xfrm>
          <a:prstGeom prst="rect">
            <a:avLst/>
          </a:prstGeom>
          <a:noFill/>
        </p:spPr>
        <p:txBody>
          <a:bodyPr wrap="square">
            <a:spAutoFit/>
          </a:bodyPr>
          <a:lstStyle/>
          <a:p>
            <a:pPr algn="ctr"/>
            <a:r>
              <a:rPr lang="en-US" sz="1400" dirty="0">
                <a:solidFill>
                  <a:srgbClr val="616267"/>
                </a:solidFill>
              </a:rPr>
              <a:t>% of income replaced at retirement</a:t>
            </a:r>
          </a:p>
        </p:txBody>
      </p:sp>
      <p:pic>
        <p:nvPicPr>
          <p:cNvPr id="14" name="Picture 13" descr="A picture containing text, display, screenshot&#10;&#10;Description automatically generated">
            <a:extLst>
              <a:ext uri="{FF2B5EF4-FFF2-40B4-BE49-F238E27FC236}">
                <a16:creationId xmlns:a16="http://schemas.microsoft.com/office/drawing/2014/main" id="{EFD0D843-7FE1-2FD7-7DAC-F66C43E04518}"/>
              </a:ext>
            </a:extLst>
          </p:cNvPr>
          <p:cNvPicPr>
            <a:picLocks noChangeAspect="1"/>
          </p:cNvPicPr>
          <p:nvPr/>
        </p:nvPicPr>
        <p:blipFill rotWithShape="1">
          <a:blip r:embed="rId3"/>
          <a:srcRect l="5023" t="9067" r="5202" b="19892"/>
          <a:stretch/>
        </p:blipFill>
        <p:spPr>
          <a:xfrm>
            <a:off x="1532294" y="1576376"/>
            <a:ext cx="8207840" cy="3902291"/>
          </a:xfrm>
          <a:prstGeom prst="rect">
            <a:avLst/>
          </a:prstGeom>
        </p:spPr>
      </p:pic>
      <p:sp>
        <p:nvSpPr>
          <p:cNvPr id="15" name="TextBox 14">
            <a:extLst>
              <a:ext uri="{FF2B5EF4-FFF2-40B4-BE49-F238E27FC236}">
                <a16:creationId xmlns:a16="http://schemas.microsoft.com/office/drawing/2014/main" id="{1E187B7A-B0BA-FE70-7843-2901140FBD5D}"/>
              </a:ext>
            </a:extLst>
          </p:cNvPr>
          <p:cNvSpPr txBox="1"/>
          <p:nvPr/>
        </p:nvSpPr>
        <p:spPr>
          <a:xfrm>
            <a:off x="852215" y="1454743"/>
            <a:ext cx="626738" cy="276999"/>
          </a:xfrm>
          <a:prstGeom prst="rect">
            <a:avLst/>
          </a:prstGeom>
          <a:noFill/>
        </p:spPr>
        <p:txBody>
          <a:bodyPr wrap="square">
            <a:spAutoFit/>
          </a:bodyPr>
          <a:lstStyle/>
          <a:p>
            <a:pPr algn="r"/>
            <a:r>
              <a:rPr lang="en-US" sz="1200" dirty="0">
                <a:solidFill>
                  <a:srgbClr val="616267"/>
                </a:solidFill>
              </a:rPr>
              <a:t>120%</a:t>
            </a:r>
          </a:p>
        </p:txBody>
      </p:sp>
      <p:sp>
        <p:nvSpPr>
          <p:cNvPr id="16" name="TextBox 15">
            <a:extLst>
              <a:ext uri="{FF2B5EF4-FFF2-40B4-BE49-F238E27FC236}">
                <a16:creationId xmlns:a16="http://schemas.microsoft.com/office/drawing/2014/main" id="{1DC1776B-F4A0-E852-B481-2B14DAA68F49}"/>
              </a:ext>
            </a:extLst>
          </p:cNvPr>
          <p:cNvSpPr txBox="1"/>
          <p:nvPr/>
        </p:nvSpPr>
        <p:spPr>
          <a:xfrm>
            <a:off x="852215" y="2046748"/>
            <a:ext cx="626738" cy="276999"/>
          </a:xfrm>
          <a:prstGeom prst="rect">
            <a:avLst/>
          </a:prstGeom>
          <a:noFill/>
        </p:spPr>
        <p:txBody>
          <a:bodyPr wrap="square">
            <a:spAutoFit/>
          </a:bodyPr>
          <a:lstStyle/>
          <a:p>
            <a:pPr algn="r"/>
            <a:r>
              <a:rPr lang="en-US" sz="1200" dirty="0">
                <a:solidFill>
                  <a:srgbClr val="616267"/>
                </a:solidFill>
              </a:rPr>
              <a:t>100%</a:t>
            </a:r>
          </a:p>
        </p:txBody>
      </p:sp>
      <p:sp>
        <p:nvSpPr>
          <p:cNvPr id="17" name="TextBox 16">
            <a:extLst>
              <a:ext uri="{FF2B5EF4-FFF2-40B4-BE49-F238E27FC236}">
                <a16:creationId xmlns:a16="http://schemas.microsoft.com/office/drawing/2014/main" id="{7B214986-C77E-8CA0-CAD6-EC46FAD43A10}"/>
              </a:ext>
            </a:extLst>
          </p:cNvPr>
          <p:cNvSpPr txBox="1"/>
          <p:nvPr/>
        </p:nvSpPr>
        <p:spPr>
          <a:xfrm>
            <a:off x="852215" y="2580148"/>
            <a:ext cx="626738" cy="276999"/>
          </a:xfrm>
          <a:prstGeom prst="rect">
            <a:avLst/>
          </a:prstGeom>
          <a:noFill/>
        </p:spPr>
        <p:txBody>
          <a:bodyPr wrap="square">
            <a:spAutoFit/>
          </a:bodyPr>
          <a:lstStyle/>
          <a:p>
            <a:pPr algn="r"/>
            <a:r>
              <a:rPr lang="en-US" sz="1200" dirty="0">
                <a:solidFill>
                  <a:srgbClr val="616267"/>
                </a:solidFill>
              </a:rPr>
              <a:t>80%</a:t>
            </a:r>
          </a:p>
        </p:txBody>
      </p:sp>
      <p:sp>
        <p:nvSpPr>
          <p:cNvPr id="18" name="TextBox 17">
            <a:extLst>
              <a:ext uri="{FF2B5EF4-FFF2-40B4-BE49-F238E27FC236}">
                <a16:creationId xmlns:a16="http://schemas.microsoft.com/office/drawing/2014/main" id="{A58BD4B5-66E5-A5F9-668E-63A3B8689CE6}"/>
              </a:ext>
            </a:extLst>
          </p:cNvPr>
          <p:cNvSpPr txBox="1"/>
          <p:nvPr/>
        </p:nvSpPr>
        <p:spPr>
          <a:xfrm>
            <a:off x="852215" y="3151248"/>
            <a:ext cx="626738" cy="276999"/>
          </a:xfrm>
          <a:prstGeom prst="rect">
            <a:avLst/>
          </a:prstGeom>
          <a:noFill/>
        </p:spPr>
        <p:txBody>
          <a:bodyPr wrap="square">
            <a:spAutoFit/>
          </a:bodyPr>
          <a:lstStyle/>
          <a:p>
            <a:pPr algn="r"/>
            <a:r>
              <a:rPr lang="en-US" sz="1200" dirty="0">
                <a:solidFill>
                  <a:srgbClr val="616267"/>
                </a:solidFill>
              </a:rPr>
              <a:t>60%</a:t>
            </a:r>
          </a:p>
        </p:txBody>
      </p:sp>
      <p:sp>
        <p:nvSpPr>
          <p:cNvPr id="19" name="TextBox 18">
            <a:extLst>
              <a:ext uri="{FF2B5EF4-FFF2-40B4-BE49-F238E27FC236}">
                <a16:creationId xmlns:a16="http://schemas.microsoft.com/office/drawing/2014/main" id="{F8391217-ED9A-0139-A1D9-0869C554A94F}"/>
              </a:ext>
            </a:extLst>
          </p:cNvPr>
          <p:cNvSpPr txBox="1"/>
          <p:nvPr/>
        </p:nvSpPr>
        <p:spPr>
          <a:xfrm>
            <a:off x="852215" y="3684648"/>
            <a:ext cx="626738" cy="276999"/>
          </a:xfrm>
          <a:prstGeom prst="rect">
            <a:avLst/>
          </a:prstGeom>
          <a:noFill/>
        </p:spPr>
        <p:txBody>
          <a:bodyPr wrap="square">
            <a:spAutoFit/>
          </a:bodyPr>
          <a:lstStyle/>
          <a:p>
            <a:pPr algn="r"/>
            <a:r>
              <a:rPr lang="en-US" sz="1200" dirty="0">
                <a:solidFill>
                  <a:srgbClr val="616267"/>
                </a:solidFill>
              </a:rPr>
              <a:t>40%</a:t>
            </a:r>
          </a:p>
        </p:txBody>
      </p:sp>
      <p:sp>
        <p:nvSpPr>
          <p:cNvPr id="20" name="TextBox 19">
            <a:extLst>
              <a:ext uri="{FF2B5EF4-FFF2-40B4-BE49-F238E27FC236}">
                <a16:creationId xmlns:a16="http://schemas.microsoft.com/office/drawing/2014/main" id="{C4DA6EFE-FB4D-D06A-B6D1-843D3120ADBA}"/>
              </a:ext>
            </a:extLst>
          </p:cNvPr>
          <p:cNvSpPr txBox="1"/>
          <p:nvPr/>
        </p:nvSpPr>
        <p:spPr>
          <a:xfrm>
            <a:off x="852215" y="4246923"/>
            <a:ext cx="626738" cy="276999"/>
          </a:xfrm>
          <a:prstGeom prst="rect">
            <a:avLst/>
          </a:prstGeom>
          <a:noFill/>
        </p:spPr>
        <p:txBody>
          <a:bodyPr wrap="square">
            <a:spAutoFit/>
          </a:bodyPr>
          <a:lstStyle/>
          <a:p>
            <a:pPr algn="r"/>
            <a:r>
              <a:rPr lang="en-US" sz="1200" dirty="0">
                <a:solidFill>
                  <a:srgbClr val="616267"/>
                </a:solidFill>
              </a:rPr>
              <a:t>20%</a:t>
            </a:r>
          </a:p>
        </p:txBody>
      </p:sp>
      <p:sp>
        <p:nvSpPr>
          <p:cNvPr id="21" name="TextBox 20">
            <a:extLst>
              <a:ext uri="{FF2B5EF4-FFF2-40B4-BE49-F238E27FC236}">
                <a16:creationId xmlns:a16="http://schemas.microsoft.com/office/drawing/2014/main" id="{E33F25EA-71B7-1039-EFAB-6FDFD070A5B4}"/>
              </a:ext>
            </a:extLst>
          </p:cNvPr>
          <p:cNvSpPr txBox="1"/>
          <p:nvPr/>
        </p:nvSpPr>
        <p:spPr>
          <a:xfrm>
            <a:off x="852215" y="4789948"/>
            <a:ext cx="626738" cy="276999"/>
          </a:xfrm>
          <a:prstGeom prst="rect">
            <a:avLst/>
          </a:prstGeom>
          <a:noFill/>
        </p:spPr>
        <p:txBody>
          <a:bodyPr wrap="square">
            <a:spAutoFit/>
          </a:bodyPr>
          <a:lstStyle/>
          <a:p>
            <a:pPr algn="r"/>
            <a:r>
              <a:rPr lang="en-US" sz="1200" dirty="0">
                <a:solidFill>
                  <a:srgbClr val="616267"/>
                </a:solidFill>
              </a:rPr>
              <a:t>0%</a:t>
            </a:r>
          </a:p>
        </p:txBody>
      </p:sp>
      <p:sp>
        <p:nvSpPr>
          <p:cNvPr id="25" name="TextBox 24">
            <a:extLst>
              <a:ext uri="{FF2B5EF4-FFF2-40B4-BE49-F238E27FC236}">
                <a16:creationId xmlns:a16="http://schemas.microsoft.com/office/drawing/2014/main" id="{9AF43D0C-8713-DEA1-029E-A09BFF04AF58}"/>
              </a:ext>
            </a:extLst>
          </p:cNvPr>
          <p:cNvSpPr txBox="1"/>
          <p:nvPr/>
        </p:nvSpPr>
        <p:spPr>
          <a:xfrm>
            <a:off x="1646543" y="4789948"/>
            <a:ext cx="2391075" cy="523220"/>
          </a:xfrm>
          <a:prstGeom prst="rect">
            <a:avLst/>
          </a:prstGeom>
          <a:noFill/>
        </p:spPr>
        <p:txBody>
          <a:bodyPr wrap="square">
            <a:spAutoFit/>
          </a:bodyPr>
          <a:lstStyle/>
          <a:p>
            <a:r>
              <a:rPr lang="en-US" sz="1400" b="1" dirty="0">
                <a:solidFill>
                  <a:schemeClr val="bg1"/>
                </a:solidFill>
                <a:latin typeface="FS Elliot Pro" panose="02000503040000020004" pitchFamily="2" charset="0"/>
              </a:rPr>
              <a:t>Social Security</a:t>
            </a:r>
          </a:p>
          <a:p>
            <a:r>
              <a:rPr lang="en-US" sz="1400" b="1" dirty="0">
                <a:solidFill>
                  <a:schemeClr val="bg1"/>
                </a:solidFill>
                <a:latin typeface="FS Elliot Pro" panose="02000503040000020004" pitchFamily="2" charset="0"/>
              </a:rPr>
              <a:t>retirement benefits</a:t>
            </a:r>
          </a:p>
        </p:txBody>
      </p:sp>
      <p:sp>
        <p:nvSpPr>
          <p:cNvPr id="26" name="TextBox 25">
            <a:extLst>
              <a:ext uri="{FF2B5EF4-FFF2-40B4-BE49-F238E27FC236}">
                <a16:creationId xmlns:a16="http://schemas.microsoft.com/office/drawing/2014/main" id="{409B24E6-24DE-0E68-96F9-9CC4FE5BA34C}"/>
              </a:ext>
            </a:extLst>
          </p:cNvPr>
          <p:cNvSpPr txBox="1"/>
          <p:nvPr/>
        </p:nvSpPr>
        <p:spPr>
          <a:xfrm>
            <a:off x="1646543" y="3406729"/>
            <a:ext cx="1470283" cy="738664"/>
          </a:xfrm>
          <a:prstGeom prst="rect">
            <a:avLst/>
          </a:prstGeom>
          <a:noFill/>
        </p:spPr>
        <p:txBody>
          <a:bodyPr wrap="square">
            <a:spAutoFit/>
          </a:bodyPr>
          <a:lstStyle/>
          <a:p>
            <a:r>
              <a:rPr lang="en-US" sz="1400" b="1" dirty="0">
                <a:solidFill>
                  <a:srgbClr val="002855"/>
                </a:solidFill>
                <a:latin typeface="FS Elliot Pro" panose="02000503040000020004" pitchFamily="2" charset="0"/>
              </a:rPr>
              <a:t>Qualified</a:t>
            </a:r>
          </a:p>
          <a:p>
            <a:r>
              <a:rPr lang="en-US" sz="1400" b="1" dirty="0">
                <a:solidFill>
                  <a:srgbClr val="002855"/>
                </a:solidFill>
                <a:latin typeface="FS Elliot Pro" panose="02000503040000020004" pitchFamily="2" charset="0"/>
              </a:rPr>
              <a:t>retirement benefits</a:t>
            </a:r>
          </a:p>
        </p:txBody>
      </p:sp>
      <p:sp>
        <p:nvSpPr>
          <p:cNvPr id="27" name="TextBox 26">
            <a:extLst>
              <a:ext uri="{FF2B5EF4-FFF2-40B4-BE49-F238E27FC236}">
                <a16:creationId xmlns:a16="http://schemas.microsoft.com/office/drawing/2014/main" id="{1DEFCD80-57A9-B005-3267-1FF1128E8C50}"/>
              </a:ext>
            </a:extLst>
          </p:cNvPr>
          <p:cNvSpPr txBox="1"/>
          <p:nvPr/>
        </p:nvSpPr>
        <p:spPr>
          <a:xfrm>
            <a:off x="2164615" y="4046346"/>
            <a:ext cx="783180" cy="307777"/>
          </a:xfrm>
          <a:prstGeom prst="rect">
            <a:avLst/>
          </a:prstGeom>
          <a:noFill/>
        </p:spPr>
        <p:txBody>
          <a:bodyPr wrap="square">
            <a:spAutoFit/>
          </a:bodyPr>
          <a:lstStyle/>
          <a:p>
            <a:r>
              <a:rPr lang="en-US" sz="1400" dirty="0">
                <a:solidFill>
                  <a:srgbClr val="002855"/>
                </a:solidFill>
                <a:latin typeface="FS Elliot Pro" panose="02000503040000020004" pitchFamily="2" charset="0"/>
              </a:rPr>
              <a:t>401(k)</a:t>
            </a:r>
          </a:p>
        </p:txBody>
      </p:sp>
      <p:sp>
        <p:nvSpPr>
          <p:cNvPr id="28" name="TextBox 27">
            <a:extLst>
              <a:ext uri="{FF2B5EF4-FFF2-40B4-BE49-F238E27FC236}">
                <a16:creationId xmlns:a16="http://schemas.microsoft.com/office/drawing/2014/main" id="{6FF76F6D-34E3-9737-CCC7-C9D3557320AF}"/>
              </a:ext>
            </a:extLst>
          </p:cNvPr>
          <p:cNvSpPr txBox="1"/>
          <p:nvPr/>
        </p:nvSpPr>
        <p:spPr>
          <a:xfrm>
            <a:off x="1646543" y="2405811"/>
            <a:ext cx="4123624" cy="307777"/>
          </a:xfrm>
          <a:prstGeom prst="rect">
            <a:avLst/>
          </a:prstGeom>
          <a:noFill/>
        </p:spPr>
        <p:txBody>
          <a:bodyPr wrap="square">
            <a:spAutoFit/>
          </a:bodyPr>
          <a:lstStyle/>
          <a:p>
            <a:r>
              <a:rPr lang="en-US" sz="1400" b="1" dirty="0">
                <a:solidFill>
                  <a:srgbClr val="002855"/>
                </a:solidFill>
                <a:latin typeface="FS Elliot Pro" panose="02000503040000020004" pitchFamily="2" charset="0"/>
              </a:rPr>
              <a:t>Income replacement goal</a:t>
            </a:r>
          </a:p>
        </p:txBody>
      </p:sp>
      <p:sp>
        <p:nvSpPr>
          <p:cNvPr id="29" name="TextBox 28">
            <a:extLst>
              <a:ext uri="{FF2B5EF4-FFF2-40B4-BE49-F238E27FC236}">
                <a16:creationId xmlns:a16="http://schemas.microsoft.com/office/drawing/2014/main" id="{BC464B07-9944-2B66-B9B1-31C53D4BEDDC}"/>
              </a:ext>
            </a:extLst>
          </p:cNvPr>
          <p:cNvSpPr txBox="1"/>
          <p:nvPr/>
        </p:nvSpPr>
        <p:spPr>
          <a:xfrm>
            <a:off x="7023136" y="3225347"/>
            <a:ext cx="1014663" cy="523220"/>
          </a:xfrm>
          <a:prstGeom prst="rect">
            <a:avLst/>
          </a:prstGeom>
          <a:noFill/>
        </p:spPr>
        <p:txBody>
          <a:bodyPr wrap="square">
            <a:spAutoFit/>
          </a:bodyPr>
          <a:lstStyle/>
          <a:p>
            <a:pPr algn="ctr"/>
            <a:r>
              <a:rPr lang="en-US" sz="2800" b="1" dirty="0">
                <a:solidFill>
                  <a:srgbClr val="002855"/>
                </a:solidFill>
                <a:latin typeface="FS Elliot Pro" panose="02000503040000020004" pitchFamily="2" charset="0"/>
              </a:rPr>
              <a:t>GAP</a:t>
            </a:r>
          </a:p>
        </p:txBody>
      </p:sp>
      <p:sp>
        <p:nvSpPr>
          <p:cNvPr id="6" name="Text Placeholder 6">
            <a:extLst>
              <a:ext uri="{FF2B5EF4-FFF2-40B4-BE49-F238E27FC236}">
                <a16:creationId xmlns:a16="http://schemas.microsoft.com/office/drawing/2014/main" id="{7179A32B-1D71-1208-4604-BAAAEE70B16C}"/>
              </a:ext>
            </a:extLst>
          </p:cNvPr>
          <p:cNvSpPr txBox="1">
            <a:spLocks/>
          </p:cNvSpPr>
          <p:nvPr/>
        </p:nvSpPr>
        <p:spPr>
          <a:xfrm>
            <a:off x="623455" y="200814"/>
            <a:ext cx="4603064" cy="260405"/>
          </a:xfrm>
          <a:prstGeom prst="rect">
            <a:avLst/>
          </a:prstGeom>
        </p:spPr>
        <p:txBody>
          <a:bodyPr lIns="0" tIns="0" rIns="0" bIns="0" anchor="ctr"/>
          <a:lstStyle>
            <a:lvl1pPr marL="342900" indent="-227013" algn="l" defTabSz="457200" rtl="0" eaLnBrk="1" latinLnBrk="0" hangingPunct="1">
              <a:spcBef>
                <a:spcPct val="20000"/>
              </a:spcBef>
              <a:buClr>
                <a:schemeClr val="accent2">
                  <a:lumMod val="50000"/>
                </a:schemeClr>
              </a:buClr>
              <a:buFont typeface="Arial"/>
              <a:buChar char="•"/>
              <a:defRPr sz="1800" kern="1200">
                <a:solidFill>
                  <a:schemeClr val="accent2">
                    <a:lumMod val="50000"/>
                  </a:schemeClr>
                </a:solidFill>
                <a:latin typeface="FS Elliot Pro"/>
                <a:ea typeface="+mn-ea"/>
                <a:cs typeface="FS Elliot Pro"/>
              </a:defRPr>
            </a:lvl1pPr>
            <a:lvl2pPr marL="688975" indent="-231775" algn="l" defTabSz="457200" rtl="0" eaLnBrk="1" latinLnBrk="0" hangingPunct="1">
              <a:spcBef>
                <a:spcPct val="20000"/>
              </a:spcBef>
              <a:buClr>
                <a:schemeClr val="accent2">
                  <a:lumMod val="50000"/>
                </a:schemeClr>
              </a:buClr>
              <a:buFont typeface="Arial"/>
              <a:buChar char="–"/>
              <a:defRPr sz="1600" kern="1200">
                <a:solidFill>
                  <a:schemeClr val="accent2">
                    <a:lumMod val="50000"/>
                  </a:schemeClr>
                </a:solidFill>
                <a:latin typeface="FS Elliot Pro"/>
                <a:ea typeface="+mn-ea"/>
                <a:cs typeface="FS Elliot Pro"/>
              </a:defRPr>
            </a:lvl2pPr>
            <a:lvl3pPr marL="1143000" indent="-228600" algn="l" defTabSz="457200" rtl="0" eaLnBrk="1" latinLnBrk="0" hangingPunct="1">
              <a:spcBef>
                <a:spcPct val="20000"/>
              </a:spcBef>
              <a:buFont typeface="Arial"/>
              <a:buChar char="•"/>
              <a:defRPr sz="1400" kern="1200">
                <a:solidFill>
                  <a:srgbClr val="162B48"/>
                </a:solidFill>
                <a:latin typeface="FS Elliot Pro"/>
                <a:ea typeface="+mn-ea"/>
                <a:cs typeface="FS Elliot Pro"/>
              </a:defRPr>
            </a:lvl3pPr>
            <a:lvl4pPr marL="1600200" indent="-228600" algn="l" defTabSz="457200" rtl="0" eaLnBrk="1" latinLnBrk="0" hangingPunct="1">
              <a:spcBef>
                <a:spcPct val="20000"/>
              </a:spcBef>
              <a:buFont typeface="Arial"/>
              <a:buChar char="–"/>
              <a:defRPr sz="1200" kern="1200">
                <a:solidFill>
                  <a:srgbClr val="162B48"/>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162B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525" indent="0">
              <a:buNone/>
            </a:pPr>
            <a:r>
              <a:rPr lang="en-US" sz="1200" dirty="0">
                <a:solidFill>
                  <a:srgbClr val="002855"/>
                </a:solidFill>
                <a:latin typeface="FS Elliot Pro" panose="02000503040000020004" pitchFamily="2" charset="0"/>
              </a:rPr>
              <a:t>Retain key employees by helping them save more</a:t>
            </a:r>
          </a:p>
        </p:txBody>
      </p:sp>
      <p:pic>
        <p:nvPicPr>
          <p:cNvPr id="9" name="Graphic 8">
            <a:extLst>
              <a:ext uri="{FF2B5EF4-FFF2-40B4-BE49-F238E27FC236}">
                <a16:creationId xmlns:a16="http://schemas.microsoft.com/office/drawing/2014/main" id="{4FF7E429-9CAE-6795-0663-6A3283612747}"/>
              </a:ext>
            </a:extLst>
          </p:cNvPr>
          <p:cNvPicPr>
            <a:picLocks noChangeAspect="1"/>
          </p:cNvPicPr>
          <p:nvPr/>
        </p:nvPicPr>
        <p:blipFill>
          <a:blip r:embed="rId4">
            <a:lum/>
            <a:extLst>
              <a:ext uri="{96DAC541-7B7A-43D3-8B79-37D633B846F1}">
                <asvg:svgBlip xmlns:asvg="http://schemas.microsoft.com/office/drawing/2016/SVG/main" r:embed="rId5"/>
              </a:ext>
            </a:extLst>
          </a:blip>
          <a:stretch>
            <a:fillRect/>
          </a:stretch>
        </p:blipFill>
        <p:spPr>
          <a:xfrm>
            <a:off x="251304" y="195987"/>
            <a:ext cx="266322" cy="236731"/>
          </a:xfrm>
          <a:prstGeom prst="rect">
            <a:avLst/>
          </a:prstGeom>
        </p:spPr>
      </p:pic>
      <p:sp>
        <p:nvSpPr>
          <p:cNvPr id="30" name="Rectangle 29">
            <a:extLst>
              <a:ext uri="{FF2B5EF4-FFF2-40B4-BE49-F238E27FC236}">
                <a16:creationId xmlns:a16="http://schemas.microsoft.com/office/drawing/2014/main" id="{5D6E4904-2DD9-A3B5-AC31-827F742A3A85}"/>
              </a:ext>
            </a:extLst>
          </p:cNvPr>
          <p:cNvSpPr/>
          <p:nvPr/>
        </p:nvSpPr>
        <p:spPr>
          <a:xfrm>
            <a:off x="8578172" y="806336"/>
            <a:ext cx="2660763" cy="2902154"/>
          </a:xfrm>
          <a:prstGeom prst="rect">
            <a:avLst/>
          </a:prstGeom>
          <a:solidFill>
            <a:srgbClr val="0076CF"/>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11">
            <a:extLst>
              <a:ext uri="{FF2B5EF4-FFF2-40B4-BE49-F238E27FC236}">
                <a16:creationId xmlns:a16="http://schemas.microsoft.com/office/drawing/2014/main" id="{4ECE22F8-41A4-89C2-A208-9016EF3EAE0D}"/>
              </a:ext>
            </a:extLst>
          </p:cNvPr>
          <p:cNvSpPr/>
          <p:nvPr/>
        </p:nvSpPr>
        <p:spPr bwMode="auto">
          <a:xfrm>
            <a:off x="8815398" y="1370540"/>
            <a:ext cx="2259121" cy="1583935"/>
          </a:xfrm>
          <a:prstGeom prst="roundRect">
            <a:avLst>
              <a:gd name="adj" fmla="val 0"/>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000" kern="0" dirty="0">
                <a:solidFill>
                  <a:schemeClr val="bg1"/>
                </a:solidFill>
                <a:latin typeface="FS Elliot Pro Light" panose="02000503040000020004" pitchFamily="2" charset="0"/>
                <a:cs typeface="Arial" panose="020B0604020202020204" pitchFamily="34" charset="0"/>
              </a:rPr>
              <a:t>Your retirement savings gap could </a:t>
            </a:r>
            <a:r>
              <a:rPr lang="en-US" sz="2000" b="1" kern="0" dirty="0">
                <a:solidFill>
                  <a:schemeClr val="bg1"/>
                </a:solidFill>
                <a:latin typeface="FS Elliot Pro" panose="02000503040000020004" pitchFamily="2" charset="0"/>
                <a:cs typeface="Arial" panose="020B0604020202020204" pitchFamily="34" charset="0"/>
              </a:rPr>
              <a:t>be</a:t>
            </a:r>
            <a:r>
              <a:rPr lang="en-US" sz="2000" kern="0" dirty="0">
                <a:solidFill>
                  <a:schemeClr val="bg1"/>
                </a:solidFill>
                <a:latin typeface="FS Elliot Pro Light" panose="02000503040000020004" pitchFamily="2" charset="0"/>
                <a:cs typeface="Arial" panose="020B0604020202020204" pitchFamily="34" charset="0"/>
              </a:rPr>
              <a:t> </a:t>
            </a:r>
            <a:r>
              <a:rPr lang="en-US" sz="2000" b="1" kern="0" dirty="0">
                <a:solidFill>
                  <a:schemeClr val="bg1"/>
                </a:solidFill>
                <a:latin typeface="FS Elliot Pro" panose="02000503040000020004" pitchFamily="2" charset="0"/>
                <a:cs typeface="Arial" panose="020B0604020202020204" pitchFamily="34" charset="0"/>
              </a:rPr>
              <a:t>between </a:t>
            </a:r>
            <a:br>
              <a:rPr lang="en-US" sz="2000" b="1" kern="0" dirty="0">
                <a:solidFill>
                  <a:schemeClr val="bg1"/>
                </a:solidFill>
                <a:latin typeface="FS Elliot Pro" panose="02000503040000020004" pitchFamily="2" charset="0"/>
                <a:cs typeface="Arial" panose="020B0604020202020204" pitchFamily="34" charset="0"/>
              </a:rPr>
            </a:br>
            <a:r>
              <a:rPr lang="en-US" sz="2000" b="1" kern="0" dirty="0">
                <a:solidFill>
                  <a:schemeClr val="bg1"/>
                </a:solidFill>
                <a:latin typeface="FS Elliot Pro" panose="02000503040000020004" pitchFamily="2" charset="0"/>
                <a:cs typeface="Arial" panose="020B0604020202020204" pitchFamily="34" charset="0"/>
              </a:rPr>
              <a:t>40%-60% </a:t>
            </a:r>
            <a:br>
              <a:rPr lang="en-US" sz="2000" b="1" kern="0" dirty="0">
                <a:solidFill>
                  <a:schemeClr val="bg1"/>
                </a:solidFill>
                <a:latin typeface="FS Elliot Pro" panose="02000503040000020004" pitchFamily="2" charset="0"/>
                <a:cs typeface="Arial" panose="020B0604020202020204" pitchFamily="34" charset="0"/>
              </a:rPr>
            </a:br>
            <a:r>
              <a:rPr lang="en-US" sz="2000" b="1" kern="0" dirty="0">
                <a:solidFill>
                  <a:schemeClr val="bg1"/>
                </a:solidFill>
                <a:latin typeface="FS Elliot Pro" panose="02000503040000020004" pitchFamily="2" charset="0"/>
                <a:cs typeface="Arial" panose="020B0604020202020204" pitchFamily="34" charset="0"/>
              </a:rPr>
              <a:t>of your need. </a:t>
            </a:r>
          </a:p>
        </p:txBody>
      </p:sp>
      <p:sp>
        <p:nvSpPr>
          <p:cNvPr id="13" name="Rectangle 12">
            <a:extLst>
              <a:ext uri="{FF2B5EF4-FFF2-40B4-BE49-F238E27FC236}">
                <a16:creationId xmlns:a16="http://schemas.microsoft.com/office/drawing/2014/main" id="{B1DC4DD5-16AC-790A-A11A-70270DB4656B}"/>
              </a:ext>
            </a:extLst>
          </p:cNvPr>
          <p:cNvSpPr/>
          <p:nvPr/>
        </p:nvSpPr>
        <p:spPr>
          <a:xfrm>
            <a:off x="8677254" y="741387"/>
            <a:ext cx="2630151" cy="2878687"/>
          </a:xfrm>
          <a:prstGeom prst="rect">
            <a:avLst/>
          </a:prstGeom>
          <a:noFill/>
          <a:ln w="19050" cap="rnd">
            <a:solidFill>
              <a:srgbClr val="004C97"/>
            </a:solidFill>
            <a:prstDash val="solid"/>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6" name="Group 35">
            <a:extLst>
              <a:ext uri="{FF2B5EF4-FFF2-40B4-BE49-F238E27FC236}">
                <a16:creationId xmlns:a16="http://schemas.microsoft.com/office/drawing/2014/main" id="{9720A59A-7DFB-8256-892F-D4E8E3D3C398}"/>
              </a:ext>
            </a:extLst>
          </p:cNvPr>
          <p:cNvGrpSpPr/>
          <p:nvPr/>
        </p:nvGrpSpPr>
        <p:grpSpPr>
          <a:xfrm>
            <a:off x="1457271" y="5478673"/>
            <a:ext cx="8322191" cy="307777"/>
            <a:chOff x="1417943" y="5349126"/>
            <a:chExt cx="8322191" cy="307777"/>
          </a:xfrm>
        </p:grpSpPr>
        <p:sp>
          <p:nvSpPr>
            <p:cNvPr id="22" name="TextBox 21">
              <a:extLst>
                <a:ext uri="{FF2B5EF4-FFF2-40B4-BE49-F238E27FC236}">
                  <a16:creationId xmlns:a16="http://schemas.microsoft.com/office/drawing/2014/main" id="{64CC39DA-7A4B-F4EA-9D0D-F2308DF98E55}"/>
                </a:ext>
              </a:extLst>
            </p:cNvPr>
            <p:cNvSpPr txBox="1"/>
            <p:nvPr/>
          </p:nvSpPr>
          <p:spPr>
            <a:xfrm>
              <a:off x="1417943" y="5349126"/>
              <a:ext cx="1098934" cy="307777"/>
            </a:xfrm>
            <a:prstGeom prst="rect">
              <a:avLst/>
            </a:prstGeom>
            <a:noFill/>
          </p:spPr>
          <p:txBody>
            <a:bodyPr wrap="square">
              <a:spAutoFit/>
            </a:bodyPr>
            <a:lstStyle/>
            <a:p>
              <a:r>
                <a:rPr lang="en-US" sz="1400" b="1" dirty="0">
                  <a:solidFill>
                    <a:srgbClr val="616267"/>
                  </a:solidFill>
                </a:rPr>
                <a:t>Less</a:t>
              </a:r>
            </a:p>
          </p:txBody>
        </p:sp>
        <p:sp>
          <p:nvSpPr>
            <p:cNvPr id="23" name="TextBox 22">
              <a:extLst>
                <a:ext uri="{FF2B5EF4-FFF2-40B4-BE49-F238E27FC236}">
                  <a16:creationId xmlns:a16="http://schemas.microsoft.com/office/drawing/2014/main" id="{60A4A1BF-F62D-D233-CA91-A738D6B1277F}"/>
                </a:ext>
              </a:extLst>
            </p:cNvPr>
            <p:cNvSpPr txBox="1"/>
            <p:nvPr/>
          </p:nvSpPr>
          <p:spPr>
            <a:xfrm>
              <a:off x="4586441" y="5349126"/>
              <a:ext cx="1903798" cy="307777"/>
            </a:xfrm>
            <a:prstGeom prst="rect">
              <a:avLst/>
            </a:prstGeom>
            <a:noFill/>
          </p:spPr>
          <p:txBody>
            <a:bodyPr wrap="square">
              <a:spAutoFit/>
            </a:bodyPr>
            <a:lstStyle/>
            <a:p>
              <a:pPr algn="ctr"/>
              <a:r>
                <a:rPr lang="en-US" sz="1400" b="1" dirty="0">
                  <a:solidFill>
                    <a:srgbClr val="616267"/>
                  </a:solidFill>
                </a:rPr>
                <a:t>Current income</a:t>
              </a:r>
            </a:p>
          </p:txBody>
        </p:sp>
        <p:sp>
          <p:nvSpPr>
            <p:cNvPr id="24" name="TextBox 23">
              <a:extLst>
                <a:ext uri="{FF2B5EF4-FFF2-40B4-BE49-F238E27FC236}">
                  <a16:creationId xmlns:a16="http://schemas.microsoft.com/office/drawing/2014/main" id="{FB0279A1-BA91-C871-8105-D1E423E2A8BE}"/>
                </a:ext>
              </a:extLst>
            </p:cNvPr>
            <p:cNvSpPr txBox="1"/>
            <p:nvPr/>
          </p:nvSpPr>
          <p:spPr>
            <a:xfrm>
              <a:off x="8999720" y="5349126"/>
              <a:ext cx="740414" cy="307777"/>
            </a:xfrm>
            <a:prstGeom prst="rect">
              <a:avLst/>
            </a:prstGeom>
            <a:noFill/>
          </p:spPr>
          <p:txBody>
            <a:bodyPr wrap="square">
              <a:spAutoFit/>
            </a:bodyPr>
            <a:lstStyle/>
            <a:p>
              <a:pPr algn="r"/>
              <a:r>
                <a:rPr lang="en-US" sz="1400" b="1" dirty="0">
                  <a:solidFill>
                    <a:srgbClr val="616267"/>
                  </a:solidFill>
                </a:rPr>
                <a:t>More</a:t>
              </a:r>
            </a:p>
          </p:txBody>
        </p:sp>
        <p:cxnSp>
          <p:nvCxnSpPr>
            <p:cNvPr id="31" name="Straight Arrow Connector 30">
              <a:extLst>
                <a:ext uri="{FF2B5EF4-FFF2-40B4-BE49-F238E27FC236}">
                  <a16:creationId xmlns:a16="http://schemas.microsoft.com/office/drawing/2014/main" id="{00DAFCAE-31E0-D3A8-14A2-4F2BE33E2274}"/>
                </a:ext>
              </a:extLst>
            </p:cNvPr>
            <p:cNvCxnSpPr/>
            <p:nvPr/>
          </p:nvCxnSpPr>
          <p:spPr>
            <a:xfrm>
              <a:off x="6282813" y="5512846"/>
              <a:ext cx="2821858" cy="0"/>
            </a:xfrm>
            <a:prstGeom prst="straightConnector1">
              <a:avLst/>
            </a:prstGeom>
            <a:ln w="19050">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E1E567DB-84C3-55E1-C11D-786DF06D9E4F}"/>
                </a:ext>
              </a:extLst>
            </p:cNvPr>
            <p:cNvCxnSpPr>
              <a:cxnSpLocks/>
            </p:cNvCxnSpPr>
            <p:nvPr/>
          </p:nvCxnSpPr>
          <p:spPr>
            <a:xfrm flipH="1">
              <a:off x="1967410" y="5512846"/>
              <a:ext cx="2820900" cy="0"/>
            </a:xfrm>
            <a:prstGeom prst="straightConnector1">
              <a:avLst/>
            </a:prstGeom>
            <a:ln w="19050">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5653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5A7CD3-5AA9-ECAF-2BC2-7B9CBB7C8527}"/>
              </a:ext>
            </a:extLst>
          </p:cNvPr>
          <p:cNvSpPr/>
          <p:nvPr/>
        </p:nvSpPr>
        <p:spPr>
          <a:xfrm rot="10800000" flipH="1">
            <a:off x="0" y="2185675"/>
            <a:ext cx="12192000" cy="4672323"/>
          </a:xfrm>
          <a:prstGeom prst="rect">
            <a:avLst/>
          </a:prstGeom>
          <a:solidFill>
            <a:srgbClr val="EDF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134CA70F-455F-E423-2647-B69730B2BF30}"/>
              </a:ext>
            </a:extLst>
          </p:cNvPr>
          <p:cNvSpPr/>
          <p:nvPr/>
        </p:nvSpPr>
        <p:spPr>
          <a:xfrm>
            <a:off x="5226519" y="1686532"/>
            <a:ext cx="5995494" cy="3484936"/>
          </a:xfrm>
          <a:prstGeom prst="rect">
            <a:avLst/>
          </a:prstGeom>
          <a:solidFill>
            <a:srgbClr val="0076CF"/>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a:extLst>
              <a:ext uri="{FF2B5EF4-FFF2-40B4-BE49-F238E27FC236}">
                <a16:creationId xmlns:a16="http://schemas.microsoft.com/office/drawing/2014/main" id="{987AEF32-8FC1-3C18-7865-898F0930B2FF}"/>
              </a:ext>
            </a:extLst>
          </p:cNvPr>
          <p:cNvSpPr/>
          <p:nvPr/>
        </p:nvSpPr>
        <p:spPr>
          <a:xfrm>
            <a:off x="5324840" y="1598043"/>
            <a:ext cx="5995494" cy="3484936"/>
          </a:xfrm>
          <a:prstGeom prst="rect">
            <a:avLst/>
          </a:prstGeom>
          <a:noFill/>
          <a:ln w="19050" cap="rnd">
            <a:solidFill>
              <a:srgbClr val="004C97"/>
            </a:solidFill>
            <a:prstDash val="solid"/>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2">
            <a:extLst>
              <a:ext uri="{FF2B5EF4-FFF2-40B4-BE49-F238E27FC236}">
                <a16:creationId xmlns:a16="http://schemas.microsoft.com/office/drawing/2014/main" id="{82864BE7-389A-3C58-DB10-88D1E8921A5B}"/>
              </a:ext>
            </a:extLst>
          </p:cNvPr>
          <p:cNvSpPr txBox="1">
            <a:spLocks/>
          </p:cNvSpPr>
          <p:nvPr/>
        </p:nvSpPr>
        <p:spPr>
          <a:xfrm>
            <a:off x="608919" y="592201"/>
            <a:ext cx="4961457" cy="711200"/>
          </a:xfrm>
          <a:prstGeom prst="rect">
            <a:avLst/>
          </a:prstGeom>
        </p:spPr>
        <p:txBody>
          <a:bodyPr vert="horz" lIns="0" tIns="0" rIns="0" bIns="0" rtlCol="0" anchor="t" anchorCtr="0">
            <a:noAutofit/>
          </a:bodyPr>
          <a:lstStyle>
            <a:lvl1pPr algn="l" defTabSz="457200" rtl="0" eaLnBrk="1" latinLnBrk="0" hangingPunct="1">
              <a:lnSpc>
                <a:spcPct val="80000"/>
              </a:lnSpc>
              <a:spcBef>
                <a:spcPct val="0"/>
              </a:spcBef>
              <a:buNone/>
              <a:defRPr sz="2100" b="0" i="0" kern="1200" baseline="0">
                <a:solidFill>
                  <a:schemeClr val="bg2"/>
                </a:solidFill>
                <a:latin typeface="FS Elliot Pro"/>
                <a:ea typeface="+mj-ea"/>
                <a:cs typeface="FS Elliot Pro"/>
              </a:defRPr>
            </a:lvl1pPr>
          </a:lstStyle>
          <a:p>
            <a:pPr>
              <a:lnSpc>
                <a:spcPct val="100000"/>
              </a:lnSpc>
            </a:pPr>
            <a:r>
              <a:rPr lang="en-US" sz="4000" dirty="0">
                <a:solidFill>
                  <a:srgbClr val="0076CF"/>
                </a:solidFill>
                <a:latin typeface="FS Elliot Pro Light" panose="02000503040000020004" pitchFamily="2" charset="0"/>
              </a:rPr>
              <a:t>401(k) </a:t>
            </a:r>
            <a:br>
              <a:rPr lang="en-US" sz="4000" dirty="0">
                <a:solidFill>
                  <a:srgbClr val="0076CF"/>
                </a:solidFill>
                <a:latin typeface="FS Elliot Pro Light" panose="02000503040000020004" pitchFamily="2" charset="0"/>
              </a:rPr>
            </a:br>
            <a:r>
              <a:rPr lang="en-US" sz="4000" dirty="0">
                <a:solidFill>
                  <a:srgbClr val="0076CF"/>
                </a:solidFill>
                <a:latin typeface="FS Elliot Pro Light" panose="02000503040000020004" pitchFamily="2" charset="0"/>
              </a:rPr>
              <a:t>restoration</a:t>
            </a:r>
          </a:p>
        </p:txBody>
      </p:sp>
      <p:sp>
        <p:nvSpPr>
          <p:cNvPr id="11" name="Content Placeholder 2">
            <a:extLst>
              <a:ext uri="{FF2B5EF4-FFF2-40B4-BE49-F238E27FC236}">
                <a16:creationId xmlns:a16="http://schemas.microsoft.com/office/drawing/2014/main" id="{617A9D97-D7E7-A14B-90F3-16803033C9E9}"/>
              </a:ext>
            </a:extLst>
          </p:cNvPr>
          <p:cNvSpPr txBox="1">
            <a:spLocks/>
          </p:cNvSpPr>
          <p:nvPr/>
        </p:nvSpPr>
        <p:spPr>
          <a:xfrm>
            <a:off x="6219885" y="2126822"/>
            <a:ext cx="4054825" cy="2561215"/>
          </a:xfrm>
          <a:prstGeom prst="rect">
            <a:avLst/>
          </a:prstGeom>
        </p:spPr>
        <p:txBody>
          <a:bodyPr>
            <a:noAutofit/>
          </a:bodyPr>
          <a:lstStyle>
            <a:lvl1pPr marL="192024" marR="0" indent="-192024" algn="l" defTabSz="457200" rtl="0" eaLnBrk="1" fontAlgn="auto" latinLnBrk="0" hangingPunct="1">
              <a:lnSpc>
                <a:spcPct val="100000"/>
              </a:lnSpc>
              <a:spcBef>
                <a:spcPct val="20000"/>
              </a:spcBef>
              <a:spcAft>
                <a:spcPts val="0"/>
              </a:spcAft>
              <a:buClr>
                <a:srgbClr val="787878"/>
              </a:buClr>
              <a:buSzTx/>
              <a:buFont typeface="Arial"/>
              <a:buChar char="•"/>
              <a:tabLst/>
              <a:defRPr sz="1800" kern="1200" baseline="0">
                <a:solidFill>
                  <a:srgbClr val="4D4E53"/>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800"/>
              </a:spcAft>
              <a:buClr>
                <a:srgbClr val="4D4E53"/>
              </a:buClr>
              <a:buSzPct val="100000"/>
              <a:buNone/>
              <a:defRPr/>
            </a:pPr>
            <a:r>
              <a:rPr lang="en-US" sz="2000" dirty="0">
                <a:solidFill>
                  <a:schemeClr val="bg1"/>
                </a:solidFill>
                <a:latin typeface="FS Elliot Pro" panose="02000503040000020004" pitchFamily="2" charset="0"/>
              </a:rPr>
              <a:t>Any amount restricted by 401(k) plan non-discrimination testing up to the maximum 401(k) plan </a:t>
            </a:r>
            <a:br>
              <a:rPr lang="en-US" sz="2000" dirty="0">
                <a:solidFill>
                  <a:schemeClr val="bg1"/>
                </a:solidFill>
                <a:latin typeface="FS Elliot Pro" panose="02000503040000020004" pitchFamily="2" charset="0"/>
              </a:rPr>
            </a:br>
            <a:r>
              <a:rPr lang="en-US" sz="2000" dirty="0">
                <a:solidFill>
                  <a:schemeClr val="bg1"/>
                </a:solidFill>
                <a:latin typeface="FS Elliot Pro" panose="02000503040000020004" pitchFamily="2" charset="0"/>
              </a:rPr>
              <a:t>elective deferral limit.</a:t>
            </a:r>
            <a:br>
              <a:rPr lang="en-US" sz="2000" dirty="0">
                <a:solidFill>
                  <a:schemeClr val="bg1"/>
                </a:solidFill>
                <a:latin typeface="FS Elliot Pro" panose="02000503040000020004" pitchFamily="2" charset="0"/>
              </a:rPr>
            </a:br>
            <a:endParaRPr lang="en-US" sz="2000" dirty="0">
              <a:solidFill>
                <a:schemeClr val="bg1"/>
              </a:solidFill>
              <a:latin typeface="FS Elliot Pro" panose="02000503040000020004" pitchFamily="2" charset="0"/>
            </a:endParaRPr>
          </a:p>
          <a:p>
            <a:pPr marL="0" indent="0">
              <a:spcBef>
                <a:spcPts val="0"/>
              </a:spcBef>
              <a:spcAft>
                <a:spcPts val="1800"/>
              </a:spcAft>
              <a:buClr>
                <a:srgbClr val="4D4E53"/>
              </a:buClr>
              <a:buSzPct val="100000"/>
              <a:buNone/>
              <a:defRPr/>
            </a:pPr>
            <a:r>
              <a:rPr lang="en-US" sz="2000" dirty="0">
                <a:solidFill>
                  <a:schemeClr val="bg1"/>
                </a:solidFill>
                <a:latin typeface="FS Elliot Pro" panose="02000503040000020004" pitchFamily="2" charset="0"/>
              </a:rPr>
              <a:t>Company contributions can follow employee deferrals.</a:t>
            </a:r>
          </a:p>
        </p:txBody>
      </p:sp>
      <p:pic>
        <p:nvPicPr>
          <p:cNvPr id="13" name="Picture 12">
            <a:extLst>
              <a:ext uri="{FF2B5EF4-FFF2-40B4-BE49-F238E27FC236}">
                <a16:creationId xmlns:a16="http://schemas.microsoft.com/office/drawing/2014/main" id="{C61E8E22-CDD5-635C-A96E-53B3B7E33931}"/>
              </a:ext>
            </a:extLst>
          </p:cNvPr>
          <p:cNvPicPr>
            <a:picLocks noChangeAspect="1"/>
          </p:cNvPicPr>
          <p:nvPr/>
        </p:nvPicPr>
        <p:blipFill>
          <a:blip r:embed="rId3"/>
          <a:stretch>
            <a:fillRect/>
          </a:stretch>
        </p:blipFill>
        <p:spPr>
          <a:xfrm>
            <a:off x="5619137" y="3688770"/>
            <a:ext cx="737843" cy="737843"/>
          </a:xfrm>
          <a:prstGeom prst="rect">
            <a:avLst/>
          </a:prstGeom>
        </p:spPr>
      </p:pic>
      <p:cxnSp>
        <p:nvCxnSpPr>
          <p:cNvPr id="14" name="Straight Connector 13">
            <a:extLst>
              <a:ext uri="{FF2B5EF4-FFF2-40B4-BE49-F238E27FC236}">
                <a16:creationId xmlns:a16="http://schemas.microsoft.com/office/drawing/2014/main" id="{AF85A16C-E3A4-C5D6-8CCE-D123AC6721EB}"/>
              </a:ext>
            </a:extLst>
          </p:cNvPr>
          <p:cNvCxnSpPr>
            <a:cxnSpLocks/>
          </p:cNvCxnSpPr>
          <p:nvPr/>
        </p:nvCxnSpPr>
        <p:spPr>
          <a:xfrm>
            <a:off x="5708298" y="3635868"/>
            <a:ext cx="4788309" cy="0"/>
          </a:xfrm>
          <a:prstGeom prst="line">
            <a:avLst/>
          </a:prstGeom>
          <a:ln>
            <a:solidFill>
              <a:srgbClr val="004C97"/>
            </a:solidFill>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9595ABB9-CF09-AE37-E736-1BC04D8007A1}"/>
              </a:ext>
            </a:extLst>
          </p:cNvPr>
          <p:cNvSpPr txBox="1"/>
          <p:nvPr/>
        </p:nvSpPr>
        <p:spPr>
          <a:xfrm>
            <a:off x="149512" y="6559055"/>
            <a:ext cx="2710566" cy="215444"/>
          </a:xfrm>
          <a:prstGeom prst="rect">
            <a:avLst/>
          </a:prstGeom>
          <a:noFill/>
        </p:spPr>
        <p:txBody>
          <a:bodyPr wrap="square" rtlCol="0">
            <a:spAutoFit/>
          </a:bodyPr>
          <a:lstStyle/>
          <a:p>
            <a:pPr defTabSz="391756">
              <a:defRPr/>
            </a:pPr>
            <a:r>
              <a:rPr lang="fr-FR" sz="800" kern="0" dirty="0">
                <a:solidFill>
                  <a:srgbClr val="333333"/>
                </a:solidFill>
                <a:latin typeface="FS Elliot Pro" panose="02000503040000020004" pitchFamily="2" charset="0"/>
              </a:rPr>
              <a:t>BB11557-04 | 2781357-032023</a:t>
            </a:r>
          </a:p>
        </p:txBody>
      </p:sp>
      <p:sp>
        <p:nvSpPr>
          <p:cNvPr id="3" name="Text Placeholder 6">
            <a:extLst>
              <a:ext uri="{FF2B5EF4-FFF2-40B4-BE49-F238E27FC236}">
                <a16:creationId xmlns:a16="http://schemas.microsoft.com/office/drawing/2014/main" id="{3F7CE967-70ED-E613-99C8-972221EB4311}"/>
              </a:ext>
            </a:extLst>
          </p:cNvPr>
          <p:cNvSpPr txBox="1">
            <a:spLocks/>
          </p:cNvSpPr>
          <p:nvPr/>
        </p:nvSpPr>
        <p:spPr>
          <a:xfrm>
            <a:off x="623455" y="200814"/>
            <a:ext cx="4603064" cy="260405"/>
          </a:xfrm>
          <a:prstGeom prst="rect">
            <a:avLst/>
          </a:prstGeom>
        </p:spPr>
        <p:txBody>
          <a:bodyPr lIns="0" tIns="0" rIns="0" bIns="0" anchor="ctr"/>
          <a:lstStyle>
            <a:lvl1pPr marL="342900" indent="-227013" algn="l" defTabSz="457200" rtl="0" eaLnBrk="1" latinLnBrk="0" hangingPunct="1">
              <a:spcBef>
                <a:spcPct val="20000"/>
              </a:spcBef>
              <a:buClr>
                <a:schemeClr val="accent2">
                  <a:lumMod val="50000"/>
                </a:schemeClr>
              </a:buClr>
              <a:buFont typeface="Arial"/>
              <a:buChar char="•"/>
              <a:defRPr sz="1800" kern="1200">
                <a:solidFill>
                  <a:schemeClr val="accent2">
                    <a:lumMod val="50000"/>
                  </a:schemeClr>
                </a:solidFill>
                <a:latin typeface="FS Elliot Pro"/>
                <a:ea typeface="+mn-ea"/>
                <a:cs typeface="FS Elliot Pro"/>
              </a:defRPr>
            </a:lvl1pPr>
            <a:lvl2pPr marL="688975" indent="-231775" algn="l" defTabSz="457200" rtl="0" eaLnBrk="1" latinLnBrk="0" hangingPunct="1">
              <a:spcBef>
                <a:spcPct val="20000"/>
              </a:spcBef>
              <a:buClr>
                <a:schemeClr val="accent2">
                  <a:lumMod val="50000"/>
                </a:schemeClr>
              </a:buClr>
              <a:buFont typeface="Arial"/>
              <a:buChar char="–"/>
              <a:defRPr sz="1600" kern="1200">
                <a:solidFill>
                  <a:schemeClr val="accent2">
                    <a:lumMod val="50000"/>
                  </a:schemeClr>
                </a:solidFill>
                <a:latin typeface="FS Elliot Pro"/>
                <a:ea typeface="+mn-ea"/>
                <a:cs typeface="FS Elliot Pro"/>
              </a:defRPr>
            </a:lvl2pPr>
            <a:lvl3pPr marL="1143000" indent="-228600" algn="l" defTabSz="457200" rtl="0" eaLnBrk="1" latinLnBrk="0" hangingPunct="1">
              <a:spcBef>
                <a:spcPct val="20000"/>
              </a:spcBef>
              <a:buFont typeface="Arial"/>
              <a:buChar char="•"/>
              <a:defRPr sz="1400" kern="1200">
                <a:solidFill>
                  <a:srgbClr val="162B48"/>
                </a:solidFill>
                <a:latin typeface="FS Elliot Pro"/>
                <a:ea typeface="+mn-ea"/>
                <a:cs typeface="FS Elliot Pro"/>
              </a:defRPr>
            </a:lvl3pPr>
            <a:lvl4pPr marL="1600200" indent="-228600" algn="l" defTabSz="457200" rtl="0" eaLnBrk="1" latinLnBrk="0" hangingPunct="1">
              <a:spcBef>
                <a:spcPct val="20000"/>
              </a:spcBef>
              <a:buFont typeface="Arial"/>
              <a:buChar char="–"/>
              <a:defRPr sz="1200" kern="1200">
                <a:solidFill>
                  <a:srgbClr val="162B48"/>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162B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525" indent="0">
              <a:buNone/>
            </a:pPr>
            <a:r>
              <a:rPr lang="en-US" sz="1200" dirty="0">
                <a:solidFill>
                  <a:srgbClr val="002855"/>
                </a:solidFill>
                <a:latin typeface="FS Elliot Pro" panose="02000503040000020004" pitchFamily="2" charset="0"/>
              </a:rPr>
              <a:t>Retain key employees by helping them save more</a:t>
            </a:r>
          </a:p>
        </p:txBody>
      </p:sp>
      <p:pic>
        <p:nvPicPr>
          <p:cNvPr id="4" name="Graphic 3">
            <a:extLst>
              <a:ext uri="{FF2B5EF4-FFF2-40B4-BE49-F238E27FC236}">
                <a16:creationId xmlns:a16="http://schemas.microsoft.com/office/drawing/2014/main" id="{54D35E1C-D7D6-6B16-D1EB-451CEB4B7247}"/>
              </a:ext>
            </a:extLst>
          </p:cNvPr>
          <p:cNvPicPr>
            <a:picLocks noChangeAspect="1"/>
          </p:cNvPicPr>
          <p:nvPr/>
        </p:nvPicPr>
        <p:blipFill>
          <a:blip r:embed="rId4">
            <a:lum/>
            <a:extLst>
              <a:ext uri="{96DAC541-7B7A-43D3-8B79-37D633B846F1}">
                <asvg:svgBlip xmlns:asvg="http://schemas.microsoft.com/office/drawing/2016/SVG/main" r:embed="rId5"/>
              </a:ext>
            </a:extLst>
          </a:blip>
          <a:stretch>
            <a:fillRect/>
          </a:stretch>
        </p:blipFill>
        <p:spPr>
          <a:xfrm>
            <a:off x="251304" y="195987"/>
            <a:ext cx="266322" cy="236731"/>
          </a:xfrm>
          <a:prstGeom prst="rect">
            <a:avLst/>
          </a:prstGeom>
        </p:spPr>
      </p:pic>
      <p:pic>
        <p:nvPicPr>
          <p:cNvPr id="16" name="Picture 15">
            <a:extLst>
              <a:ext uri="{FF2B5EF4-FFF2-40B4-BE49-F238E27FC236}">
                <a16:creationId xmlns:a16="http://schemas.microsoft.com/office/drawing/2014/main" id="{9E28F49C-E3F9-1368-1B55-137E46213D55}"/>
              </a:ext>
            </a:extLst>
          </p:cNvPr>
          <p:cNvPicPr>
            <a:picLocks noChangeAspect="1"/>
          </p:cNvPicPr>
          <p:nvPr/>
        </p:nvPicPr>
        <p:blipFill>
          <a:blip r:embed="rId3"/>
          <a:stretch>
            <a:fillRect/>
          </a:stretch>
        </p:blipFill>
        <p:spPr>
          <a:xfrm>
            <a:off x="5619137" y="1958292"/>
            <a:ext cx="737843" cy="737843"/>
          </a:xfrm>
          <a:prstGeom prst="rect">
            <a:avLst/>
          </a:prstGeom>
        </p:spPr>
      </p:pic>
      <p:sp>
        <p:nvSpPr>
          <p:cNvPr id="25" name="Rounded Rectangle 21">
            <a:extLst>
              <a:ext uri="{FF2B5EF4-FFF2-40B4-BE49-F238E27FC236}">
                <a16:creationId xmlns:a16="http://schemas.microsoft.com/office/drawing/2014/main" id="{FC6C9002-BD7E-7E90-10E1-24502C05A6E7}"/>
              </a:ext>
            </a:extLst>
          </p:cNvPr>
          <p:cNvSpPr/>
          <p:nvPr/>
        </p:nvSpPr>
        <p:spPr>
          <a:xfrm>
            <a:off x="564987" y="2536723"/>
            <a:ext cx="2807478" cy="388485"/>
          </a:xfrm>
          <a:prstGeom prst="roundRect">
            <a:avLst>
              <a:gd name="adj" fmla="val 0"/>
            </a:avLst>
          </a:prstGeom>
          <a:solidFill>
            <a:srgbClr val="57FFF5"/>
          </a:solidFill>
          <a:ln w="6350" cap="flat" cmpd="sng" algn="ctr">
            <a:noFill/>
            <a:prstDash val="solid"/>
            <a:miter lim="800000"/>
          </a:ln>
          <a:effectLst/>
        </p:spPr>
        <p:txBody>
          <a:bodyPr lIns="177501" rIns="177501" bIns="88751" rtlCol="0" anchor="ctr"/>
          <a:lstStyle/>
          <a:p>
            <a:pPr marL="0" marR="0" lvl="0" indent="0" defTabSz="914400" eaLnBrk="1" fontAlgn="base" latinLnBrk="0" hangingPunct="1">
              <a:lnSpc>
                <a:spcPct val="100000"/>
              </a:lnSpc>
              <a:spcBef>
                <a:spcPct val="0"/>
              </a:spcBef>
              <a:spcAft>
                <a:spcPct val="0"/>
              </a:spcAft>
              <a:buClrTx/>
              <a:buSzTx/>
              <a:buFontTx/>
              <a:buNone/>
              <a:tabLst>
                <a:tab pos="2638005" algn="l"/>
              </a:tabLst>
              <a:defRPr/>
            </a:pPr>
            <a:endParaRPr kumimoji="0" lang="en-US" altLang="zh-CN" sz="1553" b="0" i="0" u="none" strike="noStrike" kern="0" cap="none" spc="0" normalizeH="0" baseline="30000" noProof="0" dirty="0">
              <a:ln>
                <a:noFill/>
              </a:ln>
              <a:solidFill>
                <a:srgbClr val="4D4E53"/>
              </a:solidFill>
              <a:effectLst/>
              <a:uLnTx/>
              <a:uFillTx/>
              <a:latin typeface="Calibri" panose="020F0502020204030204"/>
              <a:ea typeface="等线" panose="02010600030101010101" pitchFamily="2" charset="-122"/>
              <a:cs typeface="Arial" charset="0"/>
            </a:endParaRPr>
          </a:p>
        </p:txBody>
      </p:sp>
      <p:sp>
        <p:nvSpPr>
          <p:cNvPr id="15" name="Title 1">
            <a:extLst>
              <a:ext uri="{FF2B5EF4-FFF2-40B4-BE49-F238E27FC236}">
                <a16:creationId xmlns:a16="http://schemas.microsoft.com/office/drawing/2014/main" id="{402CB5C9-C1F4-3EBE-B926-12E07D6AC9BF}"/>
              </a:ext>
            </a:extLst>
          </p:cNvPr>
          <p:cNvSpPr txBox="1">
            <a:spLocks noChangeArrowheads="1"/>
          </p:cNvSpPr>
          <p:nvPr/>
        </p:nvSpPr>
        <p:spPr bwMode="auto">
          <a:xfrm>
            <a:off x="530942" y="2485216"/>
            <a:ext cx="3704989" cy="26228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defTabSz="609585" rtl="0" eaLnBrk="1" latinLnBrk="0" hangingPunct="1">
              <a:lnSpc>
                <a:spcPct val="80000"/>
              </a:lnSpc>
              <a:spcBef>
                <a:spcPct val="0"/>
              </a:spcBef>
              <a:buNone/>
              <a:defRPr sz="4000" b="0" i="0" kern="1200" baseline="0">
                <a:solidFill>
                  <a:schemeClr val="bg2"/>
                </a:solidFill>
                <a:latin typeface="FS Elliot Pro"/>
                <a:ea typeface="+mj-ea"/>
                <a:cs typeface="FS Elliot Pro"/>
              </a:defRPr>
            </a:lvl1pPr>
          </a:lstStyle>
          <a:p>
            <a:pPr>
              <a:lnSpc>
                <a:spcPct val="100000"/>
              </a:lnSpc>
            </a:pPr>
            <a:r>
              <a:rPr lang="en-US" altLang="en-US" sz="2400" b="1" dirty="0">
                <a:solidFill>
                  <a:srgbClr val="064C96"/>
                </a:solidFill>
                <a:latin typeface="FS Elliot Pro" panose="02000503040000020004" pitchFamily="2" charset="0"/>
                <a:cs typeface="Times New Roman" panose="02020603050405020304" pitchFamily="18" charset="0"/>
              </a:rPr>
              <a:t>“Restore” benefits </a:t>
            </a:r>
            <a:r>
              <a:rPr lang="en-US" altLang="en-US" sz="2400" dirty="0">
                <a:solidFill>
                  <a:srgbClr val="064C96"/>
                </a:solidFill>
                <a:latin typeface="FS Elliot Pro Light" panose="02000503040000020004" pitchFamily="2" charset="0"/>
                <a:cs typeface="Times New Roman" panose="02020603050405020304" pitchFamily="18" charset="0"/>
              </a:rPr>
              <a:t>limited under a 401(k) plan by allowing eligible key employees to defer under the plan:</a:t>
            </a:r>
          </a:p>
          <a:p>
            <a:pPr>
              <a:lnSpc>
                <a:spcPct val="100000"/>
              </a:lnSpc>
            </a:pPr>
            <a:endParaRPr lang="en-US" altLang="en-US" sz="2400" b="1" dirty="0">
              <a:solidFill>
                <a:srgbClr val="064C96"/>
              </a:solidFill>
              <a:latin typeface="FS Elliot Pro" panose="02000503040000020004" pitchFamily="2" charset="0"/>
              <a:cs typeface="Times New Roman" panose="02020603050405020304" pitchFamily="18" charset="0"/>
            </a:endParaRPr>
          </a:p>
        </p:txBody>
      </p:sp>
    </p:spTree>
    <p:extLst>
      <p:ext uri="{BB962C8B-B14F-4D97-AF65-F5344CB8AC3E}">
        <p14:creationId xmlns:p14="http://schemas.microsoft.com/office/powerpoint/2010/main" val="3892831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1D4869A-7472-6054-E4C5-1BA50BAAEAA8}"/>
              </a:ext>
            </a:extLst>
          </p:cNvPr>
          <p:cNvSpPr/>
          <p:nvPr/>
        </p:nvSpPr>
        <p:spPr>
          <a:xfrm rot="10800000" flipH="1">
            <a:off x="0" y="2185679"/>
            <a:ext cx="12192000" cy="4672321"/>
          </a:xfrm>
          <a:prstGeom prst="rect">
            <a:avLst/>
          </a:prstGeom>
          <a:solidFill>
            <a:srgbClr val="EDF9FF"/>
          </a:solidFill>
          <a:ln w="9525" cap="flat" cmpd="sng" algn="ctr">
            <a:noFill/>
            <a:prstDash val="solid"/>
          </a:ln>
          <a:effectLst/>
        </p:spPr>
        <p:txBody>
          <a:bodyPr rtlCol="0" anchor="ctr"/>
          <a:lstStyle/>
          <a:p>
            <a:pPr algn="ctr" defTabSz="457092">
              <a:defRPr/>
            </a:pPr>
            <a:endParaRPr lang="en-US" kern="0">
              <a:solidFill>
                <a:prstClr val="white"/>
              </a:solidFill>
              <a:latin typeface="FS Elliot Pro"/>
            </a:endParaRPr>
          </a:p>
        </p:txBody>
      </p:sp>
      <p:sp>
        <p:nvSpPr>
          <p:cNvPr id="17" name="Rounded Rectangle 21">
            <a:extLst>
              <a:ext uri="{FF2B5EF4-FFF2-40B4-BE49-F238E27FC236}">
                <a16:creationId xmlns:a16="http://schemas.microsoft.com/office/drawing/2014/main" id="{C5583228-0881-0E44-0DD4-501EAD15F35B}"/>
              </a:ext>
            </a:extLst>
          </p:cNvPr>
          <p:cNvSpPr/>
          <p:nvPr/>
        </p:nvSpPr>
        <p:spPr>
          <a:xfrm>
            <a:off x="564987" y="2536723"/>
            <a:ext cx="1716097" cy="388485"/>
          </a:xfrm>
          <a:prstGeom prst="roundRect">
            <a:avLst>
              <a:gd name="adj" fmla="val 0"/>
            </a:avLst>
          </a:prstGeom>
          <a:solidFill>
            <a:srgbClr val="57FFF5"/>
          </a:solidFill>
          <a:ln w="6350" cap="flat" cmpd="sng" algn="ctr">
            <a:noFill/>
            <a:prstDash val="solid"/>
            <a:miter lim="800000"/>
          </a:ln>
          <a:effectLst/>
        </p:spPr>
        <p:txBody>
          <a:bodyPr lIns="177501" rIns="177501" bIns="88751" rtlCol="0" anchor="ctr"/>
          <a:lstStyle/>
          <a:p>
            <a:pPr marL="0" marR="0" lvl="0" indent="0" defTabSz="914400" eaLnBrk="1" fontAlgn="base" latinLnBrk="0" hangingPunct="1">
              <a:lnSpc>
                <a:spcPct val="100000"/>
              </a:lnSpc>
              <a:spcBef>
                <a:spcPct val="0"/>
              </a:spcBef>
              <a:spcAft>
                <a:spcPct val="0"/>
              </a:spcAft>
              <a:buClrTx/>
              <a:buSzTx/>
              <a:buFontTx/>
              <a:buNone/>
              <a:tabLst>
                <a:tab pos="2638005" algn="l"/>
              </a:tabLst>
              <a:defRPr/>
            </a:pPr>
            <a:endParaRPr kumimoji="0" lang="en-US" altLang="zh-CN" sz="1553" b="0" i="0" u="none" strike="noStrike" kern="0" cap="none" spc="0" normalizeH="0" baseline="30000" noProof="0" dirty="0">
              <a:ln>
                <a:noFill/>
              </a:ln>
              <a:solidFill>
                <a:srgbClr val="4D4E53"/>
              </a:solidFill>
              <a:effectLst/>
              <a:uLnTx/>
              <a:uFillTx/>
              <a:latin typeface="Calibri" panose="020F0502020204030204"/>
              <a:ea typeface="等线" panose="02010600030101010101" pitchFamily="2" charset="-122"/>
              <a:cs typeface="Arial" charset="0"/>
            </a:endParaRPr>
          </a:p>
        </p:txBody>
      </p:sp>
      <p:sp>
        <p:nvSpPr>
          <p:cNvPr id="2" name="Text Placeholder 1">
            <a:extLst>
              <a:ext uri="{FF2B5EF4-FFF2-40B4-BE49-F238E27FC236}">
                <a16:creationId xmlns:a16="http://schemas.microsoft.com/office/drawing/2014/main" id="{0F87B547-BBBF-40E3-A8FC-FC099E08AEF0}"/>
              </a:ext>
            </a:extLst>
          </p:cNvPr>
          <p:cNvSpPr>
            <a:spLocks noGrp="1"/>
          </p:cNvSpPr>
          <p:nvPr>
            <p:ph type="body" sz="quarter" idx="14"/>
          </p:nvPr>
        </p:nvSpPr>
        <p:spPr>
          <a:xfrm>
            <a:off x="4577213" y="2590117"/>
            <a:ext cx="6518104" cy="3468601"/>
          </a:xfrm>
        </p:spPr>
        <p:txBody>
          <a:bodyPr/>
          <a:lstStyle/>
          <a:p>
            <a:pPr marL="152397" indent="0">
              <a:buNone/>
            </a:pPr>
            <a:r>
              <a:rPr lang="en-US" sz="1800" b="1" dirty="0">
                <a:solidFill>
                  <a:srgbClr val="004C97"/>
                </a:solidFill>
                <a:latin typeface="+mn-lt"/>
              </a:rPr>
              <a:t>Deferral limits can be raised</a:t>
            </a:r>
            <a:r>
              <a:rPr lang="en-US" sz="1800" dirty="0">
                <a:solidFill>
                  <a:srgbClr val="333333"/>
                </a:solidFill>
                <a:latin typeface="+mn-lt"/>
              </a:rPr>
              <a:t>, or more commonly, eliminated.</a:t>
            </a:r>
          </a:p>
          <a:p>
            <a:pPr marL="152397" indent="0">
              <a:buNone/>
            </a:pPr>
            <a:endParaRPr lang="en-US" sz="1800" dirty="0">
              <a:solidFill>
                <a:srgbClr val="333333"/>
              </a:solidFill>
              <a:latin typeface="+mn-lt"/>
            </a:endParaRPr>
          </a:p>
          <a:p>
            <a:pPr marL="152397" indent="0">
              <a:buNone/>
            </a:pPr>
            <a:r>
              <a:rPr lang="en-US" sz="1800" dirty="0">
                <a:solidFill>
                  <a:srgbClr val="333333"/>
                </a:solidFill>
                <a:latin typeface="+mn-lt"/>
              </a:rPr>
              <a:t>May or may not include company matching amounts and/or discretionary profit share contributions</a:t>
            </a:r>
          </a:p>
          <a:p>
            <a:pPr marL="152397" indent="0">
              <a:buNone/>
            </a:pPr>
            <a:endParaRPr lang="en-US" sz="1800" dirty="0">
              <a:solidFill>
                <a:srgbClr val="333333"/>
              </a:solidFill>
              <a:latin typeface="+mn-lt"/>
            </a:endParaRPr>
          </a:p>
          <a:p>
            <a:pPr marL="152397" indent="0">
              <a:spcAft>
                <a:spcPts val="600"/>
              </a:spcAft>
              <a:buNone/>
            </a:pPr>
            <a:r>
              <a:rPr lang="en-US" sz="1800" dirty="0">
                <a:solidFill>
                  <a:srgbClr val="333333"/>
                </a:solidFill>
                <a:latin typeface="+mn-lt"/>
              </a:rPr>
              <a:t>Employer can </a:t>
            </a:r>
            <a:r>
              <a:rPr lang="en-US" sz="1800" b="1" dirty="0">
                <a:solidFill>
                  <a:srgbClr val="004C97"/>
                </a:solidFill>
                <a:latin typeface="+mn-lt"/>
              </a:rPr>
              <a:t>choose which key employees </a:t>
            </a:r>
            <a:r>
              <a:rPr lang="en-US" sz="1800" dirty="0">
                <a:solidFill>
                  <a:srgbClr val="333333"/>
                </a:solidFill>
                <a:latin typeface="+mn-lt"/>
              </a:rPr>
              <a:t>to reward </a:t>
            </a:r>
            <a:r>
              <a:rPr lang="en-US" sz="1800" b="1" dirty="0">
                <a:solidFill>
                  <a:srgbClr val="004C97"/>
                </a:solidFill>
                <a:latin typeface="+mn-lt"/>
              </a:rPr>
              <a:t>and how much</a:t>
            </a:r>
            <a:r>
              <a:rPr lang="en-US" sz="1800" b="1" dirty="0">
                <a:solidFill>
                  <a:srgbClr val="333333"/>
                </a:solidFill>
                <a:latin typeface="+mn-lt"/>
              </a:rPr>
              <a:t> </a:t>
            </a:r>
            <a:r>
              <a:rPr lang="en-US" sz="1800" dirty="0">
                <a:solidFill>
                  <a:srgbClr val="333333"/>
                </a:solidFill>
                <a:latin typeface="+mn-lt"/>
              </a:rPr>
              <a:t>to reward each key employee.</a:t>
            </a:r>
          </a:p>
          <a:p>
            <a:pPr marL="342900" lvl="1" indent="-168275">
              <a:buFont typeface="Arial" panose="020B0604020202020204" pitchFamily="34" charset="0"/>
              <a:buChar char="•"/>
            </a:pPr>
            <a:r>
              <a:rPr lang="en-US" sz="1800" dirty="0">
                <a:solidFill>
                  <a:srgbClr val="333333"/>
                </a:solidFill>
                <a:latin typeface="+mn-lt"/>
              </a:rPr>
              <a:t>Plan design may allow the ability to create tiers of the </a:t>
            </a:r>
            <a:br>
              <a:rPr lang="en-US" sz="1800" dirty="0">
                <a:solidFill>
                  <a:srgbClr val="333333"/>
                </a:solidFill>
                <a:latin typeface="+mn-lt"/>
              </a:rPr>
            </a:br>
            <a:r>
              <a:rPr lang="en-US" sz="1800" dirty="0">
                <a:solidFill>
                  <a:srgbClr val="333333"/>
                </a:solidFill>
                <a:latin typeface="+mn-lt"/>
              </a:rPr>
              <a:t>“top hat” group with different deferral limits, employer contributions, and vesting schedules.</a:t>
            </a:r>
          </a:p>
        </p:txBody>
      </p:sp>
      <p:sp>
        <p:nvSpPr>
          <p:cNvPr id="10" name="Title 1">
            <a:extLst>
              <a:ext uri="{FF2B5EF4-FFF2-40B4-BE49-F238E27FC236}">
                <a16:creationId xmlns:a16="http://schemas.microsoft.com/office/drawing/2014/main" id="{2BA00004-EE51-E661-A9AE-1910D0F53C54}"/>
              </a:ext>
            </a:extLst>
          </p:cNvPr>
          <p:cNvSpPr txBox="1">
            <a:spLocks noChangeArrowheads="1"/>
          </p:cNvSpPr>
          <p:nvPr/>
        </p:nvSpPr>
        <p:spPr bwMode="auto">
          <a:xfrm>
            <a:off x="550191" y="2485215"/>
            <a:ext cx="3323719" cy="14603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defTabSz="609585" rtl="0" eaLnBrk="1" latinLnBrk="0" hangingPunct="1">
              <a:lnSpc>
                <a:spcPct val="80000"/>
              </a:lnSpc>
              <a:spcBef>
                <a:spcPct val="0"/>
              </a:spcBef>
              <a:buNone/>
              <a:defRPr sz="4000" b="0" i="0" kern="1200" baseline="0">
                <a:solidFill>
                  <a:schemeClr val="bg2"/>
                </a:solidFill>
                <a:latin typeface="FS Elliot Pro"/>
                <a:ea typeface="+mj-ea"/>
                <a:cs typeface="FS Elliot Pro"/>
              </a:defRPr>
            </a:lvl1pPr>
          </a:lstStyle>
          <a:p>
            <a:pPr>
              <a:lnSpc>
                <a:spcPct val="100000"/>
              </a:lnSpc>
            </a:pPr>
            <a:r>
              <a:rPr lang="en-US" altLang="en-US" sz="2400" b="1" dirty="0">
                <a:solidFill>
                  <a:srgbClr val="004C97"/>
                </a:solidFill>
                <a:latin typeface="FS Elliot Pro" panose="02000503040000020004" pitchFamily="2" charset="0"/>
                <a:cs typeface="Times New Roman" panose="02020603050405020304" pitchFamily="18" charset="0"/>
              </a:rPr>
              <a:t>Addressing </a:t>
            </a:r>
            <a:r>
              <a:rPr lang="en-US" altLang="en-US" sz="2400" dirty="0">
                <a:solidFill>
                  <a:srgbClr val="004C97"/>
                </a:solidFill>
                <a:latin typeface="FS Elliot Pro Light" panose="02000503040000020004" pitchFamily="2" charset="0"/>
                <a:cs typeface="Times New Roman" panose="02020603050405020304" pitchFamily="18" charset="0"/>
              </a:rPr>
              <a:t>the retirement gap higher earners face</a:t>
            </a:r>
          </a:p>
        </p:txBody>
      </p:sp>
      <p:sp>
        <p:nvSpPr>
          <p:cNvPr id="12" name="TextBox 11">
            <a:extLst>
              <a:ext uri="{FF2B5EF4-FFF2-40B4-BE49-F238E27FC236}">
                <a16:creationId xmlns:a16="http://schemas.microsoft.com/office/drawing/2014/main" id="{1B1BE808-FAEE-130B-0E17-834938FA0D50}"/>
              </a:ext>
            </a:extLst>
          </p:cNvPr>
          <p:cNvSpPr txBox="1"/>
          <p:nvPr/>
        </p:nvSpPr>
        <p:spPr>
          <a:xfrm>
            <a:off x="149512" y="6559055"/>
            <a:ext cx="2710566" cy="215444"/>
          </a:xfrm>
          <a:prstGeom prst="rect">
            <a:avLst/>
          </a:prstGeom>
          <a:noFill/>
        </p:spPr>
        <p:txBody>
          <a:bodyPr wrap="square" rtlCol="0">
            <a:spAutoFit/>
          </a:bodyPr>
          <a:lstStyle/>
          <a:p>
            <a:pPr defTabSz="391756">
              <a:defRPr/>
            </a:pPr>
            <a:r>
              <a:rPr lang="fr-FR" sz="800" kern="0" dirty="0">
                <a:solidFill>
                  <a:srgbClr val="333333"/>
                </a:solidFill>
                <a:latin typeface="FS Elliot Pro" panose="02000503040000020004" pitchFamily="2" charset="0"/>
              </a:rPr>
              <a:t>BB11557-04 | 2781357-032023</a:t>
            </a:r>
          </a:p>
        </p:txBody>
      </p:sp>
      <p:sp>
        <p:nvSpPr>
          <p:cNvPr id="16" name="Title 2">
            <a:extLst>
              <a:ext uri="{FF2B5EF4-FFF2-40B4-BE49-F238E27FC236}">
                <a16:creationId xmlns:a16="http://schemas.microsoft.com/office/drawing/2014/main" id="{32A17C35-3D26-9D2F-73B3-8DF5AEDC5E39}"/>
              </a:ext>
            </a:extLst>
          </p:cNvPr>
          <p:cNvSpPr txBox="1">
            <a:spLocks/>
          </p:cNvSpPr>
          <p:nvPr/>
        </p:nvSpPr>
        <p:spPr>
          <a:xfrm>
            <a:off x="608919" y="580605"/>
            <a:ext cx="10923718" cy="1605073"/>
          </a:xfrm>
          <a:prstGeom prst="rect">
            <a:avLst/>
          </a:prstGeom>
        </p:spPr>
        <p:txBody>
          <a:bodyPr vert="horz" lIns="0" tIns="0" rIns="0" bIns="0" rtlCol="0" anchor="t" anchorCtr="0">
            <a:noAutofit/>
          </a:bodyPr>
          <a:lstStyle>
            <a:lvl1pPr algn="l" defTabSz="457200" rtl="0" eaLnBrk="1" latinLnBrk="0" hangingPunct="1">
              <a:lnSpc>
                <a:spcPct val="80000"/>
              </a:lnSpc>
              <a:spcBef>
                <a:spcPct val="0"/>
              </a:spcBef>
              <a:buNone/>
              <a:defRPr sz="2100" b="0" i="0" kern="1200" baseline="0">
                <a:solidFill>
                  <a:schemeClr val="bg2"/>
                </a:solidFill>
                <a:latin typeface="FS Elliot Pro"/>
                <a:ea typeface="+mj-ea"/>
                <a:cs typeface="FS Elliot Pro"/>
              </a:defRPr>
            </a:lvl1pPr>
          </a:lstStyle>
          <a:p>
            <a:pPr>
              <a:lnSpc>
                <a:spcPct val="100000"/>
              </a:lnSpc>
            </a:pPr>
            <a:r>
              <a:rPr lang="en-US" sz="4000" dirty="0">
                <a:solidFill>
                  <a:srgbClr val="0076CF"/>
                </a:solidFill>
                <a:latin typeface="FS Elliot Pro Light" panose="02000503040000020004" pitchFamily="2" charset="0"/>
              </a:rPr>
              <a:t>Retirement savings—</a:t>
            </a:r>
            <a:br>
              <a:rPr lang="en-US" sz="4000" dirty="0">
                <a:solidFill>
                  <a:srgbClr val="0076CF"/>
                </a:solidFill>
                <a:latin typeface="FS Elliot Pro Light" panose="02000503040000020004" pitchFamily="2" charset="0"/>
              </a:rPr>
            </a:br>
            <a:r>
              <a:rPr lang="en-US" sz="4000" dirty="0">
                <a:solidFill>
                  <a:srgbClr val="0076CF"/>
                </a:solidFill>
                <a:latin typeface="FS Elliot Pro Light" panose="02000503040000020004" pitchFamily="2" charset="0"/>
              </a:rPr>
              <a:t>beyond 401(k) restoration </a:t>
            </a:r>
          </a:p>
        </p:txBody>
      </p:sp>
      <p:grpSp>
        <p:nvGrpSpPr>
          <p:cNvPr id="14" name="Group 13">
            <a:extLst>
              <a:ext uri="{FF2B5EF4-FFF2-40B4-BE49-F238E27FC236}">
                <a16:creationId xmlns:a16="http://schemas.microsoft.com/office/drawing/2014/main" id="{97099384-B16A-3CDE-D6E9-0240F659E18A}"/>
              </a:ext>
            </a:extLst>
          </p:cNvPr>
          <p:cNvGrpSpPr/>
          <p:nvPr/>
        </p:nvGrpSpPr>
        <p:grpSpPr>
          <a:xfrm>
            <a:off x="4741170" y="3041161"/>
            <a:ext cx="6354147" cy="939695"/>
            <a:chOff x="5178490" y="3232643"/>
            <a:chExt cx="7013510" cy="939695"/>
          </a:xfrm>
        </p:grpSpPr>
        <p:cxnSp>
          <p:nvCxnSpPr>
            <p:cNvPr id="21" name="Straight Connector 20">
              <a:extLst>
                <a:ext uri="{FF2B5EF4-FFF2-40B4-BE49-F238E27FC236}">
                  <a16:creationId xmlns:a16="http://schemas.microsoft.com/office/drawing/2014/main" id="{AB835898-54CF-3FE9-2FB1-48314C84613C}"/>
                </a:ext>
              </a:extLst>
            </p:cNvPr>
            <p:cNvCxnSpPr>
              <a:cxnSpLocks/>
            </p:cNvCxnSpPr>
            <p:nvPr/>
          </p:nvCxnSpPr>
          <p:spPr>
            <a:xfrm>
              <a:off x="5178490" y="3232643"/>
              <a:ext cx="7013510" cy="0"/>
            </a:xfrm>
            <a:prstGeom prst="line">
              <a:avLst/>
            </a:prstGeom>
            <a:ln>
              <a:solidFill>
                <a:srgbClr val="0076C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92BA787-7F6B-5EC1-C0B2-B71426EB2A01}"/>
                </a:ext>
              </a:extLst>
            </p:cNvPr>
            <p:cNvCxnSpPr>
              <a:cxnSpLocks/>
            </p:cNvCxnSpPr>
            <p:nvPr/>
          </p:nvCxnSpPr>
          <p:spPr>
            <a:xfrm>
              <a:off x="5178490" y="4172338"/>
              <a:ext cx="7013510" cy="0"/>
            </a:xfrm>
            <a:prstGeom prst="line">
              <a:avLst/>
            </a:prstGeom>
            <a:ln>
              <a:solidFill>
                <a:srgbClr val="0076CF"/>
              </a:solidFill>
            </a:ln>
          </p:spPr>
          <p:style>
            <a:lnRef idx="2">
              <a:schemeClr val="accent1"/>
            </a:lnRef>
            <a:fillRef idx="0">
              <a:schemeClr val="accent1"/>
            </a:fillRef>
            <a:effectRef idx="1">
              <a:schemeClr val="accent1"/>
            </a:effectRef>
            <a:fontRef idx="minor">
              <a:schemeClr val="tx1"/>
            </a:fontRef>
          </p:style>
        </p:cxnSp>
      </p:grpSp>
      <p:sp>
        <p:nvSpPr>
          <p:cNvPr id="3" name="Text Placeholder 6">
            <a:extLst>
              <a:ext uri="{FF2B5EF4-FFF2-40B4-BE49-F238E27FC236}">
                <a16:creationId xmlns:a16="http://schemas.microsoft.com/office/drawing/2014/main" id="{97179555-0BE1-A300-FE9B-1AFF40360C66}"/>
              </a:ext>
            </a:extLst>
          </p:cNvPr>
          <p:cNvSpPr txBox="1">
            <a:spLocks/>
          </p:cNvSpPr>
          <p:nvPr/>
        </p:nvSpPr>
        <p:spPr>
          <a:xfrm>
            <a:off x="623455" y="200814"/>
            <a:ext cx="4603064" cy="260405"/>
          </a:xfrm>
          <a:prstGeom prst="rect">
            <a:avLst/>
          </a:prstGeom>
        </p:spPr>
        <p:txBody>
          <a:bodyPr lIns="0" tIns="0" rIns="0" bIns="0" anchor="ctr"/>
          <a:lstStyle>
            <a:lvl1pPr marL="342900" indent="-227013" algn="l" defTabSz="457200" rtl="0" eaLnBrk="1" latinLnBrk="0" hangingPunct="1">
              <a:spcBef>
                <a:spcPct val="20000"/>
              </a:spcBef>
              <a:buClr>
                <a:schemeClr val="accent2">
                  <a:lumMod val="50000"/>
                </a:schemeClr>
              </a:buClr>
              <a:buFont typeface="Arial"/>
              <a:buChar char="•"/>
              <a:defRPr sz="1800" kern="1200">
                <a:solidFill>
                  <a:schemeClr val="accent2">
                    <a:lumMod val="50000"/>
                  </a:schemeClr>
                </a:solidFill>
                <a:latin typeface="FS Elliot Pro"/>
                <a:ea typeface="+mn-ea"/>
                <a:cs typeface="FS Elliot Pro"/>
              </a:defRPr>
            </a:lvl1pPr>
            <a:lvl2pPr marL="688975" indent="-231775" algn="l" defTabSz="457200" rtl="0" eaLnBrk="1" latinLnBrk="0" hangingPunct="1">
              <a:spcBef>
                <a:spcPct val="20000"/>
              </a:spcBef>
              <a:buClr>
                <a:schemeClr val="accent2">
                  <a:lumMod val="50000"/>
                </a:schemeClr>
              </a:buClr>
              <a:buFont typeface="Arial"/>
              <a:buChar char="–"/>
              <a:defRPr sz="1600" kern="1200">
                <a:solidFill>
                  <a:schemeClr val="accent2">
                    <a:lumMod val="50000"/>
                  </a:schemeClr>
                </a:solidFill>
                <a:latin typeface="FS Elliot Pro"/>
                <a:ea typeface="+mn-ea"/>
                <a:cs typeface="FS Elliot Pro"/>
              </a:defRPr>
            </a:lvl2pPr>
            <a:lvl3pPr marL="1143000" indent="-228600" algn="l" defTabSz="457200" rtl="0" eaLnBrk="1" latinLnBrk="0" hangingPunct="1">
              <a:spcBef>
                <a:spcPct val="20000"/>
              </a:spcBef>
              <a:buFont typeface="Arial"/>
              <a:buChar char="•"/>
              <a:defRPr sz="1400" kern="1200">
                <a:solidFill>
                  <a:srgbClr val="162B48"/>
                </a:solidFill>
                <a:latin typeface="FS Elliot Pro"/>
                <a:ea typeface="+mn-ea"/>
                <a:cs typeface="FS Elliot Pro"/>
              </a:defRPr>
            </a:lvl3pPr>
            <a:lvl4pPr marL="1600200" indent="-228600" algn="l" defTabSz="457200" rtl="0" eaLnBrk="1" latinLnBrk="0" hangingPunct="1">
              <a:spcBef>
                <a:spcPct val="20000"/>
              </a:spcBef>
              <a:buFont typeface="Arial"/>
              <a:buChar char="–"/>
              <a:defRPr sz="1200" kern="1200">
                <a:solidFill>
                  <a:srgbClr val="162B48"/>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162B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525" indent="0">
              <a:buNone/>
            </a:pPr>
            <a:r>
              <a:rPr lang="en-US" sz="1200" dirty="0">
                <a:solidFill>
                  <a:srgbClr val="002855"/>
                </a:solidFill>
                <a:latin typeface="FS Elliot Pro" panose="02000503040000020004" pitchFamily="2" charset="0"/>
              </a:rPr>
              <a:t>Retain key employees by helping them save more</a:t>
            </a:r>
          </a:p>
        </p:txBody>
      </p:sp>
      <p:pic>
        <p:nvPicPr>
          <p:cNvPr id="5" name="Graphic 4">
            <a:extLst>
              <a:ext uri="{FF2B5EF4-FFF2-40B4-BE49-F238E27FC236}">
                <a16:creationId xmlns:a16="http://schemas.microsoft.com/office/drawing/2014/main" id="{51CB7451-FF1A-DBA5-24E8-8B7D238417C7}"/>
              </a:ext>
            </a:extLst>
          </p:cNvPr>
          <p:cNvPicPr>
            <a:picLocks noChangeAspect="1"/>
          </p:cNvPicPr>
          <p:nvPr/>
        </p:nvPicPr>
        <p:blipFill>
          <a:blip r:embed="rId3">
            <a:lum/>
            <a:extLst>
              <a:ext uri="{96DAC541-7B7A-43D3-8B79-37D633B846F1}">
                <asvg:svgBlip xmlns:asvg="http://schemas.microsoft.com/office/drawing/2016/SVG/main" r:embed="rId4"/>
              </a:ext>
            </a:extLst>
          </a:blip>
          <a:stretch>
            <a:fillRect/>
          </a:stretch>
        </p:blipFill>
        <p:spPr>
          <a:xfrm>
            <a:off x="251304" y="195987"/>
            <a:ext cx="266322" cy="236731"/>
          </a:xfrm>
          <a:prstGeom prst="rect">
            <a:avLst/>
          </a:prstGeom>
        </p:spPr>
      </p:pic>
      <p:pic>
        <p:nvPicPr>
          <p:cNvPr id="15" name="Picture 14">
            <a:extLst>
              <a:ext uri="{FF2B5EF4-FFF2-40B4-BE49-F238E27FC236}">
                <a16:creationId xmlns:a16="http://schemas.microsoft.com/office/drawing/2014/main" id="{17E14A58-3827-3EC8-0411-23CDBBD8E315}"/>
              </a:ext>
            </a:extLst>
          </p:cNvPr>
          <p:cNvPicPr>
            <a:picLocks noChangeAspect="1"/>
          </p:cNvPicPr>
          <p:nvPr/>
        </p:nvPicPr>
        <p:blipFill>
          <a:blip r:embed="rId5"/>
          <a:stretch>
            <a:fillRect/>
          </a:stretch>
        </p:blipFill>
        <p:spPr>
          <a:xfrm>
            <a:off x="4033852" y="2352786"/>
            <a:ext cx="737843" cy="737843"/>
          </a:xfrm>
          <a:prstGeom prst="rect">
            <a:avLst/>
          </a:prstGeom>
        </p:spPr>
      </p:pic>
      <p:pic>
        <p:nvPicPr>
          <p:cNvPr id="18" name="Picture 17">
            <a:extLst>
              <a:ext uri="{FF2B5EF4-FFF2-40B4-BE49-F238E27FC236}">
                <a16:creationId xmlns:a16="http://schemas.microsoft.com/office/drawing/2014/main" id="{1984E505-DB53-BE9A-DF1F-5B260FFA956D}"/>
              </a:ext>
            </a:extLst>
          </p:cNvPr>
          <p:cNvPicPr>
            <a:picLocks noChangeAspect="1"/>
          </p:cNvPicPr>
          <p:nvPr/>
        </p:nvPicPr>
        <p:blipFill>
          <a:blip r:embed="rId5"/>
          <a:stretch>
            <a:fillRect/>
          </a:stretch>
        </p:blipFill>
        <p:spPr>
          <a:xfrm>
            <a:off x="4033852" y="3001713"/>
            <a:ext cx="737843" cy="737843"/>
          </a:xfrm>
          <a:prstGeom prst="rect">
            <a:avLst/>
          </a:prstGeom>
        </p:spPr>
      </p:pic>
      <p:pic>
        <p:nvPicPr>
          <p:cNvPr id="19" name="Picture 18">
            <a:extLst>
              <a:ext uri="{FF2B5EF4-FFF2-40B4-BE49-F238E27FC236}">
                <a16:creationId xmlns:a16="http://schemas.microsoft.com/office/drawing/2014/main" id="{9FC284C3-360E-200F-3175-64CEFC4D1E4B}"/>
              </a:ext>
            </a:extLst>
          </p:cNvPr>
          <p:cNvPicPr>
            <a:picLocks noChangeAspect="1"/>
          </p:cNvPicPr>
          <p:nvPr/>
        </p:nvPicPr>
        <p:blipFill>
          <a:blip r:embed="rId5"/>
          <a:stretch>
            <a:fillRect/>
          </a:stretch>
        </p:blipFill>
        <p:spPr>
          <a:xfrm>
            <a:off x="4033852" y="3945610"/>
            <a:ext cx="737843" cy="737843"/>
          </a:xfrm>
          <a:prstGeom prst="rect">
            <a:avLst/>
          </a:prstGeom>
        </p:spPr>
      </p:pic>
    </p:spTree>
    <p:extLst>
      <p:ext uri="{BB962C8B-B14F-4D97-AF65-F5344CB8AC3E}">
        <p14:creationId xmlns:p14="http://schemas.microsoft.com/office/powerpoint/2010/main" val="3928312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holding a piece of paper&#10;&#10;Description automatically generated with low confidence">
            <a:extLst>
              <a:ext uri="{FF2B5EF4-FFF2-40B4-BE49-F238E27FC236}">
                <a16:creationId xmlns:a16="http://schemas.microsoft.com/office/drawing/2014/main" id="{8D103FBA-4B6F-8C0A-38BD-5F3631527DFC}"/>
              </a:ext>
            </a:extLst>
          </p:cNvPr>
          <p:cNvPicPr>
            <a:picLocks noChangeAspect="1"/>
          </p:cNvPicPr>
          <p:nvPr/>
        </p:nvPicPr>
        <p:blipFill rotWithShape="1">
          <a:blip r:embed="rId3"/>
          <a:srcRect l="18328" t="6380" r="19257" b="3567"/>
          <a:stretch/>
        </p:blipFill>
        <p:spPr>
          <a:xfrm>
            <a:off x="5062329" y="0"/>
            <a:ext cx="7129671" cy="6858000"/>
          </a:xfrm>
          <a:prstGeom prst="rect">
            <a:avLst/>
          </a:prstGeom>
        </p:spPr>
      </p:pic>
      <p:sp>
        <p:nvSpPr>
          <p:cNvPr id="5" name="Rectangle 4">
            <a:extLst>
              <a:ext uri="{FF2B5EF4-FFF2-40B4-BE49-F238E27FC236}">
                <a16:creationId xmlns:a16="http://schemas.microsoft.com/office/drawing/2014/main" id="{118F92DD-88DB-2EB6-5B87-D605E7BC6CA6}"/>
              </a:ext>
            </a:extLst>
          </p:cNvPr>
          <p:cNvSpPr/>
          <p:nvPr/>
        </p:nvSpPr>
        <p:spPr>
          <a:xfrm rot="10800000" flipH="1">
            <a:off x="0" y="0"/>
            <a:ext cx="6019800" cy="6858000"/>
          </a:xfrm>
          <a:prstGeom prst="rect">
            <a:avLst/>
          </a:prstGeom>
          <a:gradFill rotWithShape="1">
            <a:gsLst>
              <a:gs pos="12000">
                <a:srgbClr val="002855"/>
              </a:gs>
              <a:gs pos="100000">
                <a:srgbClr val="004C97"/>
              </a:gs>
            </a:gsLst>
            <a:lin ang="3600000" scaled="0"/>
          </a:gradFill>
          <a:ln w="9525" cap="flat" cmpd="sng" algn="ctr">
            <a:noFill/>
            <a:prstDash val="solid"/>
          </a:ln>
          <a:effectLst/>
        </p:spPr>
        <p:txBody>
          <a:bodyPr rtlCol="0" anchor="ctr"/>
          <a:lstStyle/>
          <a:p>
            <a:pPr algn="ctr" defTabSz="457092">
              <a:defRPr/>
            </a:pPr>
            <a:endParaRPr lang="en-US" kern="0">
              <a:solidFill>
                <a:prstClr val="white"/>
              </a:solidFill>
              <a:latin typeface="FS Elliot Pro"/>
            </a:endParaRPr>
          </a:p>
        </p:txBody>
      </p:sp>
      <p:sp>
        <p:nvSpPr>
          <p:cNvPr id="14" name="TextBox 13">
            <a:extLst>
              <a:ext uri="{FF2B5EF4-FFF2-40B4-BE49-F238E27FC236}">
                <a16:creationId xmlns:a16="http://schemas.microsoft.com/office/drawing/2014/main" id="{23B6586D-FEF3-90BE-0A79-71404A6AA3D7}"/>
              </a:ext>
            </a:extLst>
          </p:cNvPr>
          <p:cNvSpPr txBox="1"/>
          <p:nvPr/>
        </p:nvSpPr>
        <p:spPr>
          <a:xfrm>
            <a:off x="149512" y="6559055"/>
            <a:ext cx="2710566" cy="215444"/>
          </a:xfrm>
          <a:prstGeom prst="rect">
            <a:avLst/>
          </a:prstGeom>
          <a:noFill/>
        </p:spPr>
        <p:txBody>
          <a:bodyPr wrap="square" rtlCol="0">
            <a:spAutoFit/>
          </a:bodyPr>
          <a:lstStyle/>
          <a:p>
            <a:pPr defTabSz="391756">
              <a:defRPr/>
            </a:pPr>
            <a:r>
              <a:rPr lang="fr-FR" sz="800" kern="0" dirty="0">
                <a:solidFill>
                  <a:schemeClr val="bg1"/>
                </a:solidFill>
                <a:latin typeface="FS Elliot Pro" panose="02000503040000020004" pitchFamily="2" charset="0"/>
              </a:rPr>
              <a:t>BB11557-04 | 2781357-032023</a:t>
            </a:r>
          </a:p>
        </p:txBody>
      </p:sp>
      <p:sp>
        <p:nvSpPr>
          <p:cNvPr id="8" name="Title 5">
            <a:extLst>
              <a:ext uri="{FF2B5EF4-FFF2-40B4-BE49-F238E27FC236}">
                <a16:creationId xmlns:a16="http://schemas.microsoft.com/office/drawing/2014/main" id="{AAB066F6-BC1F-D51D-7AC4-0E7F5EFD28AC}"/>
              </a:ext>
            </a:extLst>
          </p:cNvPr>
          <p:cNvSpPr txBox="1">
            <a:spLocks/>
          </p:cNvSpPr>
          <p:nvPr/>
        </p:nvSpPr>
        <p:spPr>
          <a:xfrm>
            <a:off x="847338" y="2494764"/>
            <a:ext cx="4214992" cy="24311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000" dirty="0">
                <a:solidFill>
                  <a:schemeClr val="bg1"/>
                </a:solidFill>
                <a:latin typeface="FS Elliot Pro Light" panose="02000503040000020004" pitchFamily="2" charset="0"/>
              </a:rPr>
              <a:t>Manage the timing of income and taxes</a:t>
            </a:r>
          </a:p>
        </p:txBody>
      </p:sp>
      <p:pic>
        <p:nvPicPr>
          <p:cNvPr id="6" name="Graphic 5">
            <a:extLst>
              <a:ext uri="{FF2B5EF4-FFF2-40B4-BE49-F238E27FC236}">
                <a16:creationId xmlns:a16="http://schemas.microsoft.com/office/drawing/2014/main" id="{06A95030-03AE-D879-9458-B0922C9AD1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1243" y="1931258"/>
            <a:ext cx="528645" cy="528645"/>
          </a:xfrm>
          <a:prstGeom prst="rect">
            <a:avLst/>
          </a:prstGeom>
        </p:spPr>
      </p:pic>
      <p:sp>
        <p:nvSpPr>
          <p:cNvPr id="12" name="TextBox 11">
            <a:extLst>
              <a:ext uri="{FF2B5EF4-FFF2-40B4-BE49-F238E27FC236}">
                <a16:creationId xmlns:a16="http://schemas.microsoft.com/office/drawing/2014/main" id="{AF01E071-7053-CF7B-2C16-4B84EA8346A1}"/>
              </a:ext>
            </a:extLst>
          </p:cNvPr>
          <p:cNvSpPr txBox="1"/>
          <p:nvPr/>
        </p:nvSpPr>
        <p:spPr>
          <a:xfrm>
            <a:off x="1342853" y="2070961"/>
            <a:ext cx="3975397" cy="276999"/>
          </a:xfrm>
          <a:prstGeom prst="rect">
            <a:avLst/>
          </a:prstGeom>
          <a:noFill/>
        </p:spPr>
        <p:txBody>
          <a:bodyPr wrap="square" rtlCol="0">
            <a:spAutoFit/>
          </a:bodyPr>
          <a:lstStyle/>
          <a:p>
            <a:r>
              <a:rPr lang="en-US" sz="1200" b="1" spc="100" dirty="0">
                <a:solidFill>
                  <a:srgbClr val="55FFF5"/>
                </a:solidFill>
                <a:latin typeface="FS Elliot Pro" panose="02000503040000020004" pitchFamily="2" charset="0"/>
              </a:rPr>
              <a:t>4 BUSINESS NEEDS </a:t>
            </a:r>
            <a:r>
              <a:rPr lang="en-US" sz="1200" i="1" dirty="0">
                <a:solidFill>
                  <a:srgbClr val="55FFF5"/>
                </a:solidFill>
                <a:latin typeface="FS Elliot Pro" panose="02000503040000020004" pitchFamily="2" charset="0"/>
              </a:rPr>
              <a:t>deferred comp can help meet</a:t>
            </a:r>
          </a:p>
        </p:txBody>
      </p:sp>
    </p:spTree>
    <p:extLst>
      <p:ext uri="{BB962C8B-B14F-4D97-AF65-F5344CB8AC3E}">
        <p14:creationId xmlns:p14="http://schemas.microsoft.com/office/powerpoint/2010/main" val="2684496356"/>
      </p:ext>
    </p:extLst>
  </p:cSld>
  <p:clrMapOvr>
    <a:masterClrMapping/>
  </p:clrMapOvr>
</p:sld>
</file>

<file path=ppt/theme/theme1.xml><?xml version="1.0" encoding="utf-8"?>
<a:theme xmlns:a="http://schemas.openxmlformats.org/drawingml/2006/main" name="Office Theme">
  <a:themeElements>
    <a:clrScheme name="Principal">
      <a:dk1>
        <a:srgbClr val="0091DA"/>
      </a:dk1>
      <a:lt1>
        <a:sysClr val="window" lastClr="FFFFFF"/>
      </a:lt1>
      <a:dk2>
        <a:srgbClr val="464E7E"/>
      </a:dk2>
      <a:lt2>
        <a:srgbClr val="0091DA"/>
      </a:lt2>
      <a:accent1>
        <a:srgbClr val="0091DA"/>
      </a:accent1>
      <a:accent2>
        <a:srgbClr val="464E7E"/>
      </a:accent2>
      <a:accent3>
        <a:srgbClr val="F2AF32"/>
      </a:accent3>
      <a:accent4>
        <a:srgbClr val="00C4D9"/>
      </a:accent4>
      <a:accent5>
        <a:srgbClr val="00C19F"/>
      </a:accent5>
      <a:accent6>
        <a:srgbClr val="FF9231"/>
      </a:accent6>
      <a:hlink>
        <a:srgbClr val="00C4D9"/>
      </a:hlink>
      <a:folHlink>
        <a:srgbClr val="68478D"/>
      </a:folHlink>
    </a:clrScheme>
    <a:fontScheme name="FS Elliot">
      <a:majorFont>
        <a:latin typeface="FS Elliot Pro"/>
        <a:ea typeface=""/>
        <a:cs typeface=""/>
      </a:majorFont>
      <a:minorFont>
        <a:latin typeface="FS Ellio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w="12700" cap="rnd">
          <a:noFill/>
          <a:prstDash val="sysDot"/>
          <a:roun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Autofit/>
      </a:bodyPr>
      <a:lstStyle>
        <a:defPPr>
          <a:lnSpc>
            <a:spcPct val="90000"/>
          </a:lnSpc>
          <a:spcBef>
            <a:spcPts val="0"/>
          </a:spcBef>
          <a:defRPr sz="3000" spc="-70" dirty="0">
            <a:solidFill>
              <a:srgbClr val="0091DA"/>
            </a:solidFill>
            <a:latin typeface="+mj-lt"/>
            <a:cs typeface="FS Elliot Pro Light"/>
          </a:defRPr>
        </a:defPPr>
      </a:lstStyle>
    </a:txDef>
  </a:objectDefaults>
  <a:extraClrSchemeLst/>
</a:theme>
</file>

<file path=ppt/theme/theme2.xml><?xml version="1.0" encoding="utf-8"?>
<a:theme xmlns:a="http://schemas.openxmlformats.org/drawingml/2006/main" name="1_Office Theme">
  <a:themeElements>
    <a:clrScheme name="Principal">
      <a:dk1>
        <a:srgbClr val="0091DA"/>
      </a:dk1>
      <a:lt1>
        <a:sysClr val="window" lastClr="FFFFFF"/>
      </a:lt1>
      <a:dk2>
        <a:srgbClr val="464E7E"/>
      </a:dk2>
      <a:lt2>
        <a:srgbClr val="0091DA"/>
      </a:lt2>
      <a:accent1>
        <a:srgbClr val="0091DA"/>
      </a:accent1>
      <a:accent2>
        <a:srgbClr val="464E7E"/>
      </a:accent2>
      <a:accent3>
        <a:srgbClr val="F2AF32"/>
      </a:accent3>
      <a:accent4>
        <a:srgbClr val="00C4D9"/>
      </a:accent4>
      <a:accent5>
        <a:srgbClr val="00C19F"/>
      </a:accent5>
      <a:accent6>
        <a:srgbClr val="FF9231"/>
      </a:accent6>
      <a:hlink>
        <a:srgbClr val="00C4D9"/>
      </a:hlink>
      <a:folHlink>
        <a:srgbClr val="68478D"/>
      </a:folHlink>
    </a:clrScheme>
    <a:fontScheme name="FS Elliot">
      <a:majorFont>
        <a:latin typeface="FS Elliot Pro"/>
        <a:ea typeface=""/>
        <a:cs typeface=""/>
      </a:majorFont>
      <a:minorFont>
        <a:latin typeface="FS Ellio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w="12700" cap="rnd">
          <a:noFill/>
          <a:prstDash val="sysDot"/>
          <a:roun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Autofit/>
      </a:bodyPr>
      <a:lstStyle>
        <a:defPPr>
          <a:lnSpc>
            <a:spcPct val="90000"/>
          </a:lnSpc>
          <a:spcBef>
            <a:spcPts val="0"/>
          </a:spcBef>
          <a:defRPr sz="3000" spc="-70" dirty="0">
            <a:solidFill>
              <a:srgbClr val="0091DA"/>
            </a:solidFill>
            <a:latin typeface="+mj-lt"/>
            <a:cs typeface="FS Elliot Pro Ligh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0a0abf1-db4d-40c2-9ab0-8f11fd44dbb4">
      <UserInfo>
        <DisplayName>Greene, Barb</DisplayName>
        <AccountId>3840</AccountId>
        <AccountType/>
      </UserInfo>
      <UserInfo>
        <DisplayName>Gabel, Jennifer</DisplayName>
        <AccountId>4387</AccountId>
        <AccountType/>
      </UserInfo>
      <UserInfo>
        <DisplayName>Paytash, Lisa</DisplayName>
        <AccountId>8700</AccountId>
        <AccountType/>
      </UserInfo>
    </SharedWithUsers>
    <Notes1 xmlns="00a0abf1-db4d-40c2-9ab0-8f11fd44dbb4" xsi:nil="true"/>
    <TaxCatchAll xmlns="b321ad9c-65f3-4b5a-ad5c-8eb431ac3fd0" xsi:nil="true"/>
    <lcf76f155ced4ddcb4097134ff3c332f xmlns="5d3dbe52-9a4f-4f08-99d8-aaca30901a44">
      <Terms xmlns="http://schemas.microsoft.com/office/infopath/2007/PartnerControls"/>
    </lcf76f155ced4ddcb4097134ff3c332f>
    <checkmark xmlns="5d3dbe52-9a4f-4f08-99d8-aaca30901a44">true</checkmark>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BFC1B827F3C1442801D581C73294682" ma:contentTypeVersion="16" ma:contentTypeDescription="Create a new document." ma:contentTypeScope="" ma:versionID="89e33639b7461d7de5cad6238686eb5c">
  <xsd:schema xmlns:xsd="http://www.w3.org/2001/XMLSchema" xmlns:xs="http://www.w3.org/2001/XMLSchema" xmlns:p="http://schemas.microsoft.com/office/2006/metadata/properties" xmlns:ns2="5d3dbe52-9a4f-4f08-99d8-aaca30901a44" xmlns:ns3="00a0abf1-db4d-40c2-9ab0-8f11fd44dbb4" xmlns:ns4="b321ad9c-65f3-4b5a-ad5c-8eb431ac3fd0" targetNamespace="http://schemas.microsoft.com/office/2006/metadata/properties" ma:root="true" ma:fieldsID="588441a3edfae8ce2864928416871d25" ns2:_="" ns3:_="" ns4:_="">
    <xsd:import namespace="5d3dbe52-9a4f-4f08-99d8-aaca30901a44"/>
    <xsd:import namespace="00a0abf1-db4d-40c2-9ab0-8f11fd44dbb4"/>
    <xsd:import namespace="b321ad9c-65f3-4b5a-ad5c-8eb431ac3fd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3:Notes1" minOccurs="0"/>
                <xsd:element ref="ns2:MediaLengthInSeconds" minOccurs="0"/>
                <xsd:element ref="ns2:checkmark"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3dbe52-9a4f-4f08-99d8-aaca30901a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checkmark" ma:index="21" nillable="true" ma:displayName="check mark" ma:default="1" ma:format="Dropdown" ma:internalName="checkmark">
      <xsd:simpleType>
        <xsd:restriction base="dms:Boolea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13f235f5-6c35-4060-8631-19fa73a84a8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0a0abf1-db4d-40c2-9ab0-8f11fd44dbb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Notes1" ma:index="19" nillable="true" ma:displayName="Notes" ma:internalName="Notes1">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21ad9c-65f3-4b5a-ad5c-8eb431ac3fd0"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ab27a41a-bde0-4c0d-b4b9-3654378b47c2}" ma:internalName="TaxCatchAll" ma:showField="CatchAllData" ma:web="00a0abf1-db4d-40c2-9ab0-8f11fd44db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A28E13-2BB0-477D-AC9C-9DF317EA3D2C}">
  <ds:schemaRefs>
    <ds:schemaRef ds:uri="00a0abf1-db4d-40c2-9ab0-8f11fd44dbb4"/>
    <ds:schemaRef ds:uri="20559fd2-2af4-4654-a485-4e0fff923721"/>
    <ds:schemaRef ds:uri="e7c0bea1-2b9b-470c-8d48-dd2a771d9d0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64b52936-4d1a-4788-a027-08c67a991459"/>
    <ds:schemaRef ds:uri="b321ad9c-65f3-4b5a-ad5c-8eb431ac3fd0"/>
  </ds:schemaRefs>
</ds:datastoreItem>
</file>

<file path=customXml/itemProps2.xml><?xml version="1.0" encoding="utf-8"?>
<ds:datastoreItem xmlns:ds="http://schemas.openxmlformats.org/officeDocument/2006/customXml" ds:itemID="{5D238818-9972-40ED-8563-EBD63270D444}">
  <ds:schemaRefs>
    <ds:schemaRef ds:uri="http://schemas.microsoft.com/sharepoint/v3/contenttype/forms"/>
  </ds:schemaRefs>
</ds:datastoreItem>
</file>

<file path=customXml/itemProps3.xml><?xml version="1.0" encoding="utf-8"?>
<ds:datastoreItem xmlns:ds="http://schemas.openxmlformats.org/officeDocument/2006/customXml" ds:itemID="{507E3205-F898-429D-A137-084D1E8C2B4F}"/>
</file>

<file path=docProps/app.xml><?xml version="1.0" encoding="utf-8"?>
<Properties xmlns="http://schemas.openxmlformats.org/officeDocument/2006/extended-properties" xmlns:vt="http://schemas.openxmlformats.org/officeDocument/2006/docPropsVTypes">
  <TotalTime>7829</TotalTime>
  <Words>3470</Words>
  <Application>Microsoft Office PowerPoint</Application>
  <PresentationFormat>Widescreen</PresentationFormat>
  <Paragraphs>386</Paragraphs>
  <Slides>30</Slides>
  <Notes>30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Calibri</vt:lpstr>
      <vt:lpstr>FS Elliot Pro</vt:lpstr>
      <vt:lpstr>FS Elliot Pro Light</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Create  an ownership-like experience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subject matter in this communication is educational only and provided with the understanding that Principal® is not rendering legal, accounting, investment, or tax advice. You should consult with appropriate counsel, financial professionals, and other advisors on all matters pertaining to legal, tax, investment, or accounting obligations and requirements.   Insurance products issued by Principal National Life Insurance Company (except in NY) and Principal Life Insurance Company®. Plan administrative services offered by Principal Life. Principal Funds, Inc. is distributed by Principal Funds Distributor, Inc. Securities offered through Principal Securities, Inc., Member SIPC, and/or independent broker/dealers. Referenced companies are members of the Principal Financial Group®, Des Moines, IA 50392.   No part of this presentation may be reproduced or used in any form or by any means, electronic or mechanical, including photocopying or recording, or by any information storage and retrieval system, without prior written permission from the Principal Financial Group.    Principal®, Principal Financial Group®, and Principal and the logomark design are registered trademarks of Principal Financial Services, Inc., a Principal Financial Group company, in the United States and are trademarks and service marks of Principal Financial Services, Inc., in various countries around the world.  BB11557-04  |  03/2023  |  2781357-032023  |  © 2023 Principal Financial Services, Inc.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uses of  deferred compensation  Nonqualified deferred compensation</dc:title>
  <dc:creator>Caudill, April</dc:creator>
  <cp:lastModifiedBy>Manroe, Drew</cp:lastModifiedBy>
  <cp:revision>63</cp:revision>
  <cp:lastPrinted>2023-03-06T19:43:14Z</cp:lastPrinted>
  <dcterms:created xsi:type="dcterms:W3CDTF">2021-03-03T23:16:25Z</dcterms:created>
  <dcterms:modified xsi:type="dcterms:W3CDTF">2023-04-06T15:16:58Z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f49516a-7525-4936-8880-b1dc1e580865_Enabled">
    <vt:lpwstr>true</vt:lpwstr>
  </property>
  <property fmtid="{D5CDD505-2E9C-101B-9397-08002B2CF9AE}" pid="3" name="MSIP_Label_af49516a-7525-4936-8880-b1dc1e580865_SetDate">
    <vt:lpwstr>2021-03-15T14:24:38Z</vt:lpwstr>
  </property>
  <property fmtid="{D5CDD505-2E9C-101B-9397-08002B2CF9AE}" pid="4" name="MSIP_Label_af49516a-7525-4936-8880-b1dc1e580865_Method">
    <vt:lpwstr>Privileged</vt:lpwstr>
  </property>
  <property fmtid="{D5CDD505-2E9C-101B-9397-08002B2CF9AE}" pid="5" name="MSIP_Label_af49516a-7525-4936-8880-b1dc1e580865_Name">
    <vt:lpwstr>Non-visible label</vt:lpwstr>
  </property>
  <property fmtid="{D5CDD505-2E9C-101B-9397-08002B2CF9AE}" pid="6" name="MSIP_Label_af49516a-7525-4936-8880-b1dc1e580865_SiteId">
    <vt:lpwstr>3bea478c-1684-4a8c-8e85-045ec54ba430</vt:lpwstr>
  </property>
  <property fmtid="{D5CDD505-2E9C-101B-9397-08002B2CF9AE}" pid="7" name="MSIP_Label_af49516a-7525-4936-8880-b1dc1e580865_ActionId">
    <vt:lpwstr>15e03676-d4f8-4a50-9b82-3ab67975fc1f</vt:lpwstr>
  </property>
  <property fmtid="{D5CDD505-2E9C-101B-9397-08002B2CF9AE}" pid="8" name="MSIP_Label_af49516a-7525-4936-8880-b1dc1e580865_ContentBits">
    <vt:lpwstr>0</vt:lpwstr>
  </property>
  <property fmtid="{D5CDD505-2E9C-101B-9397-08002B2CF9AE}" pid="9" name="ContentTypeId">
    <vt:lpwstr>0x010100E84E03423D1FB149815474C190CFF08A</vt:lpwstr>
  </property>
  <property fmtid="{D5CDD505-2E9C-101B-9397-08002B2CF9AE}" pid="10" name="MediaServiceImageTags">
    <vt:lpwstr/>
  </property>
</Properties>
</file>