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4" r:id="rId4"/>
    <p:sldMasterId id="2147483648" r:id="rId5"/>
    <p:sldMasterId id="2147483875" r:id="rId6"/>
    <p:sldMasterId id="2147483730" r:id="rId7"/>
  </p:sldMasterIdLst>
  <p:notesMasterIdLst>
    <p:notesMasterId r:id="rId44"/>
  </p:notesMasterIdLst>
  <p:handoutMasterIdLst>
    <p:handoutMasterId r:id="rId45"/>
  </p:handoutMasterIdLst>
  <p:sldIdLst>
    <p:sldId id="489" r:id="rId8"/>
    <p:sldId id="520" r:id="rId9"/>
    <p:sldId id="491" r:id="rId10"/>
    <p:sldId id="501" r:id="rId11"/>
    <p:sldId id="492" r:id="rId12"/>
    <p:sldId id="511" r:id="rId13"/>
    <p:sldId id="494" r:id="rId14"/>
    <p:sldId id="502" r:id="rId15"/>
    <p:sldId id="495" r:id="rId16"/>
    <p:sldId id="496" r:id="rId17"/>
    <p:sldId id="497" r:id="rId18"/>
    <p:sldId id="498" r:id="rId19"/>
    <p:sldId id="499" r:id="rId20"/>
    <p:sldId id="500" r:id="rId21"/>
    <p:sldId id="503" r:id="rId22"/>
    <p:sldId id="506" r:id="rId23"/>
    <p:sldId id="507" r:id="rId24"/>
    <p:sldId id="508" r:id="rId25"/>
    <p:sldId id="509" r:id="rId26"/>
    <p:sldId id="512" r:id="rId27"/>
    <p:sldId id="513" r:id="rId28"/>
    <p:sldId id="504" r:id="rId29"/>
    <p:sldId id="514" r:id="rId30"/>
    <p:sldId id="515" r:id="rId31"/>
    <p:sldId id="516" r:id="rId32"/>
    <p:sldId id="521" r:id="rId33"/>
    <p:sldId id="522" r:id="rId34"/>
    <p:sldId id="523" r:id="rId35"/>
    <p:sldId id="525" r:id="rId36"/>
    <p:sldId id="526" r:id="rId37"/>
    <p:sldId id="527" r:id="rId38"/>
    <p:sldId id="518" r:id="rId39"/>
    <p:sldId id="517" r:id="rId40"/>
    <p:sldId id="519" r:id="rId41"/>
    <p:sldId id="529" r:id="rId42"/>
    <p:sldId id="524" r:id="rId43"/>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FS Elliot Pro" panose="02000503040000020004" pitchFamily="50" charset="0"/>
        <a:ea typeface="+mn-ea"/>
        <a:cs typeface="+mn-cs"/>
      </a:defRPr>
    </a:lvl1pPr>
    <a:lvl2pPr marL="457200" algn="l" defTabSz="457200" rtl="0" eaLnBrk="0" fontAlgn="base" hangingPunct="0">
      <a:spcBef>
        <a:spcPct val="0"/>
      </a:spcBef>
      <a:spcAft>
        <a:spcPct val="0"/>
      </a:spcAft>
      <a:defRPr kern="1200">
        <a:solidFill>
          <a:schemeClr val="tx1"/>
        </a:solidFill>
        <a:latin typeface="FS Elliot Pro" panose="02000503040000020004" pitchFamily="50" charset="0"/>
        <a:ea typeface="+mn-ea"/>
        <a:cs typeface="+mn-cs"/>
      </a:defRPr>
    </a:lvl2pPr>
    <a:lvl3pPr marL="914400" algn="l" defTabSz="457200" rtl="0" eaLnBrk="0" fontAlgn="base" hangingPunct="0">
      <a:spcBef>
        <a:spcPct val="0"/>
      </a:spcBef>
      <a:spcAft>
        <a:spcPct val="0"/>
      </a:spcAft>
      <a:defRPr kern="1200">
        <a:solidFill>
          <a:schemeClr val="tx1"/>
        </a:solidFill>
        <a:latin typeface="FS Elliot Pro" panose="02000503040000020004" pitchFamily="50" charset="0"/>
        <a:ea typeface="+mn-ea"/>
        <a:cs typeface="+mn-cs"/>
      </a:defRPr>
    </a:lvl3pPr>
    <a:lvl4pPr marL="1371600" algn="l" defTabSz="457200" rtl="0" eaLnBrk="0" fontAlgn="base" hangingPunct="0">
      <a:spcBef>
        <a:spcPct val="0"/>
      </a:spcBef>
      <a:spcAft>
        <a:spcPct val="0"/>
      </a:spcAft>
      <a:defRPr kern="1200">
        <a:solidFill>
          <a:schemeClr val="tx1"/>
        </a:solidFill>
        <a:latin typeface="FS Elliot Pro" panose="02000503040000020004" pitchFamily="50" charset="0"/>
        <a:ea typeface="+mn-ea"/>
        <a:cs typeface="+mn-cs"/>
      </a:defRPr>
    </a:lvl4pPr>
    <a:lvl5pPr marL="1828800" algn="l" defTabSz="457200" rtl="0" eaLnBrk="0" fontAlgn="base" hangingPunct="0">
      <a:spcBef>
        <a:spcPct val="0"/>
      </a:spcBef>
      <a:spcAft>
        <a:spcPct val="0"/>
      </a:spcAft>
      <a:defRPr kern="1200">
        <a:solidFill>
          <a:schemeClr val="tx1"/>
        </a:solidFill>
        <a:latin typeface="FS Elliot Pro" panose="02000503040000020004" pitchFamily="50" charset="0"/>
        <a:ea typeface="+mn-ea"/>
        <a:cs typeface="+mn-cs"/>
      </a:defRPr>
    </a:lvl5pPr>
    <a:lvl6pPr marL="2286000" algn="l" defTabSz="914400" rtl="0" eaLnBrk="1" latinLnBrk="0" hangingPunct="1">
      <a:defRPr kern="1200">
        <a:solidFill>
          <a:schemeClr val="tx1"/>
        </a:solidFill>
        <a:latin typeface="FS Elliot Pro" panose="02000503040000020004" pitchFamily="50" charset="0"/>
        <a:ea typeface="+mn-ea"/>
        <a:cs typeface="+mn-cs"/>
      </a:defRPr>
    </a:lvl6pPr>
    <a:lvl7pPr marL="2743200" algn="l" defTabSz="914400" rtl="0" eaLnBrk="1" latinLnBrk="0" hangingPunct="1">
      <a:defRPr kern="1200">
        <a:solidFill>
          <a:schemeClr val="tx1"/>
        </a:solidFill>
        <a:latin typeface="FS Elliot Pro" panose="02000503040000020004" pitchFamily="50" charset="0"/>
        <a:ea typeface="+mn-ea"/>
        <a:cs typeface="+mn-cs"/>
      </a:defRPr>
    </a:lvl7pPr>
    <a:lvl8pPr marL="3200400" algn="l" defTabSz="914400" rtl="0" eaLnBrk="1" latinLnBrk="0" hangingPunct="1">
      <a:defRPr kern="1200">
        <a:solidFill>
          <a:schemeClr val="tx1"/>
        </a:solidFill>
        <a:latin typeface="FS Elliot Pro" panose="02000503040000020004" pitchFamily="50" charset="0"/>
        <a:ea typeface="+mn-ea"/>
        <a:cs typeface="+mn-cs"/>
      </a:defRPr>
    </a:lvl8pPr>
    <a:lvl9pPr marL="3657600" algn="l" defTabSz="914400" rtl="0" eaLnBrk="1" latinLnBrk="0" hangingPunct="1">
      <a:defRPr kern="1200">
        <a:solidFill>
          <a:schemeClr val="tx1"/>
        </a:solidFill>
        <a:latin typeface="FS Elliot Pro" panose="02000503040000020004" pitchFamily="50" charset="0"/>
        <a:ea typeface="+mn-ea"/>
        <a:cs typeface="+mn-cs"/>
      </a:defRPr>
    </a:lvl9pPr>
  </p:defaultTextStyle>
  <p:extLst>
    <p:ext uri="{EFAFB233-063F-42B5-8137-9DF3F51BA10A}">
      <p15:sldGuideLst xmlns:p15="http://schemas.microsoft.com/office/powerpoint/2012/main">
        <p15:guide id="1" orient="horz" pos="1644">
          <p15:clr>
            <a:srgbClr val="A4A3A4"/>
          </p15:clr>
        </p15:guide>
        <p15:guide id="2" pos="5352">
          <p15:clr>
            <a:srgbClr val="A4A3A4"/>
          </p15:clr>
        </p15:guide>
        <p15:guide id="3" orient="horz" pos="28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 Jessica" initial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4E53"/>
    <a:srgbClr val="464C53"/>
    <a:srgbClr val="464E7E"/>
    <a:srgbClr val="0091DA"/>
    <a:srgbClr val="FF3399"/>
    <a:srgbClr val="FF0066"/>
    <a:srgbClr val="00C4D9"/>
    <a:srgbClr val="BFE3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9" autoAdjust="0"/>
    <p:restoredTop sz="93925" autoAdjust="0"/>
  </p:normalViewPr>
  <p:slideViewPr>
    <p:cSldViewPr snapToGrid="0" snapToObjects="1">
      <p:cViewPr>
        <p:scale>
          <a:sx n="142" d="100"/>
          <a:sy n="142" d="100"/>
        </p:scale>
        <p:origin x="582" y="102"/>
      </p:cViewPr>
      <p:guideLst>
        <p:guide orient="horz" pos="1644"/>
        <p:guide pos="5352"/>
        <p:guide orient="horz" pos="2844"/>
      </p:guideLst>
    </p:cSldViewPr>
  </p:slideViewPr>
  <p:outlineViewPr>
    <p:cViewPr>
      <p:scale>
        <a:sx n="33" d="100"/>
        <a:sy n="33" d="100"/>
      </p:scale>
      <p:origin x="0" y="0"/>
    </p:cViewPr>
  </p:outlineViewPr>
  <p:notesTextViewPr>
    <p:cViewPr>
      <p:scale>
        <a:sx n="3" d="2"/>
        <a:sy n="3" d="2"/>
      </p:scale>
      <p:origin x="0" y="0"/>
    </p:cViewPr>
  </p:notesTextViewPr>
  <p:sorterViewPr>
    <p:cViewPr>
      <p:scale>
        <a:sx n="309" d="100"/>
        <a:sy n="309" d="100"/>
      </p:scale>
      <p:origin x="0" y="0"/>
    </p:cViewPr>
  </p:sorterViewPr>
  <p:notesViewPr>
    <p:cSldViewPr snapToGrid="0" snapToObjects="1">
      <p:cViewPr varScale="1">
        <p:scale>
          <a:sx n="60" d="100"/>
          <a:sy n="60" d="100"/>
        </p:scale>
        <p:origin x="2304"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B28A83-BA24-42C5-BA99-DE9DABF4B39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C583CB3-BCA8-44EA-9568-29AD2F11AAA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67DB83B-50FF-4587-904F-8C99B7F2B9A1}" type="datetimeFigureOut">
              <a:rPr lang="en-US"/>
              <a:pPr>
                <a:defRPr/>
              </a:pPr>
              <a:t>11/07/2023</a:t>
            </a:fld>
            <a:endParaRPr lang="en-US"/>
          </a:p>
        </p:txBody>
      </p:sp>
      <p:sp>
        <p:nvSpPr>
          <p:cNvPr id="4" name="Footer Placeholder 3">
            <a:extLst>
              <a:ext uri="{FF2B5EF4-FFF2-40B4-BE49-F238E27FC236}">
                <a16:creationId xmlns:a16="http://schemas.microsoft.com/office/drawing/2014/main" id="{4008FD2D-E24E-423A-8851-57BFC3F5AE2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DD70626C-2B36-4934-8F72-084F23FFC3B6}"/>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39B173B-19CA-4328-AD88-3F7A144F0CA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37D3BC-212B-47DC-9D8B-14728B16964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3B81C2B-28B0-4C34-A9D4-61751A60485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17AE004-B22F-4781-82CA-7AFD574293B4}" type="datetimeFigureOut">
              <a:rPr lang="en-US"/>
              <a:pPr>
                <a:defRPr/>
              </a:pPr>
              <a:t>11/07/2023</a:t>
            </a:fld>
            <a:endParaRPr lang="en-US"/>
          </a:p>
        </p:txBody>
      </p:sp>
      <p:sp>
        <p:nvSpPr>
          <p:cNvPr id="4" name="Slide Image Placeholder 3">
            <a:extLst>
              <a:ext uri="{FF2B5EF4-FFF2-40B4-BE49-F238E27FC236}">
                <a16:creationId xmlns:a16="http://schemas.microsoft.com/office/drawing/2014/main" id="{DC26374A-AC80-401C-999B-E1255BCF547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C9AACC1-EE8D-4C76-B81D-830501C1B78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A537C8-8B5A-4D0A-863C-936CE8A49DC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81D5878-DAF0-49B7-814F-7727F1B9A15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765759D-4F5F-4693-8CDB-1C3C07CE040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introduction.]</a:t>
            </a:r>
          </a:p>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a:t>
            </a:fld>
            <a:endParaRPr lang="en-US"/>
          </a:p>
        </p:txBody>
      </p:sp>
    </p:spTree>
    <p:extLst>
      <p:ext uri="{BB962C8B-B14F-4D97-AF65-F5344CB8AC3E}">
        <p14:creationId xmlns:p14="http://schemas.microsoft.com/office/powerpoint/2010/main" val="2093044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10</a:t>
            </a:fld>
            <a:endParaRPr lang="en-US"/>
          </a:p>
        </p:txBody>
      </p:sp>
    </p:spTree>
    <p:extLst>
      <p:ext uri="{BB962C8B-B14F-4D97-AF65-F5344CB8AC3E}">
        <p14:creationId xmlns:p14="http://schemas.microsoft.com/office/powerpoint/2010/main" val="363603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11</a:t>
            </a:fld>
            <a:endParaRPr lang="en-US"/>
          </a:p>
        </p:txBody>
      </p:sp>
    </p:spTree>
    <p:extLst>
      <p:ext uri="{BB962C8B-B14F-4D97-AF65-F5344CB8AC3E}">
        <p14:creationId xmlns:p14="http://schemas.microsoft.com/office/powerpoint/2010/main" val="507281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12</a:t>
            </a:fld>
            <a:endParaRPr lang="en-US"/>
          </a:p>
        </p:txBody>
      </p:sp>
    </p:spTree>
    <p:extLst>
      <p:ext uri="{BB962C8B-B14F-4D97-AF65-F5344CB8AC3E}">
        <p14:creationId xmlns:p14="http://schemas.microsoft.com/office/powerpoint/2010/main" val="12915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13</a:t>
            </a:fld>
            <a:endParaRPr lang="en-US"/>
          </a:p>
        </p:txBody>
      </p:sp>
    </p:spTree>
    <p:extLst>
      <p:ext uri="{BB962C8B-B14F-4D97-AF65-F5344CB8AC3E}">
        <p14:creationId xmlns:p14="http://schemas.microsoft.com/office/powerpoint/2010/main" val="3373762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rgbClr val="23273F"/>
              </a:solidFill>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14</a:t>
            </a:fld>
            <a:endParaRPr lang="en-US"/>
          </a:p>
        </p:txBody>
      </p:sp>
    </p:spTree>
    <p:extLst>
      <p:ext uri="{BB962C8B-B14F-4D97-AF65-F5344CB8AC3E}">
        <p14:creationId xmlns:p14="http://schemas.microsoft.com/office/powerpoint/2010/main" val="74293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Segoe UI" panose="020B0502040204020203" pitchFamily="34" charset="0"/>
              </a:rPr>
              <a:t>Read directly from slide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15</a:t>
            </a:fld>
            <a:endParaRPr lang="en-US"/>
          </a:p>
        </p:txBody>
      </p:sp>
    </p:spTree>
    <p:extLst>
      <p:ext uri="{BB962C8B-B14F-4D97-AF65-F5344CB8AC3E}">
        <p14:creationId xmlns:p14="http://schemas.microsoft.com/office/powerpoint/2010/main" val="2551642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16</a:t>
            </a:fld>
            <a:endParaRPr lang="en-US"/>
          </a:p>
        </p:txBody>
      </p:sp>
    </p:spTree>
    <p:extLst>
      <p:ext uri="{BB962C8B-B14F-4D97-AF65-F5344CB8AC3E}">
        <p14:creationId xmlns:p14="http://schemas.microsoft.com/office/powerpoint/2010/main" val="386531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rgbClr val="23273F"/>
              </a:solidFill>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17</a:t>
            </a:fld>
            <a:endParaRPr lang="en-US"/>
          </a:p>
        </p:txBody>
      </p:sp>
    </p:spTree>
    <p:extLst>
      <p:ext uri="{BB962C8B-B14F-4D97-AF65-F5344CB8AC3E}">
        <p14:creationId xmlns:p14="http://schemas.microsoft.com/office/powerpoint/2010/main" val="4273506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rgbClr val="23273F"/>
              </a:solidFill>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18</a:t>
            </a:fld>
            <a:endParaRPr lang="en-US"/>
          </a:p>
        </p:txBody>
      </p:sp>
    </p:spTree>
    <p:extLst>
      <p:ext uri="{BB962C8B-B14F-4D97-AF65-F5344CB8AC3E}">
        <p14:creationId xmlns:p14="http://schemas.microsoft.com/office/powerpoint/2010/main" val="123156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rgbClr val="23273F"/>
              </a:solidFill>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19</a:t>
            </a:fld>
            <a:endParaRPr lang="en-US"/>
          </a:p>
        </p:txBody>
      </p:sp>
    </p:spTree>
    <p:extLst>
      <p:ext uri="{BB962C8B-B14F-4D97-AF65-F5344CB8AC3E}">
        <p14:creationId xmlns:p14="http://schemas.microsoft.com/office/powerpoint/2010/main" val="398725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solidFill>
                  <a:srgbClr val="8C8D8E"/>
                </a:solidFill>
              </a:rPr>
              <a:t>Finding and maintaining a solution gets easier with access to business, legal, and tax consultation at every step. </a:t>
            </a:r>
            <a:r>
              <a:rPr lang="en-US" altLang="en-US" dirty="0"/>
              <a:t>As clients’ needs evolve or tax laws change, help is always available to guide them throughout the life of the plan.</a:t>
            </a:r>
          </a:p>
          <a:p>
            <a:endParaRPr lang="en-US" altLang="en-US" dirty="0">
              <a:solidFill>
                <a:srgbClr val="8C8D8E"/>
              </a:solidFill>
            </a:endParaRPr>
          </a:p>
          <a:p>
            <a:pPr eaLnBrk="1" hangingPunct="1">
              <a:spcBef>
                <a:spcPct val="0"/>
              </a:spcBef>
            </a:pPr>
            <a:r>
              <a:rPr lang="en-US" altLang="en-US" dirty="0"/>
              <a:t>When you collaborate with us, you get experienced sales support and personalized consulting every step of the way – from initial consulting and gathering facts to presenting the package to your clients.</a:t>
            </a:r>
          </a:p>
          <a:p>
            <a:pPr eaLnBrk="1" hangingPunct="1">
              <a:spcBef>
                <a:spcPct val="0"/>
              </a:spcBef>
            </a:pPr>
            <a:endParaRPr lang="en-US" altLang="en-US" dirty="0"/>
          </a:p>
          <a:p>
            <a:pPr eaLnBrk="1" hangingPunct="1">
              <a:spcBef>
                <a:spcPct val="0"/>
              </a:spcBef>
            </a:pPr>
            <a:r>
              <a:rPr lang="en-US" altLang="en-US" dirty="0"/>
              <a:t>Let’s talk about the comprehensive portfolio of life insurance products we offer to fit the business or personal need.</a:t>
            </a:r>
          </a:p>
          <a:p>
            <a:pPr eaLnBrk="1" hangingPunct="1">
              <a:spcBef>
                <a:spcPct val="0"/>
              </a:spcBef>
            </a:pPr>
            <a:r>
              <a:rPr lang="en-US" altLang="en-US" dirty="0"/>
              <a:t> </a:t>
            </a:r>
            <a:endParaRPr lang="en-US" dirty="0"/>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a:t>
            </a:fld>
            <a:endParaRPr lang="en-US"/>
          </a:p>
        </p:txBody>
      </p:sp>
    </p:spTree>
    <p:extLst>
      <p:ext uri="{BB962C8B-B14F-4D97-AF65-F5344CB8AC3E}">
        <p14:creationId xmlns:p14="http://schemas.microsoft.com/office/powerpoint/2010/main" val="1021851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20</a:t>
            </a:fld>
            <a:endParaRPr lang="en-US"/>
          </a:p>
        </p:txBody>
      </p:sp>
    </p:spTree>
    <p:extLst>
      <p:ext uri="{BB962C8B-B14F-4D97-AF65-F5344CB8AC3E}">
        <p14:creationId xmlns:p14="http://schemas.microsoft.com/office/powerpoint/2010/main" val="483570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21</a:t>
            </a:fld>
            <a:endParaRPr lang="en-US"/>
          </a:p>
        </p:txBody>
      </p:sp>
    </p:spTree>
    <p:extLst>
      <p:ext uri="{BB962C8B-B14F-4D97-AF65-F5344CB8AC3E}">
        <p14:creationId xmlns:p14="http://schemas.microsoft.com/office/powerpoint/2010/main" val="3023478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Segoe UI" panose="020B0502040204020203" pitchFamily="34" charset="0"/>
              </a:rPr>
              <a:t>Read directly from slide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22</a:t>
            </a:fld>
            <a:endParaRPr lang="en-US"/>
          </a:p>
        </p:txBody>
      </p:sp>
    </p:spTree>
    <p:extLst>
      <p:ext uri="{BB962C8B-B14F-4D97-AF65-F5344CB8AC3E}">
        <p14:creationId xmlns:p14="http://schemas.microsoft.com/office/powerpoint/2010/main" val="942588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rgbClr val="23273F"/>
              </a:solidFill>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23</a:t>
            </a:fld>
            <a:endParaRPr lang="en-US"/>
          </a:p>
        </p:txBody>
      </p:sp>
    </p:spTree>
    <p:extLst>
      <p:ext uri="{BB962C8B-B14F-4D97-AF65-F5344CB8AC3E}">
        <p14:creationId xmlns:p14="http://schemas.microsoft.com/office/powerpoint/2010/main" val="1510276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24</a:t>
            </a:fld>
            <a:endParaRPr lang="en-US"/>
          </a:p>
        </p:txBody>
      </p:sp>
    </p:spTree>
    <p:extLst>
      <p:ext uri="{BB962C8B-B14F-4D97-AF65-F5344CB8AC3E}">
        <p14:creationId xmlns:p14="http://schemas.microsoft.com/office/powerpoint/2010/main" val="2840877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rgbClr val="23273F"/>
              </a:solidFill>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25</a:t>
            </a:fld>
            <a:endParaRPr lang="en-US"/>
          </a:p>
        </p:txBody>
      </p:sp>
    </p:spTree>
    <p:extLst>
      <p:ext uri="{BB962C8B-B14F-4D97-AF65-F5344CB8AC3E}">
        <p14:creationId xmlns:p14="http://schemas.microsoft.com/office/powerpoint/2010/main" val="3644085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26</a:t>
            </a:fld>
            <a:endParaRPr lang="en-US"/>
          </a:p>
        </p:txBody>
      </p:sp>
    </p:spTree>
    <p:extLst>
      <p:ext uri="{BB962C8B-B14F-4D97-AF65-F5344CB8AC3E}">
        <p14:creationId xmlns:p14="http://schemas.microsoft.com/office/powerpoint/2010/main" val="487191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27</a:t>
            </a:fld>
            <a:endParaRPr lang="en-US" dirty="0"/>
          </a:p>
        </p:txBody>
      </p:sp>
    </p:spTree>
    <p:extLst>
      <p:ext uri="{BB962C8B-B14F-4D97-AF65-F5344CB8AC3E}">
        <p14:creationId xmlns:p14="http://schemas.microsoft.com/office/powerpoint/2010/main" val="2889755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Segoe UI" panose="020B0502040204020203" pitchFamily="34" charset="0"/>
              </a:rPr>
              <a:t>Read directly from slide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28</a:t>
            </a:fld>
            <a:endParaRPr lang="en-US"/>
          </a:p>
        </p:txBody>
      </p:sp>
    </p:spTree>
    <p:extLst>
      <p:ext uri="{BB962C8B-B14F-4D97-AF65-F5344CB8AC3E}">
        <p14:creationId xmlns:p14="http://schemas.microsoft.com/office/powerpoint/2010/main" val="29221475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29</a:t>
            </a:fld>
            <a:endParaRPr lang="en-US"/>
          </a:p>
        </p:txBody>
      </p:sp>
    </p:spTree>
    <p:extLst>
      <p:ext uri="{BB962C8B-B14F-4D97-AF65-F5344CB8AC3E}">
        <p14:creationId xmlns:p14="http://schemas.microsoft.com/office/powerpoint/2010/main" val="267344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directly from the slide.</a:t>
            </a:r>
          </a:p>
        </p:txBody>
      </p:sp>
      <p:sp>
        <p:nvSpPr>
          <p:cNvPr id="4" name="Slide Number Placeholder 3"/>
          <p:cNvSpPr>
            <a:spLocks noGrp="1"/>
          </p:cNvSpPr>
          <p:nvPr>
            <p:ph type="sldNum" sz="quarter" idx="5"/>
          </p:nvPr>
        </p:nvSpPr>
        <p:spPr/>
        <p:txBody>
          <a:bodyPr/>
          <a:lstStyle/>
          <a:p>
            <a:fld id="{883D98F7-5D96-8644-BBA6-72A94972AAFF}" type="slidenum">
              <a:rPr lang="en-US" smtClean="0"/>
              <a:t>3</a:t>
            </a:fld>
            <a:endParaRPr lang="en-US"/>
          </a:p>
        </p:txBody>
      </p:sp>
    </p:spTree>
    <p:extLst>
      <p:ext uri="{BB962C8B-B14F-4D97-AF65-F5344CB8AC3E}">
        <p14:creationId xmlns:p14="http://schemas.microsoft.com/office/powerpoint/2010/main" val="2955085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30</a:t>
            </a:fld>
            <a:endParaRPr lang="en-US"/>
          </a:p>
        </p:txBody>
      </p:sp>
    </p:spTree>
    <p:extLst>
      <p:ext uri="{BB962C8B-B14F-4D97-AF65-F5344CB8AC3E}">
        <p14:creationId xmlns:p14="http://schemas.microsoft.com/office/powerpoint/2010/main" val="490209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31</a:t>
            </a:fld>
            <a:endParaRPr lang="en-US" dirty="0"/>
          </a:p>
        </p:txBody>
      </p:sp>
    </p:spTree>
    <p:extLst>
      <p:ext uri="{BB962C8B-B14F-4D97-AF65-F5344CB8AC3E}">
        <p14:creationId xmlns:p14="http://schemas.microsoft.com/office/powerpoint/2010/main" val="3660108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Segoe UI" panose="020B0502040204020203" pitchFamily="34" charset="0"/>
              </a:rPr>
              <a:t>Read directly from slide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32</a:t>
            </a:fld>
            <a:endParaRPr lang="en-US"/>
          </a:p>
        </p:txBody>
      </p:sp>
    </p:spTree>
    <p:extLst>
      <p:ext uri="{BB962C8B-B14F-4D97-AF65-F5344CB8AC3E}">
        <p14:creationId xmlns:p14="http://schemas.microsoft.com/office/powerpoint/2010/main" val="562893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rgbClr val="23273F"/>
              </a:solidFill>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33</a:t>
            </a:fld>
            <a:endParaRPr lang="en-US"/>
          </a:p>
        </p:txBody>
      </p:sp>
    </p:spTree>
    <p:extLst>
      <p:ext uri="{BB962C8B-B14F-4D97-AF65-F5344CB8AC3E}">
        <p14:creationId xmlns:p14="http://schemas.microsoft.com/office/powerpoint/2010/main" val="1366144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34</a:t>
            </a:fld>
            <a:endParaRPr lang="en-US" dirty="0"/>
          </a:p>
        </p:txBody>
      </p:sp>
    </p:spTree>
    <p:extLst>
      <p:ext uri="{BB962C8B-B14F-4D97-AF65-F5344CB8AC3E}">
        <p14:creationId xmlns:p14="http://schemas.microsoft.com/office/powerpoint/2010/main" val="1894529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35</a:t>
            </a:fld>
            <a:endParaRPr lang="en-US" dirty="0"/>
          </a:p>
        </p:txBody>
      </p:sp>
    </p:spTree>
    <p:extLst>
      <p:ext uri="{BB962C8B-B14F-4D97-AF65-F5344CB8AC3E}">
        <p14:creationId xmlns:p14="http://schemas.microsoft.com/office/powerpoint/2010/main" val="32909041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883D98F7-5D96-8644-BBA6-72A94972AAFF}" type="slidenum">
              <a:rPr lang="en-US" smtClean="0"/>
              <a:t>36</a:t>
            </a:fld>
            <a:endParaRPr lang="en-US"/>
          </a:p>
        </p:txBody>
      </p:sp>
    </p:spTree>
    <p:extLst>
      <p:ext uri="{BB962C8B-B14F-4D97-AF65-F5344CB8AC3E}">
        <p14:creationId xmlns:p14="http://schemas.microsoft.com/office/powerpoint/2010/main" val="348076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Segoe UI" panose="020B0502040204020203" pitchFamily="34" charset="0"/>
              </a:rPr>
              <a:t>Read directly from slide</a:t>
            </a: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4</a:t>
            </a:fld>
            <a:endParaRPr lang="en-US"/>
          </a:p>
        </p:txBody>
      </p:sp>
    </p:spTree>
    <p:extLst>
      <p:ext uri="{BB962C8B-B14F-4D97-AF65-F5344CB8AC3E}">
        <p14:creationId xmlns:p14="http://schemas.microsoft.com/office/powerpoint/2010/main" val="105021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5</a:t>
            </a:fld>
            <a:endParaRPr lang="en-US"/>
          </a:p>
        </p:txBody>
      </p:sp>
    </p:spTree>
    <p:extLst>
      <p:ext uri="{BB962C8B-B14F-4D97-AF65-F5344CB8AC3E}">
        <p14:creationId xmlns:p14="http://schemas.microsoft.com/office/powerpoint/2010/main" val="295508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rgbClr val="23273F"/>
              </a:solidFill>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6</a:t>
            </a:fld>
            <a:endParaRPr lang="en-US"/>
          </a:p>
        </p:txBody>
      </p:sp>
    </p:spTree>
    <p:extLst>
      <p:ext uri="{BB962C8B-B14F-4D97-AF65-F5344CB8AC3E}">
        <p14:creationId xmlns:p14="http://schemas.microsoft.com/office/powerpoint/2010/main" val="330416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srgbClr val="23273F"/>
              </a:solidFill>
            </a:endParaRPr>
          </a:p>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7</a:t>
            </a:fld>
            <a:endParaRPr lang="en-US"/>
          </a:p>
        </p:txBody>
      </p:sp>
    </p:spTree>
    <p:extLst>
      <p:ext uri="{BB962C8B-B14F-4D97-AF65-F5344CB8AC3E}">
        <p14:creationId xmlns:p14="http://schemas.microsoft.com/office/powerpoint/2010/main" val="398730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Segoe UI" panose="020B0502040204020203" pitchFamily="34" charset="0"/>
              </a:rPr>
              <a:t>Read directly from slide</a:t>
            </a:r>
            <a:endParaRPr lang="en-US" dirty="0"/>
          </a:p>
        </p:txBody>
      </p:sp>
      <p:sp>
        <p:nvSpPr>
          <p:cNvPr id="4" name="Slide Number Placeholder 3"/>
          <p:cNvSpPr>
            <a:spLocks noGrp="1"/>
          </p:cNvSpPr>
          <p:nvPr>
            <p:ph type="sldNum" sz="quarter" idx="5"/>
          </p:nvPr>
        </p:nvSpPr>
        <p:spPr/>
        <p:txBody>
          <a:bodyPr/>
          <a:lstStyle/>
          <a:p>
            <a:fld id="{E24C2B2C-38E7-6645-8EC2-7A497A515162}" type="slidenum">
              <a:rPr lang="en-US" smtClean="0"/>
              <a:t>8</a:t>
            </a:fld>
            <a:endParaRPr lang="en-US"/>
          </a:p>
        </p:txBody>
      </p:sp>
    </p:spTree>
    <p:extLst>
      <p:ext uri="{BB962C8B-B14F-4D97-AF65-F5344CB8AC3E}">
        <p14:creationId xmlns:p14="http://schemas.microsoft.com/office/powerpoint/2010/main" val="381377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3D98F7-5D96-8644-BBA6-72A94972AAFF}" type="slidenum">
              <a:rPr lang="en-US" smtClean="0"/>
              <a:t>9</a:t>
            </a:fld>
            <a:endParaRPr lang="en-US"/>
          </a:p>
        </p:txBody>
      </p:sp>
    </p:spTree>
    <p:extLst>
      <p:ext uri="{BB962C8B-B14F-4D97-AF65-F5344CB8AC3E}">
        <p14:creationId xmlns:p14="http://schemas.microsoft.com/office/powerpoint/2010/main" val="4199083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9144000"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a:extLst>
              <a:ext uri="{FF2B5EF4-FFF2-40B4-BE49-F238E27FC236}">
                <a16:creationId xmlns:a16="http://schemas.microsoft.com/office/drawing/2014/main" id="{0F7680F3-2CC8-8B48-9D13-06B5FDE792FA}"/>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FB6B1C5C-5053-D645-9BE5-0486EB502A8F}"/>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dirty="0"/>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456010" y="463240"/>
            <a:ext cx="8229600" cy="342900"/>
          </a:xfrm>
        </p:spPr>
        <p:txBody>
          <a:bodyPr anchor="t">
            <a:noAutofit/>
          </a:bodyPr>
          <a:lstStyle>
            <a:lvl1pPr>
              <a:lnSpc>
                <a:spcPct val="100000"/>
              </a:lnSpc>
              <a:defRPr>
                <a:solidFill>
                  <a:schemeClr val="bg1"/>
                </a:solidFill>
              </a:defRPr>
            </a:lvl1pPr>
          </a:lstStyle>
          <a:p>
            <a:r>
              <a:rPr lang="en-US" dirty="0"/>
              <a:t>Click to edit header</a:t>
            </a:r>
          </a:p>
        </p:txBody>
      </p:sp>
      <p:pic>
        <p:nvPicPr>
          <p:cNvPr id="9" name="Picture 8">
            <a:extLst>
              <a:ext uri="{FF2B5EF4-FFF2-40B4-BE49-F238E27FC236}">
                <a16:creationId xmlns:a16="http://schemas.microsoft.com/office/drawing/2014/main" id="{F981AD6D-B19C-8F4E-8C27-5332A06CE7AA}"/>
              </a:ext>
            </a:extLst>
          </p:cNvPr>
          <p:cNvPicPr>
            <a:picLocks noChangeAspect="1"/>
          </p:cNvPicPr>
          <p:nvPr userDrawn="1"/>
        </p:nvPicPr>
        <p:blipFill>
          <a:blip r:embed="rId2"/>
          <a:stretch>
            <a:fillRect/>
          </a:stretch>
        </p:blipFill>
        <p:spPr>
          <a:xfrm>
            <a:off x="7924991" y="4721941"/>
            <a:ext cx="1033272" cy="301032"/>
          </a:xfrm>
          <a:prstGeom prst="rect">
            <a:avLst/>
          </a:prstGeom>
        </p:spPr>
      </p:pic>
    </p:spTree>
    <p:extLst>
      <p:ext uri="{BB962C8B-B14F-4D97-AF65-F5344CB8AC3E}">
        <p14:creationId xmlns:p14="http://schemas.microsoft.com/office/powerpoint/2010/main" val="425188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792A1F-A590-EF48-83AB-D87AD62ADC69}"/>
              </a:ext>
            </a:extLst>
          </p:cNvPr>
          <p:cNvSpPr/>
          <p:nvPr userDrawn="1"/>
        </p:nvSpPr>
        <p:spPr>
          <a:xfrm>
            <a:off x="0" y="0"/>
            <a:ext cx="3044536"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Footer Placeholder 2">
            <a:extLst>
              <a:ext uri="{FF2B5EF4-FFF2-40B4-BE49-F238E27FC236}">
                <a16:creationId xmlns:a16="http://schemas.microsoft.com/office/drawing/2014/main" id="{3F8909EC-2FF6-E840-96B7-2817EDD960E4}"/>
              </a:ext>
            </a:extLst>
          </p:cNvPr>
          <p:cNvSpPr>
            <a:spLocks noGrp="1"/>
          </p:cNvSpPr>
          <p:nvPr>
            <p:ph type="ftr" sz="quarter" idx="10"/>
          </p:nvPr>
        </p:nvSpPr>
        <p:spPr>
          <a:xfrm>
            <a:off x="461599" y="4717647"/>
            <a:ext cx="2115349" cy="273844"/>
          </a:xfrm>
        </p:spPr>
        <p:txBody>
          <a:bodyPr/>
          <a:lstStyle>
            <a:lvl1pPr>
              <a:defRPr>
                <a:solidFill>
                  <a:schemeClr val="bg1"/>
                </a:solidFill>
              </a:defRPr>
            </a:lvl1pPr>
          </a:lstStyle>
          <a:p>
            <a:endParaRPr lang="en-US" dirty="0"/>
          </a:p>
        </p:txBody>
      </p:sp>
      <p:sp>
        <p:nvSpPr>
          <p:cNvPr id="8" name="Slide Number Placeholder 3">
            <a:extLst>
              <a:ext uri="{FF2B5EF4-FFF2-40B4-BE49-F238E27FC236}">
                <a16:creationId xmlns:a16="http://schemas.microsoft.com/office/drawing/2014/main" id="{2ED722F9-6A6B-1742-9630-04E14C434038}"/>
              </a:ext>
            </a:extLst>
          </p:cNvPr>
          <p:cNvSpPr>
            <a:spLocks noGrp="1"/>
          </p:cNvSpPr>
          <p:nvPr>
            <p:ph type="sldNum" sz="quarter" idx="11"/>
          </p:nvPr>
        </p:nvSpPr>
        <p:spPr>
          <a:xfrm>
            <a:off x="143919" y="4717649"/>
            <a:ext cx="313283" cy="283369"/>
          </a:xfrm>
        </p:spPr>
        <p:txBody>
          <a:bodyPr/>
          <a:lstStyle>
            <a:lvl1pPr>
              <a:defRPr>
                <a:solidFill>
                  <a:schemeClr val="bg1"/>
                </a:solidFill>
              </a:defRPr>
            </a:lvl1pPr>
          </a:lstStyle>
          <a:p>
            <a:fld id="{13CF28CE-A392-6E4E-B8A8-233A7BF58CFD}" type="slidenum">
              <a:rPr lang="en-US" smtClean="0"/>
              <a:pPr/>
              <a:t>‹#›</a:t>
            </a:fld>
            <a:endParaRPr lang="en-US" dirty="0"/>
          </a:p>
        </p:txBody>
      </p:sp>
      <p:sp>
        <p:nvSpPr>
          <p:cNvPr id="14" name="Title 1">
            <a:extLst>
              <a:ext uri="{FF2B5EF4-FFF2-40B4-BE49-F238E27FC236}">
                <a16:creationId xmlns:a16="http://schemas.microsoft.com/office/drawing/2014/main" id="{121205F6-42E3-1E4A-87F9-E422C9C5F40B}"/>
              </a:ext>
            </a:extLst>
          </p:cNvPr>
          <p:cNvSpPr>
            <a:spLocks noGrp="1"/>
          </p:cNvSpPr>
          <p:nvPr>
            <p:ph type="title" hasCustomPrompt="1"/>
          </p:nvPr>
        </p:nvSpPr>
        <p:spPr>
          <a:xfrm>
            <a:off x="457202" y="463240"/>
            <a:ext cx="2130137" cy="342900"/>
          </a:xfrm>
        </p:spPr>
        <p:txBody>
          <a:bodyPr anchor="t">
            <a:noAutofit/>
          </a:bodyPr>
          <a:lstStyle>
            <a:lvl1pPr>
              <a:lnSpc>
                <a:spcPct val="100000"/>
              </a:lnSpc>
              <a:defRPr>
                <a:solidFill>
                  <a:schemeClr val="bg1"/>
                </a:solidFill>
              </a:defRPr>
            </a:lvl1pPr>
          </a:lstStyle>
          <a:p>
            <a:r>
              <a:rPr lang="en-US" dirty="0"/>
              <a:t>Click to edit header</a:t>
            </a:r>
          </a:p>
        </p:txBody>
      </p:sp>
      <p:sp>
        <p:nvSpPr>
          <p:cNvPr id="15" name="Content Placeholder 2">
            <a:extLst>
              <a:ext uri="{FF2B5EF4-FFF2-40B4-BE49-F238E27FC236}">
                <a16:creationId xmlns:a16="http://schemas.microsoft.com/office/drawing/2014/main" id="{93D6777C-71E3-7C4F-BAF0-8804B54995C4}"/>
              </a:ext>
            </a:extLst>
          </p:cNvPr>
          <p:cNvSpPr>
            <a:spLocks noGrp="1"/>
          </p:cNvSpPr>
          <p:nvPr>
            <p:ph idx="1" hasCustomPrompt="1"/>
          </p:nvPr>
        </p:nvSpPr>
        <p:spPr>
          <a:xfrm>
            <a:off x="457202" y="2186113"/>
            <a:ext cx="2130137" cy="3102920"/>
          </a:xfrm>
        </p:spPr>
        <p:txBody>
          <a:bodyPr>
            <a:noAutofit/>
          </a:bodyPr>
          <a:lstStyle>
            <a:lvl1pPr marL="137153" indent="-137153">
              <a:lnSpc>
                <a:spcPct val="90000"/>
              </a:lnSpc>
              <a:spcBef>
                <a:spcPts val="0"/>
              </a:spcBef>
              <a:spcAft>
                <a:spcPts val="450"/>
              </a:spcAft>
              <a:defRPr sz="1350">
                <a:solidFill>
                  <a:schemeClr val="bg1"/>
                </a:solidFill>
              </a:defRPr>
            </a:lvl1pPr>
            <a:lvl2pPr marL="480036" indent="-137153">
              <a:lnSpc>
                <a:spcPct val="90000"/>
              </a:lnSpc>
              <a:spcBef>
                <a:spcPts val="0"/>
              </a:spcBef>
              <a:spcAft>
                <a:spcPts val="450"/>
              </a:spcAft>
              <a:buFont typeface="STIXGeneral-Regular" pitchFamily="2" charset="2"/>
              <a:buChar char="⎯"/>
              <a:defRPr sz="1200">
                <a:solidFill>
                  <a:schemeClr val="bg1"/>
                </a:solidFill>
              </a:defRPr>
            </a:lvl2pPr>
            <a:lvl3pPr marL="822920" indent="-137153">
              <a:lnSpc>
                <a:spcPct val="90000"/>
              </a:lnSpc>
              <a:spcBef>
                <a:spcPts val="0"/>
              </a:spcBef>
              <a:spcAft>
                <a:spcPts val="450"/>
              </a:spcAft>
              <a:buFont typeface=".PingFang SC Regular"/>
              <a:buChar char="・"/>
              <a:defRPr sz="1050">
                <a:solidFill>
                  <a:schemeClr val="bg1"/>
                </a:solidFill>
              </a:defRPr>
            </a:lvl3pPr>
            <a:lvl4pPr>
              <a:defRPr sz="1050"/>
            </a:lvl4pPr>
            <a:lvl5pPr>
              <a:defRPr sz="900"/>
            </a:lvl5pPr>
          </a:lstStyle>
          <a:p>
            <a:pPr lvl="0"/>
            <a:r>
              <a:rPr lang="en-US" dirty="0"/>
              <a:t>Click to edit bullet</a:t>
            </a:r>
          </a:p>
          <a:p>
            <a:pPr lvl="1"/>
            <a:r>
              <a:rPr lang="en-US" dirty="0"/>
              <a:t>Second level</a:t>
            </a:r>
          </a:p>
          <a:p>
            <a:pPr lvl="2"/>
            <a:r>
              <a:rPr lang="en-US" dirty="0"/>
              <a:t>Third level</a:t>
            </a:r>
          </a:p>
        </p:txBody>
      </p:sp>
      <p:sp>
        <p:nvSpPr>
          <p:cNvPr id="16" name="Text Placeholder 8">
            <a:extLst>
              <a:ext uri="{FF2B5EF4-FFF2-40B4-BE49-F238E27FC236}">
                <a16:creationId xmlns:a16="http://schemas.microsoft.com/office/drawing/2014/main" id="{0E7A64E0-A6B6-9C40-A442-C73CAE340C78}"/>
              </a:ext>
            </a:extLst>
          </p:cNvPr>
          <p:cNvSpPr>
            <a:spLocks noGrp="1"/>
          </p:cNvSpPr>
          <p:nvPr>
            <p:ph type="body" sz="quarter" idx="13" hasCustomPrompt="1"/>
          </p:nvPr>
        </p:nvSpPr>
        <p:spPr>
          <a:xfrm>
            <a:off x="457203" y="1256910"/>
            <a:ext cx="2130137" cy="205740"/>
          </a:xfrm>
        </p:spPr>
        <p:txBody>
          <a:bodyPr anchor="t"/>
          <a:lstStyle>
            <a:lvl1pPr marL="0" indent="0">
              <a:lnSpc>
                <a:spcPct val="100000"/>
              </a:lnSpc>
              <a:buNone/>
              <a:defRPr sz="1500">
                <a:solidFill>
                  <a:schemeClr val="bg1"/>
                </a:solidFill>
              </a:defRPr>
            </a:lvl1pPr>
            <a:lvl2pPr marL="342884" indent="0">
              <a:buNone/>
              <a:defRPr/>
            </a:lvl2pPr>
          </a:lstStyle>
          <a:p>
            <a:pPr lvl="0"/>
            <a:r>
              <a:rPr lang="en-US" dirty="0"/>
              <a:t>Click to edit sub-header</a:t>
            </a:r>
          </a:p>
        </p:txBody>
      </p:sp>
      <p:sp>
        <p:nvSpPr>
          <p:cNvPr id="17" name="Text Placeholder 2">
            <a:extLst>
              <a:ext uri="{FF2B5EF4-FFF2-40B4-BE49-F238E27FC236}">
                <a16:creationId xmlns:a16="http://schemas.microsoft.com/office/drawing/2014/main" id="{02D7C14E-06C5-5F4C-AD42-BDE854FC4306}"/>
              </a:ext>
            </a:extLst>
          </p:cNvPr>
          <p:cNvSpPr>
            <a:spLocks noGrp="1"/>
          </p:cNvSpPr>
          <p:nvPr>
            <p:ph type="body" idx="14" hasCustomPrompt="1"/>
          </p:nvPr>
        </p:nvSpPr>
        <p:spPr>
          <a:xfrm>
            <a:off x="457202" y="1739247"/>
            <a:ext cx="2130137" cy="389162"/>
          </a:xfrm>
        </p:spPr>
        <p:txBody>
          <a:bodyPr anchor="b">
            <a:noAutofit/>
          </a:bodyPr>
          <a:lstStyle>
            <a:lvl1pPr marL="0" indent="0">
              <a:lnSpc>
                <a:spcPct val="100000"/>
              </a:lnSpc>
              <a:spcBef>
                <a:spcPts val="0"/>
              </a:spcBef>
              <a:spcAft>
                <a:spcPts val="0"/>
              </a:spcAft>
              <a:buNone/>
              <a:defRPr sz="1350" b="1" i="0">
                <a:solidFill>
                  <a:srgbClr val="55FFF5"/>
                </a:solidFill>
                <a:latin typeface="FS Elliot Pro" panose="02000503040000020004" pitchFamily="2"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text </a:t>
            </a:r>
            <a:br>
              <a:rPr lang="en-US" dirty="0"/>
            </a:br>
            <a:r>
              <a:rPr lang="en-US" dirty="0"/>
              <a:t>sub-header</a:t>
            </a:r>
          </a:p>
        </p:txBody>
      </p:sp>
      <p:pic>
        <p:nvPicPr>
          <p:cNvPr id="11" name="Picture 10" descr="Logo&#10;&#10;Description automatically generated">
            <a:extLst>
              <a:ext uri="{FF2B5EF4-FFF2-40B4-BE49-F238E27FC236}">
                <a16:creationId xmlns:a16="http://schemas.microsoft.com/office/drawing/2014/main" id="{29E29774-27D5-F542-B442-3DB8070A36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9644" y="4655803"/>
            <a:ext cx="1133856" cy="316425"/>
          </a:xfrm>
          <a:prstGeom prst="rect">
            <a:avLst/>
          </a:prstGeom>
        </p:spPr>
      </p:pic>
    </p:spTree>
    <p:extLst>
      <p:ext uri="{BB962C8B-B14F-4D97-AF65-F5344CB8AC3E}">
        <p14:creationId xmlns:p14="http://schemas.microsoft.com/office/powerpoint/2010/main" val="191500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9144000" cy="5143500"/>
          </a:xfrm>
          <a:prstGeom prst="rect">
            <a:avLst/>
          </a:prstGeom>
          <a:gradFill flip="none" rotWithShape="1">
            <a:gsLst>
              <a:gs pos="25000">
                <a:srgbClr val="004C97"/>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714" y="374414"/>
            <a:ext cx="1200150" cy="344724"/>
          </a:xfrm>
          <a:prstGeom prst="rect">
            <a:avLst/>
          </a:prstGeom>
        </p:spPr>
      </p:pic>
      <p:sp>
        <p:nvSpPr>
          <p:cNvPr id="4" name="Footer Placeholder 4">
            <a:extLst>
              <a:ext uri="{FF2B5EF4-FFF2-40B4-BE49-F238E27FC236}">
                <a16:creationId xmlns:a16="http://schemas.microsoft.com/office/drawing/2014/main" id="{D59DEA42-F1B3-4D8E-821E-811E65CD65CF}"/>
              </a:ext>
            </a:extLst>
          </p:cNvPr>
          <p:cNvSpPr txBox="1">
            <a:spLocks/>
          </p:cNvSpPr>
          <p:nvPr userDrawn="1"/>
        </p:nvSpPr>
        <p:spPr>
          <a:xfrm>
            <a:off x="1143001" y="4651376"/>
            <a:ext cx="7096125" cy="365125"/>
          </a:xfrm>
          <a:prstGeom prst="rect">
            <a:avLst/>
          </a:prstGeom>
        </p:spPr>
        <p:txBody>
          <a:bodyPr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r>
              <a:rPr lang="en-US" sz="12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t>
            </a:r>
          </a:p>
          <a:p>
            <a:pPr fontAlgn="auto">
              <a:spcBef>
                <a:spcPts val="0"/>
              </a:spcBef>
              <a:spcAft>
                <a:spcPts val="0"/>
              </a:spcAft>
              <a:defRPr/>
            </a:pPr>
            <a:endParaRPr lang="en-US" sz="1200" spc="100"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317414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9E8B5FB-6590-E14F-846A-4A8FBA953F2D}"/>
              </a:ext>
            </a:extLst>
          </p:cNvPr>
          <p:cNvSpPr/>
          <p:nvPr userDrawn="1"/>
        </p:nvSpPr>
        <p:spPr>
          <a:xfrm>
            <a:off x="0" y="0"/>
            <a:ext cx="9144000" cy="5143500"/>
          </a:xfrm>
          <a:prstGeom prst="rect">
            <a:avLst/>
          </a:prstGeom>
          <a:gradFill flip="none" rotWithShape="1">
            <a:gsLst>
              <a:gs pos="25000">
                <a:schemeClr val="tx2"/>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28625" y="576263"/>
            <a:ext cx="8229600" cy="2139553"/>
          </a:xfrm>
        </p:spPr>
        <p:txBody>
          <a:bodyPr anchor="b">
            <a:noAutofit/>
          </a:bodyPr>
          <a:lstStyle>
            <a:lvl1pPr>
              <a:lnSpc>
                <a:spcPct val="100000"/>
              </a:lnSpc>
              <a:defRPr sz="45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5" y="2729508"/>
            <a:ext cx="8229600" cy="1125140"/>
          </a:xfrm>
        </p:spPr>
        <p:txBody>
          <a:bodyPr>
            <a:noAutofit/>
          </a:bodyPr>
          <a:lstStyle>
            <a:lvl1pPr marL="0" indent="0">
              <a:lnSpc>
                <a:spcPct val="100000"/>
              </a:lnSpc>
              <a:buNone/>
              <a:defRPr sz="21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sub-header</a:t>
            </a:r>
          </a:p>
        </p:txBody>
      </p:sp>
      <p:pic>
        <p:nvPicPr>
          <p:cNvPr id="7" name="Picture 6">
            <a:extLst>
              <a:ext uri="{FF2B5EF4-FFF2-40B4-BE49-F238E27FC236}">
                <a16:creationId xmlns:a16="http://schemas.microsoft.com/office/drawing/2014/main" id="{A9EA11BA-C213-1041-BCA5-D7B3BD79CCEE}"/>
              </a:ext>
            </a:extLst>
          </p:cNvPr>
          <p:cNvPicPr>
            <a:picLocks noChangeAspect="1"/>
          </p:cNvPicPr>
          <p:nvPr userDrawn="1"/>
        </p:nvPicPr>
        <p:blipFill>
          <a:blip r:embed="rId2"/>
          <a:stretch>
            <a:fillRect/>
          </a:stretch>
        </p:blipFill>
        <p:spPr>
          <a:xfrm>
            <a:off x="8217388" y="4807885"/>
            <a:ext cx="774954" cy="225774"/>
          </a:xfrm>
          <a:prstGeom prst="rect">
            <a:avLst/>
          </a:prstGeom>
        </p:spPr>
      </p:pic>
    </p:spTree>
    <p:extLst>
      <p:ext uri="{BB962C8B-B14F-4D97-AF65-F5344CB8AC3E}">
        <p14:creationId xmlns:p14="http://schemas.microsoft.com/office/powerpoint/2010/main" val="348954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766CBA-FF80-0341-99F5-F6469D239AAD}"/>
              </a:ext>
            </a:extLst>
          </p:cNvPr>
          <p:cNvSpPr/>
          <p:nvPr userDrawn="1"/>
        </p:nvSpPr>
        <p:spPr>
          <a:xfrm>
            <a:off x="0" y="0"/>
            <a:ext cx="9144000" cy="5143500"/>
          </a:xfrm>
          <a:prstGeom prst="rect">
            <a:avLst/>
          </a:prstGeom>
          <a:gradFill flip="none" rotWithShape="1">
            <a:gsLst>
              <a:gs pos="25000">
                <a:srgbClr val="004C97"/>
              </a:gs>
              <a:gs pos="99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a:extLst>
              <a:ext uri="{FF2B5EF4-FFF2-40B4-BE49-F238E27FC236}">
                <a16:creationId xmlns:a16="http://schemas.microsoft.com/office/drawing/2014/main" id="{0F7680F3-2CC8-8B48-9D13-06B5FDE792FA}"/>
              </a:ext>
            </a:extLst>
          </p:cNvP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FB6B1C5C-5053-D645-9BE5-0486EB502A8F}"/>
              </a:ext>
            </a:extLst>
          </p:cNvPr>
          <p:cNvSpPr>
            <a:spLocks noGrp="1"/>
          </p:cNvSpPr>
          <p:nvPr>
            <p:ph type="sldNum" sz="quarter" idx="11"/>
          </p:nvPr>
        </p:nvSpPr>
        <p:spPr/>
        <p:txBody>
          <a:bodyPr/>
          <a:lstStyle>
            <a:lvl1pPr>
              <a:defRPr>
                <a:solidFill>
                  <a:schemeClr val="bg1"/>
                </a:solidFill>
              </a:defRPr>
            </a:lvl1pPr>
          </a:lstStyle>
          <a:p>
            <a:fld id="{13CF28CE-A392-6E4E-B8A8-233A7BF58CFD}" type="slidenum">
              <a:rPr lang="en-US" smtClean="0"/>
              <a:pPr/>
              <a:t>‹#›</a:t>
            </a:fld>
            <a:endParaRPr lang="en-US" dirty="0"/>
          </a:p>
        </p:txBody>
      </p:sp>
      <p:sp>
        <p:nvSpPr>
          <p:cNvPr id="8" name="Title 1">
            <a:extLst>
              <a:ext uri="{FF2B5EF4-FFF2-40B4-BE49-F238E27FC236}">
                <a16:creationId xmlns:a16="http://schemas.microsoft.com/office/drawing/2014/main" id="{DE3EFEB4-E2A0-FE4F-BEF6-964364892179}"/>
              </a:ext>
            </a:extLst>
          </p:cNvPr>
          <p:cNvSpPr>
            <a:spLocks noGrp="1"/>
          </p:cNvSpPr>
          <p:nvPr>
            <p:ph type="title" hasCustomPrompt="1"/>
          </p:nvPr>
        </p:nvSpPr>
        <p:spPr>
          <a:xfrm>
            <a:off x="456010" y="463240"/>
            <a:ext cx="8229600" cy="342900"/>
          </a:xfrm>
        </p:spPr>
        <p:txBody>
          <a:bodyPr anchor="t">
            <a:noAutofit/>
          </a:bodyPr>
          <a:lstStyle>
            <a:lvl1pPr>
              <a:lnSpc>
                <a:spcPct val="100000"/>
              </a:lnSpc>
              <a:defRPr>
                <a:solidFill>
                  <a:schemeClr val="bg1"/>
                </a:solidFill>
              </a:defRPr>
            </a:lvl1pPr>
          </a:lstStyle>
          <a:p>
            <a:r>
              <a:rPr lang="en-US" dirty="0"/>
              <a:t>Click to edit header</a:t>
            </a:r>
          </a:p>
        </p:txBody>
      </p:sp>
      <p:pic>
        <p:nvPicPr>
          <p:cNvPr id="9" name="Picture 8">
            <a:extLst>
              <a:ext uri="{FF2B5EF4-FFF2-40B4-BE49-F238E27FC236}">
                <a16:creationId xmlns:a16="http://schemas.microsoft.com/office/drawing/2014/main" id="{F981AD6D-B19C-8F4E-8C27-5332A06CE7AA}"/>
              </a:ext>
            </a:extLst>
          </p:cNvPr>
          <p:cNvPicPr>
            <a:picLocks noChangeAspect="1"/>
          </p:cNvPicPr>
          <p:nvPr userDrawn="1"/>
        </p:nvPicPr>
        <p:blipFill>
          <a:blip r:embed="rId2"/>
          <a:stretch>
            <a:fillRect/>
          </a:stretch>
        </p:blipFill>
        <p:spPr>
          <a:xfrm>
            <a:off x="7924991" y="4721941"/>
            <a:ext cx="1033272" cy="301032"/>
          </a:xfrm>
          <a:prstGeom prst="rect">
            <a:avLst/>
          </a:prstGeom>
        </p:spPr>
      </p:pic>
    </p:spTree>
    <p:extLst>
      <p:ext uri="{BB962C8B-B14F-4D97-AF65-F5344CB8AC3E}">
        <p14:creationId xmlns:p14="http://schemas.microsoft.com/office/powerpoint/2010/main" val="101988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gradFill>
          <a:gsLst>
            <a:gs pos="25000">
              <a:srgbClr val="004C97"/>
            </a:gs>
            <a:gs pos="98000">
              <a:srgbClr val="0091DA"/>
            </a:gs>
          </a:gsLst>
          <a:lin ang="189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002232-2BA3-C349-AFD1-802FA144F459}"/>
              </a:ext>
            </a:extLst>
          </p:cNvPr>
          <p:cNvSpPr/>
          <p:nvPr userDrawn="1"/>
        </p:nvSpPr>
        <p:spPr>
          <a:xfrm>
            <a:off x="0" y="0"/>
            <a:ext cx="9144000" cy="5143500"/>
          </a:xfrm>
          <a:prstGeom prst="rect">
            <a:avLst/>
          </a:prstGeom>
          <a:gradFill flip="none" rotWithShape="1">
            <a:gsLst>
              <a:gs pos="25000">
                <a:schemeClr val="tx2"/>
              </a:gs>
              <a:gs pos="98000">
                <a:srgbClr val="0091DA"/>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Graphic 16">
            <a:extLst>
              <a:ext uri="{FF2B5EF4-FFF2-40B4-BE49-F238E27FC236}">
                <a16:creationId xmlns:a16="http://schemas.microsoft.com/office/drawing/2014/main" id="{8C19767B-59C7-9542-B619-00C2DC51A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714" y="374414"/>
            <a:ext cx="1200150" cy="344724"/>
          </a:xfrm>
          <a:prstGeom prst="rect">
            <a:avLst/>
          </a:prstGeom>
        </p:spPr>
      </p:pic>
    </p:spTree>
    <p:extLst>
      <p:ext uri="{BB962C8B-B14F-4D97-AF65-F5344CB8AC3E}">
        <p14:creationId xmlns:p14="http://schemas.microsoft.com/office/powerpoint/2010/main" val="946981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502866E-BB0C-49F5-8A73-405B623797D0}" type="datetimeFigureOut">
              <a:rPr lang="en-US" smtClean="0"/>
              <a:t>11/07/2023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4C04CE5-3394-4D43-8868-B99487F957A4}" type="slidenum">
              <a:rPr lang="en-US" smtClean="0"/>
              <a:t>‹#›</a:t>
            </a:fld>
            <a:endParaRPr lang="en-US"/>
          </a:p>
        </p:txBody>
      </p:sp>
    </p:spTree>
    <p:extLst>
      <p:ext uri="{BB962C8B-B14F-4D97-AF65-F5344CB8AC3E}">
        <p14:creationId xmlns:p14="http://schemas.microsoft.com/office/powerpoint/2010/main" val="3801776392"/>
      </p:ext>
    </p:extLst>
  </p:cSld>
  <p:clrMap bg1="lt1" tx1="dk1" bg2="lt2" tx2="dk2" accent1="accent1" accent2="accent2" accent3="accent3" accent4="accent4" accent5="accent5" accent6="accent6" hlink="hlink" folHlink="folHlink"/>
  <p:sldLayoutIdLst>
    <p:sldLayoutId id="2147483670" r:id="rId1"/>
    <p:sldLayoutId id="2147483667" r:id="rId2"/>
    <p:sldLayoutId id="214748366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1534" y="949030"/>
            <a:ext cx="7575066" cy="463435"/>
          </a:xfrm>
          <a:prstGeom prst="rect">
            <a:avLst/>
          </a:prstGeom>
        </p:spPr>
        <p:txBody>
          <a:bodyPr vert="horz" lIns="91440" tIns="45720" rIns="91440" bIns="45720" rtlCol="0" anchor="t">
            <a:noAutofit/>
          </a:bodyPr>
          <a:lstStyle/>
          <a:p>
            <a:r>
              <a:rPr lang="en-US"/>
              <a:t>Slide title goes here.</a:t>
            </a:r>
          </a:p>
        </p:txBody>
      </p:sp>
      <p:sp>
        <p:nvSpPr>
          <p:cNvPr id="3" name="Text Placeholder 2"/>
          <p:cNvSpPr>
            <a:spLocks noGrp="1"/>
          </p:cNvSpPr>
          <p:nvPr>
            <p:ph type="body" idx="1"/>
          </p:nvPr>
        </p:nvSpPr>
        <p:spPr>
          <a:xfrm>
            <a:off x="781534" y="1507729"/>
            <a:ext cx="7575066" cy="29118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Footer Placeholder 4"/>
          <p:cNvSpPr>
            <a:spLocks noGrp="1"/>
          </p:cNvSpPr>
          <p:nvPr>
            <p:ph type="ftr" sz="quarter" idx="3"/>
          </p:nvPr>
        </p:nvSpPr>
        <p:spPr>
          <a:xfrm>
            <a:off x="781534" y="4767263"/>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Footnotes</a:t>
            </a:r>
          </a:p>
        </p:txBody>
      </p:sp>
      <p:sp>
        <p:nvSpPr>
          <p:cNvPr id="6" name="Slide Number Placeholder 5"/>
          <p:cNvSpPr>
            <a:spLocks noGrp="1"/>
          </p:cNvSpPr>
          <p:nvPr>
            <p:ph type="sldNum" sz="quarter" idx="4"/>
          </p:nvPr>
        </p:nvSpPr>
        <p:spPr>
          <a:xfrm>
            <a:off x="152400" y="4767263"/>
            <a:ext cx="3810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445BA3-2CB5-7C4E-ABD2-87FA1F6BEAE1}" type="slidenum">
              <a:rPr lang="en-US" smtClean="0"/>
              <a:pPr/>
              <a:t>‹#›</a:t>
            </a:fld>
            <a:endParaRPr lang="en-US"/>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694" r:id="rId1"/>
  </p:sldLayoutIdLst>
  <p:hf hdr="0" dt="0"/>
  <p:txStyles>
    <p:titleStyle>
      <a:lvl1pPr algn="l" defTabSz="457200" rtl="0" eaLnBrk="1" latinLnBrk="0" hangingPunct="1">
        <a:lnSpc>
          <a:spcPct val="80000"/>
        </a:lnSpc>
        <a:spcBef>
          <a:spcPct val="0"/>
        </a:spcBef>
        <a:buNone/>
        <a:defRPr sz="3400" b="0" i="0" kern="1200" baseline="0">
          <a:solidFill>
            <a:schemeClr val="bg2"/>
          </a:solidFill>
          <a:latin typeface="FS Elliot Pro"/>
          <a:ea typeface="+mj-ea"/>
          <a:cs typeface="FS Elliot Pro"/>
        </a:defRPr>
      </a:lvl1pPr>
    </p:titleStyle>
    <p:body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id="{27932541-F3AB-4037-AC37-44D296FCC206}"/>
              </a:ext>
            </a:extLst>
          </p:cNvPr>
          <p:cNvSpPr>
            <a:spLocks noGrp="1"/>
          </p:cNvSpPr>
          <p:nvPr>
            <p:ph type="sldNum" sz="quarter" idx="4"/>
          </p:nvPr>
        </p:nvSpPr>
        <p:spPr>
          <a:xfrm>
            <a:off x="190500" y="4664059"/>
            <a:ext cx="266700" cy="274637"/>
          </a:xfrm>
          <a:prstGeom prst="rect">
            <a:avLst/>
          </a:prstGeom>
        </p:spPr>
        <p:txBody>
          <a:bodyPr vert="horz" lIns="0" tIns="0" rIns="0" bIns="0" rtlCol="0" anchor="b"/>
          <a:lstStyle>
            <a:lvl1pPr algn="l">
              <a:defRPr sz="900">
                <a:solidFill>
                  <a:schemeClr val="accent2">
                    <a:lumMod val="50000"/>
                  </a:schemeClr>
                </a:solidFill>
              </a:defRPr>
            </a:lvl1pPr>
          </a:lstStyle>
          <a:p>
            <a:fld id="{FE894C8D-A86E-C448-9CBF-AD01FEF18A38}" type="slidenum">
              <a:rPr lang="en-US" smtClean="0"/>
              <a:pPr/>
              <a:t>‹#›</a:t>
            </a:fld>
            <a:endParaRPr lang="en-US" dirty="0"/>
          </a:p>
        </p:txBody>
      </p:sp>
      <p:sp>
        <p:nvSpPr>
          <p:cNvPr id="5" name="Footer Placeholder 4">
            <a:extLst>
              <a:ext uri="{FF2B5EF4-FFF2-40B4-BE49-F238E27FC236}">
                <a16:creationId xmlns:a16="http://schemas.microsoft.com/office/drawing/2014/main" id="{98F0F213-EEF0-44A6-B0B1-8A447E54C5CF}"/>
              </a:ext>
            </a:extLst>
          </p:cNvPr>
          <p:cNvSpPr>
            <a:spLocks noGrp="1"/>
          </p:cNvSpPr>
          <p:nvPr>
            <p:ph type="ftr" sz="quarter" idx="3"/>
          </p:nvPr>
        </p:nvSpPr>
        <p:spPr>
          <a:xfrm>
            <a:off x="457200" y="4664058"/>
            <a:ext cx="3086100" cy="274637"/>
          </a:xfrm>
          <a:prstGeom prst="rect">
            <a:avLst/>
          </a:prstGeom>
        </p:spPr>
        <p:txBody>
          <a:bodyPr vert="horz" lIns="0" tIns="0" rIns="0" bIns="0" rtlCol="0" anchor="b"/>
          <a:lstStyle>
            <a:lvl1pPr algn="l">
              <a:defRPr sz="800">
                <a:solidFill>
                  <a:schemeClr val="accent2">
                    <a:lumMod val="50000"/>
                  </a:schemeClr>
                </a:solidFill>
              </a:defRPr>
            </a:lvl1pPr>
          </a:lstStyle>
          <a:p>
            <a:endParaRPr lang="en-US" dirty="0"/>
          </a:p>
        </p:txBody>
      </p:sp>
      <p:sp>
        <p:nvSpPr>
          <p:cNvPr id="6" name="Title Placeholder 5">
            <a:extLst>
              <a:ext uri="{FF2B5EF4-FFF2-40B4-BE49-F238E27FC236}">
                <a16:creationId xmlns:a16="http://schemas.microsoft.com/office/drawing/2014/main" id="{53DAA00C-B517-432B-AC5E-072890756629}"/>
              </a:ext>
            </a:extLst>
          </p:cNvPr>
          <p:cNvSpPr>
            <a:spLocks noGrp="1"/>
          </p:cNvSpPr>
          <p:nvPr>
            <p:ph type="title"/>
          </p:nvPr>
        </p:nvSpPr>
        <p:spPr>
          <a:xfrm>
            <a:off x="457200" y="400051"/>
            <a:ext cx="8229600" cy="533400"/>
          </a:xfrm>
          <a:prstGeom prst="rect">
            <a:avLst/>
          </a:prstGeom>
        </p:spPr>
        <p:txBody>
          <a:bodyPr vert="horz" lIns="0" tIns="0" rIns="0" bIns="0" rtlCol="0" anchor="t" anchorCtr="0">
            <a:noAutofit/>
          </a:bodyPr>
          <a:lstStyle/>
          <a:p>
            <a:r>
              <a:rPr lang="en-US" dirty="0"/>
              <a:t>Click to edit Master title style</a:t>
            </a:r>
          </a:p>
        </p:txBody>
      </p:sp>
      <p:sp>
        <p:nvSpPr>
          <p:cNvPr id="7" name="Text Placeholder 6">
            <a:extLst>
              <a:ext uri="{FF2B5EF4-FFF2-40B4-BE49-F238E27FC236}">
                <a16:creationId xmlns:a16="http://schemas.microsoft.com/office/drawing/2014/main" id="{65D7DBA6-4701-4BBC-9A8B-BC4898F38342}"/>
              </a:ext>
            </a:extLst>
          </p:cNvPr>
          <p:cNvSpPr>
            <a:spLocks noGrp="1"/>
          </p:cNvSpPr>
          <p:nvPr>
            <p:ph type="body" idx="1"/>
          </p:nvPr>
        </p:nvSpPr>
        <p:spPr>
          <a:xfrm>
            <a:off x="457200" y="1263651"/>
            <a:ext cx="8229600" cy="3368674"/>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p:titleStyle>
    <p:body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4" userDrawn="1">
          <p15:clr>
            <a:srgbClr val="F26B43"/>
          </p15:clr>
        </p15:guide>
        <p15:guide id="2" pos="2880" userDrawn="1">
          <p15:clr>
            <a:srgbClr val="F26B43"/>
          </p15:clr>
        </p15:guide>
        <p15:guide id="3" pos="288" userDrawn="1">
          <p15:clr>
            <a:srgbClr val="F26B43"/>
          </p15:clr>
        </p15:guide>
        <p15:guide id="5" pos="120" userDrawn="1">
          <p15:clr>
            <a:srgbClr val="F26B43"/>
          </p15:clr>
        </p15:guide>
        <p15:guide id="6" pos="5643" userDrawn="1">
          <p15:clr>
            <a:srgbClr val="F26B43"/>
          </p15:clr>
        </p15:guide>
        <p15:guide id="7" pos="5472" userDrawn="1">
          <p15:clr>
            <a:srgbClr val="F26B43"/>
          </p15:clr>
        </p15:guide>
        <p15:guide id="8" orient="horz" pos="796" userDrawn="1">
          <p15:clr>
            <a:srgbClr val="F26B43"/>
          </p15:clr>
        </p15:guide>
        <p15:guide id="9" orient="horz" pos="588" userDrawn="1">
          <p15:clr>
            <a:srgbClr val="F26B43"/>
          </p15:clr>
        </p15:guide>
        <p15:guide id="11" orient="horz" pos="2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3276" y="465175"/>
            <a:ext cx="8229600" cy="342900"/>
          </a:xfrm>
          <a:prstGeom prst="rect">
            <a:avLst/>
          </a:prstGeom>
        </p:spPr>
        <p:txBody>
          <a:bodyPr vert="horz" lIns="0" tIns="0" rIns="0" bIns="0" rtlCol="0" anchor="ctr">
            <a:noAutofit/>
          </a:bodyPr>
          <a:lstStyle/>
          <a:p>
            <a:r>
              <a:rPr lang="en-US" dirty="0"/>
              <a:t>Click to edit header</a:t>
            </a:r>
          </a:p>
        </p:txBody>
      </p:sp>
      <p:sp>
        <p:nvSpPr>
          <p:cNvPr id="3" name="Text Placeholder 2"/>
          <p:cNvSpPr>
            <a:spLocks noGrp="1"/>
          </p:cNvSpPr>
          <p:nvPr>
            <p:ph type="body" idx="1"/>
          </p:nvPr>
        </p:nvSpPr>
        <p:spPr>
          <a:xfrm>
            <a:off x="433276" y="965068"/>
            <a:ext cx="8229600" cy="3660035"/>
          </a:xfrm>
          <a:prstGeom prst="rect">
            <a:avLst/>
          </a:prstGeom>
        </p:spPr>
        <p:txBody>
          <a:bodyPr vert="horz" lIns="0" tIns="0" rIns="0" bIns="0" rtlCol="0">
            <a:noAutofit/>
          </a:bodyPr>
          <a:lstStyle/>
          <a:p>
            <a:pPr lvl="0"/>
            <a:r>
              <a:rPr lang="en-US" dirty="0"/>
              <a:t>Click to edit bullet</a:t>
            </a:r>
          </a:p>
          <a:p>
            <a:pPr marL="480060" lvl="1" indent="-137160" algn="l" defTabSz="685800" rtl="0" eaLnBrk="1" latinLnBrk="0" hangingPunct="1">
              <a:lnSpc>
                <a:spcPct val="100000"/>
              </a:lnSpc>
              <a:spcBef>
                <a:spcPts val="0"/>
              </a:spcBef>
              <a:spcAft>
                <a:spcPts val="450"/>
              </a:spcAft>
              <a:buFont typeface="STIXGeneral-Regular" pitchFamily="2" charset="2"/>
              <a:buChar char="⎯"/>
            </a:pPr>
            <a:r>
              <a:rPr lang="en-US" dirty="0"/>
              <a:t>Second level</a:t>
            </a:r>
          </a:p>
          <a:p>
            <a:pPr lvl="2"/>
            <a:r>
              <a:rPr lang="en-US" dirty="0"/>
              <a:t>Third level</a:t>
            </a:r>
          </a:p>
        </p:txBody>
      </p:sp>
      <p:sp>
        <p:nvSpPr>
          <p:cNvPr id="5" name="Footer Placeholder 4"/>
          <p:cNvSpPr>
            <a:spLocks noGrp="1"/>
          </p:cNvSpPr>
          <p:nvPr>
            <p:ph type="ftr" sz="quarter" idx="3"/>
          </p:nvPr>
        </p:nvSpPr>
        <p:spPr>
          <a:xfrm>
            <a:off x="437672" y="4685748"/>
            <a:ext cx="7650438" cy="273844"/>
          </a:xfrm>
          <a:prstGeom prst="rect">
            <a:avLst/>
          </a:prstGeom>
        </p:spPr>
        <p:txBody>
          <a:bodyPr vert="horz" lIns="0" tIns="0" rIns="0" bIns="0" rtlCol="0" anchor="b"/>
          <a:lstStyle>
            <a:lvl1pPr algn="l">
              <a:lnSpc>
                <a:spcPct val="90000"/>
              </a:lnSpc>
              <a:spcAft>
                <a:spcPts val="150"/>
              </a:spcAft>
              <a:defRPr sz="600">
                <a:solidFill>
                  <a:srgbClr val="333333"/>
                </a:solidFill>
                <a:latin typeface="FS Elliot Pro" panose="02000503040000020004" pitchFamily="2" charset="0"/>
              </a:defRPr>
            </a:lvl1pPr>
          </a:lstStyle>
          <a:p>
            <a:endParaRPr lang="en-US" dirty="0"/>
          </a:p>
        </p:txBody>
      </p:sp>
      <p:sp>
        <p:nvSpPr>
          <p:cNvPr id="6" name="Slide Number Placeholder 5"/>
          <p:cNvSpPr>
            <a:spLocks noGrp="1"/>
          </p:cNvSpPr>
          <p:nvPr>
            <p:ph type="sldNum" sz="quarter" idx="4"/>
          </p:nvPr>
        </p:nvSpPr>
        <p:spPr>
          <a:xfrm>
            <a:off x="119992" y="4685748"/>
            <a:ext cx="313283" cy="283369"/>
          </a:xfrm>
          <a:prstGeom prst="rect">
            <a:avLst/>
          </a:prstGeom>
        </p:spPr>
        <p:txBody>
          <a:bodyPr vert="horz" lIns="0" tIns="0" rIns="0" bIns="0" rtlCol="0" anchor="b"/>
          <a:lstStyle>
            <a:lvl1pPr algn="l">
              <a:defRPr sz="675">
                <a:solidFill>
                  <a:srgbClr val="333333"/>
                </a:solidFill>
                <a:latin typeface="FS Elliot Pro" panose="02000503040000020004" pitchFamily="2" charset="0"/>
              </a:defRPr>
            </a:lvl1pPr>
          </a:lstStyle>
          <a:p>
            <a:fld id="{13CF28CE-A392-6E4E-B8A8-233A7BF58CFD}" type="slidenum">
              <a:rPr lang="en-US" smtClean="0"/>
              <a:pPr/>
              <a:t>‹#›</a:t>
            </a:fld>
            <a:endParaRPr lang="en-US" dirty="0"/>
          </a:p>
        </p:txBody>
      </p:sp>
    </p:spTree>
    <p:extLst>
      <p:ext uri="{BB962C8B-B14F-4D97-AF65-F5344CB8AC3E}">
        <p14:creationId xmlns:p14="http://schemas.microsoft.com/office/powerpoint/2010/main" val="2959612762"/>
      </p:ext>
    </p:extLst>
  </p:cSld>
  <p:clrMap bg1="lt1" tx1="dk1" bg2="lt2" tx2="dk2" accent1="accent1" accent2="accent2" accent3="accent3" accent4="accent4" accent5="accent5" accent6="accent6" hlink="hlink" folHlink="folHlink"/>
  <p:sldLayoutIdLst>
    <p:sldLayoutId id="2147483731" r:id="rId1"/>
  </p:sldLayoutIdLst>
  <p:hf hdr="0" dt="0"/>
  <p:txStyles>
    <p:titleStyle>
      <a:lvl1pPr algn="l" defTabSz="914400" rtl="0" eaLnBrk="1" latinLnBrk="0" hangingPunct="1">
        <a:lnSpc>
          <a:spcPct val="100000"/>
        </a:lnSpc>
        <a:spcBef>
          <a:spcPct val="0"/>
        </a:spcBef>
        <a:buNone/>
        <a:defRPr sz="3400" b="0" i="0" kern="1200">
          <a:solidFill>
            <a:srgbClr val="0076CF"/>
          </a:solidFill>
          <a:latin typeface="FS Elliot Pro Light"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600" b="0" i="0" kern="1200">
          <a:solidFill>
            <a:schemeClr val="tx1"/>
          </a:solidFill>
          <a:latin typeface="FS Elliot Pro Light" panose="02000503040000020004" pitchFamily="2" charset="0"/>
          <a:ea typeface="+mn-ea"/>
          <a:cs typeface="+mn-cs"/>
        </a:defRPr>
      </a:lvl1pPr>
      <a:lvl2pPr marL="685800" indent="-228600" algn="l" defTabSz="914400" rtl="0" eaLnBrk="1" latinLnBrk="0" hangingPunct="1">
        <a:lnSpc>
          <a:spcPct val="90000"/>
        </a:lnSpc>
        <a:spcBef>
          <a:spcPts val="500"/>
        </a:spcBef>
        <a:spcAft>
          <a:spcPts val="600"/>
        </a:spcAft>
        <a:buFont typeface="Monaco" pitchFamily="2" charset="77"/>
        <a:buChar char="⎼"/>
        <a:defRPr lang="en-US" sz="2400" b="0" i="0" kern="1200" dirty="0" smtClean="0">
          <a:solidFill>
            <a:schemeClr val="tx1"/>
          </a:solidFill>
          <a:latin typeface="FS Elliot Pro Light" panose="02000503040000020004" pitchFamily="2" charset="0"/>
          <a:ea typeface="+mn-ea"/>
          <a:cs typeface="+mn-cs"/>
        </a:defRPr>
      </a:lvl2pPr>
      <a:lvl3pPr marL="1097280" indent="-182880" algn="l" defTabSz="914400" rtl="0" eaLnBrk="1" latinLnBrk="0" hangingPunct="1">
        <a:lnSpc>
          <a:spcPct val="90000"/>
        </a:lnSpc>
        <a:spcBef>
          <a:spcPts val="500"/>
        </a:spcBef>
        <a:spcAft>
          <a:spcPts val="600"/>
        </a:spcAft>
        <a:buFont typeface=".PingFang SC Regular"/>
        <a:buChar char="・"/>
        <a:defRPr sz="2000" b="0" i="0" kern="1200">
          <a:solidFill>
            <a:schemeClr val="tx1"/>
          </a:solidFill>
          <a:latin typeface="FS Elliot Pro Light" panose="02000503040000020004" pitchFamily="2" charset="0"/>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FS Elliot Pro Light" panose="02000503040000020004"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FS Elliot Pro Light"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0" userDrawn="1">
          <p15:clr>
            <a:srgbClr val="F26B43"/>
          </p15:clr>
        </p15:guide>
        <p15:guide id="2" pos="5666" userDrawn="1">
          <p15:clr>
            <a:srgbClr val="F26B43"/>
          </p15:clr>
        </p15:guide>
        <p15:guide id="3" pos="72" userDrawn="1">
          <p15:clr>
            <a:srgbClr val="F26B43"/>
          </p15:clr>
        </p15:guide>
        <p15:guide id="4" orient="horz" pos="3114" userDrawn="1">
          <p15:clr>
            <a:srgbClr val="F26B43"/>
          </p15:clr>
        </p15:guide>
        <p15:guide id="5" orient="horz" pos="1620" userDrawn="1">
          <p15:clr>
            <a:srgbClr val="F26B43"/>
          </p15:clr>
        </p15:guide>
        <p15:guide id="6" pos="5472" userDrawn="1">
          <p15:clr>
            <a:srgbClr val="F26B43"/>
          </p15:clr>
        </p15:guide>
        <p15:guide id="7" orient="horz" pos="288" userDrawn="1">
          <p15:clr>
            <a:srgbClr val="F26B43"/>
          </p15:clr>
        </p15:guide>
        <p15:guide id="8"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E86B9E-5CB0-1B4D-92CB-1A46478AB89D}"/>
              </a:ext>
            </a:extLst>
          </p:cNvPr>
          <p:cNvSpPr txBox="1">
            <a:spLocks/>
          </p:cNvSpPr>
          <p:nvPr/>
        </p:nvSpPr>
        <p:spPr>
          <a:xfrm>
            <a:off x="457201" y="1093552"/>
            <a:ext cx="8229601" cy="2200903"/>
          </a:xfrm>
          <a:prstGeom prst="rect">
            <a:avLst/>
          </a:prstGeom>
        </p:spPr>
        <p:txBody>
          <a:bodyPr lIns="0" tIns="0" rIns="0" bIns="0" anchor="b">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000" dirty="0">
                <a:solidFill>
                  <a:schemeClr val="bg1"/>
                </a:solidFill>
                <a:latin typeface="FS Elliot Pro" panose="02000503040000020004" pitchFamily="50" charset="0"/>
              </a:rPr>
              <a:t>Options for every opportunity</a:t>
            </a:r>
          </a:p>
          <a:p>
            <a:endParaRPr lang="en-US" sz="2400" dirty="0">
              <a:solidFill>
                <a:schemeClr val="bg1"/>
              </a:solidFill>
              <a:latin typeface="FS Elliot Pro" panose="02000503040000020004" pitchFamily="50" charset="0"/>
            </a:endParaRPr>
          </a:p>
          <a:p>
            <a:r>
              <a:rPr lang="en-US" sz="2400" dirty="0">
                <a:solidFill>
                  <a:schemeClr val="bg1"/>
                </a:solidFill>
                <a:latin typeface="FS Elliot Pro" panose="02000503040000020004" pitchFamily="50" charset="0"/>
              </a:rPr>
              <a:t>Life insurance portfolio</a:t>
            </a:r>
          </a:p>
        </p:txBody>
      </p:sp>
      <p:sp>
        <p:nvSpPr>
          <p:cNvPr id="7" name="Subtitle 2">
            <a:extLst>
              <a:ext uri="{FF2B5EF4-FFF2-40B4-BE49-F238E27FC236}">
                <a16:creationId xmlns:a16="http://schemas.microsoft.com/office/drawing/2014/main" id="{2A086F33-5603-8240-92F0-7BB619E8B824}"/>
              </a:ext>
            </a:extLst>
          </p:cNvPr>
          <p:cNvSpPr txBox="1">
            <a:spLocks/>
          </p:cNvSpPr>
          <p:nvPr/>
        </p:nvSpPr>
        <p:spPr>
          <a:xfrm>
            <a:off x="495390" y="4140561"/>
            <a:ext cx="8288382" cy="476250"/>
          </a:xfrm>
          <a:prstGeom prst="rect">
            <a:avLst/>
          </a:prstGeom>
        </p:spPr>
        <p:txBody>
          <a:bodyPr lIns="0" tIns="0" rIns="0" bIns="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dirty="0">
                <a:solidFill>
                  <a:schemeClr val="bg1"/>
                </a:solidFill>
                <a:latin typeface="FS Elliot Pro" panose="02000503040000020004" pitchFamily="50" charset="0"/>
              </a:rPr>
              <a:t>Title</a:t>
            </a:r>
          </a:p>
        </p:txBody>
      </p:sp>
      <p:cxnSp>
        <p:nvCxnSpPr>
          <p:cNvPr id="8" name="Straight Connector 7">
            <a:extLst>
              <a:ext uri="{FF2B5EF4-FFF2-40B4-BE49-F238E27FC236}">
                <a16:creationId xmlns:a16="http://schemas.microsoft.com/office/drawing/2014/main" id="{EC3AF7CD-AD7E-1344-82D1-68E336091591}"/>
              </a:ext>
            </a:extLst>
          </p:cNvPr>
          <p:cNvCxnSpPr/>
          <p:nvPr/>
        </p:nvCxnSpPr>
        <p:spPr>
          <a:xfrm>
            <a:off x="457199" y="3592287"/>
            <a:ext cx="51435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
        <p:nvSpPr>
          <p:cNvPr id="9" name="Text Placeholder 14">
            <a:extLst>
              <a:ext uri="{FF2B5EF4-FFF2-40B4-BE49-F238E27FC236}">
                <a16:creationId xmlns:a16="http://schemas.microsoft.com/office/drawing/2014/main" id="{B4357CA9-2976-214F-A317-147CA5036E4F}"/>
              </a:ext>
            </a:extLst>
          </p:cNvPr>
          <p:cNvSpPr txBox="1">
            <a:spLocks/>
          </p:cNvSpPr>
          <p:nvPr/>
        </p:nvSpPr>
        <p:spPr>
          <a:xfrm>
            <a:off x="398416" y="3885929"/>
            <a:ext cx="8229601" cy="241226"/>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dirty="0">
                <a:solidFill>
                  <a:schemeClr val="bg1"/>
                </a:solidFill>
                <a:latin typeface="FS Elliot Pro" panose="02000503040000020004" pitchFamily="50" charset="0"/>
              </a:rPr>
              <a:t>PRESENTER NAME (ALL CAPS)</a:t>
            </a:r>
          </a:p>
        </p:txBody>
      </p:sp>
    </p:spTree>
    <p:extLst>
      <p:ext uri="{BB962C8B-B14F-4D97-AF65-F5344CB8AC3E}">
        <p14:creationId xmlns:p14="http://schemas.microsoft.com/office/powerpoint/2010/main" val="176445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207607"/>
            <a:ext cx="7691212"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 Universal Life Provider Edge II</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2" name="Rectangle 11">
            <a:extLst>
              <a:ext uri="{FF2B5EF4-FFF2-40B4-BE49-F238E27FC236}">
                <a16:creationId xmlns:a16="http://schemas.microsoft.com/office/drawing/2014/main" id="{F0A07CC3-159C-4218-ABF7-F0D10D2489C3}"/>
              </a:ext>
            </a:extLst>
          </p:cNvPr>
          <p:cNvSpPr/>
          <p:nvPr/>
        </p:nvSpPr>
        <p:spPr>
          <a:xfrm>
            <a:off x="592011" y="1509928"/>
            <a:ext cx="4110621" cy="2462213"/>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buClr>
                <a:srgbClr val="4D4E53"/>
              </a:buClr>
            </a:pPr>
            <a:r>
              <a:rPr lang="en-US" sz="2000" dirty="0">
                <a:solidFill>
                  <a:srgbClr val="0070C0"/>
                </a:solidFill>
                <a:latin typeface="FS Elliot Pro Light" panose="02000503040000020004" pitchFamily="50" charset="0"/>
              </a:rPr>
              <a:t>Target market: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Ages 45-70</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$1 million and greater death benefit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Better than Standard risk class</a:t>
            </a:r>
          </a:p>
          <a:p>
            <a:pPr>
              <a:spcBef>
                <a:spcPts val="1200"/>
              </a:spcBef>
              <a:buClr>
                <a:srgbClr val="4D4E53"/>
              </a:buClr>
            </a:pPr>
            <a:endParaRPr lang="en-US" sz="2000" dirty="0">
              <a:solidFill>
                <a:srgbClr val="0070C0"/>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TextBox 2">
            <a:extLst>
              <a:ext uri="{FF2B5EF4-FFF2-40B4-BE49-F238E27FC236}">
                <a16:creationId xmlns:a16="http://schemas.microsoft.com/office/drawing/2014/main" id="{0D0EF5B2-EC4A-EF99-BE56-F33095D50E39}"/>
              </a:ext>
            </a:extLst>
          </p:cNvPr>
          <p:cNvSpPr txBox="1"/>
          <p:nvPr/>
        </p:nvSpPr>
        <p:spPr>
          <a:xfrm>
            <a:off x="5294643" y="1494035"/>
            <a:ext cx="3075000" cy="1785104"/>
          </a:xfrm>
          <a:prstGeom prst="rect">
            <a:avLst/>
          </a:prstGeom>
          <a:noFill/>
        </p:spPr>
        <p:txBody>
          <a:bodyPr wrap="square" rtlCol="0">
            <a:spAutoFit/>
          </a:bodyPr>
          <a:lstStyle/>
          <a:p>
            <a:pPr>
              <a:spcBef>
                <a:spcPts val="1200"/>
              </a:spcBef>
              <a:buClr>
                <a:srgbClr val="4D4E53"/>
              </a:buClr>
            </a:pPr>
            <a:r>
              <a:rPr lang="en-US" sz="2000" dirty="0">
                <a:solidFill>
                  <a:srgbClr val="0070C0"/>
                </a:solidFill>
                <a:latin typeface="FS Elliot Pro Light" panose="02000503040000020004" pitchFamily="50" charset="0"/>
              </a:rPr>
              <a:t>Sales opportunities: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person insurance</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Buy-sell strategies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employee benefits</a:t>
            </a:r>
            <a:endParaRPr lang="en-US" sz="2000" dirty="0"/>
          </a:p>
        </p:txBody>
      </p:sp>
      <p:sp>
        <p:nvSpPr>
          <p:cNvPr id="4" name="Footer Placeholder 4">
            <a:extLst>
              <a:ext uri="{FF2B5EF4-FFF2-40B4-BE49-F238E27FC236}">
                <a16:creationId xmlns:a16="http://schemas.microsoft.com/office/drawing/2014/main" id="{4AF07D49-CF8E-8820-FB2C-1A24E0FC2C5F}"/>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254555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64705" y="333166"/>
            <a:ext cx="8687990"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a:t>
            </a:r>
            <a:r>
              <a:rPr lang="en-US" sz="3200" baseline="30000" dirty="0">
                <a:solidFill>
                  <a:schemeClr val="bg1"/>
                </a:solidFill>
                <a:latin typeface="FS Elliot Pro Light" panose="02000503040000020004" pitchFamily="50" charset="0"/>
              </a:rPr>
              <a:t> </a:t>
            </a:r>
            <a:r>
              <a:rPr lang="en-US" sz="3200" dirty="0">
                <a:solidFill>
                  <a:schemeClr val="bg1"/>
                </a:solidFill>
                <a:latin typeface="FS Elliot Pro Light" panose="02000503040000020004" pitchFamily="50" charset="0"/>
              </a:rPr>
              <a:t>Universal Life Flex III℠</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592010" y="1247056"/>
            <a:ext cx="4829648" cy="3631763"/>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Charge structure enables efficient performance</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Optional no-lapse guarantee to age 95/35 years</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Key riders: change of insured, chronic illness, cost of living increase, life paid-up, salary increase</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Underwriting programs: Accelerated Underwriting, Business Solutions Enhanced Underwriting, Multi-life, Risk Upgrade</a:t>
            </a:r>
          </a:p>
          <a:p>
            <a:pPr marL="137156" indent="-137156">
              <a:spcBef>
                <a:spcPts val="1200"/>
              </a:spcBef>
            </a:pPr>
            <a:endParaRPr lang="en-US" sz="1600" dirty="0">
              <a:solidFill>
                <a:srgbClr val="4D4E53"/>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6" name="Picture 5">
            <a:extLst>
              <a:ext uri="{FF2B5EF4-FFF2-40B4-BE49-F238E27FC236}">
                <a16:creationId xmlns:a16="http://schemas.microsoft.com/office/drawing/2014/main" id="{B60622AF-9493-B2DD-013E-2A8B1E514924}"/>
              </a:ext>
            </a:extLst>
          </p:cNvPr>
          <p:cNvPicPr>
            <a:picLocks noChangeAspect="1"/>
          </p:cNvPicPr>
          <p:nvPr/>
        </p:nvPicPr>
        <p:blipFill>
          <a:blip r:embed="rId3"/>
          <a:stretch>
            <a:fillRect/>
          </a:stretch>
        </p:blipFill>
        <p:spPr>
          <a:xfrm>
            <a:off x="6013668" y="1197455"/>
            <a:ext cx="2538322" cy="3282568"/>
          </a:xfrm>
          <a:prstGeom prst="rect">
            <a:avLst/>
          </a:prstGeom>
        </p:spPr>
      </p:pic>
    </p:spTree>
    <p:extLst>
      <p:ext uri="{BB962C8B-B14F-4D97-AF65-F5344CB8AC3E}">
        <p14:creationId xmlns:p14="http://schemas.microsoft.com/office/powerpoint/2010/main" val="408035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207607"/>
            <a:ext cx="7691212"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 Universal Life Flex III</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2" name="Rectangle 11">
            <a:extLst>
              <a:ext uri="{FF2B5EF4-FFF2-40B4-BE49-F238E27FC236}">
                <a16:creationId xmlns:a16="http://schemas.microsoft.com/office/drawing/2014/main" id="{F0A07CC3-159C-4218-ABF7-F0D10D2489C3}"/>
              </a:ext>
            </a:extLst>
          </p:cNvPr>
          <p:cNvSpPr/>
          <p:nvPr/>
        </p:nvSpPr>
        <p:spPr>
          <a:xfrm>
            <a:off x="592011" y="1509928"/>
            <a:ext cx="3979989" cy="2462213"/>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buClr>
                <a:srgbClr val="4D4E53"/>
              </a:buClr>
            </a:pPr>
            <a:r>
              <a:rPr lang="en-US" sz="2000" dirty="0">
                <a:solidFill>
                  <a:srgbClr val="0070C0"/>
                </a:solidFill>
                <a:latin typeface="FS Elliot Pro Light" panose="02000503040000020004" pitchFamily="50" charset="0"/>
              </a:rPr>
              <a:t>Target market: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Ages 45-70</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Moderate funding levels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Value flexibility of cash value over guarantees</a:t>
            </a:r>
          </a:p>
          <a:p>
            <a:pPr>
              <a:spcBef>
                <a:spcPts val="1200"/>
              </a:spcBef>
              <a:buClr>
                <a:srgbClr val="4D4E53"/>
              </a:buClr>
            </a:pPr>
            <a:endParaRPr lang="en-US" sz="2000" dirty="0">
              <a:solidFill>
                <a:srgbClr val="0070C0"/>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TextBox 2">
            <a:extLst>
              <a:ext uri="{FF2B5EF4-FFF2-40B4-BE49-F238E27FC236}">
                <a16:creationId xmlns:a16="http://schemas.microsoft.com/office/drawing/2014/main" id="{0D0EF5B2-EC4A-EF99-BE56-F33095D50E39}"/>
              </a:ext>
            </a:extLst>
          </p:cNvPr>
          <p:cNvSpPr txBox="1"/>
          <p:nvPr/>
        </p:nvSpPr>
        <p:spPr>
          <a:xfrm>
            <a:off x="5294643" y="1494035"/>
            <a:ext cx="3075000" cy="2708434"/>
          </a:xfrm>
          <a:prstGeom prst="rect">
            <a:avLst/>
          </a:prstGeom>
          <a:noFill/>
        </p:spPr>
        <p:txBody>
          <a:bodyPr wrap="square" rtlCol="0">
            <a:spAutoFit/>
          </a:bodyPr>
          <a:lstStyle/>
          <a:p>
            <a:pPr>
              <a:spcBef>
                <a:spcPts val="1200"/>
              </a:spcBef>
              <a:buClr>
                <a:srgbClr val="4D4E53"/>
              </a:buClr>
            </a:pPr>
            <a:r>
              <a:rPr lang="en-US" sz="2000" dirty="0">
                <a:solidFill>
                  <a:srgbClr val="0070C0"/>
                </a:solidFill>
                <a:latin typeface="FS Elliot Pro Light" panose="02000503040000020004" pitchFamily="50" charset="0"/>
              </a:rPr>
              <a:t>Sales opportunities: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person insurance</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Buy-sell strategies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Personal coverage for business owners, key employees, and their families</a:t>
            </a:r>
            <a:endParaRPr lang="en-US" sz="2000" dirty="0"/>
          </a:p>
        </p:txBody>
      </p:sp>
      <p:sp>
        <p:nvSpPr>
          <p:cNvPr id="4" name="Footer Placeholder 4">
            <a:extLst>
              <a:ext uri="{FF2B5EF4-FFF2-40B4-BE49-F238E27FC236}">
                <a16:creationId xmlns:a16="http://schemas.microsoft.com/office/drawing/2014/main" id="{A06BAA77-DCA9-0E20-A89A-4771611EFED5}"/>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51032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64705" y="333166"/>
            <a:ext cx="8687990"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a:t>
            </a:r>
            <a:r>
              <a:rPr lang="en-US" sz="3200" baseline="30000" dirty="0">
                <a:solidFill>
                  <a:schemeClr val="bg1"/>
                </a:solidFill>
                <a:latin typeface="FS Elliot Pro Light" panose="02000503040000020004" pitchFamily="50" charset="0"/>
              </a:rPr>
              <a:t>® </a:t>
            </a:r>
            <a:r>
              <a:rPr lang="en-US" sz="3200" dirty="0">
                <a:solidFill>
                  <a:schemeClr val="bg1"/>
                </a:solidFill>
                <a:latin typeface="FS Elliot Pro Light" panose="02000503040000020004" pitchFamily="50" charset="0"/>
              </a:rPr>
              <a:t>Survivorship Universal Life Provider</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592009" y="1247056"/>
            <a:ext cx="5186383" cy="3631763"/>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Cost-efficient protection for two with some cash value accumulation</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Optional no-lapse guarantee to age 100 of the younger insured</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riders: four-year term, policy split option, terminal illness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Underwriting programs: Accelerated Underwriting, Business Solutions Enhanced Underwriting, Risk Upgrade</a:t>
            </a:r>
          </a:p>
          <a:p>
            <a:pPr marL="137156" indent="-137156">
              <a:spcBef>
                <a:spcPts val="1200"/>
              </a:spcBef>
            </a:pPr>
            <a:endParaRPr lang="en-US" sz="1600" dirty="0">
              <a:solidFill>
                <a:srgbClr val="4D4E53"/>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6" name="Picture 5">
            <a:extLst>
              <a:ext uri="{FF2B5EF4-FFF2-40B4-BE49-F238E27FC236}">
                <a16:creationId xmlns:a16="http://schemas.microsoft.com/office/drawing/2014/main" id="{1F17B11A-3429-25BC-1D2D-09A469293577}"/>
              </a:ext>
            </a:extLst>
          </p:cNvPr>
          <p:cNvPicPr>
            <a:picLocks noChangeAspect="1"/>
          </p:cNvPicPr>
          <p:nvPr/>
        </p:nvPicPr>
        <p:blipFill>
          <a:blip r:embed="rId3"/>
          <a:stretch>
            <a:fillRect/>
          </a:stretch>
        </p:blipFill>
        <p:spPr>
          <a:xfrm>
            <a:off x="6432465" y="1223190"/>
            <a:ext cx="2479183" cy="3210348"/>
          </a:xfrm>
          <a:prstGeom prst="rect">
            <a:avLst/>
          </a:prstGeom>
        </p:spPr>
      </p:pic>
    </p:spTree>
    <p:extLst>
      <p:ext uri="{BB962C8B-B14F-4D97-AF65-F5344CB8AC3E}">
        <p14:creationId xmlns:p14="http://schemas.microsoft.com/office/powerpoint/2010/main" val="217157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345782" y="207607"/>
            <a:ext cx="8244968"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 Survivorship Universal Life Provider</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2" name="Rectangle 11">
            <a:extLst>
              <a:ext uri="{FF2B5EF4-FFF2-40B4-BE49-F238E27FC236}">
                <a16:creationId xmlns:a16="http://schemas.microsoft.com/office/drawing/2014/main" id="{F0A07CC3-159C-4218-ABF7-F0D10D2489C3}"/>
              </a:ext>
            </a:extLst>
          </p:cNvPr>
          <p:cNvSpPr/>
          <p:nvPr/>
        </p:nvSpPr>
        <p:spPr>
          <a:xfrm>
            <a:off x="592011" y="1509928"/>
            <a:ext cx="3979989" cy="2462213"/>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buClr>
                <a:srgbClr val="4D4E53"/>
              </a:buClr>
            </a:pPr>
            <a:r>
              <a:rPr lang="en-US" sz="2000" dirty="0">
                <a:solidFill>
                  <a:srgbClr val="0070C0"/>
                </a:solidFill>
                <a:latin typeface="FS Elliot Pro Light" panose="02000503040000020004" pitchFamily="50" charset="0"/>
              </a:rPr>
              <a:t>Target market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Ages 55-75</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$1 million and greater death benefit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Value death benefit guarantees</a:t>
            </a:r>
          </a:p>
          <a:p>
            <a:pPr>
              <a:spcBef>
                <a:spcPts val="1200"/>
              </a:spcBef>
              <a:buClr>
                <a:srgbClr val="4D4E53"/>
              </a:buClr>
            </a:pPr>
            <a:endParaRPr lang="en-US" sz="2000" dirty="0">
              <a:solidFill>
                <a:srgbClr val="0070C0"/>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TextBox 2">
            <a:extLst>
              <a:ext uri="{FF2B5EF4-FFF2-40B4-BE49-F238E27FC236}">
                <a16:creationId xmlns:a16="http://schemas.microsoft.com/office/drawing/2014/main" id="{0D0EF5B2-EC4A-EF99-BE56-F33095D50E39}"/>
              </a:ext>
            </a:extLst>
          </p:cNvPr>
          <p:cNvSpPr txBox="1"/>
          <p:nvPr/>
        </p:nvSpPr>
        <p:spPr>
          <a:xfrm>
            <a:off x="5294643" y="1494035"/>
            <a:ext cx="3075000" cy="2554545"/>
          </a:xfrm>
          <a:prstGeom prst="rect">
            <a:avLst/>
          </a:prstGeom>
          <a:noFill/>
        </p:spPr>
        <p:txBody>
          <a:bodyPr wrap="square" rtlCol="0">
            <a:spAutoFit/>
          </a:bodyPr>
          <a:lstStyle/>
          <a:p>
            <a:pPr>
              <a:spcBef>
                <a:spcPts val="1200"/>
              </a:spcBef>
              <a:buClr>
                <a:srgbClr val="4D4E53"/>
              </a:buClr>
            </a:pPr>
            <a:r>
              <a:rPr lang="en-US" sz="2000" dirty="0">
                <a:solidFill>
                  <a:srgbClr val="0070C0"/>
                </a:solidFill>
                <a:latin typeface="FS Elliot Pro Light" panose="02000503040000020004" pitchFamily="50" charset="0"/>
              </a:rPr>
              <a:t>Sales opportunities: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Business transition planning</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Estate planning</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Charitable giving</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Special needs planning</a:t>
            </a:r>
            <a:endParaRPr lang="en-US" sz="2000" dirty="0"/>
          </a:p>
        </p:txBody>
      </p:sp>
      <p:sp>
        <p:nvSpPr>
          <p:cNvPr id="4" name="Footer Placeholder 4">
            <a:extLst>
              <a:ext uri="{FF2B5EF4-FFF2-40B4-BE49-F238E27FC236}">
                <a16:creationId xmlns:a16="http://schemas.microsoft.com/office/drawing/2014/main" id="{00559EFE-6418-AF1E-1DBE-C0250FD6BFB5}"/>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356569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428625" y="1168619"/>
            <a:ext cx="7532034" cy="1528477"/>
          </a:xfrm>
        </p:spPr>
        <p:txBody>
          <a:bodyPr/>
          <a:lstStyle/>
          <a:p>
            <a:r>
              <a:rPr lang="en-US" dirty="0"/>
              <a:t>Indexed universal life</a:t>
            </a:r>
          </a:p>
        </p:txBody>
      </p:sp>
      <p:sp>
        <p:nvSpPr>
          <p:cNvPr id="6" name="Footer Placeholder 4">
            <a:extLst>
              <a:ext uri="{FF2B5EF4-FFF2-40B4-BE49-F238E27FC236}">
                <a16:creationId xmlns:a16="http://schemas.microsoft.com/office/drawing/2014/main" id="{06597FC8-0130-4DAF-886C-D162A870F194}"/>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cxnSp>
        <p:nvCxnSpPr>
          <p:cNvPr id="7" name="Straight Connector 6">
            <a:extLst>
              <a:ext uri="{FF2B5EF4-FFF2-40B4-BE49-F238E27FC236}">
                <a16:creationId xmlns:a16="http://schemas.microsoft.com/office/drawing/2014/main" id="{F9A6D986-FF4D-4F1E-8835-90547EAA7B76}"/>
              </a:ext>
            </a:extLst>
          </p:cNvPr>
          <p:cNvCxnSpPr/>
          <p:nvPr/>
        </p:nvCxnSpPr>
        <p:spPr>
          <a:xfrm>
            <a:off x="534783" y="1746688"/>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22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207607"/>
            <a:ext cx="7691212"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Accounts that fuel growth potential </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dirty="0"/>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4" name="Picture 3">
            <a:extLst>
              <a:ext uri="{FF2B5EF4-FFF2-40B4-BE49-F238E27FC236}">
                <a16:creationId xmlns:a16="http://schemas.microsoft.com/office/drawing/2014/main" id="{6F91DDC2-5FDD-C7E6-F742-49DE7B5763E9}"/>
              </a:ext>
            </a:extLst>
          </p:cNvPr>
          <p:cNvPicPr>
            <a:picLocks noChangeAspect="1"/>
          </p:cNvPicPr>
          <p:nvPr/>
        </p:nvPicPr>
        <p:blipFill>
          <a:blip r:embed="rId3"/>
          <a:stretch>
            <a:fillRect/>
          </a:stretch>
        </p:blipFill>
        <p:spPr>
          <a:xfrm>
            <a:off x="1790380" y="1151913"/>
            <a:ext cx="5381243" cy="3281625"/>
          </a:xfrm>
          <a:prstGeom prst="rect">
            <a:avLst/>
          </a:prstGeom>
        </p:spPr>
      </p:pic>
      <p:sp>
        <p:nvSpPr>
          <p:cNvPr id="8" name="Footer Placeholder 4">
            <a:extLst>
              <a:ext uri="{FF2B5EF4-FFF2-40B4-BE49-F238E27FC236}">
                <a16:creationId xmlns:a16="http://schemas.microsoft.com/office/drawing/2014/main" id="{39447C22-F34A-B6C9-8ED6-1F0DDEC91817}"/>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312353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268941" y="333166"/>
            <a:ext cx="8883754"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000" dirty="0">
                <a:solidFill>
                  <a:schemeClr val="bg1"/>
                </a:solidFill>
                <a:latin typeface="FS Elliot Pro Light" panose="02000503040000020004" pitchFamily="50" charset="0"/>
              </a:rPr>
              <a:t>Principal</a:t>
            </a:r>
            <a:r>
              <a:rPr lang="en-US" sz="3000" baseline="30000" dirty="0">
                <a:solidFill>
                  <a:schemeClr val="bg1"/>
                </a:solidFill>
                <a:latin typeface="FS Elliot Pro Light" panose="02000503040000020004" pitchFamily="50" charset="0"/>
              </a:rPr>
              <a:t> </a:t>
            </a:r>
            <a:r>
              <a:rPr lang="en-US" sz="3000" dirty="0">
                <a:solidFill>
                  <a:schemeClr val="bg1"/>
                </a:solidFill>
                <a:latin typeface="FS Elliot Pro Light" panose="02000503040000020004" pitchFamily="50" charset="0"/>
              </a:rPr>
              <a:t>Indexed Universal Life Accumulation II℠</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592010" y="1247056"/>
            <a:ext cx="5287526" cy="3631763"/>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Accumulation: Account Value Enhancement, adjusted segment balance</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Distribution: 2 loan options, auto income</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riders: change of insured, chronic illness, cost of living increase, life paid-up, surrender value enhancement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Underwriting programs: Accelerated Underwriting, Business Solutions Enhanced Underwriting, Multi-life, Risk Upgrade</a:t>
            </a:r>
          </a:p>
          <a:p>
            <a:pPr marL="137156" indent="-137156">
              <a:spcBef>
                <a:spcPts val="1200"/>
              </a:spcBef>
            </a:pPr>
            <a:endParaRPr lang="en-US" sz="1600" dirty="0">
              <a:solidFill>
                <a:srgbClr val="4D4E53"/>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4" name="Picture 3">
            <a:extLst>
              <a:ext uri="{FF2B5EF4-FFF2-40B4-BE49-F238E27FC236}">
                <a16:creationId xmlns:a16="http://schemas.microsoft.com/office/drawing/2014/main" id="{9692F49C-0CA1-817A-CE0C-20D58D06FE02}"/>
              </a:ext>
            </a:extLst>
          </p:cNvPr>
          <p:cNvPicPr>
            <a:picLocks noChangeAspect="1"/>
          </p:cNvPicPr>
          <p:nvPr/>
        </p:nvPicPr>
        <p:blipFill>
          <a:blip r:embed="rId3"/>
          <a:stretch>
            <a:fillRect/>
          </a:stretch>
        </p:blipFill>
        <p:spPr>
          <a:xfrm>
            <a:off x="6344239" y="1247056"/>
            <a:ext cx="2567410" cy="3288766"/>
          </a:xfrm>
          <a:prstGeom prst="rect">
            <a:avLst/>
          </a:prstGeom>
        </p:spPr>
      </p:pic>
    </p:spTree>
    <p:extLst>
      <p:ext uri="{BB962C8B-B14F-4D97-AF65-F5344CB8AC3E}">
        <p14:creationId xmlns:p14="http://schemas.microsoft.com/office/powerpoint/2010/main" val="2377538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222837" y="207607"/>
            <a:ext cx="8828955"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 Indexed Universal Life Accumulation II</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2" name="Rectangle 11">
            <a:extLst>
              <a:ext uri="{FF2B5EF4-FFF2-40B4-BE49-F238E27FC236}">
                <a16:creationId xmlns:a16="http://schemas.microsoft.com/office/drawing/2014/main" id="{F0A07CC3-159C-4218-ABF7-F0D10D2489C3}"/>
              </a:ext>
            </a:extLst>
          </p:cNvPr>
          <p:cNvSpPr/>
          <p:nvPr/>
        </p:nvSpPr>
        <p:spPr>
          <a:xfrm>
            <a:off x="592011" y="1321159"/>
            <a:ext cx="3979989" cy="3077766"/>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buClr>
                <a:srgbClr val="4D4E53"/>
              </a:buClr>
            </a:pPr>
            <a:r>
              <a:rPr lang="en-US" sz="2000" dirty="0">
                <a:solidFill>
                  <a:srgbClr val="0070C0"/>
                </a:solidFill>
                <a:latin typeface="FS Elliot Pro Light" panose="02000503040000020004" pitchFamily="50" charset="0"/>
              </a:rPr>
              <a:t>Target market: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Ages 35-55</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Making max. contributions to Qualified plans, business owners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Seek cash value growth potential, without direct participation in market</a:t>
            </a:r>
          </a:p>
          <a:p>
            <a:pPr>
              <a:spcBef>
                <a:spcPts val="1200"/>
              </a:spcBef>
              <a:buClr>
                <a:srgbClr val="4D4E53"/>
              </a:buClr>
            </a:pPr>
            <a:endParaRPr lang="en-US" sz="2000" dirty="0">
              <a:solidFill>
                <a:srgbClr val="0070C0"/>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TextBox 2">
            <a:extLst>
              <a:ext uri="{FF2B5EF4-FFF2-40B4-BE49-F238E27FC236}">
                <a16:creationId xmlns:a16="http://schemas.microsoft.com/office/drawing/2014/main" id="{0D0EF5B2-EC4A-EF99-BE56-F33095D50E39}"/>
              </a:ext>
            </a:extLst>
          </p:cNvPr>
          <p:cNvSpPr txBox="1"/>
          <p:nvPr/>
        </p:nvSpPr>
        <p:spPr>
          <a:xfrm>
            <a:off x="5320500" y="1324986"/>
            <a:ext cx="3731292" cy="3170099"/>
          </a:xfrm>
          <a:prstGeom prst="rect">
            <a:avLst/>
          </a:prstGeom>
          <a:noFill/>
        </p:spPr>
        <p:txBody>
          <a:bodyPr wrap="square" rtlCol="0">
            <a:spAutoFit/>
          </a:bodyPr>
          <a:lstStyle/>
          <a:p>
            <a:pPr>
              <a:spcBef>
                <a:spcPts val="1200"/>
              </a:spcBef>
              <a:buClr>
                <a:srgbClr val="4D4E53"/>
              </a:buClr>
            </a:pPr>
            <a:r>
              <a:rPr lang="en-US" sz="2000" dirty="0">
                <a:solidFill>
                  <a:srgbClr val="0070C0"/>
                </a:solidFill>
                <a:latin typeface="FS Elliot Pro Light" panose="02000503040000020004" pitchFamily="50" charset="0"/>
              </a:rPr>
              <a:t>Sales opportunities: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employee benefits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Buy-sell strategies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Businesses seeking high early cash values for the balance sheet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Business owner or individual retirement planning</a:t>
            </a:r>
            <a:endParaRPr lang="en-US" sz="2000" dirty="0"/>
          </a:p>
        </p:txBody>
      </p:sp>
      <p:sp>
        <p:nvSpPr>
          <p:cNvPr id="4" name="Footer Placeholder 4">
            <a:extLst>
              <a:ext uri="{FF2B5EF4-FFF2-40B4-BE49-F238E27FC236}">
                <a16:creationId xmlns:a16="http://schemas.microsoft.com/office/drawing/2014/main" id="{A6544186-3B36-AA1B-3ACE-769729271F2D}"/>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279624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399691" y="335433"/>
            <a:ext cx="8659906"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Income flexibility with loan options</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graphicFrame>
        <p:nvGraphicFramePr>
          <p:cNvPr id="4" name="Content Placeholder 6">
            <a:extLst>
              <a:ext uri="{FF2B5EF4-FFF2-40B4-BE49-F238E27FC236}">
                <a16:creationId xmlns:a16="http://schemas.microsoft.com/office/drawing/2014/main" id="{45F9F379-F439-AF71-0CA6-2832761D8D6B}"/>
              </a:ext>
            </a:extLst>
          </p:cNvPr>
          <p:cNvGraphicFramePr>
            <a:graphicFrameLocks/>
          </p:cNvGraphicFramePr>
          <p:nvPr>
            <p:extLst>
              <p:ext uri="{D42A27DB-BD31-4B8C-83A1-F6EECF244321}">
                <p14:modId xmlns:p14="http://schemas.microsoft.com/office/powerpoint/2010/main" val="339266305"/>
              </p:ext>
            </p:extLst>
          </p:nvPr>
        </p:nvGraphicFramePr>
        <p:xfrm>
          <a:off x="457200" y="1329338"/>
          <a:ext cx="8020049" cy="3098466"/>
        </p:xfrm>
        <a:graphic>
          <a:graphicData uri="http://schemas.openxmlformats.org/drawingml/2006/table">
            <a:tbl>
              <a:tblPr>
                <a:tableStyleId>{9D7B26C5-4107-4FEC-AEDC-1716B250A1EF}</a:tableStyleId>
              </a:tblPr>
              <a:tblGrid>
                <a:gridCol w="3265037">
                  <a:extLst>
                    <a:ext uri="{9D8B030D-6E8A-4147-A177-3AD203B41FA5}">
                      <a16:colId xmlns:a16="http://schemas.microsoft.com/office/drawing/2014/main" val="20000"/>
                    </a:ext>
                  </a:extLst>
                </a:gridCol>
                <a:gridCol w="2377506">
                  <a:extLst>
                    <a:ext uri="{9D8B030D-6E8A-4147-A177-3AD203B41FA5}">
                      <a16:colId xmlns:a16="http://schemas.microsoft.com/office/drawing/2014/main" val="20001"/>
                    </a:ext>
                  </a:extLst>
                </a:gridCol>
                <a:gridCol w="2377506">
                  <a:extLst>
                    <a:ext uri="{9D8B030D-6E8A-4147-A177-3AD203B41FA5}">
                      <a16:colId xmlns:a16="http://schemas.microsoft.com/office/drawing/2014/main" val="20002"/>
                    </a:ext>
                  </a:extLst>
                </a:gridCol>
              </a:tblGrid>
              <a:tr h="5188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rgbClr val="0091DA"/>
                        </a:solidFill>
                      </a:endParaRPr>
                    </a:p>
                  </a:txBody>
                  <a:tcPr marL="73154" marR="73154" marT="73145" marB="7314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a:lnSpc>
                          <a:spcPct val="100000"/>
                        </a:lnSpc>
                      </a:pPr>
                      <a:r>
                        <a:rPr lang="en-US" sz="1400" b="1" dirty="0">
                          <a:solidFill>
                            <a:srgbClr val="0091DA"/>
                          </a:solidFill>
                          <a:latin typeface="+mj-lt"/>
                          <a:cs typeface="Arial"/>
                        </a:rPr>
                        <a:t>Standard policy loan</a:t>
                      </a:r>
                      <a:endParaRPr sz="1400" b="1" dirty="0">
                        <a:solidFill>
                          <a:srgbClr val="0091DA"/>
                        </a:solidFill>
                        <a:latin typeface="+mj-lt"/>
                        <a:cs typeface="Arial"/>
                      </a:endParaRPr>
                    </a:p>
                  </a:txBody>
                  <a:tcPr marL="73154" marR="73154" marT="73145" marB="7314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a:lnSpc>
                          <a:spcPct val="100000"/>
                        </a:lnSpc>
                      </a:pPr>
                      <a:r>
                        <a:rPr lang="en-US" sz="1400" b="1" dirty="0">
                          <a:solidFill>
                            <a:srgbClr val="0091DA"/>
                          </a:solidFill>
                          <a:latin typeface="+mj-lt"/>
                          <a:cs typeface="Arial"/>
                        </a:rPr>
                        <a:t>Alternate policy loan</a:t>
                      </a:r>
                      <a:endParaRPr sz="1400" b="1" dirty="0">
                        <a:solidFill>
                          <a:srgbClr val="0091DA"/>
                        </a:solidFill>
                        <a:latin typeface="+mj-lt"/>
                        <a:cs typeface="Arial"/>
                      </a:endParaRPr>
                    </a:p>
                  </a:txBody>
                  <a:tcPr marL="73154" marR="73154" marT="73145" marB="7314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2147">
                <a:tc>
                  <a:txBody>
                    <a:bodyPr/>
                    <a:lstStyle/>
                    <a:p>
                      <a:pPr marL="0">
                        <a:lnSpc>
                          <a:spcPct val="100000"/>
                        </a:lnSpc>
                      </a:pPr>
                      <a:r>
                        <a:rPr lang="en-US" sz="1600" b="1" i="0" dirty="0">
                          <a:solidFill>
                            <a:srgbClr val="4D4E53"/>
                          </a:solidFill>
                          <a:latin typeface="+mj-lt"/>
                          <a:cs typeface="FS Elliot Pro"/>
                        </a:rPr>
                        <a:t>Offers</a:t>
                      </a:r>
                      <a:endParaRPr lang="en-US" sz="1600" b="1" i="0" baseline="30000" dirty="0">
                        <a:solidFill>
                          <a:srgbClr val="4D4E53"/>
                        </a:solidFill>
                        <a:latin typeface="+mj-lt"/>
                        <a:cs typeface="FS Elliot Pro"/>
                      </a:endParaRPr>
                    </a:p>
                  </a:txBody>
                  <a:tcPr marL="73154" marR="73154" marT="73145" marB="73145" anchor="ctr">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D4E53"/>
                          </a:solidFill>
                          <a:latin typeface="+mj-lt"/>
                          <a:ea typeface="+mn-ea"/>
                          <a:cs typeface="FS Elliot Pro"/>
                        </a:rPr>
                        <a:t>Certainty</a:t>
                      </a:r>
                    </a:p>
                  </a:txBody>
                  <a:tcPr marL="73154" marR="73154" marT="73145" marB="73145" anchor="ctr">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D4E53"/>
                          </a:solidFill>
                          <a:latin typeface="+mj-lt"/>
                          <a:ea typeface="+mn-ea"/>
                          <a:cs typeface="FS Elliot Pro"/>
                        </a:rPr>
                        <a:t>Opportunity</a:t>
                      </a:r>
                    </a:p>
                  </a:txBody>
                  <a:tcPr marL="78565" marR="78565" marT="41241" marB="41241" anchor="ctr">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extLst>
                  <a:ext uri="{0D108BD9-81ED-4DB2-BD59-A6C34878D82A}">
                    <a16:rowId xmlns:a16="http://schemas.microsoft.com/office/drawing/2014/main" val="10001"/>
                  </a:ext>
                </a:extLst>
              </a:tr>
              <a:tr h="499545">
                <a:tc>
                  <a:txBody>
                    <a:bodyPr/>
                    <a:lstStyle/>
                    <a:p>
                      <a:pPr marL="0"/>
                      <a:r>
                        <a:rPr lang="en-US" sz="1600" b="1" i="0" dirty="0">
                          <a:solidFill>
                            <a:srgbClr val="4D4E53"/>
                          </a:solidFill>
                          <a:latin typeface="+mj-lt"/>
                          <a:cs typeface="FS Elliot Pro"/>
                        </a:rPr>
                        <a:t>Change rate</a:t>
                      </a:r>
                      <a:endParaRPr lang="en-US" sz="1600" b="1" i="0" baseline="30000" dirty="0">
                        <a:solidFill>
                          <a:srgbClr val="4D4E53"/>
                        </a:solidFill>
                        <a:latin typeface="+mj-lt"/>
                        <a:cs typeface="FS Elliot Pro"/>
                      </a:endParaRPr>
                    </a:p>
                  </a:txBody>
                  <a:tcPr marL="73154" marR="73154" marT="73145" marB="73145"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D4E53"/>
                          </a:solidFill>
                          <a:latin typeface="+mj-lt"/>
                          <a:ea typeface="+mn-ea"/>
                          <a:cs typeface="FS Elliot Pro"/>
                        </a:rPr>
                        <a:t>Fixed</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D4E53"/>
                          </a:solidFill>
                          <a:latin typeface="+mj-lt"/>
                          <a:ea typeface="+mn-ea"/>
                          <a:cs typeface="FS Elliot Pro"/>
                        </a:rPr>
                        <a:t>Fixed</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2"/>
                  </a:ext>
                </a:extLst>
              </a:tr>
              <a:tr h="4995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kern="1200" dirty="0">
                          <a:solidFill>
                            <a:srgbClr val="4D4E53"/>
                          </a:solidFill>
                          <a:latin typeface="+mj-lt"/>
                          <a:ea typeface="+mn-ea"/>
                          <a:cs typeface="FS Elliot Pro"/>
                        </a:rPr>
                        <a:t>Credit rate</a:t>
                      </a:r>
                      <a:endParaRPr lang="en-US" sz="1600" b="1" i="0" baseline="30000" dirty="0">
                        <a:solidFill>
                          <a:srgbClr val="4D4E53"/>
                        </a:solidFill>
                        <a:latin typeface="+mj-lt"/>
                        <a:cs typeface="FS Elliot Pro"/>
                      </a:endParaRPr>
                    </a:p>
                  </a:txBody>
                  <a:tcPr marL="73154" marR="73154" marT="73145" marB="73145"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D4E53"/>
                          </a:solidFill>
                          <a:latin typeface="+mj-lt"/>
                          <a:ea typeface="+mn-ea"/>
                          <a:cs typeface="FS Elliot Pro"/>
                        </a:rPr>
                        <a:t>Fixed</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algn="l"/>
                      <a:r>
                        <a:rPr lang="en-US" sz="1400" b="0" i="0" kern="1200" dirty="0">
                          <a:solidFill>
                            <a:srgbClr val="4D4E53"/>
                          </a:solidFill>
                          <a:latin typeface="+mj-lt"/>
                          <a:ea typeface="+mn-ea"/>
                          <a:cs typeface="FS Elliot Pro"/>
                        </a:rPr>
                        <a:t>Variable (ranges </a:t>
                      </a:r>
                      <a:br>
                        <a:rPr lang="en-US" sz="1400" b="0" i="0" kern="1200" dirty="0">
                          <a:solidFill>
                            <a:srgbClr val="4D4E53"/>
                          </a:solidFill>
                          <a:latin typeface="+mj-lt"/>
                          <a:ea typeface="+mn-ea"/>
                          <a:cs typeface="FS Elliot Pro"/>
                        </a:rPr>
                      </a:br>
                      <a:r>
                        <a:rPr lang="en-US" sz="1400" b="0" i="0" kern="1200" dirty="0">
                          <a:solidFill>
                            <a:srgbClr val="4D4E53"/>
                          </a:solidFill>
                          <a:latin typeface="+mj-lt"/>
                          <a:ea typeface="+mn-ea"/>
                          <a:cs typeface="FS Elliot Pro"/>
                        </a:rPr>
                        <a:t>between cap and floor)</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3"/>
                  </a:ext>
                </a:extLst>
              </a:tr>
              <a:tr h="4995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kern="1200" dirty="0">
                          <a:solidFill>
                            <a:srgbClr val="4D4E53"/>
                          </a:solidFill>
                          <a:latin typeface="+mj-lt"/>
                          <a:ea typeface="+mn-ea"/>
                          <a:cs typeface="FS Elliot Pro"/>
                        </a:rPr>
                        <a:t>Advantage</a:t>
                      </a:r>
                      <a:endParaRPr lang="en-US" sz="1600" b="1" i="0" baseline="30000" dirty="0">
                        <a:solidFill>
                          <a:srgbClr val="4D4E53"/>
                        </a:solidFill>
                        <a:latin typeface="+mj-lt"/>
                        <a:cs typeface="FS Elliot Pro"/>
                      </a:endParaRPr>
                    </a:p>
                  </a:txBody>
                  <a:tcPr marL="73154" marR="73154" marT="73145" marB="73145"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D4E53"/>
                          </a:solidFill>
                          <a:latin typeface="+mj-lt"/>
                          <a:ea typeface="+mn-ea"/>
                          <a:cs typeface="FS Elliot Pro"/>
                        </a:rPr>
                        <a:t>Current zero </a:t>
                      </a:r>
                      <a:br>
                        <a:rPr lang="en-US" sz="1400" b="0" i="0" kern="1200" dirty="0">
                          <a:solidFill>
                            <a:srgbClr val="4D4E53"/>
                          </a:solidFill>
                          <a:latin typeface="+mj-lt"/>
                          <a:ea typeface="+mn-ea"/>
                          <a:cs typeface="FS Elliot Pro"/>
                        </a:rPr>
                      </a:br>
                      <a:r>
                        <a:rPr lang="en-US" sz="1400" b="0" i="0" kern="1200" dirty="0">
                          <a:solidFill>
                            <a:srgbClr val="4D4E53"/>
                          </a:solidFill>
                          <a:latin typeface="+mj-lt"/>
                          <a:ea typeface="+mn-ea"/>
                          <a:cs typeface="FS Elliot Pro"/>
                        </a:rPr>
                        <a:t>net-cost years 11+</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algn="l"/>
                      <a:r>
                        <a:rPr lang="en-US" sz="1400" b="0" i="0" kern="1200" dirty="0">
                          <a:solidFill>
                            <a:srgbClr val="4D4E53"/>
                          </a:solidFill>
                          <a:latin typeface="+mj-lt"/>
                          <a:ea typeface="+mn-ea"/>
                          <a:cs typeface="FS Elliot Pro"/>
                        </a:rPr>
                        <a:t>Potential for indexed gains</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4"/>
                  </a:ext>
                </a:extLst>
              </a:tr>
              <a:tr h="4995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kern="1200" baseline="0" dirty="0">
                          <a:solidFill>
                            <a:srgbClr val="4D4E53"/>
                          </a:solidFill>
                          <a:latin typeface="+mj-lt"/>
                          <a:ea typeface="+mn-ea"/>
                          <a:cs typeface="FS Elliot Pro"/>
                        </a:rPr>
                        <a:t>Disadvantage</a:t>
                      </a:r>
                      <a:endParaRPr lang="en-US" sz="1600" b="1" i="0" baseline="30000" dirty="0">
                        <a:solidFill>
                          <a:srgbClr val="4D4E53"/>
                        </a:solidFill>
                        <a:latin typeface="+mj-lt"/>
                        <a:cs typeface="FS Elliot Pro"/>
                      </a:endParaRPr>
                    </a:p>
                  </a:txBody>
                  <a:tcPr marL="73154" marR="73154" marT="73145" marB="73145" anchor="ctr">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D4E53"/>
                          </a:solidFill>
                          <a:latin typeface="+mj-lt"/>
                          <a:ea typeface="+mn-ea"/>
                          <a:cs typeface="FS Elliot Pro"/>
                        </a:rPr>
                        <a:t>No indexed gains</a:t>
                      </a:r>
                    </a:p>
                  </a:txBody>
                  <a:tcPr marL="78565" marR="78565" marT="41241" marB="41241" anchor="ctr">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tc>
                  <a:txBody>
                    <a:bodyPr/>
                    <a:lstStyle/>
                    <a:p>
                      <a:pPr algn="l"/>
                      <a:r>
                        <a:rPr lang="en-US" sz="1400" b="0" i="0" kern="1200" dirty="0">
                          <a:solidFill>
                            <a:srgbClr val="4D4E53"/>
                          </a:solidFill>
                          <a:latin typeface="+mj-lt"/>
                          <a:ea typeface="+mn-ea"/>
                          <a:cs typeface="FS Elliot Pro"/>
                        </a:rPr>
                        <a:t>Potential for large net cost</a:t>
                      </a:r>
                    </a:p>
                  </a:txBody>
                  <a:tcPr marL="78565" marR="78565" marT="41241" marB="41241" anchor="ctr">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Footer Placeholder 4">
            <a:extLst>
              <a:ext uri="{FF2B5EF4-FFF2-40B4-BE49-F238E27FC236}">
                <a16:creationId xmlns:a16="http://schemas.microsoft.com/office/drawing/2014/main" id="{A650F483-1690-8FBD-6DE6-D267E80335A6}"/>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73277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244106"/>
            <a:ext cx="8687990" cy="774975"/>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Bef>
                <a:spcPts val="1200"/>
              </a:spcBef>
            </a:pPr>
            <a:r>
              <a:rPr lang="en-US" sz="2400" dirty="0">
                <a:solidFill>
                  <a:schemeClr val="bg1"/>
                </a:solidFill>
              </a:rPr>
              <a:t>We can help you succeed in the business market </a:t>
            </a:r>
            <a:endParaRPr lang="en-US" sz="2400" dirty="0">
              <a:solidFill>
                <a:schemeClr val="bg1"/>
              </a:solidFill>
              <a:latin typeface="FS Elliot Pro Light" panose="02000503040000020004" pitchFamily="2"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5" y="5943600"/>
            <a:ext cx="184731" cy="300082"/>
          </a:xfrm>
          <a:prstGeom prst="rect">
            <a:avLst/>
          </a:prstGeom>
          <a:noFill/>
        </p:spPr>
        <p:txBody>
          <a:bodyPr wrap="square" rtlCol="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nSpc>
                <a:spcPct val="90000"/>
              </a:lnSpc>
              <a:spcBef>
                <a:spcPts val="0"/>
              </a:spcBef>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867510"/>
            <a:ext cx="9144000" cy="3210476"/>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endParaRPr lang="en-US" sz="24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456011" y="4239021"/>
            <a:ext cx="7790523" cy="911896"/>
          </a:xfrm>
          <a:prstGeom prst="rect">
            <a:avLst/>
          </a:prstGeom>
        </p:spPr>
        <p:txBody>
          <a:bodyPr vert="horz" lIns="68580" tIns="34290" rIns="68580" bIns="34290"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r>
              <a:rPr lang="en-US" sz="800" dirty="0">
                <a:solidFill>
                  <a:schemeClr val="bg1"/>
                </a:solidFill>
              </a:rPr>
              <a:t>* JD is an educational degree and holder does not provide legal services on behalf of the companies of the Principal Financial Group</a:t>
            </a:r>
            <a:r>
              <a:rPr lang="en-US" sz="800" baseline="30000" dirty="0">
                <a:solidFill>
                  <a:schemeClr val="bg1"/>
                </a:solidFill>
              </a:rPr>
              <a:t>®</a:t>
            </a:r>
            <a:r>
              <a:rPr lang="en-US" sz="800" dirty="0">
                <a:solidFill>
                  <a:schemeClr val="bg1"/>
                </a:solidFill>
              </a:rPr>
              <a:t>. </a:t>
            </a:r>
          </a:p>
          <a:p>
            <a:pPr algn="l"/>
            <a:r>
              <a:rPr lang="en-US" sz="800" dirty="0">
                <a:solidFill>
                  <a:schemeClr val="bg1"/>
                </a:solidFill>
              </a:rPr>
              <a:t>** CPAs do not provide tax or accounting services on behalf of the companies of the Principal Financial Group. </a:t>
            </a:r>
          </a:p>
          <a:p>
            <a:pPr algn="l"/>
            <a:r>
              <a:rPr lang="en-US" sz="800" dirty="0">
                <a:solidFill>
                  <a:schemeClr val="bg1"/>
                </a:solidFill>
              </a:rPr>
              <a:t>*** Certified Financial Planner Board of Standards Inc. (CFP Board) owns the certification marks CFP</a:t>
            </a:r>
            <a:r>
              <a:rPr lang="en-US" sz="800" baseline="30000" dirty="0">
                <a:solidFill>
                  <a:schemeClr val="bg1"/>
                </a:solidFill>
              </a:rPr>
              <a:t>®</a:t>
            </a:r>
            <a:r>
              <a:rPr lang="en-US" sz="800" dirty="0">
                <a:solidFill>
                  <a:schemeClr val="bg1"/>
                </a:solidFill>
              </a:rPr>
              <a:t>, CERTIFIED FINANCIAL PLANNER</a:t>
            </a:r>
            <a:r>
              <a:rPr lang="en-US" sz="800" baseline="30000" dirty="0">
                <a:solidFill>
                  <a:schemeClr val="bg1"/>
                </a:solidFill>
              </a:rPr>
              <a:t>TM</a:t>
            </a:r>
            <a:r>
              <a:rPr lang="en-US" sz="800" dirty="0">
                <a:solidFill>
                  <a:schemeClr val="bg1"/>
                </a:solidFill>
              </a:rPr>
              <a:t>, CFP</a:t>
            </a:r>
            <a:r>
              <a:rPr lang="en-US" sz="800" baseline="30000" dirty="0">
                <a:solidFill>
                  <a:schemeClr val="bg1"/>
                </a:solidFill>
              </a:rPr>
              <a:t>® </a:t>
            </a:r>
            <a:r>
              <a:rPr lang="en-US" sz="800" dirty="0">
                <a:solidFill>
                  <a:schemeClr val="bg1"/>
                </a:solidFill>
              </a:rPr>
              <a:t>(with plaque design), and CFP</a:t>
            </a:r>
            <a:r>
              <a:rPr lang="en-US" sz="800" baseline="30000" dirty="0">
                <a:solidFill>
                  <a:schemeClr val="bg1"/>
                </a:solidFill>
              </a:rPr>
              <a:t>® </a:t>
            </a:r>
            <a:r>
              <a:rPr lang="en-US" sz="800" dirty="0">
                <a:solidFill>
                  <a:schemeClr val="bg1"/>
                </a:solidFill>
              </a:rPr>
              <a:t>(with flame design) in the U.S., which it authorizes use of by individuals who successfully complete CFP Board's initial and ongoing certification requirements.</a:t>
            </a:r>
          </a:p>
          <a:p>
            <a:pPr algn="l"/>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pPr algn="l"/>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456010" y="1065516"/>
            <a:ext cx="4795928" cy="3046988"/>
          </a:xfrm>
          <a:prstGeom prst="rect">
            <a:avLst/>
          </a:prstGeom>
        </p:spPr>
        <p:txBody>
          <a:bodyPr wrap="square" lIns="0" tIns="0" rIns="0" bIns="0">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137156" indent="-137156">
              <a:spcBef>
                <a:spcPts val="1200"/>
              </a:spcBef>
              <a:buFont typeface="Arial" panose="020B0604020202020204" pitchFamily="34" charset="0"/>
              <a:buChar char="•"/>
            </a:pPr>
            <a:r>
              <a:rPr lang="en-US" sz="1400" dirty="0">
                <a:solidFill>
                  <a:srgbClr val="23273F"/>
                </a:solidFill>
                <a:latin typeface="FS Elliot Pro Light" panose="02000503040000020004" pitchFamily="50" charset="0"/>
              </a:rPr>
              <a:t>Business &amp; Advanced Solutions talent is comprised of JD*, CPA**, CLU, </a:t>
            </a:r>
            <a:r>
              <a:rPr lang="en-US" sz="1400" dirty="0" err="1">
                <a:solidFill>
                  <a:srgbClr val="23273F"/>
                </a:solidFill>
                <a:latin typeface="FS Elliot Pro Light" panose="02000503040000020004" pitchFamily="50" charset="0"/>
              </a:rPr>
              <a:t>ChFC</a:t>
            </a:r>
            <a:r>
              <a:rPr lang="en-US" sz="1400" dirty="0">
                <a:solidFill>
                  <a:srgbClr val="23273F"/>
                </a:solidFill>
                <a:latin typeface="FS Elliot Pro Light" panose="02000503040000020004" pitchFamily="50" charset="0"/>
              </a:rPr>
              <a:t>, CFP</a:t>
            </a:r>
            <a:r>
              <a:rPr lang="en-US" sz="1400" baseline="30000" dirty="0">
                <a:solidFill>
                  <a:srgbClr val="23273F"/>
                </a:solidFill>
                <a:latin typeface="FS Elliot Pro Light" panose="02000503040000020004" pitchFamily="50" charset="0"/>
              </a:rPr>
              <a:t>®</a:t>
            </a:r>
            <a:r>
              <a:rPr lang="en-US" sz="1400" dirty="0">
                <a:solidFill>
                  <a:srgbClr val="23273F"/>
                </a:solidFill>
                <a:latin typeface="FS Elliot Pro Light" panose="02000503040000020004" pitchFamily="50" charset="0"/>
              </a:rPr>
              <a:t>***, and MBA backgrounds</a:t>
            </a:r>
          </a:p>
          <a:p>
            <a:pPr marL="137156" indent="-137156">
              <a:spcBef>
                <a:spcPts val="1200"/>
              </a:spcBef>
              <a:buFont typeface="Arial" panose="020B0604020202020204" pitchFamily="34" charset="0"/>
              <a:buChar char="•"/>
            </a:pPr>
            <a:r>
              <a:rPr lang="en-US" sz="1400" dirty="0">
                <a:solidFill>
                  <a:srgbClr val="23273F"/>
                </a:solidFill>
                <a:latin typeface="FS Elliot Pro Light" panose="02000503040000020004" pitchFamily="50" charset="0"/>
              </a:rPr>
              <a:t>Deep knowledge in: </a:t>
            </a:r>
          </a:p>
          <a:p>
            <a:pPr marL="594345" lvl="1" indent="-137156">
              <a:spcBef>
                <a:spcPts val="1200"/>
              </a:spcBef>
              <a:buFont typeface="Arial" panose="020B0604020202020204" pitchFamily="34" charset="0"/>
              <a:buChar char="•"/>
            </a:pPr>
            <a:r>
              <a:rPr lang="en-US" sz="1400" dirty="0">
                <a:solidFill>
                  <a:srgbClr val="23273F"/>
                </a:solidFill>
                <a:latin typeface="FS Elliot Pro Light" panose="02000503040000020004" pitchFamily="50" charset="0"/>
              </a:rPr>
              <a:t>Key employee benefits</a:t>
            </a:r>
          </a:p>
          <a:p>
            <a:pPr marL="594345" lvl="1" indent="-137156">
              <a:spcBef>
                <a:spcPts val="1200"/>
              </a:spcBef>
              <a:buFont typeface="Arial" panose="020B0604020202020204" pitchFamily="34" charset="0"/>
              <a:buChar char="•"/>
            </a:pPr>
            <a:r>
              <a:rPr lang="en-US" sz="1400" dirty="0">
                <a:solidFill>
                  <a:srgbClr val="23273F"/>
                </a:solidFill>
                <a:latin typeface="FS Elliot Pro Light" panose="02000503040000020004" pitchFamily="50" charset="0"/>
              </a:rPr>
              <a:t>Business protection</a:t>
            </a:r>
          </a:p>
          <a:p>
            <a:pPr marL="594345" lvl="1" indent="-137156">
              <a:spcBef>
                <a:spcPts val="1200"/>
              </a:spcBef>
              <a:buFont typeface="Arial" panose="020B0604020202020204" pitchFamily="34" charset="0"/>
              <a:buChar char="•"/>
            </a:pPr>
            <a:r>
              <a:rPr lang="en-US" sz="1400" dirty="0">
                <a:solidFill>
                  <a:srgbClr val="23273F"/>
                </a:solidFill>
                <a:latin typeface="FS Elliot Pro Light" panose="02000503040000020004" pitchFamily="50" charset="0"/>
              </a:rPr>
              <a:t>Business succession</a:t>
            </a:r>
          </a:p>
          <a:p>
            <a:pPr marL="594345" lvl="1" indent="-137156">
              <a:spcBef>
                <a:spcPts val="1200"/>
              </a:spcBef>
              <a:buFont typeface="Arial" panose="020B0604020202020204" pitchFamily="34" charset="0"/>
              <a:buChar char="•"/>
            </a:pPr>
            <a:r>
              <a:rPr lang="en-US" sz="1400" dirty="0">
                <a:solidFill>
                  <a:srgbClr val="23273F"/>
                </a:solidFill>
                <a:latin typeface="FS Elliot Pro Light" panose="02000503040000020004" pitchFamily="50" charset="0"/>
              </a:rPr>
              <a:t>Legacy and estate planning</a:t>
            </a:r>
          </a:p>
          <a:p>
            <a:pPr marL="251445" indent="-137156">
              <a:spcBef>
                <a:spcPts val="1200"/>
              </a:spcBef>
              <a:buFont typeface="Arial" panose="020B0604020202020204" pitchFamily="34" charset="0"/>
              <a:buChar char="•"/>
            </a:pPr>
            <a:r>
              <a:rPr lang="en-US" sz="1400" dirty="0">
                <a:solidFill>
                  <a:srgbClr val="23273F"/>
                </a:solidFill>
                <a:latin typeface="FS Elliot Pro Light" panose="02000503040000020004" pitchFamily="50" charset="0"/>
              </a:rPr>
              <a:t>Comprehensive product portfolio to finance the plan</a:t>
            </a:r>
          </a:p>
          <a:p>
            <a:pPr>
              <a:spcBef>
                <a:spcPts val="1200"/>
              </a:spcBef>
            </a:pPr>
            <a:endParaRPr lang="en-US" sz="1600" dirty="0">
              <a:solidFill>
                <a:srgbClr val="4D4E53"/>
              </a:solidFill>
              <a:latin typeface="FS Elliot Pro Light" panose="02000503040000020004" pitchFamily="50" charset="0"/>
            </a:endParaRPr>
          </a:p>
        </p:txBody>
      </p:sp>
      <p:pic>
        <p:nvPicPr>
          <p:cNvPr id="13" name="Picture 12">
            <a:extLst>
              <a:ext uri="{FF2B5EF4-FFF2-40B4-BE49-F238E27FC236}">
                <a16:creationId xmlns:a16="http://schemas.microsoft.com/office/drawing/2014/main" id="{435D77A2-0659-457C-BA5A-995E89E92180}"/>
              </a:ext>
            </a:extLst>
          </p:cNvPr>
          <p:cNvPicPr>
            <a:picLocks noChangeAspect="1"/>
          </p:cNvPicPr>
          <p:nvPr/>
        </p:nvPicPr>
        <p:blipFill>
          <a:blip r:embed="rId3"/>
          <a:stretch>
            <a:fillRect/>
          </a:stretch>
        </p:blipFill>
        <p:spPr>
          <a:xfrm>
            <a:off x="5418441" y="1056065"/>
            <a:ext cx="3194480" cy="2833364"/>
          </a:xfrm>
          <a:prstGeom prst="rect">
            <a:avLst/>
          </a:prstGeom>
        </p:spPr>
      </p:pic>
    </p:spTree>
    <p:extLst>
      <p:ext uri="{BB962C8B-B14F-4D97-AF65-F5344CB8AC3E}">
        <p14:creationId xmlns:p14="http://schemas.microsoft.com/office/powerpoint/2010/main" val="162363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64705" y="333166"/>
            <a:ext cx="8687990"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 Indexed Universal Life Flex II℠</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592010" y="1247056"/>
            <a:ext cx="4963546" cy="3631763"/>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Charge structure enables efficient performance</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Optional no-lapse guarantee to age 90/25 years</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Key riders: change of insured, chronic illness, cost of living increase, life paid-up, salary increase</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Underwriting programs: Accelerated Underwriting, Business Solutions Enhanced Underwriting, Multi-life, Risk Upgrade</a:t>
            </a:r>
          </a:p>
          <a:p>
            <a:pPr marL="137156" indent="-137156">
              <a:spcBef>
                <a:spcPts val="1200"/>
              </a:spcBef>
            </a:pPr>
            <a:endParaRPr lang="en-US" sz="1600" dirty="0">
              <a:solidFill>
                <a:srgbClr val="4D4E53"/>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4" name="Picture 3">
            <a:extLst>
              <a:ext uri="{FF2B5EF4-FFF2-40B4-BE49-F238E27FC236}">
                <a16:creationId xmlns:a16="http://schemas.microsoft.com/office/drawing/2014/main" id="{F3A7E634-FFDD-EB85-69F2-0292A948CE37}"/>
              </a:ext>
            </a:extLst>
          </p:cNvPr>
          <p:cNvPicPr>
            <a:picLocks noChangeAspect="1"/>
          </p:cNvPicPr>
          <p:nvPr/>
        </p:nvPicPr>
        <p:blipFill>
          <a:blip r:embed="rId3"/>
          <a:stretch>
            <a:fillRect/>
          </a:stretch>
        </p:blipFill>
        <p:spPr>
          <a:xfrm>
            <a:off x="6358128" y="1247056"/>
            <a:ext cx="2513488" cy="3252030"/>
          </a:xfrm>
          <a:prstGeom prst="rect">
            <a:avLst/>
          </a:prstGeom>
        </p:spPr>
      </p:pic>
    </p:spTree>
    <p:extLst>
      <p:ext uri="{BB962C8B-B14F-4D97-AF65-F5344CB8AC3E}">
        <p14:creationId xmlns:p14="http://schemas.microsoft.com/office/powerpoint/2010/main" val="1620949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207607"/>
            <a:ext cx="7691212"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 Universal Life Flex III</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2" name="Rectangle 11">
            <a:extLst>
              <a:ext uri="{FF2B5EF4-FFF2-40B4-BE49-F238E27FC236}">
                <a16:creationId xmlns:a16="http://schemas.microsoft.com/office/drawing/2014/main" id="{F0A07CC3-159C-4218-ABF7-F0D10D2489C3}"/>
              </a:ext>
            </a:extLst>
          </p:cNvPr>
          <p:cNvSpPr/>
          <p:nvPr/>
        </p:nvSpPr>
        <p:spPr>
          <a:xfrm>
            <a:off x="592011" y="1509928"/>
            <a:ext cx="3257347" cy="2923877"/>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buClr>
                <a:srgbClr val="4D4E53"/>
              </a:buClr>
            </a:pPr>
            <a:r>
              <a:rPr lang="en-US" sz="2000" dirty="0">
                <a:solidFill>
                  <a:srgbClr val="0070C0"/>
                </a:solidFill>
                <a:latin typeface="FS Elliot Pro Light" panose="02000503040000020004" pitchFamily="50" charset="0"/>
              </a:rPr>
              <a:t>Target market: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Ages 35-65</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Moderate funding levels (1-1.5x target premium)</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Seeks some cash value growth, without direct participation in the market</a:t>
            </a:r>
            <a:endParaRPr lang="en-US" sz="2000" dirty="0">
              <a:solidFill>
                <a:srgbClr val="0070C0"/>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TextBox 2">
            <a:extLst>
              <a:ext uri="{FF2B5EF4-FFF2-40B4-BE49-F238E27FC236}">
                <a16:creationId xmlns:a16="http://schemas.microsoft.com/office/drawing/2014/main" id="{0D0EF5B2-EC4A-EF99-BE56-F33095D50E39}"/>
              </a:ext>
            </a:extLst>
          </p:cNvPr>
          <p:cNvSpPr txBox="1"/>
          <p:nvPr/>
        </p:nvSpPr>
        <p:spPr>
          <a:xfrm>
            <a:off x="5294643" y="1494035"/>
            <a:ext cx="3075000" cy="2708434"/>
          </a:xfrm>
          <a:prstGeom prst="rect">
            <a:avLst/>
          </a:prstGeom>
          <a:noFill/>
        </p:spPr>
        <p:txBody>
          <a:bodyPr wrap="square" rtlCol="0">
            <a:spAutoFit/>
          </a:bodyPr>
          <a:lstStyle/>
          <a:p>
            <a:pPr>
              <a:spcBef>
                <a:spcPts val="1200"/>
              </a:spcBef>
              <a:buClr>
                <a:srgbClr val="4D4E53"/>
              </a:buClr>
            </a:pPr>
            <a:r>
              <a:rPr lang="en-US" sz="2000" dirty="0">
                <a:solidFill>
                  <a:srgbClr val="0070C0"/>
                </a:solidFill>
                <a:latin typeface="FS Elliot Pro Light" panose="02000503040000020004" pitchFamily="50" charset="0"/>
              </a:rPr>
              <a:t>Sales opportunities: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person insurance</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Buy-sell strategies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Personal coverage for business owners, key employees, and their families</a:t>
            </a:r>
            <a:endParaRPr lang="en-US" sz="2000" dirty="0"/>
          </a:p>
        </p:txBody>
      </p:sp>
      <p:sp>
        <p:nvSpPr>
          <p:cNvPr id="4" name="Footer Placeholder 4">
            <a:extLst>
              <a:ext uri="{FF2B5EF4-FFF2-40B4-BE49-F238E27FC236}">
                <a16:creationId xmlns:a16="http://schemas.microsoft.com/office/drawing/2014/main" id="{630A4A77-D860-103C-1E34-C2BD36699FAD}"/>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319911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428625" y="1168619"/>
            <a:ext cx="7532034" cy="1528477"/>
          </a:xfrm>
        </p:spPr>
        <p:txBody>
          <a:bodyPr/>
          <a:lstStyle/>
          <a:p>
            <a:r>
              <a:rPr lang="en-US" dirty="0"/>
              <a:t>Variable universal life</a:t>
            </a:r>
          </a:p>
        </p:txBody>
      </p:sp>
      <p:sp>
        <p:nvSpPr>
          <p:cNvPr id="6" name="Footer Placeholder 4">
            <a:extLst>
              <a:ext uri="{FF2B5EF4-FFF2-40B4-BE49-F238E27FC236}">
                <a16:creationId xmlns:a16="http://schemas.microsoft.com/office/drawing/2014/main" id="{06597FC8-0130-4DAF-886C-D162A870F194}"/>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cxnSp>
        <p:nvCxnSpPr>
          <p:cNvPr id="7" name="Straight Connector 6">
            <a:extLst>
              <a:ext uri="{FF2B5EF4-FFF2-40B4-BE49-F238E27FC236}">
                <a16:creationId xmlns:a16="http://schemas.microsoft.com/office/drawing/2014/main" id="{F9A6D986-FF4D-4F1E-8835-90547EAA7B76}"/>
              </a:ext>
            </a:extLst>
          </p:cNvPr>
          <p:cNvCxnSpPr/>
          <p:nvPr/>
        </p:nvCxnSpPr>
        <p:spPr>
          <a:xfrm>
            <a:off x="534783" y="1746688"/>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26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268941" y="333166"/>
            <a:ext cx="8883754"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000" dirty="0">
                <a:solidFill>
                  <a:schemeClr val="bg1"/>
                </a:solidFill>
                <a:latin typeface="FS Elliot Pro Light" panose="02000503040000020004" pitchFamily="50" charset="0"/>
              </a:rPr>
              <a:t>Principal</a:t>
            </a:r>
            <a:r>
              <a:rPr lang="en-US" sz="3000" baseline="30000" dirty="0">
                <a:solidFill>
                  <a:schemeClr val="bg1"/>
                </a:solidFill>
                <a:latin typeface="FS Elliot Pro Light" panose="02000503040000020004" pitchFamily="50" charset="0"/>
              </a:rPr>
              <a:t> </a:t>
            </a:r>
            <a:r>
              <a:rPr lang="en-US" sz="3000" dirty="0">
                <a:solidFill>
                  <a:schemeClr val="bg1"/>
                </a:solidFill>
                <a:latin typeface="FS Elliot Pro Light" panose="02000503040000020004" pitchFamily="50" charset="0"/>
              </a:rPr>
              <a:t>Variable Universal Life Income IV℠</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331867" y="1189944"/>
            <a:ext cx="5723151" cy="3385542"/>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60+ investment options from well-known fund mgrs.*</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Dollar cost averaging accounts and zero net-cost loans in years 11+</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Key riders: change of insured, chronic illness, cost of living increase, life paid-up, surrender value enhancement</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Underwriting programs: Accelerated Underwriting, Business Solutions Enhanced Underwriting, Multi-life, Risk Upgrade</a:t>
            </a:r>
          </a:p>
          <a:p>
            <a:pPr>
              <a:spcBef>
                <a:spcPts val="1200"/>
              </a:spcBef>
              <a:buClr>
                <a:srgbClr val="4D4E53"/>
              </a:buClr>
            </a:pPr>
            <a:r>
              <a:rPr lang="en-US" sz="1200" dirty="0">
                <a:solidFill>
                  <a:srgbClr val="23273F"/>
                </a:solidFill>
                <a:latin typeface="FS Elliot Pro Light" panose="02000503040000020004" pitchFamily="50" charset="0"/>
              </a:rPr>
              <a:t>*Investing involves risk and the possible loss of principal. </a:t>
            </a:r>
            <a:endParaRPr lang="en-US" sz="1200" dirty="0">
              <a:solidFill>
                <a:srgbClr val="4D4E53"/>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6" name="Picture 5">
            <a:extLst>
              <a:ext uri="{FF2B5EF4-FFF2-40B4-BE49-F238E27FC236}">
                <a16:creationId xmlns:a16="http://schemas.microsoft.com/office/drawing/2014/main" id="{65A4C8C9-F1E6-40B0-DAC5-2FB63E274E32}"/>
              </a:ext>
            </a:extLst>
          </p:cNvPr>
          <p:cNvPicPr>
            <a:picLocks noChangeAspect="1"/>
          </p:cNvPicPr>
          <p:nvPr/>
        </p:nvPicPr>
        <p:blipFill>
          <a:blip r:embed="rId3"/>
          <a:stretch>
            <a:fillRect/>
          </a:stretch>
        </p:blipFill>
        <p:spPr>
          <a:xfrm>
            <a:off x="6320441" y="1229396"/>
            <a:ext cx="2491692" cy="3204142"/>
          </a:xfrm>
          <a:prstGeom prst="rect">
            <a:avLst/>
          </a:prstGeom>
        </p:spPr>
      </p:pic>
    </p:spTree>
    <p:extLst>
      <p:ext uri="{BB962C8B-B14F-4D97-AF65-F5344CB8AC3E}">
        <p14:creationId xmlns:p14="http://schemas.microsoft.com/office/powerpoint/2010/main" val="4340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207607"/>
            <a:ext cx="7773590"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 Variable Universal Life Income IV</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2" name="Rectangle 11">
            <a:extLst>
              <a:ext uri="{FF2B5EF4-FFF2-40B4-BE49-F238E27FC236}">
                <a16:creationId xmlns:a16="http://schemas.microsoft.com/office/drawing/2014/main" id="{F0A07CC3-159C-4218-ABF7-F0D10D2489C3}"/>
              </a:ext>
            </a:extLst>
          </p:cNvPr>
          <p:cNvSpPr/>
          <p:nvPr/>
        </p:nvSpPr>
        <p:spPr>
          <a:xfrm>
            <a:off x="602084" y="1244913"/>
            <a:ext cx="3257347" cy="3385542"/>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buClr>
                <a:srgbClr val="4D4E53"/>
              </a:buClr>
            </a:pPr>
            <a:r>
              <a:rPr lang="en-US" sz="2000" dirty="0">
                <a:solidFill>
                  <a:srgbClr val="0070C0"/>
                </a:solidFill>
                <a:latin typeface="FS Elliot Pro Light" panose="02000503040000020004" pitchFamily="50" charset="0"/>
              </a:rPr>
              <a:t>Target market: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Ages 35-55</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Business owners and key employees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Seeks cash value growth potential from direct participation in the market</a:t>
            </a:r>
          </a:p>
          <a:p>
            <a:pPr>
              <a:spcBef>
                <a:spcPts val="1200"/>
              </a:spcBef>
              <a:buClr>
                <a:srgbClr val="4D4E53"/>
              </a:buClr>
            </a:pPr>
            <a:endParaRPr lang="en-US" sz="2000" dirty="0">
              <a:solidFill>
                <a:srgbClr val="0070C0"/>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TextBox 2">
            <a:extLst>
              <a:ext uri="{FF2B5EF4-FFF2-40B4-BE49-F238E27FC236}">
                <a16:creationId xmlns:a16="http://schemas.microsoft.com/office/drawing/2014/main" id="{0D0EF5B2-EC4A-EF99-BE56-F33095D50E39}"/>
              </a:ext>
            </a:extLst>
          </p:cNvPr>
          <p:cNvSpPr txBox="1"/>
          <p:nvPr/>
        </p:nvSpPr>
        <p:spPr>
          <a:xfrm>
            <a:off x="5102223" y="1152580"/>
            <a:ext cx="3439693" cy="3477875"/>
          </a:xfrm>
          <a:prstGeom prst="rect">
            <a:avLst/>
          </a:prstGeom>
          <a:noFill/>
        </p:spPr>
        <p:txBody>
          <a:bodyPr wrap="square" rtlCol="0">
            <a:spAutoFit/>
          </a:bodyPr>
          <a:lstStyle/>
          <a:p>
            <a:pPr>
              <a:spcBef>
                <a:spcPts val="1200"/>
              </a:spcBef>
              <a:buClr>
                <a:srgbClr val="4D4E53"/>
              </a:buClr>
            </a:pPr>
            <a:r>
              <a:rPr lang="en-US" sz="2000" dirty="0">
                <a:solidFill>
                  <a:srgbClr val="0070C0"/>
                </a:solidFill>
                <a:latin typeface="FS Elliot Pro Light" panose="02000503040000020004" pitchFamily="50" charset="0"/>
              </a:rPr>
              <a:t>Sales opportunities: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employee benefits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Buy-sell strategies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Businesses seeking high early cash values for the balance sheet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Business owner or individual retirement planning</a:t>
            </a:r>
            <a:endParaRPr lang="en-US" sz="2000" dirty="0"/>
          </a:p>
        </p:txBody>
      </p:sp>
      <p:sp>
        <p:nvSpPr>
          <p:cNvPr id="4" name="Footer Placeholder 4">
            <a:extLst>
              <a:ext uri="{FF2B5EF4-FFF2-40B4-BE49-F238E27FC236}">
                <a16:creationId xmlns:a16="http://schemas.microsoft.com/office/drawing/2014/main" id="{965B8F2E-61AF-4187-6640-FC77E24489CC}"/>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2036865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268941" y="333166"/>
            <a:ext cx="8883754"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000" dirty="0">
                <a:solidFill>
                  <a:schemeClr val="bg1"/>
                </a:solidFill>
                <a:latin typeface="FS Elliot Pro Light" panose="02000503040000020004" pitchFamily="50" charset="0"/>
              </a:rPr>
              <a:t>Principal</a:t>
            </a:r>
            <a:r>
              <a:rPr lang="en-US" sz="3000" baseline="30000" dirty="0">
                <a:solidFill>
                  <a:schemeClr val="bg1"/>
                </a:solidFill>
                <a:latin typeface="FS Elliot Pro Light" panose="02000503040000020004" pitchFamily="50" charset="0"/>
              </a:rPr>
              <a:t> </a:t>
            </a:r>
            <a:r>
              <a:rPr lang="en-US" sz="3000" dirty="0">
                <a:solidFill>
                  <a:schemeClr val="bg1"/>
                </a:solidFill>
                <a:latin typeface="FS Elliot Pro Light" panose="02000503040000020004" pitchFamily="50" charset="0"/>
              </a:rPr>
              <a:t>Executive Variable Universal Life III℠</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331867" y="1189944"/>
            <a:ext cx="6253350" cy="3385542"/>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Must be business-owned/business-sponsored</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100+ investment options from well-known fund mgrs.*</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Institutionally priced and designed</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High early cash value rider with enhancement options</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Key riders: change of insured, life paid-up, enhanced surrender value</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Underwriting programs: Accelerated Underwriting, Business Solutions Enhanced Underwriting, Multi-life</a:t>
            </a:r>
          </a:p>
          <a:p>
            <a:pPr marL="137156" indent="-137156">
              <a:spcBef>
                <a:spcPts val="1200"/>
              </a:spcBef>
            </a:pPr>
            <a:r>
              <a:rPr lang="en-US" sz="1200" dirty="0">
                <a:solidFill>
                  <a:srgbClr val="4D4E53"/>
                </a:solidFill>
                <a:latin typeface="FS Elliot Pro Light" panose="02000503040000020004" pitchFamily="50" charset="0"/>
              </a:rPr>
              <a:t>*Investing involves risk and the possible loss of principal.</a:t>
            </a: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4" name="Picture 3">
            <a:extLst>
              <a:ext uri="{FF2B5EF4-FFF2-40B4-BE49-F238E27FC236}">
                <a16:creationId xmlns:a16="http://schemas.microsoft.com/office/drawing/2014/main" id="{C8DFC721-D21D-82F4-F43A-A38E9035353A}"/>
              </a:ext>
            </a:extLst>
          </p:cNvPr>
          <p:cNvPicPr>
            <a:picLocks noChangeAspect="1"/>
          </p:cNvPicPr>
          <p:nvPr/>
        </p:nvPicPr>
        <p:blipFill>
          <a:blip r:embed="rId3"/>
          <a:stretch>
            <a:fillRect/>
          </a:stretch>
        </p:blipFill>
        <p:spPr>
          <a:xfrm>
            <a:off x="6501204" y="1195859"/>
            <a:ext cx="2541450" cy="3285760"/>
          </a:xfrm>
          <a:prstGeom prst="rect">
            <a:avLst/>
          </a:prstGeom>
        </p:spPr>
      </p:pic>
    </p:spTree>
    <p:extLst>
      <p:ext uri="{BB962C8B-B14F-4D97-AF65-F5344CB8AC3E}">
        <p14:creationId xmlns:p14="http://schemas.microsoft.com/office/powerpoint/2010/main" val="4007626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207607"/>
            <a:ext cx="8165476"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 Executive Variable Universal Life III</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2" name="Rectangle 11">
            <a:extLst>
              <a:ext uri="{FF2B5EF4-FFF2-40B4-BE49-F238E27FC236}">
                <a16:creationId xmlns:a16="http://schemas.microsoft.com/office/drawing/2014/main" id="{F0A07CC3-159C-4218-ABF7-F0D10D2489C3}"/>
              </a:ext>
            </a:extLst>
          </p:cNvPr>
          <p:cNvSpPr/>
          <p:nvPr/>
        </p:nvSpPr>
        <p:spPr>
          <a:xfrm>
            <a:off x="602084" y="1244913"/>
            <a:ext cx="3257347" cy="3231654"/>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buClr>
                <a:srgbClr val="4D4E53"/>
              </a:buClr>
            </a:pPr>
            <a:r>
              <a:rPr lang="en-US" sz="2000" dirty="0">
                <a:solidFill>
                  <a:srgbClr val="0070C0"/>
                </a:solidFill>
                <a:latin typeface="FS Elliot Pro Light" panose="02000503040000020004" pitchFamily="50" charset="0"/>
              </a:rPr>
              <a:t>Target market: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Ages 35-55</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Business seeking solutions to retain and retire key employees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Seeks cash value growth potential with direct participation in the market</a:t>
            </a:r>
            <a:endParaRPr lang="en-US" sz="2000" dirty="0">
              <a:solidFill>
                <a:srgbClr val="0070C0"/>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TextBox 2">
            <a:extLst>
              <a:ext uri="{FF2B5EF4-FFF2-40B4-BE49-F238E27FC236}">
                <a16:creationId xmlns:a16="http://schemas.microsoft.com/office/drawing/2014/main" id="{0D0EF5B2-EC4A-EF99-BE56-F33095D50E39}"/>
              </a:ext>
            </a:extLst>
          </p:cNvPr>
          <p:cNvSpPr txBox="1"/>
          <p:nvPr/>
        </p:nvSpPr>
        <p:spPr>
          <a:xfrm>
            <a:off x="5102223" y="1152580"/>
            <a:ext cx="3439693" cy="1631216"/>
          </a:xfrm>
          <a:prstGeom prst="rect">
            <a:avLst/>
          </a:prstGeom>
          <a:noFill/>
        </p:spPr>
        <p:txBody>
          <a:bodyPr wrap="square" rtlCol="0">
            <a:spAutoFit/>
          </a:bodyPr>
          <a:lstStyle/>
          <a:p>
            <a:pPr>
              <a:spcBef>
                <a:spcPts val="1200"/>
              </a:spcBef>
              <a:buClr>
                <a:srgbClr val="4D4E53"/>
              </a:buClr>
            </a:pPr>
            <a:r>
              <a:rPr lang="en-US" sz="2000" dirty="0">
                <a:solidFill>
                  <a:srgbClr val="0070C0"/>
                </a:solidFill>
                <a:latin typeface="FS Elliot Pro Light" panose="02000503040000020004" pitchFamily="50" charset="0"/>
              </a:rPr>
              <a:t>Sales opportunities: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Bonus plans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Nonqualified deferred compensation plans</a:t>
            </a:r>
            <a:endParaRPr lang="en-US" sz="2000" dirty="0"/>
          </a:p>
        </p:txBody>
      </p:sp>
      <p:sp>
        <p:nvSpPr>
          <p:cNvPr id="4" name="Footer Placeholder 4">
            <a:extLst>
              <a:ext uri="{FF2B5EF4-FFF2-40B4-BE49-F238E27FC236}">
                <a16:creationId xmlns:a16="http://schemas.microsoft.com/office/drawing/2014/main" id="{955667C9-77BD-616B-7059-971F29CC307D}"/>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321185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472057"/>
            <a:ext cx="2782233" cy="310639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br>
              <a:rPr lang="en-US" sz="2000" dirty="0">
                <a:latin typeface="FS Elliot Pro Light" panose="02000503040000020004" pitchFamily="2" charset="0"/>
                <a:cs typeface="Arial" panose="020B0604020202020204" pitchFamily="34" charset="0"/>
              </a:rPr>
            </a:br>
            <a:br>
              <a:rPr lang="en-US" sz="2000" dirty="0">
                <a:latin typeface="FS Elliot Pro Light" panose="02000503040000020004" pitchFamily="2" charset="0"/>
                <a:cs typeface="Arial" panose="020B0604020202020204" pitchFamily="34" charset="0"/>
              </a:rPr>
            </a:br>
            <a:r>
              <a:rPr lang="en-US" sz="3200" dirty="0">
                <a:solidFill>
                  <a:schemeClr val="bg1"/>
                </a:solidFill>
                <a:latin typeface="FS Elliot Pro" panose="02000503040000020004" pitchFamily="50" charset="0"/>
                <a:cs typeface="Arial" panose="020B0604020202020204" pitchFamily="34" charset="0"/>
              </a:rPr>
              <a:t>VUL investment story</a:t>
            </a:r>
            <a:endParaRPr lang="en-US" sz="3200" dirty="0">
              <a:solidFill>
                <a:schemeClr val="bg1"/>
              </a:solidFill>
              <a:latin typeface="FS Elliot Pro"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187304" y="4671445"/>
            <a:ext cx="2571264" cy="274637"/>
          </a:xfrm>
          <a:prstGeom prst="rect">
            <a:avLst/>
          </a:prstGeom>
        </p:spPr>
        <p:txBody>
          <a:bodyPr vert="horz" lIns="0" tIns="0" rIns="0" bIns="0"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dirty="0">
                <a:solidFill>
                  <a:schemeClr val="bg1"/>
                </a:solidFill>
                <a:latin typeface="FSElliotPro" panose="02000503040000020004" pitchFamily="50" charset="0"/>
                <a:cs typeface="Arial" panose="020B0604020202020204" pitchFamily="34" charset="0"/>
              </a:rPr>
              <a:t>Investing involves risk and the possible loss or principal.</a:t>
            </a:r>
          </a:p>
          <a:p>
            <a:endParaRPr lang="en-US" sz="800" dirty="0">
              <a:solidFill>
                <a:schemeClr val="bg1"/>
              </a:solidFill>
              <a:latin typeface="FSElliotPro" panose="02000503040000020004" pitchFamily="50" charset="0"/>
              <a:cs typeface="Arial" panose="020B0604020202020204" pitchFamily="34" charset="0"/>
            </a:endParaRPr>
          </a:p>
          <a:p>
            <a:r>
              <a:rPr lang="en-US" sz="800" dirty="0">
                <a:solidFill>
                  <a:schemeClr val="bg1"/>
                </a:solidFill>
                <a:latin typeface="FSElliotPro" panose="02000503040000020004" pitchFamily="50" charset="0"/>
                <a:cs typeface="Arial" panose="020B0604020202020204" pitchFamily="34" charset="0"/>
              </a:rPr>
              <a:t>For financial professional use only. Not for distribution to the public.</a:t>
            </a:r>
            <a:endParaRPr lang="en-US" sz="800" dirty="0">
              <a:solidFill>
                <a:schemeClr val="bg1"/>
              </a:solidFill>
              <a:latin typeface="FSElliotPro" panose="02000503040000020004" pitchFamily="50" charset="0"/>
            </a:endParaRPr>
          </a:p>
        </p:txBody>
      </p:sp>
      <p:sp>
        <p:nvSpPr>
          <p:cNvPr id="3" name="Text Placeholder 1">
            <a:extLst>
              <a:ext uri="{FF2B5EF4-FFF2-40B4-BE49-F238E27FC236}">
                <a16:creationId xmlns:a16="http://schemas.microsoft.com/office/drawing/2014/main" id="{F4E6DB26-CBD1-CD05-4725-3775340B7D37}"/>
              </a:ext>
            </a:extLst>
          </p:cNvPr>
          <p:cNvSpPr txBox="1">
            <a:spLocks noChangeArrowheads="1"/>
          </p:cNvSpPr>
          <p:nvPr/>
        </p:nvSpPr>
        <p:spPr>
          <a:xfrm>
            <a:off x="3288153" y="740390"/>
            <a:ext cx="5533118" cy="2062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en-US" sz="1600" dirty="0">
                <a:solidFill>
                  <a:srgbClr val="4D4E53"/>
                </a:solidFill>
                <a:latin typeface="FS Elliot Pro Light" panose="02000503040000020004" pitchFamily="50" charset="0"/>
                <a:cs typeface="FS Elliot Pro" panose="02000503040000020004" pitchFamily="50" charset="0"/>
              </a:rPr>
              <a:t>Funds from Principal</a:t>
            </a:r>
            <a:r>
              <a:rPr lang="en-US" altLang="en-US" sz="1600" baseline="30000" dirty="0">
                <a:solidFill>
                  <a:srgbClr val="4D4E53"/>
                </a:solidFill>
                <a:latin typeface="FS Elliot Pro Light" panose="02000503040000020004" pitchFamily="50" charset="0"/>
                <a:cs typeface="FS Elliot Pro" panose="02000503040000020004" pitchFamily="50" charset="0"/>
              </a:rPr>
              <a:t>® </a:t>
            </a:r>
            <a:r>
              <a:rPr lang="en-US" altLang="en-US" sz="1600" dirty="0">
                <a:solidFill>
                  <a:srgbClr val="4D4E53"/>
                </a:solidFill>
                <a:latin typeface="FS Elliot Pro Light" panose="02000503040000020004" pitchFamily="50" charset="0"/>
                <a:cs typeface="FS Elliot Pro" panose="02000503040000020004" pitchFamily="50" charset="0"/>
              </a:rPr>
              <a:t>and outside funds from well-known fund managers available</a:t>
            </a:r>
          </a:p>
          <a:p>
            <a:pPr fontAlgn="auto">
              <a:spcAft>
                <a:spcPts val="0"/>
              </a:spcAft>
            </a:pPr>
            <a:r>
              <a:rPr lang="en-US" altLang="en-US" sz="1600" dirty="0">
                <a:solidFill>
                  <a:srgbClr val="4D4E53"/>
                </a:solidFill>
                <a:latin typeface="FS Elliot Pro Light" panose="02000503040000020004" pitchFamily="50" charset="0"/>
                <a:cs typeface="FS Elliot Pro" panose="02000503040000020004" pitchFamily="50" charset="0"/>
              </a:rPr>
              <a:t>3 investment strategies for policy holders:</a:t>
            </a:r>
          </a:p>
          <a:p>
            <a:pPr lvl="1" fontAlgn="auto">
              <a:spcAft>
                <a:spcPts val="0"/>
              </a:spcAft>
              <a:buFont typeface="Symbol" panose="05050102010706020507" pitchFamily="18" charset="2"/>
              <a:buChar char="-"/>
            </a:pPr>
            <a:r>
              <a:rPr lang="en-US" altLang="en-US" sz="1600" dirty="0">
                <a:solidFill>
                  <a:srgbClr val="4D4E53"/>
                </a:solidFill>
                <a:latin typeface="FS Elliot Pro Light" panose="02000503040000020004" pitchFamily="50" charset="0"/>
                <a:cs typeface="FS Elliot Pro" panose="02000503040000020004" pitchFamily="50" charset="0"/>
              </a:rPr>
              <a:t>Personalized approach</a:t>
            </a:r>
          </a:p>
          <a:p>
            <a:pPr lvl="1" fontAlgn="auto">
              <a:spcAft>
                <a:spcPts val="0"/>
              </a:spcAft>
              <a:buFont typeface="Symbol" panose="05050102010706020507" pitchFamily="18" charset="2"/>
              <a:buChar char="-"/>
            </a:pPr>
            <a:r>
              <a:rPr lang="en-US" altLang="en-US" sz="1600" dirty="0">
                <a:solidFill>
                  <a:srgbClr val="4D4E53"/>
                </a:solidFill>
                <a:latin typeface="FS Elliot Pro Light" panose="02000503040000020004" pitchFamily="50" charset="0"/>
                <a:cs typeface="FS Elliot Pro" panose="02000503040000020004" pitchFamily="50" charset="0"/>
              </a:rPr>
              <a:t>Guided approach</a:t>
            </a:r>
          </a:p>
          <a:p>
            <a:pPr lvl="1" fontAlgn="auto">
              <a:spcAft>
                <a:spcPts val="0"/>
              </a:spcAft>
              <a:buFont typeface="Symbol" panose="05050102010706020507" pitchFamily="18" charset="2"/>
              <a:buChar char="-"/>
            </a:pPr>
            <a:r>
              <a:rPr lang="en-US" altLang="en-US" sz="1600" dirty="0">
                <a:solidFill>
                  <a:srgbClr val="4D4E53"/>
                </a:solidFill>
                <a:latin typeface="FS Elliot Pro Light" panose="02000503040000020004" pitchFamily="50" charset="0"/>
                <a:cs typeface="FS Elliot Pro" panose="02000503040000020004" pitchFamily="50" charset="0"/>
              </a:rPr>
              <a:t>Thematic approach</a:t>
            </a:r>
          </a:p>
          <a:p>
            <a:pPr lvl="2" fontAlgn="auto">
              <a:spcAft>
                <a:spcPts val="0"/>
              </a:spcAft>
              <a:buFont typeface="Courier New" panose="02070309020205020404" pitchFamily="49" charset="0"/>
              <a:buChar char="o"/>
            </a:pPr>
            <a:r>
              <a:rPr lang="en-US" altLang="en-US" sz="1600" dirty="0">
                <a:solidFill>
                  <a:srgbClr val="4D4E53"/>
                </a:solidFill>
                <a:latin typeface="FS Elliot Pro Light" panose="02000503040000020004" pitchFamily="50" charset="0"/>
                <a:cs typeface="FS Elliot Pro" panose="02000503040000020004" pitchFamily="50" charset="0"/>
              </a:rPr>
              <a:t>7 target-date (</a:t>
            </a:r>
            <a:r>
              <a:rPr lang="en-US" altLang="en-US" sz="1600" dirty="0" err="1">
                <a:solidFill>
                  <a:srgbClr val="4D4E53"/>
                </a:solidFill>
                <a:latin typeface="FS Elliot Pro Light" panose="02000503040000020004" pitchFamily="50" charset="0"/>
                <a:cs typeface="FS Elliot Pro" panose="02000503040000020004" pitchFamily="50" charset="0"/>
              </a:rPr>
              <a:t>LifeTime</a:t>
            </a:r>
            <a:r>
              <a:rPr lang="en-US" altLang="en-US" sz="1600" dirty="0">
                <a:solidFill>
                  <a:srgbClr val="4D4E53"/>
                </a:solidFill>
                <a:latin typeface="FS Elliot Pro Light" panose="02000503040000020004" pitchFamily="50" charset="0"/>
                <a:cs typeface="FS Elliot Pro" panose="02000503040000020004" pitchFamily="50" charset="0"/>
              </a:rPr>
              <a:t> Portfolios)</a:t>
            </a:r>
          </a:p>
          <a:p>
            <a:pPr lvl="2" fontAlgn="auto">
              <a:spcAft>
                <a:spcPts val="0"/>
              </a:spcAft>
              <a:buFont typeface="Courier New" panose="02070309020205020404" pitchFamily="49" charset="0"/>
              <a:buChar char="o"/>
            </a:pPr>
            <a:r>
              <a:rPr lang="en-US" altLang="en-US" sz="1600" dirty="0">
                <a:solidFill>
                  <a:srgbClr val="4D4E53"/>
                </a:solidFill>
                <a:latin typeface="FS Elliot Pro Light" panose="02000503040000020004" pitchFamily="50" charset="0"/>
                <a:cs typeface="FS Elliot Pro" panose="02000503040000020004" pitchFamily="50" charset="0"/>
              </a:rPr>
              <a:t>5 target-risk (Strategic Asset Management (SAM) Portfolios)</a:t>
            </a:r>
          </a:p>
          <a:p>
            <a:pPr lvl="2" fontAlgn="auto">
              <a:spcAft>
                <a:spcPts val="0"/>
              </a:spcAft>
              <a:buFont typeface="Courier New" panose="02070309020205020404" pitchFamily="49" charset="0"/>
              <a:buChar char="o"/>
            </a:pPr>
            <a:r>
              <a:rPr lang="en-US" altLang="en-US" sz="1600" dirty="0">
                <a:solidFill>
                  <a:srgbClr val="4D4E53"/>
                </a:solidFill>
                <a:latin typeface="FS Elliot Pro Light" panose="02000503040000020004" pitchFamily="50" charset="0"/>
                <a:cs typeface="FS Elliot Pro" panose="02000503040000020004" pitchFamily="50" charset="0"/>
              </a:rPr>
              <a:t>3 volatility management (ETF funds)</a:t>
            </a:r>
          </a:p>
          <a:p>
            <a:pPr fontAlgn="auto">
              <a:spcAft>
                <a:spcPts val="0"/>
              </a:spcAft>
            </a:pPr>
            <a:r>
              <a:rPr lang="en-US" altLang="en-US" sz="1600" dirty="0">
                <a:solidFill>
                  <a:srgbClr val="4D4E53"/>
                </a:solidFill>
                <a:latin typeface="FS Elliot Pro Light" panose="02000503040000020004" pitchFamily="50" charset="0"/>
                <a:cs typeface="FS Elliot Pro" panose="02000503040000020004" pitchFamily="50" charset="0"/>
              </a:rPr>
              <a:t>DCA Accounts </a:t>
            </a:r>
          </a:p>
          <a:p>
            <a:pPr lvl="1" fontAlgn="auto">
              <a:spcAft>
                <a:spcPts val="0"/>
              </a:spcAft>
              <a:buFont typeface="Symbol" panose="05050102010706020507" pitchFamily="18" charset="2"/>
              <a:buChar char="-"/>
            </a:pPr>
            <a:r>
              <a:rPr lang="en-US" altLang="en-US" sz="1600" dirty="0">
                <a:solidFill>
                  <a:srgbClr val="4D4E53"/>
                </a:solidFill>
                <a:latin typeface="FS Elliot Pro Light" panose="02000503040000020004" pitchFamily="50" charset="0"/>
                <a:cs typeface="FS Elliot Pro" panose="02000503040000020004" pitchFamily="50" charset="0"/>
              </a:rPr>
              <a:t>Six- and 12-month accounts</a:t>
            </a:r>
          </a:p>
        </p:txBody>
      </p:sp>
    </p:spTree>
    <p:extLst>
      <p:ext uri="{BB962C8B-B14F-4D97-AF65-F5344CB8AC3E}">
        <p14:creationId xmlns:p14="http://schemas.microsoft.com/office/powerpoint/2010/main" val="3529817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428625" y="1168619"/>
            <a:ext cx="7532034" cy="1528477"/>
          </a:xfrm>
        </p:spPr>
        <p:txBody>
          <a:bodyPr/>
          <a:lstStyle/>
          <a:p>
            <a:r>
              <a:rPr lang="en-US" dirty="0"/>
              <a:t>Key policy riders</a:t>
            </a:r>
          </a:p>
        </p:txBody>
      </p:sp>
      <p:sp>
        <p:nvSpPr>
          <p:cNvPr id="6" name="Footer Placeholder 4">
            <a:extLst>
              <a:ext uri="{FF2B5EF4-FFF2-40B4-BE49-F238E27FC236}">
                <a16:creationId xmlns:a16="http://schemas.microsoft.com/office/drawing/2014/main" id="{06597FC8-0130-4DAF-886C-D162A870F194}"/>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cxnSp>
        <p:nvCxnSpPr>
          <p:cNvPr id="7" name="Straight Connector 6">
            <a:extLst>
              <a:ext uri="{FF2B5EF4-FFF2-40B4-BE49-F238E27FC236}">
                <a16:creationId xmlns:a16="http://schemas.microsoft.com/office/drawing/2014/main" id="{F9A6D986-FF4D-4F1E-8835-90547EAA7B76}"/>
              </a:ext>
            </a:extLst>
          </p:cNvPr>
          <p:cNvCxnSpPr/>
          <p:nvPr/>
        </p:nvCxnSpPr>
        <p:spPr>
          <a:xfrm>
            <a:off x="534783" y="1746688"/>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370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207607"/>
            <a:ext cx="8165476"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Business value increase rider</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4" name="Footer Placeholder 4">
            <a:extLst>
              <a:ext uri="{FF2B5EF4-FFF2-40B4-BE49-F238E27FC236}">
                <a16:creationId xmlns:a16="http://schemas.microsoft.com/office/drawing/2014/main" id="{955667C9-77BD-616B-7059-971F29CC307D}"/>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8" name="TextBox 7">
            <a:extLst>
              <a:ext uri="{FF2B5EF4-FFF2-40B4-BE49-F238E27FC236}">
                <a16:creationId xmlns:a16="http://schemas.microsoft.com/office/drawing/2014/main" id="{B4801C03-C89E-7BFB-F3E4-EE0C1A42157F}"/>
              </a:ext>
            </a:extLst>
          </p:cNvPr>
          <p:cNvSpPr txBox="1"/>
          <p:nvPr/>
        </p:nvSpPr>
        <p:spPr>
          <a:xfrm>
            <a:off x="457201" y="1192213"/>
            <a:ext cx="3566160" cy="2277547"/>
          </a:xfrm>
          <a:prstGeom prst="rect">
            <a:avLst/>
          </a:prstGeom>
          <a:noFill/>
        </p:spPr>
        <p:txBody>
          <a:bodyPr wrap="square">
            <a:spAutoFit/>
          </a:bodyPr>
          <a:lstStyle/>
          <a:p>
            <a:pPr>
              <a:defRPr/>
            </a:pPr>
            <a:r>
              <a:rPr lang="en-US" sz="1600" b="1" dirty="0">
                <a:solidFill>
                  <a:srgbClr val="0070C0"/>
                </a:solidFill>
                <a:latin typeface="FS Elliot Pro Light" panose="02000503040000020004" pitchFamily="50" charset="0"/>
              </a:rPr>
              <a:t>How it works</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Business is valued before policy is issued</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Coverage is automatically increased 5% per year after years 1 and 2</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After year 3, business is valued again and any increase above 10% results in matching increase in face amount</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Next year, starts the process again</a:t>
            </a:r>
          </a:p>
          <a:p>
            <a:pPr>
              <a:defRPr/>
            </a:pPr>
            <a:endParaRPr lang="en-US" sz="1400" dirty="0">
              <a:solidFill>
                <a:schemeClr val="bg1">
                  <a:lumMod val="50000"/>
                </a:schemeClr>
              </a:solidFill>
              <a:latin typeface="FS Elliot Pro Light" panose="02000503040000020004" pitchFamily="50" charset="0"/>
            </a:endParaRPr>
          </a:p>
        </p:txBody>
      </p:sp>
      <p:sp>
        <p:nvSpPr>
          <p:cNvPr id="9" name="TextBox 8">
            <a:extLst>
              <a:ext uri="{FF2B5EF4-FFF2-40B4-BE49-F238E27FC236}">
                <a16:creationId xmlns:a16="http://schemas.microsoft.com/office/drawing/2014/main" id="{A2B35B79-49DC-B8A2-EC05-78287F61FAEE}"/>
              </a:ext>
            </a:extLst>
          </p:cNvPr>
          <p:cNvSpPr txBox="1"/>
          <p:nvPr/>
        </p:nvSpPr>
        <p:spPr>
          <a:xfrm>
            <a:off x="4660053" y="1208088"/>
            <a:ext cx="4279908" cy="2923877"/>
          </a:xfrm>
          <a:prstGeom prst="rect">
            <a:avLst/>
          </a:prstGeom>
          <a:noFill/>
        </p:spPr>
        <p:txBody>
          <a:bodyPr wrap="square">
            <a:spAutoFit/>
          </a:bodyPr>
          <a:lstStyle/>
          <a:p>
            <a:pPr>
              <a:defRPr/>
            </a:pPr>
            <a:r>
              <a:rPr lang="en-US" sz="1600" b="1" dirty="0">
                <a:solidFill>
                  <a:srgbClr val="0070C0"/>
                </a:solidFill>
                <a:latin typeface="FS Elliot Pro Light" panose="02000503040000020004" pitchFamily="50" charset="0"/>
              </a:rPr>
              <a:t>Hypothetical example</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At policy issue:</a:t>
            </a:r>
          </a:p>
          <a:p>
            <a:pPr marL="742950" lvl="1" indent="-285750">
              <a:buFont typeface="Symbol" panose="05050102010706020507" pitchFamily="18" charset="2"/>
              <a:buChar char="-"/>
              <a:defRPr/>
            </a:pPr>
            <a:r>
              <a:rPr lang="en-US" sz="1400" dirty="0">
                <a:solidFill>
                  <a:schemeClr val="bg1">
                    <a:lumMod val="50000"/>
                  </a:schemeClr>
                </a:solidFill>
                <a:latin typeface="FS Elliot Pro Light" panose="02000503040000020004" pitchFamily="50" charset="0"/>
              </a:rPr>
              <a:t>Business value: $1 million</a:t>
            </a:r>
          </a:p>
          <a:p>
            <a:pPr marL="742950" lvl="1" indent="-285750">
              <a:buFont typeface="Symbol" panose="05050102010706020507" pitchFamily="18" charset="2"/>
              <a:buChar char="-"/>
              <a:defRPr/>
            </a:pPr>
            <a:r>
              <a:rPr lang="en-US" sz="1400" dirty="0">
                <a:solidFill>
                  <a:schemeClr val="bg1">
                    <a:lumMod val="50000"/>
                  </a:schemeClr>
                </a:solidFill>
                <a:latin typeface="FS Elliot Pro Light" panose="02000503040000020004" pitchFamily="50" charset="0"/>
              </a:rPr>
              <a:t>Policy face amount: $1 million</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After yr. 1, face amount automatically increased: $1,050,000</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After yr. 2, face amount automatically increased:  $1,100,000</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Business value at end of yr. 3: $1,200,000</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Business value increase over 3 years: 20%, face amount is increased 20%: $1,200,000 </a:t>
            </a:r>
          </a:p>
          <a:p>
            <a:pPr marL="285750" indent="-285750">
              <a:buFont typeface="Arial" panose="020B0604020202020204" pitchFamily="34" charset="0"/>
              <a:buChar char="•"/>
              <a:defRPr/>
            </a:pPr>
            <a:r>
              <a:rPr lang="en-US" sz="1400" dirty="0">
                <a:solidFill>
                  <a:schemeClr val="bg1">
                    <a:lumMod val="50000"/>
                  </a:schemeClr>
                </a:solidFill>
                <a:latin typeface="FS Elliot Pro Light" panose="02000503040000020004" pitchFamily="50" charset="0"/>
              </a:rPr>
              <a:t>Process starts over with $1,200,000 face amount as new baseline</a:t>
            </a:r>
          </a:p>
        </p:txBody>
      </p:sp>
      <p:sp>
        <p:nvSpPr>
          <p:cNvPr id="10" name="TextBox 9">
            <a:extLst>
              <a:ext uri="{FF2B5EF4-FFF2-40B4-BE49-F238E27FC236}">
                <a16:creationId xmlns:a16="http://schemas.microsoft.com/office/drawing/2014/main" id="{1E4E3C95-156A-6845-D8D2-0EC750468550}"/>
              </a:ext>
            </a:extLst>
          </p:cNvPr>
          <p:cNvSpPr txBox="1"/>
          <p:nvPr/>
        </p:nvSpPr>
        <p:spPr>
          <a:xfrm>
            <a:off x="272660" y="3503158"/>
            <a:ext cx="3935242" cy="738664"/>
          </a:xfrm>
          <a:prstGeom prst="rect">
            <a:avLst/>
          </a:prstGeom>
          <a:noFill/>
        </p:spPr>
        <p:txBody>
          <a:bodyPr wrap="square" rtlCol="0">
            <a:spAutoFit/>
          </a:bodyPr>
          <a:lstStyle/>
          <a:p>
            <a:r>
              <a:rPr lang="en-US" sz="1400" dirty="0">
                <a:solidFill>
                  <a:srgbClr val="0070C0"/>
                </a:solidFill>
                <a:latin typeface="FS Elliot Pro Light" panose="02000503040000020004" pitchFamily="50" charset="0"/>
              </a:rPr>
              <a:t>Our complimentary informal business valuation service can provide the valuations needed for your clients.</a:t>
            </a:r>
            <a:endParaRPr lang="en-US" sz="1400" dirty="0">
              <a:solidFill>
                <a:srgbClr val="0070C0"/>
              </a:solidFill>
            </a:endParaRPr>
          </a:p>
        </p:txBody>
      </p:sp>
    </p:spTree>
    <p:extLst>
      <p:ext uri="{BB962C8B-B14F-4D97-AF65-F5344CB8AC3E}">
        <p14:creationId xmlns:p14="http://schemas.microsoft.com/office/powerpoint/2010/main" val="2924057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64705" y="333166"/>
            <a:ext cx="8687990"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4000" dirty="0">
                <a:solidFill>
                  <a:schemeClr val="bg1"/>
                </a:solidFill>
                <a:latin typeface="FS Elliot Pro Light" panose="02000503040000020004" pitchFamily="50" charset="0"/>
              </a:rPr>
              <a:t>Find a product to fit the need</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3" name="Picture 1">
            <a:extLst>
              <a:ext uri="{FF2B5EF4-FFF2-40B4-BE49-F238E27FC236}">
                <a16:creationId xmlns:a16="http://schemas.microsoft.com/office/drawing/2014/main" id="{16CC9E3F-7E39-8FAE-8C8F-E7B5F863129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90769" y="1847554"/>
            <a:ext cx="8170972" cy="19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612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56010" y="207607"/>
            <a:ext cx="8165476"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Chronic illness death benefit advance rider</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4" name="Footer Placeholder 4">
            <a:extLst>
              <a:ext uri="{FF2B5EF4-FFF2-40B4-BE49-F238E27FC236}">
                <a16:creationId xmlns:a16="http://schemas.microsoft.com/office/drawing/2014/main" id="{955667C9-77BD-616B-7059-971F29CC307D}"/>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8" name="TextBox 7">
            <a:extLst>
              <a:ext uri="{FF2B5EF4-FFF2-40B4-BE49-F238E27FC236}">
                <a16:creationId xmlns:a16="http://schemas.microsoft.com/office/drawing/2014/main" id="{B4801C03-C89E-7BFB-F3E4-EE0C1A42157F}"/>
              </a:ext>
            </a:extLst>
          </p:cNvPr>
          <p:cNvSpPr txBox="1"/>
          <p:nvPr/>
        </p:nvSpPr>
        <p:spPr>
          <a:xfrm>
            <a:off x="399692" y="1330072"/>
            <a:ext cx="4260362" cy="2800767"/>
          </a:xfrm>
          <a:prstGeom prst="rect">
            <a:avLst/>
          </a:prstGeom>
          <a:noFill/>
        </p:spPr>
        <p:txBody>
          <a:bodyPr wrap="square">
            <a:spAutoFit/>
          </a:bodyPr>
          <a:lstStyle/>
          <a:p>
            <a:pPr marL="285750" indent="-285750">
              <a:buFont typeface="Arial" panose="020B0604020202020204" pitchFamily="34" charset="0"/>
              <a:buChar char="•"/>
              <a:defRPr/>
            </a:pPr>
            <a:r>
              <a:rPr lang="en-US" sz="1600" dirty="0">
                <a:solidFill>
                  <a:schemeClr val="bg1">
                    <a:lumMod val="50000"/>
                  </a:schemeClr>
                </a:solidFill>
                <a:latin typeface="FS Elliot Pro Light" panose="02000503040000020004" pitchFamily="50" charset="0"/>
              </a:rPr>
              <a:t>Available on UL, IUL, and VUL Income products</a:t>
            </a:r>
          </a:p>
          <a:p>
            <a:pPr marL="285750" indent="-285750">
              <a:buFont typeface="Arial" panose="020B0604020202020204" pitchFamily="34" charset="0"/>
              <a:buChar char="•"/>
              <a:defRPr/>
            </a:pPr>
            <a:r>
              <a:rPr lang="en-US" sz="1600" dirty="0">
                <a:solidFill>
                  <a:schemeClr val="bg1">
                    <a:lumMod val="50000"/>
                  </a:schemeClr>
                </a:solidFill>
                <a:latin typeface="FS Elliot Pro Light" panose="02000503040000020004" pitchFamily="50" charset="0"/>
              </a:rPr>
              <a:t>It’s an accelerated benefits rider – not a Long Term Care rider</a:t>
            </a:r>
          </a:p>
          <a:p>
            <a:pPr marL="285750" indent="-285750">
              <a:buFont typeface="Arial" panose="020B0604020202020204" pitchFamily="34" charset="0"/>
              <a:buChar char="•"/>
              <a:defRPr/>
            </a:pPr>
            <a:r>
              <a:rPr lang="en-US" sz="1600" dirty="0">
                <a:solidFill>
                  <a:schemeClr val="bg1">
                    <a:lumMod val="50000"/>
                  </a:schemeClr>
                </a:solidFill>
                <a:latin typeface="FS Elliot Pro Light" panose="02000503040000020004" pitchFamily="50" charset="0"/>
              </a:rPr>
              <a:t>Issue ages 20-75</a:t>
            </a:r>
          </a:p>
          <a:p>
            <a:pPr marL="285750" indent="-285750">
              <a:buFont typeface="Arial" panose="020B0604020202020204" pitchFamily="34" charset="0"/>
              <a:buChar char="•"/>
              <a:defRPr/>
            </a:pPr>
            <a:r>
              <a:rPr lang="en-US" sz="1600" dirty="0">
                <a:solidFill>
                  <a:schemeClr val="bg1">
                    <a:lumMod val="50000"/>
                  </a:schemeClr>
                </a:solidFill>
                <a:latin typeface="FS Elliot Pro Light" panose="02000503040000020004" pitchFamily="50" charset="0"/>
              </a:rPr>
              <a:t>Underwriting: Table 3 or better and flat extras up to $7.50/$1,000 face amount</a:t>
            </a:r>
          </a:p>
          <a:p>
            <a:pPr marL="285750" indent="-285750">
              <a:buFont typeface="Arial" panose="020B0604020202020204" pitchFamily="34" charset="0"/>
              <a:buChar char="•"/>
              <a:defRPr/>
            </a:pPr>
            <a:r>
              <a:rPr lang="en-US" sz="1600" dirty="0">
                <a:solidFill>
                  <a:schemeClr val="bg1">
                    <a:lumMod val="50000"/>
                  </a:schemeClr>
                </a:solidFill>
                <a:latin typeface="FS Elliot Pro Light" panose="02000503040000020004" pitchFamily="50" charset="0"/>
              </a:rPr>
              <a:t>No up-front cost – benefit is discounted if used</a:t>
            </a:r>
          </a:p>
          <a:p>
            <a:pPr marL="285750" indent="-285750">
              <a:buFont typeface="Arial" panose="020B0604020202020204" pitchFamily="34" charset="0"/>
              <a:buChar char="•"/>
              <a:defRPr/>
            </a:pPr>
            <a:r>
              <a:rPr lang="en-US" sz="1600" dirty="0">
                <a:solidFill>
                  <a:schemeClr val="bg1">
                    <a:lumMod val="50000"/>
                  </a:schemeClr>
                </a:solidFill>
                <a:latin typeface="FS Elliot Pro Light" panose="02000503040000020004" pitchFamily="50" charset="0"/>
              </a:rPr>
              <a:t>Maximum benefit = 75% of death benefit (25% per year, except in CA )</a:t>
            </a:r>
          </a:p>
        </p:txBody>
      </p:sp>
      <p:pic>
        <p:nvPicPr>
          <p:cNvPr id="7" name="Picture 6">
            <a:extLst>
              <a:ext uri="{FF2B5EF4-FFF2-40B4-BE49-F238E27FC236}">
                <a16:creationId xmlns:a16="http://schemas.microsoft.com/office/drawing/2014/main" id="{CBB1DB8B-937A-0EC4-9A78-4934AF77FF9C}"/>
              </a:ext>
            </a:extLst>
          </p:cNvPr>
          <p:cNvPicPr>
            <a:picLocks noChangeAspect="1"/>
          </p:cNvPicPr>
          <p:nvPr/>
        </p:nvPicPr>
        <p:blipFill>
          <a:blip r:embed="rId3"/>
          <a:stretch>
            <a:fillRect/>
          </a:stretch>
        </p:blipFill>
        <p:spPr>
          <a:xfrm>
            <a:off x="5177820" y="1236218"/>
            <a:ext cx="3629540" cy="3197320"/>
          </a:xfrm>
          <a:prstGeom prst="rect">
            <a:avLst/>
          </a:prstGeom>
        </p:spPr>
      </p:pic>
      <p:cxnSp>
        <p:nvCxnSpPr>
          <p:cNvPr id="13" name="Straight Connector 12">
            <a:extLst>
              <a:ext uri="{FF2B5EF4-FFF2-40B4-BE49-F238E27FC236}">
                <a16:creationId xmlns:a16="http://schemas.microsoft.com/office/drawing/2014/main" id="{9F69A766-CFCC-D5B9-311A-1914983E305E}"/>
              </a:ext>
            </a:extLst>
          </p:cNvPr>
          <p:cNvCxnSpPr>
            <a:cxnSpLocks/>
          </p:cNvCxnSpPr>
          <p:nvPr/>
        </p:nvCxnSpPr>
        <p:spPr>
          <a:xfrm>
            <a:off x="4827498" y="1330072"/>
            <a:ext cx="13682" cy="30314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983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472057"/>
            <a:ext cx="2782233" cy="310639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br>
              <a:rPr lang="en-US" sz="2000" dirty="0">
                <a:latin typeface="FS Elliot Pro Light" panose="02000503040000020004" pitchFamily="2" charset="0"/>
                <a:cs typeface="Arial" panose="020B0604020202020204" pitchFamily="34" charset="0"/>
              </a:rPr>
            </a:br>
            <a:br>
              <a:rPr lang="en-US" sz="2000" dirty="0">
                <a:latin typeface="FS Elliot Pro Light" panose="02000503040000020004" pitchFamily="2" charset="0"/>
                <a:cs typeface="Arial" panose="020B0604020202020204" pitchFamily="34" charset="0"/>
              </a:rPr>
            </a:br>
            <a:r>
              <a:rPr lang="en-US" sz="3200" dirty="0">
                <a:solidFill>
                  <a:schemeClr val="bg1"/>
                </a:solidFill>
                <a:latin typeface="FS Elliot Pro" panose="02000503040000020004" pitchFamily="50" charset="0"/>
                <a:cs typeface="Arial" panose="020B0604020202020204" pitchFamily="34" charset="0"/>
              </a:rPr>
              <a:t>Life paid-up rider</a:t>
            </a:r>
            <a:br>
              <a:rPr lang="en-US" sz="2000" dirty="0">
                <a:solidFill>
                  <a:schemeClr val="bg1"/>
                </a:solidFill>
                <a:latin typeface="FS Elliot Pro" panose="02000503040000020004" pitchFamily="50" charset="0"/>
                <a:cs typeface="Arial" panose="020B0604020202020204" pitchFamily="34" charset="0"/>
              </a:rPr>
            </a:br>
            <a:br>
              <a:rPr lang="en-US" sz="2000" dirty="0">
                <a:solidFill>
                  <a:schemeClr val="bg1"/>
                </a:solidFill>
                <a:latin typeface="FS Elliot Pro" panose="02000503040000020004" pitchFamily="50" charset="0"/>
                <a:cs typeface="Arial" panose="020B0604020202020204" pitchFamily="34" charset="0"/>
              </a:rPr>
            </a:br>
            <a:r>
              <a:rPr lang="en-US" sz="2000" dirty="0">
                <a:solidFill>
                  <a:schemeClr val="bg1"/>
                </a:solidFill>
                <a:latin typeface="FS Elliot Pro" panose="02000503040000020004" pitchFamily="50" charset="0"/>
                <a:cs typeface="Arial" panose="020B0604020202020204" pitchFamily="34" charset="0"/>
              </a:rPr>
              <a:t>Helps protect your clients from an unexpected taxable event. </a:t>
            </a:r>
            <a:endParaRPr lang="en-US" sz="3200" dirty="0">
              <a:solidFill>
                <a:schemeClr val="bg1"/>
              </a:solidFill>
              <a:latin typeface="FS Elliot Pro" panose="02000503040000020004" pitchFamily="50" charset="0"/>
            </a:endParaRPr>
          </a:p>
        </p:txBody>
      </p:sp>
      <p:sp>
        <p:nvSpPr>
          <p:cNvPr id="3" name="Text Placeholder 1">
            <a:extLst>
              <a:ext uri="{FF2B5EF4-FFF2-40B4-BE49-F238E27FC236}">
                <a16:creationId xmlns:a16="http://schemas.microsoft.com/office/drawing/2014/main" id="{F4E6DB26-CBD1-CD05-4725-3775340B7D37}"/>
              </a:ext>
            </a:extLst>
          </p:cNvPr>
          <p:cNvSpPr txBox="1">
            <a:spLocks noChangeArrowheads="1"/>
          </p:cNvSpPr>
          <p:nvPr/>
        </p:nvSpPr>
        <p:spPr>
          <a:xfrm>
            <a:off x="3288154" y="829876"/>
            <a:ext cx="4386034" cy="14917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altLang="en-US" sz="1600" dirty="0">
                <a:solidFill>
                  <a:srgbClr val="4D4E53"/>
                </a:solidFill>
                <a:latin typeface="FS Elliot Pro Light" panose="02000503040000020004" pitchFamily="50" charset="0"/>
                <a:cs typeface="FS Elliot Pro" panose="02000503040000020004" pitchFamily="50" charset="0"/>
              </a:rPr>
              <a:t>Included on all cash value products, except SUL Provider</a:t>
            </a:r>
          </a:p>
          <a:p>
            <a:pPr fontAlgn="auto">
              <a:spcAft>
                <a:spcPts val="0"/>
              </a:spcAft>
            </a:pPr>
            <a:r>
              <a:rPr lang="en-US" altLang="en-US" sz="1600" dirty="0">
                <a:solidFill>
                  <a:srgbClr val="4D4E53"/>
                </a:solidFill>
                <a:latin typeface="FS Elliot Pro Light" panose="02000503040000020004" pitchFamily="50" charset="0"/>
                <a:cs typeface="FS Elliot Pro" panose="02000503040000020004" pitchFamily="50" charset="0"/>
              </a:rPr>
              <a:t>Triggers when loan balance reaches 92% of cash value</a:t>
            </a:r>
          </a:p>
          <a:p>
            <a:pPr fontAlgn="auto">
              <a:spcAft>
                <a:spcPts val="0"/>
              </a:spcAft>
            </a:pPr>
            <a:r>
              <a:rPr lang="en-US" altLang="en-US" sz="1600" dirty="0">
                <a:solidFill>
                  <a:srgbClr val="4D4E53"/>
                </a:solidFill>
                <a:latin typeface="FS Elliot Pro Light" panose="02000503040000020004" pitchFamily="50" charset="0"/>
                <a:cs typeface="FS Elliot Pro" panose="02000503040000020004" pitchFamily="50" charset="0"/>
              </a:rPr>
              <a:t>Converts policy to paid-up death benefit</a:t>
            </a:r>
          </a:p>
          <a:p>
            <a:pPr fontAlgn="auto">
              <a:spcAft>
                <a:spcPts val="0"/>
              </a:spcAft>
            </a:pPr>
            <a:r>
              <a:rPr lang="en-US" altLang="en-US" sz="1600" dirty="0">
                <a:solidFill>
                  <a:srgbClr val="4D4E53"/>
                </a:solidFill>
                <a:latin typeface="FS Elliot Pro Light" panose="02000503040000020004" pitchFamily="50" charset="0"/>
                <a:cs typeface="FS Elliot Pro" panose="02000503040000020004" pitchFamily="50" charset="0"/>
              </a:rPr>
              <a:t>Prevents policy from lapsing, preserving tax-income free status of distributions</a:t>
            </a:r>
          </a:p>
        </p:txBody>
      </p:sp>
      <p:sp>
        <p:nvSpPr>
          <p:cNvPr id="5" name="Footer Placeholder 4">
            <a:extLst>
              <a:ext uri="{FF2B5EF4-FFF2-40B4-BE49-F238E27FC236}">
                <a16:creationId xmlns:a16="http://schemas.microsoft.com/office/drawing/2014/main" id="{B514EE00-9409-729B-B48E-11DDF1BFB306}"/>
              </a:ext>
            </a:extLst>
          </p:cNvPr>
          <p:cNvSpPr txBox="1">
            <a:spLocks/>
          </p:cNvSpPr>
          <p:nvPr/>
        </p:nvSpPr>
        <p:spPr>
          <a:xfrm>
            <a:off x="187304" y="4597888"/>
            <a:ext cx="2569846"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1904107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534783" y="1932857"/>
            <a:ext cx="7532034" cy="1528477"/>
          </a:xfrm>
        </p:spPr>
        <p:txBody>
          <a:bodyPr/>
          <a:lstStyle/>
          <a:p>
            <a:r>
              <a:rPr lang="en-US" dirty="0"/>
              <a:t>Services that can help you stand out</a:t>
            </a:r>
          </a:p>
        </p:txBody>
      </p:sp>
      <p:sp>
        <p:nvSpPr>
          <p:cNvPr id="6" name="Footer Placeholder 4">
            <a:extLst>
              <a:ext uri="{FF2B5EF4-FFF2-40B4-BE49-F238E27FC236}">
                <a16:creationId xmlns:a16="http://schemas.microsoft.com/office/drawing/2014/main" id="{06597FC8-0130-4DAF-886C-D162A870F194}"/>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cxnSp>
        <p:nvCxnSpPr>
          <p:cNvPr id="7" name="Straight Connector 6">
            <a:extLst>
              <a:ext uri="{FF2B5EF4-FFF2-40B4-BE49-F238E27FC236}">
                <a16:creationId xmlns:a16="http://schemas.microsoft.com/office/drawing/2014/main" id="{F9A6D986-FF4D-4F1E-8835-90547EAA7B76}"/>
              </a:ext>
            </a:extLst>
          </p:cNvPr>
          <p:cNvCxnSpPr/>
          <p:nvPr/>
        </p:nvCxnSpPr>
        <p:spPr>
          <a:xfrm>
            <a:off x="534783" y="1746688"/>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166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260246" y="155054"/>
            <a:ext cx="8883754"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000" dirty="0">
                <a:solidFill>
                  <a:schemeClr val="bg1"/>
                </a:solidFill>
                <a:latin typeface="FS Elliot Pro Light" panose="02000503040000020004" pitchFamily="50" charset="0"/>
              </a:rPr>
              <a:t>SMB underwriting solutions</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3" name="Picture 2">
            <a:extLst>
              <a:ext uri="{FF2B5EF4-FFF2-40B4-BE49-F238E27FC236}">
                <a16:creationId xmlns:a16="http://schemas.microsoft.com/office/drawing/2014/main" id="{9C955474-CE0A-1F05-BF03-CA72FFD565E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60918" y="911544"/>
            <a:ext cx="7022163" cy="3647349"/>
          </a:xfrm>
          <a:prstGeom prst="rect">
            <a:avLst/>
          </a:prstGeom>
        </p:spPr>
      </p:pic>
    </p:spTree>
    <p:extLst>
      <p:ext uri="{BB962C8B-B14F-4D97-AF65-F5344CB8AC3E}">
        <p14:creationId xmlns:p14="http://schemas.microsoft.com/office/powerpoint/2010/main" val="1863599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472057"/>
            <a:ext cx="2782233" cy="310639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br>
              <a:rPr lang="en-US" sz="2000" dirty="0">
                <a:latin typeface="FS Elliot Pro Light" panose="02000503040000020004" pitchFamily="2" charset="0"/>
                <a:cs typeface="Arial" panose="020B0604020202020204" pitchFamily="34" charset="0"/>
              </a:rPr>
            </a:br>
            <a:r>
              <a:rPr lang="en-US" sz="3200" dirty="0">
                <a:solidFill>
                  <a:schemeClr val="bg1"/>
                </a:solidFill>
                <a:latin typeface="FS Elliot Pro" panose="02000503040000020004" pitchFamily="50" charset="0"/>
                <a:cs typeface="Arial" panose="020B0604020202020204" pitchFamily="34" charset="0"/>
              </a:rPr>
              <a:t>Automated policy distributions</a:t>
            </a:r>
            <a:br>
              <a:rPr lang="en-US" sz="2000" dirty="0">
                <a:solidFill>
                  <a:schemeClr val="bg1"/>
                </a:solidFill>
                <a:latin typeface="FS Elliot Pro" panose="02000503040000020004" pitchFamily="50" charset="0"/>
                <a:cs typeface="Arial" panose="020B0604020202020204" pitchFamily="34" charset="0"/>
              </a:rPr>
            </a:br>
            <a:br>
              <a:rPr lang="en-US" sz="2000" dirty="0">
                <a:solidFill>
                  <a:schemeClr val="bg1"/>
                </a:solidFill>
                <a:latin typeface="FS Elliot Pro" panose="02000503040000020004" pitchFamily="50" charset="0"/>
                <a:cs typeface="Arial" panose="020B0604020202020204" pitchFamily="34" charset="0"/>
              </a:rPr>
            </a:br>
            <a:r>
              <a:rPr lang="en-US" sz="2000" dirty="0">
                <a:solidFill>
                  <a:schemeClr val="bg1"/>
                </a:solidFill>
                <a:latin typeface="FS Elliot Pro" panose="02000503040000020004" pitchFamily="50" charset="0"/>
                <a:cs typeface="Arial" panose="020B0604020202020204" pitchFamily="34" charset="0"/>
              </a:rPr>
              <a:t>Helps maximize income keep distributions income tax-free</a:t>
            </a:r>
            <a:endParaRPr lang="en-US" sz="3200" dirty="0">
              <a:solidFill>
                <a:schemeClr val="bg1"/>
              </a:solidFill>
              <a:latin typeface="FS Elliot Pro"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357613" y="4671445"/>
            <a:ext cx="2256020" cy="274637"/>
          </a:xfrm>
          <a:prstGeom prst="rect">
            <a:avLst/>
          </a:prstGeom>
        </p:spPr>
        <p:txBody>
          <a:bodyPr vert="horz" lIns="0" tIns="0" rIns="0" bIns="0"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dirty="0">
                <a:solidFill>
                  <a:schemeClr val="bg1"/>
                </a:solidFill>
                <a:latin typeface="FSElliotPro" panose="02000503040000020004" pitchFamily="50" charset="0"/>
                <a:cs typeface="Arial" panose="020B0604020202020204" pitchFamily="34" charset="0"/>
              </a:rPr>
              <a:t>For financial professional use only. Not for distribution to the public.</a:t>
            </a:r>
            <a:endParaRPr lang="en-US" sz="800" dirty="0">
              <a:solidFill>
                <a:schemeClr val="bg1"/>
              </a:solidFill>
              <a:latin typeface="FSElliotPro" panose="02000503040000020004" pitchFamily="50" charset="0"/>
            </a:endParaRPr>
          </a:p>
        </p:txBody>
      </p:sp>
      <p:graphicFrame>
        <p:nvGraphicFramePr>
          <p:cNvPr id="3" name="Content Placeholder 6">
            <a:extLst>
              <a:ext uri="{FF2B5EF4-FFF2-40B4-BE49-F238E27FC236}">
                <a16:creationId xmlns:a16="http://schemas.microsoft.com/office/drawing/2014/main" id="{26D259E6-2D6F-6746-099E-00E9B62018A0}"/>
              </a:ext>
            </a:extLst>
          </p:cNvPr>
          <p:cNvGraphicFramePr>
            <a:graphicFrameLocks/>
          </p:cNvGraphicFramePr>
          <p:nvPr>
            <p:extLst>
              <p:ext uri="{D42A27DB-BD31-4B8C-83A1-F6EECF244321}">
                <p14:modId xmlns:p14="http://schemas.microsoft.com/office/powerpoint/2010/main" val="1660654086"/>
              </p:ext>
            </p:extLst>
          </p:nvPr>
        </p:nvGraphicFramePr>
        <p:xfrm>
          <a:off x="3227294" y="254853"/>
          <a:ext cx="5249955" cy="4322354"/>
        </p:xfrm>
        <a:graphic>
          <a:graphicData uri="http://schemas.openxmlformats.org/drawingml/2006/table">
            <a:tbl>
              <a:tblPr>
                <a:tableStyleId>{9D7B26C5-4107-4FEC-AEDC-1716B250A1EF}</a:tableStyleId>
              </a:tblPr>
              <a:tblGrid>
                <a:gridCol w="2137305">
                  <a:extLst>
                    <a:ext uri="{9D8B030D-6E8A-4147-A177-3AD203B41FA5}">
                      <a16:colId xmlns:a16="http://schemas.microsoft.com/office/drawing/2014/main" val="20000"/>
                    </a:ext>
                  </a:extLst>
                </a:gridCol>
                <a:gridCol w="1556325">
                  <a:extLst>
                    <a:ext uri="{9D8B030D-6E8A-4147-A177-3AD203B41FA5}">
                      <a16:colId xmlns:a16="http://schemas.microsoft.com/office/drawing/2014/main" val="20001"/>
                    </a:ext>
                  </a:extLst>
                </a:gridCol>
                <a:gridCol w="1556325">
                  <a:extLst>
                    <a:ext uri="{9D8B030D-6E8A-4147-A177-3AD203B41FA5}">
                      <a16:colId xmlns:a16="http://schemas.microsoft.com/office/drawing/2014/main" val="20002"/>
                    </a:ext>
                  </a:extLst>
                </a:gridCol>
              </a:tblGrid>
              <a:tr h="4961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rgbClr val="0091DA"/>
                        </a:solidFill>
                      </a:endParaRPr>
                    </a:p>
                  </a:txBody>
                  <a:tcPr marL="73154" marR="73154" marT="73145" marB="7314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a:lnSpc>
                          <a:spcPct val="100000"/>
                        </a:lnSpc>
                      </a:pPr>
                      <a:r>
                        <a:rPr lang="en-US" sz="1400" b="1" dirty="0">
                          <a:solidFill>
                            <a:srgbClr val="0091DA"/>
                          </a:solidFill>
                          <a:latin typeface="+mj-lt"/>
                          <a:cs typeface="Arial"/>
                        </a:rPr>
                        <a:t>What it does</a:t>
                      </a:r>
                      <a:endParaRPr sz="1400" b="1" dirty="0">
                        <a:solidFill>
                          <a:srgbClr val="0091DA"/>
                        </a:solidFill>
                        <a:latin typeface="+mj-lt"/>
                        <a:cs typeface="Arial"/>
                      </a:endParaRPr>
                    </a:p>
                  </a:txBody>
                  <a:tcPr marL="73154" marR="73154" marT="73145" marB="7314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a:lnSpc>
                          <a:spcPct val="100000"/>
                        </a:lnSpc>
                      </a:pPr>
                      <a:r>
                        <a:rPr lang="en-US" sz="1400" b="1" dirty="0">
                          <a:solidFill>
                            <a:srgbClr val="0091DA"/>
                          </a:solidFill>
                          <a:latin typeface="+mj-lt"/>
                          <a:cs typeface="Arial"/>
                        </a:rPr>
                        <a:t>Benefit</a:t>
                      </a:r>
                      <a:endParaRPr sz="1400" b="1" dirty="0">
                        <a:solidFill>
                          <a:srgbClr val="0091DA"/>
                        </a:solidFill>
                        <a:latin typeface="+mj-lt"/>
                        <a:cs typeface="Arial"/>
                      </a:endParaRPr>
                    </a:p>
                  </a:txBody>
                  <a:tcPr marL="73154" marR="73154" marT="73145" marB="7314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3199">
                <a:tc>
                  <a:txBody>
                    <a:bodyPr/>
                    <a:lstStyle/>
                    <a:p>
                      <a:pPr marL="0">
                        <a:lnSpc>
                          <a:spcPct val="100000"/>
                        </a:lnSpc>
                      </a:pPr>
                      <a:r>
                        <a:rPr lang="en-US" sz="1600" b="1" i="0" dirty="0">
                          <a:solidFill>
                            <a:srgbClr val="464C53"/>
                          </a:solidFill>
                          <a:latin typeface="+mj-lt"/>
                          <a:cs typeface="FS Elliot Pro"/>
                        </a:rPr>
                        <a:t>Payment start</a:t>
                      </a:r>
                      <a:endParaRPr lang="en-US" sz="1600" b="1" i="0" baseline="30000" dirty="0">
                        <a:solidFill>
                          <a:srgbClr val="464C53"/>
                        </a:solidFill>
                        <a:latin typeface="+mj-lt"/>
                        <a:cs typeface="FS Elliot Pro"/>
                      </a:endParaRPr>
                    </a:p>
                  </a:txBody>
                  <a:tcPr marL="73154" marR="73154" marT="73145" marB="73145" anchor="ctr">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64C53"/>
                          </a:solidFill>
                          <a:latin typeface="+mj-lt"/>
                          <a:ea typeface="+mn-ea"/>
                          <a:cs typeface="FS Elliot Pro"/>
                        </a:rPr>
                        <a:t>Single form begins </a:t>
                      </a:r>
                      <a:br>
                        <a:rPr lang="en-US" sz="1400" b="0" i="0" kern="1200" dirty="0">
                          <a:solidFill>
                            <a:srgbClr val="464C53"/>
                          </a:solidFill>
                          <a:latin typeface="+mj-lt"/>
                          <a:ea typeface="+mn-ea"/>
                          <a:cs typeface="FS Elliot Pro"/>
                        </a:rPr>
                      </a:br>
                      <a:r>
                        <a:rPr lang="en-US" sz="1400" b="0" i="0" kern="1200" dirty="0">
                          <a:solidFill>
                            <a:srgbClr val="464C53"/>
                          </a:solidFill>
                          <a:latin typeface="+mj-lt"/>
                          <a:ea typeface="+mn-ea"/>
                          <a:cs typeface="FS Elliot Pro"/>
                        </a:rPr>
                        <a:t>income stream</a:t>
                      </a:r>
                    </a:p>
                  </a:txBody>
                  <a:tcPr marL="73154" marR="73154" marT="73145" marB="73145" anchor="ctr">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64C53"/>
                          </a:solidFill>
                          <a:latin typeface="+mj-lt"/>
                          <a:ea typeface="+mn-ea"/>
                          <a:cs typeface="FS Elliot Pro"/>
                        </a:rPr>
                        <a:t>Lets client make better </a:t>
                      </a:r>
                      <a:br>
                        <a:rPr lang="en-US" sz="1400" b="0" i="0" kern="1200" dirty="0">
                          <a:solidFill>
                            <a:srgbClr val="464C53"/>
                          </a:solidFill>
                          <a:latin typeface="+mj-lt"/>
                          <a:ea typeface="+mn-ea"/>
                          <a:cs typeface="FS Elliot Pro"/>
                        </a:rPr>
                      </a:br>
                      <a:r>
                        <a:rPr lang="en-US" sz="1400" b="0" i="0" kern="1200" dirty="0">
                          <a:solidFill>
                            <a:srgbClr val="464C53"/>
                          </a:solidFill>
                          <a:latin typeface="+mj-lt"/>
                          <a:ea typeface="+mn-ea"/>
                          <a:cs typeface="FS Elliot Pro"/>
                        </a:rPr>
                        <a:t>use of time</a:t>
                      </a:r>
                    </a:p>
                  </a:txBody>
                  <a:tcPr marL="78565" marR="78565" marT="41241" marB="41241" anchor="ctr">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extLst>
                  <a:ext uri="{0D108BD9-81ED-4DB2-BD59-A6C34878D82A}">
                    <a16:rowId xmlns:a16="http://schemas.microsoft.com/office/drawing/2014/main" val="10001"/>
                  </a:ext>
                </a:extLst>
              </a:tr>
              <a:tr h="887230">
                <a:tc>
                  <a:txBody>
                    <a:bodyPr/>
                    <a:lstStyle/>
                    <a:p>
                      <a:pPr marL="0"/>
                      <a:r>
                        <a:rPr lang="en-US" sz="1600" b="1" i="0" dirty="0">
                          <a:solidFill>
                            <a:srgbClr val="464C53"/>
                          </a:solidFill>
                          <a:latin typeface="+mj-lt"/>
                          <a:cs typeface="FS Elliot Pro"/>
                        </a:rPr>
                        <a:t>Death benefit option changes</a:t>
                      </a:r>
                      <a:endParaRPr lang="en-US" sz="1600" b="1" i="0" baseline="30000" dirty="0">
                        <a:solidFill>
                          <a:srgbClr val="464C53"/>
                        </a:solidFill>
                        <a:latin typeface="+mj-lt"/>
                        <a:cs typeface="FS Elliot Pro"/>
                      </a:endParaRPr>
                    </a:p>
                  </a:txBody>
                  <a:tcPr marL="73154" marR="73154" marT="73145" marB="73145"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64C53"/>
                          </a:solidFill>
                          <a:latin typeface="+mj-lt"/>
                          <a:ea typeface="+mn-ea"/>
                          <a:cs typeface="FS Elliot Pro"/>
                        </a:rPr>
                        <a:t>Flips from DBO 2 </a:t>
                      </a:r>
                      <a:br>
                        <a:rPr lang="en-US" sz="1400" b="0" i="0" kern="1200" dirty="0">
                          <a:solidFill>
                            <a:srgbClr val="464C53"/>
                          </a:solidFill>
                          <a:latin typeface="+mj-lt"/>
                          <a:ea typeface="+mn-ea"/>
                          <a:cs typeface="FS Elliot Pro"/>
                        </a:rPr>
                      </a:br>
                      <a:r>
                        <a:rPr lang="en-US" sz="1400" b="0" i="0" kern="1200" dirty="0">
                          <a:solidFill>
                            <a:srgbClr val="464C53"/>
                          </a:solidFill>
                          <a:latin typeface="+mj-lt"/>
                          <a:ea typeface="+mn-ea"/>
                          <a:cs typeface="FS Elliot Pro"/>
                        </a:rPr>
                        <a:t>to DBO 1</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64C53"/>
                          </a:solidFill>
                          <a:latin typeface="+mj-lt"/>
                          <a:ea typeface="+mn-ea"/>
                          <a:cs typeface="FS Elliot Pro"/>
                        </a:rPr>
                        <a:t>Maximizes accumulation, prepares for distribution</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2"/>
                  </a:ext>
                </a:extLst>
              </a:tr>
              <a:tr h="6849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kern="1200" dirty="0">
                          <a:solidFill>
                            <a:srgbClr val="464C53"/>
                          </a:solidFill>
                          <a:latin typeface="+mj-lt"/>
                          <a:ea typeface="+mn-ea"/>
                          <a:cs typeface="FS Elliot Pro"/>
                        </a:rPr>
                        <a:t>Distribution type changes</a:t>
                      </a:r>
                      <a:endParaRPr lang="en-US" sz="1600" b="1" i="0" baseline="30000" dirty="0">
                        <a:solidFill>
                          <a:srgbClr val="464C53"/>
                        </a:solidFill>
                        <a:latin typeface="+mj-lt"/>
                        <a:cs typeface="FS Elliot Pro"/>
                      </a:endParaRPr>
                    </a:p>
                  </a:txBody>
                  <a:tcPr marL="73154" marR="73154" marT="73145" marB="73145"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64C53"/>
                          </a:solidFill>
                          <a:latin typeface="+mj-lt"/>
                          <a:ea typeface="+mn-ea"/>
                          <a:cs typeface="FS Elliot Pro"/>
                        </a:rPr>
                        <a:t>Switches from surrenders to loans at cost basis</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algn="l"/>
                      <a:r>
                        <a:rPr lang="en-US" sz="1400" b="0" i="0" kern="1200" dirty="0">
                          <a:solidFill>
                            <a:srgbClr val="464C53"/>
                          </a:solidFill>
                          <a:latin typeface="+mj-lt"/>
                          <a:ea typeface="+mn-ea"/>
                          <a:cs typeface="FS Elliot Pro"/>
                        </a:rPr>
                        <a:t>Keeps income tax-free</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3"/>
                  </a:ext>
                </a:extLst>
              </a:tr>
              <a:tr h="6849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kern="1200" dirty="0">
                          <a:solidFill>
                            <a:srgbClr val="464C53"/>
                          </a:solidFill>
                          <a:latin typeface="+mj-lt"/>
                          <a:ea typeface="+mn-ea"/>
                          <a:cs typeface="FS Elliot Pro"/>
                        </a:rPr>
                        <a:t>Income re-calculated</a:t>
                      </a:r>
                      <a:endParaRPr lang="en-US" sz="1600" b="1" i="0" baseline="30000" dirty="0">
                        <a:solidFill>
                          <a:srgbClr val="464C53"/>
                        </a:solidFill>
                        <a:latin typeface="+mj-lt"/>
                        <a:cs typeface="FS Elliot Pro"/>
                      </a:endParaRPr>
                    </a:p>
                  </a:txBody>
                  <a:tcPr marL="73154" marR="73154" marT="73145" marB="73145"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64C53"/>
                          </a:solidFill>
                          <a:latin typeface="+mj-lt"/>
                          <a:ea typeface="+mn-ea"/>
                          <a:cs typeface="FS Elliot Pro"/>
                        </a:rPr>
                        <a:t>Amount is adjusted based on actual performance              </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algn="l"/>
                      <a:r>
                        <a:rPr lang="en-US" sz="1400" b="0" i="0" kern="1200" dirty="0">
                          <a:solidFill>
                            <a:srgbClr val="464C53"/>
                          </a:solidFill>
                          <a:latin typeface="+mj-lt"/>
                          <a:ea typeface="+mn-ea"/>
                          <a:cs typeface="FS Elliot Pro"/>
                        </a:rPr>
                        <a:t>Ensures target-ending cash value goal</a:t>
                      </a:r>
                    </a:p>
                  </a:txBody>
                  <a:tcPr marL="78565" marR="78565" marT="41241" marB="41241" anchor="ctr">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4"/>
                  </a:ext>
                </a:extLst>
              </a:tr>
              <a:tr h="48271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i="0" kern="1200" baseline="0" dirty="0">
                          <a:solidFill>
                            <a:srgbClr val="464C53"/>
                          </a:solidFill>
                          <a:latin typeface="+mj-lt"/>
                          <a:ea typeface="+mn-ea"/>
                          <a:cs typeface="FS Elliot Pro"/>
                        </a:rPr>
                        <a:t>Life Paid-Up Rider activities</a:t>
                      </a:r>
                      <a:endParaRPr lang="en-US" sz="1600" b="1" i="0" baseline="30000" dirty="0">
                        <a:solidFill>
                          <a:srgbClr val="464C53"/>
                        </a:solidFill>
                        <a:latin typeface="+mj-lt"/>
                        <a:cs typeface="FS Elliot Pro"/>
                      </a:endParaRPr>
                    </a:p>
                  </a:txBody>
                  <a:tcPr marL="73154" marR="73154" marT="73145" marB="73145" anchor="ctr">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kern="1200" dirty="0">
                          <a:solidFill>
                            <a:srgbClr val="464C53"/>
                          </a:solidFill>
                          <a:latin typeface="+mj-lt"/>
                          <a:ea typeface="+mn-ea"/>
                          <a:cs typeface="FS Elliot Pro"/>
                        </a:rPr>
                        <a:t>Policy converts to reduced paid-up status</a:t>
                      </a:r>
                    </a:p>
                  </a:txBody>
                  <a:tcPr marL="78565" marR="78565" marT="41241" marB="41241" anchor="ctr">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tc>
                  <a:txBody>
                    <a:bodyPr/>
                    <a:lstStyle/>
                    <a:p>
                      <a:pPr algn="l"/>
                      <a:r>
                        <a:rPr lang="en-US" sz="1400" b="0" i="0" kern="1200" dirty="0">
                          <a:solidFill>
                            <a:srgbClr val="464C53"/>
                          </a:solidFill>
                          <a:latin typeface="+mj-lt"/>
                          <a:ea typeface="+mn-ea"/>
                          <a:cs typeface="FS Elliot Pro"/>
                        </a:rPr>
                        <a:t>Prevents policy lapse and resulting taxes</a:t>
                      </a:r>
                    </a:p>
                  </a:txBody>
                  <a:tcPr marL="78565" marR="78565" marT="41241" marB="41241" anchor="ctr">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7378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878503-2DF9-B646-AA49-62DAE027F4F1}"/>
              </a:ext>
            </a:extLst>
          </p:cNvPr>
          <p:cNvSpPr>
            <a:spLocks noGrp="1"/>
          </p:cNvSpPr>
          <p:nvPr>
            <p:ph type="title"/>
          </p:nvPr>
        </p:nvSpPr>
        <p:spPr>
          <a:xfrm>
            <a:off x="187304" y="472057"/>
            <a:ext cx="2782233" cy="3106399"/>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br>
              <a:rPr lang="en-US" sz="2000" dirty="0">
                <a:latin typeface="FS Elliot Pro Light" panose="02000503040000020004" pitchFamily="2" charset="0"/>
                <a:cs typeface="Arial" panose="020B0604020202020204" pitchFamily="34" charset="0"/>
              </a:rPr>
            </a:br>
            <a:r>
              <a:rPr lang="en-US" sz="3000" dirty="0">
                <a:solidFill>
                  <a:schemeClr val="bg1"/>
                </a:solidFill>
                <a:latin typeface="FS Elliot Pro" panose="02000503040000020004" pitchFamily="50" charset="0"/>
                <a:cs typeface="Arial" panose="020B0604020202020204" pitchFamily="34" charset="0"/>
              </a:rPr>
              <a:t>Business Market Administration</a:t>
            </a:r>
            <a:br>
              <a:rPr lang="en-US" sz="2000" dirty="0">
                <a:solidFill>
                  <a:schemeClr val="bg1"/>
                </a:solidFill>
                <a:latin typeface="FS Elliot Pro" panose="02000503040000020004" pitchFamily="50" charset="0"/>
                <a:cs typeface="Arial" panose="020B0604020202020204" pitchFamily="34" charset="0"/>
              </a:rPr>
            </a:br>
            <a:br>
              <a:rPr lang="en-US" sz="2000" dirty="0">
                <a:solidFill>
                  <a:schemeClr val="bg1"/>
                </a:solidFill>
                <a:latin typeface="FS Elliot Pro" panose="02000503040000020004" pitchFamily="50" charset="0"/>
                <a:cs typeface="Arial" panose="020B0604020202020204" pitchFamily="34" charset="0"/>
              </a:rPr>
            </a:br>
            <a:r>
              <a:rPr lang="en-US" sz="2000" dirty="0">
                <a:solidFill>
                  <a:schemeClr val="bg1"/>
                </a:solidFill>
                <a:latin typeface="FS Elliot Pro" panose="02000503040000020004" pitchFamily="50" charset="0"/>
                <a:cs typeface="Arial" panose="020B0604020202020204" pitchFamily="34" charset="0"/>
              </a:rPr>
              <a:t>You and your clients get ongoing support throughout the life if the plan. </a:t>
            </a:r>
            <a:endParaRPr lang="en-US" sz="3200" dirty="0">
              <a:solidFill>
                <a:schemeClr val="bg1"/>
              </a:solidFill>
              <a:latin typeface="FS Elliot Pro" panose="02000503040000020004" pitchFamily="50" charset="0"/>
            </a:endParaRPr>
          </a:p>
        </p:txBody>
      </p:sp>
      <p:sp>
        <p:nvSpPr>
          <p:cNvPr id="33" name="Footer Placeholder 8">
            <a:extLst>
              <a:ext uri="{FF2B5EF4-FFF2-40B4-BE49-F238E27FC236}">
                <a16:creationId xmlns:a16="http://schemas.microsoft.com/office/drawing/2014/main" id="{609201E9-F358-2C4B-A822-FD5E24382249}"/>
              </a:ext>
            </a:extLst>
          </p:cNvPr>
          <p:cNvSpPr txBox="1">
            <a:spLocks/>
          </p:cNvSpPr>
          <p:nvPr/>
        </p:nvSpPr>
        <p:spPr>
          <a:xfrm>
            <a:off x="357613" y="4671445"/>
            <a:ext cx="2256020" cy="274637"/>
          </a:xfrm>
          <a:prstGeom prst="rect">
            <a:avLst/>
          </a:prstGeom>
        </p:spPr>
        <p:txBody>
          <a:bodyPr vert="horz" lIns="0" tIns="0" rIns="0" bIns="0"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00" dirty="0">
                <a:solidFill>
                  <a:schemeClr val="bg1"/>
                </a:solidFill>
                <a:latin typeface="FSElliotPro" panose="02000503040000020004" pitchFamily="50" charset="0"/>
                <a:cs typeface="Arial" panose="020B0604020202020204" pitchFamily="34" charset="0"/>
              </a:rPr>
              <a:t>For financial professional use only. Not for distribution to the public.</a:t>
            </a:r>
            <a:endParaRPr lang="en-US" sz="800" dirty="0">
              <a:solidFill>
                <a:schemeClr val="bg1"/>
              </a:solidFill>
              <a:latin typeface="FSElliotPro" panose="02000503040000020004" pitchFamily="50" charset="0"/>
            </a:endParaRPr>
          </a:p>
        </p:txBody>
      </p:sp>
      <p:pic>
        <p:nvPicPr>
          <p:cNvPr id="3" name="Picture 2">
            <a:extLst>
              <a:ext uri="{FF2B5EF4-FFF2-40B4-BE49-F238E27FC236}">
                <a16:creationId xmlns:a16="http://schemas.microsoft.com/office/drawing/2014/main" id="{32D82E6D-469A-2230-80CC-50277FCAFD7E}"/>
              </a:ext>
            </a:extLst>
          </p:cNvPr>
          <p:cNvPicPr>
            <a:picLocks noChangeAspect="1"/>
          </p:cNvPicPr>
          <p:nvPr/>
        </p:nvPicPr>
        <p:blipFill>
          <a:blip r:embed="rId3"/>
          <a:stretch>
            <a:fillRect/>
          </a:stretch>
        </p:blipFill>
        <p:spPr>
          <a:xfrm>
            <a:off x="3277700" y="272310"/>
            <a:ext cx="5678996" cy="4303813"/>
          </a:xfrm>
          <a:prstGeom prst="rect">
            <a:avLst/>
          </a:prstGeom>
        </p:spPr>
      </p:pic>
    </p:spTree>
    <p:extLst>
      <p:ext uri="{BB962C8B-B14F-4D97-AF65-F5344CB8AC3E}">
        <p14:creationId xmlns:p14="http://schemas.microsoft.com/office/powerpoint/2010/main" val="1032939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4B436CA-9EAD-4C13-ADD2-6398A8D1BA11}"/>
              </a:ext>
            </a:extLst>
          </p:cNvPr>
          <p:cNvSpPr>
            <a:spLocks noChangeArrowheads="1"/>
          </p:cNvSpPr>
          <p:nvPr/>
        </p:nvSpPr>
        <p:spPr bwMode="auto">
          <a:xfrm>
            <a:off x="452636" y="1537488"/>
            <a:ext cx="7594084" cy="249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spcAft>
                <a:spcPts val="900"/>
              </a:spcAft>
              <a:buNone/>
            </a:pPr>
            <a:r>
              <a:rPr lang="en-US" sz="800" dirty="0">
                <a:ln w="0" cmpd="sng">
                  <a:noFill/>
                </a:ln>
                <a:solidFill>
                  <a:schemeClr val="bg1"/>
                </a:solidFill>
                <a:latin typeface="FS Elliot Pro" pitchFamily="50" charset="0"/>
                <a:cs typeface="Arial" panose="020B0604020202020204" pitchFamily="34" charset="0"/>
              </a:rPr>
              <a:t>Principal National Life Insurance Company and Principal Life Insurance Company</a:t>
            </a:r>
            <a:r>
              <a:rPr lang="en-US" sz="800" baseline="30000" dirty="0">
                <a:solidFill>
                  <a:schemeClr val="bg1"/>
                </a:solidFill>
                <a:effectLst/>
                <a:latin typeface="FS Elliot Pro" panose="02000503040000020004" pitchFamily="50" charset="0"/>
                <a:ea typeface="Times New Roman" panose="02020603050405020304" pitchFamily="18" charset="0"/>
                <a:cs typeface="Times New Roman" panose="02020603050405020304" pitchFamily="18" charset="0"/>
              </a:rPr>
              <a:t>®</a:t>
            </a:r>
            <a:r>
              <a:rPr lang="en-US" sz="800" dirty="0">
                <a:ln w="0" cmpd="sng">
                  <a:noFill/>
                </a:ln>
                <a:solidFill>
                  <a:schemeClr val="bg1"/>
                </a:solidFill>
                <a:latin typeface="FS Elliot Pro" pitchFamily="50" charset="0"/>
                <a:cs typeface="Arial" panose="020B0604020202020204" pitchFamily="34" charset="0"/>
              </a:rPr>
              <a:t>, Des Moines, Iowa 50392-0001</a:t>
            </a:r>
          </a:p>
          <a:p>
            <a:pPr>
              <a:spcAft>
                <a:spcPts val="900"/>
              </a:spcAft>
              <a:buNone/>
            </a:pPr>
            <a:r>
              <a:rPr lang="en-US" sz="800">
                <a:solidFill>
                  <a:schemeClr val="bg1"/>
                </a:solidFill>
                <a:effectLst/>
                <a:latin typeface="FS Elliot Pro" panose="02000503040000020004" pitchFamily="50" charset="0"/>
                <a:ea typeface="Times New Roman" panose="02020603050405020304" pitchFamily="18" charset="0"/>
                <a:cs typeface="Times New Roman" panose="02020603050405020304" pitchFamily="18" charset="0"/>
              </a:rPr>
              <a:t>Insurance </a:t>
            </a:r>
            <a:r>
              <a:rPr lang="en-US" sz="800" dirty="0">
                <a:solidFill>
                  <a:schemeClr val="bg1"/>
                </a:solidFill>
                <a:effectLst/>
                <a:latin typeface="FS Elliot Pro" panose="02000503040000020004" pitchFamily="50" charset="0"/>
                <a:ea typeface="Times New Roman" panose="02020603050405020304" pitchFamily="18" charset="0"/>
                <a:cs typeface="Times New Roman" panose="02020603050405020304" pitchFamily="18" charset="0"/>
              </a:rPr>
              <a:t>products issued by Principal National Life Insurance Company (except in NY), Principal Life Insurance Company®, and the companies available through the Preferred Product Network, Inc. Plan administrative services provided through Principal Life Insurance Company®. Securities offered through Principal Securities, Inc., member SIPC, and/or independent broker/dealers. Referenced companies are members of the Principal Financial Group®, Des Moines, IA 50392.​ </a:t>
            </a:r>
          </a:p>
          <a:p>
            <a:pPr>
              <a:spcAft>
                <a:spcPts val="900"/>
              </a:spcAft>
              <a:buNone/>
            </a:pPr>
            <a:r>
              <a:rPr lang="en-US" sz="800" dirty="0">
                <a:solidFill>
                  <a:schemeClr val="bg1"/>
                </a:solidFill>
                <a:latin typeface="FSElliotPro" panose="02000503040000020004" pitchFamily="50" charset="0"/>
              </a:rPr>
              <a:t>S&amp;P</a:t>
            </a:r>
            <a:r>
              <a:rPr lang="en-US" sz="800" baseline="30000" dirty="0">
                <a:solidFill>
                  <a:schemeClr val="bg1"/>
                </a:solidFill>
                <a:latin typeface="FSElliotPro" panose="02000503040000020004" pitchFamily="50" charset="0"/>
              </a:rPr>
              <a:t>®</a:t>
            </a:r>
            <a:r>
              <a:rPr lang="en-US" sz="800" dirty="0">
                <a:solidFill>
                  <a:schemeClr val="bg1"/>
                </a:solidFill>
                <a:latin typeface="FSElliotPro" panose="02000503040000020004" pitchFamily="50" charset="0"/>
              </a:rPr>
              <a:t> and S&amp;P 500</a:t>
            </a:r>
            <a:r>
              <a:rPr lang="en-US" sz="800" baseline="30000" dirty="0">
                <a:solidFill>
                  <a:schemeClr val="bg1"/>
                </a:solidFill>
                <a:latin typeface="FSElliotPro" panose="02000503040000020004" pitchFamily="50" charset="0"/>
                <a:ea typeface="+mj-ea"/>
              </a:rPr>
              <a:t> ®</a:t>
            </a:r>
            <a:r>
              <a:rPr lang="en-US" sz="800" dirty="0">
                <a:solidFill>
                  <a:schemeClr val="bg1"/>
                </a:solidFill>
                <a:latin typeface="FSElliotPro" panose="02000503040000020004" pitchFamily="50" charset="0"/>
              </a:rPr>
              <a:t> and S&amp;P 500</a:t>
            </a:r>
            <a:r>
              <a:rPr lang="en-US" sz="800" baseline="30000" dirty="0">
                <a:solidFill>
                  <a:schemeClr val="bg1"/>
                </a:solidFill>
                <a:latin typeface="FSElliotPro" panose="02000503040000020004" pitchFamily="50" charset="0"/>
                <a:ea typeface="+mj-ea"/>
              </a:rPr>
              <a:t> ®</a:t>
            </a:r>
            <a:r>
              <a:rPr lang="en-US" sz="800" dirty="0">
                <a:solidFill>
                  <a:schemeClr val="bg1"/>
                </a:solidFill>
                <a:latin typeface="FSElliotPro" panose="02000503040000020004" pitchFamily="50" charset="0"/>
              </a:rPr>
              <a:t> Total Return are registered trademarks of Standard &amp; Poor’s Financial Services LLC and have been licensed for use by S&amp;P Dow Jones Indices LLC and sublicensed for certain purposes by The Company. The S&amp;P 500</a:t>
            </a:r>
            <a:r>
              <a:rPr lang="en-US" sz="800" baseline="30000" dirty="0">
                <a:solidFill>
                  <a:schemeClr val="bg1"/>
                </a:solidFill>
                <a:latin typeface="FSElliotPro" panose="02000503040000020004" pitchFamily="50" charset="0"/>
                <a:ea typeface="+mj-ea"/>
              </a:rPr>
              <a:t> ®</a:t>
            </a:r>
            <a:r>
              <a:rPr lang="en-US" sz="800" dirty="0">
                <a:solidFill>
                  <a:schemeClr val="bg1"/>
                </a:solidFill>
                <a:latin typeface="FSElliotPro" panose="02000503040000020004" pitchFamily="50" charset="0"/>
              </a:rPr>
              <a:t> and S&amp;P 500</a:t>
            </a:r>
            <a:r>
              <a:rPr lang="en-US" sz="800" baseline="30000" dirty="0">
                <a:solidFill>
                  <a:schemeClr val="bg1"/>
                </a:solidFill>
                <a:latin typeface="FSElliotPro" panose="02000503040000020004" pitchFamily="50" charset="0"/>
                <a:ea typeface="+mj-ea"/>
              </a:rPr>
              <a:t> ®</a:t>
            </a:r>
            <a:r>
              <a:rPr lang="en-US" sz="800" dirty="0">
                <a:solidFill>
                  <a:schemeClr val="bg1"/>
                </a:solidFill>
                <a:latin typeface="FSElliotPro" panose="02000503040000020004" pitchFamily="50" charset="0"/>
              </a:rPr>
              <a:t> Total Return is a product of S&amp;P Dow Jones Indices LLC and has been licensed for use by The Company. The Company’s policy is not sponsored, endorsed, sold or promoted by S&amp;P Dow Jones Indices LLC or its affiliates and none of S&amp;P Dow Jones Indices LLC or its affiliates make any representation or warranty regarding the advisability of investing in such product(s).</a:t>
            </a:r>
            <a:endParaRPr lang="en-US" sz="800" dirty="0">
              <a:ln w="0" cmpd="sng">
                <a:noFill/>
              </a:ln>
              <a:solidFill>
                <a:schemeClr val="bg1"/>
              </a:solidFill>
              <a:latin typeface="FSElliotPro" panose="02000503040000020004" pitchFamily="50" charset="0"/>
              <a:cs typeface="Arial" panose="020B0604020202020204" pitchFamily="34" charset="0"/>
            </a:endParaRPr>
          </a:p>
          <a:p>
            <a:pPr>
              <a:spcAft>
                <a:spcPts val="900"/>
              </a:spcAft>
              <a:buNone/>
            </a:pPr>
            <a:r>
              <a:rPr lang="en-US" sz="788" dirty="0">
                <a:ln w="0" cmpd="sng">
                  <a:noFill/>
                </a:ln>
                <a:solidFill>
                  <a:schemeClr val="bg1"/>
                </a:solidFill>
                <a:latin typeface="FS Elliot Pro" pitchFamily="50" charset="0"/>
                <a:cs typeface="Arial" panose="020B0604020202020204" pitchFamily="34" charset="0"/>
              </a:rPr>
              <a:t>No part of this presentation may be reproduced or used in any form or by any means, electronic or mechanical, including photocopying or recording, or by any information storage and retrieval system, without prior written permission from the Principal Financial Group</a:t>
            </a:r>
            <a:r>
              <a:rPr lang="en-US" sz="788" baseline="30000" dirty="0">
                <a:ln w="0" cmpd="sng">
                  <a:noFill/>
                </a:ln>
                <a:solidFill>
                  <a:schemeClr val="bg1"/>
                </a:solidFill>
                <a:latin typeface="FS Elliot Pro" pitchFamily="50" charset="0"/>
                <a:cs typeface="Arial" panose="020B0604020202020204" pitchFamily="34" charset="0"/>
              </a:rPr>
              <a:t>®</a:t>
            </a:r>
            <a:r>
              <a:rPr lang="en-US" sz="788" dirty="0">
                <a:ln w="0" cmpd="sng">
                  <a:noFill/>
                </a:ln>
                <a:solidFill>
                  <a:schemeClr val="bg1"/>
                </a:solidFill>
                <a:latin typeface="FS Elliot Pro" pitchFamily="50" charset="0"/>
                <a:cs typeface="Arial" panose="020B0604020202020204" pitchFamily="34" charset="0"/>
              </a:rPr>
              <a:t>.</a:t>
            </a:r>
          </a:p>
          <a:p>
            <a:pPr>
              <a:spcAft>
                <a:spcPts val="900"/>
              </a:spcAft>
              <a:buNone/>
            </a:pPr>
            <a:r>
              <a:rPr lang="en-US" sz="788" dirty="0">
                <a:ln w="0" cmpd="sng">
                  <a:noFill/>
                </a:ln>
                <a:solidFill>
                  <a:schemeClr val="bg1"/>
                </a:solidFill>
                <a:latin typeface="FS Elliot Pro" pitchFamily="50" charset="0"/>
                <a:cs typeface="Arial" panose="020B0604020202020204" pitchFamily="34" charset="0"/>
              </a:rPr>
              <a:t>Not FDIC or NCUA insured. May lose value . Not a deposit. No bank or credit union guarantee. Not insured by any Federal government agency. </a:t>
            </a:r>
          </a:p>
          <a:p>
            <a:pPr>
              <a:spcAft>
                <a:spcPts val="900"/>
              </a:spcAft>
              <a:buNone/>
            </a:pPr>
            <a:r>
              <a:rPr lang="en-US" sz="788" dirty="0">
                <a:solidFill>
                  <a:schemeClr val="bg1"/>
                </a:solidFill>
                <a:effectLst/>
                <a:latin typeface="FS Elliot Pro" panose="02000503040000020004" pitchFamily="50" charset="0"/>
                <a:ea typeface="Times New Roman" panose="02020603050405020304" pitchFamily="18" charset="0"/>
              </a:rPr>
              <a:t>Principal</a:t>
            </a:r>
            <a:r>
              <a:rPr lang="en-US" sz="788" baseline="30000" dirty="0">
                <a:solidFill>
                  <a:schemeClr val="bg1"/>
                </a:solidFill>
                <a:effectLst/>
                <a:latin typeface="FS Elliot Pro" panose="02000503040000020004" pitchFamily="50" charset="0"/>
                <a:ea typeface="Times New Roman" panose="02020603050405020304" pitchFamily="18" charset="0"/>
              </a:rPr>
              <a:t>®</a:t>
            </a:r>
            <a:r>
              <a:rPr lang="en-US" sz="788" dirty="0">
                <a:solidFill>
                  <a:schemeClr val="bg1"/>
                </a:solidFill>
                <a:effectLst/>
                <a:latin typeface="FS Elliot Pro" panose="02000503040000020004" pitchFamily="50" charset="0"/>
                <a:ea typeface="Times New Roman" panose="02020603050405020304" pitchFamily="18" charset="0"/>
              </a:rPr>
              <a:t>, Principal Financial Group</a:t>
            </a:r>
            <a:r>
              <a:rPr lang="en-US" sz="788" baseline="30000" dirty="0">
                <a:solidFill>
                  <a:schemeClr val="bg1"/>
                </a:solidFill>
                <a:effectLst/>
                <a:latin typeface="FS Elliot Pro" panose="02000503040000020004" pitchFamily="50" charset="0"/>
                <a:ea typeface="Times New Roman" panose="02020603050405020304" pitchFamily="18" charset="0"/>
              </a:rPr>
              <a:t>®</a:t>
            </a:r>
            <a:r>
              <a:rPr lang="en-US" sz="788" dirty="0">
                <a:solidFill>
                  <a:schemeClr val="bg1"/>
                </a:solidFill>
                <a:effectLst/>
                <a:latin typeface="FS Elliot Pro" panose="02000503040000020004" pitchFamily="50" charset="0"/>
                <a:ea typeface="Times New Roman" panose="02020603050405020304" pitchFamily="18" charset="0"/>
              </a:rPr>
              <a:t>, and Principal and the logomark design are registered trademarks of Principal Financial Services, Inc., a Principal Financial Group company, in the United States and are trademarks and service marks of Principal Financial Services, Inc., in various countries around the world.</a:t>
            </a:r>
          </a:p>
          <a:p>
            <a:pPr>
              <a:spcAft>
                <a:spcPts val="900"/>
              </a:spcAft>
              <a:buNone/>
            </a:pPr>
            <a:r>
              <a:rPr lang="en-US" sz="788" dirty="0">
                <a:ln w="0" cmpd="sng">
                  <a:noFill/>
                </a:ln>
                <a:solidFill>
                  <a:schemeClr val="bg1"/>
                </a:solidFill>
                <a:latin typeface="FS Elliot Pro" pitchFamily="50" charset="0"/>
                <a:cs typeface="Arial" panose="020B0604020202020204" pitchFamily="34" charset="0"/>
              </a:rPr>
              <a:t>For financial professional use only. Not for distribution to the public. </a:t>
            </a:r>
          </a:p>
        </p:txBody>
      </p:sp>
      <p:sp>
        <p:nvSpPr>
          <p:cNvPr id="3" name="Footer Placeholder 4">
            <a:extLst>
              <a:ext uri="{FF2B5EF4-FFF2-40B4-BE49-F238E27FC236}">
                <a16:creationId xmlns:a16="http://schemas.microsoft.com/office/drawing/2014/main" id="{7FD38A4F-B783-460D-9E21-43A8CCD85A41}"/>
              </a:ext>
            </a:extLst>
          </p:cNvPr>
          <p:cNvSpPr txBox="1">
            <a:spLocks/>
          </p:cNvSpPr>
          <p:nvPr/>
        </p:nvSpPr>
        <p:spPr>
          <a:xfrm>
            <a:off x="502642" y="4590351"/>
            <a:ext cx="5836445" cy="183749"/>
          </a:xfrm>
          <a:prstGeom prst="rect">
            <a:avLst/>
          </a:prstGeom>
        </p:spPr>
        <p:txBody>
          <a:bodyPr vert="horz" lIns="68580" tIns="34290" rIns="68580" bIns="34290" rtlCol="0" anchor="ct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r>
              <a:rPr lang="en-US" sz="800" spc="75" dirty="0">
                <a:ln w="0" cmpd="sng">
                  <a:noFill/>
                </a:ln>
                <a:solidFill>
                  <a:schemeClr val="bg1"/>
                </a:solidFill>
                <a:latin typeface="FS Elliot Pro" pitchFamily="50" charset="0"/>
                <a:cs typeface="Arial" panose="020B0604020202020204" pitchFamily="34" charset="0"/>
              </a:rPr>
              <a:t>BB11519-05 | 10/2023 | 3173039-10/2023 | </a:t>
            </a:r>
            <a:r>
              <a:rPr lang="en-US" sz="800" dirty="0">
                <a:ln w="0" cmpd="sng">
                  <a:noFill/>
                </a:ln>
                <a:solidFill>
                  <a:schemeClr val="bg1"/>
                </a:solidFill>
                <a:latin typeface="FS Elliot Pro" pitchFamily="50" charset="0"/>
              </a:rPr>
              <a:t>© 2023 Principal Financial Services, Inc</a:t>
            </a:r>
            <a:r>
              <a:rPr lang="en-US" sz="600" dirty="0">
                <a:ln w="0" cmpd="sng">
                  <a:noFill/>
                </a:ln>
                <a:solidFill>
                  <a:schemeClr val="bg1"/>
                </a:solidFill>
                <a:latin typeface="FS Elliot Pro" pitchFamily="50" charset="0"/>
              </a:rPr>
              <a:t>.</a:t>
            </a:r>
          </a:p>
          <a:p>
            <a:endParaRPr lang="en-US" sz="900" dirty="0">
              <a:ln w="0" cmpd="sng">
                <a:noFill/>
              </a:ln>
              <a:solidFill>
                <a:schemeClr val="bg1"/>
              </a:solidFill>
              <a:effectLst>
                <a:outerShdw blurRad="50800" dist="50800" dir="5400000" sx="1000" sy="1000" algn="ctr" rotWithShape="0">
                  <a:srgbClr val="000000">
                    <a:alpha val="43137"/>
                  </a:srgbClr>
                </a:outerShdw>
              </a:effectLst>
              <a:latin typeface="FS Elliot Pro" panose="02000503040000020004" pitchFamily="2" charset="0"/>
              <a:cs typeface="Arial" panose="020B0604020202020204" pitchFamily="34" charset="0"/>
            </a:endParaRPr>
          </a:p>
        </p:txBody>
      </p:sp>
    </p:spTree>
    <p:extLst>
      <p:ext uri="{BB962C8B-B14F-4D97-AF65-F5344CB8AC3E}">
        <p14:creationId xmlns:p14="http://schemas.microsoft.com/office/powerpoint/2010/main" val="405207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428625" y="576263"/>
            <a:ext cx="8229600" cy="2139553"/>
          </a:xfrm>
        </p:spPr>
        <p:txBody>
          <a:bodyPr/>
          <a:lstStyle/>
          <a:p>
            <a:r>
              <a:rPr lang="en-US" dirty="0"/>
              <a:t>Term life</a:t>
            </a:r>
          </a:p>
        </p:txBody>
      </p:sp>
      <p:sp>
        <p:nvSpPr>
          <p:cNvPr id="6" name="Footer Placeholder 4">
            <a:extLst>
              <a:ext uri="{FF2B5EF4-FFF2-40B4-BE49-F238E27FC236}">
                <a16:creationId xmlns:a16="http://schemas.microsoft.com/office/drawing/2014/main" id="{06597FC8-0130-4DAF-886C-D162A870F194}"/>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cxnSp>
        <p:nvCxnSpPr>
          <p:cNvPr id="7" name="Straight Connector 6">
            <a:extLst>
              <a:ext uri="{FF2B5EF4-FFF2-40B4-BE49-F238E27FC236}">
                <a16:creationId xmlns:a16="http://schemas.microsoft.com/office/drawing/2014/main" id="{F9A6D986-FF4D-4F1E-8835-90547EAA7B76}"/>
              </a:ext>
            </a:extLst>
          </p:cNvPr>
          <p:cNvCxnSpPr/>
          <p:nvPr/>
        </p:nvCxnSpPr>
        <p:spPr>
          <a:xfrm>
            <a:off x="534783" y="1746688"/>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59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64705" y="333166"/>
            <a:ext cx="8687990"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a:t>
            </a:r>
            <a:r>
              <a:rPr lang="en-US" sz="3200" baseline="30000" dirty="0">
                <a:solidFill>
                  <a:schemeClr val="bg1"/>
                </a:solidFill>
                <a:latin typeface="FS Elliot Pro Light" panose="02000503040000020004" pitchFamily="50" charset="0"/>
              </a:rPr>
              <a:t>® </a:t>
            </a:r>
            <a:r>
              <a:rPr lang="en-US" sz="3200" dirty="0">
                <a:solidFill>
                  <a:schemeClr val="bg1"/>
                </a:solidFill>
                <a:latin typeface="FS Elliot Pro Light" panose="02000503040000020004" pitchFamily="50" charset="0"/>
              </a:rPr>
              <a:t>Term</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2" name="Rectangle 11">
            <a:extLst>
              <a:ext uri="{FF2B5EF4-FFF2-40B4-BE49-F238E27FC236}">
                <a16:creationId xmlns:a16="http://schemas.microsoft.com/office/drawing/2014/main" id="{F0A07CC3-159C-4218-ABF7-F0D10D2489C3}"/>
              </a:ext>
            </a:extLst>
          </p:cNvPr>
          <p:cNvSpPr/>
          <p:nvPr/>
        </p:nvSpPr>
        <p:spPr>
          <a:xfrm>
            <a:off x="592011" y="1370315"/>
            <a:ext cx="4151440" cy="3077766"/>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10-, 15-, 20-, and 30-Year Term</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Non convertible and convertible options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2 death benefit increase riders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Quick and easy underwriting programs available</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person calculator using term insurance</a:t>
            </a:r>
            <a:endParaRPr lang="en-US" sz="1600" dirty="0">
              <a:solidFill>
                <a:srgbClr val="4D4E53"/>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3" name="Picture 2">
            <a:extLst>
              <a:ext uri="{FF2B5EF4-FFF2-40B4-BE49-F238E27FC236}">
                <a16:creationId xmlns:a16="http://schemas.microsoft.com/office/drawing/2014/main" id="{B3A16457-40FC-5533-D8AC-22021A2BBBE1}"/>
              </a:ext>
            </a:extLst>
          </p:cNvPr>
          <p:cNvPicPr>
            <a:picLocks noChangeAspect="1"/>
          </p:cNvPicPr>
          <p:nvPr/>
        </p:nvPicPr>
        <p:blipFill>
          <a:blip r:embed="rId3"/>
          <a:stretch>
            <a:fillRect/>
          </a:stretch>
        </p:blipFill>
        <p:spPr>
          <a:xfrm>
            <a:off x="5886573" y="1227008"/>
            <a:ext cx="2497760" cy="3223461"/>
          </a:xfrm>
          <a:prstGeom prst="rect">
            <a:avLst/>
          </a:prstGeom>
        </p:spPr>
      </p:pic>
      <p:sp>
        <p:nvSpPr>
          <p:cNvPr id="4" name="Footer Placeholder 4">
            <a:extLst>
              <a:ext uri="{FF2B5EF4-FFF2-40B4-BE49-F238E27FC236}">
                <a16:creationId xmlns:a16="http://schemas.microsoft.com/office/drawing/2014/main" id="{A948F874-2D37-D8B1-BC5A-DD915C5DCF5A}"/>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418522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64705" y="333166"/>
            <a:ext cx="8687990"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a:t>
            </a:r>
            <a:r>
              <a:rPr lang="en-US" sz="3200" baseline="30000" dirty="0">
                <a:solidFill>
                  <a:schemeClr val="bg1"/>
                </a:solidFill>
                <a:latin typeface="FS Elliot Pro Light" panose="02000503040000020004" pitchFamily="50" charset="0"/>
              </a:rPr>
              <a:t> </a:t>
            </a:r>
            <a:r>
              <a:rPr lang="en-US" sz="3200" dirty="0">
                <a:solidFill>
                  <a:schemeClr val="bg1"/>
                </a:solidFill>
                <a:latin typeface="FS Elliot Pro Light" panose="02000503040000020004" pitchFamily="50" charset="0"/>
              </a:rPr>
              <a:t>Term</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2" name="Rectangle 11">
            <a:extLst>
              <a:ext uri="{FF2B5EF4-FFF2-40B4-BE49-F238E27FC236}">
                <a16:creationId xmlns:a16="http://schemas.microsoft.com/office/drawing/2014/main" id="{F0A07CC3-159C-4218-ABF7-F0D10D2489C3}"/>
              </a:ext>
            </a:extLst>
          </p:cNvPr>
          <p:cNvSpPr/>
          <p:nvPr/>
        </p:nvSpPr>
        <p:spPr>
          <a:xfrm>
            <a:off x="592011" y="1484522"/>
            <a:ext cx="3442107" cy="2708434"/>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buClr>
                <a:srgbClr val="4D4E53"/>
              </a:buClr>
            </a:pPr>
            <a:r>
              <a:rPr lang="en-US" sz="2000" dirty="0">
                <a:solidFill>
                  <a:srgbClr val="0070C0"/>
                </a:solidFill>
                <a:latin typeface="FS Elliot Pro Light" panose="02000503040000020004" pitchFamily="50" charset="0"/>
              </a:rPr>
              <a:t>Target market</a:t>
            </a:r>
            <a:r>
              <a:rPr lang="en-US" sz="1800" dirty="0">
                <a:solidFill>
                  <a:srgbClr val="0070C0"/>
                </a:solidFill>
                <a:latin typeface="FS Elliot Pro Light" panose="02000503040000020004" pitchFamily="50" charset="0"/>
              </a:rPr>
              <a: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Ages 35-55</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$1 million and greater death benefit</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Better than Standard risk class</a:t>
            </a:r>
          </a:p>
          <a:p>
            <a:pPr marL="137156" indent="-137156">
              <a:spcBef>
                <a:spcPts val="1200"/>
              </a:spcBef>
            </a:pPr>
            <a:endParaRPr lang="en-US" sz="1600" dirty="0">
              <a:solidFill>
                <a:srgbClr val="4D4E53"/>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3" name="Rectangle 2">
            <a:extLst>
              <a:ext uri="{FF2B5EF4-FFF2-40B4-BE49-F238E27FC236}">
                <a16:creationId xmlns:a16="http://schemas.microsoft.com/office/drawing/2014/main" id="{3B672EDF-ECC1-B454-51C7-70B78CC19D56}"/>
              </a:ext>
            </a:extLst>
          </p:cNvPr>
          <p:cNvSpPr/>
          <p:nvPr/>
        </p:nvSpPr>
        <p:spPr>
          <a:xfrm>
            <a:off x="4711346" y="1484522"/>
            <a:ext cx="3967951" cy="2400657"/>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buClr>
                <a:srgbClr val="4D4E53"/>
              </a:buClr>
            </a:pPr>
            <a:r>
              <a:rPr lang="en-US" sz="2000" dirty="0">
                <a:solidFill>
                  <a:srgbClr val="0070C0"/>
                </a:solidFill>
                <a:latin typeface="FS Elliot Pro Light" panose="02000503040000020004" pitchFamily="50" charset="0"/>
              </a:rPr>
              <a:t>Sales opportunities: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Key person insurance</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Buy-sell strategies</a:t>
            </a:r>
          </a:p>
          <a:p>
            <a:pPr marL="257175" indent="-257175">
              <a:spcBef>
                <a:spcPts val="1200"/>
              </a:spcBef>
              <a:buClr>
                <a:srgbClr val="4D4E53"/>
              </a:buClr>
              <a:buFont typeface="Arial" panose="020B0604020202020204" pitchFamily="34" charset="0"/>
              <a:buChar char="•"/>
            </a:pPr>
            <a:r>
              <a:rPr lang="en-US" sz="2000" dirty="0">
                <a:solidFill>
                  <a:srgbClr val="23273F"/>
                </a:solidFill>
                <a:latin typeface="FS Elliot Pro Light" panose="02000503040000020004" pitchFamily="50" charset="0"/>
              </a:rPr>
              <a:t>Limited-time coverage, e.g., proof of credit, business start up</a:t>
            </a:r>
          </a:p>
          <a:p>
            <a:pPr marL="137156" indent="-137156">
              <a:spcBef>
                <a:spcPts val="1200"/>
              </a:spcBef>
            </a:pPr>
            <a:endParaRPr lang="en-US" sz="1600" dirty="0">
              <a:solidFill>
                <a:srgbClr val="4D4E53"/>
              </a:solidFill>
              <a:latin typeface="FS Elliot Pro Light" panose="02000503040000020004" pitchFamily="50" charset="0"/>
            </a:endParaRPr>
          </a:p>
        </p:txBody>
      </p:sp>
      <p:sp>
        <p:nvSpPr>
          <p:cNvPr id="7" name="Footer Placeholder 4">
            <a:extLst>
              <a:ext uri="{FF2B5EF4-FFF2-40B4-BE49-F238E27FC236}">
                <a16:creationId xmlns:a16="http://schemas.microsoft.com/office/drawing/2014/main" id="{38E37140-7B1D-AEAD-E7B0-50E4CBED00F5}"/>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412550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64705" y="333166"/>
            <a:ext cx="8687990"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a:t>
            </a:r>
            <a:r>
              <a:rPr lang="en-US" sz="3200" baseline="30000" dirty="0">
                <a:solidFill>
                  <a:schemeClr val="bg1"/>
                </a:solidFill>
                <a:latin typeface="FS Elliot Pro Light" panose="02000503040000020004" pitchFamily="50" charset="0"/>
              </a:rPr>
              <a:t>® </a:t>
            </a:r>
            <a:r>
              <a:rPr lang="en-US" sz="3200" dirty="0">
                <a:solidFill>
                  <a:schemeClr val="bg1"/>
                </a:solidFill>
                <a:latin typeface="FS Elliot Pro Light" panose="02000503040000020004" pitchFamily="50" charset="0"/>
              </a:rPr>
              <a:t>Guaranteed Issue Term II</a:t>
            </a:r>
            <a:endParaRPr lang="en-US" dirty="0">
              <a:solidFill>
                <a:schemeClr val="bg1"/>
              </a:solidFill>
              <a:latin typeface="FS Elliot Pro Light" panose="02000503040000020004" pitchFamily="50" charset="0"/>
            </a:endParaRP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4" name="Picture 3">
            <a:extLst>
              <a:ext uri="{FF2B5EF4-FFF2-40B4-BE49-F238E27FC236}">
                <a16:creationId xmlns:a16="http://schemas.microsoft.com/office/drawing/2014/main" id="{6BF821D1-FCC2-77E0-4E7E-78DC36E0D638}"/>
              </a:ext>
            </a:extLst>
          </p:cNvPr>
          <p:cNvPicPr>
            <a:picLocks noChangeAspect="1"/>
          </p:cNvPicPr>
          <p:nvPr/>
        </p:nvPicPr>
        <p:blipFill>
          <a:blip r:embed="rId3"/>
          <a:stretch>
            <a:fillRect/>
          </a:stretch>
        </p:blipFill>
        <p:spPr>
          <a:xfrm>
            <a:off x="6216904" y="1196427"/>
            <a:ext cx="2539911" cy="3284623"/>
          </a:xfrm>
          <a:prstGeom prst="rect">
            <a:avLst/>
          </a:prstGeom>
        </p:spPr>
      </p:pic>
      <p:sp>
        <p:nvSpPr>
          <p:cNvPr id="6" name="Text Placeholder 1">
            <a:extLst>
              <a:ext uri="{FF2B5EF4-FFF2-40B4-BE49-F238E27FC236}">
                <a16:creationId xmlns:a16="http://schemas.microsoft.com/office/drawing/2014/main" id="{436A90A4-B93F-03FF-8CFA-0EE54D046CF8}"/>
              </a:ext>
            </a:extLst>
          </p:cNvPr>
          <p:cNvSpPr txBox="1">
            <a:spLocks noChangeArrowheads="1"/>
          </p:cNvSpPr>
          <p:nvPr/>
        </p:nvSpPr>
        <p:spPr bwMode="auto">
          <a:xfrm>
            <a:off x="317157" y="1189394"/>
            <a:ext cx="551256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227013">
              <a:spcBef>
                <a:spcPct val="20000"/>
              </a:spcBef>
              <a:buClr>
                <a:srgbClr val="23273F"/>
              </a:buClr>
              <a:buFont typeface="Arial" panose="020B0604020202020204" pitchFamily="34" charset="0"/>
              <a:buChar char="•"/>
              <a:defRPr>
                <a:solidFill>
                  <a:srgbClr val="23273F"/>
                </a:solidFill>
                <a:latin typeface="FS Elliot Pro" panose="02000503040000020004" pitchFamily="50" charset="0"/>
                <a:ea typeface="FS Elliot Pro" panose="02000503040000020004" pitchFamily="50" charset="0"/>
                <a:cs typeface="FS Elliot Pro" panose="02000503040000020004" pitchFamily="50" charset="0"/>
              </a:defRPr>
            </a:lvl1pPr>
            <a:lvl2pPr marL="688975" indent="-231775">
              <a:spcBef>
                <a:spcPct val="20000"/>
              </a:spcBef>
              <a:buClr>
                <a:srgbClr val="23273F"/>
              </a:buClr>
              <a:buFont typeface="Arial" panose="020B0604020202020204" pitchFamily="34" charset="0"/>
              <a:buChar char="–"/>
              <a:defRPr sz="1600">
                <a:solidFill>
                  <a:srgbClr val="23273F"/>
                </a:solidFill>
                <a:latin typeface="FS Elliot Pro" panose="02000503040000020004" pitchFamily="50" charset="0"/>
                <a:ea typeface="FS Elliot Pro" panose="02000503040000020004" pitchFamily="50" charset="0"/>
                <a:cs typeface="FS Elliot Pro" panose="02000503040000020004" pitchFamily="50" charset="0"/>
              </a:defRPr>
            </a:lvl2pPr>
            <a:lvl3pPr marL="1143000" indent="-228600">
              <a:spcBef>
                <a:spcPct val="20000"/>
              </a:spcBef>
              <a:buFont typeface="Arial" panose="020B0604020202020204" pitchFamily="34" charset="0"/>
              <a:buChar char="•"/>
              <a:defRPr sz="14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3pPr>
            <a:lvl4pPr marL="1600200" indent="-228600">
              <a:spcBef>
                <a:spcPct val="20000"/>
              </a:spcBef>
              <a:buFont typeface="Arial" panose="020B0604020202020204" pitchFamily="34" charset="0"/>
              <a:buChar char="–"/>
              <a:defRPr sz="12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4pPr>
            <a:lvl5pPr marL="2057400" indent="-228600">
              <a:spcBef>
                <a:spcPct val="20000"/>
              </a:spcBef>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rgbClr val="162B48"/>
                </a:solidFill>
                <a:latin typeface="FS Elliot Pro" panose="02000503040000020004" pitchFamily="50" charset="0"/>
                <a:ea typeface="FS Elliot Pro" panose="02000503040000020004" pitchFamily="50" charset="0"/>
                <a:cs typeface="FS Elliot Pro" panose="02000503040000020004" pitchFamily="50" charset="0"/>
              </a:defRPr>
            </a:lvl9pPr>
          </a:lstStyle>
          <a:p>
            <a:pPr eaLnBrk="1" hangingPunct="1"/>
            <a:r>
              <a:rPr lang="en-US" altLang="en-US" sz="1600" dirty="0">
                <a:latin typeface="FS Elliot Pro Light" panose="02000503040000020004" pitchFamily="50" charset="0"/>
              </a:rPr>
              <a:t>Up to $5 million of individual 10- or 20-year Term </a:t>
            </a:r>
          </a:p>
          <a:p>
            <a:pPr eaLnBrk="1" hangingPunct="1"/>
            <a:r>
              <a:rPr lang="en-US" altLang="en-US" sz="1600" dirty="0">
                <a:latin typeface="FS Elliot Pro Light" panose="02000503040000020004" pitchFamily="50" charset="0"/>
              </a:rPr>
              <a:t>10 live minimum*</a:t>
            </a:r>
          </a:p>
          <a:p>
            <a:pPr eaLnBrk="1" hangingPunct="1"/>
            <a:r>
              <a:rPr lang="en-US" altLang="en-US" sz="1600" dirty="0">
                <a:latin typeface="FS Elliot Pro Light" panose="02000503040000020004" pitchFamily="50" charset="0"/>
              </a:rPr>
              <a:t>Issue ages: 20-70 for 10 YT, 20-54 for 20 YT</a:t>
            </a:r>
          </a:p>
          <a:p>
            <a:pPr eaLnBrk="1" hangingPunct="1"/>
            <a:r>
              <a:rPr lang="en-US" altLang="en-US" sz="1600" dirty="0">
                <a:latin typeface="FS Elliot Pro Light" panose="02000503040000020004" pitchFamily="50" charset="0"/>
              </a:rPr>
              <a:t>Offers portability if employee leaves employer</a:t>
            </a:r>
          </a:p>
          <a:p>
            <a:pPr marL="115887" indent="0" eaLnBrk="1" hangingPunct="1">
              <a:buNone/>
            </a:pPr>
            <a:endParaRPr lang="en-US" altLang="en-US" sz="1000" dirty="0">
              <a:solidFill>
                <a:srgbClr val="0070C0"/>
              </a:solidFill>
              <a:latin typeface="FS Elliot Pro Light" panose="02000503040000020004" pitchFamily="50" charset="0"/>
            </a:endParaRPr>
          </a:p>
          <a:p>
            <a:pPr marL="115887" indent="0" eaLnBrk="1" hangingPunct="1">
              <a:buNone/>
            </a:pPr>
            <a:r>
              <a:rPr lang="en-US" altLang="en-US" dirty="0">
                <a:solidFill>
                  <a:srgbClr val="0070C0"/>
                </a:solidFill>
                <a:latin typeface="FS Elliot Pro Light" panose="02000503040000020004" pitchFamily="50" charset="0"/>
              </a:rPr>
              <a:t>Sales opportunities:</a:t>
            </a:r>
            <a:endParaRPr lang="en-US" altLang="en-US" dirty="0">
              <a:solidFill>
                <a:srgbClr val="002060"/>
              </a:solidFill>
              <a:latin typeface="FS Elliot Pro Light" panose="02000503040000020004" pitchFamily="50" charset="0"/>
            </a:endParaRPr>
          </a:p>
          <a:p>
            <a:pPr eaLnBrk="1" hangingPunct="1"/>
            <a:r>
              <a:rPr lang="en-US" altLang="en-US" sz="1600" dirty="0">
                <a:solidFill>
                  <a:srgbClr val="4D4E53"/>
                </a:solidFill>
                <a:latin typeface="FS Elliot Pro Light" panose="02000503040000020004" pitchFamily="50" charset="0"/>
              </a:rPr>
              <a:t>Key person insurance</a:t>
            </a:r>
          </a:p>
          <a:p>
            <a:pPr eaLnBrk="1" hangingPunct="1"/>
            <a:r>
              <a:rPr lang="en-US" altLang="en-US" sz="1600" dirty="0">
                <a:solidFill>
                  <a:srgbClr val="4D4E53"/>
                </a:solidFill>
                <a:latin typeface="FS Elliot Pro Light" panose="02000503040000020004" pitchFamily="50" charset="0"/>
              </a:rPr>
              <a:t>Buy-sell funding</a:t>
            </a:r>
          </a:p>
          <a:p>
            <a:pPr eaLnBrk="1" hangingPunct="1"/>
            <a:r>
              <a:rPr lang="en-US" altLang="en-US" sz="1600" dirty="0">
                <a:solidFill>
                  <a:srgbClr val="4D4E53"/>
                </a:solidFill>
                <a:latin typeface="FS Elliot Pro Light" panose="02000503040000020004" pitchFamily="50" charset="0"/>
              </a:rPr>
              <a:t>Supplemental coverage offered as a key employee benefit</a:t>
            </a:r>
          </a:p>
          <a:p>
            <a:pPr eaLnBrk="1" hangingPunct="1"/>
            <a:endParaRPr lang="en-US" altLang="en-US" dirty="0">
              <a:solidFill>
                <a:srgbClr val="0070C0"/>
              </a:solidFill>
              <a:latin typeface="FS Elliot Pro Light" panose="02000503040000020004" pitchFamily="50" charset="0"/>
            </a:endParaRPr>
          </a:p>
        </p:txBody>
      </p:sp>
      <p:sp>
        <p:nvSpPr>
          <p:cNvPr id="7" name="TextBox 6">
            <a:extLst>
              <a:ext uri="{FF2B5EF4-FFF2-40B4-BE49-F238E27FC236}">
                <a16:creationId xmlns:a16="http://schemas.microsoft.com/office/drawing/2014/main" id="{549BF11B-8660-CFEF-58C1-65B0898E96D8}"/>
              </a:ext>
            </a:extLst>
          </p:cNvPr>
          <p:cNvSpPr txBox="1"/>
          <p:nvPr/>
        </p:nvSpPr>
        <p:spPr>
          <a:xfrm>
            <a:off x="306561" y="4167639"/>
            <a:ext cx="5508443" cy="400110"/>
          </a:xfrm>
          <a:prstGeom prst="rect">
            <a:avLst/>
          </a:prstGeom>
          <a:noFill/>
        </p:spPr>
        <p:txBody>
          <a:bodyPr wrap="square" rtlCol="0">
            <a:spAutoFit/>
          </a:bodyPr>
          <a:lstStyle/>
          <a:p>
            <a:r>
              <a:rPr lang="en-US" sz="1000" dirty="0">
                <a:latin typeface="FS Elliot Pro Light" panose="02000503040000020004" pitchFamily="50" charset="0"/>
              </a:rPr>
              <a:t>* We’ll consider groups of 5-9 lives if they have Principal group Term, VTL, or guaranteed standard issue individual disability insurance</a:t>
            </a:r>
          </a:p>
        </p:txBody>
      </p:sp>
      <p:sp>
        <p:nvSpPr>
          <p:cNvPr id="8" name="Footer Placeholder 4">
            <a:extLst>
              <a:ext uri="{FF2B5EF4-FFF2-40B4-BE49-F238E27FC236}">
                <a16:creationId xmlns:a16="http://schemas.microsoft.com/office/drawing/2014/main" id="{40D75463-9E91-8FE8-E31D-1DE558A06A8E}"/>
              </a:ext>
            </a:extLst>
          </p:cNvPr>
          <p:cNvSpPr txBox="1">
            <a:spLocks/>
          </p:cNvSpPr>
          <p:nvPr/>
        </p:nvSpPr>
        <p:spPr>
          <a:xfrm>
            <a:off x="267886" y="477240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are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Tree>
    <p:extLst>
      <p:ext uri="{BB962C8B-B14F-4D97-AF65-F5344CB8AC3E}">
        <p14:creationId xmlns:p14="http://schemas.microsoft.com/office/powerpoint/2010/main" val="131631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835A02-F43C-044F-85A0-7F6CA9C7E981}"/>
              </a:ext>
            </a:extLst>
          </p:cNvPr>
          <p:cNvSpPr>
            <a:spLocks noGrp="1"/>
          </p:cNvSpPr>
          <p:nvPr>
            <p:ph type="title"/>
          </p:nvPr>
        </p:nvSpPr>
        <p:spPr>
          <a:xfrm>
            <a:off x="428625" y="1168619"/>
            <a:ext cx="7532034" cy="2139553"/>
          </a:xfrm>
        </p:spPr>
        <p:txBody>
          <a:bodyPr/>
          <a:lstStyle/>
          <a:p>
            <a:br>
              <a:rPr lang="en-US" dirty="0"/>
            </a:br>
            <a:br>
              <a:rPr lang="en-US" dirty="0"/>
            </a:br>
            <a:r>
              <a:rPr lang="en-US" dirty="0"/>
              <a:t>Current assumption universal life</a:t>
            </a:r>
          </a:p>
        </p:txBody>
      </p:sp>
      <p:sp>
        <p:nvSpPr>
          <p:cNvPr id="6" name="Footer Placeholder 4">
            <a:extLst>
              <a:ext uri="{FF2B5EF4-FFF2-40B4-BE49-F238E27FC236}">
                <a16:creationId xmlns:a16="http://schemas.microsoft.com/office/drawing/2014/main" id="{06597FC8-0130-4DAF-886C-D162A870F194}"/>
              </a:ext>
            </a:extLst>
          </p:cNvPr>
          <p:cNvSpPr txBox="1">
            <a:spLocks/>
          </p:cNvSpPr>
          <p:nvPr/>
        </p:nvSpPr>
        <p:spPr>
          <a:xfrm>
            <a:off x="-465283" y="4869656"/>
            <a:ext cx="5322185" cy="273844"/>
          </a:xfrm>
          <a:prstGeom prst="rect">
            <a:avLst/>
          </a:prstGeom>
        </p:spPr>
        <p:txBody>
          <a:bodyPr vert="horz" lIns="68580" tIns="34290" rIns="68580" bIns="34290" rtlCol="0" anchor="ctr"/>
          <a:lstStyle>
            <a:defPPr>
              <a:defRPr lang="en-US"/>
            </a:defPPr>
            <a:lvl1pPr marL="0" algn="ctr" defTabSz="457200" rtl="0" eaLnBrk="1" latinLnBrk="0" hangingPunct="1">
              <a:defRPr sz="1400" kern="1200" baseline="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cxnSp>
        <p:nvCxnSpPr>
          <p:cNvPr id="7" name="Straight Connector 6">
            <a:extLst>
              <a:ext uri="{FF2B5EF4-FFF2-40B4-BE49-F238E27FC236}">
                <a16:creationId xmlns:a16="http://schemas.microsoft.com/office/drawing/2014/main" id="{F9A6D986-FF4D-4F1E-8835-90547EAA7B76}"/>
              </a:ext>
            </a:extLst>
          </p:cNvPr>
          <p:cNvCxnSpPr/>
          <p:nvPr/>
        </p:nvCxnSpPr>
        <p:spPr>
          <a:xfrm>
            <a:off x="534783" y="1746688"/>
            <a:ext cx="685800" cy="0"/>
          </a:xfrm>
          <a:prstGeom prst="line">
            <a:avLst/>
          </a:prstGeom>
          <a:ln w="63500">
            <a:solidFill>
              <a:srgbClr val="00C4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868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E996F1-89CE-1B48-A920-40FBD75EE938}"/>
              </a:ext>
            </a:extLst>
          </p:cNvPr>
          <p:cNvSpPr>
            <a:spLocks noGrp="1"/>
          </p:cNvSpPr>
          <p:nvPr>
            <p:ph type="title"/>
          </p:nvPr>
        </p:nvSpPr>
        <p:spPr>
          <a:xfrm>
            <a:off x="464705" y="333166"/>
            <a:ext cx="8687990" cy="513614"/>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ts val="1200"/>
              </a:spcBef>
            </a:pPr>
            <a:r>
              <a:rPr lang="en-US" sz="3200" dirty="0">
                <a:solidFill>
                  <a:schemeClr val="bg1"/>
                </a:solidFill>
                <a:latin typeface="FS Elliot Pro Light" panose="02000503040000020004" pitchFamily="50" charset="0"/>
              </a:rPr>
              <a:t>Principal</a:t>
            </a:r>
            <a:r>
              <a:rPr lang="en-US" sz="3200" baseline="30000" dirty="0">
                <a:solidFill>
                  <a:schemeClr val="bg1"/>
                </a:solidFill>
                <a:latin typeface="FS Elliot Pro Light" panose="02000503040000020004" pitchFamily="50" charset="0"/>
              </a:rPr>
              <a:t> </a:t>
            </a:r>
            <a:r>
              <a:rPr lang="en-US" sz="3200" dirty="0">
                <a:solidFill>
                  <a:schemeClr val="bg1"/>
                </a:solidFill>
                <a:latin typeface="FS Elliot Pro Light" panose="02000503040000020004" pitchFamily="50" charset="0"/>
              </a:rPr>
              <a:t>Universal Life Provider Edge II℠</a:t>
            </a:r>
          </a:p>
        </p:txBody>
      </p:sp>
      <p:sp>
        <p:nvSpPr>
          <p:cNvPr id="11" name="TextBox 10">
            <a:extLst>
              <a:ext uri="{FF2B5EF4-FFF2-40B4-BE49-F238E27FC236}">
                <a16:creationId xmlns:a16="http://schemas.microsoft.com/office/drawing/2014/main" id="{941108D0-BF3E-7B48-AE63-1CFC120DCAB6}"/>
              </a:ext>
            </a:extLst>
          </p:cNvPr>
          <p:cNvSpPr txBox="1"/>
          <p:nvPr/>
        </p:nvSpPr>
        <p:spPr>
          <a:xfrm>
            <a:off x="6923316" y="5943600"/>
            <a:ext cx="13854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3" dirty="0"/>
          </a:p>
        </p:txBody>
      </p:sp>
      <p:sp>
        <p:nvSpPr>
          <p:cNvPr id="2" name="TextBox 1">
            <a:extLst>
              <a:ext uri="{FF2B5EF4-FFF2-40B4-BE49-F238E27FC236}">
                <a16:creationId xmlns:a16="http://schemas.microsoft.com/office/drawing/2014/main" id="{FBC3EB19-365B-F441-BF78-E6784BBA6302}"/>
              </a:ext>
            </a:extLst>
          </p:cNvPr>
          <p:cNvSpPr txBox="1"/>
          <p:nvPr/>
        </p:nvSpPr>
        <p:spPr>
          <a:xfrm>
            <a:off x="-245097" y="1065229"/>
            <a:ext cx="0" cy="0"/>
          </a:xfrm>
          <a:prstGeom prst="rect">
            <a:avLst/>
          </a:prstGeom>
        </p:spPr>
        <p:txBody>
          <a:bodyPr vert="horz" wrap="none" lIns="91440" tIns="45720" rIns="91440" bIns="45720" rtlCol="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90000"/>
              </a:lnSpc>
            </a:pPr>
            <a:endParaRPr lang="en-US" sz="3000" spc="-70" dirty="0">
              <a:solidFill>
                <a:srgbClr val="0091DA"/>
              </a:solidFill>
              <a:latin typeface="+mj-lt"/>
              <a:cs typeface="FS Elliot Pro Light"/>
            </a:endParaRPr>
          </a:p>
        </p:txBody>
      </p:sp>
      <p:sp>
        <p:nvSpPr>
          <p:cNvPr id="15" name="Rectangle 14">
            <a:extLst>
              <a:ext uri="{FF2B5EF4-FFF2-40B4-BE49-F238E27FC236}">
                <a16:creationId xmlns:a16="http://schemas.microsoft.com/office/drawing/2014/main" id="{74364F78-7030-8447-818F-F4424B1550CD}"/>
              </a:ext>
            </a:extLst>
          </p:cNvPr>
          <p:cNvSpPr/>
          <p:nvPr/>
        </p:nvSpPr>
        <p:spPr>
          <a:xfrm>
            <a:off x="0" y="1123951"/>
            <a:ext cx="9144000" cy="3429577"/>
          </a:xfrm>
          <a:prstGeom prst="rect">
            <a:avLst/>
          </a:prstGeom>
          <a:solidFill>
            <a:schemeClr val="bg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800"/>
          </a:p>
        </p:txBody>
      </p:sp>
      <p:sp>
        <p:nvSpPr>
          <p:cNvPr id="9" name="Footer Placeholder 4">
            <a:extLst>
              <a:ext uri="{FF2B5EF4-FFF2-40B4-BE49-F238E27FC236}">
                <a16:creationId xmlns:a16="http://schemas.microsoft.com/office/drawing/2014/main" id="{A073A719-BFF3-4515-9B01-49CD3BBC3E32}"/>
              </a:ext>
            </a:extLst>
          </p:cNvPr>
          <p:cNvSpPr txBox="1">
            <a:spLocks/>
          </p:cNvSpPr>
          <p:nvPr/>
        </p:nvSpPr>
        <p:spPr>
          <a:xfrm>
            <a:off x="399691" y="4779366"/>
            <a:ext cx="5322185"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All guarantees based on the claims-paying ability of the issuing insurance company.</a:t>
            </a: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Rider availability varies by state.</a:t>
            </a:r>
          </a:p>
          <a:p>
            <a:endPar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endParaRPr>
          </a:p>
          <a:p>
            <a:r>
              <a:rPr lang="en-US" sz="82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rPr>
              <a:t>For financial professional use only. Not for distribution to the public.</a:t>
            </a:r>
          </a:p>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sp>
        <p:nvSpPr>
          <p:cNvPr id="12" name="Rectangle 11">
            <a:extLst>
              <a:ext uri="{FF2B5EF4-FFF2-40B4-BE49-F238E27FC236}">
                <a16:creationId xmlns:a16="http://schemas.microsoft.com/office/drawing/2014/main" id="{F0A07CC3-159C-4218-ABF7-F0D10D2489C3}"/>
              </a:ext>
            </a:extLst>
          </p:cNvPr>
          <p:cNvSpPr/>
          <p:nvPr/>
        </p:nvSpPr>
        <p:spPr>
          <a:xfrm>
            <a:off x="592010" y="1247056"/>
            <a:ext cx="5009720" cy="3077766"/>
          </a:xfrm>
          <a:prstGeom prst="rect">
            <a:avLst/>
          </a:prstGeom>
        </p:spPr>
        <p:txBody>
          <a:bodyPr wrap="square" lIns="0" tIns="0" rIns="0" bIns="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Lower-cost protection with some cash value accumulation</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Optional no-lapse guarantee to age 100</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Key riders: business value increase, chronic illness, cost of living increase, salary increase</a:t>
            </a:r>
          </a:p>
          <a:p>
            <a:pPr marL="257175" indent="-257175">
              <a:spcBef>
                <a:spcPts val="1200"/>
              </a:spcBef>
              <a:buClr>
                <a:srgbClr val="4D4E53"/>
              </a:buClr>
              <a:buFont typeface="Arial" panose="020B0604020202020204" pitchFamily="34" charset="0"/>
              <a:buChar char="•"/>
            </a:pPr>
            <a:r>
              <a:rPr lang="en-US" sz="1800" dirty="0">
                <a:solidFill>
                  <a:srgbClr val="23273F"/>
                </a:solidFill>
                <a:latin typeface="FS Elliot Pro Light" panose="02000503040000020004" pitchFamily="50" charset="0"/>
              </a:rPr>
              <a:t>Underwriting programs: Accelerated Underwriting, Business Solutions Enhanced Underwriting, Multi-life, Risk Upgrade</a:t>
            </a:r>
          </a:p>
          <a:p>
            <a:pPr marL="137156" indent="-137156">
              <a:spcBef>
                <a:spcPts val="1200"/>
              </a:spcBef>
            </a:pPr>
            <a:endParaRPr lang="en-US" sz="1600" dirty="0">
              <a:solidFill>
                <a:srgbClr val="4D4E53"/>
              </a:solidFill>
              <a:latin typeface="FS Elliot Pro Light" panose="02000503040000020004" pitchFamily="50" charset="0"/>
            </a:endParaRPr>
          </a:p>
        </p:txBody>
      </p:sp>
      <p:sp>
        <p:nvSpPr>
          <p:cNvPr id="17" name="Footer Placeholder 4">
            <a:extLst>
              <a:ext uri="{FF2B5EF4-FFF2-40B4-BE49-F238E27FC236}">
                <a16:creationId xmlns:a16="http://schemas.microsoft.com/office/drawing/2014/main" id="{79CF1594-D057-4284-927A-F8816547703A}"/>
              </a:ext>
            </a:extLst>
          </p:cNvPr>
          <p:cNvSpPr txBox="1">
            <a:spLocks/>
          </p:cNvSpPr>
          <p:nvPr/>
        </p:nvSpPr>
        <p:spPr>
          <a:xfrm>
            <a:off x="464705" y="4433538"/>
            <a:ext cx="8214592" cy="273844"/>
          </a:xfrm>
          <a:prstGeom prst="rect">
            <a:avLst/>
          </a:prstGeom>
        </p:spPr>
        <p:txBody>
          <a:bodyPr vert="horz" lIns="68580" tIns="34290" rIns="68580" bIns="3429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900" spc="75" dirty="0">
              <a:ln w="0" cmpd="sng">
                <a:noFill/>
              </a:ln>
              <a:solidFill>
                <a:schemeClr val="bg1"/>
              </a:solidFill>
              <a:effectLst>
                <a:outerShdw blurRad="50800" dist="50800" dir="5400000" sx="1000" sy="1000" algn="ctr" rotWithShape="0">
                  <a:srgbClr val="000000">
                    <a:alpha val="43137"/>
                  </a:srgbClr>
                </a:outerShdw>
              </a:effectLst>
              <a:latin typeface="FS Elliot Pro" pitchFamily="50" charset="0"/>
              <a:cs typeface="Arial" panose="020B0604020202020204" pitchFamily="34" charset="0"/>
            </a:endParaRPr>
          </a:p>
        </p:txBody>
      </p:sp>
      <p:pic>
        <p:nvPicPr>
          <p:cNvPr id="4" name="Picture 3">
            <a:extLst>
              <a:ext uri="{FF2B5EF4-FFF2-40B4-BE49-F238E27FC236}">
                <a16:creationId xmlns:a16="http://schemas.microsoft.com/office/drawing/2014/main" id="{0F021CBF-F159-067A-1275-958BE4B2BFF0}"/>
              </a:ext>
            </a:extLst>
          </p:cNvPr>
          <p:cNvPicPr>
            <a:picLocks noChangeAspect="1"/>
          </p:cNvPicPr>
          <p:nvPr/>
        </p:nvPicPr>
        <p:blipFill>
          <a:blip r:embed="rId3"/>
          <a:stretch>
            <a:fillRect/>
          </a:stretch>
        </p:blipFill>
        <p:spPr>
          <a:xfrm>
            <a:off x="6355216" y="1252460"/>
            <a:ext cx="2451386" cy="3181078"/>
          </a:xfrm>
          <a:prstGeom prst="rect">
            <a:avLst/>
          </a:prstGeom>
        </p:spPr>
      </p:pic>
    </p:spTree>
    <p:extLst>
      <p:ext uri="{BB962C8B-B14F-4D97-AF65-F5344CB8AC3E}">
        <p14:creationId xmlns:p14="http://schemas.microsoft.com/office/powerpoint/2010/main" val="1670325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rincipal">
      <a:dk1>
        <a:srgbClr val="8C8D8E"/>
      </a:dk1>
      <a:lt1>
        <a:sysClr val="window" lastClr="FFFFFF"/>
      </a:lt1>
      <a:dk2>
        <a:srgbClr val="464E7E"/>
      </a:dk2>
      <a:lt2>
        <a:srgbClr val="0091DA"/>
      </a:lt2>
      <a:accent1>
        <a:srgbClr val="00C4D9"/>
      </a:accent1>
      <a:accent2>
        <a:srgbClr val="00C19F"/>
      </a:accent2>
      <a:accent3>
        <a:srgbClr val="F2AF32"/>
      </a:accent3>
      <a:accent4>
        <a:srgbClr val="FF9231"/>
      </a:accent4>
      <a:accent5>
        <a:srgbClr val="162B48"/>
      </a:accent5>
      <a:accent6>
        <a:srgbClr val="0076CF"/>
      </a:accent6>
      <a:hlink>
        <a:srgbClr val="00C4D9"/>
      </a:hlink>
      <a:folHlink>
        <a:srgbClr val="162B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rnd">
          <a:noFill/>
          <a:prstDash val="sysDot"/>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lnSpc>
            <a:spcPct val="90000"/>
          </a:lnSpc>
          <a:spcBef>
            <a:spcPts val="0"/>
          </a:spcBef>
          <a:defRPr sz="3000" spc="-70" dirty="0">
            <a:solidFill>
              <a:srgbClr val="0091DA"/>
            </a:solidFill>
            <a:latin typeface="+mj-lt"/>
            <a:cs typeface="FS Elliot Pro Light"/>
          </a:defRPr>
        </a:defPPr>
      </a:lstStyle>
    </a:txDef>
  </a:objectDefaults>
  <a:extraClrSchemeLst/>
</a:theme>
</file>

<file path=ppt/theme/theme4.xml><?xml version="1.0" encoding="utf-8"?>
<a:theme xmlns:a="http://schemas.openxmlformats.org/drawingml/2006/main" name="Office Theme">
  <a:themeElements>
    <a:clrScheme name="PRINCIPAL TEMPLATE">
      <a:dk1>
        <a:srgbClr val="333333"/>
      </a:dk1>
      <a:lt1>
        <a:srgbClr val="FFFFFF"/>
      </a:lt1>
      <a:dk2>
        <a:srgbClr val="004C97"/>
      </a:dk2>
      <a:lt2>
        <a:srgbClr val="55FFF5"/>
      </a:lt2>
      <a:accent1>
        <a:srgbClr val="002855"/>
      </a:accent1>
      <a:accent2>
        <a:srgbClr val="0076CF"/>
      </a:accent2>
      <a:accent3>
        <a:srgbClr val="00C3D9"/>
      </a:accent3>
      <a:accent4>
        <a:srgbClr val="BDE3FC"/>
      </a:accent4>
      <a:accent5>
        <a:srgbClr val="DCF94D"/>
      </a:accent5>
      <a:accent6>
        <a:srgbClr val="FAC800"/>
      </a:accent6>
      <a:hlink>
        <a:srgbClr val="0061A0"/>
      </a:hlink>
      <a:folHlink>
        <a:srgbClr val="0091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FC1B827F3C1442801D581C73294682" ma:contentTypeVersion="17" ma:contentTypeDescription="Create a new document." ma:contentTypeScope="" ma:versionID="f78fc2a66b5231251a21fa5fa43502dc">
  <xsd:schema xmlns:xsd="http://www.w3.org/2001/XMLSchema" xmlns:xs="http://www.w3.org/2001/XMLSchema" xmlns:p="http://schemas.microsoft.com/office/2006/metadata/properties" xmlns:ns2="5d3dbe52-9a4f-4f08-99d8-aaca30901a44" xmlns:ns3="00a0abf1-db4d-40c2-9ab0-8f11fd44dbb4" xmlns:ns4="b321ad9c-65f3-4b5a-ad5c-8eb431ac3fd0" targetNamespace="http://schemas.microsoft.com/office/2006/metadata/properties" ma:root="true" ma:fieldsID="376e1cab67b3738f0724acfd8d65a30e" ns2:_="" ns3:_="" ns4:_="">
    <xsd:import namespace="5d3dbe52-9a4f-4f08-99d8-aaca30901a44"/>
    <xsd:import namespace="00a0abf1-db4d-40c2-9ab0-8f11fd44dbb4"/>
    <xsd:import namespace="b321ad9c-65f3-4b5a-ad5c-8eb431ac3f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Notes1" minOccurs="0"/>
                <xsd:element ref="ns2:MediaLengthInSeconds" minOccurs="0"/>
                <xsd:element ref="ns2:checkmark"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dbe52-9a4f-4f08-99d8-aaca30901a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heckmark" ma:index="21" nillable="true" ma:displayName="check mark" ma:default="1" ma:format="Dropdown" ma:internalName="checkmark">
      <xsd:simpleType>
        <xsd:restriction base="dms:Boolea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3f235f5-6c35-4060-8631-19fa73a84a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a0abf1-db4d-40c2-9ab0-8f11fd44db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Notes1" ma:index="19" nillable="true" ma:displayName="Notes" ma:internalName="Notes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21ad9c-65f3-4b5a-ad5c-8eb431ac3fd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ab27a41a-bde0-4c0d-b4b9-3654378b47c2}" ma:internalName="TaxCatchAll" ma:showField="CatchAllData" ma:web="00a0abf1-db4d-40c2-9ab0-8f11fd44db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1 xmlns="00a0abf1-db4d-40c2-9ab0-8f11fd44dbb4" xsi:nil="true"/>
    <TaxCatchAll xmlns="b321ad9c-65f3-4b5a-ad5c-8eb431ac3fd0" xsi:nil="true"/>
    <lcf76f155ced4ddcb4097134ff3c332f xmlns="5d3dbe52-9a4f-4f08-99d8-aaca30901a44">
      <Terms xmlns="http://schemas.microsoft.com/office/infopath/2007/PartnerControls"/>
    </lcf76f155ced4ddcb4097134ff3c332f>
    <checkmark xmlns="5d3dbe52-9a4f-4f08-99d8-aaca30901a44">true</checkmark>
  </documentManagement>
</p:properties>
</file>

<file path=customXml/itemProps1.xml><?xml version="1.0" encoding="utf-8"?>
<ds:datastoreItem xmlns:ds="http://schemas.openxmlformats.org/officeDocument/2006/customXml" ds:itemID="{C5265103-53B0-486B-B932-F2D8C868D5EF}"/>
</file>

<file path=customXml/itemProps2.xml><?xml version="1.0" encoding="utf-8"?>
<ds:datastoreItem xmlns:ds="http://schemas.openxmlformats.org/officeDocument/2006/customXml" ds:itemID="{5D238818-9972-40ED-8563-EBD63270D444}">
  <ds:schemaRefs>
    <ds:schemaRef ds:uri="http://schemas.microsoft.com/sharepoint/v3/contenttype/forms"/>
  </ds:schemaRefs>
</ds:datastoreItem>
</file>

<file path=customXml/itemProps3.xml><?xml version="1.0" encoding="utf-8"?>
<ds:datastoreItem xmlns:ds="http://schemas.openxmlformats.org/officeDocument/2006/customXml" ds:itemID="{07876AF2-A8C5-41D4-B7DA-6555413FCF76}">
  <ds:schemaRefs>
    <ds:schemaRef ds:uri="31fdc272-1231-4307-b06c-ae82560ea7da"/>
    <ds:schemaRef ds:uri="http://schemas.microsoft.com/office/2006/documentManagement/types"/>
    <ds:schemaRef ds:uri="http://purl.org/dc/dcmitype/"/>
    <ds:schemaRef ds:uri="00a0abf1-db4d-40c2-9ab0-8f11fd44dbb4"/>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 ds:uri="b321ad9c-65f3-4b5a-ad5c-8eb431ac3fd0"/>
  </ds:schemaRefs>
</ds:datastoreItem>
</file>

<file path=docProps/app.xml><?xml version="1.0" encoding="utf-8"?>
<Properties xmlns="http://schemas.openxmlformats.org/officeDocument/2006/extended-properties" xmlns:vt="http://schemas.openxmlformats.org/officeDocument/2006/docPropsVTypes">
  <Template/>
  <TotalTime>32060</TotalTime>
  <Words>3036</Words>
  <Application>Microsoft Office PowerPoint</Application>
  <PresentationFormat>On-screen Show (16:9)</PresentationFormat>
  <Paragraphs>395</Paragraphs>
  <Slides>36</Slides>
  <Notes>36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36</vt:i4>
      </vt:variant>
    </vt:vector>
  </HeadingPairs>
  <TitlesOfParts>
    <vt:vector size="52" baseType="lpstr">
      <vt:lpstr>.PingFang SC Regular</vt:lpstr>
      <vt:lpstr>Arial</vt:lpstr>
      <vt:lpstr>Calibri</vt:lpstr>
      <vt:lpstr>Calibri Light</vt:lpstr>
      <vt:lpstr>Courier New</vt:lpstr>
      <vt:lpstr>FS Elliot Pro</vt:lpstr>
      <vt:lpstr>FS Elliot Pro Light</vt:lpstr>
      <vt:lpstr>FSElliotPro</vt:lpstr>
      <vt:lpstr>Monaco</vt:lpstr>
      <vt:lpstr>Segoe UI</vt:lpstr>
      <vt:lpstr>STIXGeneral-Regular</vt:lpstr>
      <vt:lpstr>Symbol</vt:lpstr>
      <vt:lpstr>Office Theme</vt:lpstr>
      <vt:lpstr>Office Theme</vt:lpstr>
      <vt:lpstr>Office Theme</vt:lpstr>
      <vt:lpstr>Office Theme</vt:lpstr>
      <vt:lpstr>PowerPoint Presentation</vt:lpstr>
      <vt:lpstr>We can help you succeed in the business market </vt:lpstr>
      <vt:lpstr>Find a product to fit the need</vt:lpstr>
      <vt:lpstr>Term life</vt:lpstr>
      <vt:lpstr>Principal® Term</vt:lpstr>
      <vt:lpstr>Principal Term</vt:lpstr>
      <vt:lpstr>Principal® Guaranteed Issue Term II</vt:lpstr>
      <vt:lpstr>  Current assumption universal life</vt:lpstr>
      <vt:lpstr>Principal Universal Life Provider Edge II℠</vt:lpstr>
      <vt:lpstr>Principal Universal Life Provider Edge II</vt:lpstr>
      <vt:lpstr>Principal Universal Life Flex III℠</vt:lpstr>
      <vt:lpstr>Principal Universal Life Flex III</vt:lpstr>
      <vt:lpstr>Principal® Survivorship Universal Life Provider</vt:lpstr>
      <vt:lpstr>Principal Survivorship Universal Life Provider</vt:lpstr>
      <vt:lpstr>Indexed universal life</vt:lpstr>
      <vt:lpstr>Accounts that fuel growth potential </vt:lpstr>
      <vt:lpstr>Principal Indexed Universal Life Accumulation II℠</vt:lpstr>
      <vt:lpstr>Principal Indexed Universal Life Accumulation II</vt:lpstr>
      <vt:lpstr>Income flexibility with loan options</vt:lpstr>
      <vt:lpstr>Principal Indexed Universal Life Flex II℠</vt:lpstr>
      <vt:lpstr>Principal Universal Life Flex III</vt:lpstr>
      <vt:lpstr>Variable universal life</vt:lpstr>
      <vt:lpstr>Principal Variable Universal Life Income IV℠</vt:lpstr>
      <vt:lpstr>Principal Variable Universal Life Income IV</vt:lpstr>
      <vt:lpstr>Principal Executive Variable Universal Life III℠</vt:lpstr>
      <vt:lpstr>Principal Executive Variable Universal Life III</vt:lpstr>
      <vt:lpstr>  VUL investment story</vt:lpstr>
      <vt:lpstr>Key policy riders</vt:lpstr>
      <vt:lpstr>Business value increase rider</vt:lpstr>
      <vt:lpstr>Chronic illness death benefit advance rider</vt:lpstr>
      <vt:lpstr>  Life paid-up rider  Helps protect your clients from an unexpected taxable event. </vt:lpstr>
      <vt:lpstr>Services that can help you stand out</vt:lpstr>
      <vt:lpstr>SMB underwriting solutions</vt:lpstr>
      <vt:lpstr> Automated policy distributions  Helps maximize income keep distributions income tax-free</vt:lpstr>
      <vt:lpstr> Business Market Administration  You and your clients get ongoing support throughout the life if the plan.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Pattee</dc:creator>
  <cp:lastModifiedBy>Wright, Christine</cp:lastModifiedBy>
  <cp:revision>482</cp:revision>
  <dcterms:created xsi:type="dcterms:W3CDTF">2016-01-11T21:19:21Z</dcterms:created>
  <dcterms:modified xsi:type="dcterms:W3CDTF">2023-11-07T15:15:50Z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0x0101007BFC1B827F3C1442801D581C73294682</vt:lpwstr>
  </property>
  <property fmtid="{D5CDD505-2E9C-101B-9397-08002B2CF9AE}" pid="3" name="DocumentType">
    <vt:lpwstr>Document</vt:lpwstr>
  </property>
  <property fmtid="{D5CDD505-2E9C-101B-9397-08002B2CF9AE}" pid="4" name="DownloadCount">
    <vt:lpwstr/>
  </property>
  <property fmtid="{D5CDD505-2E9C-101B-9397-08002B2CF9AE}" pid="5" name="Description0">
    <vt:lpwstr/>
  </property>
  <property fmtid="{D5CDD505-2E9C-101B-9397-08002B2CF9AE}" pid="6" name="MSIP_Label_af49516a-7525-4936-8880-b1dc1e580865_Enabled">
    <vt:lpwstr>true</vt:lpwstr>
  </property>
  <property fmtid="{D5CDD505-2E9C-101B-9397-08002B2CF9AE}" pid="7" name="MSIP_Label_af49516a-7525-4936-8880-b1dc1e580865_SetDate">
    <vt:lpwstr>2021-12-09T15:42:32Z</vt:lpwstr>
  </property>
  <property fmtid="{D5CDD505-2E9C-101B-9397-08002B2CF9AE}" pid="8" name="MSIP_Label_af49516a-7525-4936-8880-b1dc1e580865_Method">
    <vt:lpwstr>Privileged</vt:lpwstr>
  </property>
  <property fmtid="{D5CDD505-2E9C-101B-9397-08002B2CF9AE}" pid="9" name="MSIP_Label_af49516a-7525-4936-8880-b1dc1e580865_Name">
    <vt:lpwstr>Non-visible label</vt:lpwstr>
  </property>
  <property fmtid="{D5CDD505-2E9C-101B-9397-08002B2CF9AE}" pid="10" name="MSIP_Label_af49516a-7525-4936-8880-b1dc1e580865_SiteId">
    <vt:lpwstr>3bea478c-1684-4a8c-8e85-045ec54ba430</vt:lpwstr>
  </property>
  <property fmtid="{D5CDD505-2E9C-101B-9397-08002B2CF9AE}" pid="11" name="MSIP_Label_af49516a-7525-4936-8880-b1dc1e580865_ContentBits">
    <vt:lpwstr>0</vt:lpwstr>
  </property>
  <property fmtid="{D5CDD505-2E9C-101B-9397-08002B2CF9AE}" pid="12" name="MediaServiceImageTags">
    <vt:lpwstr/>
  </property>
</Properties>
</file>