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 id="2147483753" r:id="rId5"/>
  </p:sldMasterIdLst>
  <p:notesMasterIdLst>
    <p:notesMasterId r:id="rId35"/>
  </p:notesMasterIdLst>
  <p:handoutMasterIdLst>
    <p:handoutMasterId r:id="rId36"/>
  </p:handoutMasterIdLst>
  <p:sldIdLst>
    <p:sldId id="259" r:id="rId6"/>
    <p:sldId id="258" r:id="rId7"/>
    <p:sldId id="374" r:id="rId8"/>
    <p:sldId id="433" r:id="rId9"/>
    <p:sldId id="376" r:id="rId10"/>
    <p:sldId id="377" r:id="rId11"/>
    <p:sldId id="378" r:id="rId12"/>
    <p:sldId id="379" r:id="rId13"/>
    <p:sldId id="434" r:id="rId14"/>
    <p:sldId id="382" r:id="rId15"/>
    <p:sldId id="429" r:id="rId16"/>
    <p:sldId id="430" r:id="rId17"/>
    <p:sldId id="431" r:id="rId18"/>
    <p:sldId id="432" r:id="rId19"/>
    <p:sldId id="435" r:id="rId20"/>
    <p:sldId id="388" r:id="rId21"/>
    <p:sldId id="389" r:id="rId22"/>
    <p:sldId id="437" r:id="rId23"/>
    <p:sldId id="436" r:id="rId24"/>
    <p:sldId id="392" r:id="rId25"/>
    <p:sldId id="393" r:id="rId26"/>
    <p:sldId id="427" r:id="rId27"/>
    <p:sldId id="438" r:id="rId28"/>
    <p:sldId id="396" r:id="rId29"/>
    <p:sldId id="428" r:id="rId30"/>
    <p:sldId id="356" r:id="rId31"/>
    <p:sldId id="399" r:id="rId32"/>
    <p:sldId id="400" r:id="rId33"/>
    <p:sldId id="40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orient="horz" pos="888" userDrawn="1">
          <p15:clr>
            <a:srgbClr val="A4A3A4"/>
          </p15:clr>
        </p15:guide>
        <p15:guide id="3" pos="3840">
          <p15:clr>
            <a:srgbClr val="A4A3A4"/>
          </p15:clr>
        </p15:guide>
        <p15:guide id="4" orient="horz" pos="39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Keith" initials="SK" lastIdx="1" clrIdx="0">
    <p:extLst>
      <p:ext uri="{19B8F6BF-5375-455C-9EA6-DF929625EA0E}">
        <p15:presenceInfo xmlns:p15="http://schemas.microsoft.com/office/powerpoint/2012/main" userId="S::Scott.Keith@principal.com::540b541c-36d8-4085-b40d-10d8fc246d1e" providerId="AD"/>
      </p:ext>
    </p:extLst>
  </p:cmAuthor>
  <p:cmAuthor id="2" name="Polina Engel" initials="PE" lastIdx="1" clrIdx="1">
    <p:extLst>
      <p:ext uri="{19B8F6BF-5375-455C-9EA6-DF929625EA0E}">
        <p15:presenceInfo xmlns:p15="http://schemas.microsoft.com/office/powerpoint/2012/main" userId="Polina Eng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6CF"/>
    <a:srgbClr val="00C4D9"/>
    <a:srgbClr val="0091DA"/>
    <a:srgbClr val="55FFF5"/>
    <a:srgbClr val="9E8BFF"/>
    <a:srgbClr val="BDE4FC"/>
    <a:srgbClr val="333333"/>
    <a:srgbClr val="002855"/>
    <a:srgbClr val="DCF9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77279" autoAdjust="0"/>
  </p:normalViewPr>
  <p:slideViewPr>
    <p:cSldViewPr snapToGrid="0" snapToObjects="1" showGuides="1">
      <p:cViewPr varScale="1">
        <p:scale>
          <a:sx n="82" d="100"/>
          <a:sy n="82" d="100"/>
        </p:scale>
        <p:origin x="1644" y="60"/>
      </p:cViewPr>
      <p:guideLst>
        <p:guide orient="horz" pos="1272"/>
        <p:guide orient="horz" pos="888"/>
        <p:guide pos="3840"/>
        <p:guide orient="horz" pos="396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Zomeren, Avis" userId="03df3120-c255-4331-a09b-f426c2c4e6c7" providerId="ADAL" clId="{2EDAA8FB-5A8A-4BF0-9E90-1C145B22BD68}"/>
    <pc:docChg chg="modSld">
      <pc:chgData name="Van Zomeren, Avis" userId="03df3120-c255-4331-a09b-f426c2c4e6c7" providerId="ADAL" clId="{2EDAA8FB-5A8A-4BF0-9E90-1C145B22BD68}" dt="2023-05-24T15:29:14.819" v="7" actId="20577"/>
      <pc:docMkLst>
        <pc:docMk/>
      </pc:docMkLst>
      <pc:sldChg chg="modSp mod">
        <pc:chgData name="Van Zomeren, Avis" userId="03df3120-c255-4331-a09b-f426c2c4e6c7" providerId="ADAL" clId="{2EDAA8FB-5A8A-4BF0-9E90-1C145B22BD68}" dt="2023-05-24T15:29:14.819" v="7" actId="20577"/>
        <pc:sldMkLst>
          <pc:docMk/>
          <pc:sldMk cId="1401795699" sldId="389"/>
        </pc:sldMkLst>
        <pc:spChg chg="mod">
          <ac:chgData name="Van Zomeren, Avis" userId="03df3120-c255-4331-a09b-f426c2c4e6c7" providerId="ADAL" clId="{2EDAA8FB-5A8A-4BF0-9E90-1C145B22BD68}" dt="2023-05-24T15:29:14.819" v="7" actId="20577"/>
          <ac:spMkLst>
            <pc:docMk/>
            <pc:sldMk cId="1401795699" sldId="389"/>
            <ac:spMk id="19" creationId="{5CF92EB4-865B-C742-B485-72F6B1DA9DF9}"/>
          </ac:spMkLst>
        </pc:spChg>
      </pc:sldChg>
      <pc:sldChg chg="modSp mod">
        <pc:chgData name="Van Zomeren, Avis" userId="03df3120-c255-4331-a09b-f426c2c4e6c7" providerId="ADAL" clId="{2EDAA8FB-5A8A-4BF0-9E90-1C145B22BD68}" dt="2023-05-24T15:29:07.960" v="3" actId="20577"/>
        <pc:sldMkLst>
          <pc:docMk/>
          <pc:sldMk cId="2164807329" sldId="429"/>
        </pc:sldMkLst>
        <pc:spChg chg="mod">
          <ac:chgData name="Van Zomeren, Avis" userId="03df3120-c255-4331-a09b-f426c2c4e6c7" providerId="ADAL" clId="{2EDAA8FB-5A8A-4BF0-9E90-1C145B22BD68}" dt="2023-05-24T15:29:07.960" v="3" actId="20577"/>
          <ac:spMkLst>
            <pc:docMk/>
            <pc:sldMk cId="2164807329" sldId="429"/>
            <ac:spMk id="16" creationId="{D798F0A8-D4FF-9346-B0CB-0B621C49C06C}"/>
          </ac:spMkLst>
        </pc:spChg>
      </pc:sldChg>
    </pc:docChg>
  </pc:docChgLst>
  <pc:docChgLst>
    <pc:chgData name="Engel, Polina" userId="8666d8bf-f403-4e6c-a833-3302b4147a77" providerId="ADAL" clId="{40C971D3-C694-4AD8-8E1B-213D9FFC20A9}"/>
    <pc:docChg chg="custSel modSld">
      <pc:chgData name="Engel, Polina" userId="8666d8bf-f403-4e6c-a833-3302b4147a77" providerId="ADAL" clId="{40C971D3-C694-4AD8-8E1B-213D9FFC20A9}" dt="2023-05-09T17:02:29.991" v="3" actId="13926"/>
      <pc:docMkLst>
        <pc:docMk/>
      </pc:docMkLst>
      <pc:sldChg chg="modSp mod">
        <pc:chgData name="Engel, Polina" userId="8666d8bf-f403-4e6c-a833-3302b4147a77" providerId="ADAL" clId="{40C971D3-C694-4AD8-8E1B-213D9FFC20A9}" dt="2023-05-09T17:02:29.991" v="3" actId="13926"/>
        <pc:sldMkLst>
          <pc:docMk/>
          <pc:sldMk cId="1401795699" sldId="389"/>
        </pc:sldMkLst>
        <pc:spChg chg="mod">
          <ac:chgData name="Engel, Polina" userId="8666d8bf-f403-4e6c-a833-3302b4147a77" providerId="ADAL" clId="{40C971D3-C694-4AD8-8E1B-213D9FFC20A9}" dt="2023-05-09T17:02:29.991" v="3" actId="13926"/>
          <ac:spMkLst>
            <pc:docMk/>
            <pc:sldMk cId="1401795699" sldId="389"/>
            <ac:spMk id="19" creationId="{5CF92EB4-865B-C742-B485-72F6B1DA9DF9}"/>
          </ac:spMkLst>
        </pc:spChg>
      </pc:sldChg>
      <pc:sldChg chg="modSp mod addCm modCm">
        <pc:chgData name="Engel, Polina" userId="8666d8bf-f403-4e6c-a833-3302b4147a77" providerId="ADAL" clId="{40C971D3-C694-4AD8-8E1B-213D9FFC20A9}" dt="2023-05-09T17:02:08.110" v="2"/>
        <pc:sldMkLst>
          <pc:docMk/>
          <pc:sldMk cId="2164807329" sldId="429"/>
        </pc:sldMkLst>
        <pc:spChg chg="mod">
          <ac:chgData name="Engel, Polina" userId="8666d8bf-f403-4e6c-a833-3302b4147a77" providerId="ADAL" clId="{40C971D3-C694-4AD8-8E1B-213D9FFC20A9}" dt="2023-05-09T17:01:46.998" v="0" actId="13926"/>
          <ac:spMkLst>
            <pc:docMk/>
            <pc:sldMk cId="2164807329" sldId="429"/>
            <ac:spMk id="16" creationId="{D798F0A8-D4FF-9346-B0CB-0B621C49C06C}"/>
          </ac:spMkLst>
        </pc:spChg>
      </pc:sldChg>
    </pc:docChg>
  </pc:docChgLst>
  <pc:docChgLst>
    <pc:chgData name="Avis Van Zomeren" userId="03df3120-c255-4331-a09b-f426c2c4e6c7" providerId="ADAL" clId="{50374CB2-2A4D-4BDB-9AE6-0004F369CB0A}"/>
    <pc:docChg chg="undo custSel modSld">
      <pc:chgData name="Avis Van Zomeren" userId="03df3120-c255-4331-a09b-f426c2c4e6c7" providerId="ADAL" clId="{50374CB2-2A4D-4BDB-9AE6-0004F369CB0A}" dt="2023-05-24T14:44:08.866" v="26" actId="20577"/>
      <pc:docMkLst>
        <pc:docMk/>
      </pc:docMkLst>
      <pc:sldChg chg="modSp mod">
        <pc:chgData name="Avis Van Zomeren" userId="03df3120-c255-4331-a09b-f426c2c4e6c7" providerId="ADAL" clId="{50374CB2-2A4D-4BDB-9AE6-0004F369CB0A}" dt="2023-05-24T14:21:34.133" v="0" actId="20577"/>
        <pc:sldMkLst>
          <pc:docMk/>
          <pc:sldMk cId="1644593553" sldId="258"/>
        </pc:sldMkLst>
        <pc:spChg chg="mod">
          <ac:chgData name="Avis Van Zomeren" userId="03df3120-c255-4331-a09b-f426c2c4e6c7" providerId="ADAL" clId="{50374CB2-2A4D-4BDB-9AE6-0004F369CB0A}" dt="2023-05-24T14:21:34.133" v="0" actId="20577"/>
          <ac:spMkLst>
            <pc:docMk/>
            <pc:sldMk cId="1644593553" sldId="258"/>
            <ac:spMk id="5" creationId="{7957BC16-19D2-A843-9BA7-47BC28DBF113}"/>
          </ac:spMkLst>
        </pc:spChg>
      </pc:sldChg>
      <pc:sldChg chg="modSp mod">
        <pc:chgData name="Avis Van Zomeren" userId="03df3120-c255-4331-a09b-f426c2c4e6c7" providerId="ADAL" clId="{50374CB2-2A4D-4BDB-9AE6-0004F369CB0A}" dt="2023-05-24T14:43:42.634" v="21" actId="13926"/>
        <pc:sldMkLst>
          <pc:docMk/>
          <pc:sldMk cId="1401795699" sldId="389"/>
        </pc:sldMkLst>
        <pc:spChg chg="mod">
          <ac:chgData name="Avis Van Zomeren" userId="03df3120-c255-4331-a09b-f426c2c4e6c7" providerId="ADAL" clId="{50374CB2-2A4D-4BDB-9AE6-0004F369CB0A}" dt="2023-05-24T14:43:42.634" v="21" actId="13926"/>
          <ac:spMkLst>
            <pc:docMk/>
            <pc:sldMk cId="1401795699" sldId="389"/>
            <ac:spMk id="19" creationId="{5CF92EB4-865B-C742-B485-72F6B1DA9DF9}"/>
          </ac:spMkLst>
        </pc:spChg>
      </pc:sldChg>
      <pc:sldChg chg="modSp mod">
        <pc:chgData name="Avis Van Zomeren" userId="03df3120-c255-4331-a09b-f426c2c4e6c7" providerId="ADAL" clId="{50374CB2-2A4D-4BDB-9AE6-0004F369CB0A}" dt="2023-05-24T14:44:08.866" v="26" actId="20577"/>
        <pc:sldMkLst>
          <pc:docMk/>
          <pc:sldMk cId="1482806926" sldId="401"/>
        </pc:sldMkLst>
        <pc:spChg chg="mod">
          <ac:chgData name="Avis Van Zomeren" userId="03df3120-c255-4331-a09b-f426c2c4e6c7" providerId="ADAL" clId="{50374CB2-2A4D-4BDB-9AE6-0004F369CB0A}" dt="2023-05-24T14:44:08.866" v="26" actId="20577"/>
          <ac:spMkLst>
            <pc:docMk/>
            <pc:sldMk cId="1482806926" sldId="401"/>
            <ac:spMk id="5" creationId="{A9082761-FE6E-499F-B59D-753813B5444B}"/>
          </ac:spMkLst>
        </pc:spChg>
      </pc:sldChg>
      <pc:sldChg chg="modSp mod delCm">
        <pc:chgData name="Avis Van Zomeren" userId="03df3120-c255-4331-a09b-f426c2c4e6c7" providerId="ADAL" clId="{50374CB2-2A4D-4BDB-9AE6-0004F369CB0A}" dt="2023-05-24T14:43:18.731" v="16" actId="13926"/>
        <pc:sldMkLst>
          <pc:docMk/>
          <pc:sldMk cId="2164807329" sldId="429"/>
        </pc:sldMkLst>
        <pc:spChg chg="mod">
          <ac:chgData name="Avis Van Zomeren" userId="03df3120-c255-4331-a09b-f426c2c4e6c7" providerId="ADAL" clId="{50374CB2-2A4D-4BDB-9AE6-0004F369CB0A}" dt="2023-05-24T14:43:18.731" v="16" actId="13926"/>
          <ac:spMkLst>
            <pc:docMk/>
            <pc:sldMk cId="2164807329" sldId="429"/>
            <ac:spMk id="16" creationId="{D798F0A8-D4FF-9346-B0CB-0B621C49C06C}"/>
          </ac:spMkLst>
        </pc:spChg>
      </pc:sldChg>
      <pc:sldChg chg="addCm delCm">
        <pc:chgData name="Avis Van Zomeren" userId="03df3120-c255-4331-a09b-f426c2c4e6c7" providerId="ADAL" clId="{50374CB2-2A4D-4BDB-9AE6-0004F369CB0A}" dt="2023-05-24T14:22:34.649" v="3" actId="1592"/>
        <pc:sldMkLst>
          <pc:docMk/>
          <pc:sldMk cId="3381162087" sldId="4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7A514-4B31-754F-83A0-1BF6DEB7AE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D133CE-EE09-5D4F-B0BA-2481E514F5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754EA6-C368-BE48-A376-FFC88CD26F78}" type="datetimeFigureOut">
              <a:rPr lang="en-US" smtClean="0"/>
              <a:t>05/24/2023</a:t>
            </a:fld>
            <a:endParaRPr lang="en-US"/>
          </a:p>
        </p:txBody>
      </p:sp>
      <p:sp>
        <p:nvSpPr>
          <p:cNvPr id="4" name="Footer Placeholder 3">
            <a:extLst>
              <a:ext uri="{FF2B5EF4-FFF2-40B4-BE49-F238E27FC236}">
                <a16:creationId xmlns:a16="http://schemas.microsoft.com/office/drawing/2014/main" id="{A1A7625B-CF4B-4F4D-9A26-4196FD85AE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5C7D62-97F1-9A41-BD4B-F2D15CA101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8BBEB-112A-3D4E-901C-94DDF122471B}" type="slidenum">
              <a:rPr lang="en-US" smtClean="0"/>
              <a:t>‹#›</a:t>
            </a:fld>
            <a:endParaRPr lang="en-US"/>
          </a:p>
        </p:txBody>
      </p:sp>
    </p:spTree>
    <p:extLst>
      <p:ext uri="{BB962C8B-B14F-4D97-AF65-F5344CB8AC3E}">
        <p14:creationId xmlns:p14="http://schemas.microsoft.com/office/powerpoint/2010/main" val="169825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706F9-BA0D-B249-91FB-56985A0E5B6A}" type="datetimeFigureOut">
              <a:rPr lang="en-US" smtClean="0"/>
              <a:t>05/24/2023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D98F7-5D96-8644-BBA6-72A94972AAFF}" type="slidenum">
              <a:rPr lang="en-US" smtClean="0"/>
              <a:t>‹#›</a:t>
            </a:fld>
            <a:endParaRPr lang="en-US"/>
          </a:p>
        </p:txBody>
      </p:sp>
    </p:spTree>
    <p:extLst>
      <p:ext uri="{BB962C8B-B14F-4D97-AF65-F5344CB8AC3E}">
        <p14:creationId xmlns:p14="http://schemas.microsoft.com/office/powerpoint/2010/main" val="235240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a:t>
            </a:fld>
            <a:endParaRPr lang="en-US"/>
          </a:p>
        </p:txBody>
      </p:sp>
    </p:spTree>
    <p:extLst>
      <p:ext uri="{BB962C8B-B14F-4D97-AF65-F5344CB8AC3E}">
        <p14:creationId xmlns:p14="http://schemas.microsoft.com/office/powerpoint/2010/main" val="91410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10</a:t>
            </a:fld>
            <a:endParaRPr lang="en-US"/>
          </a:p>
        </p:txBody>
      </p:sp>
    </p:spTree>
    <p:extLst>
      <p:ext uri="{BB962C8B-B14F-4D97-AF65-F5344CB8AC3E}">
        <p14:creationId xmlns:p14="http://schemas.microsoft.com/office/powerpoint/2010/main" val="385720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Once you’ve identified the most important goals, then consider the role that a deferred comp plan can play in helping achieve those goals. The plan offers benefits and considerations for both the organization and the key employees.</a:t>
            </a:r>
          </a:p>
          <a:p>
            <a:endParaRPr lang="en-US" sz="1200" b="0" i="0" u="none" strike="noStrike" kern="1200" baseline="0" dirty="0">
              <a:solidFill>
                <a:schemeClr val="tx1"/>
              </a:solidFill>
              <a:latin typeface="+mn-lt"/>
              <a:ea typeface="+mn-ea"/>
              <a:cs typeface="+mn-cs"/>
            </a:endParaRPr>
          </a:p>
          <a:p>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11</a:t>
            </a:fld>
            <a:endParaRPr lang="en-US"/>
          </a:p>
        </p:txBody>
      </p:sp>
    </p:spTree>
    <p:extLst>
      <p:ext uri="{BB962C8B-B14F-4D97-AF65-F5344CB8AC3E}">
        <p14:creationId xmlns:p14="http://schemas.microsoft.com/office/powerpoint/2010/main" val="400665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221861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13</a:t>
            </a:fld>
            <a:endParaRPr lang="en-US"/>
          </a:p>
        </p:txBody>
      </p:sp>
    </p:spTree>
    <p:extLst>
      <p:ext uri="{BB962C8B-B14F-4D97-AF65-F5344CB8AC3E}">
        <p14:creationId xmlns:p14="http://schemas.microsoft.com/office/powerpoint/2010/main" val="103815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14</a:t>
            </a:fld>
            <a:endParaRPr lang="en-US"/>
          </a:p>
        </p:txBody>
      </p:sp>
    </p:spTree>
    <p:extLst>
      <p:ext uri="{BB962C8B-B14F-4D97-AF65-F5344CB8AC3E}">
        <p14:creationId xmlns:p14="http://schemas.microsoft.com/office/powerpoint/2010/main" val="251170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15</a:t>
            </a:fld>
            <a:endParaRPr lang="en-US"/>
          </a:p>
        </p:txBody>
      </p:sp>
    </p:spTree>
    <p:extLst>
      <p:ext uri="{BB962C8B-B14F-4D97-AF65-F5344CB8AC3E}">
        <p14:creationId xmlns:p14="http://schemas.microsoft.com/office/powerpoint/2010/main" val="5060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16</a:t>
            </a:fld>
            <a:endParaRPr lang="en-US"/>
          </a:p>
        </p:txBody>
      </p:sp>
    </p:spTree>
    <p:extLst>
      <p:ext uri="{BB962C8B-B14F-4D97-AF65-F5344CB8AC3E}">
        <p14:creationId xmlns:p14="http://schemas.microsoft.com/office/powerpoint/2010/main" val="4075986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You're in control of making the plan yours – it’s based on the specific goals of your organization and unique needs of your key employees. Together with your financial professional, we’ll walk you through the decisions that need to be made to design a plan that makes sense for your organization: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the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4129466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chart shows how money is contributed to the incentive bonus plan and paid out at a later date. It also points out that when the benefit is distributed to the key employee, the employer receives an income-tax deduction and the key employee pays income tax on it.</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18</a:t>
            </a:fld>
            <a:endParaRPr lang="en-US"/>
          </a:p>
        </p:txBody>
      </p:sp>
    </p:spTree>
    <p:extLst>
      <p:ext uri="{BB962C8B-B14F-4D97-AF65-F5344CB8AC3E}">
        <p14:creationId xmlns:p14="http://schemas.microsoft.com/office/powerpoint/2010/main" val="3595443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Keeping your promise to pay benefits to participants in the future is important. Any one of these three (or combination of) financing options can help you do that. Plus, we’ll provide a detailed financial model comparing the options to help you make this decision.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19</a:t>
            </a:fld>
            <a:endParaRPr lang="en-US"/>
          </a:p>
        </p:txBody>
      </p:sp>
    </p:spTree>
    <p:extLst>
      <p:ext uri="{BB962C8B-B14F-4D97-AF65-F5344CB8AC3E}">
        <p14:creationId xmlns:p14="http://schemas.microsoft.com/office/powerpoint/2010/main" val="351282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2</a:t>
            </a:fld>
            <a:endParaRPr lang="en-US"/>
          </a:p>
        </p:txBody>
      </p:sp>
    </p:spTree>
    <p:extLst>
      <p:ext uri="{BB962C8B-B14F-4D97-AF65-F5344CB8AC3E}">
        <p14:creationId xmlns:p14="http://schemas.microsoft.com/office/powerpoint/2010/main" val="3651080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20</a:t>
            </a:fld>
            <a:endParaRPr lang="en-US"/>
          </a:p>
        </p:txBody>
      </p:sp>
    </p:spTree>
    <p:extLst>
      <p:ext uri="{BB962C8B-B14F-4D97-AF65-F5344CB8AC3E}">
        <p14:creationId xmlns:p14="http://schemas.microsoft.com/office/powerpoint/2010/main" val="426887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21</a:t>
            </a:fld>
            <a:endParaRPr lang="en-US"/>
          </a:p>
        </p:txBody>
      </p:sp>
    </p:spTree>
    <p:extLst>
      <p:ext uri="{BB962C8B-B14F-4D97-AF65-F5344CB8AC3E}">
        <p14:creationId xmlns:p14="http://schemas.microsoft.com/office/powerpoint/2010/main" val="169431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help you stay on top of your plan, a range of information is available on our website and corporate accounting reports. You also have easy access to plan asset and liability reporting, investment resources, and other tools to assist with administering your plan. Plus, depending on your plan type and design, you’ll receive:</a:t>
            </a:r>
          </a:p>
          <a:p>
            <a:endParaRPr lang="en-US" sz="1200" b="0" i="0" u="none" strike="noStrike" kern="1200" baseline="0" dirty="0">
              <a:solidFill>
                <a:schemeClr val="tx1"/>
              </a:solidFill>
              <a:latin typeface="+mn-lt"/>
              <a:ea typeface="+mn-ea"/>
              <a:cs typeface="+mn-cs"/>
            </a:endParaRPr>
          </a:p>
          <a:p>
            <a:r>
              <a:rPr lang="en-US" dirty="0"/>
              <a:t>Read</a:t>
            </a:r>
            <a:r>
              <a:rPr lang="en-US" baseline="0" dirty="0"/>
              <a:t>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22</a:t>
            </a:fld>
            <a:endParaRPr lang="en-US"/>
          </a:p>
        </p:txBody>
      </p:sp>
    </p:spTree>
    <p:extLst>
      <p:ext uri="{BB962C8B-B14F-4D97-AF65-F5344CB8AC3E}">
        <p14:creationId xmlns:p14="http://schemas.microsoft.com/office/powerpoint/2010/main" val="169465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Read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23</a:t>
            </a:fld>
            <a:endParaRPr lang="en-US"/>
          </a:p>
        </p:txBody>
      </p:sp>
    </p:spTree>
    <p:extLst>
      <p:ext uri="{BB962C8B-B14F-4D97-AF65-F5344CB8AC3E}">
        <p14:creationId xmlns:p14="http://schemas.microsoft.com/office/powerpoint/2010/main" val="1116510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24</a:t>
            </a:fld>
            <a:endParaRPr lang="en-US"/>
          </a:p>
        </p:txBody>
      </p:sp>
    </p:spTree>
    <p:extLst>
      <p:ext uri="{BB962C8B-B14F-4D97-AF65-F5344CB8AC3E}">
        <p14:creationId xmlns:p14="http://schemas.microsoft.com/office/powerpoint/2010/main" val="2827965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deferred comp plan is your plan. Its long-term success depends on how well it keeps pace with your organization’s needs and goals -- today and tomorrow. So once your plan is in place, we’ll make sure to provide: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 slide</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25</a:t>
            </a:fld>
            <a:endParaRPr lang="en-US"/>
          </a:p>
        </p:txBody>
      </p:sp>
    </p:spTree>
    <p:extLst>
      <p:ext uri="{BB962C8B-B14F-4D97-AF65-F5344CB8AC3E}">
        <p14:creationId xmlns:p14="http://schemas.microsoft.com/office/powerpoint/2010/main" val="2001302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26</a:t>
            </a:fld>
            <a:endParaRPr lang="en-US"/>
          </a:p>
        </p:txBody>
      </p:sp>
    </p:spTree>
    <p:extLst>
      <p:ext uri="{BB962C8B-B14F-4D97-AF65-F5344CB8AC3E}">
        <p14:creationId xmlns:p14="http://schemas.microsoft.com/office/powerpoint/2010/main" val="3152075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history speaks for itself. We’ve been providing nonqualified deferred compensation plans for more than 30 years and are the No. 1 provider of deferred comp plans.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sets us apart from others is our: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Commitment to and experience in the business and retirement plan markets.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Unique plan design and flexibility to tailor it to specific needs and goals.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Specialized team of legal, accounting and financing resources with more than 200 years of experience to provide support.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Service and commitment to building long-lasting relationships.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member of the FORTUNE 500®, our employees are passionate about helping clients of all income and portfolio sizes achieve their goals. You can count on us to offer innovative ideas, investment expertise and real-life solutions to help make financial progress possible.</a:t>
            </a:r>
          </a:p>
          <a:p>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30000" dirty="0">
                <a:solidFill>
                  <a:srgbClr val="8C8D8E"/>
                </a:solidFill>
                <a:latin typeface="Arial" panose="020B0604020202020204" pitchFamily="34" charset="0"/>
                <a:cs typeface="Arial" panose="020B0604020202020204" pitchFamily="34" charset="0"/>
              </a:rPr>
              <a:t>*</a:t>
            </a:r>
            <a:r>
              <a:rPr lang="en-US" sz="1200" dirty="0">
                <a:solidFill>
                  <a:srgbClr val="8C8D8E"/>
                </a:solidFill>
                <a:latin typeface="Arial" panose="020B0604020202020204" pitchFamily="34" charset="0"/>
                <a:cs typeface="Arial" panose="020B0604020202020204" pitchFamily="34" charset="0"/>
              </a:rPr>
              <a:t> </a:t>
            </a:r>
            <a:r>
              <a:rPr lang="en-US" sz="1200" dirty="0">
                <a:solidFill>
                  <a:srgbClr val="23273F"/>
                </a:solidFill>
                <a:cs typeface="Arial" panose="020B0604020202020204" pitchFamily="34" charset="0"/>
              </a:rPr>
              <a:t>Based on number of Section 409A plans, PLANSPONSOR 2021 Defined Contribution Recordkeeping Survey, July 2021.</a:t>
            </a: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27</a:t>
            </a:fld>
            <a:endParaRPr lang="en-US"/>
          </a:p>
        </p:txBody>
      </p:sp>
    </p:spTree>
    <p:extLst>
      <p:ext uri="{BB962C8B-B14F-4D97-AF65-F5344CB8AC3E}">
        <p14:creationId xmlns:p14="http://schemas.microsoft.com/office/powerpoint/2010/main" val="1918608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28</a:t>
            </a:fld>
            <a:endParaRPr lang="en-US"/>
          </a:p>
        </p:txBody>
      </p:sp>
    </p:spTree>
    <p:extLst>
      <p:ext uri="{BB962C8B-B14F-4D97-AF65-F5344CB8AC3E}">
        <p14:creationId xmlns:p14="http://schemas.microsoft.com/office/powerpoint/2010/main" val="2248912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29</a:t>
            </a:fld>
            <a:endParaRPr lang="en-US"/>
          </a:p>
        </p:txBody>
      </p:sp>
    </p:spTree>
    <p:extLst>
      <p:ext uri="{BB962C8B-B14F-4D97-AF65-F5344CB8AC3E}">
        <p14:creationId xmlns:p14="http://schemas.microsoft.com/office/powerpoint/2010/main" val="161945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3</a:t>
            </a:fld>
            <a:endParaRPr lang="en-US"/>
          </a:p>
        </p:txBody>
      </p:sp>
    </p:spTree>
    <p:extLst>
      <p:ext uri="{BB962C8B-B14F-4D97-AF65-F5344CB8AC3E}">
        <p14:creationId xmlns:p14="http://schemas.microsoft.com/office/powerpoint/2010/main" val="190143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36494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5</a:t>
            </a:fld>
            <a:endParaRPr lang="en-US"/>
          </a:p>
        </p:txBody>
      </p:sp>
    </p:spTree>
    <p:extLst>
      <p:ext uri="{BB962C8B-B14F-4D97-AF65-F5344CB8AC3E}">
        <p14:creationId xmlns:p14="http://schemas.microsoft.com/office/powerpoint/2010/main" val="238443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167982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265118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8</a:t>
            </a:fld>
            <a:endParaRPr lang="en-US"/>
          </a:p>
        </p:txBody>
      </p:sp>
    </p:spTree>
    <p:extLst>
      <p:ext uri="{BB962C8B-B14F-4D97-AF65-F5344CB8AC3E}">
        <p14:creationId xmlns:p14="http://schemas.microsoft.com/office/powerpoint/2010/main" val="340787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9</a:t>
            </a:fld>
            <a:endParaRPr lang="en-US"/>
          </a:p>
        </p:txBody>
      </p:sp>
    </p:spTree>
    <p:extLst>
      <p:ext uri="{BB962C8B-B14F-4D97-AF65-F5344CB8AC3E}">
        <p14:creationId xmlns:p14="http://schemas.microsoft.com/office/powerpoint/2010/main" val="603946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Tree>
    <p:extLst>
      <p:ext uri="{BB962C8B-B14F-4D97-AF65-F5344CB8AC3E}">
        <p14:creationId xmlns:p14="http://schemas.microsoft.com/office/powerpoint/2010/main" val="94698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6806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52207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br>
              <a:rPr lang="en-US" dirty="0"/>
            </a:br>
            <a:r>
              <a:rPr lang="en-US" dirty="0"/>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3711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72732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E7B696-172D-5248-83FA-B612F76F9BDA}"/>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9C96CC2-3453-EC49-9D4E-F36624A1EF38}"/>
              </a:ext>
            </a:extLst>
          </p:cNvPr>
          <p:cNvPicPr>
            <a:picLocks noChangeAspect="1"/>
          </p:cNvPicPr>
          <p:nvPr userDrawn="1"/>
        </p:nvPicPr>
        <p:blipFill>
          <a:blip r:embed="rId2"/>
          <a:stretch>
            <a:fillRect/>
          </a:stretch>
        </p:blipFill>
        <p:spPr>
          <a:xfrm>
            <a:off x="10956517" y="6410513"/>
            <a:ext cx="1033272" cy="301032"/>
          </a:xfrm>
          <a:prstGeom prst="rect">
            <a:avLst/>
          </a:prstGeom>
        </p:spPr>
      </p:pic>
      <p:sp>
        <p:nvSpPr>
          <p:cNvPr id="9" name="Rectangle 8">
            <a:extLst>
              <a:ext uri="{FF2B5EF4-FFF2-40B4-BE49-F238E27FC236}">
                <a16:creationId xmlns:a16="http://schemas.microsoft.com/office/drawing/2014/main" id="{EF9DF1F4-247F-4845-9343-EC328F3ED275}"/>
              </a:ext>
            </a:extLst>
          </p:cNvPr>
          <p:cNvSpPr/>
          <p:nvPr userDrawn="1"/>
        </p:nvSpPr>
        <p:spPr>
          <a:xfrm>
            <a:off x="0" y="2038662"/>
            <a:ext cx="6385810" cy="3837481"/>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endParaRPr lang="en-US" sz="2400" b="1" baseline="0" dirty="0">
              <a:latin typeface="FS Elliot Pro" panose="02000503040000020004" pitchFamily="2" charset="0"/>
            </a:endParaRPr>
          </a:p>
        </p:txBody>
      </p:sp>
      <p:sp>
        <p:nvSpPr>
          <p:cNvPr id="10" name="Rectangle 9">
            <a:extLst>
              <a:ext uri="{FF2B5EF4-FFF2-40B4-BE49-F238E27FC236}">
                <a16:creationId xmlns:a16="http://schemas.microsoft.com/office/drawing/2014/main" id="{9FDF5D0C-AF7B-3349-8704-D7501271B1B0}"/>
              </a:ext>
            </a:extLst>
          </p:cNvPr>
          <p:cNvSpPr/>
          <p:nvPr userDrawn="1"/>
        </p:nvSpPr>
        <p:spPr>
          <a:xfrm>
            <a:off x="6096000" y="2038662"/>
            <a:ext cx="6096000" cy="383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600" b="1" dirty="0">
                <a:latin typeface="FS Elliot Pro" panose="02000503040000020004" pitchFamily="2" charset="0"/>
              </a:rPr>
              <a:t>Header 1</a:t>
            </a:r>
          </a:p>
        </p:txBody>
      </p:sp>
      <p:sp>
        <p:nvSpPr>
          <p:cNvPr id="11" name="Title 1">
            <a:extLst>
              <a:ext uri="{FF2B5EF4-FFF2-40B4-BE49-F238E27FC236}">
                <a16:creationId xmlns:a16="http://schemas.microsoft.com/office/drawing/2014/main" id="{311D14E3-40E5-D247-8DD2-5D1056D676C2}"/>
              </a:ext>
            </a:extLst>
          </p:cNvPr>
          <p:cNvSpPr>
            <a:spLocks noGrp="1"/>
          </p:cNvSpPr>
          <p:nvPr>
            <p:ph type="title" hasCustomPrompt="1"/>
          </p:nvPr>
        </p:nvSpPr>
        <p:spPr>
          <a:xfrm>
            <a:off x="571500" y="884422"/>
            <a:ext cx="8317667" cy="619870"/>
          </a:xfrm>
        </p:spPr>
        <p:txBody>
          <a:bodyPr anchor="t">
            <a:noAutofit/>
          </a:bodyPr>
          <a:lstStyle>
            <a:lvl1pPr>
              <a:lnSpc>
                <a:spcPct val="100000"/>
              </a:lnSpc>
              <a:defRPr sz="4400" baseline="0">
                <a:solidFill>
                  <a:schemeClr val="bg1"/>
                </a:solidFill>
              </a:defRPr>
            </a:lvl1pPr>
          </a:lstStyle>
          <a:p>
            <a:r>
              <a:rPr lang="en-US" dirty="0"/>
              <a:t>Click to edit header</a:t>
            </a:r>
          </a:p>
        </p:txBody>
      </p:sp>
    </p:spTree>
    <p:extLst>
      <p:ext uri="{BB962C8B-B14F-4D97-AF65-F5344CB8AC3E}">
        <p14:creationId xmlns:p14="http://schemas.microsoft.com/office/powerpoint/2010/main" val="208586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A5FA2-5EF6-F14E-98FC-48EEAA71EC59}"/>
              </a:ext>
            </a:extLst>
          </p:cNvPr>
          <p:cNvSpPr/>
          <p:nvPr userDrawn="1"/>
        </p:nvSpPr>
        <p:spPr>
          <a:xfrm>
            <a:off x="0" y="0"/>
            <a:ext cx="12192000" cy="319703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graphicFrame>
        <p:nvGraphicFramePr>
          <p:cNvPr id="5" name="Table 8">
            <a:extLst>
              <a:ext uri="{FF2B5EF4-FFF2-40B4-BE49-F238E27FC236}">
                <a16:creationId xmlns:a16="http://schemas.microsoft.com/office/drawing/2014/main" id="{77E0BAAA-08C9-5146-A70E-6C0810421F27}"/>
              </a:ext>
            </a:extLst>
          </p:cNvPr>
          <p:cNvGraphicFramePr>
            <a:graphicFrameLocks noGrp="1"/>
          </p:cNvGraphicFramePr>
          <p:nvPr userDrawn="1">
            <p:extLst>
              <p:ext uri="{D42A27DB-BD31-4B8C-83A1-F6EECF244321}">
                <p14:modId xmlns:p14="http://schemas.microsoft.com/office/powerpoint/2010/main" val="3163830206"/>
              </p:ext>
            </p:extLst>
          </p:nvPr>
        </p:nvGraphicFramePr>
        <p:xfrm>
          <a:off x="609600" y="2173574"/>
          <a:ext cx="10972800" cy="3570001"/>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655061563"/>
                    </a:ext>
                  </a:extLst>
                </a:gridCol>
                <a:gridCol w="3657600">
                  <a:extLst>
                    <a:ext uri="{9D8B030D-6E8A-4147-A177-3AD203B41FA5}">
                      <a16:colId xmlns:a16="http://schemas.microsoft.com/office/drawing/2014/main" val="3823269180"/>
                    </a:ext>
                  </a:extLst>
                </a:gridCol>
                <a:gridCol w="3657600">
                  <a:extLst>
                    <a:ext uri="{9D8B030D-6E8A-4147-A177-3AD203B41FA5}">
                      <a16:colId xmlns:a16="http://schemas.microsoft.com/office/drawing/2014/main" val="664042979"/>
                    </a:ext>
                  </a:extLst>
                </a:gridCol>
              </a:tblGrid>
              <a:tr h="1022228">
                <a:tc>
                  <a:txBody>
                    <a:bodyPr/>
                    <a:lstStyle/>
                    <a:p>
                      <a:pPr algn="ctr"/>
                      <a:endParaRPr lang="en-US" sz="1600" b="1" i="0" dirty="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tc>
                  <a:txBody>
                    <a:bodyPr/>
                    <a:lstStyle/>
                    <a:p>
                      <a:pPr algn="ctr"/>
                      <a:endParaRPr lang="en-US" sz="1600" b="1" i="0" dirty="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tc>
                  <a:txBody>
                    <a:bodyPr/>
                    <a:lstStyle/>
                    <a:p>
                      <a:pPr algn="ctr"/>
                      <a:endParaRPr lang="en-US" sz="1600" b="1" i="0" dirty="0">
                        <a:latin typeface="FS Elliot Pro" panose="02000503040000020004" pitchFamily="2" charset="0"/>
                      </a:endParaRPr>
                    </a:p>
                  </a:txBody>
                  <a:tcPr marL="274320" marR="274320" marT="182880" marB="182880" anchor="ctr">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solidFill>
                        <a:srgbClr val="00C4D9"/>
                      </a:solidFill>
                      <a:prstDash val="solid"/>
                      <a:round/>
                      <a:headEnd type="none" w="med" len="med"/>
                      <a:tailEnd type="none" w="med" len="med"/>
                    </a:lnT>
                    <a:lnB w="9525" cap="flat" cmpd="sng" algn="ctr">
                      <a:noFill/>
                      <a:prstDash val="solid"/>
                      <a:round/>
                      <a:headEnd type="none" w="med" len="med"/>
                      <a:tailEnd type="none" w="med" len="med"/>
                    </a:lnB>
                    <a:gradFill flip="none" rotWithShape="1">
                      <a:gsLst>
                        <a:gs pos="60000">
                          <a:srgbClr val="0091DA"/>
                        </a:gs>
                        <a:gs pos="25000">
                          <a:schemeClr val="accent2"/>
                        </a:gs>
                        <a:gs pos="100000">
                          <a:srgbClr val="00C4D9"/>
                        </a:gs>
                      </a:gsLst>
                      <a:lin ang="18900000" scaled="1"/>
                      <a:tileRect/>
                    </a:gradFill>
                  </a:tcPr>
                </a:tc>
                <a:extLst>
                  <a:ext uri="{0D108BD9-81ED-4DB2-BD59-A6C34878D82A}">
                    <a16:rowId xmlns:a16="http://schemas.microsoft.com/office/drawing/2014/main" val="1706373190"/>
                  </a:ext>
                </a:extLst>
              </a:tr>
              <a:tr h="2547773">
                <a:tc>
                  <a:txBody>
                    <a:bodyPr/>
                    <a:lstStyle/>
                    <a:p>
                      <a:pPr marL="182880" indent="-182880">
                        <a:lnSpc>
                          <a:spcPct val="90000"/>
                        </a:lnSpc>
                        <a:spcAft>
                          <a:spcPts val="800"/>
                        </a:spcAft>
                        <a:buFont typeface="Arial" panose="020B0604020202020204" pitchFamily="34" charset="0"/>
                        <a:buChar char="•"/>
                      </a:pPr>
                      <a:endParaRPr lang="en-US" sz="1800" b="0" i="0" dirty="0">
                        <a:solidFill>
                          <a:srgbClr val="333333"/>
                        </a:solidFill>
                        <a:latin typeface="FS Elliot Pro Light" panose="02000503040000020004" pitchFamily="2" charset="0"/>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a:spcAft>
                          <a:spcPts val="800"/>
                        </a:spcAft>
                      </a:pPr>
                      <a:endParaRPr lang="en-US" sz="1800" dirty="0">
                        <a:solidFill>
                          <a:srgbClr val="333333"/>
                        </a:solidFill>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tc>
                  <a:txBody>
                    <a:bodyPr/>
                    <a:lstStyle/>
                    <a:p>
                      <a:pPr>
                        <a:spcAft>
                          <a:spcPts val="800"/>
                        </a:spcAft>
                      </a:pPr>
                      <a:endParaRPr lang="en-US" sz="1800" dirty="0">
                        <a:solidFill>
                          <a:srgbClr val="333333"/>
                        </a:solidFill>
                      </a:endParaRPr>
                    </a:p>
                  </a:txBody>
                  <a:tcPr marL="365760" marR="274320" marT="365760" marB="182880">
                    <a:lnL w="9525" cap="flat" cmpd="sng" algn="ctr">
                      <a:solidFill>
                        <a:srgbClr val="00C4D9"/>
                      </a:solidFill>
                      <a:prstDash val="solid"/>
                      <a:round/>
                      <a:headEnd type="none" w="med" len="med"/>
                      <a:tailEnd type="none" w="med" len="med"/>
                    </a:lnL>
                    <a:lnR w="9525" cap="flat" cmpd="sng" algn="ctr">
                      <a:solidFill>
                        <a:srgbClr val="00C4D9"/>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C4D9"/>
                      </a:solidFill>
                      <a:prstDash val="solid"/>
                      <a:round/>
                      <a:headEnd type="none" w="med" len="med"/>
                      <a:tailEnd type="none" w="med" len="med"/>
                    </a:lnB>
                    <a:solidFill>
                      <a:schemeClr val="bg1"/>
                    </a:solidFill>
                  </a:tcPr>
                </a:tc>
                <a:extLst>
                  <a:ext uri="{0D108BD9-81ED-4DB2-BD59-A6C34878D82A}">
                    <a16:rowId xmlns:a16="http://schemas.microsoft.com/office/drawing/2014/main" val="2421190601"/>
                  </a:ext>
                </a:extLst>
              </a:tr>
            </a:tbl>
          </a:graphicData>
        </a:graphic>
      </p:graphicFrame>
    </p:spTree>
    <p:extLst>
      <p:ext uri="{BB962C8B-B14F-4D97-AF65-F5344CB8AC3E}">
        <p14:creationId xmlns:p14="http://schemas.microsoft.com/office/powerpoint/2010/main" val="3443509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C5A9-1188-FD4D-8C46-A382DE97997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F97933-18E1-CA4E-90D3-876119C713B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4F7678-951A-9944-9CBF-73216C0A6D7F}"/>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5" name="Footer Placeholder 4">
            <a:extLst>
              <a:ext uri="{FF2B5EF4-FFF2-40B4-BE49-F238E27FC236}">
                <a16:creationId xmlns:a16="http://schemas.microsoft.com/office/drawing/2014/main" id="{1D76CA7B-8992-0D47-9FA0-CB01D07C3B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58A51B-7399-AD46-8079-9B150FA769CF}"/>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291320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D6CB-E316-BD47-82AE-D0C87B7B80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532EE3-7FE7-7D49-9176-02C204C0A21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3A31F-9700-5848-BB91-563B4B703BE7}"/>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5" name="Footer Placeholder 4">
            <a:extLst>
              <a:ext uri="{FF2B5EF4-FFF2-40B4-BE49-F238E27FC236}">
                <a16:creationId xmlns:a16="http://schemas.microsoft.com/office/drawing/2014/main" id="{AE776FB0-2F83-B244-BEC8-AE25FA5B17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46C10E-BCBD-DF4E-9479-3F22E415E0F4}"/>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3113771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B055-5A4D-3B44-9617-10CABCB5838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5C14B-4F10-124E-B888-842C848879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C5D674-CAEC-5F40-A038-52E15D2A1B2A}"/>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5" name="Footer Placeholder 4">
            <a:extLst>
              <a:ext uri="{FF2B5EF4-FFF2-40B4-BE49-F238E27FC236}">
                <a16:creationId xmlns:a16="http://schemas.microsoft.com/office/drawing/2014/main" id="{81BBFFE3-1748-9A4E-821E-8BB1D6DCD2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96642C-D6B3-0C44-897F-2370FF6B0B39}"/>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363455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2B89-67CC-A141-8522-DF80839AFE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3982384-8E50-6B4B-8ABF-5241CD99D8D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583560-5802-7C42-9355-C75671FE672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00AC66-CA96-0546-9B4E-93E9CEAF31FE}"/>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6" name="Footer Placeholder 5">
            <a:extLst>
              <a:ext uri="{FF2B5EF4-FFF2-40B4-BE49-F238E27FC236}">
                <a16:creationId xmlns:a16="http://schemas.microsoft.com/office/drawing/2014/main" id="{98ACA7B4-ACD4-B245-BF09-28398EEAF2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E669CC-9F28-9A45-BFEF-BB55678FEFDA}"/>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44453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dirty="0"/>
              <a:t>Click to edit header</a:t>
            </a:r>
          </a:p>
        </p:txBody>
      </p:sp>
    </p:spTree>
    <p:extLst>
      <p:ext uri="{BB962C8B-B14F-4D97-AF65-F5344CB8AC3E}">
        <p14:creationId xmlns:p14="http://schemas.microsoft.com/office/powerpoint/2010/main" val="2611804299"/>
      </p:ext>
    </p:extLst>
  </p:cSld>
  <p:clrMapOvr>
    <a:masterClrMapping/>
  </p:clrMapOvr>
  <p:extLst>
    <p:ext uri="{DCECCB84-F9BA-43D5-87BE-67443E8EF086}">
      <p15:sldGuideLst xmlns:p15="http://schemas.microsoft.com/office/powerpoint/2012/main">
        <p15:guide id="1" orient="horz" pos="384" userDrawn="1">
          <p15:clr>
            <a:srgbClr val="FBAE40"/>
          </p15:clr>
        </p15:guide>
        <p15:guide id="2"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A95C-E3AC-3940-A817-D95781FB6E5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65F35CD-8562-E14C-9103-DDD0960880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E6BCD-3FFD-E845-86CE-54477AC26C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28512-EABD-084E-86D8-FB3E2C7BB4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9BF78-C15A-5F48-B484-35A34B88E9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7E41FA-4BED-9947-B556-1F65D27481DD}"/>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8" name="Footer Placeholder 7">
            <a:extLst>
              <a:ext uri="{FF2B5EF4-FFF2-40B4-BE49-F238E27FC236}">
                <a16:creationId xmlns:a16="http://schemas.microsoft.com/office/drawing/2014/main" id="{F9287180-FA04-9C46-9E43-1CC5595A76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1CA1758-7E4D-DF4B-B796-A23EF2C53CAB}"/>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3532862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ABBB-2461-7045-9D4C-F32D82AA0A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E4B2D9-5B71-8542-8E07-71E3E3FC1408}"/>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4" name="Footer Placeholder 3">
            <a:extLst>
              <a:ext uri="{FF2B5EF4-FFF2-40B4-BE49-F238E27FC236}">
                <a16:creationId xmlns:a16="http://schemas.microsoft.com/office/drawing/2014/main" id="{D28E903E-D2E2-3A4E-9D0B-E19651F8DD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E01178-7E2A-C245-815F-C089FE82B61B}"/>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426721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CD944-AA65-1645-B17D-7EF98B7B709C}"/>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3" name="Footer Placeholder 2">
            <a:extLst>
              <a:ext uri="{FF2B5EF4-FFF2-40B4-BE49-F238E27FC236}">
                <a16:creationId xmlns:a16="http://schemas.microsoft.com/office/drawing/2014/main" id="{6F606E9A-F8F2-FC49-88C1-0F1D847E4C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04344DB-2B95-654F-A57F-57170CA51E7D}"/>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34138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0A67-64F9-8F49-9A31-E5458B67B4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86AD4D-FEC1-EA44-B70C-D3E51FB063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833491-3DF5-004D-A930-CA4C1D7DC29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1F900-CBD6-4B43-97EF-3BE7630C9305}"/>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6" name="Footer Placeholder 5">
            <a:extLst>
              <a:ext uri="{FF2B5EF4-FFF2-40B4-BE49-F238E27FC236}">
                <a16:creationId xmlns:a16="http://schemas.microsoft.com/office/drawing/2014/main" id="{589A76B8-3C7D-B94B-AC45-BA049A19FC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E42BC0-06B0-184B-B8BF-1668E6E3F707}"/>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3860636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9B29-0E84-8B43-8DD5-16ECAE9D4A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15D7E-E5CE-754D-92BB-8CA9FB1EED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34760C-11E5-3142-8975-CF5C5E943B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F7430-3845-8D41-AF35-96CFB11B8CAD}"/>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6" name="Footer Placeholder 5">
            <a:extLst>
              <a:ext uri="{FF2B5EF4-FFF2-40B4-BE49-F238E27FC236}">
                <a16:creationId xmlns:a16="http://schemas.microsoft.com/office/drawing/2014/main" id="{563D1DA9-1C8F-3A40-9BBB-DD0BD61CE2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0479C5-FBCE-D743-82A6-450A8C1604D6}"/>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2682076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0136-AB4B-7640-B377-091C32D85C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E0788-21F4-4E4D-9A8B-13BA992BC3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E8BA8-AF62-1948-8CA9-FA79E73C1C9D}"/>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5" name="Footer Placeholder 4">
            <a:extLst>
              <a:ext uri="{FF2B5EF4-FFF2-40B4-BE49-F238E27FC236}">
                <a16:creationId xmlns:a16="http://schemas.microsoft.com/office/drawing/2014/main" id="{FC070361-5238-F840-9469-7FAB33B245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90AB86-9F7D-404A-9AC7-DCF3E8513D72}"/>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1578784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0AAFA-3185-B34A-863E-7B2A8E332B4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29A14E-8E89-C547-8C92-62992B036B6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F34B3-CDF1-5349-B0CD-85666EDB9237}"/>
              </a:ext>
            </a:extLst>
          </p:cNvPr>
          <p:cNvSpPr>
            <a:spLocks noGrp="1"/>
          </p:cNvSpPr>
          <p:nvPr>
            <p:ph type="dt" sz="half" idx="10"/>
          </p:nvPr>
        </p:nvSpPr>
        <p:spPr>
          <a:xfrm>
            <a:off x="838200" y="6356350"/>
            <a:ext cx="2743200" cy="365125"/>
          </a:xfrm>
          <a:prstGeom prst="rect">
            <a:avLst/>
          </a:prstGeom>
        </p:spPr>
        <p:txBody>
          <a:bodyPr/>
          <a:lstStyle/>
          <a:p>
            <a:fld id="{1984A196-93DD-1142-96B2-8101711AB650}" type="datetimeFigureOut">
              <a:rPr lang="en-US" smtClean="0"/>
              <a:t>05/24/2023</a:t>
            </a:fld>
            <a:endParaRPr lang="en-US"/>
          </a:p>
        </p:txBody>
      </p:sp>
      <p:sp>
        <p:nvSpPr>
          <p:cNvPr id="5" name="Footer Placeholder 4">
            <a:extLst>
              <a:ext uri="{FF2B5EF4-FFF2-40B4-BE49-F238E27FC236}">
                <a16:creationId xmlns:a16="http://schemas.microsoft.com/office/drawing/2014/main" id="{EA28E143-48F3-A84B-A201-589FF6E82B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99F748-29B5-574C-AA11-BEA51BDA2F67}"/>
              </a:ext>
            </a:extLst>
          </p:cNvPr>
          <p:cNvSpPr>
            <a:spLocks noGrp="1"/>
          </p:cNvSpPr>
          <p:nvPr>
            <p:ph type="sldNum" sz="quarter" idx="12"/>
          </p:nvPr>
        </p:nvSpPr>
        <p:spPr>
          <a:xfrm>
            <a:off x="8610600" y="6356350"/>
            <a:ext cx="2743200" cy="365125"/>
          </a:xfrm>
          <a:prstGeom prst="rect">
            <a:avLst/>
          </a:prstGeom>
        </p:spPr>
        <p:txBody>
          <a:bodyPr/>
          <a:lstStyle/>
          <a:p>
            <a:fld id="{A42A25C1-859D-F04F-ACEF-DB79FE3D1B2F}" type="slidenum">
              <a:rPr lang="en-US" smtClean="0"/>
              <a:t>‹#›</a:t>
            </a:fld>
            <a:endParaRPr lang="en-US"/>
          </a:p>
        </p:txBody>
      </p:sp>
    </p:spTree>
    <p:extLst>
      <p:ext uri="{BB962C8B-B14F-4D97-AF65-F5344CB8AC3E}">
        <p14:creationId xmlns:p14="http://schemas.microsoft.com/office/powerpoint/2010/main" val="101995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821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67407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CB0B1B-0EAF-6349-92BB-84816AC581ED}"/>
              </a:ext>
            </a:extLst>
          </p:cNvPr>
          <p:cNvSpPr/>
          <p:nvPr userDrawn="1"/>
        </p:nvSpPr>
        <p:spPr>
          <a:xfrm>
            <a:off x="0" y="0"/>
            <a:ext cx="12192000" cy="2038662"/>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609600" y="824458"/>
            <a:ext cx="10972800" cy="599607"/>
          </a:xfrm>
        </p:spPr>
        <p:txBody>
          <a:bodyPr anchor="t">
            <a:noAutofit/>
          </a:bodyPr>
          <a:lstStyle>
            <a:lvl1pPr>
              <a:lnSpc>
                <a:spcPct val="100000"/>
              </a:lnSpc>
              <a:defRPr sz="4400" baseline="0"/>
            </a:lvl1pPr>
          </a:lstStyle>
          <a:p>
            <a:r>
              <a:rPr lang="en-US" dirty="0"/>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48840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dirty="0"/>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dirty="0"/>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dirty="0"/>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1763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a:t>
            </a:r>
            <a:br>
              <a:rPr lang="en-US" dirty="0"/>
            </a:br>
            <a:r>
              <a:rPr lang="en-US" dirty="0"/>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1704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dirty="0"/>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0239097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39338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dirty="0"/>
              <a:t>Click to edit header</a:t>
            </a:r>
          </a:p>
        </p:txBody>
      </p:sp>
      <p:sp>
        <p:nvSpPr>
          <p:cNvPr id="3" name="Text Placeholder 2"/>
          <p:cNvSpPr>
            <a:spLocks noGrp="1"/>
          </p:cNvSpPr>
          <p:nvPr>
            <p:ph type="body" idx="1"/>
          </p:nvPr>
        </p:nvSpPr>
        <p:spPr>
          <a:xfrm>
            <a:off x="577701" y="1286757"/>
            <a:ext cx="10972800" cy="4880046"/>
          </a:xfrm>
          <a:prstGeom prst="rect">
            <a:avLst/>
          </a:prstGeom>
        </p:spPr>
        <p:txBody>
          <a:bodyPr vert="horz" lIns="0" tIns="0" rIns="0" bIns="0" rtlCol="0">
            <a:noAutofit/>
          </a:bodyPr>
          <a:lstStyle/>
          <a:p>
            <a:pPr lvl="0"/>
            <a:r>
              <a:rPr lang="en-US" dirty="0"/>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dirty="0"/>
              <a:t>Second level</a:t>
            </a:r>
          </a:p>
          <a:p>
            <a:pPr lvl="2"/>
            <a:r>
              <a:rPr lang="en-US" dirty="0"/>
              <a:t>Third level</a:t>
            </a:r>
          </a:p>
        </p:txBody>
      </p:sp>
      <p:sp>
        <p:nvSpPr>
          <p:cNvPr id="5" name="Footer Placeholder 4"/>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dirty="0"/>
          </a:p>
        </p:txBody>
      </p:sp>
      <p:sp>
        <p:nvSpPr>
          <p:cNvPr id="6" name="Slide Number Placeholder 5"/>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959612762"/>
      </p:ext>
    </p:extLst>
  </p:cSld>
  <p:clrMap bg1="lt1" tx1="dk1" bg2="lt2" tx2="dk2" accent1="accent1" accent2="accent2" accent3="accent3" accent4="accent4" accent5="accent5" accent6="accent6" hlink="hlink" folHlink="folHlink"/>
  <p:sldLayoutIdLst>
    <p:sldLayoutId id="2147483731" r:id="rId1"/>
    <p:sldLayoutId id="2147483747" r:id="rId2"/>
    <p:sldLayoutId id="2147483733" r:id="rId3"/>
    <p:sldLayoutId id="2147483735" r:id="rId4"/>
    <p:sldLayoutId id="2147483736" r:id="rId5"/>
    <p:sldLayoutId id="2147483740" r:id="rId6"/>
    <p:sldLayoutId id="2147483743" r:id="rId7"/>
    <p:sldLayoutId id="2147483741" r:id="rId8"/>
    <p:sldLayoutId id="2147483742" r:id="rId9"/>
    <p:sldLayoutId id="2147483744" r:id="rId10"/>
    <p:sldLayoutId id="2147483745" r:id="rId11"/>
    <p:sldLayoutId id="2147483746" r:id="rId12"/>
    <p:sldLayoutId id="2147483748" r:id="rId13"/>
    <p:sldLayoutId id="2147483765" r:id="rId14"/>
    <p:sldLayoutId id="2147483737" r:id="rId15"/>
  </p:sldLayoutIdLst>
  <p:hf hd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userDrawn="1">
          <p15:clr>
            <a:srgbClr val="F26B43"/>
          </p15:clr>
        </p15:guide>
        <p15:guide id="2" pos="7554" userDrawn="1">
          <p15:clr>
            <a:srgbClr val="F26B43"/>
          </p15:clr>
        </p15:guide>
        <p15:guide id="3" pos="96" userDrawn="1">
          <p15:clr>
            <a:srgbClr val="F26B43"/>
          </p15:clr>
        </p15:guide>
        <p15:guide id="4" orient="horz" pos="4152" userDrawn="1">
          <p15:clr>
            <a:srgbClr val="F26B43"/>
          </p15:clr>
        </p15:guide>
        <p15:guide id="5" orient="horz" pos="2160" userDrawn="1">
          <p15:clr>
            <a:srgbClr val="F26B43"/>
          </p15:clr>
        </p15:guide>
        <p15:guide id="6" pos="7296" userDrawn="1">
          <p15:clr>
            <a:srgbClr val="F26B43"/>
          </p15:clr>
        </p15:guide>
        <p15:guide id="7" orient="horz" pos="384" userDrawn="1">
          <p15:clr>
            <a:srgbClr val="F26B43"/>
          </p15:clr>
        </p15:guide>
        <p15:guide id="8"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9981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531221" y="1813944"/>
            <a:ext cx="10972801" cy="1793743"/>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sz="5800" dirty="0"/>
              <a:t>Principal Deferred Compensation Incentive Bonus plan</a:t>
            </a:r>
          </a:p>
        </p:txBody>
      </p:sp>
      <p:sp>
        <p:nvSpPr>
          <p:cNvPr id="7" name="Subtitle 2">
            <a:extLst>
              <a:ext uri="{FF2B5EF4-FFF2-40B4-BE49-F238E27FC236}">
                <a16:creationId xmlns:a16="http://schemas.microsoft.com/office/drawing/2014/main" id="{2A086F33-5603-8240-92F0-7BB619E8B824}"/>
              </a:ext>
            </a:extLst>
          </p:cNvPr>
          <p:cNvSpPr txBox="1">
            <a:spLocks/>
          </p:cNvSpPr>
          <p:nvPr/>
        </p:nvSpPr>
        <p:spPr>
          <a:xfrm>
            <a:off x="609599" y="5295760"/>
            <a:ext cx="10972801" cy="635000"/>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0" i="0" kern="1200">
                <a:solidFill>
                  <a:schemeClr val="bg1"/>
                </a:solidFill>
                <a:latin typeface="FS Elliot Pro Light" panose="02000503040000020004" pitchFamily="2" charset="0"/>
                <a:ea typeface="+mn-ea"/>
                <a:cs typeface="+mn-cs"/>
              </a:defRPr>
            </a:lvl1pPr>
            <a:lvl2pPr marL="457200" indent="0" algn="ctr" defTabSz="914400" rtl="0" eaLnBrk="1" latinLnBrk="0" hangingPunct="1">
              <a:lnSpc>
                <a:spcPct val="90000"/>
              </a:lnSpc>
              <a:spcBef>
                <a:spcPts val="500"/>
              </a:spcBef>
              <a:spcAft>
                <a:spcPts val="600"/>
              </a:spcAft>
              <a:buFont typeface="Monaco" pitchFamily="2" charset="77"/>
              <a:buNone/>
              <a:defRPr lang="en-US" sz="2000" b="0" i="0" kern="1200">
                <a:solidFill>
                  <a:schemeClr val="tx1"/>
                </a:solidFill>
                <a:latin typeface="FS Elliot Pro Light" panose="02000503040000020004" pitchFamily="2" charset="0"/>
                <a:ea typeface="+mn-ea"/>
                <a:cs typeface="+mn-cs"/>
              </a:defRPr>
            </a:lvl2pPr>
            <a:lvl3pPr marL="914400" indent="0" algn="ctr" defTabSz="914400" rtl="0" eaLnBrk="1" latinLnBrk="0" hangingPunct="1">
              <a:lnSpc>
                <a:spcPct val="90000"/>
              </a:lnSpc>
              <a:spcBef>
                <a:spcPts val="500"/>
              </a:spcBef>
              <a:spcAft>
                <a:spcPts val="600"/>
              </a:spcAft>
              <a:buFont typeface=".PingFang SC Regular"/>
              <a:buNone/>
              <a:defRPr sz="1800" b="0" i="0" kern="1200">
                <a:solidFill>
                  <a:schemeClr val="tx1"/>
                </a:solidFill>
                <a:latin typeface="FS Elliot Pro Light" panose="02000503040000020004"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FS Elliot Pro Light" panose="02000503040000020004"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FS Elliot Pro Light" panose="0200050304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Title</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609599" y="454033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9" name="Text Placeholder 14">
            <a:extLst>
              <a:ext uri="{FF2B5EF4-FFF2-40B4-BE49-F238E27FC236}">
                <a16:creationId xmlns:a16="http://schemas.microsoft.com/office/drawing/2014/main" id="{B4357CA9-2976-214F-A317-147CA5036E4F}"/>
              </a:ext>
            </a:extLst>
          </p:cNvPr>
          <p:cNvSpPr txBox="1">
            <a:spLocks/>
          </p:cNvSpPr>
          <p:nvPr/>
        </p:nvSpPr>
        <p:spPr>
          <a:xfrm>
            <a:off x="531222" y="4931859"/>
            <a:ext cx="10972800" cy="330197"/>
          </a:xfrm>
          <a:prstGeom prst="rect">
            <a:avLst/>
          </a:prstGeom>
        </p:spPr>
        <p:txBody>
          <a:bodyPr>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1" i="0" kern="1200" spc="300" baseline="0">
                <a:solidFill>
                  <a:schemeClr val="bg1"/>
                </a:solidFill>
                <a:latin typeface="FS Elliot Pro"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400" b="0" i="0" kern="1200">
                <a:solidFill>
                  <a:schemeClr val="bg1"/>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2000" b="0" i="0" kern="1200">
                <a:solidFill>
                  <a:schemeClr val="bg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bg1"/>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bg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PRESENTER NAME (ALL CAPS)</a:t>
            </a:r>
          </a:p>
        </p:txBody>
      </p:sp>
      <p:sp>
        <p:nvSpPr>
          <p:cNvPr id="10" name="Title 1">
            <a:extLst>
              <a:ext uri="{FF2B5EF4-FFF2-40B4-BE49-F238E27FC236}">
                <a16:creationId xmlns:a16="http://schemas.microsoft.com/office/drawing/2014/main" id="{6E5E7F82-DE02-4449-9CFC-D5C14E03A018}"/>
              </a:ext>
            </a:extLst>
          </p:cNvPr>
          <p:cNvSpPr txBox="1">
            <a:spLocks/>
          </p:cNvSpPr>
          <p:nvPr/>
        </p:nvSpPr>
        <p:spPr>
          <a:xfrm>
            <a:off x="531222" y="3541525"/>
            <a:ext cx="10972801" cy="496453"/>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sz="2400" dirty="0"/>
              <a:t>Recognize and motivate your key employees</a:t>
            </a:r>
          </a:p>
        </p:txBody>
      </p:sp>
    </p:spTree>
    <p:extLst>
      <p:ext uri="{BB962C8B-B14F-4D97-AF65-F5344CB8AC3E}">
        <p14:creationId xmlns:p14="http://schemas.microsoft.com/office/powerpoint/2010/main" val="176445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	Solve</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759700" cy="1260257"/>
          </a:xfrm>
        </p:spPr>
        <p:txBody>
          <a:bodyPr/>
          <a:lstStyle/>
          <a:p>
            <a:r>
              <a:rPr lang="en-US" dirty="0"/>
              <a:t>Learn how this plan can help solve your business challenges and achieve your objectives</a:t>
            </a:r>
          </a:p>
        </p:txBody>
      </p:sp>
      <p:pic>
        <p:nvPicPr>
          <p:cNvPr id="5" name="Graphic 4" descr="Magnifying glass outline">
            <a:extLst>
              <a:ext uri="{FF2B5EF4-FFF2-40B4-BE49-F238E27FC236}">
                <a16:creationId xmlns:a16="http://schemas.microsoft.com/office/drawing/2014/main" id="{FAA35B35-70C2-4B75-BCCD-EEB43A2EE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500" y="2785942"/>
            <a:ext cx="728134" cy="728134"/>
          </a:xfrm>
          <a:prstGeom prst="rect">
            <a:avLst/>
          </a:prstGeom>
        </p:spPr>
      </p:pic>
    </p:spTree>
    <p:extLst>
      <p:ext uri="{BB962C8B-B14F-4D97-AF65-F5344CB8AC3E}">
        <p14:creationId xmlns:p14="http://schemas.microsoft.com/office/powerpoint/2010/main" val="105768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Is it right for your key employees?</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699" y="1853920"/>
            <a:ext cx="6347757"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Benefits for your key employees:</a:t>
            </a:r>
          </a:p>
        </p:txBody>
      </p:sp>
      <p:sp>
        <p:nvSpPr>
          <p:cNvPr id="16" name="Rectangle 15">
            <a:extLst>
              <a:ext uri="{FF2B5EF4-FFF2-40B4-BE49-F238E27FC236}">
                <a16:creationId xmlns:a16="http://schemas.microsoft.com/office/drawing/2014/main" id="{D798F0A8-D4FF-9346-B0CB-0B621C49C06C}"/>
              </a:ext>
            </a:extLst>
          </p:cNvPr>
          <p:cNvSpPr/>
          <p:nvPr/>
        </p:nvSpPr>
        <p:spPr>
          <a:xfrm>
            <a:off x="571499" y="2957884"/>
            <a:ext cx="7852411" cy="2400657"/>
          </a:xfrm>
          <a:prstGeom prst="rect">
            <a:avLst/>
          </a:prstGeom>
        </p:spPr>
        <p:txBody>
          <a:bodyPr wrap="square">
            <a:spAutoFit/>
          </a:bodyPr>
          <a:lstStyle/>
          <a:p>
            <a:pPr marL="342900" indent="-342900">
              <a:spcAft>
                <a:spcPts val="1800"/>
              </a:spcAft>
              <a:buFont typeface="Arial" panose="020B0604020202020204" pitchFamily="34" charset="0"/>
              <a:buChar char="•"/>
            </a:pPr>
            <a:r>
              <a:rPr lang="en-US" sz="2400" dirty="0">
                <a:cs typeface="Arial" panose="020B0604020202020204" pitchFamily="34" charset="0"/>
              </a:rPr>
              <a:t>Take advantage of employer contributions, tax-deferred growth, and compounded earnings.</a:t>
            </a:r>
          </a:p>
          <a:p>
            <a:pPr marL="342900" indent="-342900">
              <a:spcAft>
                <a:spcPts val="1800"/>
              </a:spcAft>
              <a:buFont typeface="Arial" panose="020B0604020202020204" pitchFamily="34" charset="0"/>
              <a:buChar char="•"/>
            </a:pPr>
            <a:r>
              <a:rPr lang="en-US" sz="2400" dirty="0">
                <a:cs typeface="Arial" panose="020B0604020202020204" pitchFamily="34" charset="0"/>
              </a:rPr>
              <a:t>Both “top hat” and “non-top hat” employees are eligible to participate in the plan.</a:t>
            </a:r>
          </a:p>
          <a:p>
            <a:pPr marL="342900" indent="-342900">
              <a:spcAft>
                <a:spcPts val="1800"/>
              </a:spcAft>
              <a:buFont typeface="Arial" panose="020B0604020202020204" pitchFamily="34" charset="0"/>
              <a:buChar char="•"/>
            </a:pPr>
            <a:r>
              <a:rPr lang="en-US" sz="2400" dirty="0">
                <a:cs typeface="Arial" panose="020B0604020202020204" pitchFamily="34" charset="0"/>
              </a:rPr>
              <a:t>Design a personalized investment strategy.</a:t>
            </a:r>
          </a:p>
        </p:txBody>
      </p:sp>
    </p:spTree>
    <p:extLst>
      <p:ext uri="{BB962C8B-B14F-4D97-AF65-F5344CB8AC3E}">
        <p14:creationId xmlns:p14="http://schemas.microsoft.com/office/powerpoint/2010/main" val="216480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Is it right for your key employees?</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700" y="1853920"/>
            <a:ext cx="6362746"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Considerations for your key employees:</a:t>
            </a:r>
          </a:p>
        </p:txBody>
      </p:sp>
      <p:sp>
        <p:nvSpPr>
          <p:cNvPr id="16" name="Rectangle 15">
            <a:extLst>
              <a:ext uri="{FF2B5EF4-FFF2-40B4-BE49-F238E27FC236}">
                <a16:creationId xmlns:a16="http://schemas.microsoft.com/office/drawing/2014/main" id="{D798F0A8-D4FF-9346-B0CB-0B621C49C06C}"/>
              </a:ext>
            </a:extLst>
          </p:cNvPr>
          <p:cNvSpPr/>
          <p:nvPr/>
        </p:nvSpPr>
        <p:spPr>
          <a:xfrm>
            <a:off x="571500" y="2957884"/>
            <a:ext cx="7748042" cy="1431161"/>
          </a:xfrm>
          <a:prstGeom prst="rect">
            <a:avLst/>
          </a:prstGeom>
        </p:spPr>
        <p:txBody>
          <a:bodyPr wrap="square">
            <a:spAutoFit/>
          </a:bodyPr>
          <a:lstStyle/>
          <a:p>
            <a:pPr marL="342900" indent="-342900">
              <a:spcAft>
                <a:spcPts val="1800"/>
              </a:spcAft>
              <a:buFont typeface="Arial" panose="020B0604020202020204" pitchFamily="34" charset="0"/>
              <a:buChar char="•"/>
            </a:pPr>
            <a:r>
              <a:rPr lang="en-US" sz="2400" dirty="0">
                <a:cs typeface="Arial" panose="020B0604020202020204" pitchFamily="34" charset="0"/>
              </a:rPr>
              <a:t>Contributions into the plan aren’t protected in the event of company bankruptcy.</a:t>
            </a:r>
          </a:p>
          <a:p>
            <a:pPr marL="342900" indent="-342900">
              <a:spcAft>
                <a:spcPts val="1800"/>
              </a:spcAft>
              <a:buFont typeface="Arial" panose="020B0604020202020204" pitchFamily="34" charset="0"/>
              <a:buChar char="•"/>
            </a:pPr>
            <a:r>
              <a:rPr lang="en-US" sz="2400" dirty="0">
                <a:cs typeface="Arial" panose="020B0604020202020204" pitchFamily="34" charset="0"/>
              </a:rPr>
              <a:t>Only employer contributions are allowed.</a:t>
            </a:r>
          </a:p>
        </p:txBody>
      </p:sp>
    </p:spTree>
    <p:extLst>
      <p:ext uri="{BB962C8B-B14F-4D97-AF65-F5344CB8AC3E}">
        <p14:creationId xmlns:p14="http://schemas.microsoft.com/office/powerpoint/2010/main" val="392707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Is it right for you?</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699" y="1853920"/>
            <a:ext cx="4114222"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Benefits for you:</a:t>
            </a:r>
          </a:p>
        </p:txBody>
      </p:sp>
      <p:sp>
        <p:nvSpPr>
          <p:cNvPr id="16" name="Rectangle 15">
            <a:extLst>
              <a:ext uri="{FF2B5EF4-FFF2-40B4-BE49-F238E27FC236}">
                <a16:creationId xmlns:a16="http://schemas.microsoft.com/office/drawing/2014/main" id="{D798F0A8-D4FF-9346-B0CB-0B621C49C06C}"/>
              </a:ext>
            </a:extLst>
          </p:cNvPr>
          <p:cNvSpPr/>
          <p:nvPr/>
        </p:nvSpPr>
        <p:spPr>
          <a:xfrm>
            <a:off x="571499" y="2957884"/>
            <a:ext cx="9366979" cy="3139321"/>
          </a:xfrm>
          <a:prstGeom prst="rect">
            <a:avLst/>
          </a:prstGeom>
        </p:spPr>
        <p:txBody>
          <a:bodyPr wrap="square">
            <a:spAutoFit/>
          </a:bodyPr>
          <a:lstStyle/>
          <a:p>
            <a:pPr marL="342900" indent="-342900">
              <a:spcAft>
                <a:spcPts val="1800"/>
              </a:spcAft>
              <a:buFont typeface="Arial" panose="020B0604020202020204" pitchFamily="34" charset="0"/>
              <a:buChar char="•"/>
            </a:pPr>
            <a:r>
              <a:rPr lang="en-US" sz="2400" dirty="0">
                <a:cs typeface="Arial" panose="020B0604020202020204" pitchFamily="34" charset="0"/>
              </a:rPr>
              <a:t>Easier to administer with no discrimination testing, minimum participation, or Form 5500 filing, if set up properly.</a:t>
            </a:r>
          </a:p>
          <a:p>
            <a:pPr marL="342900" indent="-342900">
              <a:spcAft>
                <a:spcPts val="1800"/>
              </a:spcAft>
              <a:buFont typeface="Arial" panose="020B0604020202020204" pitchFamily="34" charset="0"/>
              <a:buChar char="•"/>
            </a:pPr>
            <a:r>
              <a:rPr lang="en-US" sz="2400" dirty="0">
                <a:cs typeface="Arial" panose="020B0604020202020204" pitchFamily="34" charset="0"/>
              </a:rPr>
              <a:t>Use discretionary company contributions with vesting schedules to help achieve corporate goals.</a:t>
            </a:r>
          </a:p>
          <a:p>
            <a:pPr marL="342900" indent="-342900">
              <a:spcAft>
                <a:spcPts val="1800"/>
              </a:spcAft>
              <a:buFont typeface="Arial" panose="020B0604020202020204" pitchFamily="34" charset="0"/>
              <a:buChar char="•"/>
            </a:pPr>
            <a:r>
              <a:rPr lang="en-US" sz="2400" dirty="0">
                <a:cs typeface="Arial" panose="020B0604020202020204" pitchFamily="34" charset="0"/>
              </a:rPr>
              <a:t>Money set aside to finance the plan remains an asset on the company’s balance sheet, while providing liquidity for paying benefits.</a:t>
            </a:r>
          </a:p>
        </p:txBody>
      </p:sp>
    </p:spTree>
    <p:extLst>
      <p:ext uri="{BB962C8B-B14F-4D97-AF65-F5344CB8AC3E}">
        <p14:creationId xmlns:p14="http://schemas.microsoft.com/office/powerpoint/2010/main" val="294452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Is it right for you?</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700" y="1853920"/>
            <a:ext cx="4114221"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Considerations for you:</a:t>
            </a:r>
          </a:p>
        </p:txBody>
      </p:sp>
      <p:sp>
        <p:nvSpPr>
          <p:cNvPr id="16" name="Rectangle 15">
            <a:extLst>
              <a:ext uri="{FF2B5EF4-FFF2-40B4-BE49-F238E27FC236}">
                <a16:creationId xmlns:a16="http://schemas.microsoft.com/office/drawing/2014/main" id="{D798F0A8-D4FF-9346-B0CB-0B621C49C06C}"/>
              </a:ext>
            </a:extLst>
          </p:cNvPr>
          <p:cNvSpPr/>
          <p:nvPr/>
        </p:nvSpPr>
        <p:spPr>
          <a:xfrm>
            <a:off x="571500" y="2957884"/>
            <a:ext cx="8103870" cy="3739485"/>
          </a:xfrm>
          <a:prstGeom prst="rect">
            <a:avLst/>
          </a:prstGeom>
        </p:spPr>
        <p:txBody>
          <a:bodyPr wrap="square">
            <a:spAutoFit/>
          </a:bodyPr>
          <a:lstStyle/>
          <a:p>
            <a:pPr marL="342900" indent="-342900">
              <a:spcAft>
                <a:spcPts val="1800"/>
              </a:spcAft>
              <a:buFont typeface="Arial" panose="020B0604020202020204" pitchFamily="34" charset="0"/>
              <a:buChar char="•"/>
            </a:pPr>
            <a:r>
              <a:rPr lang="en-US" sz="2400" dirty="0">
                <a:cs typeface="Arial" panose="020B0604020202020204" pitchFamily="34" charset="0"/>
              </a:rPr>
              <a:t>The corporate tax deduction is deferred until benefits are paid, rather than a current deduction.</a:t>
            </a:r>
          </a:p>
          <a:p>
            <a:pPr marL="342900" indent="-342900">
              <a:spcAft>
                <a:spcPts val="1800"/>
              </a:spcAft>
              <a:buFont typeface="Arial" panose="020B0604020202020204" pitchFamily="34" charset="0"/>
              <a:buChar char="•"/>
            </a:pPr>
            <a:r>
              <a:rPr lang="en-US" sz="2400" dirty="0">
                <a:cs typeface="Arial" panose="020B0604020202020204" pitchFamily="34" charset="0"/>
              </a:rPr>
              <a:t>Distributions to plan participants must be paid within 10 years of the original date of each employer grant.</a:t>
            </a:r>
          </a:p>
          <a:p>
            <a:pPr marL="342900" indent="-342900">
              <a:spcAft>
                <a:spcPts val="1800"/>
              </a:spcAft>
              <a:buFont typeface="Arial" panose="020B0604020202020204" pitchFamily="34" charset="0"/>
              <a:buChar char="•"/>
            </a:pPr>
            <a:r>
              <a:rPr lang="en-US" sz="2400" dirty="0">
                <a:cs typeface="Arial" panose="020B0604020202020204" pitchFamily="34" charset="0"/>
              </a:rPr>
              <a:t>To qualify as a bonus plan not subject to ERISA, the plan cannot be designed to “systematically” provide benefits to participants after separation from service.</a:t>
            </a:r>
          </a:p>
          <a:p>
            <a:pPr marL="342900" indent="-342900">
              <a:spcAft>
                <a:spcPts val="1800"/>
              </a:spcAft>
              <a:buFont typeface="Arial" panose="020B0604020202020204" pitchFamily="34" charset="0"/>
              <a:buChar char="•"/>
            </a:pPr>
            <a:r>
              <a:rPr lang="en-US" sz="2400" dirty="0">
                <a:cs typeface="Arial" panose="020B0604020202020204" pitchFamily="34" charset="0"/>
              </a:rPr>
              <a:t>This determination must be made by the plan sponsor.</a:t>
            </a:r>
          </a:p>
        </p:txBody>
      </p:sp>
    </p:spTree>
    <p:extLst>
      <p:ext uri="{BB962C8B-B14F-4D97-AF65-F5344CB8AC3E}">
        <p14:creationId xmlns:p14="http://schemas.microsoft.com/office/powerpoint/2010/main" val="412608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61E4-04F9-6C4F-9ED6-B1A14A3659B2}"/>
              </a:ext>
            </a:extLst>
          </p:cNvPr>
          <p:cNvSpPr>
            <a:spLocks noGrp="1"/>
          </p:cNvSpPr>
          <p:nvPr>
            <p:ph type="title"/>
          </p:nvPr>
        </p:nvSpPr>
        <p:spPr>
          <a:xfrm>
            <a:off x="571500" y="524661"/>
            <a:ext cx="3253384" cy="4712586"/>
          </a:xfrm>
        </p:spPr>
        <p:txBody>
          <a:bodyPr/>
          <a:lstStyle/>
          <a:p>
            <a:r>
              <a:rPr lang="en-US" sz="4400" dirty="0">
                <a:latin typeface="FS Elliot Pro" panose="02000503040000020004" pitchFamily="50" charset="0"/>
                <a:cs typeface="Arial" panose="020B0604020202020204" pitchFamily="34" charset="0"/>
              </a:rPr>
              <a:t>Top reasons why plan sponsors offer deferred comp plans</a:t>
            </a:r>
            <a:endParaRPr lang="en-US" sz="4400" dirty="0"/>
          </a:p>
        </p:txBody>
      </p:sp>
      <p:sp>
        <p:nvSpPr>
          <p:cNvPr id="14" name="Text Placeholder 4">
            <a:extLst>
              <a:ext uri="{FF2B5EF4-FFF2-40B4-BE49-F238E27FC236}">
                <a16:creationId xmlns:a16="http://schemas.microsoft.com/office/drawing/2014/main" id="{B67B799C-B40A-C94B-B4B6-4747C4D728C8}"/>
              </a:ext>
            </a:extLst>
          </p:cNvPr>
          <p:cNvSpPr txBox="1">
            <a:spLocks/>
          </p:cNvSpPr>
          <p:nvPr/>
        </p:nvSpPr>
        <p:spPr>
          <a:xfrm>
            <a:off x="8492527" y="3585911"/>
            <a:ext cx="2958698" cy="1020449"/>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33" dirty="0">
                <a:latin typeface="FS Elliot Pro" panose="02000503040000020004" pitchFamily="50" charset="0"/>
                <a:cs typeface="Arial" panose="020B0604020202020204" pitchFamily="34" charset="0"/>
              </a:rPr>
              <a:t>Provide a </a:t>
            </a:r>
            <a:r>
              <a:rPr lang="en-US" sz="2133" b="1" dirty="0">
                <a:latin typeface="FS Elliot Pro" panose="02000503040000020004" pitchFamily="2" charset="0"/>
                <a:cs typeface="Arial" panose="020B0604020202020204" pitchFamily="34" charset="0"/>
              </a:rPr>
              <a:t>competitive benefits package </a:t>
            </a:r>
            <a:r>
              <a:rPr lang="en-US" sz="2133" dirty="0">
                <a:latin typeface="FS Elliot Pro" panose="02000503040000020004" pitchFamily="50" charset="0"/>
                <a:cs typeface="Arial" panose="020B0604020202020204" pitchFamily="34" charset="0"/>
              </a:rPr>
              <a:t>for key employees.</a:t>
            </a:r>
          </a:p>
        </p:txBody>
      </p:sp>
      <p:sp>
        <p:nvSpPr>
          <p:cNvPr id="15" name="Text Placeholder 5">
            <a:extLst>
              <a:ext uri="{FF2B5EF4-FFF2-40B4-BE49-F238E27FC236}">
                <a16:creationId xmlns:a16="http://schemas.microsoft.com/office/drawing/2014/main" id="{75035E41-F7D8-3749-9ACD-11A148341103}"/>
              </a:ext>
            </a:extLst>
          </p:cNvPr>
          <p:cNvSpPr txBox="1">
            <a:spLocks/>
          </p:cNvSpPr>
          <p:nvPr/>
        </p:nvSpPr>
        <p:spPr>
          <a:xfrm>
            <a:off x="4690294" y="3565927"/>
            <a:ext cx="1949774" cy="1010982"/>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33" b="1" dirty="0">
                <a:latin typeface="FS Elliot Pro" panose="02000503040000020004" pitchFamily="2" charset="0"/>
                <a:cs typeface="Arial" panose="020B0604020202020204" pitchFamily="34" charset="0"/>
              </a:rPr>
              <a:t>Retention tool </a:t>
            </a:r>
            <a:r>
              <a:rPr lang="en-US" sz="2133" dirty="0">
                <a:latin typeface="FS Elliot Pro" panose="02000503040000020004" pitchFamily="50" charset="0"/>
                <a:cs typeface="Arial" panose="020B0604020202020204" pitchFamily="34" charset="0"/>
              </a:rPr>
              <a:t>for key employees.</a:t>
            </a:r>
          </a:p>
        </p:txBody>
      </p:sp>
      <p:cxnSp>
        <p:nvCxnSpPr>
          <p:cNvPr id="22" name="Straight Connector 21">
            <a:extLst>
              <a:ext uri="{FF2B5EF4-FFF2-40B4-BE49-F238E27FC236}">
                <a16:creationId xmlns:a16="http://schemas.microsoft.com/office/drawing/2014/main" id="{389032CD-E5F3-0047-B4E1-15CF2D0CC51C}"/>
              </a:ext>
            </a:extLst>
          </p:cNvPr>
          <p:cNvCxnSpPr>
            <a:cxnSpLocks/>
          </p:cNvCxnSpPr>
          <p:nvPr/>
        </p:nvCxnSpPr>
        <p:spPr>
          <a:xfrm flipV="1">
            <a:off x="7472248" y="782679"/>
            <a:ext cx="0" cy="5508955"/>
          </a:xfrm>
          <a:prstGeom prst="line">
            <a:avLst/>
          </a:prstGeom>
          <a:ln w="12700">
            <a:solidFill>
              <a:srgbClr val="00C4D9"/>
            </a:solidFill>
          </a:ln>
        </p:spPr>
        <p:style>
          <a:lnRef idx="1">
            <a:schemeClr val="accent1"/>
          </a:lnRef>
          <a:fillRef idx="0">
            <a:schemeClr val="accent1"/>
          </a:fillRef>
          <a:effectRef idx="0">
            <a:schemeClr val="accent1"/>
          </a:effectRef>
          <a:fontRef idx="minor">
            <a:schemeClr val="tx1"/>
          </a:fontRef>
        </p:style>
      </p:cxnSp>
      <p:pic>
        <p:nvPicPr>
          <p:cNvPr id="26" name="Picture 25" descr="Icon&#10;&#10;Description automatically generated">
            <a:extLst>
              <a:ext uri="{FF2B5EF4-FFF2-40B4-BE49-F238E27FC236}">
                <a16:creationId xmlns:a16="http://schemas.microsoft.com/office/drawing/2014/main" id="{4C17EF65-4873-164D-93CE-1D55CDDF4064}"/>
              </a:ext>
            </a:extLst>
          </p:cNvPr>
          <p:cNvPicPr>
            <a:picLocks noChangeAspect="1"/>
          </p:cNvPicPr>
          <p:nvPr/>
        </p:nvPicPr>
        <p:blipFill>
          <a:blip r:embed="rId3"/>
          <a:stretch>
            <a:fillRect/>
          </a:stretch>
        </p:blipFill>
        <p:spPr>
          <a:xfrm>
            <a:off x="8584674" y="1579084"/>
            <a:ext cx="1573735" cy="1627082"/>
          </a:xfrm>
          <a:prstGeom prst="rect">
            <a:avLst/>
          </a:prstGeom>
        </p:spPr>
      </p:pic>
      <p:pic>
        <p:nvPicPr>
          <p:cNvPr id="27" name="Picture 26" descr="Icon&#10;&#10;Description automatically generated">
            <a:extLst>
              <a:ext uri="{FF2B5EF4-FFF2-40B4-BE49-F238E27FC236}">
                <a16:creationId xmlns:a16="http://schemas.microsoft.com/office/drawing/2014/main" id="{A886F328-C8C5-B446-B622-75161B9F6AD9}"/>
              </a:ext>
            </a:extLst>
          </p:cNvPr>
          <p:cNvPicPr>
            <a:picLocks noChangeAspect="1"/>
          </p:cNvPicPr>
          <p:nvPr/>
        </p:nvPicPr>
        <p:blipFill>
          <a:blip r:embed="rId4"/>
          <a:stretch>
            <a:fillRect/>
          </a:stretch>
        </p:blipFill>
        <p:spPr>
          <a:xfrm>
            <a:off x="4761379" y="1606363"/>
            <a:ext cx="1582269" cy="1608641"/>
          </a:xfrm>
          <a:prstGeom prst="rect">
            <a:avLst/>
          </a:prstGeom>
        </p:spPr>
      </p:pic>
      <p:sp>
        <p:nvSpPr>
          <p:cNvPr id="16" name="Content Placeholder 1">
            <a:extLst>
              <a:ext uri="{FF2B5EF4-FFF2-40B4-BE49-F238E27FC236}">
                <a16:creationId xmlns:a16="http://schemas.microsoft.com/office/drawing/2014/main" id="{874B8205-7A40-49AC-BF12-100E9E984B5D}"/>
              </a:ext>
            </a:extLst>
          </p:cNvPr>
          <p:cNvSpPr txBox="1">
            <a:spLocks/>
          </p:cNvSpPr>
          <p:nvPr/>
        </p:nvSpPr>
        <p:spPr>
          <a:xfrm>
            <a:off x="4677593" y="6368215"/>
            <a:ext cx="5037908" cy="413585"/>
          </a:xfrm>
          <a:prstGeom prst="rect">
            <a:avLst/>
          </a:prstGeom>
        </p:spPr>
        <p:txBody>
          <a:bodyPr vert="horz" lIns="121920" tIns="60960" rIns="121920" bIns="60960" rtlCol="0">
            <a:noAutofit/>
          </a:bodyPr>
          <a:lstStyle>
            <a:lvl1pPr marL="0" indent="0" algn="l" defTabSz="457200" rtl="0" eaLnBrk="1" latinLnBrk="0" hangingPunct="1">
              <a:spcBef>
                <a:spcPct val="20000"/>
              </a:spcBef>
              <a:buClr>
                <a:srgbClr val="EA5424"/>
              </a:buClr>
              <a:buFont typeface="Arial"/>
              <a:buNone/>
              <a:defRPr sz="2000" b="0" kern="1200" baseline="0">
                <a:solidFill>
                  <a:srgbClr val="0091DA"/>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ct val="0"/>
              </a:spcAft>
              <a:buClrTx/>
            </a:pPr>
            <a:r>
              <a:rPr lang="en-US" altLang="en-US" sz="1333" dirty="0">
                <a:solidFill>
                  <a:srgbClr val="23273F"/>
                </a:solidFill>
                <a:latin typeface="FS Elliot Pro" panose="02000503040000020004" pitchFamily="50" charset="0"/>
                <a:cs typeface="Arial" panose="020B0604020202020204" pitchFamily="34" charset="0"/>
              </a:rPr>
              <a:t>Source: 2021 Trends in Nonqualified Deferred Compensation, conducted by Principal</a:t>
            </a:r>
            <a:r>
              <a:rPr lang="en-US" altLang="en-US" sz="1333" baseline="30000" dirty="0">
                <a:solidFill>
                  <a:srgbClr val="23273F"/>
                </a:solidFill>
                <a:latin typeface="FS Elliot Pro" panose="02000503040000020004" pitchFamily="50" charset="0"/>
                <a:cs typeface="Arial" panose="020B0604020202020204" pitchFamily="34" charset="0"/>
              </a:rPr>
              <a:t>®</a:t>
            </a:r>
            <a:r>
              <a:rPr lang="en-US" altLang="en-US" sz="1333" dirty="0">
                <a:solidFill>
                  <a:srgbClr val="23273F"/>
                </a:solidFill>
                <a:latin typeface="FS Elliot Pro" panose="02000503040000020004" pitchFamily="50" charset="0"/>
                <a:cs typeface="Arial" panose="020B0604020202020204" pitchFamily="34" charset="0"/>
              </a:rPr>
              <a:t>.  </a:t>
            </a:r>
          </a:p>
        </p:txBody>
      </p:sp>
    </p:spTree>
    <p:extLst>
      <p:ext uri="{BB962C8B-B14F-4D97-AF65-F5344CB8AC3E}">
        <p14:creationId xmlns:p14="http://schemas.microsoft.com/office/powerpoint/2010/main" val="83923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a:xfrm>
            <a:off x="526896" y="768350"/>
            <a:ext cx="10972800" cy="2852737"/>
          </a:xfrm>
        </p:spPr>
        <p:txBody>
          <a:bodyPr/>
          <a:lstStyle/>
          <a:p>
            <a:r>
              <a:rPr lang="en-US" dirty="0"/>
              <a:t>	Design</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759700" cy="1260257"/>
          </a:xfrm>
        </p:spPr>
        <p:txBody>
          <a:bodyPr/>
          <a:lstStyle/>
          <a:p>
            <a:r>
              <a:rPr lang="en-US" dirty="0"/>
              <a:t>Use the plan’s flexibility to tailor a plan to help meet your organization’s and participants’ needs</a:t>
            </a:r>
          </a:p>
        </p:txBody>
      </p:sp>
      <p:pic>
        <p:nvPicPr>
          <p:cNvPr id="6" name="Graphic 5">
            <a:extLst>
              <a:ext uri="{FF2B5EF4-FFF2-40B4-BE49-F238E27FC236}">
                <a16:creationId xmlns:a16="http://schemas.microsoft.com/office/drawing/2014/main" id="{4468A61C-E713-4927-A954-C8690BF68F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763" y="2812068"/>
            <a:ext cx="685800" cy="685800"/>
          </a:xfrm>
          <a:prstGeom prst="rect">
            <a:avLst/>
          </a:prstGeom>
        </p:spPr>
      </p:pic>
    </p:spTree>
    <p:extLst>
      <p:ext uri="{BB962C8B-B14F-4D97-AF65-F5344CB8AC3E}">
        <p14:creationId xmlns:p14="http://schemas.microsoft.com/office/powerpoint/2010/main" val="116091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76230"/>
            <a:ext cx="10972800" cy="627901"/>
          </a:xfrm>
        </p:spPr>
        <p:txBody>
          <a:bodyPr/>
          <a:lstStyle/>
          <a:p>
            <a:r>
              <a:rPr lang="en-US" sz="4400" dirty="0"/>
              <a:t>How’s the plan created?</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9" name="Rectangle 18">
            <a:extLst>
              <a:ext uri="{FF2B5EF4-FFF2-40B4-BE49-F238E27FC236}">
                <a16:creationId xmlns:a16="http://schemas.microsoft.com/office/drawing/2014/main" id="{5CF92EB4-865B-C742-B485-72F6B1DA9DF9}"/>
              </a:ext>
            </a:extLst>
          </p:cNvPr>
          <p:cNvSpPr/>
          <p:nvPr/>
        </p:nvSpPr>
        <p:spPr>
          <a:xfrm>
            <a:off x="3451861" y="2019300"/>
            <a:ext cx="8740139" cy="8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100" dirty="0">
                <a:solidFill>
                  <a:srgbClr val="333333"/>
                </a:solidFill>
                <a:latin typeface="FS Elliot Pro Light" panose="02000503040000020004" pitchFamily="2" charset="0"/>
              </a:rPr>
              <a:t>Select the groups of key employees (“top hat” and “non-top hat”) </a:t>
            </a:r>
            <a:br>
              <a:rPr lang="en-US" sz="2100" dirty="0">
                <a:solidFill>
                  <a:srgbClr val="333333"/>
                </a:solidFill>
                <a:latin typeface="FS Elliot Pro Light" panose="02000503040000020004" pitchFamily="2" charset="0"/>
              </a:rPr>
            </a:br>
            <a:r>
              <a:rPr lang="en-US" sz="2100" dirty="0">
                <a:solidFill>
                  <a:srgbClr val="333333"/>
                </a:solidFill>
                <a:latin typeface="FS Elliot Pro Light" panose="02000503040000020004" pitchFamily="2" charset="0"/>
              </a:rPr>
              <a:t>to participate in this plan.</a:t>
            </a:r>
          </a:p>
        </p:txBody>
      </p:sp>
      <p:sp>
        <p:nvSpPr>
          <p:cNvPr id="17" name="Rectangle 16">
            <a:extLst>
              <a:ext uri="{FF2B5EF4-FFF2-40B4-BE49-F238E27FC236}">
                <a16:creationId xmlns:a16="http://schemas.microsoft.com/office/drawing/2014/main" id="{DA904A04-B5CB-524B-9BF0-A854F7F21FF8}"/>
              </a:ext>
            </a:extLst>
          </p:cNvPr>
          <p:cNvSpPr/>
          <p:nvPr/>
        </p:nvSpPr>
        <p:spPr>
          <a:xfrm>
            <a:off x="0" y="2019300"/>
            <a:ext cx="3451859" cy="866814"/>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600" b="1" dirty="0">
                <a:latin typeface="FS Elliot Pro" panose="02000503040000020004" pitchFamily="2" charset="0"/>
              </a:rPr>
              <a:t>Who participates</a:t>
            </a:r>
          </a:p>
        </p:txBody>
      </p:sp>
      <p:sp>
        <p:nvSpPr>
          <p:cNvPr id="12" name="Rectangle 11">
            <a:extLst>
              <a:ext uri="{FF2B5EF4-FFF2-40B4-BE49-F238E27FC236}">
                <a16:creationId xmlns:a16="http://schemas.microsoft.com/office/drawing/2014/main" id="{6A45748C-7591-B346-8227-46F523490700}"/>
              </a:ext>
            </a:extLst>
          </p:cNvPr>
          <p:cNvSpPr/>
          <p:nvPr/>
        </p:nvSpPr>
        <p:spPr>
          <a:xfrm>
            <a:off x="3451859" y="2990774"/>
            <a:ext cx="8747589" cy="86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100" dirty="0">
                <a:solidFill>
                  <a:srgbClr val="333333"/>
                </a:solidFill>
                <a:latin typeface="FS Elliot Pro Light" panose="02000503040000020004" pitchFamily="2" charset="0"/>
              </a:rPr>
              <a:t>You can provide one contribution per participant each year </a:t>
            </a:r>
            <a:br>
              <a:rPr lang="en-US" sz="2100" dirty="0">
                <a:solidFill>
                  <a:srgbClr val="333333"/>
                </a:solidFill>
                <a:latin typeface="FS Elliot Pro Light" panose="02000503040000020004" pitchFamily="2" charset="0"/>
              </a:rPr>
            </a:br>
            <a:r>
              <a:rPr lang="en-US" sz="2100" dirty="0">
                <a:solidFill>
                  <a:srgbClr val="333333"/>
                </a:solidFill>
                <a:latin typeface="FS Elliot Pro Light" panose="02000503040000020004" pitchFamily="2" charset="0"/>
              </a:rPr>
              <a:t>with the flexibility to vary benefits by individual employees.</a:t>
            </a:r>
          </a:p>
        </p:txBody>
      </p:sp>
      <p:sp>
        <p:nvSpPr>
          <p:cNvPr id="13" name="Rectangle 12">
            <a:extLst>
              <a:ext uri="{FF2B5EF4-FFF2-40B4-BE49-F238E27FC236}">
                <a16:creationId xmlns:a16="http://schemas.microsoft.com/office/drawing/2014/main" id="{7788EF89-5E45-EA44-81FE-47E963BCB639}"/>
              </a:ext>
            </a:extLst>
          </p:cNvPr>
          <p:cNvSpPr/>
          <p:nvPr/>
        </p:nvSpPr>
        <p:spPr>
          <a:xfrm>
            <a:off x="0" y="2990774"/>
            <a:ext cx="3451859" cy="866814"/>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600" b="1" dirty="0">
                <a:latin typeface="FS Elliot Pro" panose="02000503040000020004" pitchFamily="2" charset="0"/>
              </a:rPr>
              <a:t>What can be offered</a:t>
            </a:r>
          </a:p>
        </p:txBody>
      </p:sp>
      <p:sp>
        <p:nvSpPr>
          <p:cNvPr id="14" name="Rectangle 13">
            <a:extLst>
              <a:ext uri="{FF2B5EF4-FFF2-40B4-BE49-F238E27FC236}">
                <a16:creationId xmlns:a16="http://schemas.microsoft.com/office/drawing/2014/main" id="{6EBEA85D-AF4B-D94C-86AB-80F7CA75CBF8}"/>
              </a:ext>
            </a:extLst>
          </p:cNvPr>
          <p:cNvSpPr/>
          <p:nvPr/>
        </p:nvSpPr>
        <p:spPr>
          <a:xfrm>
            <a:off x="3444413" y="3977081"/>
            <a:ext cx="8747588" cy="1737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100" dirty="0">
                <a:solidFill>
                  <a:srgbClr val="333333"/>
                </a:solidFill>
                <a:latin typeface="FS Elliot Pro Light" panose="02000503040000020004" pitchFamily="2" charset="0"/>
              </a:rPr>
              <a:t>You can select an investment lineup for participants from a </a:t>
            </a:r>
            <a:br>
              <a:rPr lang="en-US" sz="2100" dirty="0">
                <a:solidFill>
                  <a:srgbClr val="333333"/>
                </a:solidFill>
                <a:latin typeface="FS Elliot Pro Light" panose="02000503040000020004" pitchFamily="2" charset="0"/>
              </a:rPr>
            </a:br>
            <a:r>
              <a:rPr lang="en-US" sz="2100" dirty="0">
                <a:solidFill>
                  <a:srgbClr val="333333"/>
                </a:solidFill>
                <a:latin typeface="FS Elliot Pro Light" panose="02000503040000020004" pitchFamily="2" charset="0"/>
              </a:rPr>
              <a:t>broad range of options. In addition, you can decide how and </a:t>
            </a:r>
            <a:br>
              <a:rPr lang="en-US" sz="2100" dirty="0">
                <a:solidFill>
                  <a:srgbClr val="333333"/>
                </a:solidFill>
                <a:latin typeface="FS Elliot Pro Light" panose="02000503040000020004" pitchFamily="2" charset="0"/>
              </a:rPr>
            </a:br>
            <a:r>
              <a:rPr lang="en-US" sz="2100" dirty="0">
                <a:solidFill>
                  <a:srgbClr val="333333"/>
                </a:solidFill>
                <a:latin typeface="FS Elliot Pro Light" panose="02000503040000020004" pitchFamily="2" charset="0"/>
              </a:rPr>
              <a:t>when key employees may receive the benefits based on organizational needs. However, benefits must be paid to them within 10 years of the date of the original employer grant.</a:t>
            </a:r>
          </a:p>
        </p:txBody>
      </p:sp>
      <p:sp>
        <p:nvSpPr>
          <p:cNvPr id="15" name="Rectangle 14">
            <a:extLst>
              <a:ext uri="{FF2B5EF4-FFF2-40B4-BE49-F238E27FC236}">
                <a16:creationId xmlns:a16="http://schemas.microsoft.com/office/drawing/2014/main" id="{D2FA4A7C-732C-9F48-9FAB-E5354DD6C84E}"/>
              </a:ext>
            </a:extLst>
          </p:cNvPr>
          <p:cNvSpPr/>
          <p:nvPr/>
        </p:nvSpPr>
        <p:spPr>
          <a:xfrm>
            <a:off x="1" y="3977080"/>
            <a:ext cx="3451860" cy="173791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600" b="1" dirty="0">
                <a:latin typeface="FS Elliot Pro" panose="02000503040000020004" pitchFamily="2" charset="0"/>
              </a:rPr>
              <a:t>What happens with the benefit</a:t>
            </a:r>
          </a:p>
        </p:txBody>
      </p:sp>
      <p:sp>
        <p:nvSpPr>
          <p:cNvPr id="16" name="Rectangle 15">
            <a:extLst>
              <a:ext uri="{FF2B5EF4-FFF2-40B4-BE49-F238E27FC236}">
                <a16:creationId xmlns:a16="http://schemas.microsoft.com/office/drawing/2014/main" id="{2249FF25-093B-5D4F-830F-8416D89EAA34}"/>
              </a:ext>
            </a:extLst>
          </p:cNvPr>
          <p:cNvSpPr/>
          <p:nvPr/>
        </p:nvSpPr>
        <p:spPr>
          <a:xfrm>
            <a:off x="3451862" y="5875899"/>
            <a:ext cx="8747588" cy="95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100" spc="-30" dirty="0">
                <a:solidFill>
                  <a:srgbClr val="333333"/>
                </a:solidFill>
                <a:latin typeface="FS Elliot Pro Light" panose="02000503040000020004" pitchFamily="2" charset="0"/>
              </a:rPr>
              <a:t>Decide how payouts can be received from the plan. </a:t>
            </a:r>
            <a:br>
              <a:rPr lang="en-US" sz="2100" spc="-30" dirty="0">
                <a:solidFill>
                  <a:srgbClr val="333333"/>
                </a:solidFill>
                <a:latin typeface="FS Elliot Pro Light" panose="02000503040000020004" pitchFamily="2" charset="0"/>
              </a:rPr>
            </a:br>
            <a:r>
              <a:rPr lang="en-US" sz="2100" spc="-30" dirty="0">
                <a:solidFill>
                  <a:srgbClr val="333333"/>
                </a:solidFill>
                <a:latin typeface="FS Elliot Pro Light" panose="02000503040000020004" pitchFamily="2" charset="0"/>
              </a:rPr>
              <a:t>Benefits can be distributed as a lump sum.</a:t>
            </a:r>
          </a:p>
        </p:txBody>
      </p:sp>
      <p:sp>
        <p:nvSpPr>
          <p:cNvPr id="18" name="Rectangle 17">
            <a:extLst>
              <a:ext uri="{FF2B5EF4-FFF2-40B4-BE49-F238E27FC236}">
                <a16:creationId xmlns:a16="http://schemas.microsoft.com/office/drawing/2014/main" id="{ED07CF45-B502-764C-9C90-EAC6A07BBDCE}"/>
              </a:ext>
            </a:extLst>
          </p:cNvPr>
          <p:cNvSpPr/>
          <p:nvPr/>
        </p:nvSpPr>
        <p:spPr>
          <a:xfrm>
            <a:off x="0" y="5875899"/>
            <a:ext cx="3451860" cy="950432"/>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r>
              <a:rPr lang="en-US" sz="2600" b="1" dirty="0">
                <a:latin typeface="FS Elliot Pro" panose="02000503040000020004" pitchFamily="2" charset="0"/>
              </a:rPr>
              <a:t>How benefits </a:t>
            </a:r>
            <a:br>
              <a:rPr lang="en-US" sz="2600" b="1" dirty="0">
                <a:latin typeface="FS Elliot Pro" panose="02000503040000020004" pitchFamily="2" charset="0"/>
              </a:rPr>
            </a:br>
            <a:r>
              <a:rPr lang="en-US" sz="2600" b="1" dirty="0">
                <a:latin typeface="FS Elliot Pro" panose="02000503040000020004" pitchFamily="2" charset="0"/>
              </a:rPr>
              <a:t>are paid</a:t>
            </a:r>
          </a:p>
        </p:txBody>
      </p:sp>
    </p:spTree>
    <p:extLst>
      <p:ext uri="{BB962C8B-B14F-4D97-AF65-F5344CB8AC3E}">
        <p14:creationId xmlns:p14="http://schemas.microsoft.com/office/powerpoint/2010/main" val="140179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647948"/>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0972800" cy="701481"/>
          </a:xfrm>
        </p:spPr>
        <p:txBody>
          <a:bodyPr/>
          <a:lstStyle/>
          <a:p>
            <a:r>
              <a:rPr lang="en-US" sz="4400" dirty="0">
                <a:solidFill>
                  <a:schemeClr val="bg1"/>
                </a:solidFill>
              </a:rPr>
              <a:t>Design</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4133AD5-9CF7-C048-BB2B-49CDD0FE5C15}"/>
              </a:ext>
            </a:extLst>
          </p:cNvPr>
          <p:cNvSpPr/>
          <p:nvPr/>
        </p:nvSpPr>
        <p:spPr>
          <a:xfrm>
            <a:off x="577699" y="1853920"/>
            <a:ext cx="2651276" cy="794029"/>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2400" b="1" dirty="0">
                <a:cs typeface="Arial" panose="020B0604020202020204" pitchFamily="34" charset="0"/>
              </a:rPr>
              <a:t>How it works</a:t>
            </a:r>
          </a:p>
        </p:txBody>
      </p:sp>
      <p:pic>
        <p:nvPicPr>
          <p:cNvPr id="7" name="Picture 6">
            <a:extLst>
              <a:ext uri="{FF2B5EF4-FFF2-40B4-BE49-F238E27FC236}">
                <a16:creationId xmlns:a16="http://schemas.microsoft.com/office/drawing/2014/main" id="{09009E83-D788-439D-9088-7FE9A40B555D}"/>
              </a:ext>
            </a:extLst>
          </p:cNvPr>
          <p:cNvPicPr>
            <a:picLocks noChangeAspect="1"/>
          </p:cNvPicPr>
          <p:nvPr/>
        </p:nvPicPr>
        <p:blipFill rotWithShape="1">
          <a:blip r:embed="rId3"/>
          <a:srcRect l="3038" t="31693" r="8734" b="8471"/>
          <a:stretch/>
        </p:blipFill>
        <p:spPr>
          <a:xfrm>
            <a:off x="553725" y="2998063"/>
            <a:ext cx="10481516" cy="3007610"/>
          </a:xfrm>
          <a:prstGeom prst="rect">
            <a:avLst/>
          </a:prstGeom>
        </p:spPr>
      </p:pic>
    </p:spTree>
    <p:extLst>
      <p:ext uri="{BB962C8B-B14F-4D97-AF65-F5344CB8AC3E}">
        <p14:creationId xmlns:p14="http://schemas.microsoft.com/office/powerpoint/2010/main" val="326913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3A57-9FB2-1243-A0AE-2800CB6CF6A4}"/>
              </a:ext>
            </a:extLst>
          </p:cNvPr>
          <p:cNvSpPr>
            <a:spLocks noGrp="1"/>
          </p:cNvSpPr>
          <p:nvPr>
            <p:ph type="title" idx="4294967295"/>
          </p:nvPr>
        </p:nvSpPr>
        <p:spPr>
          <a:xfrm>
            <a:off x="588334" y="1011613"/>
            <a:ext cx="10972800" cy="457200"/>
          </a:xfrm>
        </p:spPr>
        <p:txBody>
          <a:bodyPr/>
          <a:lstStyle/>
          <a:p>
            <a:r>
              <a:rPr lang="en-US" sz="4400" dirty="0">
                <a:solidFill>
                  <a:schemeClr val="bg1"/>
                </a:solidFill>
              </a:rPr>
              <a:t>How does an organization pay for it?</a:t>
            </a:r>
          </a:p>
        </p:txBody>
      </p:sp>
      <p:sp>
        <p:nvSpPr>
          <p:cNvPr id="6" name="TextBox 5">
            <a:extLst>
              <a:ext uri="{FF2B5EF4-FFF2-40B4-BE49-F238E27FC236}">
                <a16:creationId xmlns:a16="http://schemas.microsoft.com/office/drawing/2014/main" id="{533AD3CA-1FBC-C14E-AFC3-31651C569031}"/>
              </a:ext>
            </a:extLst>
          </p:cNvPr>
          <p:cNvSpPr txBox="1"/>
          <p:nvPr/>
        </p:nvSpPr>
        <p:spPr>
          <a:xfrm>
            <a:off x="794478" y="2279690"/>
            <a:ext cx="3342807" cy="830997"/>
          </a:xfrm>
          <a:prstGeom prst="rect">
            <a:avLst/>
          </a:prstGeom>
          <a:noFill/>
        </p:spPr>
        <p:txBody>
          <a:bodyPr wrap="square" rtlCol="0">
            <a:spAutoFit/>
          </a:bodyPr>
          <a:lstStyle/>
          <a:p>
            <a:pPr algn="ctr"/>
            <a:r>
              <a:rPr lang="en-US" sz="2400" b="1" dirty="0">
                <a:solidFill>
                  <a:schemeClr val="bg1"/>
                </a:solidFill>
                <a:latin typeface="FS Elliot Pro" panose="02000503040000020004" pitchFamily="2" charset="0"/>
              </a:rPr>
              <a:t>Company </a:t>
            </a:r>
            <a:br>
              <a:rPr lang="en-US" sz="2400" b="1" dirty="0">
                <a:solidFill>
                  <a:schemeClr val="bg1"/>
                </a:solidFill>
                <a:latin typeface="FS Elliot Pro" panose="02000503040000020004" pitchFamily="2" charset="0"/>
              </a:rPr>
            </a:br>
            <a:r>
              <a:rPr lang="en-US" sz="2400" b="1" dirty="0">
                <a:solidFill>
                  <a:schemeClr val="bg1"/>
                </a:solidFill>
                <a:latin typeface="FS Elliot Pro" panose="02000503040000020004" pitchFamily="2" charset="0"/>
              </a:rPr>
              <a:t>cash</a:t>
            </a:r>
          </a:p>
        </p:txBody>
      </p:sp>
      <p:sp>
        <p:nvSpPr>
          <p:cNvPr id="7" name="TextBox 6">
            <a:extLst>
              <a:ext uri="{FF2B5EF4-FFF2-40B4-BE49-F238E27FC236}">
                <a16:creationId xmlns:a16="http://schemas.microsoft.com/office/drawing/2014/main" id="{9FA70A72-88CE-EF4E-800D-18B527913895}"/>
              </a:ext>
            </a:extLst>
          </p:cNvPr>
          <p:cNvSpPr txBox="1"/>
          <p:nvPr/>
        </p:nvSpPr>
        <p:spPr>
          <a:xfrm>
            <a:off x="8094688" y="2279690"/>
            <a:ext cx="3342807" cy="830997"/>
          </a:xfrm>
          <a:prstGeom prst="rect">
            <a:avLst/>
          </a:prstGeom>
          <a:noFill/>
        </p:spPr>
        <p:txBody>
          <a:bodyPr wrap="square" rtlCol="0">
            <a:spAutoFit/>
          </a:bodyPr>
          <a:lstStyle/>
          <a:p>
            <a:pPr algn="ctr"/>
            <a:r>
              <a:rPr lang="en-US" sz="2400" b="1" dirty="0">
                <a:solidFill>
                  <a:schemeClr val="bg1"/>
                </a:solidFill>
                <a:latin typeface="FS Elliot Pro" panose="02000503040000020004" pitchFamily="2" charset="0"/>
              </a:rPr>
              <a:t>Corporate-owned </a:t>
            </a:r>
            <a:br>
              <a:rPr lang="en-US" sz="2400" b="1" dirty="0">
                <a:solidFill>
                  <a:schemeClr val="bg1"/>
                </a:solidFill>
                <a:latin typeface="FS Elliot Pro" panose="02000503040000020004" pitchFamily="2" charset="0"/>
              </a:rPr>
            </a:br>
            <a:r>
              <a:rPr lang="en-US" sz="2400" b="1" dirty="0">
                <a:solidFill>
                  <a:schemeClr val="bg1"/>
                </a:solidFill>
                <a:latin typeface="FS Elliot Pro" panose="02000503040000020004" pitchFamily="2" charset="0"/>
              </a:rPr>
              <a:t>life insurance</a:t>
            </a:r>
          </a:p>
        </p:txBody>
      </p:sp>
      <p:sp>
        <p:nvSpPr>
          <p:cNvPr id="8" name="TextBox 7">
            <a:extLst>
              <a:ext uri="{FF2B5EF4-FFF2-40B4-BE49-F238E27FC236}">
                <a16:creationId xmlns:a16="http://schemas.microsoft.com/office/drawing/2014/main" id="{72CA0C32-1AB9-1143-8C70-F42136550CC2}"/>
              </a:ext>
            </a:extLst>
          </p:cNvPr>
          <p:cNvSpPr txBox="1"/>
          <p:nvPr/>
        </p:nvSpPr>
        <p:spPr>
          <a:xfrm>
            <a:off x="4452078" y="2279690"/>
            <a:ext cx="3342807" cy="830997"/>
          </a:xfrm>
          <a:prstGeom prst="rect">
            <a:avLst/>
          </a:prstGeom>
          <a:noFill/>
        </p:spPr>
        <p:txBody>
          <a:bodyPr wrap="square" rtlCol="0">
            <a:spAutoFit/>
          </a:bodyPr>
          <a:lstStyle/>
          <a:p>
            <a:pPr algn="ctr"/>
            <a:r>
              <a:rPr lang="en-US" sz="2400" b="1" dirty="0">
                <a:solidFill>
                  <a:schemeClr val="bg1"/>
                </a:solidFill>
                <a:latin typeface="FS Elliot Pro" panose="02000503040000020004" pitchFamily="2" charset="0"/>
              </a:rPr>
              <a:t>Taxable </a:t>
            </a:r>
            <a:br>
              <a:rPr lang="en-US" sz="2400" b="1" dirty="0">
                <a:solidFill>
                  <a:schemeClr val="bg1"/>
                </a:solidFill>
                <a:latin typeface="FS Elliot Pro" panose="02000503040000020004" pitchFamily="2" charset="0"/>
              </a:rPr>
            </a:br>
            <a:r>
              <a:rPr lang="en-US" sz="2400" b="1" dirty="0">
                <a:solidFill>
                  <a:schemeClr val="bg1"/>
                </a:solidFill>
                <a:latin typeface="FS Elliot Pro" panose="02000503040000020004" pitchFamily="2" charset="0"/>
              </a:rPr>
              <a:t>investments</a:t>
            </a:r>
          </a:p>
        </p:txBody>
      </p:sp>
      <p:sp>
        <p:nvSpPr>
          <p:cNvPr id="9" name="Content Placeholder 2">
            <a:extLst>
              <a:ext uri="{FF2B5EF4-FFF2-40B4-BE49-F238E27FC236}">
                <a16:creationId xmlns:a16="http://schemas.microsoft.com/office/drawing/2014/main" id="{AEC137D1-7C78-9542-A485-A2E554A7F7C3}"/>
              </a:ext>
            </a:extLst>
          </p:cNvPr>
          <p:cNvSpPr txBox="1">
            <a:spLocks/>
          </p:cNvSpPr>
          <p:nvPr/>
        </p:nvSpPr>
        <p:spPr>
          <a:xfrm>
            <a:off x="802105" y="3504426"/>
            <a:ext cx="3200270" cy="1778000"/>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None/>
            </a:pPr>
            <a:r>
              <a:rPr lang="en-US" sz="2400" dirty="0">
                <a:solidFill>
                  <a:srgbClr val="23273F"/>
                </a:solidFill>
                <a:latin typeface="FS Elliot Pro" panose="02000503040000020004" pitchFamily="50" charset="0"/>
                <a:cs typeface="Arial" panose="020B0604020202020204" pitchFamily="34" charset="0"/>
              </a:rPr>
              <a:t>No specific plan assets are set aside. Instead, benefits are paid through the  company's cash flow.</a:t>
            </a:r>
          </a:p>
        </p:txBody>
      </p:sp>
      <p:sp>
        <p:nvSpPr>
          <p:cNvPr id="10" name="Content Placeholder 2">
            <a:extLst>
              <a:ext uri="{FF2B5EF4-FFF2-40B4-BE49-F238E27FC236}">
                <a16:creationId xmlns:a16="http://schemas.microsoft.com/office/drawing/2014/main" id="{B00B031E-78C4-6D4B-910C-DC7F4CD4D466}"/>
              </a:ext>
            </a:extLst>
          </p:cNvPr>
          <p:cNvSpPr txBox="1">
            <a:spLocks/>
          </p:cNvSpPr>
          <p:nvPr/>
        </p:nvSpPr>
        <p:spPr>
          <a:xfrm>
            <a:off x="4501334" y="3504427"/>
            <a:ext cx="3200270" cy="1358900"/>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None/>
            </a:pPr>
            <a:r>
              <a:rPr lang="en-US" sz="2400" dirty="0">
                <a:solidFill>
                  <a:srgbClr val="23273F"/>
                </a:solidFill>
                <a:latin typeface="FS Elliot Pro" panose="02000503040000020004" pitchFamily="50" charset="0"/>
                <a:cs typeface="Arial" panose="020B0604020202020204" pitchFamily="34" charset="0"/>
              </a:rPr>
              <a:t>The company invests in mutual funds and/or individual securities.</a:t>
            </a:r>
          </a:p>
        </p:txBody>
      </p:sp>
      <p:sp>
        <p:nvSpPr>
          <p:cNvPr id="11" name="Content Placeholder 2">
            <a:extLst>
              <a:ext uri="{FF2B5EF4-FFF2-40B4-BE49-F238E27FC236}">
                <a16:creationId xmlns:a16="http://schemas.microsoft.com/office/drawing/2014/main" id="{382BA0D6-C5CB-AC46-8020-4C248BB053EB}"/>
              </a:ext>
            </a:extLst>
          </p:cNvPr>
          <p:cNvSpPr txBox="1">
            <a:spLocks/>
          </p:cNvSpPr>
          <p:nvPr/>
        </p:nvSpPr>
        <p:spPr>
          <a:xfrm>
            <a:off x="8197033" y="3504426"/>
            <a:ext cx="2961506" cy="1778000"/>
          </a:xfrm>
          <a:prstGeom prst="rect">
            <a:avLst/>
          </a:prstGeom>
        </p:spPr>
        <p:txBody>
          <a:bodyPr>
            <a:normAutofit/>
          </a:bodyPr>
          <a:lstStyle>
            <a:lvl1pPr marL="342900" indent="-342900" algn="l" defTabSz="457200" rtl="0" eaLnBrk="1" latinLnBrk="0" hangingPunct="1">
              <a:spcBef>
                <a:spcPct val="20000"/>
              </a:spcBef>
              <a:buFont typeface="Arial"/>
              <a:buChar char="•"/>
              <a:defRPr sz="2200" kern="120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None/>
            </a:pPr>
            <a:r>
              <a:rPr lang="en-US" sz="2400" dirty="0">
                <a:solidFill>
                  <a:srgbClr val="23273F"/>
                </a:solidFill>
                <a:latin typeface="FS Elliot Pro" panose="02000503040000020004" pitchFamily="50" charset="0"/>
                <a:cs typeface="Arial" panose="020B0604020202020204" pitchFamily="34" charset="0"/>
              </a:rPr>
              <a:t>The company purchases a policy to pay future obligations.</a:t>
            </a:r>
          </a:p>
        </p:txBody>
      </p:sp>
    </p:spTree>
    <p:extLst>
      <p:ext uri="{BB962C8B-B14F-4D97-AF65-F5344CB8AC3E}">
        <p14:creationId xmlns:p14="http://schemas.microsoft.com/office/powerpoint/2010/main" val="277227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71500" y="609600"/>
            <a:ext cx="7313326" cy="1250949"/>
          </a:xfrm>
        </p:spPr>
        <p:txBody>
          <a:bodyPr/>
          <a:lstStyle/>
          <a:p>
            <a:r>
              <a:rPr lang="en-US" sz="4400" dirty="0"/>
              <a:t>What’s a Deferred Comp – Incentive Bonus plan?</a:t>
            </a:r>
          </a:p>
        </p:txBody>
      </p:sp>
      <p:sp>
        <p:nvSpPr>
          <p:cNvPr id="5" name="Text Placeholder 4">
            <a:extLst>
              <a:ext uri="{FF2B5EF4-FFF2-40B4-BE49-F238E27FC236}">
                <a16:creationId xmlns:a16="http://schemas.microsoft.com/office/drawing/2014/main" id="{7957BC16-19D2-A843-9BA7-47BC28DBF113}"/>
              </a:ext>
            </a:extLst>
          </p:cNvPr>
          <p:cNvSpPr>
            <a:spLocks noGrp="1"/>
          </p:cNvSpPr>
          <p:nvPr>
            <p:ph type="body" idx="1"/>
          </p:nvPr>
        </p:nvSpPr>
        <p:spPr>
          <a:xfrm>
            <a:off x="571501" y="2019300"/>
            <a:ext cx="8081010" cy="3929944"/>
          </a:xfrm>
        </p:spPr>
        <p:txBody>
          <a:bodyPr/>
          <a:lstStyle/>
          <a:p>
            <a:r>
              <a:rPr lang="en-US" sz="2400" dirty="0"/>
              <a:t>It’s an employer-sponsored, long-term incentive plan for the key employees you choose—including employees who can’t participate in traditional nonqualified deferred compensation plans.</a:t>
            </a:r>
          </a:p>
          <a:p>
            <a:r>
              <a:rPr lang="en-US" sz="2400" dirty="0"/>
              <a:t>You make contributions into the plan for your key employees and promise to pay that money, plus any potential earnings, to them at a future date based on the vesting schedules you set. </a:t>
            </a:r>
          </a:p>
        </p:txBody>
      </p:sp>
    </p:spTree>
    <p:extLst>
      <p:ext uri="{BB962C8B-B14F-4D97-AF65-F5344CB8AC3E}">
        <p14:creationId xmlns:p14="http://schemas.microsoft.com/office/powerpoint/2010/main" val="164459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	Partner</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499" y="3879273"/>
            <a:ext cx="9272411" cy="1260257"/>
          </a:xfrm>
        </p:spPr>
        <p:txBody>
          <a:bodyPr/>
          <a:lstStyle/>
          <a:p>
            <a:r>
              <a:rPr lang="en-US" dirty="0"/>
              <a:t>Trust the service and expertise we’ll provide to you and your key employees every step of the way, year after year</a:t>
            </a:r>
          </a:p>
          <a:p>
            <a:endParaRPr lang="en-US" dirty="0"/>
          </a:p>
        </p:txBody>
      </p:sp>
      <p:pic>
        <p:nvPicPr>
          <p:cNvPr id="5" name="Graphic 4">
            <a:extLst>
              <a:ext uri="{FF2B5EF4-FFF2-40B4-BE49-F238E27FC236}">
                <a16:creationId xmlns:a16="http://schemas.microsoft.com/office/drawing/2014/main" id="{CEA9B88D-0D77-43DD-A421-28C819DB74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255" y="2799645"/>
            <a:ext cx="685800" cy="685800"/>
          </a:xfrm>
          <a:prstGeom prst="rect">
            <a:avLst/>
          </a:prstGeom>
        </p:spPr>
      </p:pic>
    </p:spTree>
    <p:extLst>
      <p:ext uri="{BB962C8B-B14F-4D97-AF65-F5344CB8AC3E}">
        <p14:creationId xmlns:p14="http://schemas.microsoft.com/office/powerpoint/2010/main" val="41255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71500" y="768350"/>
            <a:ext cx="10972800" cy="794979"/>
          </a:xfrm>
        </p:spPr>
        <p:txBody>
          <a:bodyPr/>
          <a:lstStyle/>
          <a:p>
            <a:r>
              <a:rPr lang="en-US" sz="4400" dirty="0"/>
              <a:t>How do we work with your organization</a:t>
            </a:r>
          </a:p>
        </p:txBody>
      </p:sp>
      <p:sp>
        <p:nvSpPr>
          <p:cNvPr id="5" name="Text Placeholder 4">
            <a:extLst>
              <a:ext uri="{FF2B5EF4-FFF2-40B4-BE49-F238E27FC236}">
                <a16:creationId xmlns:a16="http://schemas.microsoft.com/office/drawing/2014/main" id="{7957BC16-19D2-A843-9BA7-47BC28DBF113}"/>
              </a:ext>
            </a:extLst>
          </p:cNvPr>
          <p:cNvSpPr>
            <a:spLocks noGrp="1"/>
          </p:cNvSpPr>
          <p:nvPr>
            <p:ph type="body" idx="1"/>
          </p:nvPr>
        </p:nvSpPr>
        <p:spPr>
          <a:xfrm>
            <a:off x="571501" y="2019300"/>
            <a:ext cx="8534399" cy="3929943"/>
          </a:xfrm>
        </p:spPr>
        <p:txBody>
          <a:bodyPr/>
          <a:lstStyle/>
          <a:p>
            <a:pPr>
              <a:spcAft>
                <a:spcPts val="1200"/>
              </a:spcAft>
            </a:pPr>
            <a:r>
              <a:rPr lang="en-US" sz="2400" dirty="0"/>
              <a:t>Our team of experts will work closely with you and your financial professional to develop a strategy for implementing and servicing your plan.</a:t>
            </a:r>
          </a:p>
          <a:p>
            <a:r>
              <a:rPr lang="en-US" sz="2400" dirty="0"/>
              <a:t>And year after year, we’ll continue to work closely with you and your financial professional to fine-tune your plan to help ensure you’re working toward meeting your organization’s goals—and your plan is administered as efficiently as possible.</a:t>
            </a:r>
          </a:p>
        </p:txBody>
      </p:sp>
    </p:spTree>
    <p:extLst>
      <p:ext uri="{BB962C8B-B14F-4D97-AF65-F5344CB8AC3E}">
        <p14:creationId xmlns:p14="http://schemas.microsoft.com/office/powerpoint/2010/main" val="1976228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53B89E-10B6-5C4D-A9AF-D9B82B96EC69}"/>
              </a:ext>
            </a:extLst>
          </p:cNvPr>
          <p:cNvSpPr>
            <a:spLocks noGrp="1"/>
          </p:cNvSpPr>
          <p:nvPr>
            <p:ph type="sldNum" sz="quarter" idx="4294967295"/>
          </p:nvPr>
        </p:nvSpPr>
        <p:spPr>
          <a:xfrm>
            <a:off x="159989" y="6247663"/>
            <a:ext cx="417711" cy="377825"/>
          </a:xfrm>
        </p:spPr>
        <p:txBody>
          <a:bodyPr/>
          <a:lstStyle/>
          <a:p>
            <a:fld id="{13CF28CE-A392-6E4E-B8A8-233A7BF58CFD}" type="slidenum">
              <a:rPr lang="en-US" smtClean="0"/>
              <a:pPr/>
              <a:t>22</a:t>
            </a:fld>
            <a:endParaRPr lang="en-US" dirty="0"/>
          </a:p>
        </p:txBody>
      </p:sp>
      <p:sp>
        <p:nvSpPr>
          <p:cNvPr id="4" name="Title 3">
            <a:extLst>
              <a:ext uri="{FF2B5EF4-FFF2-40B4-BE49-F238E27FC236}">
                <a16:creationId xmlns:a16="http://schemas.microsoft.com/office/drawing/2014/main" id="{C90F2F98-B4F0-A14F-B03D-B954C2B11CD7}"/>
              </a:ext>
            </a:extLst>
          </p:cNvPr>
          <p:cNvSpPr>
            <a:spLocks noGrp="1"/>
          </p:cNvSpPr>
          <p:nvPr>
            <p:ph type="title"/>
          </p:nvPr>
        </p:nvSpPr>
        <p:spPr/>
        <p:txBody>
          <a:bodyPr/>
          <a:lstStyle/>
          <a:p>
            <a:r>
              <a:rPr lang="en-US" dirty="0"/>
              <a:t>Keeping you in-the-know</a:t>
            </a:r>
          </a:p>
        </p:txBody>
      </p:sp>
      <p:sp>
        <p:nvSpPr>
          <p:cNvPr id="7" name="Content Placeholder 2">
            <a:extLst>
              <a:ext uri="{FF2B5EF4-FFF2-40B4-BE49-F238E27FC236}">
                <a16:creationId xmlns:a16="http://schemas.microsoft.com/office/drawing/2014/main" id="{25CA96BF-296B-B34C-A170-DCAF140B8C49}"/>
              </a:ext>
            </a:extLst>
          </p:cNvPr>
          <p:cNvSpPr txBox="1">
            <a:spLocks/>
          </p:cNvSpPr>
          <p:nvPr/>
        </p:nvSpPr>
        <p:spPr>
          <a:xfrm>
            <a:off x="571499" y="2383436"/>
            <a:ext cx="5229693" cy="4053139"/>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solidFill>
                  <a:schemeClr val="bg1"/>
                </a:solidFill>
              </a:rPr>
              <a:t>To help you stay on top of your plan, a range of information is available on our website and corporate accounting reports. You also have easy access to plan reporting, investment resources, and other tools to assist with administering your plan. Plus, depending on plan type and design, you’ll receive:</a:t>
            </a:r>
          </a:p>
        </p:txBody>
      </p:sp>
      <p:sp>
        <p:nvSpPr>
          <p:cNvPr id="8" name="Rectangle 7">
            <a:extLst>
              <a:ext uri="{FF2B5EF4-FFF2-40B4-BE49-F238E27FC236}">
                <a16:creationId xmlns:a16="http://schemas.microsoft.com/office/drawing/2014/main" id="{4846B928-A05B-194F-B747-2142404C107A}"/>
              </a:ext>
            </a:extLst>
          </p:cNvPr>
          <p:cNvSpPr/>
          <p:nvPr/>
        </p:nvSpPr>
        <p:spPr>
          <a:xfrm>
            <a:off x="6809080" y="2409042"/>
            <a:ext cx="4483510" cy="3170099"/>
          </a:xfrm>
          <a:prstGeom prst="rect">
            <a:avLst/>
          </a:prstGeom>
        </p:spPr>
        <p:txBody>
          <a:bodyPr wrap="square">
            <a:spAutoFit/>
          </a:bodyPr>
          <a:lstStyle/>
          <a:p>
            <a:pPr>
              <a:spcAft>
                <a:spcPts val="2400"/>
              </a:spcAft>
            </a:pPr>
            <a:r>
              <a:rPr lang="en-US" sz="2000" dirty="0"/>
              <a:t>Access to plan participants’ account information.</a:t>
            </a:r>
          </a:p>
          <a:p>
            <a:pPr>
              <a:spcAft>
                <a:spcPts val="2400"/>
              </a:spcAft>
            </a:pPr>
            <a:r>
              <a:rPr lang="en-US" sz="2000" dirty="0"/>
              <a:t>Daily valuation of assets.</a:t>
            </a:r>
          </a:p>
          <a:p>
            <a:pPr>
              <a:spcAft>
                <a:spcPts val="2400"/>
              </a:spcAft>
            </a:pPr>
            <a:r>
              <a:rPr lang="en-US" sz="2000" dirty="0"/>
              <a:t>Asset and benefit information and rebalancing services.</a:t>
            </a:r>
          </a:p>
          <a:p>
            <a:pPr>
              <a:spcAft>
                <a:spcPts val="2400"/>
              </a:spcAft>
            </a:pPr>
            <a:r>
              <a:rPr lang="en-US" sz="2000" dirty="0"/>
              <a:t>Financing reviews to assess plan performance.</a:t>
            </a:r>
          </a:p>
        </p:txBody>
      </p:sp>
      <p:grpSp>
        <p:nvGrpSpPr>
          <p:cNvPr id="9" name="Group 8">
            <a:extLst>
              <a:ext uri="{FF2B5EF4-FFF2-40B4-BE49-F238E27FC236}">
                <a16:creationId xmlns:a16="http://schemas.microsoft.com/office/drawing/2014/main" id="{CCCEF0CD-098A-D140-9736-F23BE2BB6EF8}"/>
              </a:ext>
            </a:extLst>
          </p:cNvPr>
          <p:cNvGrpSpPr/>
          <p:nvPr/>
        </p:nvGrpSpPr>
        <p:grpSpPr>
          <a:xfrm>
            <a:off x="6815416" y="3218617"/>
            <a:ext cx="4262315" cy="1533266"/>
            <a:chOff x="975359" y="3450286"/>
            <a:chExt cx="2743200" cy="1703919"/>
          </a:xfrm>
        </p:grpSpPr>
        <p:cxnSp>
          <p:nvCxnSpPr>
            <p:cNvPr id="10" name="Straight Connector 9">
              <a:extLst>
                <a:ext uri="{FF2B5EF4-FFF2-40B4-BE49-F238E27FC236}">
                  <a16:creationId xmlns:a16="http://schemas.microsoft.com/office/drawing/2014/main" id="{CCB0B88B-A840-8D42-B029-68061741B518}"/>
                </a:ext>
              </a:extLst>
            </p:cNvPr>
            <p:cNvCxnSpPr>
              <a:cxnSpLocks/>
            </p:cNvCxnSpPr>
            <p:nvPr/>
          </p:nvCxnSpPr>
          <p:spPr>
            <a:xfrm>
              <a:off x="975359" y="3450286"/>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D20C06-C801-3E4D-A68E-FE741E72FCBE}"/>
                </a:ext>
              </a:extLst>
            </p:cNvPr>
            <p:cNvCxnSpPr>
              <a:cxnSpLocks/>
            </p:cNvCxnSpPr>
            <p:nvPr/>
          </p:nvCxnSpPr>
          <p:spPr>
            <a:xfrm>
              <a:off x="975359" y="4150198"/>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F7FB04-C18D-ED46-A497-4A26AFB81A19}"/>
                </a:ext>
              </a:extLst>
            </p:cNvPr>
            <p:cNvCxnSpPr>
              <a:cxnSpLocks/>
            </p:cNvCxnSpPr>
            <p:nvPr/>
          </p:nvCxnSpPr>
          <p:spPr>
            <a:xfrm>
              <a:off x="975359" y="5154205"/>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384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0FFA25-51FA-F048-B7D6-3C13FF7F91E7}"/>
              </a:ext>
            </a:extLst>
          </p:cNvPr>
          <p:cNvSpPr/>
          <p:nvPr/>
        </p:nvSpPr>
        <p:spPr>
          <a:xfrm>
            <a:off x="0" y="2019300"/>
            <a:ext cx="12192000" cy="41864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D90BDE-1FD1-5549-AD5D-B3BDE3EB1FA2}"/>
              </a:ext>
            </a:extLst>
          </p:cNvPr>
          <p:cNvPicPr>
            <a:picLocks noChangeAspect="1"/>
          </p:cNvPicPr>
          <p:nvPr/>
        </p:nvPicPr>
        <p:blipFill rotWithShape="1">
          <a:blip r:embed="rId3"/>
          <a:srcRect l="13734" t="20875" r="32765" b="8716"/>
          <a:stretch/>
        </p:blipFill>
        <p:spPr>
          <a:xfrm>
            <a:off x="7677855" y="2238374"/>
            <a:ext cx="2937958" cy="3748263"/>
          </a:xfrm>
          <a:prstGeom prst="rect">
            <a:avLst/>
          </a:prstGeom>
        </p:spPr>
      </p:pic>
      <p:sp>
        <p:nvSpPr>
          <p:cNvPr id="6" name="Text Placeholder 4">
            <a:extLst>
              <a:ext uri="{FF2B5EF4-FFF2-40B4-BE49-F238E27FC236}">
                <a16:creationId xmlns:a16="http://schemas.microsoft.com/office/drawing/2014/main" id="{42D03E96-1B1F-B24F-8AF6-0D15CDE5FE1F}"/>
              </a:ext>
            </a:extLst>
          </p:cNvPr>
          <p:cNvSpPr txBox="1">
            <a:spLocks/>
          </p:cNvSpPr>
          <p:nvPr/>
        </p:nvSpPr>
        <p:spPr>
          <a:xfrm>
            <a:off x="514348" y="2343150"/>
            <a:ext cx="6372226" cy="3560939"/>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33" b="1" dirty="0">
                <a:latin typeface="FS Elliot Pro" panose="02000503040000020004" pitchFamily="2" charset="0"/>
                <a:cs typeface="Arial" panose="020B0604020202020204" pitchFamily="34" charset="0"/>
              </a:rPr>
              <a:t>We’re here to help every step of the way</a:t>
            </a:r>
          </a:p>
          <a:p>
            <a:pPr marL="0" indent="0">
              <a:lnSpc>
                <a:spcPct val="100000"/>
              </a:lnSpc>
              <a:buNone/>
            </a:pPr>
            <a:r>
              <a:rPr lang="en-US" sz="2133" dirty="0">
                <a:cs typeface="Arial" panose="020B0604020202020204" pitchFamily="34" charset="0"/>
              </a:rPr>
              <a:t>Whether this is a brand-new benefit or employees are familiar with this type of plan, we offer custom education to introduce plan basics. We'll help you make sure your employees are aware they’re eligible, so they can make an informed decision to participate. Our nonqualified plan specialists are available to answer questions Monday-Friday.</a:t>
            </a:r>
          </a:p>
          <a:p>
            <a:endParaRPr lang="en-US" sz="2400" dirty="0"/>
          </a:p>
        </p:txBody>
      </p:sp>
      <p:sp>
        <p:nvSpPr>
          <p:cNvPr id="7" name="Title 3">
            <a:extLst>
              <a:ext uri="{FF2B5EF4-FFF2-40B4-BE49-F238E27FC236}">
                <a16:creationId xmlns:a16="http://schemas.microsoft.com/office/drawing/2014/main" id="{2743FDD1-A1B0-FA47-A1CA-9643A5BA622C}"/>
              </a:ext>
            </a:extLst>
          </p:cNvPr>
          <p:cNvSpPr txBox="1">
            <a:spLocks/>
          </p:cNvSpPr>
          <p:nvPr/>
        </p:nvSpPr>
        <p:spPr>
          <a:xfrm>
            <a:off x="514348" y="852313"/>
            <a:ext cx="10972800" cy="1071738"/>
          </a:xfrm>
          <a:prstGeom prst="rect">
            <a:avLst/>
          </a:prstGeom>
        </p:spPr>
        <p:txBody>
          <a:bodyPr/>
          <a:lst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sz="4400" dirty="0">
                <a:solidFill>
                  <a:schemeClr val="bg1"/>
                </a:solidFill>
              </a:rPr>
              <a:t>Turning key employees into participants</a:t>
            </a:r>
          </a:p>
        </p:txBody>
      </p:sp>
    </p:spTree>
    <p:extLst>
      <p:ext uri="{BB962C8B-B14F-4D97-AF65-F5344CB8AC3E}">
        <p14:creationId xmlns:p14="http://schemas.microsoft.com/office/powerpoint/2010/main" val="106295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	Stay Current </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499" y="3879273"/>
            <a:ext cx="8627919" cy="1260257"/>
          </a:xfrm>
        </p:spPr>
        <p:txBody>
          <a:bodyPr/>
          <a:lstStyle/>
          <a:p>
            <a:r>
              <a:rPr lang="en-US" dirty="0"/>
              <a:t>Make changes to your plan as your organization’s needs and goals change</a:t>
            </a:r>
          </a:p>
        </p:txBody>
      </p:sp>
      <p:pic>
        <p:nvPicPr>
          <p:cNvPr id="6" name="Graphic 5">
            <a:extLst>
              <a:ext uri="{FF2B5EF4-FFF2-40B4-BE49-F238E27FC236}">
                <a16:creationId xmlns:a16="http://schemas.microsoft.com/office/drawing/2014/main" id="{8CDB2B0C-FAEE-435A-ACD3-E35320253C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499" y="2800686"/>
            <a:ext cx="685800" cy="685800"/>
          </a:xfrm>
          <a:prstGeom prst="rect">
            <a:avLst/>
          </a:prstGeom>
        </p:spPr>
      </p:pic>
    </p:spTree>
    <p:extLst>
      <p:ext uri="{BB962C8B-B14F-4D97-AF65-F5344CB8AC3E}">
        <p14:creationId xmlns:p14="http://schemas.microsoft.com/office/powerpoint/2010/main" val="213318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61E4-04F9-6C4F-9ED6-B1A14A3659B2}"/>
              </a:ext>
            </a:extLst>
          </p:cNvPr>
          <p:cNvSpPr>
            <a:spLocks noGrp="1"/>
          </p:cNvSpPr>
          <p:nvPr>
            <p:ph type="title"/>
          </p:nvPr>
        </p:nvSpPr>
        <p:spPr>
          <a:xfrm>
            <a:off x="571500" y="899409"/>
            <a:ext cx="2840182" cy="175443"/>
          </a:xfrm>
        </p:spPr>
        <p:txBody>
          <a:bodyPr/>
          <a:lstStyle/>
          <a:p>
            <a:r>
              <a:rPr lang="en-US" sz="4400" dirty="0"/>
              <a:t>How does your plan keep up with your needs and goals?</a:t>
            </a:r>
          </a:p>
        </p:txBody>
      </p:sp>
      <p:sp>
        <p:nvSpPr>
          <p:cNvPr id="8" name="Rectangle 7">
            <a:extLst>
              <a:ext uri="{FF2B5EF4-FFF2-40B4-BE49-F238E27FC236}">
                <a16:creationId xmlns:a16="http://schemas.microsoft.com/office/drawing/2014/main" id="{5DA8A4ED-0861-354B-9E54-D751399040D2}"/>
              </a:ext>
            </a:extLst>
          </p:cNvPr>
          <p:cNvSpPr/>
          <p:nvPr/>
        </p:nvSpPr>
        <p:spPr>
          <a:xfrm>
            <a:off x="4568226" y="1070480"/>
            <a:ext cx="7094123" cy="5386090"/>
          </a:xfrm>
          <a:prstGeom prst="rect">
            <a:avLst/>
          </a:prstGeom>
        </p:spPr>
        <p:txBody>
          <a:bodyPr wrap="square">
            <a:spAutoFit/>
          </a:bodyPr>
          <a:lstStyle/>
          <a:p>
            <a:pPr>
              <a:spcAft>
                <a:spcPts val="2400"/>
              </a:spcAft>
            </a:pPr>
            <a:r>
              <a:rPr lang="en-US" sz="2200" b="1" dirty="0">
                <a:latin typeface="FS Elliot Pro" panose="02000503040000020004" pitchFamily="2" charset="0"/>
              </a:rPr>
              <a:t>Close attention to the plan over time,</a:t>
            </a:r>
            <a:r>
              <a:rPr lang="en-US" sz="2200" b="1" dirty="0"/>
              <a:t> </a:t>
            </a:r>
            <a:r>
              <a:rPr lang="en-US" sz="2200" dirty="0"/>
              <a:t>such as a participant’s benefit from the beginning of the plan until payout.</a:t>
            </a:r>
          </a:p>
          <a:p>
            <a:pPr>
              <a:spcAft>
                <a:spcPts val="2400"/>
              </a:spcAft>
            </a:pPr>
            <a:r>
              <a:rPr lang="en-US" sz="2200" b="1" dirty="0">
                <a:latin typeface="FS Elliot Pro" panose="02000503040000020004" pitchFamily="2" charset="0"/>
              </a:rPr>
              <a:t>Experienced specialists </a:t>
            </a:r>
            <a:r>
              <a:rPr lang="en-US" sz="2200" dirty="0"/>
              <a:t>who offer feedback on factors that can influence the plan, such as plan design changes and regulatory updates.</a:t>
            </a:r>
          </a:p>
          <a:p>
            <a:pPr>
              <a:spcAft>
                <a:spcPts val="2400"/>
              </a:spcAft>
            </a:pPr>
            <a:r>
              <a:rPr lang="en-US" sz="2200" b="1" dirty="0">
                <a:latin typeface="FS Elliot Pro" panose="02000503040000020004" pitchFamily="2" charset="0"/>
              </a:rPr>
              <a:t>Analytical tools and resources</a:t>
            </a:r>
            <a:r>
              <a:rPr lang="en-US" sz="2200" dirty="0"/>
              <a:t> are available for new and existing plans—all while watching out for your bottom line.</a:t>
            </a:r>
          </a:p>
          <a:p>
            <a:pPr>
              <a:spcAft>
                <a:spcPts val="2400"/>
              </a:spcAft>
            </a:pPr>
            <a:r>
              <a:rPr lang="en-US" sz="2200" b="1" dirty="0">
                <a:latin typeface="FS Elliot Pro" panose="02000503040000020004" pitchFamily="2" charset="0"/>
              </a:rPr>
              <a:t>Periodic financial reviews </a:t>
            </a:r>
            <a:r>
              <a:rPr lang="en-US" sz="2200" dirty="0"/>
              <a:t>help ensure the plan’s financing continues to meet your goals.</a:t>
            </a:r>
          </a:p>
          <a:p>
            <a:pPr>
              <a:spcAft>
                <a:spcPts val="3000"/>
              </a:spcAft>
            </a:pPr>
            <a:r>
              <a:rPr lang="en-US" sz="2200" b="1" dirty="0">
                <a:latin typeface="FS Elliot Pro" panose="02000503040000020004" pitchFamily="2" charset="0"/>
              </a:rPr>
              <a:t>Access to online dashboards </a:t>
            </a:r>
            <a:r>
              <a:rPr lang="en-US" sz="2200" dirty="0"/>
              <a:t>of information.</a:t>
            </a:r>
          </a:p>
        </p:txBody>
      </p:sp>
      <p:grpSp>
        <p:nvGrpSpPr>
          <p:cNvPr id="9" name="Group 8">
            <a:extLst>
              <a:ext uri="{FF2B5EF4-FFF2-40B4-BE49-F238E27FC236}">
                <a16:creationId xmlns:a16="http://schemas.microsoft.com/office/drawing/2014/main" id="{1C09500B-661A-544D-B8F6-FB6121C976EF}"/>
              </a:ext>
            </a:extLst>
          </p:cNvPr>
          <p:cNvGrpSpPr/>
          <p:nvPr/>
        </p:nvGrpSpPr>
        <p:grpSpPr>
          <a:xfrm>
            <a:off x="4658165" y="2298402"/>
            <a:ext cx="7004184" cy="3591977"/>
            <a:chOff x="975359" y="3367808"/>
            <a:chExt cx="2743200" cy="2356221"/>
          </a:xfrm>
        </p:grpSpPr>
        <p:cxnSp>
          <p:nvCxnSpPr>
            <p:cNvPr id="10" name="Straight Connector 9">
              <a:extLst>
                <a:ext uri="{FF2B5EF4-FFF2-40B4-BE49-F238E27FC236}">
                  <a16:creationId xmlns:a16="http://schemas.microsoft.com/office/drawing/2014/main" id="{6ABF3C5F-8CA1-E943-8DB3-8EC40734AD94}"/>
                </a:ext>
              </a:extLst>
            </p:cNvPr>
            <p:cNvCxnSpPr>
              <a:cxnSpLocks/>
            </p:cNvCxnSpPr>
            <p:nvPr/>
          </p:nvCxnSpPr>
          <p:spPr>
            <a:xfrm>
              <a:off x="975359" y="3367808"/>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498CB0-CC75-5B46-86A8-FC80BDE0F377}"/>
                </a:ext>
              </a:extLst>
            </p:cNvPr>
            <p:cNvCxnSpPr>
              <a:cxnSpLocks/>
            </p:cNvCxnSpPr>
            <p:nvPr/>
          </p:nvCxnSpPr>
          <p:spPr>
            <a:xfrm>
              <a:off x="975359" y="4211872"/>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B6095D-55BF-EA4F-BA3E-892A017CA282}"/>
                </a:ext>
              </a:extLst>
            </p:cNvPr>
            <p:cNvCxnSpPr>
              <a:cxnSpLocks/>
            </p:cNvCxnSpPr>
            <p:nvPr/>
          </p:nvCxnSpPr>
          <p:spPr>
            <a:xfrm>
              <a:off x="975359" y="5079226"/>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743131-2DA4-4A7C-BE2C-B9825D179EC2}"/>
                </a:ext>
              </a:extLst>
            </p:cNvPr>
            <p:cNvCxnSpPr>
              <a:cxnSpLocks/>
            </p:cNvCxnSpPr>
            <p:nvPr/>
          </p:nvCxnSpPr>
          <p:spPr>
            <a:xfrm>
              <a:off x="975359" y="5724029"/>
              <a:ext cx="2743200"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102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2B927D-7DA5-A543-A1A7-BC895BB6546E}"/>
              </a:ext>
            </a:extLst>
          </p:cNvPr>
          <p:cNvSpPr/>
          <p:nvPr/>
        </p:nvSpPr>
        <p:spPr>
          <a:xfrm>
            <a:off x="0" y="0"/>
            <a:ext cx="12192000" cy="2024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a:xfrm>
            <a:off x="588334" y="902533"/>
            <a:ext cx="10972800" cy="457200"/>
          </a:xfrm>
        </p:spPr>
        <p:txBody>
          <a:bodyPr/>
          <a:lstStyle/>
          <a:p>
            <a:r>
              <a:rPr lang="en-US" sz="4400" dirty="0">
                <a:solidFill>
                  <a:schemeClr val="bg1"/>
                </a:solidFill>
              </a:rPr>
              <a:t>Ready to start? </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3EBE13BA-A725-9546-AEDB-E328B6641B39}"/>
              </a:ext>
            </a:extLst>
          </p:cNvPr>
          <p:cNvSpPr/>
          <p:nvPr/>
        </p:nvSpPr>
        <p:spPr>
          <a:xfrm>
            <a:off x="577701" y="2428406"/>
            <a:ext cx="9415386" cy="3593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spcAft>
                <a:spcPts val="1200"/>
              </a:spcAft>
            </a:pPr>
            <a:r>
              <a:rPr lang="en-US" sz="2400" dirty="0">
                <a:solidFill>
                  <a:srgbClr val="333333"/>
                </a:solidFill>
                <a:latin typeface="FS Elliot Pro Light" panose="02000503040000020004" pitchFamily="2" charset="0"/>
              </a:rPr>
              <a:t>Once you decide that a Deferred Comp – Incentive Bonus plan is right for your organization and key employees, we’ll bring our expertise and resources to the table to help you put this plan in place within your desired timing. We’ll begin by:</a:t>
            </a:r>
            <a:br>
              <a:rPr lang="en-US" sz="2400" dirty="0">
                <a:solidFill>
                  <a:srgbClr val="333333"/>
                </a:solidFill>
                <a:latin typeface="FS Elliot Pro Light" panose="02000503040000020004" pitchFamily="2" charset="0"/>
              </a:rPr>
            </a:br>
            <a:br>
              <a:rPr lang="en-US" sz="2400" dirty="0">
                <a:solidFill>
                  <a:srgbClr val="333333"/>
                </a:solidFill>
                <a:latin typeface="FS Elliot Pro Light" panose="02000503040000020004" pitchFamily="2" charset="0"/>
              </a:rPr>
            </a:br>
            <a:r>
              <a:rPr lang="en-US" sz="2400" dirty="0">
                <a:solidFill>
                  <a:srgbClr val="333333"/>
                </a:solidFill>
                <a:latin typeface="FS Elliot Pro Light" panose="02000503040000020004" pitchFamily="2" charset="0"/>
              </a:rPr>
              <a:t>• Gathering information about your organization.</a:t>
            </a:r>
            <a:br>
              <a:rPr lang="en-US" sz="2400" dirty="0">
                <a:solidFill>
                  <a:srgbClr val="333333"/>
                </a:solidFill>
                <a:latin typeface="FS Elliot Pro Light" panose="02000503040000020004" pitchFamily="2" charset="0"/>
              </a:rPr>
            </a:br>
            <a:r>
              <a:rPr lang="en-US" sz="2400" dirty="0">
                <a:solidFill>
                  <a:srgbClr val="333333"/>
                </a:solidFill>
                <a:latin typeface="FS Elliot Pro Light" panose="02000503040000020004" pitchFamily="2" charset="0"/>
              </a:rPr>
              <a:t>• Tailoring the plan to your specific needs and goals</a:t>
            </a:r>
            <a:r>
              <a:rPr lang="en-US" dirty="0">
                <a:solidFill>
                  <a:srgbClr val="333333"/>
                </a:solidFill>
                <a:latin typeface="FS Elliot Pro Light" panose="02000503040000020004" pitchFamily="2" charset="0"/>
              </a:rPr>
              <a:t>.</a:t>
            </a:r>
            <a:br>
              <a:rPr lang="en-US" dirty="0">
                <a:solidFill>
                  <a:srgbClr val="333333"/>
                </a:solidFill>
                <a:latin typeface="FS Elliot Pro Light" panose="02000503040000020004" pitchFamily="2" charset="0"/>
              </a:rPr>
            </a:br>
            <a:br>
              <a:rPr lang="en-US" dirty="0">
                <a:solidFill>
                  <a:srgbClr val="333333"/>
                </a:solidFill>
                <a:latin typeface="FS Elliot Pro Light" panose="02000503040000020004" pitchFamily="2" charset="0"/>
              </a:rPr>
            </a:br>
            <a:r>
              <a:rPr lang="en-US" sz="2400" dirty="0">
                <a:solidFill>
                  <a:srgbClr val="333333"/>
                </a:solidFill>
                <a:latin typeface="FS Elliot Pro Light" panose="02000503040000020004" pitchFamily="2" charset="0"/>
              </a:rPr>
              <a:t>Thousands of employers value the solutions and services</a:t>
            </a:r>
            <a:br>
              <a:rPr lang="en-US" sz="2400" dirty="0">
                <a:solidFill>
                  <a:srgbClr val="333333"/>
                </a:solidFill>
                <a:latin typeface="FS Elliot Pro Light" panose="02000503040000020004" pitchFamily="2" charset="0"/>
              </a:rPr>
            </a:br>
            <a:r>
              <a:rPr lang="en-US" sz="2400" dirty="0">
                <a:solidFill>
                  <a:srgbClr val="333333"/>
                </a:solidFill>
                <a:latin typeface="FS Elliot Pro Light" panose="02000503040000020004" pitchFamily="2" charset="0"/>
              </a:rPr>
              <a:t>we provide. You can count on us, too. We’ll do our best to deliver a positive experience for everyone involved.</a:t>
            </a:r>
            <a:endParaRPr lang="en-US" sz="2400" b="1" dirty="0">
              <a:latin typeface="FS Elliot Pro" panose="02000503040000020004" pitchFamily="2" charset="0"/>
            </a:endParaRPr>
          </a:p>
        </p:txBody>
      </p:sp>
    </p:spTree>
    <p:extLst>
      <p:ext uri="{BB962C8B-B14F-4D97-AF65-F5344CB8AC3E}">
        <p14:creationId xmlns:p14="http://schemas.microsoft.com/office/powerpoint/2010/main" val="215064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71500" y="953911"/>
            <a:ext cx="10972800" cy="572377"/>
          </a:xfrm>
        </p:spPr>
        <p:txBody>
          <a:bodyPr/>
          <a:lstStyle/>
          <a:p>
            <a:r>
              <a:rPr lang="en-US" sz="4400" dirty="0"/>
              <a:t>An industry leader in your corner</a:t>
            </a:r>
          </a:p>
        </p:txBody>
      </p:sp>
      <p:sp>
        <p:nvSpPr>
          <p:cNvPr id="5" name="Text Placeholder 4">
            <a:extLst>
              <a:ext uri="{FF2B5EF4-FFF2-40B4-BE49-F238E27FC236}">
                <a16:creationId xmlns:a16="http://schemas.microsoft.com/office/drawing/2014/main" id="{7957BC16-19D2-A843-9BA7-47BC28DBF113}"/>
              </a:ext>
            </a:extLst>
          </p:cNvPr>
          <p:cNvSpPr>
            <a:spLocks noGrp="1"/>
          </p:cNvSpPr>
          <p:nvPr>
            <p:ph type="body" idx="1"/>
          </p:nvPr>
        </p:nvSpPr>
        <p:spPr>
          <a:xfrm>
            <a:off x="571500" y="2019300"/>
            <a:ext cx="10544992" cy="3884789"/>
          </a:xfrm>
        </p:spPr>
        <p:txBody>
          <a:bodyPr/>
          <a:lstStyle/>
          <a:p>
            <a:r>
              <a:rPr lang="en-US" sz="2400" b="1" dirty="0"/>
              <a:t>Our history speaks for itself. We’ve been providing deferred comp plans for more than 30 years and are the No. 1 provider of deferred comp plans*. What sets us apart from others is our:</a:t>
            </a:r>
          </a:p>
          <a:p>
            <a:pPr marL="342900" indent="-342900">
              <a:buFont typeface="Arial" panose="020B0604020202020204" pitchFamily="34" charset="0"/>
              <a:buChar char="•"/>
            </a:pPr>
            <a:r>
              <a:rPr lang="en-US" sz="2200" b="1" spc="-20" dirty="0"/>
              <a:t>Commitment to and experience in the business and retirement plan markets.</a:t>
            </a:r>
          </a:p>
          <a:p>
            <a:pPr marL="342900" indent="-342900">
              <a:buFont typeface="Arial" panose="020B0604020202020204" pitchFamily="34" charset="0"/>
              <a:buChar char="•"/>
            </a:pPr>
            <a:r>
              <a:rPr lang="en-US" sz="2200" b="1" dirty="0"/>
              <a:t>Unique plan design and flexibility to tailor it to specific needs and goals.</a:t>
            </a:r>
          </a:p>
          <a:p>
            <a:pPr marL="342900" indent="-342900">
              <a:buFont typeface="Arial" panose="020B0604020202020204" pitchFamily="34" charset="0"/>
              <a:buChar char="•"/>
            </a:pPr>
            <a:r>
              <a:rPr lang="en-US" sz="2200" b="1" dirty="0"/>
              <a:t>Specialized team of legal, accounting, and financing resources with more than 200 years of experience to provide support.</a:t>
            </a:r>
          </a:p>
          <a:p>
            <a:pPr marL="342900" indent="-342900">
              <a:buFont typeface="Arial" panose="020B0604020202020204" pitchFamily="34" charset="0"/>
              <a:buChar char="•"/>
            </a:pPr>
            <a:r>
              <a:rPr lang="en-US" sz="2200" b="1" dirty="0"/>
              <a:t>Service and commitment to building long-lasting relationships.</a:t>
            </a:r>
          </a:p>
        </p:txBody>
      </p:sp>
      <p:sp>
        <p:nvSpPr>
          <p:cNvPr id="6" name="Content Placeholder 1">
            <a:extLst>
              <a:ext uri="{FF2B5EF4-FFF2-40B4-BE49-F238E27FC236}">
                <a16:creationId xmlns:a16="http://schemas.microsoft.com/office/drawing/2014/main" id="{514DAB7E-758D-4547-A168-31866998F1CA}"/>
              </a:ext>
            </a:extLst>
          </p:cNvPr>
          <p:cNvSpPr txBox="1">
            <a:spLocks/>
          </p:cNvSpPr>
          <p:nvPr/>
        </p:nvSpPr>
        <p:spPr>
          <a:xfrm>
            <a:off x="571499" y="6249639"/>
            <a:ext cx="7319433" cy="294923"/>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A5424"/>
              </a:buClr>
              <a:buFont typeface="Arial"/>
              <a:buNone/>
              <a:defRPr sz="2000" b="0" kern="1200" baseline="0">
                <a:solidFill>
                  <a:srgbClr val="0091DA"/>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1000" dirty="0">
                <a:solidFill>
                  <a:schemeClr val="bg1"/>
                </a:solidFill>
              </a:rPr>
              <a:t>* </a:t>
            </a:r>
            <a:r>
              <a:rPr lang="en-US" sz="1000" dirty="0">
                <a:solidFill>
                  <a:schemeClr val="bg1"/>
                </a:solidFill>
                <a:cs typeface="Arial" panose="020B0604020202020204" pitchFamily="34" charset="0"/>
              </a:rPr>
              <a:t>Based on number of Section 409A plans, PLANSPONSOR 2021 Defined Contribution Recordkeeping Survey, July 2021.</a:t>
            </a:r>
          </a:p>
        </p:txBody>
      </p:sp>
    </p:spTree>
    <p:extLst>
      <p:ext uri="{BB962C8B-B14F-4D97-AF65-F5344CB8AC3E}">
        <p14:creationId xmlns:p14="http://schemas.microsoft.com/office/powerpoint/2010/main" val="141618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568636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9082761-FE6E-499F-B59D-753813B5444B}"/>
              </a:ext>
            </a:extLst>
          </p:cNvPr>
          <p:cNvSpPr txBox="1">
            <a:spLocks noChangeArrowheads="1"/>
          </p:cNvSpPr>
          <p:nvPr/>
        </p:nvSpPr>
        <p:spPr>
          <a:xfrm>
            <a:off x="425196" y="616303"/>
            <a:ext cx="11010900" cy="562539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800"/>
              </a:spcAft>
              <a:buFont typeface="Arial" panose="020B0604020202020204" pitchFamily="34" charset="0"/>
              <a:buNone/>
            </a:pPr>
            <a:r>
              <a:rPr lang="en-US" sz="1700" b="1" dirty="0">
                <a:solidFill>
                  <a:schemeClr val="bg1"/>
                </a:solidFill>
                <a:latin typeface="FS Elliot Pro" panose="02000503040000020004" pitchFamily="50" charset="0"/>
                <a:cs typeface="Arial" panose="020B0604020202020204" pitchFamily="34" charset="0"/>
              </a:rPr>
              <a:t>Before investing, carefully consider the investment option objectives, risks, charges, and expenses. Contact a financial professional or visit principal.com for a prospectus or, if available, a summary prospectus containing this and other information. Please read it carefully before investing. </a:t>
            </a:r>
          </a:p>
          <a:p>
            <a:pPr marL="0" indent="0">
              <a:lnSpc>
                <a:spcPct val="100000"/>
              </a:lnSpc>
              <a:spcBef>
                <a:spcPts val="600"/>
              </a:spcBef>
              <a:spcAft>
                <a:spcPts val="800"/>
              </a:spcAft>
              <a:buFont typeface="Arial" panose="020B0604020202020204" pitchFamily="34" charset="0"/>
              <a:buNone/>
            </a:pPr>
            <a:r>
              <a:rPr lang="en-US" sz="1700" dirty="0">
                <a:solidFill>
                  <a:schemeClr val="bg1"/>
                </a:solidFill>
                <a:latin typeface="FS Elliot Pro" panose="02000503040000020004" pitchFamily="50" charset="0"/>
                <a:cs typeface="Arial" panose="020B0604020202020204" pitchFamily="34" charset="0"/>
              </a:rPr>
              <a:t>The subject matter in this communication is educational only and provided with the understanding that Principal</a:t>
            </a:r>
            <a:r>
              <a:rPr lang="en-US" sz="1700" baseline="30000" dirty="0">
                <a:solidFill>
                  <a:schemeClr val="bg1"/>
                </a:solidFill>
                <a:latin typeface="FS Elliot Pro" panose="02000503040000020004" pitchFamily="50" charset="0"/>
                <a:cs typeface="Arial" panose="020B0604020202020204" pitchFamily="34" charset="0"/>
              </a:rPr>
              <a:t>®</a:t>
            </a:r>
            <a:r>
              <a:rPr lang="en-US" sz="1700" dirty="0">
                <a:solidFill>
                  <a:schemeClr val="bg1"/>
                </a:solidFill>
                <a:latin typeface="FS Elliot Pro" panose="02000503040000020004" pitchFamily="50" charset="0"/>
                <a:cs typeface="Arial" panose="020B0604020202020204" pitchFamily="34" charset="0"/>
              </a:rPr>
              <a:t> is not rendering legal, accounting, investment, or tax advice. You should consult with appropriate counsel, financial professionals, and other advisors on all matters pertaining to legal, tax, investment, or accounting obligations and requirements.</a:t>
            </a:r>
          </a:p>
          <a:p>
            <a:pPr marL="0" indent="0">
              <a:lnSpc>
                <a:spcPct val="100000"/>
              </a:lnSpc>
              <a:spcBef>
                <a:spcPts val="600"/>
              </a:spcBef>
              <a:spcAft>
                <a:spcPts val="800"/>
              </a:spcAft>
              <a:buFont typeface="Arial" panose="020B0604020202020204" pitchFamily="34" charset="0"/>
              <a:buNone/>
            </a:pPr>
            <a:r>
              <a:rPr lang="en-US" sz="1700" dirty="0">
                <a:solidFill>
                  <a:schemeClr val="bg1"/>
                </a:solidFill>
                <a:latin typeface="FS Elliot Pro" panose="02000503040000020004" pitchFamily="50" charset="0"/>
                <a:cs typeface="Arial" panose="020B0604020202020204" pitchFamily="34" charset="0"/>
              </a:rPr>
              <a:t>Insurance products issued by Principal National Life Insurance Company (except in NY) and Principal Life Insurance Company</a:t>
            </a:r>
            <a:r>
              <a:rPr lang="en-US" sz="1700" baseline="30000" dirty="0">
                <a:solidFill>
                  <a:schemeClr val="bg1"/>
                </a:solidFill>
                <a:latin typeface="FS Elliot Pro" panose="02000503040000020004" pitchFamily="50" charset="0"/>
                <a:ea typeface="Times New Roman" panose="02020603050405020304" pitchFamily="18" charset="0"/>
              </a:rPr>
              <a:t> ®</a:t>
            </a:r>
            <a:r>
              <a:rPr lang="en-US" sz="1700" dirty="0">
                <a:solidFill>
                  <a:schemeClr val="bg1"/>
                </a:solidFill>
                <a:latin typeface="FS Elliot Pro" panose="02000503040000020004" pitchFamily="50" charset="0"/>
                <a:cs typeface="Arial" panose="020B0604020202020204" pitchFamily="34" charset="0"/>
              </a:rPr>
              <a:t>. Plan administrative services offered by Principal Life. Principal Funds, Inc. is distributed by Principal Funds Distributor, Inc. Securities offered through Principal Securities, Inc., member SIPC and/or independent broker/dealers. </a:t>
            </a:r>
            <a:r>
              <a:rPr lang="en-US" sz="1700" dirty="0">
                <a:solidFill>
                  <a:schemeClr val="bg1"/>
                </a:solidFill>
                <a:latin typeface="FS Elliot Pro" panose="02000503040000020004" pitchFamily="50" charset="0"/>
                <a:ea typeface="Times New Roman" panose="02020603050405020304" pitchFamily="18" charset="0"/>
              </a:rPr>
              <a:t>Referenced companies are members of the Principal Financial Group®, </a:t>
            </a:r>
            <a:r>
              <a:rPr lang="en-US" sz="1700" dirty="0">
                <a:solidFill>
                  <a:schemeClr val="bg1"/>
                </a:solidFill>
                <a:latin typeface="FS Elliot Pro" panose="02000503040000020004" pitchFamily="50" charset="0"/>
                <a:cs typeface="Arial" panose="020B0604020202020204" pitchFamily="34" charset="0"/>
              </a:rPr>
              <a:t>Des Moines, IA 50392.</a:t>
            </a:r>
          </a:p>
          <a:p>
            <a:pPr marL="0" indent="0">
              <a:lnSpc>
                <a:spcPct val="100000"/>
              </a:lnSpc>
              <a:spcBef>
                <a:spcPts val="600"/>
              </a:spcBef>
              <a:spcAft>
                <a:spcPts val="800"/>
              </a:spcAft>
              <a:buFont typeface="Arial" panose="020B0604020202020204" pitchFamily="34" charset="0"/>
              <a:buNone/>
            </a:pPr>
            <a:r>
              <a:rPr lang="en-US" sz="1700" dirty="0">
                <a:solidFill>
                  <a:schemeClr val="bg1"/>
                </a:solidFill>
                <a:latin typeface="FS Elliot Pro" panose="02000503040000020004"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p>
          <a:p>
            <a:pPr marL="0" indent="0">
              <a:lnSpc>
                <a:spcPct val="100000"/>
              </a:lnSpc>
              <a:spcBef>
                <a:spcPts val="600"/>
              </a:spcBef>
              <a:spcAft>
                <a:spcPts val="800"/>
              </a:spcAft>
              <a:buFont typeface="Arial" panose="020B0604020202020204" pitchFamily="34" charset="0"/>
              <a:buNone/>
            </a:pPr>
            <a:r>
              <a:rPr lang="en-US" sz="1700" dirty="0">
                <a:solidFill>
                  <a:schemeClr val="bg1"/>
                </a:solidFill>
                <a:latin typeface="FS Elliot Pro" panose="02000503040000020004" pitchFamily="50" charset="0"/>
                <a:ea typeface="Times New Roman" panose="02020603050405020304" pitchFamily="18" charset="0"/>
              </a:rPr>
              <a:t>Principal</a:t>
            </a:r>
            <a:r>
              <a:rPr lang="en-US" sz="1700" baseline="30000" dirty="0">
                <a:solidFill>
                  <a:schemeClr val="bg1"/>
                </a:solidFill>
                <a:latin typeface="FS Elliot Pro" panose="02000503040000020004" pitchFamily="50" charset="0"/>
                <a:ea typeface="Times New Roman" panose="02020603050405020304" pitchFamily="18" charset="0"/>
              </a:rPr>
              <a:t>®</a:t>
            </a:r>
            <a:r>
              <a:rPr lang="en-US" sz="1700" dirty="0">
                <a:solidFill>
                  <a:schemeClr val="bg1"/>
                </a:solidFill>
                <a:latin typeface="FS Elliot Pro" panose="02000503040000020004" pitchFamily="50" charset="0"/>
                <a:ea typeface="Times New Roman" panose="02020603050405020304" pitchFamily="18" charset="0"/>
              </a:rPr>
              <a:t>, Principal Financial Group</a:t>
            </a:r>
            <a:r>
              <a:rPr lang="en-US" sz="1700" baseline="30000" dirty="0">
                <a:solidFill>
                  <a:schemeClr val="bg1"/>
                </a:solidFill>
                <a:latin typeface="FS Elliot Pro" panose="02000503040000020004" pitchFamily="50" charset="0"/>
                <a:ea typeface="Times New Roman" panose="02020603050405020304" pitchFamily="18" charset="0"/>
              </a:rPr>
              <a:t>®</a:t>
            </a:r>
            <a:r>
              <a:rPr lang="en-US" sz="1700" dirty="0">
                <a:solidFill>
                  <a:schemeClr val="bg1"/>
                </a:solidFill>
                <a:latin typeface="FS Elliot Pro" panose="02000503040000020004" pitchFamily="50" charset="0"/>
                <a:ea typeface="Times New Roman" panose="02020603050405020304" pitchFamily="18"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 </a:t>
            </a:r>
            <a:endParaRPr lang="en-US" sz="1700" dirty="0">
              <a:solidFill>
                <a:schemeClr val="bg1"/>
              </a:solidFill>
              <a:latin typeface="FS Elliot Pro" panose="02000503040000020004" pitchFamily="50" charset="0"/>
              <a:ea typeface="Calibri" panose="020F0502020204030204" pitchFamily="34" charset="0"/>
            </a:endParaRPr>
          </a:p>
          <a:p>
            <a:pPr marL="0" indent="0">
              <a:lnSpc>
                <a:spcPct val="100000"/>
              </a:lnSpc>
              <a:spcBef>
                <a:spcPts val="600"/>
              </a:spcBef>
              <a:buFont typeface="Arial" panose="020B0604020202020204" pitchFamily="34" charset="0"/>
              <a:buNone/>
            </a:pPr>
            <a:r>
              <a:rPr lang="en-US" sz="1700" dirty="0">
                <a:solidFill>
                  <a:schemeClr val="bg1"/>
                </a:solidFill>
                <a:latin typeface="FS Elliot Pro" panose="02000503040000020004" pitchFamily="50" charset="0"/>
                <a:cs typeface="Arial" panose="020B0604020202020204" pitchFamily="34" charset="0"/>
              </a:rPr>
              <a:t>BB10870-06  </a:t>
            </a:r>
            <a:r>
              <a:rPr lang="en-US" sz="1700">
                <a:solidFill>
                  <a:schemeClr val="bg1"/>
                </a:solidFill>
                <a:latin typeface="FS Elliot Pro" panose="02000503040000020004" pitchFamily="50" charset="0"/>
                <a:cs typeface="Arial" panose="020B0604020202020204" pitchFamily="34" charset="0"/>
              </a:rPr>
              <a:t>|  05/2023  </a:t>
            </a:r>
            <a:r>
              <a:rPr lang="en-US" sz="1700" dirty="0">
                <a:solidFill>
                  <a:schemeClr val="bg1"/>
                </a:solidFill>
                <a:latin typeface="FS Elliot Pro" panose="02000503040000020004" pitchFamily="50" charset="0"/>
                <a:cs typeface="Arial" panose="020B0604020202020204" pitchFamily="34" charset="0"/>
              </a:rPr>
              <a:t>| 2251714</a:t>
            </a:r>
            <a:r>
              <a:rPr lang="en-US" sz="1700" b="1" dirty="0">
                <a:solidFill>
                  <a:schemeClr val="bg1"/>
                </a:solidFill>
              </a:rPr>
              <a:t>-072022</a:t>
            </a:r>
            <a:r>
              <a:rPr lang="en-US" sz="1700" dirty="0">
                <a:solidFill>
                  <a:schemeClr val="bg1"/>
                </a:solidFill>
                <a:latin typeface="FS Elliot Pro" panose="02000503040000020004" pitchFamily="50" charset="0"/>
                <a:cs typeface="Arial" panose="020B0604020202020204" pitchFamily="34" charset="0"/>
              </a:rPr>
              <a:t> | Copyright © 2022 Principal Financial Services, Inc.</a:t>
            </a:r>
          </a:p>
          <a:p>
            <a:pPr marL="0" indent="0">
              <a:lnSpc>
                <a:spcPct val="100000"/>
              </a:lnSpc>
              <a:spcBef>
                <a:spcPts val="600"/>
              </a:spcBef>
              <a:buFont typeface="Arial" panose="020B0604020202020204" pitchFamily="34" charset="0"/>
              <a:buNone/>
            </a:pPr>
            <a:endParaRPr lang="en-US" sz="1700" i="1" dirty="0">
              <a:solidFill>
                <a:schemeClr val="bg1"/>
              </a:solidFill>
              <a:latin typeface="FS Elliot Pro" panose="02000503040000020004" pitchFamily="50" charset="0"/>
            </a:endParaRPr>
          </a:p>
        </p:txBody>
      </p:sp>
    </p:spTree>
    <p:extLst>
      <p:ext uri="{BB962C8B-B14F-4D97-AF65-F5344CB8AC3E}">
        <p14:creationId xmlns:p14="http://schemas.microsoft.com/office/powerpoint/2010/main" val="148280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71500" y="768350"/>
            <a:ext cx="10972800" cy="800806"/>
          </a:xfrm>
        </p:spPr>
        <p:txBody>
          <a:bodyPr/>
          <a:lstStyle/>
          <a:p>
            <a:r>
              <a:rPr lang="en-US" sz="4400" dirty="0"/>
              <a:t>Keep your key employees satisfied</a:t>
            </a:r>
          </a:p>
        </p:txBody>
      </p:sp>
      <p:sp>
        <p:nvSpPr>
          <p:cNvPr id="5" name="Text Placeholder 4">
            <a:extLst>
              <a:ext uri="{FF2B5EF4-FFF2-40B4-BE49-F238E27FC236}">
                <a16:creationId xmlns:a16="http://schemas.microsoft.com/office/drawing/2014/main" id="{7957BC16-19D2-A843-9BA7-47BC28DBF113}"/>
              </a:ext>
            </a:extLst>
          </p:cNvPr>
          <p:cNvSpPr>
            <a:spLocks noGrp="1"/>
          </p:cNvSpPr>
          <p:nvPr>
            <p:ph type="body" idx="1"/>
          </p:nvPr>
        </p:nvSpPr>
        <p:spPr>
          <a:xfrm>
            <a:off x="571500" y="2019300"/>
            <a:ext cx="10972800" cy="3929944"/>
          </a:xfrm>
        </p:spPr>
        <p:txBody>
          <a:bodyPr/>
          <a:lstStyle/>
          <a:p>
            <a:r>
              <a:rPr lang="en-US" sz="2400" dirty="0"/>
              <a:t>What can you do now to help ensure your top talent remains committed to you—and not the competition? Enhance your benefits package with a </a:t>
            </a:r>
            <a:r>
              <a:rPr lang="en-US" sz="2400" b="1" dirty="0"/>
              <a:t>Deferred Comp – Incentive Bonus plan</a:t>
            </a:r>
            <a:r>
              <a:rPr lang="en-US" sz="2400" dirty="0"/>
              <a:t>. It can give you a competitive advantage by:</a:t>
            </a:r>
          </a:p>
          <a:p>
            <a:pPr marL="342900" indent="-342900">
              <a:buFont typeface="Arial" panose="020B0604020202020204" pitchFamily="34" charset="0"/>
              <a:buChar char="•"/>
            </a:pPr>
            <a:r>
              <a:rPr lang="en-US" sz="2200" dirty="0"/>
              <a:t>Encouraging the best employees to join your organization as it grows.</a:t>
            </a:r>
          </a:p>
          <a:p>
            <a:pPr marL="342900" indent="-342900">
              <a:buFont typeface="Arial" panose="020B0604020202020204" pitchFamily="34" charset="0"/>
              <a:buChar char="•"/>
            </a:pPr>
            <a:r>
              <a:rPr lang="en-US" sz="2200" dirty="0"/>
              <a:t>Keeping your key employees satisfied and motivated for the long term.</a:t>
            </a:r>
          </a:p>
          <a:p>
            <a:pPr marL="342900" indent="-342900">
              <a:buFont typeface="Arial" panose="020B0604020202020204" pitchFamily="34" charset="0"/>
              <a:buChar char="•"/>
            </a:pPr>
            <a:r>
              <a:rPr lang="en-US" sz="2200" dirty="0"/>
              <a:t>Rewarding them for reaching goals.</a:t>
            </a:r>
          </a:p>
        </p:txBody>
      </p:sp>
    </p:spTree>
    <p:extLst>
      <p:ext uri="{BB962C8B-B14F-4D97-AF65-F5344CB8AC3E}">
        <p14:creationId xmlns:p14="http://schemas.microsoft.com/office/powerpoint/2010/main" val="102889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61E4-04F9-6C4F-9ED6-B1A14A3659B2}"/>
              </a:ext>
            </a:extLst>
          </p:cNvPr>
          <p:cNvSpPr>
            <a:spLocks noGrp="1"/>
          </p:cNvSpPr>
          <p:nvPr>
            <p:ph type="title"/>
          </p:nvPr>
        </p:nvSpPr>
        <p:spPr>
          <a:xfrm>
            <a:off x="571500" y="524661"/>
            <a:ext cx="2840182" cy="4712586"/>
          </a:xfrm>
        </p:spPr>
        <p:txBody>
          <a:bodyPr/>
          <a:lstStyle/>
          <a:p>
            <a:r>
              <a:rPr lang="en-US" sz="4400" dirty="0"/>
              <a:t>Findings in today’s market</a:t>
            </a:r>
          </a:p>
        </p:txBody>
      </p:sp>
      <p:sp>
        <p:nvSpPr>
          <p:cNvPr id="13" name="Text Placeholder 3">
            <a:extLst>
              <a:ext uri="{FF2B5EF4-FFF2-40B4-BE49-F238E27FC236}">
                <a16:creationId xmlns:a16="http://schemas.microsoft.com/office/drawing/2014/main" id="{D5FC3358-8BE5-3142-8A99-4C2528556CDF}"/>
              </a:ext>
            </a:extLst>
          </p:cNvPr>
          <p:cNvSpPr txBox="1">
            <a:spLocks/>
          </p:cNvSpPr>
          <p:nvPr/>
        </p:nvSpPr>
        <p:spPr>
          <a:xfrm>
            <a:off x="4690294" y="3345219"/>
            <a:ext cx="2309570" cy="1064631"/>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33" dirty="0">
                <a:latin typeface="FS Elliot Pro" panose="02000503040000020004" pitchFamily="50" charset="0"/>
                <a:cs typeface="Arial" panose="020B0604020202020204" pitchFamily="34" charset="0"/>
              </a:rPr>
              <a:t>57% concerned with </a:t>
            </a:r>
            <a:r>
              <a:rPr lang="en-US" sz="2133" b="1" dirty="0">
                <a:latin typeface="FS Elliot Pro" panose="02000503040000020004" pitchFamily="2" charset="0"/>
                <a:cs typeface="Arial" panose="020B0604020202020204" pitchFamily="34" charset="0"/>
              </a:rPr>
              <a:t>attracting</a:t>
            </a:r>
            <a:r>
              <a:rPr lang="en-US" sz="2133" dirty="0">
                <a:latin typeface="FS Elliot Pro" panose="02000503040000020004" pitchFamily="50" charset="0"/>
                <a:cs typeface="Arial" panose="020B0604020202020204" pitchFamily="34" charset="0"/>
              </a:rPr>
              <a:t> key employees.</a:t>
            </a:r>
          </a:p>
        </p:txBody>
      </p:sp>
      <p:sp>
        <p:nvSpPr>
          <p:cNvPr id="16" name="Text Placeholder 7">
            <a:extLst>
              <a:ext uri="{FF2B5EF4-FFF2-40B4-BE49-F238E27FC236}">
                <a16:creationId xmlns:a16="http://schemas.microsoft.com/office/drawing/2014/main" id="{DCC936AF-37CA-9D42-BF35-66423C65C578}"/>
              </a:ext>
            </a:extLst>
          </p:cNvPr>
          <p:cNvSpPr txBox="1">
            <a:spLocks/>
          </p:cNvSpPr>
          <p:nvPr/>
        </p:nvSpPr>
        <p:spPr>
          <a:xfrm>
            <a:off x="4690294" y="454578"/>
            <a:ext cx="5263174" cy="80550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i="0" kern="1200">
                <a:solidFill>
                  <a:srgbClr val="55FFF5"/>
                </a:solidFill>
                <a:latin typeface="FS Elliot Pro"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000" b="1" i="0" kern="1200">
                <a:solidFill>
                  <a:schemeClr val="tx1"/>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1800" b="1"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FS Elliot Pro Light" panose="0200050304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solidFill>
                  <a:srgbClr val="23273F"/>
                </a:solidFill>
              </a:rPr>
              <a:t>From plan sponsors with existing deferred comp plans</a:t>
            </a:r>
          </a:p>
        </p:txBody>
      </p:sp>
      <p:sp>
        <p:nvSpPr>
          <p:cNvPr id="17" name="Text Placeholder 5">
            <a:extLst>
              <a:ext uri="{FF2B5EF4-FFF2-40B4-BE49-F238E27FC236}">
                <a16:creationId xmlns:a16="http://schemas.microsoft.com/office/drawing/2014/main" id="{5F8FE04F-130F-EE4C-A68E-E0BF41F9B1C0}"/>
              </a:ext>
            </a:extLst>
          </p:cNvPr>
          <p:cNvSpPr txBox="1">
            <a:spLocks/>
          </p:cNvSpPr>
          <p:nvPr/>
        </p:nvSpPr>
        <p:spPr>
          <a:xfrm>
            <a:off x="8207717" y="3434912"/>
            <a:ext cx="2958698" cy="912384"/>
          </a:xfrm>
          <a:prstGeom prst="rect">
            <a:avLst/>
          </a:prstGeom>
        </p:spPr>
        <p:txBody>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33"/>
              </a:lnSpc>
              <a:spcBef>
                <a:spcPts val="267"/>
              </a:spcBef>
              <a:buNone/>
            </a:pPr>
            <a:r>
              <a:rPr lang="en-US" sz="2133" dirty="0">
                <a:latin typeface="FS Elliot Pro" panose="02000503040000020004" pitchFamily="50" charset="0"/>
                <a:cs typeface="Arial" panose="020B0604020202020204" pitchFamily="34" charset="0"/>
              </a:rPr>
              <a:t>53% concerned with </a:t>
            </a:r>
            <a:r>
              <a:rPr lang="en-US" sz="2133" b="1" dirty="0">
                <a:latin typeface="FS Elliot Pro" panose="02000503040000020004" pitchFamily="2" charset="0"/>
                <a:cs typeface="Arial" panose="020B0604020202020204" pitchFamily="34" charset="0"/>
              </a:rPr>
              <a:t>losing</a:t>
            </a:r>
            <a:r>
              <a:rPr lang="en-US" sz="2133" dirty="0">
                <a:latin typeface="FS Elliot Pro" panose="02000503040000020004" pitchFamily="50" charset="0"/>
                <a:cs typeface="Arial" panose="020B0604020202020204" pitchFamily="34" charset="0"/>
              </a:rPr>
              <a:t> key employees.</a:t>
            </a:r>
          </a:p>
        </p:txBody>
      </p:sp>
      <p:pic>
        <p:nvPicPr>
          <p:cNvPr id="18" name="Picture 17" descr="Icon&#10;&#10;Description automatically generated">
            <a:extLst>
              <a:ext uri="{FF2B5EF4-FFF2-40B4-BE49-F238E27FC236}">
                <a16:creationId xmlns:a16="http://schemas.microsoft.com/office/drawing/2014/main" id="{BDCD251F-8771-B640-87DC-535401D19F82}"/>
              </a:ext>
            </a:extLst>
          </p:cNvPr>
          <p:cNvPicPr>
            <a:picLocks noChangeAspect="1"/>
          </p:cNvPicPr>
          <p:nvPr/>
        </p:nvPicPr>
        <p:blipFill>
          <a:blip r:embed="rId3"/>
          <a:stretch>
            <a:fillRect/>
          </a:stretch>
        </p:blipFill>
        <p:spPr>
          <a:xfrm>
            <a:off x="4690294" y="1774633"/>
            <a:ext cx="1181725" cy="1287236"/>
          </a:xfrm>
          <a:prstGeom prst="rect">
            <a:avLst/>
          </a:prstGeom>
        </p:spPr>
      </p:pic>
      <p:pic>
        <p:nvPicPr>
          <p:cNvPr id="21" name="Picture 20">
            <a:extLst>
              <a:ext uri="{FF2B5EF4-FFF2-40B4-BE49-F238E27FC236}">
                <a16:creationId xmlns:a16="http://schemas.microsoft.com/office/drawing/2014/main" id="{44C4F450-BA85-0147-90FF-DCE933A6B589}"/>
              </a:ext>
            </a:extLst>
          </p:cNvPr>
          <p:cNvPicPr>
            <a:picLocks noChangeAspect="1"/>
          </p:cNvPicPr>
          <p:nvPr/>
        </p:nvPicPr>
        <p:blipFill>
          <a:blip r:embed="rId4"/>
          <a:srcRect/>
          <a:stretch/>
        </p:blipFill>
        <p:spPr>
          <a:xfrm>
            <a:off x="8207717" y="1774633"/>
            <a:ext cx="1245660" cy="1356879"/>
          </a:xfrm>
          <a:prstGeom prst="rect">
            <a:avLst/>
          </a:prstGeom>
        </p:spPr>
      </p:pic>
      <p:cxnSp>
        <p:nvCxnSpPr>
          <p:cNvPr id="22" name="Straight Connector 21">
            <a:extLst>
              <a:ext uri="{FF2B5EF4-FFF2-40B4-BE49-F238E27FC236}">
                <a16:creationId xmlns:a16="http://schemas.microsoft.com/office/drawing/2014/main" id="{389032CD-E5F3-0047-B4E1-15CF2D0CC51C}"/>
              </a:ext>
            </a:extLst>
          </p:cNvPr>
          <p:cNvCxnSpPr>
            <a:cxnSpLocks/>
          </p:cNvCxnSpPr>
          <p:nvPr/>
        </p:nvCxnSpPr>
        <p:spPr>
          <a:xfrm flipV="1">
            <a:off x="7456792" y="1774633"/>
            <a:ext cx="0" cy="2477327"/>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EB4BDD4-A016-4539-A5DF-ED34D9BFB871}"/>
              </a:ext>
            </a:extLst>
          </p:cNvPr>
          <p:cNvSpPr>
            <a:spLocks noChangeArrowheads="1"/>
          </p:cNvSpPr>
          <p:nvPr/>
        </p:nvSpPr>
        <p:spPr bwMode="auto">
          <a:xfrm>
            <a:off x="4699070" y="6637940"/>
            <a:ext cx="70104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Aft>
                <a:spcPct val="0"/>
              </a:spcAft>
              <a:buClrTx/>
              <a:buFontTx/>
              <a:buNone/>
            </a:pPr>
            <a:r>
              <a:rPr lang="en-US" altLang="en-US" sz="1050" dirty="0">
                <a:solidFill>
                  <a:srgbClr val="23273F"/>
                </a:solidFill>
                <a:latin typeface="FS Elliot Pro" panose="02000503040000020004" pitchFamily="50" charset="0"/>
                <a:cs typeface="Arial" panose="020B0604020202020204" pitchFamily="34" charset="0"/>
              </a:rPr>
              <a:t>Source: 2021 Trends in Nonqualified Deferred Compensation, conducted by Principal</a:t>
            </a:r>
            <a:r>
              <a:rPr lang="en-US" altLang="en-US" sz="1050" baseline="30000" dirty="0">
                <a:solidFill>
                  <a:srgbClr val="23273F"/>
                </a:solidFill>
                <a:latin typeface="FS Elliot Pro" panose="02000503040000020004" pitchFamily="50" charset="0"/>
                <a:cs typeface="Arial" panose="020B0604020202020204" pitchFamily="34" charset="0"/>
              </a:rPr>
              <a:t>®</a:t>
            </a:r>
            <a:r>
              <a:rPr lang="en-US" altLang="en-US" sz="1050" dirty="0">
                <a:solidFill>
                  <a:srgbClr val="23273F"/>
                </a:solidFill>
                <a:latin typeface="FS Elliot Pro" panose="02000503040000020004" pitchFamily="50" charset="0"/>
                <a:cs typeface="Arial" panose="020B0604020202020204" pitchFamily="34" charset="0"/>
              </a:rPr>
              <a:t>.  </a:t>
            </a:r>
          </a:p>
        </p:txBody>
      </p:sp>
    </p:spTree>
    <p:extLst>
      <p:ext uri="{BB962C8B-B14F-4D97-AF65-F5344CB8AC3E}">
        <p14:creationId xmlns:p14="http://schemas.microsoft.com/office/powerpoint/2010/main" val="35023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71500" y="768350"/>
            <a:ext cx="10972800" cy="800806"/>
          </a:xfrm>
        </p:spPr>
        <p:txBody>
          <a:bodyPr/>
          <a:lstStyle/>
          <a:p>
            <a:r>
              <a:rPr lang="en-US" sz="4400" dirty="0"/>
              <a:t>Helping you choose a plan to fit your needs</a:t>
            </a:r>
          </a:p>
        </p:txBody>
      </p:sp>
      <p:sp>
        <p:nvSpPr>
          <p:cNvPr id="6" name="Content Placeholder 2">
            <a:extLst>
              <a:ext uri="{FF2B5EF4-FFF2-40B4-BE49-F238E27FC236}">
                <a16:creationId xmlns:a16="http://schemas.microsoft.com/office/drawing/2014/main" id="{BBE9833B-A00A-45FF-B3A8-9D327C8C5688}"/>
              </a:ext>
            </a:extLst>
          </p:cNvPr>
          <p:cNvSpPr txBox="1">
            <a:spLocks/>
          </p:cNvSpPr>
          <p:nvPr/>
        </p:nvSpPr>
        <p:spPr>
          <a:xfrm>
            <a:off x="1392352" y="2019300"/>
            <a:ext cx="4448009" cy="3702755"/>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800" b="0" i="0" kern="1200">
                <a:solidFill>
                  <a:schemeClr val="bg1"/>
                </a:solidFill>
                <a:latin typeface="FS Elliot Pro Light"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000" b="0" i="0" kern="1200">
                <a:solidFill>
                  <a:schemeClr val="tx1">
                    <a:tint val="75000"/>
                  </a:schemeClr>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1800" b="0" i="0" kern="1200">
                <a:solidFill>
                  <a:schemeClr val="tx1">
                    <a:tint val="75000"/>
                  </a:schemeClr>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75000"/>
                  </a:schemeClr>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75000"/>
                  </a:schemeClr>
                </a:solidFill>
                <a:latin typeface="FS Elliot Pro Light" panose="0200050304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ts val="1800"/>
              </a:spcAft>
            </a:pPr>
            <a:r>
              <a:rPr lang="en-US" sz="2400" b="1" dirty="0">
                <a:latin typeface="FS Elliot Pro" panose="02000503040000020004" pitchFamily="2" charset="0"/>
                <a:cs typeface="Arial" panose="020B0604020202020204" pitchFamily="34" charset="0"/>
              </a:rPr>
              <a:t>Discover. </a:t>
            </a:r>
            <a:r>
              <a:rPr lang="en-US" sz="2400" dirty="0">
                <a:latin typeface="+mj-lt"/>
                <a:cs typeface="Arial" panose="020B0604020202020204" pitchFamily="34" charset="0"/>
              </a:rPr>
              <a:t>Identify the issues your organization wants to resolve and what you want to achieve.</a:t>
            </a:r>
          </a:p>
          <a:p>
            <a:pPr>
              <a:spcAft>
                <a:spcPts val="1800"/>
              </a:spcAft>
            </a:pPr>
            <a:r>
              <a:rPr lang="en-US" sz="2400" b="1" dirty="0">
                <a:latin typeface="FS Elliot Pro" panose="02000503040000020004" pitchFamily="2" charset="0"/>
                <a:cs typeface="Arial" panose="020B0604020202020204" pitchFamily="34" charset="0"/>
              </a:rPr>
              <a:t>Solve. </a:t>
            </a:r>
            <a:r>
              <a:rPr lang="en-US" sz="2400" dirty="0">
                <a:latin typeface="+mj-lt"/>
                <a:cs typeface="Arial" panose="020B0604020202020204" pitchFamily="34" charset="0"/>
              </a:rPr>
              <a:t>Learn how this plan can help solve problems and achieve your objectives.</a:t>
            </a:r>
          </a:p>
          <a:p>
            <a:pPr>
              <a:spcAft>
                <a:spcPts val="1800"/>
              </a:spcAft>
            </a:pPr>
            <a:r>
              <a:rPr lang="en-US" sz="2400" b="1" dirty="0">
                <a:latin typeface="FS Elliot Pro" panose="02000503040000020004" pitchFamily="2" charset="0"/>
                <a:cs typeface="Arial" panose="020B0604020202020204" pitchFamily="34" charset="0"/>
              </a:rPr>
              <a:t>Design. </a:t>
            </a:r>
            <a:r>
              <a:rPr lang="en-US" sz="2400" dirty="0">
                <a:latin typeface="+mj-lt"/>
                <a:cs typeface="Arial" panose="020B0604020202020204" pitchFamily="34" charset="0"/>
              </a:rPr>
              <a:t>Use the plan’s flexibility to tailor a plan to your organization’s and participants' needs.</a:t>
            </a:r>
          </a:p>
        </p:txBody>
      </p:sp>
      <p:sp>
        <p:nvSpPr>
          <p:cNvPr id="8" name="Content Placeholder 5">
            <a:extLst>
              <a:ext uri="{FF2B5EF4-FFF2-40B4-BE49-F238E27FC236}">
                <a16:creationId xmlns:a16="http://schemas.microsoft.com/office/drawing/2014/main" id="{52D10203-D245-4C55-A23B-C720B3F47603}"/>
              </a:ext>
            </a:extLst>
          </p:cNvPr>
          <p:cNvSpPr txBox="1">
            <a:spLocks/>
          </p:cNvSpPr>
          <p:nvPr/>
        </p:nvSpPr>
        <p:spPr>
          <a:xfrm>
            <a:off x="7235293" y="2019300"/>
            <a:ext cx="4309007" cy="3035524"/>
          </a:xfrm>
          <a:prstGeom prst="rect">
            <a:avLst/>
          </a:prstGeom>
        </p:spPr>
        <p:txBody>
          <a:bodyPr>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200" b="1" dirty="0">
                <a:solidFill>
                  <a:schemeClr val="bg1"/>
                </a:solidFill>
                <a:latin typeface="FS Elliot Pro" panose="02000503040000020004" pitchFamily="2" charset="0"/>
                <a:cs typeface="Arial" panose="020B0604020202020204" pitchFamily="34" charset="0"/>
              </a:rPr>
              <a:t>Partner. </a:t>
            </a:r>
            <a:r>
              <a:rPr lang="en-US" sz="2200" dirty="0">
                <a:solidFill>
                  <a:schemeClr val="bg1"/>
                </a:solidFill>
                <a:latin typeface="+mn-lt"/>
                <a:cs typeface="Arial" panose="020B0604020202020204" pitchFamily="34" charset="0"/>
              </a:rPr>
              <a:t>Trust the service and expertise we’ll provide to you and your key employees every step of the way, year after year.</a:t>
            </a:r>
          </a:p>
          <a:p>
            <a:pPr marL="0" indent="0">
              <a:spcAft>
                <a:spcPts val="1800"/>
              </a:spcAft>
              <a:buNone/>
            </a:pPr>
            <a:r>
              <a:rPr lang="en-US" sz="2200" b="1" dirty="0">
                <a:solidFill>
                  <a:schemeClr val="bg1"/>
                </a:solidFill>
                <a:latin typeface="FS Elliot Pro" panose="02000503040000020004" pitchFamily="2" charset="0"/>
                <a:cs typeface="Arial" panose="020B0604020202020204" pitchFamily="34" charset="0"/>
              </a:rPr>
              <a:t>Stay current. </a:t>
            </a:r>
            <a:r>
              <a:rPr lang="en-US" sz="2200" dirty="0">
                <a:solidFill>
                  <a:schemeClr val="bg1"/>
                </a:solidFill>
                <a:latin typeface="+mn-lt"/>
                <a:cs typeface="Arial" panose="020B0604020202020204" pitchFamily="34" charset="0"/>
              </a:rPr>
              <a:t>Make changes to your plan as your organization’s needs and goals change.</a:t>
            </a:r>
          </a:p>
        </p:txBody>
      </p:sp>
      <p:pic>
        <p:nvPicPr>
          <p:cNvPr id="10" name="Graphic 9">
            <a:extLst>
              <a:ext uri="{FF2B5EF4-FFF2-40B4-BE49-F238E27FC236}">
                <a16:creationId xmlns:a16="http://schemas.microsoft.com/office/drawing/2014/main" id="{746654D9-A1AE-46E2-B80E-88A357AD09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7669" y="3613180"/>
            <a:ext cx="523636" cy="523636"/>
          </a:xfrm>
          <a:prstGeom prst="rect">
            <a:avLst/>
          </a:prstGeom>
        </p:spPr>
      </p:pic>
      <p:pic>
        <p:nvPicPr>
          <p:cNvPr id="11" name="Graphic 10">
            <a:extLst>
              <a:ext uri="{FF2B5EF4-FFF2-40B4-BE49-F238E27FC236}">
                <a16:creationId xmlns:a16="http://schemas.microsoft.com/office/drawing/2014/main" id="{2FC54211-DBAB-49D6-889C-D4B92E44E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3715" y="2019300"/>
            <a:ext cx="523636" cy="523636"/>
          </a:xfrm>
          <a:prstGeom prst="rect">
            <a:avLst/>
          </a:prstGeom>
        </p:spPr>
      </p:pic>
      <p:pic>
        <p:nvPicPr>
          <p:cNvPr id="12" name="Graphic 11" descr="Lightbulb outline">
            <a:extLst>
              <a:ext uri="{FF2B5EF4-FFF2-40B4-BE49-F238E27FC236}">
                <a16:creationId xmlns:a16="http://schemas.microsoft.com/office/drawing/2014/main" id="{6E444490-B5EF-40D9-AAC7-8BD79BDCD7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225" y="1950248"/>
            <a:ext cx="611845" cy="611845"/>
          </a:xfrm>
          <a:prstGeom prst="rect">
            <a:avLst/>
          </a:prstGeom>
        </p:spPr>
      </p:pic>
      <p:pic>
        <p:nvPicPr>
          <p:cNvPr id="14" name="Graphic 13" descr="Magnifying glass outline">
            <a:extLst>
              <a:ext uri="{FF2B5EF4-FFF2-40B4-BE49-F238E27FC236}">
                <a16:creationId xmlns:a16="http://schemas.microsoft.com/office/drawing/2014/main" id="{002C2F51-253E-4BA4-A073-9870EA53DC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0139" y="3240733"/>
            <a:ext cx="555960" cy="555960"/>
          </a:xfrm>
          <a:prstGeom prst="rect">
            <a:avLst/>
          </a:prstGeom>
        </p:spPr>
      </p:pic>
      <p:pic>
        <p:nvPicPr>
          <p:cNvPr id="15" name="Graphic 14">
            <a:extLst>
              <a:ext uri="{FF2B5EF4-FFF2-40B4-BE49-F238E27FC236}">
                <a16:creationId xmlns:a16="http://schemas.microsoft.com/office/drawing/2014/main" id="{1099D935-84DB-4FFA-9DC9-C85E71F10A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799" y="4508637"/>
            <a:ext cx="523636" cy="523636"/>
          </a:xfrm>
          <a:prstGeom prst="rect">
            <a:avLst/>
          </a:prstGeom>
        </p:spPr>
      </p:pic>
    </p:spTree>
    <p:extLst>
      <p:ext uri="{BB962C8B-B14F-4D97-AF65-F5344CB8AC3E}">
        <p14:creationId xmlns:p14="http://schemas.microsoft.com/office/powerpoint/2010/main" val="254126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CEDC-DEF9-4F63-A859-CD1FA290A5D9}"/>
              </a:ext>
            </a:extLst>
          </p:cNvPr>
          <p:cNvSpPr>
            <a:spLocks noGrp="1"/>
          </p:cNvSpPr>
          <p:nvPr>
            <p:ph type="title"/>
          </p:nvPr>
        </p:nvSpPr>
        <p:spPr/>
        <p:txBody>
          <a:bodyPr/>
          <a:lstStyle/>
          <a:p>
            <a:r>
              <a:rPr lang="en-US" dirty="0"/>
              <a:t>	Discover</a:t>
            </a:r>
          </a:p>
        </p:txBody>
      </p:sp>
      <p:sp>
        <p:nvSpPr>
          <p:cNvPr id="3" name="Text Placeholder 2">
            <a:extLst>
              <a:ext uri="{FF2B5EF4-FFF2-40B4-BE49-F238E27FC236}">
                <a16:creationId xmlns:a16="http://schemas.microsoft.com/office/drawing/2014/main" id="{8E657144-8E44-44BE-8197-A68FEBB1969C}"/>
              </a:ext>
            </a:extLst>
          </p:cNvPr>
          <p:cNvSpPr>
            <a:spLocks noGrp="1"/>
          </p:cNvSpPr>
          <p:nvPr>
            <p:ph type="body" idx="1"/>
          </p:nvPr>
        </p:nvSpPr>
        <p:spPr>
          <a:xfrm>
            <a:off x="571500" y="3879273"/>
            <a:ext cx="7206544" cy="1260257"/>
          </a:xfrm>
        </p:spPr>
        <p:txBody>
          <a:bodyPr/>
          <a:lstStyle/>
          <a:p>
            <a:r>
              <a:rPr lang="en-US" dirty="0"/>
              <a:t>Identify issues your organization wants to resolve and what you want to achieve </a:t>
            </a:r>
          </a:p>
        </p:txBody>
      </p:sp>
      <p:pic>
        <p:nvPicPr>
          <p:cNvPr id="4" name="Graphic 3" descr="Lightbulb outline">
            <a:extLst>
              <a:ext uri="{FF2B5EF4-FFF2-40B4-BE49-F238E27FC236}">
                <a16:creationId xmlns:a16="http://schemas.microsoft.com/office/drawing/2014/main" id="{EF0F7A20-D918-4F78-B501-82C9C355C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189" y="2712379"/>
            <a:ext cx="801326" cy="801326"/>
          </a:xfrm>
          <a:prstGeom prst="rect">
            <a:avLst/>
          </a:prstGeom>
        </p:spPr>
      </p:pic>
    </p:spTree>
    <p:extLst>
      <p:ext uri="{BB962C8B-B14F-4D97-AF65-F5344CB8AC3E}">
        <p14:creationId xmlns:p14="http://schemas.microsoft.com/office/powerpoint/2010/main" val="29059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78359"/>
            <a:ext cx="10972800" cy="531340"/>
          </a:xfrm>
        </p:spPr>
        <p:txBody>
          <a:bodyPr/>
          <a:lstStyle/>
          <a:p>
            <a:r>
              <a:rPr lang="en-US" sz="4400" dirty="0"/>
              <a:t>What are your organization’s goals?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9" name="Rectangle 18">
            <a:extLst>
              <a:ext uri="{FF2B5EF4-FFF2-40B4-BE49-F238E27FC236}">
                <a16:creationId xmlns:a16="http://schemas.microsoft.com/office/drawing/2014/main" id="{5CF92EB4-865B-C742-B485-72F6B1DA9DF9}"/>
              </a:ext>
            </a:extLst>
          </p:cNvPr>
          <p:cNvSpPr/>
          <p:nvPr/>
        </p:nvSpPr>
        <p:spPr>
          <a:xfrm>
            <a:off x="4084317" y="2019301"/>
            <a:ext cx="8109269"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400" dirty="0">
                <a:solidFill>
                  <a:srgbClr val="333333"/>
                </a:solidFill>
                <a:latin typeface="FS Elliot Pro Light" panose="02000503040000020004" pitchFamily="2" charset="0"/>
              </a:rPr>
              <a:t>Attract the best employees as part </a:t>
            </a:r>
          </a:p>
          <a:p>
            <a:pPr>
              <a:lnSpc>
                <a:spcPct val="90000"/>
              </a:lnSpc>
              <a:spcAft>
                <a:spcPts val="800"/>
              </a:spcAft>
            </a:pPr>
            <a:r>
              <a:rPr lang="en-US" sz="2400" dirty="0">
                <a:solidFill>
                  <a:srgbClr val="333333"/>
                </a:solidFill>
                <a:latin typeface="FS Elliot Pro Light" panose="02000503040000020004" pitchFamily="2" charset="0"/>
              </a:rPr>
              <a:t>of a competitive benefits package.</a:t>
            </a:r>
          </a:p>
        </p:txBody>
      </p:sp>
      <p:sp>
        <p:nvSpPr>
          <p:cNvPr id="17" name="Rectangle 16">
            <a:extLst>
              <a:ext uri="{FF2B5EF4-FFF2-40B4-BE49-F238E27FC236}">
                <a16:creationId xmlns:a16="http://schemas.microsoft.com/office/drawing/2014/main" id="{DA904A04-B5CB-524B-9BF0-A854F7F21FF8}"/>
              </a:ext>
            </a:extLst>
          </p:cNvPr>
          <p:cNvSpPr/>
          <p:nvPr/>
        </p:nvSpPr>
        <p:spPr>
          <a:xfrm>
            <a:off x="-1" y="2019300"/>
            <a:ext cx="4084317" cy="952501"/>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600" b="1" dirty="0">
                <a:latin typeface="FS Elliot Pro" panose="02000503040000020004" pitchFamily="2" charset="0"/>
              </a:rPr>
              <a:t>Recruit</a:t>
            </a:r>
          </a:p>
        </p:txBody>
      </p:sp>
      <p:sp>
        <p:nvSpPr>
          <p:cNvPr id="12" name="Rectangle 11">
            <a:extLst>
              <a:ext uri="{FF2B5EF4-FFF2-40B4-BE49-F238E27FC236}">
                <a16:creationId xmlns:a16="http://schemas.microsoft.com/office/drawing/2014/main" id="{6A45748C-7591-B346-8227-46F523490700}"/>
              </a:ext>
            </a:extLst>
          </p:cNvPr>
          <p:cNvSpPr/>
          <p:nvPr/>
        </p:nvSpPr>
        <p:spPr>
          <a:xfrm>
            <a:off x="4082731" y="3105151"/>
            <a:ext cx="8109269" cy="95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400" dirty="0">
                <a:solidFill>
                  <a:srgbClr val="333333"/>
                </a:solidFill>
                <a:latin typeface="FS Elliot Pro Light" panose="02000503040000020004" pitchFamily="2" charset="0"/>
              </a:rPr>
              <a:t>Encourage key employees to remain </a:t>
            </a:r>
          </a:p>
          <a:p>
            <a:pPr>
              <a:lnSpc>
                <a:spcPct val="90000"/>
              </a:lnSpc>
              <a:spcAft>
                <a:spcPts val="800"/>
              </a:spcAft>
            </a:pPr>
            <a:r>
              <a:rPr lang="en-US" sz="2400" dirty="0">
                <a:solidFill>
                  <a:srgbClr val="333333"/>
                </a:solidFill>
                <a:latin typeface="FS Elliot Pro Light" panose="02000503040000020004" pitchFamily="2" charset="0"/>
              </a:rPr>
              <a:t>loyal to your organization.</a:t>
            </a:r>
          </a:p>
        </p:txBody>
      </p:sp>
      <p:sp>
        <p:nvSpPr>
          <p:cNvPr id="13" name="Rectangle 12">
            <a:extLst>
              <a:ext uri="{FF2B5EF4-FFF2-40B4-BE49-F238E27FC236}">
                <a16:creationId xmlns:a16="http://schemas.microsoft.com/office/drawing/2014/main" id="{7788EF89-5E45-EA44-81FE-47E963BCB639}"/>
              </a:ext>
            </a:extLst>
          </p:cNvPr>
          <p:cNvSpPr/>
          <p:nvPr/>
        </p:nvSpPr>
        <p:spPr>
          <a:xfrm>
            <a:off x="-1" y="3105151"/>
            <a:ext cx="4082731" cy="952501"/>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600" b="1" dirty="0">
                <a:latin typeface="FS Elliot Pro" panose="02000503040000020004" pitchFamily="2" charset="0"/>
              </a:rPr>
              <a:t>Retain</a:t>
            </a:r>
            <a:r>
              <a:rPr lang="en-US" sz="2400" b="1" dirty="0">
                <a:latin typeface="FS Elliot Pro" panose="02000503040000020004" pitchFamily="2" charset="0"/>
              </a:rPr>
              <a:t> </a:t>
            </a:r>
          </a:p>
        </p:txBody>
      </p:sp>
      <p:sp>
        <p:nvSpPr>
          <p:cNvPr id="14" name="Rectangle 13">
            <a:extLst>
              <a:ext uri="{FF2B5EF4-FFF2-40B4-BE49-F238E27FC236}">
                <a16:creationId xmlns:a16="http://schemas.microsoft.com/office/drawing/2014/main" id="{6EBEA85D-AF4B-D94C-86AB-80F7CA75CBF8}"/>
              </a:ext>
            </a:extLst>
          </p:cNvPr>
          <p:cNvSpPr/>
          <p:nvPr/>
        </p:nvSpPr>
        <p:spPr>
          <a:xfrm>
            <a:off x="4082730" y="4193847"/>
            <a:ext cx="8116719" cy="95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400" dirty="0">
                <a:solidFill>
                  <a:srgbClr val="333333"/>
                </a:solidFill>
                <a:latin typeface="FS Elliot Pro Light" panose="02000503040000020004" pitchFamily="2" charset="0"/>
              </a:rPr>
              <a:t>Provide performance-based contributions </a:t>
            </a:r>
          </a:p>
          <a:p>
            <a:pPr>
              <a:lnSpc>
                <a:spcPct val="90000"/>
              </a:lnSpc>
              <a:spcAft>
                <a:spcPts val="800"/>
              </a:spcAft>
            </a:pPr>
            <a:r>
              <a:rPr lang="en-US" sz="2400" dirty="0">
                <a:solidFill>
                  <a:srgbClr val="333333"/>
                </a:solidFill>
                <a:latin typeface="FS Elliot Pro Light" panose="02000503040000020004" pitchFamily="2" charset="0"/>
              </a:rPr>
              <a:t>to achieve organizational goals.</a:t>
            </a:r>
          </a:p>
        </p:txBody>
      </p:sp>
      <p:sp>
        <p:nvSpPr>
          <p:cNvPr id="15" name="Rectangle 14">
            <a:extLst>
              <a:ext uri="{FF2B5EF4-FFF2-40B4-BE49-F238E27FC236}">
                <a16:creationId xmlns:a16="http://schemas.microsoft.com/office/drawing/2014/main" id="{D2FA4A7C-732C-9F48-9FAB-E5354DD6C84E}"/>
              </a:ext>
            </a:extLst>
          </p:cNvPr>
          <p:cNvSpPr/>
          <p:nvPr/>
        </p:nvSpPr>
        <p:spPr>
          <a:xfrm>
            <a:off x="-1" y="4193847"/>
            <a:ext cx="4084317" cy="952501"/>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600" b="1" dirty="0">
                <a:latin typeface="FS Elliot Pro" panose="02000503040000020004" pitchFamily="2" charset="0"/>
              </a:rPr>
              <a:t>Reward</a:t>
            </a:r>
          </a:p>
        </p:txBody>
      </p:sp>
      <p:sp>
        <p:nvSpPr>
          <p:cNvPr id="16" name="Rectangle 15">
            <a:extLst>
              <a:ext uri="{FF2B5EF4-FFF2-40B4-BE49-F238E27FC236}">
                <a16:creationId xmlns:a16="http://schemas.microsoft.com/office/drawing/2014/main" id="{D77FB659-489B-4F46-97DF-39D3AC1D1820}"/>
              </a:ext>
            </a:extLst>
          </p:cNvPr>
          <p:cNvSpPr/>
          <p:nvPr/>
        </p:nvSpPr>
        <p:spPr>
          <a:xfrm>
            <a:off x="4082730" y="5279699"/>
            <a:ext cx="8116719" cy="97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400" dirty="0">
                <a:solidFill>
                  <a:srgbClr val="333333"/>
                </a:solidFill>
                <a:latin typeface="FS Elliot Pro Light" panose="02000503040000020004" pitchFamily="2" charset="0"/>
              </a:rPr>
              <a:t>Encourage high-performance employees </a:t>
            </a:r>
          </a:p>
          <a:p>
            <a:pPr>
              <a:lnSpc>
                <a:spcPct val="90000"/>
              </a:lnSpc>
              <a:spcAft>
                <a:spcPts val="800"/>
              </a:spcAft>
            </a:pPr>
            <a:r>
              <a:rPr lang="en-US" sz="2400" dirty="0">
                <a:solidFill>
                  <a:srgbClr val="333333"/>
                </a:solidFill>
                <a:latin typeface="FS Elliot Pro Light" panose="02000503040000020004" pitchFamily="2" charset="0"/>
              </a:rPr>
              <a:t>to achieve results through incentives.</a:t>
            </a:r>
          </a:p>
        </p:txBody>
      </p:sp>
      <p:sp>
        <p:nvSpPr>
          <p:cNvPr id="18" name="Rectangle 17">
            <a:extLst>
              <a:ext uri="{FF2B5EF4-FFF2-40B4-BE49-F238E27FC236}">
                <a16:creationId xmlns:a16="http://schemas.microsoft.com/office/drawing/2014/main" id="{9090D036-0E90-4B8C-95A9-A27F3C3237AA}"/>
              </a:ext>
            </a:extLst>
          </p:cNvPr>
          <p:cNvSpPr/>
          <p:nvPr/>
        </p:nvSpPr>
        <p:spPr>
          <a:xfrm>
            <a:off x="0" y="5279698"/>
            <a:ext cx="4082730" cy="952501"/>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600" b="1" dirty="0">
                <a:latin typeface="FS Elliot Pro" panose="02000503040000020004" pitchFamily="2" charset="0"/>
              </a:rPr>
              <a:t>Motivate</a:t>
            </a:r>
          </a:p>
        </p:txBody>
      </p:sp>
    </p:spTree>
    <p:extLst>
      <p:ext uri="{BB962C8B-B14F-4D97-AF65-F5344CB8AC3E}">
        <p14:creationId xmlns:p14="http://schemas.microsoft.com/office/powerpoint/2010/main" val="319619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597380" y="843795"/>
            <a:ext cx="10972800" cy="680205"/>
          </a:xfrm>
        </p:spPr>
        <p:txBody>
          <a:bodyPr/>
          <a:lstStyle/>
          <a:p>
            <a:r>
              <a:rPr lang="en-US" sz="4400" dirty="0"/>
              <a:t>What are your key employees’ goals?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19" name="Rectangle 18">
            <a:extLst>
              <a:ext uri="{FF2B5EF4-FFF2-40B4-BE49-F238E27FC236}">
                <a16:creationId xmlns:a16="http://schemas.microsoft.com/office/drawing/2014/main" id="{5CF92EB4-865B-C742-B485-72F6B1DA9DF9}"/>
              </a:ext>
            </a:extLst>
          </p:cNvPr>
          <p:cNvSpPr/>
          <p:nvPr/>
        </p:nvSpPr>
        <p:spPr>
          <a:xfrm>
            <a:off x="4084317" y="2039700"/>
            <a:ext cx="8109269"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400" dirty="0">
                <a:solidFill>
                  <a:srgbClr val="333333"/>
                </a:solidFill>
                <a:latin typeface="FS Elliot Pro Light" panose="02000503040000020004" pitchFamily="2" charset="0"/>
              </a:rPr>
              <a:t>Control timing of payouts to help meet savings goals.</a:t>
            </a:r>
          </a:p>
        </p:txBody>
      </p:sp>
      <p:sp>
        <p:nvSpPr>
          <p:cNvPr id="17" name="Rectangle 16">
            <a:extLst>
              <a:ext uri="{FF2B5EF4-FFF2-40B4-BE49-F238E27FC236}">
                <a16:creationId xmlns:a16="http://schemas.microsoft.com/office/drawing/2014/main" id="{DA904A04-B5CB-524B-9BF0-A854F7F21FF8}"/>
              </a:ext>
            </a:extLst>
          </p:cNvPr>
          <p:cNvSpPr/>
          <p:nvPr/>
        </p:nvSpPr>
        <p:spPr>
          <a:xfrm>
            <a:off x="0" y="2039700"/>
            <a:ext cx="4090180" cy="146304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600" b="1" dirty="0">
                <a:latin typeface="FS Elliot Pro" panose="02000503040000020004" pitchFamily="2" charset="0"/>
              </a:rPr>
              <a:t>Savings goals</a:t>
            </a:r>
          </a:p>
        </p:txBody>
      </p:sp>
      <p:sp>
        <p:nvSpPr>
          <p:cNvPr id="12" name="Rectangle 11">
            <a:extLst>
              <a:ext uri="{FF2B5EF4-FFF2-40B4-BE49-F238E27FC236}">
                <a16:creationId xmlns:a16="http://schemas.microsoft.com/office/drawing/2014/main" id="{6A45748C-7591-B346-8227-46F523490700}"/>
              </a:ext>
            </a:extLst>
          </p:cNvPr>
          <p:cNvSpPr/>
          <p:nvPr/>
        </p:nvSpPr>
        <p:spPr>
          <a:xfrm>
            <a:off x="4082731" y="3613031"/>
            <a:ext cx="8109269" cy="14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365760" rIns="365760" bIns="365760" rtlCol="0" anchor="ctr"/>
          <a:lstStyle/>
          <a:p>
            <a:pPr>
              <a:lnSpc>
                <a:spcPct val="90000"/>
              </a:lnSpc>
              <a:spcAft>
                <a:spcPts val="800"/>
              </a:spcAft>
            </a:pPr>
            <a:r>
              <a:rPr lang="en-US" sz="2400" dirty="0">
                <a:solidFill>
                  <a:srgbClr val="333333"/>
                </a:solidFill>
                <a:latin typeface="FS Elliot Pro Light" panose="02000503040000020004" pitchFamily="2" charset="0"/>
              </a:rPr>
              <a:t>Help manage the impact of taxes using the plan's flexibility for when benefits are paid.</a:t>
            </a:r>
          </a:p>
        </p:txBody>
      </p:sp>
      <p:sp>
        <p:nvSpPr>
          <p:cNvPr id="13" name="Rectangle 12">
            <a:extLst>
              <a:ext uri="{FF2B5EF4-FFF2-40B4-BE49-F238E27FC236}">
                <a16:creationId xmlns:a16="http://schemas.microsoft.com/office/drawing/2014/main" id="{7788EF89-5E45-EA44-81FE-47E963BCB639}"/>
              </a:ext>
            </a:extLst>
          </p:cNvPr>
          <p:cNvSpPr/>
          <p:nvPr/>
        </p:nvSpPr>
        <p:spPr>
          <a:xfrm>
            <a:off x="0" y="3613031"/>
            <a:ext cx="4090180" cy="1463040"/>
          </a:xfrm>
          <a:prstGeom prst="rect">
            <a:avLst/>
          </a:prstGeom>
          <a:gradFill flip="none" rotWithShape="1">
            <a:gsLst>
              <a:gs pos="25000">
                <a:schemeClr val="accent2"/>
              </a:gs>
              <a:gs pos="60000">
                <a:srgbClr val="0091DA"/>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365760" rtlCol="0" anchor="ctr"/>
          <a:lstStyle/>
          <a:p>
            <a:r>
              <a:rPr lang="en-US" sz="2600" b="1" dirty="0">
                <a:latin typeface="FS Elliot Pro" panose="02000503040000020004" pitchFamily="2" charset="0"/>
              </a:rPr>
              <a:t>Managing taxes </a:t>
            </a:r>
          </a:p>
        </p:txBody>
      </p:sp>
    </p:spTree>
    <p:extLst>
      <p:ext uri="{BB962C8B-B14F-4D97-AF65-F5344CB8AC3E}">
        <p14:creationId xmlns:p14="http://schemas.microsoft.com/office/powerpoint/2010/main" val="8734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ADB7BE-416C-3A45-8852-958D0EBB084F}"/>
              </a:ext>
            </a:extLst>
          </p:cNvPr>
          <p:cNvSpPr/>
          <p:nvPr/>
        </p:nvSpPr>
        <p:spPr>
          <a:xfrm>
            <a:off x="0" y="1"/>
            <a:ext cx="12192000" cy="2023671"/>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4E908-6A0B-154B-B52A-3549D75BC876}"/>
              </a:ext>
            </a:extLst>
          </p:cNvPr>
          <p:cNvSpPr>
            <a:spLocks noGrp="1"/>
          </p:cNvSpPr>
          <p:nvPr>
            <p:ph type="title"/>
          </p:nvPr>
        </p:nvSpPr>
        <p:spPr>
          <a:xfrm>
            <a:off x="588334" y="872484"/>
            <a:ext cx="11730666" cy="701481"/>
          </a:xfrm>
        </p:spPr>
        <p:txBody>
          <a:bodyPr/>
          <a:lstStyle/>
          <a:p>
            <a:r>
              <a:rPr lang="en-US" dirty="0">
                <a:solidFill>
                  <a:schemeClr val="bg1"/>
                </a:solidFill>
              </a:rPr>
              <a:t>Participants consider the plan important in</a:t>
            </a:r>
          </a:p>
        </p:txBody>
      </p:sp>
      <p:sp>
        <p:nvSpPr>
          <p:cNvPr id="8" name="TextBox 7">
            <a:extLst>
              <a:ext uri="{FF2B5EF4-FFF2-40B4-BE49-F238E27FC236}">
                <a16:creationId xmlns:a16="http://schemas.microsoft.com/office/drawing/2014/main" id="{A1744C65-36F4-4747-958F-592C3777CC5F}"/>
              </a:ext>
            </a:extLst>
          </p:cNvPr>
          <p:cNvSpPr txBox="1"/>
          <p:nvPr/>
        </p:nvSpPr>
        <p:spPr>
          <a:xfrm>
            <a:off x="9231086" y="7924800"/>
            <a:ext cx="184731" cy="369332"/>
          </a:xfrm>
          <a:prstGeom prst="rect">
            <a:avLst/>
          </a:prstGeom>
          <a:noFill/>
        </p:spPr>
        <p:txBody>
          <a:bodyPr wrap="none" rtlCol="0">
            <a:spAutoFit/>
          </a:bodyPr>
          <a:lstStyle/>
          <a:p>
            <a:endParaRPr lang="en-US" dirty="0"/>
          </a:p>
        </p:txBody>
      </p:sp>
      <p:sp>
        <p:nvSpPr>
          <p:cNvPr id="9" name="Content Placeholder 1">
            <a:extLst>
              <a:ext uri="{FF2B5EF4-FFF2-40B4-BE49-F238E27FC236}">
                <a16:creationId xmlns:a16="http://schemas.microsoft.com/office/drawing/2014/main" id="{1FB477FE-B65F-9A40-A1D3-B5A3FDB01B93}"/>
              </a:ext>
            </a:extLst>
          </p:cNvPr>
          <p:cNvSpPr txBox="1">
            <a:spLocks/>
          </p:cNvSpPr>
          <p:nvPr/>
        </p:nvSpPr>
        <p:spPr>
          <a:xfrm>
            <a:off x="769496" y="6167176"/>
            <a:ext cx="8283001" cy="369332"/>
          </a:xfrm>
          <a:prstGeom prst="rect">
            <a:avLst/>
          </a:prstGeom>
        </p:spPr>
        <p:txBody>
          <a:bodyPr vert="horz" lIns="121920" tIns="60960" rIns="121920" bIns="60960" rtlCol="0">
            <a:noAutofit/>
          </a:bodyPr>
          <a:lstStyle>
            <a:lvl1pPr marL="0" indent="0" algn="l" defTabSz="457200" rtl="0" eaLnBrk="1" latinLnBrk="0" hangingPunct="1">
              <a:spcBef>
                <a:spcPct val="20000"/>
              </a:spcBef>
              <a:buClr>
                <a:srgbClr val="EA5424"/>
              </a:buClr>
              <a:buFont typeface="Arial"/>
              <a:buNone/>
              <a:defRPr sz="2000" b="0" kern="1200" baseline="0">
                <a:solidFill>
                  <a:srgbClr val="0091DA"/>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8C8D8E"/>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ct val="0"/>
              </a:spcAft>
              <a:buClrTx/>
            </a:pPr>
            <a:r>
              <a:rPr lang="en-US" altLang="en-US" sz="1333" dirty="0">
                <a:solidFill>
                  <a:srgbClr val="23273F"/>
                </a:solidFill>
                <a:latin typeface="FS Elliot Pro" panose="02000503040000020004" pitchFamily="50" charset="0"/>
                <a:cs typeface="Arial" panose="020B0604020202020204" pitchFamily="34" charset="0"/>
              </a:rPr>
              <a:t>Source: 2021 Trends in Nonqualified Deferred Compensation, conducted by Principal</a:t>
            </a:r>
            <a:r>
              <a:rPr lang="en-US" altLang="en-US" sz="1333" baseline="30000" dirty="0">
                <a:solidFill>
                  <a:srgbClr val="23273F"/>
                </a:solidFill>
                <a:latin typeface="FS Elliot Pro" panose="02000503040000020004" pitchFamily="50" charset="0"/>
                <a:cs typeface="Arial" panose="020B0604020202020204" pitchFamily="34" charset="0"/>
              </a:rPr>
              <a:t>®</a:t>
            </a:r>
            <a:r>
              <a:rPr lang="en-US" altLang="en-US" sz="1333" dirty="0">
                <a:solidFill>
                  <a:srgbClr val="23273F"/>
                </a:solidFill>
                <a:latin typeface="FS Elliot Pro" panose="02000503040000020004" pitchFamily="50" charset="0"/>
                <a:cs typeface="Arial" panose="020B0604020202020204" pitchFamily="34" charset="0"/>
              </a:rPr>
              <a:t>.  </a:t>
            </a:r>
          </a:p>
        </p:txBody>
      </p:sp>
      <p:sp>
        <p:nvSpPr>
          <p:cNvPr id="11" name="TextBox 10">
            <a:extLst>
              <a:ext uri="{FF2B5EF4-FFF2-40B4-BE49-F238E27FC236}">
                <a16:creationId xmlns:a16="http://schemas.microsoft.com/office/drawing/2014/main" id="{B814AF3C-5030-8848-96B5-49659BD6B485}"/>
              </a:ext>
            </a:extLst>
          </p:cNvPr>
          <p:cNvSpPr txBox="1"/>
          <p:nvPr/>
        </p:nvSpPr>
        <p:spPr>
          <a:xfrm>
            <a:off x="8169085" y="3468928"/>
            <a:ext cx="3079816" cy="830997"/>
          </a:xfrm>
          <a:prstGeom prst="rect">
            <a:avLst/>
          </a:prstGeom>
          <a:noFill/>
        </p:spPr>
        <p:txBody>
          <a:bodyPr wrap="square" rtlCol="0">
            <a:spAutoFit/>
          </a:bodyPr>
          <a:lstStyle/>
          <a:p>
            <a:r>
              <a:rPr lang="en-US" sz="2400" dirty="0">
                <a:latin typeface="FS Elliot Pro Light" panose="02000503040000020004" pitchFamily="2" charset="0"/>
              </a:rPr>
              <a:t>Deciding to stay with a </a:t>
            </a:r>
            <a:r>
              <a:rPr lang="en-US" sz="2400" b="1" dirty="0">
                <a:latin typeface="FS Elliot Pro" panose="02000503040000020004" pitchFamily="2" charset="0"/>
              </a:rPr>
              <a:t>current employer.</a:t>
            </a:r>
          </a:p>
        </p:txBody>
      </p:sp>
      <p:sp>
        <p:nvSpPr>
          <p:cNvPr id="22" name="TextBox 21">
            <a:extLst>
              <a:ext uri="{FF2B5EF4-FFF2-40B4-BE49-F238E27FC236}">
                <a16:creationId xmlns:a16="http://schemas.microsoft.com/office/drawing/2014/main" id="{ADA10768-4B14-46E6-ABFD-564DDC347C34}"/>
              </a:ext>
            </a:extLst>
          </p:cNvPr>
          <p:cNvSpPr txBox="1"/>
          <p:nvPr/>
        </p:nvSpPr>
        <p:spPr>
          <a:xfrm>
            <a:off x="2842581" y="3468928"/>
            <a:ext cx="2638269" cy="830997"/>
          </a:xfrm>
          <a:prstGeom prst="rect">
            <a:avLst/>
          </a:prstGeom>
          <a:noFill/>
        </p:spPr>
        <p:txBody>
          <a:bodyPr wrap="square" rtlCol="0">
            <a:spAutoFit/>
          </a:bodyPr>
          <a:lstStyle/>
          <a:p>
            <a:r>
              <a:rPr lang="en-US" sz="2400" dirty="0">
                <a:latin typeface="FS Elliot Pro Light" panose="02000503040000020004" pitchFamily="2" charset="0"/>
              </a:rPr>
              <a:t>Deciding to take a </a:t>
            </a:r>
            <a:r>
              <a:rPr lang="en-US" sz="2400" b="1" dirty="0">
                <a:latin typeface="FS Elliot Pro" panose="02000503040000020004" pitchFamily="2" charset="0"/>
              </a:rPr>
              <a:t>new job.</a:t>
            </a:r>
          </a:p>
        </p:txBody>
      </p:sp>
      <p:pic>
        <p:nvPicPr>
          <p:cNvPr id="12" name="Picture 11">
            <a:extLst>
              <a:ext uri="{FF2B5EF4-FFF2-40B4-BE49-F238E27FC236}">
                <a16:creationId xmlns:a16="http://schemas.microsoft.com/office/drawing/2014/main" id="{36CF6041-9AE0-862E-5F8F-9877DC52FDEB}"/>
              </a:ext>
            </a:extLst>
          </p:cNvPr>
          <p:cNvPicPr>
            <a:picLocks noChangeAspect="1"/>
          </p:cNvPicPr>
          <p:nvPr/>
        </p:nvPicPr>
        <p:blipFill>
          <a:blip r:embed="rId3"/>
          <a:srcRect/>
          <a:stretch/>
        </p:blipFill>
        <p:spPr>
          <a:xfrm>
            <a:off x="6205687" y="2844003"/>
            <a:ext cx="1817198" cy="1983154"/>
          </a:xfrm>
          <a:prstGeom prst="rect">
            <a:avLst/>
          </a:prstGeom>
        </p:spPr>
      </p:pic>
      <p:pic>
        <p:nvPicPr>
          <p:cNvPr id="15" name="Picture 14">
            <a:extLst>
              <a:ext uri="{FF2B5EF4-FFF2-40B4-BE49-F238E27FC236}">
                <a16:creationId xmlns:a16="http://schemas.microsoft.com/office/drawing/2014/main" id="{7C780D2A-FB35-8DD5-CA3E-53C919412C64}"/>
              </a:ext>
            </a:extLst>
          </p:cNvPr>
          <p:cNvPicPr>
            <a:picLocks noChangeAspect="1"/>
          </p:cNvPicPr>
          <p:nvPr/>
        </p:nvPicPr>
        <p:blipFill>
          <a:blip r:embed="rId4"/>
          <a:srcRect/>
          <a:stretch/>
        </p:blipFill>
        <p:spPr>
          <a:xfrm>
            <a:off x="804748" y="2852783"/>
            <a:ext cx="1809844" cy="1974374"/>
          </a:xfrm>
          <a:prstGeom prst="rect">
            <a:avLst/>
          </a:prstGeom>
        </p:spPr>
      </p:pic>
    </p:spTree>
    <p:extLst>
      <p:ext uri="{BB962C8B-B14F-4D97-AF65-F5344CB8AC3E}">
        <p14:creationId xmlns:p14="http://schemas.microsoft.com/office/powerpoint/2010/main" val="3381162087"/>
      </p:ext>
    </p:extLst>
  </p:cSld>
  <p:clrMapOvr>
    <a:masterClrMapping/>
  </p:clrMapOvr>
</p:sld>
</file>

<file path=ppt/theme/theme1.xml><?xml version="1.0" encoding="utf-8"?>
<a:theme xmlns:a="http://schemas.openxmlformats.org/drawingml/2006/main" name="Office Theme">
  <a:themeElements>
    <a:clrScheme name="Principal">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Custom 1">
      <a:majorFont>
        <a:latin typeface="FS Elliot Pro Light"/>
        <a:ea typeface=""/>
        <a:cs typeface=""/>
      </a:majorFont>
      <a:minorFont>
        <a:latin typeface="FS Elliot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FC1B827F3C1442801D581C73294682" ma:contentTypeVersion="16" ma:contentTypeDescription="Create a new document." ma:contentTypeScope="" ma:versionID="89e33639b7461d7de5cad6238686eb5c">
  <xsd:schema xmlns:xsd="http://www.w3.org/2001/XMLSchema" xmlns:xs="http://www.w3.org/2001/XMLSchema" xmlns:p="http://schemas.microsoft.com/office/2006/metadata/properties" xmlns:ns2="5d3dbe52-9a4f-4f08-99d8-aaca30901a44" xmlns:ns3="00a0abf1-db4d-40c2-9ab0-8f11fd44dbb4" xmlns:ns4="b321ad9c-65f3-4b5a-ad5c-8eb431ac3fd0" targetNamespace="http://schemas.microsoft.com/office/2006/metadata/properties" ma:root="true" ma:fieldsID="588441a3edfae8ce2864928416871d25" ns2:_="" ns3:_="" ns4:_="">
    <xsd:import namespace="5d3dbe52-9a4f-4f08-99d8-aaca30901a44"/>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Notes1" minOccurs="0"/>
                <xsd:element ref="ns2:MediaLengthInSeconds" minOccurs="0"/>
                <xsd:element ref="ns2:checkmark"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dbe52-9a4f-4f08-99d8-aaca30901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heckmark" ma:index="21" nillable="true" ma:displayName="check mark" ma:default="1" ma:format="Dropdown" ma:internalName="checkmark">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Notes1" ma:index="19"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TaxCatchAll xmlns="b321ad9c-65f3-4b5a-ad5c-8eb431ac3fd0" xsi:nil="true"/>
    <lcf76f155ced4ddcb4097134ff3c332f xmlns="5d3dbe52-9a4f-4f08-99d8-aaca30901a44">
      <Terms xmlns="http://schemas.microsoft.com/office/infopath/2007/PartnerControls"/>
    </lcf76f155ced4ddcb4097134ff3c332f>
    <checkmark xmlns="5d3dbe52-9a4f-4f08-99d8-aaca30901a44">true</checkmar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A1E651-7BFB-421B-803C-9C70A0E88B6F}"/>
</file>

<file path=customXml/itemProps2.xml><?xml version="1.0" encoding="utf-8"?>
<ds:datastoreItem xmlns:ds="http://schemas.openxmlformats.org/officeDocument/2006/customXml" ds:itemID="{E79A148F-8ACE-4699-888E-A3C9FC56C8BC}">
  <ds:schemaRefs>
    <ds:schemaRef ds:uri="http://purl.org/dc/dcmitype/"/>
    <ds:schemaRef ds:uri="64b52936-4d1a-4788-a027-08c67a991459"/>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b321ad9c-65f3-4b5a-ad5c-8eb431ac3fd0"/>
    <ds:schemaRef ds:uri="00a0abf1-db4d-40c2-9ab0-8f11fd44dbb4"/>
    <ds:schemaRef ds:uri="5d3dbe52-9a4f-4f08-99d8-aaca30901a44"/>
  </ds:schemaRefs>
</ds:datastoreItem>
</file>

<file path=customXml/itemProps3.xml><?xml version="1.0" encoding="utf-8"?>
<ds:datastoreItem xmlns:ds="http://schemas.openxmlformats.org/officeDocument/2006/customXml" ds:itemID="{19546574-3FD3-4136-B6B0-1DE135E23E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8601</TotalTime>
  <Words>2395</Words>
  <Application>Microsoft Office PowerPoint</Application>
  <PresentationFormat>Widescreen</PresentationFormat>
  <Paragraphs>210</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.PingFang SC Regular</vt:lpstr>
      <vt:lpstr>Arial</vt:lpstr>
      <vt:lpstr>Calibri</vt:lpstr>
      <vt:lpstr>Calibri Light</vt:lpstr>
      <vt:lpstr>FS Elliot Pro</vt:lpstr>
      <vt:lpstr>FS Elliot Pro Light</vt:lpstr>
      <vt:lpstr>Monaco</vt:lpstr>
      <vt:lpstr>STIXGeneral-Regular</vt:lpstr>
      <vt:lpstr>Office Theme</vt:lpstr>
      <vt:lpstr>Custom Design</vt:lpstr>
      <vt:lpstr>PowerPoint Presentation</vt:lpstr>
      <vt:lpstr>What’s a Deferred Comp – Incentive Bonus plan?</vt:lpstr>
      <vt:lpstr>Keep your key employees satisfied</vt:lpstr>
      <vt:lpstr>Findings in today’s market</vt:lpstr>
      <vt:lpstr>Helping you choose a plan to fit your needs</vt:lpstr>
      <vt:lpstr> Discover</vt:lpstr>
      <vt:lpstr>What are your organization’s goals?</vt:lpstr>
      <vt:lpstr>What are your key employees’ goals?</vt:lpstr>
      <vt:lpstr>Participants consider the plan important in</vt:lpstr>
      <vt:lpstr> Solve</vt:lpstr>
      <vt:lpstr>Is it right for your key employees?</vt:lpstr>
      <vt:lpstr>Is it right for your key employees?</vt:lpstr>
      <vt:lpstr>Is it right for you?</vt:lpstr>
      <vt:lpstr>Is it right for you?</vt:lpstr>
      <vt:lpstr>Top reasons why plan sponsors offer deferred comp plans</vt:lpstr>
      <vt:lpstr> Design</vt:lpstr>
      <vt:lpstr>How’s the plan created?</vt:lpstr>
      <vt:lpstr>Design</vt:lpstr>
      <vt:lpstr>How does an organization pay for it?</vt:lpstr>
      <vt:lpstr> Partner</vt:lpstr>
      <vt:lpstr>How do we work with your organization</vt:lpstr>
      <vt:lpstr>Keeping you in-the-know</vt:lpstr>
      <vt:lpstr>PowerPoint Presentation</vt:lpstr>
      <vt:lpstr> Stay Current </vt:lpstr>
      <vt:lpstr>How does your plan keep up with your needs and goals?</vt:lpstr>
      <vt:lpstr>Ready to start? </vt:lpstr>
      <vt:lpstr>An industry leader in your corner</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Blevins, Brandie</dc:creator>
  <cp:lastModifiedBy>Van Zomeren, Avis</cp:lastModifiedBy>
  <cp:revision>67</cp:revision>
  <dcterms:created xsi:type="dcterms:W3CDTF">2021-07-06T18:34:44Z</dcterms:created>
  <dcterms:modified xsi:type="dcterms:W3CDTF">2023-05-24T15:29:24Z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Classification: Internal Use</vt:lpwstr>
  </property>
  <property fmtid="{D5CDD505-2E9C-101B-9397-08002B2CF9AE}" pid="4" name="ContentTypeId">
    <vt:lpwstr>0x0101007BFC1B827F3C1442801D581C73294682</vt:lpwstr>
  </property>
  <property fmtid="{D5CDD505-2E9C-101B-9397-08002B2CF9AE}" pid="5" name="MSIP_Label_af49516a-7525-4936-8880-b1dc1e580865_Enabled">
    <vt:lpwstr>true</vt:lpwstr>
  </property>
  <property fmtid="{D5CDD505-2E9C-101B-9397-08002B2CF9AE}" pid="6" name="MSIP_Label_af49516a-7525-4936-8880-b1dc1e580865_SetDate">
    <vt:lpwstr>2022-02-15T21:28:11Z</vt:lpwstr>
  </property>
  <property fmtid="{D5CDD505-2E9C-101B-9397-08002B2CF9AE}" pid="7" name="MSIP_Label_af49516a-7525-4936-8880-b1dc1e580865_Method">
    <vt:lpwstr>Privileged</vt:lpwstr>
  </property>
  <property fmtid="{D5CDD505-2E9C-101B-9397-08002B2CF9AE}" pid="8" name="MSIP_Label_af49516a-7525-4936-8880-b1dc1e580865_Name">
    <vt:lpwstr>Non-visible label</vt:lpwstr>
  </property>
  <property fmtid="{D5CDD505-2E9C-101B-9397-08002B2CF9AE}" pid="9" name="MSIP_Label_af49516a-7525-4936-8880-b1dc1e580865_SiteId">
    <vt:lpwstr>3bea478c-1684-4a8c-8e85-045ec54ba430</vt:lpwstr>
  </property>
  <property fmtid="{D5CDD505-2E9C-101B-9397-08002B2CF9AE}" pid="10" name="MSIP_Label_af49516a-7525-4936-8880-b1dc1e580865_ActionId">
    <vt:lpwstr>f561271a-3880-489d-9651-7cea0781c239</vt:lpwstr>
  </property>
  <property fmtid="{D5CDD505-2E9C-101B-9397-08002B2CF9AE}" pid="11" name="MSIP_Label_af49516a-7525-4936-8880-b1dc1e580865_ContentBits">
    <vt:lpwstr>0</vt:lpwstr>
  </property>
  <property fmtid="{D5CDD505-2E9C-101B-9397-08002B2CF9AE}" pid="12" name="MediaServiceImageTags">
    <vt:lpwstr/>
  </property>
</Properties>
</file>