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4832" r:id="rId5"/>
  </p:sldMasterIdLst>
  <p:notesMasterIdLst>
    <p:notesMasterId r:id="rId43"/>
  </p:notesMasterIdLst>
  <p:sldIdLst>
    <p:sldId id="366" r:id="rId6"/>
    <p:sldId id="368" r:id="rId7"/>
    <p:sldId id="370" r:id="rId8"/>
    <p:sldId id="371" r:id="rId9"/>
    <p:sldId id="372"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8" r:id="rId25"/>
    <p:sldId id="389" r:id="rId26"/>
    <p:sldId id="390" r:id="rId27"/>
    <p:sldId id="391" r:id="rId28"/>
    <p:sldId id="406"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192C2D-5C39-E853-5199-F788E476FD3A}" name="Manroe, Drew" initials="MD" userId="S::Manroe.Drew@principal.com::9c2259f8-2ab6-4108-92c0-b3cbca54040f" providerId="AD"/>
  <p188:author id="{776F667F-CB2B-81E6-6171-E032546BAB7E}" name="Hammond, Steve" initials="HS" userId="S::Hammond.Steve@principal.com::24a34c73-d4aa-4f8d-a38e-85841e691715" providerId="AD"/>
  <p188:author id="{9F18638E-86CD-11E5-5B17-F12B68EDC648}" name="Smith, Jessman" initials="SJ" userId="S::Smith.Jessman@principal.com::a146d63c-efeb-4b02-9170-7fcaecc838e0" providerId="AD"/>
  <p188:author id="{99ED7DE7-2B98-3064-7A61-4486C5AC0E70}" name="Hammond, Steve" initials="HS" userId="S::hammond.steve@principal.com::24a34c73-d4aa-4f8d-a38e-85841e6917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Young, Annette T" initials="YAT" lastIdx="17" clrIdx="6">
    <p:extLst>
      <p:ext uri="{19B8F6BF-5375-455C-9EA6-DF929625EA0E}">
        <p15:presenceInfo xmlns:p15="http://schemas.microsoft.com/office/powerpoint/2012/main" userId="S::Young.Annette.T@principal.com::368a30b6-b36a-4cde-b780-1d0d6995885e" providerId="AD"/>
      </p:ext>
    </p:extLst>
  </p:cmAuthor>
  <p:cmAuthor id="1" name="Block, Jessica" initials="" lastIdx="68" clrIdx="0"/>
  <p:cmAuthor id="8" name="Polich, Jodi" initials="PJ" lastIdx="14" clrIdx="7">
    <p:extLst>
      <p:ext uri="{19B8F6BF-5375-455C-9EA6-DF929625EA0E}">
        <p15:presenceInfo xmlns:p15="http://schemas.microsoft.com/office/powerpoint/2012/main" userId="S::Polich.Jodi@principal.com::44ddbb23-f218-4f84-8303-c3d9b3c7e236" providerId="AD"/>
      </p:ext>
    </p:extLst>
  </p:cmAuthor>
  <p:cmAuthor id="2" name="Catlin, Christine" initials="" lastIdx="40" clrIdx="1"/>
  <p:cmAuthor id="3" name="Young, Annette T" initials="" lastIdx="2" clrIdx="2"/>
  <p:cmAuthor id="4" name="Unknown User1" initials="Unknown User1" lastIdx="15" clrIdx="3"/>
  <p:cmAuthor id="5" name="McAtee, Sheryl" initials="MS" lastIdx="3" clrIdx="4"/>
  <p:cmAuthor id="6" name="Jones, Jennifer D" initials="JJD" lastIdx="22" clrIdx="5">
    <p:extLst>
      <p:ext uri="{19B8F6BF-5375-455C-9EA6-DF929625EA0E}">
        <p15:presenceInfo xmlns:p15="http://schemas.microsoft.com/office/powerpoint/2012/main" userId="S::Jones.Jennifer.D@principal.com::328cf3e3-6d27-44da-b9e2-799db2f13d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F"/>
    <a:srgbClr val="4D4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23329-E283-466C-B2EF-B2EC51F423B5}" v="9" dt="2023-07-11T21:04:02.757"/>
    <p1510:client id="{77AFECEC-80B1-48BC-A34B-3158DCDD199E}" v="4" dt="2023-07-11T21:06:08.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84" autoAdjust="0"/>
    <p:restoredTop sz="96086" autoAdjust="0"/>
  </p:normalViewPr>
  <p:slideViewPr>
    <p:cSldViewPr snapToGrid="0">
      <p:cViewPr varScale="1">
        <p:scale>
          <a:sx n="94" d="100"/>
          <a:sy n="94" d="100"/>
        </p:scale>
        <p:origin x="6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1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4A0F6B-1D93-4283-91B2-BCCA865A605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941B7AC-A74A-4F19-9CB5-3C8EB2F71E9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BBC701F-B19B-4482-AF74-D80D27F1327C}" type="datetimeFigureOut">
              <a:rPr lang="en-US"/>
              <a:pPr>
                <a:defRPr/>
              </a:pPr>
              <a:t>07/12/2023</a:t>
            </a:fld>
            <a:endParaRPr lang="en-US"/>
          </a:p>
        </p:txBody>
      </p:sp>
      <p:sp>
        <p:nvSpPr>
          <p:cNvPr id="4" name="Slide Image Placeholder 3">
            <a:extLst>
              <a:ext uri="{FF2B5EF4-FFF2-40B4-BE49-F238E27FC236}">
                <a16:creationId xmlns:a16="http://schemas.microsoft.com/office/drawing/2014/main" id="{5A6D4A21-48F5-4DAC-BC4F-026745BB887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5F0EAF1-F805-4C9D-9EAD-60DB750F36E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BB12C97-9BA7-4837-A098-82E16DB13A4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435DE4E-AE71-4714-8446-1C42CB36BCB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0552B4F-473B-42D2-B1A2-ABEDA895D7A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Introduce self and Principal.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“What to do with the family farm/ranch?”</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That is the Big Question, isn’t it?</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Sometimes that question can feel overwhelming. </a:t>
            </a:r>
          </a:p>
          <a:p>
            <a:endParaRPr lang="en-US" baseline="0" dirty="0"/>
          </a:p>
        </p:txBody>
      </p:sp>
      <p:sp>
        <p:nvSpPr>
          <p:cNvPr id="4" name="Slide Number Placeholder 3"/>
          <p:cNvSpPr>
            <a:spLocks noGrp="1"/>
          </p:cNvSpPr>
          <p:nvPr>
            <p:ph type="sldNum" sz="quarter" idx="10"/>
          </p:nvPr>
        </p:nvSpPr>
        <p:spPr/>
        <p:txBody>
          <a:bodyPr/>
          <a:lstStyle/>
          <a:p>
            <a:fld id="{BFAFA52C-57E4-4B65-8672-C8C1706AEB22}"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5202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the same time, goal setting needs to occur with the distribution of the personal assets. While accomplishing all these goals</a:t>
            </a:r>
            <a:r>
              <a:rPr lang="en-US" altLang="en-US" b="1" dirty="0"/>
              <a:t> </a:t>
            </a:r>
            <a:r>
              <a:rPr lang="en-US" altLang="en-US" dirty="0"/>
              <a:t>at the same time would be ideal, agribusiness succession goals and personal financial goals often affect one another and should therefore be prioritized. Some goals are more important than others, and it takes good planning to accomplish as many goals as possible. </a:t>
            </a:r>
          </a:p>
          <a:p>
            <a:endParaRPr lang="en-US" altLang="en-US" dirty="0"/>
          </a:p>
          <a:p>
            <a:r>
              <a:rPr lang="en-US" altLang="en-US" dirty="0"/>
              <a:t>This slide provides an example of our Inheritance equalization calculator, a tool designed to better balance the children’s inheritance while leaving the farm/ranch to one successor.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10</a:t>
            </a:fld>
            <a:endParaRPr lang="en-US" dirty="0"/>
          </a:p>
        </p:txBody>
      </p:sp>
    </p:spTree>
    <p:extLst>
      <p:ext uri="{BB962C8B-B14F-4D97-AF65-F5344CB8AC3E}">
        <p14:creationId xmlns:p14="http://schemas.microsoft.com/office/powerpoint/2010/main" val="150930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Once we have a better understanding of your current financial situation, as well as prioritized goals, the path to accomplish these priorities must be mapped based on your specific situation.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At Principal, we start by breaking the Big Question down and examining 4 key areas: Business organizations, succession strategies, legacy and estate planning, and retirement income.</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From there, we approach each key area as a building block for the next, one at a time.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Within each building block of the agribusiness planning report, the information and solutions are customized to focus in on your specific conditions and goals. By tackling them one at a time,, we can make steady, tangible, and coordinated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11</a:t>
            </a:fld>
            <a:endParaRPr lang="en-US" dirty="0"/>
          </a:p>
        </p:txBody>
      </p:sp>
    </p:spTree>
    <p:extLst>
      <p:ext uri="{BB962C8B-B14F-4D97-AF65-F5344CB8AC3E}">
        <p14:creationId xmlns:p14="http://schemas.microsoft.com/office/powerpoint/2010/main" val="52326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We start with “Business organizations” and some common, related questions.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Choosing a formal entity (e.g., LLC, S corporation, etc.) can be a key component to your overall plan. Each entity type has pros and cons affecting liability, taxes and control issues. So, ask yourself:</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b="1" dirty="0">
                <a:latin typeface="Arial" panose="020B0604020202020204" pitchFamily="34" charset="0"/>
                <a:cs typeface="Arial" panose="020B0604020202020204" pitchFamily="34" charset="0"/>
              </a:rPr>
              <a:t>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12</a:t>
            </a:fld>
            <a:endParaRPr lang="en-US" dirty="0"/>
          </a:p>
        </p:txBody>
      </p:sp>
    </p:spTree>
    <p:extLst>
      <p:ext uri="{BB962C8B-B14F-4D97-AF65-F5344CB8AC3E}">
        <p14:creationId xmlns:p14="http://schemas.microsoft.com/office/powerpoint/2010/main" val="38705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A business organization is extremely important as a strong base for the rest of the agribusiness solutions– it’s why we start here.</a:t>
            </a:r>
          </a:p>
          <a:p>
            <a:pPr marL="342900"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Different types of business organizations have different characteristics. The most common organization types that we see in farm and ranch operations are sole proprietorships, general partnerships, Limited Liability Companies (LLC), Family Limited Partnerships (FLPs), S-Corporations, and C-Corporations. </a:t>
            </a:r>
          </a:p>
          <a:p>
            <a:pPr marL="342900"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Each one has a different combination of the same characteristics:</a:t>
            </a:r>
          </a:p>
          <a:p>
            <a:pPr marL="342900"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Examples:</a:t>
            </a:r>
          </a:p>
          <a:p>
            <a:pPr marL="800100" lvl="1"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Liability protection: Cow escapes onto the highway and causes a fatal car crash, sole proprietor is personally liable. LLC would limit the personal liability and protect the land. </a:t>
            </a:r>
          </a:p>
          <a:p>
            <a:pPr marL="800100" lvl="1"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Control: Some business types (like an FLP) allow an owner to maintain managerial control, despite becoming a minority owner.</a:t>
            </a:r>
          </a:p>
          <a:p>
            <a:pPr marL="800100" lvl="1"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Profit allocation: Different business types requires profits be divided according to ownership percentages; others have more flexibility in re-allocating profits among owners.</a:t>
            </a:r>
          </a:p>
          <a:p>
            <a:pPr marL="800100" lvl="1"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Transferability: It’s easier and cheaper to transfer shares, than it is to do the same with acres.</a:t>
            </a:r>
          </a:p>
          <a:p>
            <a:pPr marL="800100" lvl="1" indent="-342900" eaLnBrk="1" fontAlgn="auto" hangingPunct="1">
              <a:spcBef>
                <a:spcPts val="0"/>
              </a:spcBef>
              <a:spcAft>
                <a:spcPts val="0"/>
              </a:spcAft>
              <a:buClr>
                <a:schemeClr val="tx1"/>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Income Tax example: a C-Corporation can claim more tax deductions, but profits are taxed at both the Company and personal levels (double-taxation); an S-Corporation claims fewer deductions but is only taxed at the personal level. </a:t>
            </a:r>
          </a:p>
          <a:p>
            <a:pPr eaLnBrk="1" fontAlgn="auto" hangingPunct="1">
              <a:spcBef>
                <a:spcPts val="0"/>
              </a:spcBef>
              <a:spcAft>
                <a:spcPts val="0"/>
              </a:spcAft>
              <a:buClr>
                <a:schemeClr val="tx1"/>
              </a:buClr>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Clr>
                <a:schemeClr val="tx1"/>
              </a:buClr>
              <a:buFont typeface="Arial" panose="020B0604020202020204" pitchFamily="34" charset="0"/>
              <a:buNone/>
              <a:defRPr/>
            </a:pPr>
            <a:r>
              <a:rPr lang="en-US" sz="1100" dirty="0">
                <a:latin typeface="Arial" panose="020B0604020202020204" pitchFamily="34" charset="0"/>
                <a:cs typeface="Arial" panose="020B0604020202020204" pitchFamily="34" charset="0"/>
              </a:rPr>
              <a:t>The agribusiness planning report provides you with business organization information, so you can make an informed decision as to which, if any, organization could benefit your specific goals. </a:t>
            </a:r>
          </a:p>
          <a:p>
            <a:pPr marL="628650" indent="-342900" eaLnBrk="1" fontAlgn="auto" hangingPunct="1">
              <a:spcBef>
                <a:spcPts val="0"/>
              </a:spcBef>
              <a:spcAft>
                <a:spcPts val="0"/>
              </a:spcAft>
              <a:buClr>
                <a:schemeClr val="tx1"/>
              </a:buClr>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13</a:t>
            </a:fld>
            <a:endParaRPr lang="en-US" dirty="0"/>
          </a:p>
        </p:txBody>
      </p:sp>
    </p:spTree>
    <p:extLst>
      <p:ext uri="{BB962C8B-B14F-4D97-AF65-F5344CB8AC3E}">
        <p14:creationId xmlns:p14="http://schemas.microsoft.com/office/powerpoint/2010/main" val="307033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auto" hangingPunct="1">
              <a:spcBef>
                <a:spcPts val="0"/>
              </a:spcBef>
              <a:spcAft>
                <a:spcPts val="0"/>
              </a:spcAft>
              <a:buFont typeface="Arial" panose="020B0604020202020204" pitchFamily="34" charset="0"/>
              <a:buChar char="•"/>
              <a:defRPr/>
            </a:pPr>
            <a:r>
              <a:rPr lang="en-US" dirty="0">
                <a:solidFill>
                  <a:srgbClr val="4D4E53"/>
                </a:solidFill>
              </a:rPr>
              <a:t>Another benefit of having a formal business entity is a common technique called “Entity Discounting”.</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This estate planning technique decreases size of taxable estate, potentially saving Federal Estate Taxes and Transfer Taxes.</a:t>
            </a:r>
          </a:p>
          <a:p>
            <a:pPr lvl="1" eaLnBrk="1" fontAlgn="auto" hangingPunct="1">
              <a:spcBef>
                <a:spcPts val="0"/>
              </a:spcBef>
              <a:spcAft>
                <a:spcPts val="0"/>
              </a:spcAft>
              <a:buFont typeface="Arial" panose="020B0604020202020204" pitchFamily="34" charset="0"/>
              <a:buNone/>
              <a:defRPr/>
            </a:pPr>
            <a:endParaRPr lang="en-US" dirty="0">
              <a:solidFill>
                <a:srgbClr val="4D4E53"/>
              </a:solidFill>
            </a:endParaRPr>
          </a:p>
          <a:p>
            <a:pPr marL="285750" indent="-285750" eaLnBrk="1" fontAlgn="auto" hangingPunct="1">
              <a:spcBef>
                <a:spcPts val="0"/>
              </a:spcBef>
              <a:spcAft>
                <a:spcPts val="0"/>
              </a:spcAft>
              <a:buFont typeface="Arial" panose="020B0604020202020204" pitchFamily="34" charset="0"/>
              <a:buChar char="•"/>
              <a:defRPr/>
            </a:pPr>
            <a:r>
              <a:rPr lang="en-US" dirty="0">
                <a:solidFill>
                  <a:srgbClr val="4D4E53"/>
                </a:solidFill>
              </a:rPr>
              <a:t>How it works:</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Asset, such as ag land, is transferred into a formal business entity, thus creating shares or membership units.</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These shares / units are succession currency, more readily gifted / sold to the next generation in fractions than a sole proprietorship. </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The shares are then gifted / divided amongst the minority shareholders. </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This frequently occurs between spouses where each spouse will take 49% (there is an unlimited marital exclusion between spouses) and they gift 1-2% to their child / children using the annual gift exclusion of $17,000 (as of 2023) p/donor/</a:t>
            </a:r>
            <a:r>
              <a:rPr lang="en-US" dirty="0" err="1">
                <a:solidFill>
                  <a:srgbClr val="4D4E53"/>
                </a:solidFill>
              </a:rPr>
              <a:t>donee</a:t>
            </a:r>
            <a:r>
              <a:rPr lang="en-US" dirty="0">
                <a:solidFill>
                  <a:srgbClr val="4D4E53"/>
                </a:solidFill>
              </a:rPr>
              <a:t>/year.</a:t>
            </a:r>
          </a:p>
          <a:p>
            <a:pPr marL="742950" lvl="1" indent="-285750" eaLnBrk="1" fontAlgn="auto" hangingPunct="1">
              <a:spcBef>
                <a:spcPts val="0"/>
              </a:spcBef>
              <a:spcAft>
                <a:spcPts val="0"/>
              </a:spcAft>
              <a:buFont typeface="Arial" panose="020B0604020202020204" pitchFamily="34" charset="0"/>
              <a:buChar char="•"/>
              <a:defRPr/>
            </a:pPr>
            <a:r>
              <a:rPr lang="en-US" dirty="0">
                <a:solidFill>
                  <a:srgbClr val="4D4E53"/>
                </a:solidFill>
              </a:rPr>
              <a:t>IRS recognizes a discount based upon:</a:t>
            </a:r>
          </a:p>
          <a:p>
            <a:pPr marL="1200150" lvl="2" indent="-285750" eaLnBrk="1" fontAlgn="auto" hangingPunct="1">
              <a:spcBef>
                <a:spcPts val="0"/>
              </a:spcBef>
              <a:spcAft>
                <a:spcPts val="0"/>
              </a:spcAft>
              <a:buFont typeface="Arial" panose="020B0604020202020204" pitchFamily="34" charset="0"/>
              <a:buChar char="•"/>
              <a:defRPr/>
            </a:pPr>
            <a:r>
              <a:rPr lang="en-US" dirty="0">
                <a:solidFill>
                  <a:srgbClr val="4D4E53"/>
                </a:solidFill>
              </a:rPr>
              <a:t>Lack of Control – no one owner controls the majority shares of the company</a:t>
            </a:r>
          </a:p>
          <a:p>
            <a:pPr marL="1200150" lvl="2" indent="-285750" eaLnBrk="1" fontAlgn="auto" hangingPunct="1">
              <a:spcBef>
                <a:spcPts val="0"/>
              </a:spcBef>
              <a:spcAft>
                <a:spcPts val="0"/>
              </a:spcAft>
              <a:buFont typeface="Arial" panose="020B0604020202020204" pitchFamily="34" charset="0"/>
              <a:buChar char="•"/>
              <a:defRPr/>
            </a:pPr>
            <a:r>
              <a:rPr lang="en-US" dirty="0">
                <a:solidFill>
                  <a:srgbClr val="4D4E53"/>
                </a:solidFill>
              </a:rPr>
              <a:t>Lack of Marketability – fewer outside people are likely to buy-in as a minority shareholder into a family owned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14</a:t>
            </a:fld>
            <a:endParaRPr lang="en-US" dirty="0"/>
          </a:p>
        </p:txBody>
      </p:sp>
    </p:spTree>
    <p:extLst>
      <p:ext uri="{BB962C8B-B14F-4D97-AF65-F5344CB8AC3E}">
        <p14:creationId xmlns:p14="http://schemas.microsoft.com/office/powerpoint/2010/main" val="83533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Ag Planning report’s Entity Discounting Calculator can illustrate hypothetical Federal Estate Tax savings based on the agribusiness owner’s reported information:</a:t>
            </a:r>
          </a:p>
          <a:p>
            <a:pPr lvl="1"/>
            <a:r>
              <a:rPr lang="en-US" sz="1200" kern="1200" dirty="0">
                <a:solidFill>
                  <a:schemeClr val="tx1"/>
                </a:solidFill>
                <a:effectLst/>
                <a:latin typeface="+mn-lt"/>
                <a:ea typeface="+mn-ea"/>
                <a:cs typeface="+mn-cs"/>
              </a:rPr>
              <a:t>Married couple - $8M asset</a:t>
            </a:r>
          </a:p>
          <a:p>
            <a:pPr lvl="2"/>
            <a:r>
              <a:rPr lang="en-US" sz="1200" kern="1200" dirty="0">
                <a:solidFill>
                  <a:schemeClr val="tx1"/>
                </a:solidFill>
                <a:effectLst/>
                <a:latin typeface="+mn-lt"/>
                <a:ea typeface="+mn-ea"/>
                <a:cs typeface="+mn-cs"/>
              </a:rPr>
              <a:t>A Married $23.84M Federal Estate Tax Exclusion applies</a:t>
            </a:r>
          </a:p>
          <a:p>
            <a:pPr lvl="2"/>
            <a:r>
              <a:rPr lang="en-US" sz="1200" kern="1200" dirty="0">
                <a:solidFill>
                  <a:schemeClr val="tx1"/>
                </a:solidFill>
                <a:effectLst/>
                <a:latin typeface="+mn-lt"/>
                <a:ea typeface="+mn-ea"/>
                <a:cs typeface="+mn-cs"/>
              </a:rPr>
              <a:t>With a 30% entity discount: $8M asset discounted to $5.6M</a:t>
            </a:r>
          </a:p>
          <a:p>
            <a:pPr lvl="2"/>
            <a:r>
              <a:rPr lang="en-US" sz="1200" kern="1200" dirty="0">
                <a:solidFill>
                  <a:schemeClr val="tx1"/>
                </a:solidFill>
                <a:effectLst/>
                <a:latin typeface="+mn-lt"/>
                <a:ea typeface="+mn-ea"/>
                <a:cs typeface="+mn-cs"/>
              </a:rPr>
              <a:t>In this medium sized case, Entity Discounting does not result in any current estate tax savings, but it creates an additional $2,400,000 in available Unified Credit that can be put toward gifting now or saved for estate tax savings when then current threshold sunsets in 2026.</a:t>
            </a:r>
          </a:p>
          <a:p>
            <a:pPr marL="285750" indent="-285750" eaLnBrk="1" fontAlgn="auto" hangingPunct="1">
              <a:spcBef>
                <a:spcPts val="0"/>
              </a:spcBef>
              <a:spcAft>
                <a:spcPts val="0"/>
              </a:spcAft>
              <a:buFont typeface="Arial" panose="020B0604020202020204" pitchFamily="34" charset="0"/>
              <a:buChar char="•"/>
              <a:defRPr/>
            </a:pPr>
            <a:r>
              <a:rPr lang="en-US" dirty="0"/>
              <a:t>Can be applied to any closely held business:</a:t>
            </a:r>
          </a:p>
          <a:p>
            <a:pPr marL="742950" lvl="1" indent="-285750" eaLnBrk="1" fontAlgn="auto" hangingPunct="1">
              <a:spcBef>
                <a:spcPts val="0"/>
              </a:spcBef>
              <a:spcAft>
                <a:spcPts val="0"/>
              </a:spcAft>
              <a:buFont typeface="Arial" panose="020B0604020202020204" pitchFamily="34" charset="0"/>
              <a:buChar char="•"/>
              <a:defRPr/>
            </a:pPr>
            <a:r>
              <a:rPr lang="en-US" dirty="0"/>
              <a:t>Seed company</a:t>
            </a:r>
          </a:p>
          <a:p>
            <a:pPr marL="742950" lvl="1" indent="-285750" eaLnBrk="1" fontAlgn="auto" hangingPunct="1">
              <a:spcBef>
                <a:spcPts val="0"/>
              </a:spcBef>
              <a:spcAft>
                <a:spcPts val="0"/>
              </a:spcAft>
              <a:buFont typeface="Arial" panose="020B0604020202020204" pitchFamily="34" charset="0"/>
              <a:buChar char="•"/>
              <a:defRPr/>
            </a:pPr>
            <a:r>
              <a:rPr lang="en-US" dirty="0"/>
              <a:t>Custom Farming: Combining/Spraying/Etc.</a:t>
            </a:r>
          </a:p>
          <a:p>
            <a:pPr marL="742950" lvl="1" indent="-285750" eaLnBrk="1" fontAlgn="auto" hangingPunct="1">
              <a:spcBef>
                <a:spcPts val="0"/>
              </a:spcBef>
              <a:spcAft>
                <a:spcPts val="0"/>
              </a:spcAft>
              <a:buFont typeface="Arial" panose="020B0604020202020204" pitchFamily="34" charset="0"/>
              <a:buChar char="•"/>
              <a:defRPr/>
            </a:pPr>
            <a:r>
              <a:rPr lang="en-US" dirty="0"/>
              <a:t>Dirt Work/Tiling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15</a:t>
            </a:fld>
            <a:endParaRPr lang="en-US" dirty="0"/>
          </a:p>
        </p:txBody>
      </p:sp>
    </p:spTree>
    <p:extLst>
      <p:ext uri="{BB962C8B-B14F-4D97-AF65-F5344CB8AC3E}">
        <p14:creationId xmlns:p14="http://schemas.microsoft.com/office/powerpoint/2010/main" val="2943603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Perhaps you’ve trained a family member or younger partner to carry on the operation, but you’re unsure how and when to turn over control. Some transitions can be anticipated, like a planned retirement. Other events are less predictable, such as an untimely death or disability. Being prepared for both with a formal succession plan increases the next generation’s chance of success.</a:t>
            </a:r>
            <a:endParaRPr lang="en-US" strike="sngStrike"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Have you asked yourself: </a:t>
            </a:r>
          </a:p>
          <a:p>
            <a:pPr eaLnBrk="1" fontAlgn="auto" hangingPunct="1">
              <a:spcBef>
                <a:spcPts val="0"/>
              </a:spcBef>
              <a:spcAft>
                <a:spcPts val="0"/>
              </a:spcAft>
              <a:defRPr/>
            </a:pPr>
            <a:r>
              <a:rPr lang="en-US" b="1" dirty="0"/>
              <a:t>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16</a:t>
            </a:fld>
            <a:endParaRPr lang="en-US" dirty="0"/>
          </a:p>
        </p:txBody>
      </p:sp>
    </p:spTree>
    <p:extLst>
      <p:ext uri="{BB962C8B-B14F-4D97-AF65-F5344CB8AC3E}">
        <p14:creationId xmlns:p14="http://schemas.microsoft.com/office/powerpoint/2010/main" val="117194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need for both types of planning, may come down to timing. A planned transition (succession) when the owners are ready to think about moving on is usually later in their business cycle,  versus a transition that results from an unplanned event, which could happen at any time. Both sets of needs would ideally be governed by an Agreement, but the succession plan down the road might look different from an initial plan that needs to protect against a “worst case scenario” that could happen from day one, such as death, disability, bankruptcy, or divorce.</a:t>
            </a:r>
          </a:p>
          <a:p>
            <a:pPr eaLnBrk="1" hangingPunct="1">
              <a:spcBef>
                <a:spcPct val="0"/>
              </a:spcBef>
            </a:pPr>
            <a:r>
              <a:rPr lang="en-US" altLang="en-US" dirty="0"/>
              <a:t> </a:t>
            </a:r>
          </a:p>
          <a:p>
            <a:pPr eaLnBrk="1" hangingPunct="1">
              <a:spcBef>
                <a:spcPct val="0"/>
              </a:spcBef>
            </a:pPr>
            <a:r>
              <a:rPr lang="en-US" altLang="en-US" dirty="0"/>
              <a:t>Another way of contrasting the two concepts is (1) planning that is needed right now(an Immediate Need), from day one, and (2) planning that will occur sometime down the road when the owners are ready to move on—an evolving need which may happen over time, particularly as children who are active in the business may be maturing to a point of being able to be considered a successor.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17</a:t>
            </a:fld>
            <a:endParaRPr lang="en-US" dirty="0"/>
          </a:p>
        </p:txBody>
      </p:sp>
    </p:spTree>
    <p:extLst>
      <p:ext uri="{BB962C8B-B14F-4D97-AF65-F5344CB8AC3E}">
        <p14:creationId xmlns:p14="http://schemas.microsoft.com/office/powerpoint/2010/main" val="126227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dirty="0"/>
              <a:t>To whom will you sell or transfer the operation?</a:t>
            </a:r>
          </a:p>
          <a:p>
            <a:pPr marL="285750" indent="-285750">
              <a:buFont typeface="Arial" panose="020B0604020202020204" pitchFamily="34" charset="0"/>
              <a:buChar char="•"/>
              <a:defRPr/>
            </a:pPr>
            <a:r>
              <a:rPr lang="en-US" dirty="0"/>
              <a:t>When will the transition happen?</a:t>
            </a:r>
          </a:p>
          <a:p>
            <a:pPr marL="285750" indent="-285750">
              <a:buFont typeface="Arial" panose="020B0604020202020204" pitchFamily="34" charset="0"/>
              <a:buChar char="•"/>
              <a:defRPr/>
            </a:pPr>
            <a:r>
              <a:rPr lang="en-US" dirty="0"/>
              <a:t>Will the necessary funding be in place?</a:t>
            </a:r>
          </a:p>
          <a:p>
            <a:pPr marL="285750" indent="-285750">
              <a:buFont typeface="Arial" panose="020B0604020202020204" pitchFamily="34" charset="0"/>
              <a:buChar char="•"/>
              <a:defRPr/>
            </a:pPr>
            <a:endParaRPr lang="en-US" dirty="0"/>
          </a:p>
          <a:p>
            <a:pPr>
              <a:defRPr/>
            </a:pPr>
            <a:r>
              <a:rPr lang="en-US" dirty="0"/>
              <a:t>You may be in a partnership with your brother; when one of you dies, the other will buy out the surviving spouse using a buy-sell agreement. </a:t>
            </a:r>
          </a:p>
          <a:p>
            <a:pPr eaLnBrk="1" fontAlgn="auto" hangingPunct="1">
              <a:spcBef>
                <a:spcPts val="0"/>
              </a:spcBef>
              <a:spcAft>
                <a:spcPts val="0"/>
              </a:spcAft>
              <a:defRPr/>
            </a:pPr>
            <a:r>
              <a:rPr lang="en-US" dirty="0"/>
              <a:t>You may have a child that is already working the family farm and is looking to take it over some day, so you can leave it to him or her using your will or trust. </a:t>
            </a:r>
          </a:p>
          <a:p>
            <a:pPr eaLnBrk="1" fontAlgn="auto" hangingPunct="1">
              <a:spcBef>
                <a:spcPts val="0"/>
              </a:spcBef>
              <a:spcAft>
                <a:spcPts val="0"/>
              </a:spcAft>
              <a:defRPr/>
            </a:pPr>
            <a:r>
              <a:rPr lang="en-US" dirty="0"/>
              <a:t>You may have a trusted worker or tenant that you’re looking to sell land to. An installment contract could help them overcome credit issues and provide you with retirement income.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18</a:t>
            </a:fld>
            <a:endParaRPr lang="en-US" dirty="0"/>
          </a:p>
        </p:txBody>
      </p:sp>
    </p:spTree>
    <p:extLst>
      <p:ext uri="{BB962C8B-B14F-4D97-AF65-F5344CB8AC3E}">
        <p14:creationId xmlns:p14="http://schemas.microsoft.com/office/powerpoint/2010/main" val="2126840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auto" hangingPunct="1">
              <a:spcBef>
                <a:spcPts val="0"/>
              </a:spcBef>
              <a:spcAft>
                <a:spcPts val="0"/>
              </a:spcAft>
              <a:buFont typeface="Arial" panose="020B0604020202020204" pitchFamily="34" charset="0"/>
              <a:buChar char="•"/>
              <a:defRPr/>
            </a:pPr>
            <a:r>
              <a:rPr lang="en-US" dirty="0"/>
              <a:t>“Funding” the Buy-Sell Agreement is equally as important. You don’t want to have a legal / contractual obligation to purchase, but not have enough money to complete the purchase. </a:t>
            </a:r>
          </a:p>
          <a:p>
            <a:pPr marL="285750" indent="-285750" eaLnBrk="1" fontAlgn="auto" hangingPunct="1">
              <a:spcBef>
                <a:spcPts val="0"/>
              </a:spcBef>
              <a:spcAft>
                <a:spcPts val="0"/>
              </a:spcAft>
              <a:buFont typeface="Arial" panose="020B0604020202020204" pitchFamily="34" charset="0"/>
              <a:buChar char="•"/>
              <a:defRPr/>
            </a:pPr>
            <a:r>
              <a:rPr lang="en-US" dirty="0"/>
              <a:t>There are any number of ways to fund the Buy-Sell Agreement, each with benefits and pitfalls.</a:t>
            </a:r>
          </a:p>
          <a:p>
            <a:pPr marL="285750" indent="-285750" eaLnBrk="1" fontAlgn="auto" hangingPunct="1">
              <a:spcBef>
                <a:spcPts val="0"/>
              </a:spcBef>
              <a:spcAft>
                <a:spcPts val="0"/>
              </a:spcAft>
              <a:buFont typeface="Arial" panose="020B0604020202020204" pitchFamily="34" charset="0"/>
              <a:buChar char="•"/>
              <a:defRPr/>
            </a:pPr>
            <a:r>
              <a:rPr lang="en-US" dirty="0"/>
              <a:t>In this example, the buyer needs $1,000,000 to fund the buy-sell agreement. </a:t>
            </a:r>
          </a:p>
          <a:p>
            <a:pPr marL="742950" lvl="1" indent="-285750" eaLnBrk="1" fontAlgn="auto" hangingPunct="1">
              <a:spcBef>
                <a:spcPts val="0"/>
              </a:spcBef>
              <a:spcAft>
                <a:spcPts val="0"/>
              </a:spcAft>
              <a:buFont typeface="Arial" panose="020B0604020202020204" pitchFamily="34" charset="0"/>
              <a:buChar char="•"/>
              <a:defRPr/>
            </a:pPr>
            <a:r>
              <a:rPr lang="en-US" b="1" dirty="0"/>
              <a:t>Cash. </a:t>
            </a:r>
            <a:r>
              <a:rPr lang="en-US" dirty="0"/>
              <a:t>Not many farm or ranch operations keep $1,000,000 in cash on hand. Farmers don’t let their land lay fallow. They don’t let their money lay fallow either; they put it to work. </a:t>
            </a:r>
          </a:p>
          <a:p>
            <a:pPr marL="742950" lvl="1" indent="-285750" eaLnBrk="1" fontAlgn="auto" hangingPunct="1">
              <a:spcBef>
                <a:spcPts val="0"/>
              </a:spcBef>
              <a:spcAft>
                <a:spcPts val="0"/>
              </a:spcAft>
              <a:buFont typeface="Arial" panose="020B0604020202020204" pitchFamily="34" charset="0"/>
              <a:buChar char="•"/>
              <a:defRPr/>
            </a:pPr>
            <a:r>
              <a:rPr lang="en-US" b="1" dirty="0"/>
              <a:t>Borrow. </a:t>
            </a:r>
            <a:r>
              <a:rPr lang="en-US" dirty="0"/>
              <a:t>The buyer becomes dependent on the Bank and may face credit issues, fluctuating interest rates, etc. At the end of the day, the land is used as collateral, so there is always the risk of losing the land altogether. </a:t>
            </a:r>
            <a:r>
              <a:rPr lang="en-US" b="1" i="1" dirty="0"/>
              <a:t>(may need to remove this bullet or this slide when presenting for a bank). </a:t>
            </a:r>
            <a:endParaRPr lang="en-US" i="1" dirty="0"/>
          </a:p>
          <a:p>
            <a:pPr marL="742950" lvl="1" indent="-285750" eaLnBrk="1" fontAlgn="auto" hangingPunct="1">
              <a:spcBef>
                <a:spcPts val="0"/>
              </a:spcBef>
              <a:spcAft>
                <a:spcPts val="0"/>
              </a:spcAft>
              <a:buFont typeface="Arial" panose="020B0604020202020204" pitchFamily="34" charset="0"/>
              <a:buChar char="•"/>
              <a:defRPr/>
            </a:pPr>
            <a:r>
              <a:rPr lang="en-US" b="1" dirty="0"/>
              <a:t>Sinking fund. </a:t>
            </a:r>
            <a:r>
              <a:rPr lang="en-US" dirty="0"/>
              <a:t>Start saving money and grow it conservatively. The biggest risk here is timing. If the purchase obligation is triggered sooner than later, the buyer will not have had enough time to save the money – then they’re heading to the bank for the shortfall.</a:t>
            </a:r>
          </a:p>
          <a:p>
            <a:pPr marL="742950" lvl="1" indent="-285750" eaLnBrk="1" fontAlgn="auto" hangingPunct="1">
              <a:spcBef>
                <a:spcPts val="0"/>
              </a:spcBef>
              <a:spcAft>
                <a:spcPts val="0"/>
              </a:spcAft>
              <a:buFont typeface="Arial" panose="020B0604020202020204" pitchFamily="34" charset="0"/>
              <a:buChar char="•"/>
              <a:defRPr/>
            </a:pPr>
            <a:r>
              <a:rPr lang="en-US" b="1" dirty="0"/>
              <a:t>Life insurance.</a:t>
            </a:r>
            <a:r>
              <a:rPr lang="en-US" dirty="0"/>
              <a:t> Because the death benefit pays upon the death of the owner, the purchase money is available at the right time. Often, the insurance premiums may cost less than the death benefit. This may be particularly true in the event of an early, unexpected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19</a:t>
            </a:fld>
            <a:endParaRPr lang="en-US" dirty="0"/>
          </a:p>
        </p:txBody>
      </p:sp>
    </p:spTree>
    <p:extLst>
      <p:ext uri="{BB962C8B-B14F-4D97-AF65-F5344CB8AC3E}">
        <p14:creationId xmlns:p14="http://schemas.microsoft.com/office/powerpoint/2010/main" val="75043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good news is, you’re not alone. As you can see in this graphic, </a:t>
            </a:r>
            <a:r>
              <a:rPr lang="en-US" sz="1200" dirty="0">
                <a:solidFill>
                  <a:schemeClr val="tx1">
                    <a:lumMod val="50000"/>
                  </a:schemeClr>
                </a:solidFill>
                <a:latin typeface="Arial" panose="020B0604020202020204" pitchFamily="34" charset="0"/>
                <a:cs typeface="Arial" panose="020B0604020202020204" pitchFamily="34" charset="0"/>
              </a:rPr>
              <a:t>there are almost 2.1 million farms/ranches in the US (the peak was 6.8 million in 1935).</a:t>
            </a:r>
            <a:r>
              <a:rPr lang="en-US" sz="1200" baseline="30000" dirty="0">
                <a:solidFill>
                  <a:schemeClr val="tx1">
                    <a:lumMod val="50000"/>
                  </a:schemeClr>
                </a:solidFill>
                <a:latin typeface="Arial" panose="020B0604020202020204" pitchFamily="34" charset="0"/>
                <a:cs typeface="Arial" panose="020B0604020202020204" pitchFamily="34" charset="0"/>
              </a:rPr>
              <a:t>1</a:t>
            </a:r>
            <a:endParaRPr lang="en-US" sz="12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12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200" dirty="0">
                <a:latin typeface="Arial" panose="020B0604020202020204" pitchFamily="34" charset="0"/>
                <a:cs typeface="Arial" panose="020B0604020202020204" pitchFamily="34" charset="0"/>
              </a:rPr>
              <a:t>52% of the U.S. land base is devoted to agricultural production.</a:t>
            </a:r>
            <a:r>
              <a:rPr lang="en-US" sz="1200" baseline="30000" dirty="0">
                <a:solidFill>
                  <a:srgbClr val="4D4E53"/>
                </a:solidFill>
                <a:latin typeface="Arial" panose="020B0604020202020204" pitchFamily="34" charset="0"/>
                <a:cs typeface="Arial" panose="020B0604020202020204" pitchFamily="34" charset="0"/>
              </a:rPr>
              <a:t>2 </a:t>
            </a:r>
            <a:r>
              <a:rPr lang="en-US" sz="1200" dirty="0">
                <a:latin typeface="Arial" panose="020B0604020202020204" pitchFamily="34" charset="0"/>
                <a:cs typeface="Arial" panose="020B0604020202020204" pitchFamily="34" charset="0"/>
              </a:rPr>
              <a:t>And U.S. farm real estate is worth $2.55 trillion.</a:t>
            </a:r>
            <a:r>
              <a:rPr lang="en-US" sz="1200" baseline="30000" dirty="0">
                <a:latin typeface="Arial" panose="020B0604020202020204" pitchFamily="34" charset="0"/>
                <a:cs typeface="Arial" panose="020B0604020202020204" pitchFamily="34" charset="0"/>
              </a:rPr>
              <a:t>2</a:t>
            </a:r>
            <a:endParaRPr lang="en-US" sz="1200" baseline="30000" dirty="0">
              <a:solidFill>
                <a:srgbClr val="FF000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1200" baseline="300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200" dirty="0">
                <a:latin typeface="Arial" panose="020B0604020202020204" pitchFamily="34" charset="0"/>
                <a:cs typeface="Arial" panose="020B0604020202020204" pitchFamily="34" charset="0"/>
              </a:rPr>
              <a:t>So you’re not the first one to ask the Big Question of what to do with the family farm or ranch.</a:t>
            </a:r>
          </a:p>
          <a:p>
            <a:pPr eaLnBrk="1" fontAlgn="auto" hangingPunct="1">
              <a:spcBef>
                <a:spcPts val="0"/>
              </a:spcBef>
              <a:spcAft>
                <a:spcPts val="0"/>
              </a:spcAf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https://www.agcensus.usda.gov/Publications/2012/Full_Report/Volume_1,_Chapter_1_US/</a:t>
            </a:r>
            <a:endParaRPr lang="en-US" sz="1200" baseline="300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https://www.ers.usda.gov/topics/farm-economy/land-use-land-value-tenure/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a:t>
            </a:fld>
            <a:endParaRPr lang="en-US" dirty="0"/>
          </a:p>
        </p:txBody>
      </p:sp>
    </p:spTree>
    <p:extLst>
      <p:ext uri="{BB962C8B-B14F-4D97-AF65-F5344CB8AC3E}">
        <p14:creationId xmlns:p14="http://schemas.microsoft.com/office/powerpoint/2010/main" val="316962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sz="1100" dirty="0"/>
              <a:t>A common technique used in family farm/ranch succession plans are installment contracts.</a:t>
            </a:r>
          </a:p>
          <a:p>
            <a:pPr>
              <a:buFont typeface="Arial" panose="020B0604020202020204" pitchFamily="34" charset="0"/>
              <a:buNone/>
              <a:defRPr/>
            </a:pPr>
            <a:r>
              <a:rPr lang="en-US" sz="1100" dirty="0"/>
              <a:t>The owner, acting as the bank, sells the land to the buyer and retains a mortgage note that is repaid annually by the buyer until paid in full. </a:t>
            </a:r>
          </a:p>
          <a:p>
            <a:pPr marL="285750" indent="-285750">
              <a:buFont typeface="Arial" panose="020B0604020202020204" pitchFamily="34" charset="0"/>
              <a:buChar char="•"/>
              <a:defRPr/>
            </a:pPr>
            <a:r>
              <a:rPr lang="en-US" sz="1100" dirty="0"/>
              <a:t>Benefits:</a:t>
            </a:r>
          </a:p>
          <a:p>
            <a:pPr marL="742950" lvl="1" indent="-285750">
              <a:buFont typeface="Arial" panose="020B0604020202020204" pitchFamily="34" charset="0"/>
              <a:buChar char="•"/>
              <a:defRPr/>
            </a:pPr>
            <a:r>
              <a:rPr lang="en-US" sz="1100" dirty="0"/>
              <a:t>Installment sales make the purchase price more affordable for the buyer by stretching the loan period </a:t>
            </a:r>
          </a:p>
          <a:p>
            <a:pPr marL="742950" lvl="1" indent="-285750">
              <a:buFont typeface="Arial" panose="020B0604020202020204" pitchFamily="34" charset="0"/>
              <a:buChar char="•"/>
              <a:defRPr/>
            </a:pPr>
            <a:r>
              <a:rPr lang="en-US" sz="1100" dirty="0"/>
              <a:t>Can charge lower interest rates than available at a commercial bank. </a:t>
            </a:r>
          </a:p>
          <a:p>
            <a:pPr marL="742950" lvl="1" indent="-285750">
              <a:buFont typeface="Arial" panose="020B0604020202020204" pitchFamily="34" charset="0"/>
              <a:buChar char="•"/>
              <a:defRPr/>
            </a:pPr>
            <a:r>
              <a:rPr lang="en-US" sz="1100" dirty="0"/>
              <a:t>It can also stretch the seller’s capital gains tax bill out over a longer time frame – as opposed to paying all of the taxes up front. </a:t>
            </a:r>
          </a:p>
          <a:p>
            <a:pPr marL="285750" indent="-285750" eaLnBrk="1" fontAlgn="auto" hangingPunct="1">
              <a:spcBef>
                <a:spcPts val="0"/>
              </a:spcBef>
              <a:spcAft>
                <a:spcPts val="0"/>
              </a:spcAft>
              <a:buFont typeface="Arial" panose="020B0604020202020204" pitchFamily="34" charset="0"/>
              <a:buChar char="•"/>
              <a:defRPr/>
            </a:pPr>
            <a:r>
              <a:rPr lang="en-US" sz="1100" dirty="0"/>
              <a:t>The agribusiness planning report can show the seller the net annual installment payment, after capital gains and income taxes, as well as show the buyer the pre-tax income necessary to pay the annual installment. </a:t>
            </a:r>
          </a:p>
          <a:p>
            <a:pPr marL="285750" indent="-285750">
              <a:buFont typeface="Arial" panose="020B0604020202020204" pitchFamily="34" charset="0"/>
              <a:buChar char="•"/>
              <a:defRPr/>
            </a:pPr>
            <a:r>
              <a:rPr lang="en-US" sz="1100" dirty="0"/>
              <a:t>Considerations:</a:t>
            </a:r>
          </a:p>
          <a:p>
            <a:pPr marL="742950" lvl="1" indent="-285750">
              <a:buFont typeface="Arial" panose="020B0604020202020204" pitchFamily="34" charset="0"/>
              <a:buChar char="•"/>
              <a:defRPr/>
            </a:pPr>
            <a:r>
              <a:rPr lang="en-US" sz="1100" dirty="0"/>
              <a:t>If either the buyer or seller dies part way through the installment contract, the best-case scenario is a new (perhaps unwanted ) business partner. </a:t>
            </a:r>
          </a:p>
          <a:p>
            <a:pPr marL="742950" lvl="1" indent="-285750">
              <a:buFont typeface="Arial" panose="020B0604020202020204" pitchFamily="34" charset="0"/>
              <a:buChar char="•"/>
              <a:defRPr/>
            </a:pPr>
            <a:r>
              <a:rPr lang="en-US" sz="1100" dirty="0"/>
              <a:t>The worst-case scenario is that the buyer’s family/estate doesn’t want to complete the contract, so the deal falls through – but you are still business partners because of the equity purchased. That’s a pretty awkward situation. </a:t>
            </a:r>
          </a:p>
          <a:p>
            <a:pPr marL="742950" lvl="1" indent="-285750">
              <a:buFont typeface="Arial" panose="020B0604020202020204" pitchFamily="34" charset="0"/>
              <a:buChar char="•"/>
              <a:defRPr/>
            </a:pPr>
            <a:r>
              <a:rPr lang="en-US" sz="1100" dirty="0"/>
              <a:t>In order to make sure that the sale goes through as intended, the buyer might carry life insurance on the owner/seller, so the death benefit can be used to pay the balance of the installment contract upon owner’s death.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20</a:t>
            </a:fld>
            <a:endParaRPr lang="en-US" dirty="0"/>
          </a:p>
        </p:txBody>
      </p:sp>
    </p:spTree>
    <p:extLst>
      <p:ext uri="{BB962C8B-B14F-4D97-AF65-F5344CB8AC3E}">
        <p14:creationId xmlns:p14="http://schemas.microsoft.com/office/powerpoint/2010/main" val="289455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Estate planning questions are often the questions that farmers/ranchers struggle with the most. After all, deciding where your assets go when you are gone is a tough, and important, decision to make. They are deeply personal and often result in conflicting feelings. And you’re the only one who can decide what is fair. But doing it now allows you to gather input, explain decisions, equalize your estate and leave a plan that is easy to execute without unnecessary tax burdens.</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The goal with the Ag Report is to provide multiple solutions that align with owners’ goals. We’ll walk you though the pros and cons of your options so you can be confident in your decision as the owner of the operation.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Some of these questions are: </a:t>
            </a:r>
          </a:p>
          <a:p>
            <a:pPr eaLnBrk="1" hangingPunct="1">
              <a:spcBef>
                <a:spcPct val="0"/>
              </a:spcBef>
            </a:pPr>
            <a:r>
              <a:rPr lang="en-US" altLang="en-US" sz="1200" b="1" dirty="0">
                <a:latin typeface="Arial" panose="020B0604020202020204" pitchFamily="34" charset="0"/>
                <a:cs typeface="Arial" panose="020B0604020202020204" pitchFamily="34" charset="0"/>
              </a:rPr>
              <a:t>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21</a:t>
            </a:fld>
            <a:endParaRPr lang="en-US" dirty="0"/>
          </a:p>
        </p:txBody>
      </p:sp>
    </p:spTree>
    <p:extLst>
      <p:ext uri="{BB962C8B-B14F-4D97-AF65-F5344CB8AC3E}">
        <p14:creationId xmlns:p14="http://schemas.microsoft.com/office/powerpoint/2010/main" val="3793101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Tx/>
              <a:buNone/>
              <a:defRPr/>
            </a:pPr>
            <a:r>
              <a:rPr lang="en-US" sz="1100" dirty="0">
                <a:latin typeface="Arial" panose="020B0604020202020204" pitchFamily="34" charset="0"/>
                <a:cs typeface="Arial" panose="020B0604020202020204" pitchFamily="34" charset="0"/>
              </a:rPr>
              <a:t>The agribusiness planning report provides additional information regarding estate planning</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Medical power of attorney.</a:t>
            </a:r>
            <a:r>
              <a:rPr lang="en-US" sz="1100" dirty="0">
                <a:latin typeface="Arial" panose="020B0604020202020204" pitchFamily="34" charset="0"/>
                <a:cs typeface="Arial" panose="020B0604020202020204" pitchFamily="34" charset="0"/>
              </a:rPr>
              <a:t> Designates someone in charge of your medical decisions when you are unable to do so. This simple document is designed to avoid the unnecessary effort, reporting, and expense of a court-supervised Guardianship.</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Financial power of attorney. </a:t>
            </a:r>
            <a:r>
              <a:rPr lang="en-US" sz="1100" b="0" dirty="0">
                <a:latin typeface="Arial" panose="020B0604020202020204" pitchFamily="34" charset="0"/>
                <a:cs typeface="Arial" panose="020B0604020202020204" pitchFamily="34" charset="0"/>
              </a:rPr>
              <a:t>This is much like the m</a:t>
            </a:r>
            <a:r>
              <a:rPr lang="en-US" sz="1100" dirty="0">
                <a:latin typeface="Arial" panose="020B0604020202020204" pitchFamily="34" charset="0"/>
                <a:cs typeface="Arial" panose="020B0604020202020204" pitchFamily="34" charset="0"/>
              </a:rPr>
              <a:t>edical power of attorney, but for your finances and assets. It designates someone in charge of your financial decisions when you are unable to do so. This simple document is designed to avoid the unnecessary effort, reporting, and expense of a court-supervised Conservatorship.</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Living will. </a:t>
            </a:r>
            <a:r>
              <a:rPr lang="en-US" sz="1100" dirty="0">
                <a:latin typeface="Arial" panose="020B0604020202020204" pitchFamily="34" charset="0"/>
                <a:cs typeface="Arial" panose="020B0604020202020204" pitchFamily="34" charset="0"/>
              </a:rPr>
              <a:t>This document clearly states your end-of life instructions regarding pain assistance, artificial feeding and artificial breathing. Importantly, a living will relieves your family of having to make a very difficult decision. </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Will. </a:t>
            </a:r>
            <a:r>
              <a:rPr lang="en-US" sz="1100" dirty="0">
                <a:latin typeface="Arial" panose="020B0604020202020204" pitchFamily="34" charset="0"/>
                <a:cs typeface="Arial" panose="020B0604020202020204" pitchFamily="34" charset="0"/>
              </a:rPr>
              <a:t>Distributes your assets through the court-supervised probate process. </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Revocable living trust. </a:t>
            </a:r>
            <a:r>
              <a:rPr lang="en-US" sz="1100" dirty="0">
                <a:latin typeface="Arial" panose="020B0604020202020204" pitchFamily="34" charset="0"/>
                <a:cs typeface="Arial" panose="020B0604020202020204" pitchFamily="34" charset="0"/>
              </a:rPr>
              <a:t>Distributes your assets, while skipping the unnecessarily expensive and time-consuming probate process. </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Family trust. </a:t>
            </a:r>
            <a:r>
              <a:rPr lang="en-US" sz="1100" dirty="0">
                <a:latin typeface="Arial" panose="020B0604020202020204" pitchFamily="34" charset="0"/>
                <a:cs typeface="Arial" panose="020B0604020202020204" pitchFamily="34" charset="0"/>
              </a:rPr>
              <a:t>Holds assets for the benefit of your family (typically children) until a specific age, when the assets are distributed out to the beneficiaries (children). </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Irrevocable living trust. </a:t>
            </a:r>
            <a:r>
              <a:rPr lang="en-US" sz="1100" dirty="0">
                <a:latin typeface="Arial" panose="020B0604020202020204" pitchFamily="34" charset="0"/>
                <a:cs typeface="Arial" panose="020B0604020202020204" pitchFamily="34" charset="0"/>
              </a:rPr>
              <a:t>For larger estates looking to mitigate federal estate taxes, gifting rapidly appreciating assets out of the taxable estate to avoid paying tax on the growth. The fact that it is “irrevocable” means it is extremely difficult to unwind / undue. </a:t>
            </a:r>
          </a:p>
          <a:p>
            <a:pPr marL="171450" indent="-1714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Distributions plans. </a:t>
            </a:r>
            <a:r>
              <a:rPr lang="en-US" sz="1100" dirty="0">
                <a:latin typeface="Arial" panose="020B0604020202020204" pitchFamily="34" charset="0"/>
                <a:cs typeface="Arial" panose="020B0604020202020204" pitchFamily="34" charset="0"/>
              </a:rPr>
              <a:t>If you don’t formalize your asset distribution plan, the state has a default plan for you—that you may not agree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22</a:t>
            </a:fld>
            <a:endParaRPr lang="en-US" dirty="0"/>
          </a:p>
        </p:txBody>
      </p:sp>
    </p:spTree>
    <p:extLst>
      <p:ext uri="{BB962C8B-B14F-4D97-AF65-F5344CB8AC3E}">
        <p14:creationId xmlns:p14="http://schemas.microsoft.com/office/powerpoint/2010/main" val="3860601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Inheritances: One of the toughest (smaller) questions to answer. </a:t>
            </a:r>
          </a:p>
          <a:p>
            <a:pPr eaLnBrk="1" fontAlgn="auto" hangingPunct="1">
              <a:spcBef>
                <a:spcPts val="0"/>
              </a:spcBef>
              <a:spcAft>
                <a:spcPts val="0"/>
              </a:spcAft>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Farmers and rancher are known to reinvest profits into the operation by paying off mortgages, upgrading equipment, building buildings, etc. As a result, the operation is often 80%-90% of their total estate value. At this point, there seems to be only 2 choices. </a:t>
            </a:r>
          </a:p>
          <a:p>
            <a:pPr eaLnBrk="1" fontAlgn="auto" hangingPunct="1">
              <a:spcBef>
                <a:spcPts val="0"/>
              </a:spcBef>
              <a:spcAft>
                <a:spcPts val="0"/>
              </a:spcAft>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Option 1: Divide the operation ownership equally between all the heirs.</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It only takes one of the children, however, to bring partition action and force a partial sale of the farm – you probably don’t want that. </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If the children decide to keep the farm, the successor does all the work, and the non-successors collect a proportionate share of the profits – that doesn’t seem fair. </a:t>
            </a:r>
          </a:p>
          <a:p>
            <a:pPr marL="171450" indent="-171450" eaLnBrk="1" fontAlgn="auto" hangingPunct="1">
              <a:spcBef>
                <a:spcPts val="0"/>
              </a:spcBef>
              <a:spcAft>
                <a:spcPts val="0"/>
              </a:spcAft>
              <a:buFontTx/>
              <a:buChar char="-"/>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Option 2: Leave the operation solely to the successor, and the other children get the rest of the liquid assets. Problems exist there too:</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The successor gets 90% of the estate – that may lead to litigation by the other children (who in this case get 5% each)</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As you age and have increased health care and long-term care needs (with limited income), you tend to use up those liquid assets before accessing the equity in the land. As a result, there may be even less (or no) cash to pass to the non-successor heirs. </a:t>
            </a:r>
          </a:p>
          <a:p>
            <a:pPr eaLnBrk="1" fontAlgn="auto" hangingPunct="1">
              <a:spcBef>
                <a:spcPts val="0"/>
              </a:spcBef>
              <a:spcAft>
                <a:spcPts val="0"/>
              </a:spcAft>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There are other options:  Start by focusing on “fair” rather than “equal:.</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“Fair” and “Equal” don’t necessarily mean the same thing.</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Often, owners struggle with what is “fair”.</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In order to reward the successor for their hard work and loyalty, it may be “fair” to leave them more of the operation’s assets (land, equipment, crops, livestock).</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At the same time, it may also be fair to leave the non-successors heirs with less total value, but in cash, because the non-successor has no interest in the farm / ranch assets. </a:t>
            </a: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Only you can decide what is “fair”, my job is to help you make the plan work.</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The agribusiness planning report has an Inheritance Equalization Calculator to assist you in finding your “fair”:</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“fair” may be keeping the farm/ranch in one piece with successor, and creating a protected and “fair” cash inheritance for the non-successors. </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Review Example: </a:t>
            </a:r>
          </a:p>
          <a:p>
            <a:pPr marL="742950" lvl="1"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Under the “Current Distribution Plan” (where the operation heir gets all of the operation – 2 siblings split the rest)</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Operation ‘heir gets $12M in operation’s assets (84% of the estate)</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Non-operation heirs get $1,125,000 in cash (8% each)</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This imbalance may result in litigation and forced liquidation. </a:t>
            </a:r>
          </a:p>
          <a:p>
            <a:pPr marL="742950" lvl="1"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By adding new life insurance ($7.25M) to the “Proposed Plan”, a “Fair” non-successor cash inheritance </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Operation heir still gets $12M in operation assets (55%)</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Non-operation heirs get $4,750,000 each (27.5% each)</a:t>
            </a:r>
          </a:p>
          <a:p>
            <a:pPr marL="1200150" lvl="2"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Though unequal, the new “fairer” distribution may help avoid litigation and forced liquidation</a:t>
            </a:r>
          </a:p>
          <a:p>
            <a:pPr marL="742950" lvl="1"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This can be scaled up or down to fit any farm / ranch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23</a:t>
            </a:fld>
            <a:endParaRPr lang="en-US" dirty="0"/>
          </a:p>
        </p:txBody>
      </p:sp>
    </p:spTree>
    <p:extLst>
      <p:ext uri="{BB962C8B-B14F-4D97-AF65-F5344CB8AC3E}">
        <p14:creationId xmlns:p14="http://schemas.microsoft.com/office/powerpoint/2010/main" val="726375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eaLnBrk="1" hangingPunct="1">
              <a:spcBef>
                <a:spcPct val="0"/>
              </a:spcBef>
              <a:buFontTx/>
              <a:buChar char="•"/>
            </a:pPr>
            <a:r>
              <a:rPr lang="en-US" altLang="en-US" sz="1100" dirty="0">
                <a:latin typeface="Arial" panose="020B0604020202020204" pitchFamily="34" charset="0"/>
                <a:cs typeface="Arial" panose="020B0604020202020204" pitchFamily="34" charset="0"/>
              </a:rPr>
              <a:t>The previous drastic increase in farmland prices has created unexpected multi-millionaires with Federal Estate Tax issues </a:t>
            </a:r>
          </a:p>
          <a:p>
            <a:pPr marL="285750" indent="-285750" defTabSz="457200" eaLnBrk="1" hangingPunct="1">
              <a:spcBef>
                <a:spcPct val="0"/>
              </a:spcBef>
              <a:buFontTx/>
              <a:buChar char="•"/>
            </a:pPr>
            <a:r>
              <a:rPr lang="en-US" altLang="en-US" sz="1100" dirty="0">
                <a:latin typeface="Arial" panose="020B0604020202020204" pitchFamily="34" charset="0"/>
                <a:cs typeface="Arial" panose="020B0604020202020204" pitchFamily="34" charset="0"/>
              </a:rPr>
              <a:t>For example, in Iowa, land prices have begun to climb again, following a recent decline after the drastic increase from the late 80s to 2013.</a:t>
            </a:r>
          </a:p>
          <a:p>
            <a:pPr marL="285750" indent="-285750" defTabSz="457200" eaLnBrk="1" hangingPunct="1">
              <a:spcBef>
                <a:spcPct val="0"/>
              </a:spcBef>
              <a:buFontTx/>
              <a:buChar char="•"/>
            </a:pPr>
            <a:r>
              <a:rPr lang="en-US" altLang="en-US" sz="1100" dirty="0">
                <a:latin typeface="Arial" panose="020B0604020202020204" pitchFamily="34" charset="0"/>
                <a:cs typeface="Arial" panose="020B0604020202020204" pitchFamily="34" charset="0"/>
              </a:rPr>
              <a:t>If you intend to keep your land for the next 10, 20, 30, or 40 years, some of you could owe Federal Estate Taxes. </a:t>
            </a:r>
          </a:p>
          <a:p>
            <a:pPr marL="285750" indent="-285750" defTabSz="457200" eaLnBrk="1" hangingPunct="1">
              <a:spcBef>
                <a:spcPct val="0"/>
              </a:spcBef>
              <a:buFontTx/>
              <a:buChar char="•"/>
            </a:pPr>
            <a:r>
              <a:rPr lang="en-US" altLang="en-US" sz="1100" dirty="0">
                <a:latin typeface="Arial" panose="020B0604020202020204" pitchFamily="34" charset="0"/>
                <a:cs typeface="Arial" panose="020B0604020202020204" pitchFamily="34" charset="0"/>
              </a:rPr>
              <a:t>Wouldn’t you like to have some idea of whether that might include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24</a:t>
            </a:fld>
            <a:endParaRPr lang="en-US" dirty="0"/>
          </a:p>
        </p:txBody>
      </p:sp>
    </p:spTree>
    <p:extLst>
      <p:ext uri="{BB962C8B-B14F-4D97-AF65-F5344CB8AC3E}">
        <p14:creationId xmlns:p14="http://schemas.microsoft.com/office/powerpoint/2010/main" val="39795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The agribusiness planning report will provide you an estimate of current federal estate tax liability based on estimated land values, adjusted for growth.  </a:t>
            </a:r>
          </a:p>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Due to the lack of liquidity, federal estate tax is a common cause of farm and equipment liquidation.</a:t>
            </a:r>
          </a:p>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The current (2023) federal estate tax is at an all-time high of $</a:t>
            </a:r>
            <a:r>
              <a:rPr lang="en-US" altLang="en-US" sz="1100" b="0" dirty="0">
                <a:latin typeface="Arial" panose="020B0604020202020204" pitchFamily="34" charset="0"/>
                <a:cs typeface="Arial" panose="020B0604020202020204" pitchFamily="34" charset="0"/>
              </a:rPr>
              <a:t>11.92M</a:t>
            </a:r>
            <a:r>
              <a:rPr lang="en-US" altLang="en-US" sz="1100" dirty="0">
                <a:latin typeface="Arial" panose="020B0604020202020204" pitchFamily="34" charset="0"/>
                <a:cs typeface="Arial" panose="020B0604020202020204" pitchFamily="34" charset="0"/>
              </a:rPr>
              <a:t> (single person) and $23.8</a:t>
            </a:r>
            <a:r>
              <a:rPr lang="en-US" altLang="en-US" sz="1100" b="0" dirty="0">
                <a:latin typeface="Arial" panose="020B0604020202020204" pitchFamily="34" charset="0"/>
                <a:cs typeface="Arial" panose="020B0604020202020204" pitchFamily="34" charset="0"/>
              </a:rPr>
              <a:t>4</a:t>
            </a:r>
            <a:r>
              <a:rPr lang="en-US" altLang="en-US" sz="1100" dirty="0">
                <a:latin typeface="Arial" panose="020B0604020202020204" pitchFamily="34" charset="0"/>
                <a:cs typeface="Arial" panose="020B0604020202020204" pitchFamily="34" charset="0"/>
              </a:rPr>
              <a:t>M (for a married couple). Estates with assets over those exclusion levels pay 40% tax on the excess amount. While that excludes most farmers and ranchers, a drastic drop in the exclusion is set for 2026, when that amount is cut approximately in half. </a:t>
            </a:r>
          </a:p>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That means that, if you’re married with an $</a:t>
            </a:r>
            <a:r>
              <a:rPr lang="en-US" altLang="en-US" sz="1100" b="0" dirty="0">
                <a:solidFill>
                  <a:srgbClr val="FF0000"/>
                </a:solidFill>
                <a:latin typeface="Arial" panose="020B0604020202020204" pitchFamily="34" charset="0"/>
                <a:cs typeface="Arial" panose="020B0604020202020204" pitchFamily="34" charset="0"/>
              </a:rPr>
              <a:t>13</a:t>
            </a:r>
            <a:r>
              <a:rPr lang="en-US" altLang="en-US" sz="1100" dirty="0">
                <a:latin typeface="Arial" panose="020B0604020202020204" pitchFamily="34" charset="0"/>
                <a:cs typeface="Arial" panose="020B0604020202020204" pitchFamily="34" charset="0"/>
              </a:rPr>
              <a:t>M estate now, combined with rising land values and the impending drop in the federal estate tax exclusion, you will likely have a substantial federal estate tax liability after 2026. That leaves only a few more years to take advantage of the large estate friendly laws to gift assets to the next generation or create sufficient, federal estate tax free liquidity to pay a potentially large federal estate tax bill. </a:t>
            </a:r>
          </a:p>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We can assist in creating additional―potentially non-taxable―insurance proceeds to avoid liquidation of farm / ranch assets.</a:t>
            </a:r>
          </a:p>
          <a:p>
            <a:pPr marL="285750"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Additional life insurance may increase the tax liability if not owned properly, in many cases an irrevocable life insurance trust is used to accomplish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25</a:t>
            </a:fld>
            <a:endParaRPr lang="en-US" dirty="0"/>
          </a:p>
        </p:txBody>
      </p:sp>
    </p:spTree>
    <p:extLst>
      <p:ext uri="{BB962C8B-B14F-4D97-AF65-F5344CB8AC3E}">
        <p14:creationId xmlns:p14="http://schemas.microsoft.com/office/powerpoint/2010/main" val="314694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In this case, the spouses can gift $102,000 per year without filing federal gift tax returns or paying federal gift taxes. </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Establishing a gifting program can be an effective way to pass assets to your children while shrinking the size of your taxable estate.</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Though you may lose the use, control, and income from the asset, you can ensure it stays in the family while reducing/avoiding estate and transfer taxes. </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The recipient takes asset at the original basis (the donor’s original cost); if they sell the asset down the road, could incur additional capital gains taxes.</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This may encourage the recipient of the gift to keep it (such as land) in order to avoid having to pay the capital gains taxes (up to 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26</a:t>
            </a:fld>
            <a:endParaRPr lang="en-US" dirty="0"/>
          </a:p>
        </p:txBody>
      </p:sp>
    </p:spTree>
    <p:extLst>
      <p:ext uri="{BB962C8B-B14F-4D97-AF65-F5344CB8AC3E}">
        <p14:creationId xmlns:p14="http://schemas.microsoft.com/office/powerpoint/2010/main" val="2825106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Explain gifting to ILIT infographic. </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Spouses can now gift their $90,000 a year, without paying gift taxes, to an Irrevocable Life Insurance Trust, to purchase a life insurance policy. </a:t>
            </a:r>
          </a:p>
          <a:p>
            <a:pPr marL="285750" indent="-285750" eaLnBrk="1" fontAlgn="auto" hangingPunct="1">
              <a:spcBef>
                <a:spcPts val="0"/>
              </a:spcBef>
              <a:spcAft>
                <a:spcPts val="0"/>
              </a:spcAft>
              <a:buFont typeface="Arial" panose="020B0604020202020204" pitchFamily="34" charset="0"/>
              <a:buChar char="•"/>
              <a:defRPr/>
            </a:pPr>
            <a:r>
              <a:rPr lang="en-US" sz="1100" b="1" dirty="0">
                <a:latin typeface="Arial" panose="020B0604020202020204" pitchFamily="34" charset="0"/>
                <a:cs typeface="Arial" panose="020B0604020202020204" pitchFamily="34"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27</a:t>
            </a:fld>
            <a:endParaRPr lang="en-US" dirty="0"/>
          </a:p>
        </p:txBody>
      </p:sp>
    </p:spTree>
    <p:extLst>
      <p:ext uri="{BB962C8B-B14F-4D97-AF65-F5344CB8AC3E}">
        <p14:creationId xmlns:p14="http://schemas.microsoft.com/office/powerpoint/2010/main" val="222530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Farmers and ranchers “retire” in their own way, whether that means focusing on management (rather than labor), renting the land, or selling the operation altogether.</a:t>
            </a:r>
          </a:p>
          <a:p>
            <a:pPr marL="742950" lvl="1" indent="-285750" eaLnBrk="1" hangingPunct="1">
              <a:spcBef>
                <a:spcPct val="0"/>
              </a:spcBef>
              <a:buFontTx/>
              <a:buChar char="•"/>
            </a:pPr>
            <a:r>
              <a:rPr lang="en-US" altLang="en-US" sz="1100" dirty="0">
                <a:latin typeface="Arial" panose="020B0604020202020204" pitchFamily="34" charset="0"/>
                <a:cs typeface="Arial" panose="020B0604020202020204" pitchFamily="34" charset="0"/>
              </a:rPr>
              <a:t>Despite this, every owner needs to ask themselves these same questions:</a:t>
            </a:r>
          </a:p>
          <a:p>
            <a:pPr marL="742950" lvl="1" indent="-285750" eaLnBrk="1" hangingPunct="1">
              <a:spcBef>
                <a:spcPct val="0"/>
              </a:spcBef>
              <a:buFontTx/>
              <a:buChar char="•"/>
            </a:pPr>
            <a:r>
              <a:rPr lang="en-US" altLang="en-US" sz="1100" b="1" dirty="0">
                <a:latin typeface="Arial" panose="020B0604020202020204" pitchFamily="34" charset="0"/>
                <a:cs typeface="Arial" panose="020B0604020202020204" pitchFamily="34" charset="0"/>
              </a:rPr>
              <a:t>Review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28</a:t>
            </a:fld>
            <a:endParaRPr lang="en-US" dirty="0"/>
          </a:p>
        </p:txBody>
      </p:sp>
    </p:spTree>
    <p:extLst>
      <p:ext uri="{BB962C8B-B14F-4D97-AF65-F5344CB8AC3E}">
        <p14:creationId xmlns:p14="http://schemas.microsoft.com/office/powerpoint/2010/main" val="281095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sz="1100" dirty="0">
                <a:latin typeface="Arial" panose="020B0604020202020204" pitchFamily="34" charset="0"/>
                <a:cs typeface="Arial" panose="020B0604020202020204" pitchFamily="34" charset="0"/>
              </a:rPr>
              <a:t>Hiring replacement labor or cash leasing farmland cuts into your income.</a:t>
            </a:r>
          </a:p>
          <a:p>
            <a:pPr marL="285750" indent="-285750">
              <a:buFont typeface="Arial" panose="020B0604020202020204" pitchFamily="34" charset="0"/>
              <a:buChar char="•"/>
              <a:defRPr/>
            </a:pPr>
            <a:r>
              <a:rPr lang="en-US" sz="1100" dirty="0">
                <a:latin typeface="Arial" panose="020B0604020202020204" pitchFamily="34" charset="0"/>
                <a:cs typeface="Arial" panose="020B0604020202020204" pitchFamily="34" charset="0"/>
              </a:rPr>
              <a:t>Regardless, you owners have ongoing income needs to pay for daily expenses, taxes, insurance, and chronic illnesses/potential nursing home bills.</a:t>
            </a:r>
          </a:p>
          <a:p>
            <a:pPr marL="285750" indent="-285750">
              <a:buFont typeface="Arial" panose="020B0604020202020204" pitchFamily="34" charset="0"/>
              <a:buChar char="•"/>
              <a:defRPr/>
            </a:pPr>
            <a:r>
              <a:rPr lang="en-US" sz="1100" dirty="0">
                <a:latin typeface="Arial" panose="020B0604020202020204" pitchFamily="34" charset="0"/>
                <a:cs typeface="Arial" panose="020B0604020202020204" pitchFamily="34" charset="0"/>
              </a:rPr>
              <a:t>A Retirement Analysis from the agribusiness report provides you with the answers to those income questions and begins the discussion as to what needs to be changed, if anything, to reach your income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29</a:t>
            </a:fld>
            <a:endParaRPr lang="en-US" dirty="0"/>
          </a:p>
        </p:txBody>
      </p:sp>
    </p:spTree>
    <p:extLst>
      <p:ext uri="{BB962C8B-B14F-4D97-AF65-F5344CB8AC3E}">
        <p14:creationId xmlns:p14="http://schemas.microsoft.com/office/powerpoint/2010/main" val="106773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E731279-C739-5B43-BD76-B2A46443F9A2}" type="slidenum">
              <a:rPr lang="en-US" smtClean="0"/>
              <a:t>3</a:t>
            </a:fld>
            <a:endParaRPr lang="en-US" dirty="0"/>
          </a:p>
        </p:txBody>
      </p:sp>
    </p:spTree>
    <p:extLst>
      <p:ext uri="{BB962C8B-B14F-4D97-AF65-F5344CB8AC3E}">
        <p14:creationId xmlns:p14="http://schemas.microsoft.com/office/powerpoint/2010/main" val="3001678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Is your retirement income protected from unforeseen events?</a:t>
            </a:r>
          </a:p>
          <a:p>
            <a:pPr eaLnBrk="1" hangingPunct="1">
              <a:spcBef>
                <a:spcPct val="0"/>
              </a:spcBef>
            </a:pPr>
            <a:r>
              <a:rPr lang="en-US" altLang="en-US" sz="1100" dirty="0">
                <a:latin typeface="Arial" panose="020B0604020202020204" pitchFamily="34" charset="0"/>
                <a:cs typeface="Arial" panose="020B0604020202020204" pitchFamily="34" charset="0"/>
              </a:rPr>
              <a:t>A potential curveball to meeting your retirement income goals is chronic illness/nursing home bills. This effect is even more drastic on a fixed income.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30</a:t>
            </a:fld>
            <a:endParaRPr lang="en-US" dirty="0"/>
          </a:p>
        </p:txBody>
      </p:sp>
    </p:spTree>
    <p:extLst>
      <p:ext uri="{BB962C8B-B14F-4D97-AF65-F5344CB8AC3E}">
        <p14:creationId xmlns:p14="http://schemas.microsoft.com/office/powerpoint/2010/main" val="1704196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Long term care—can be expensive and many people fear that they’ll buy it – and never use it. Then they feel like they’ve wasted their money. </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Liquidate assets</a:t>
            </a:r>
            <a:r>
              <a:rPr lang="en-US" altLang="en-US"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are you going to sell land? Pay capital gains taxes on the sale?</a:t>
            </a:r>
          </a:p>
          <a:p>
            <a:pPr marL="171450" indent="-171450"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You only qualify for Medicaid if you have less than $2,000 in assets, and less than $2,022 in annual income. </a:t>
            </a:r>
          </a:p>
          <a:p>
            <a:pPr eaLnBrk="1" fontAlgn="auto" hangingPunct="1">
              <a:spcBef>
                <a:spcPts val="0"/>
              </a:spcBef>
              <a:spcAft>
                <a:spcPts val="0"/>
              </a:spcAft>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buFont typeface="Arial" panose="020B0604020202020204" pitchFamily="34" charset="0"/>
              <a:buNone/>
              <a:defRPr/>
            </a:pPr>
            <a:r>
              <a:rPr lang="en-US" sz="1100" dirty="0">
                <a:latin typeface="Arial" panose="020B0604020202020204" pitchFamily="34" charset="0"/>
                <a:cs typeface="Arial" panose="020B0604020202020204" pitchFamily="34" charset="0"/>
              </a:rPr>
              <a:t>Chronic Illness riders are available on certain life insurance policies. This may provide a source of funds to help protect you from the potentially devastating expenses of a long-term illness</a:t>
            </a:r>
          </a:p>
          <a:p>
            <a:pPr marL="285750" indent="-285750" eaLnBrk="1" fontAlgn="auto" hangingPunct="1">
              <a:spcBef>
                <a:spcPts val="0"/>
              </a:spcBef>
              <a:spcAft>
                <a:spcPts val="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Attaches to a life insurance policy that you may be purchasing for another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31</a:t>
            </a:fld>
            <a:endParaRPr lang="en-US" dirty="0"/>
          </a:p>
        </p:txBody>
      </p:sp>
    </p:spTree>
    <p:extLst>
      <p:ext uri="{BB962C8B-B14F-4D97-AF65-F5344CB8AC3E}">
        <p14:creationId xmlns:p14="http://schemas.microsoft.com/office/powerpoint/2010/main" val="2349472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Now that we’ve discussed the four key areas and some of the key questions, let’s take a step back to see how the pieces fit together for you and how you can get started today.</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32</a:t>
            </a:fld>
            <a:endParaRPr lang="en-US" dirty="0"/>
          </a:p>
        </p:txBody>
      </p:sp>
    </p:spTree>
    <p:extLst>
      <p:ext uri="{BB962C8B-B14F-4D97-AF65-F5344CB8AC3E}">
        <p14:creationId xmlns:p14="http://schemas.microsoft.com/office/powerpoint/2010/main" val="492030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Explain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33</a:t>
            </a:fld>
            <a:endParaRPr lang="en-US" dirty="0"/>
          </a:p>
        </p:txBody>
      </p:sp>
    </p:spTree>
    <p:extLst>
      <p:ext uri="{BB962C8B-B14F-4D97-AF65-F5344CB8AC3E}">
        <p14:creationId xmlns:p14="http://schemas.microsoft.com/office/powerpoint/2010/main" val="360873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34</a:t>
            </a:fld>
            <a:endParaRPr lang="en-US" dirty="0"/>
          </a:p>
        </p:txBody>
      </p:sp>
    </p:spTree>
    <p:extLst>
      <p:ext uri="{BB962C8B-B14F-4D97-AF65-F5344CB8AC3E}">
        <p14:creationId xmlns:p14="http://schemas.microsoft.com/office/powerpoint/2010/main" val="2125906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35</a:t>
            </a:fld>
            <a:endParaRPr lang="en-US" dirty="0"/>
          </a:p>
        </p:txBody>
      </p:sp>
    </p:spTree>
    <p:extLst>
      <p:ext uri="{BB962C8B-B14F-4D97-AF65-F5344CB8AC3E}">
        <p14:creationId xmlns:p14="http://schemas.microsoft.com/office/powerpoint/2010/main" val="294556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Take some information to learn more. </a:t>
            </a:r>
          </a:p>
          <a:p>
            <a:pPr eaLnBrk="1" hangingPunct="1">
              <a:spcBef>
                <a:spcPct val="0"/>
              </a:spcBef>
            </a:pPr>
            <a:r>
              <a:rPr lang="en-US" altLang="en-US" sz="1200" dirty="0">
                <a:latin typeface="Arial" panose="020B0604020202020204" pitchFamily="34" charset="0"/>
                <a:cs typeface="Arial" panose="020B0604020202020204" pitchFamily="34" charset="0"/>
              </a:rPr>
              <a:t>Contact me. </a:t>
            </a:r>
          </a:p>
          <a:p>
            <a:pPr eaLnBrk="1" hangingPunct="1">
              <a:spcBef>
                <a:spcPct val="0"/>
              </a:spcBef>
            </a:pPr>
            <a:r>
              <a:rPr lang="en-US" altLang="en-US" sz="1200" dirty="0">
                <a:latin typeface="Arial" panose="020B0604020202020204" pitchFamily="34" charset="0"/>
                <a:cs typeface="Arial" panose="020B0604020202020204" pitchFamily="34" charset="0"/>
              </a:rPr>
              <a:t>We’ll discuss if the agribusiness planning report could be beneficial to you. </a:t>
            </a:r>
          </a:p>
          <a:p>
            <a:pPr eaLnBrk="1" hangingPunct="1">
              <a:spcBef>
                <a:spcPct val="0"/>
              </a:spcBef>
            </a:pPr>
            <a:r>
              <a:rPr lang="en-US" altLang="en-US" sz="1200" dirty="0">
                <a:latin typeface="Arial" panose="020B0604020202020204" pitchFamily="34" charset="0"/>
                <a:cs typeface="Arial" panose="020B0604020202020204" pitchFamily="34" charset="0"/>
              </a:rPr>
              <a:t>If you’re comfortable, we can complete the agribusiness fact finder and get the ball rolling. </a:t>
            </a:r>
          </a:p>
          <a:p>
            <a:endParaRPr lang="en-US" baseline="0" dirty="0"/>
          </a:p>
        </p:txBody>
      </p:sp>
      <p:sp>
        <p:nvSpPr>
          <p:cNvPr id="4" name="Slide Number Placeholder 3"/>
          <p:cNvSpPr>
            <a:spLocks noGrp="1"/>
          </p:cNvSpPr>
          <p:nvPr>
            <p:ph type="sldNum" sz="quarter" idx="10"/>
          </p:nvPr>
        </p:nvSpPr>
        <p:spPr/>
        <p:txBody>
          <a:bodyPr/>
          <a:lstStyle/>
          <a:p>
            <a:fld id="{BFAFA52C-57E4-4B65-8672-C8C1706AEB22}"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314940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Read slide.</a:t>
            </a:r>
          </a:p>
          <a:p>
            <a:endParaRPr lang="en-US" baseline="0" dirty="0"/>
          </a:p>
        </p:txBody>
      </p:sp>
      <p:sp>
        <p:nvSpPr>
          <p:cNvPr id="4" name="Slide Number Placeholder 3"/>
          <p:cNvSpPr>
            <a:spLocks noGrp="1"/>
          </p:cNvSpPr>
          <p:nvPr>
            <p:ph type="sldNum" sz="quarter" idx="10"/>
          </p:nvPr>
        </p:nvSpPr>
        <p:spPr/>
        <p:txBody>
          <a:bodyPr/>
          <a:lstStyle/>
          <a:p>
            <a:fld id="{BFAFA52C-57E4-4B65-8672-C8C1706AEB22}"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4251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98% of farms/ranches are family owned.* “Family” greatly complicates the situation.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Thankfully, there are many ways we can help you keep the family on the farm, and conflict out.</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You’ve spent a lifetime building your operation. Keeping your legacy alive, and the business in the family, is important to you and those you leave behind.</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latin typeface="Arial" panose="020B0604020202020204" pitchFamily="34" charset="0"/>
                <a:cs typeface="Arial" panose="020B0604020202020204" pitchFamily="34" charset="0"/>
              </a:rPr>
              <a:t>* USDA Economic Research Service: </a:t>
            </a:r>
            <a:r>
              <a:rPr lang="en-US" sz="1400" b="0" i="0" kern="1200" dirty="0">
                <a:solidFill>
                  <a:schemeClr val="tx1"/>
                </a:solidFill>
                <a:effectLst/>
                <a:latin typeface="+mn-lt"/>
                <a:ea typeface="+mn-ea"/>
                <a:cs typeface="+mn-cs"/>
              </a:rPr>
              <a:t>America's Family Farms and Ranches at a Glance: 2022 Edition</a:t>
            </a:r>
            <a:r>
              <a:rPr lang="en-US" altLang="en-US" sz="1200" b="0"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December 2022</a:t>
            </a:r>
          </a:p>
          <a:p>
            <a:pPr eaLnBrk="1" fontAlgn="auto" hangingPunct="1">
              <a:spcBef>
                <a:spcPts val="0"/>
              </a:spcBef>
              <a:spcAft>
                <a:spcPts val="0"/>
              </a:spcAft>
              <a:defRPr/>
            </a:pPr>
            <a:endParaRPr lang="en-US" sz="12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4</a:t>
            </a:fld>
            <a:endParaRPr lang="en-US" dirty="0"/>
          </a:p>
        </p:txBody>
      </p:sp>
    </p:spTree>
    <p:extLst>
      <p:ext uri="{BB962C8B-B14F-4D97-AF65-F5344CB8AC3E}">
        <p14:creationId xmlns:p14="http://schemas.microsoft.com/office/powerpoint/2010/main" val="115669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Arial" panose="020B0604020202020204" pitchFamily="34" charset="0"/>
                <a:cs typeface="Arial" panose="020B0604020202020204" pitchFamily="34" charset="0"/>
              </a:rPr>
              <a:t>Though you’re not the first one to ask the Big Question, everyone’s situation is unique.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That’s because everyone has different family dynamics, different priorities, different beliefs, and different finances. </a:t>
            </a:r>
          </a:p>
          <a:p>
            <a:pPr eaLnBrk="1" hangingPunct="1">
              <a:spcBef>
                <a:spcPct val="0"/>
              </a:spcBef>
            </a:pPr>
            <a:endParaRPr lang="en-US" altLang="en-US" sz="1200" u="sng" dirty="0">
              <a:latin typeface="Arial" panose="020B0604020202020204" pitchFamily="34" charset="0"/>
              <a:cs typeface="Arial" panose="020B0604020202020204" pitchFamily="34" charset="0"/>
            </a:endParaRPr>
          </a:p>
          <a:p>
            <a:pPr eaLnBrk="1" hangingPunct="1">
              <a:spcBef>
                <a:spcPct val="0"/>
              </a:spcBef>
            </a:pPr>
            <a:r>
              <a:rPr lang="en-US" altLang="en-US" sz="1200" dirty="0">
                <a:latin typeface="Arial" panose="020B0604020202020204" pitchFamily="34" charset="0"/>
                <a:cs typeface="Arial" panose="020B0604020202020204" pitchFamily="34" charset="0"/>
              </a:rPr>
              <a:t>So the analysis should be unique to your family. </a:t>
            </a:r>
          </a:p>
          <a:p>
            <a:pPr eaLnBrk="1" fontAlgn="auto" hangingPunct="1">
              <a:spcBef>
                <a:spcPts val="0"/>
              </a:spcBef>
              <a:spcAft>
                <a:spcPts val="0"/>
              </a:spcAf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5</a:t>
            </a:fld>
            <a:endParaRPr lang="en-US" dirty="0"/>
          </a:p>
        </p:txBody>
      </p:sp>
    </p:spTree>
    <p:extLst>
      <p:ext uri="{BB962C8B-B14F-4D97-AF65-F5344CB8AC3E}">
        <p14:creationId xmlns:p14="http://schemas.microsoft.com/office/powerpoint/2010/main" val="419606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defRPr/>
            </a:pPr>
            <a:r>
              <a:rPr lang="en-US" altLang="en-US" sz="1200" dirty="0">
                <a:latin typeface="Arial" panose="020B0604020202020204" pitchFamily="34" charset="0"/>
                <a:cs typeface="Arial" panose="020B0604020202020204" pitchFamily="34" charset="0"/>
              </a:rPr>
              <a:t>Often, the Big Question may seem to be too big, too complex, with too many moving parts. </a:t>
            </a:r>
          </a:p>
          <a:p>
            <a:pPr marL="171450" indent="-171450" eaLnBrk="1" hangingPunct="1">
              <a:spcBef>
                <a:spcPct val="0"/>
              </a:spcBef>
              <a:buFontTx/>
              <a:buChar char="•"/>
              <a:defRPr/>
            </a:pPr>
            <a:r>
              <a:rPr lang="en-US" altLang="en-US" sz="1200" dirty="0">
                <a:latin typeface="Arial" panose="020B0604020202020204" pitchFamily="34" charset="0"/>
                <a:cs typeface="Arial" panose="020B0604020202020204" pitchFamily="34" charset="0"/>
              </a:rPr>
              <a:t>But you’ve resolved to do something about it, despite these doubts and fears. </a:t>
            </a:r>
          </a:p>
          <a:p>
            <a:pPr marL="171450" indent="-171450" eaLnBrk="1" hangingPunct="1">
              <a:spcBef>
                <a:spcPct val="0"/>
              </a:spcBef>
              <a:buFontTx/>
              <a:buChar char="•"/>
              <a:defRPr/>
            </a:pPr>
            <a:r>
              <a:rPr lang="en-US" altLang="en-US" sz="1200" dirty="0">
                <a:latin typeface="Arial" panose="020B0604020202020204" pitchFamily="34" charset="0"/>
                <a:cs typeface="Arial" panose="020B0604020202020204" pitchFamily="34" charset="0"/>
              </a:rPr>
              <a:t>Once you’ve made up your mind, the question changes: Where do you start?</a:t>
            </a:r>
          </a:p>
          <a:p>
            <a:pPr marL="171450" indent="-171450">
              <a:buFontTx/>
              <a:buChar char="•"/>
              <a:defRPr/>
            </a:pPr>
            <a:r>
              <a:rPr lang="en-US" altLang="en-US" sz="1200" dirty="0">
                <a:latin typeface="Arial" panose="020B0604020202020204" pitchFamily="34" charset="0"/>
                <a:cs typeface="Arial" panose="020B0604020202020204" pitchFamily="34" charset="0"/>
              </a:rPr>
              <a:t>It helps to break the Big Question into smaller, more manageable ones. We need to know where you are now and where you want to be before we can determine how you can get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6</a:t>
            </a:fld>
            <a:endParaRPr lang="en-US" dirty="0"/>
          </a:p>
        </p:txBody>
      </p:sp>
    </p:spTree>
    <p:extLst>
      <p:ext uri="{BB962C8B-B14F-4D97-AF65-F5344CB8AC3E}">
        <p14:creationId xmlns:p14="http://schemas.microsoft.com/office/powerpoint/2010/main" val="337946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It starts with a financial review to understand the size of your estate, whether debt is a concern, and the types of assets you have. This gives you some idea of which assets may be subject to capital gains, which assets are passive income generating, and which assets might need debt protection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7</a:t>
            </a:fld>
            <a:endParaRPr lang="en-US" dirty="0"/>
          </a:p>
        </p:txBody>
      </p:sp>
    </p:spTree>
    <p:extLst>
      <p:ext uri="{BB962C8B-B14F-4D97-AF65-F5344CB8AC3E}">
        <p14:creationId xmlns:p14="http://schemas.microsoft.com/office/powerpoint/2010/main" val="277003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financial review continues by examining your various sources of current and potential</a:t>
            </a:r>
            <a:r>
              <a:rPr lang="en-US" altLang="en-US" b="1" dirty="0"/>
              <a:t> </a:t>
            </a:r>
            <a:r>
              <a:rPr lang="en-US" altLang="en-US" dirty="0"/>
              <a:t>future income, including farm income, rent, social security, pensions, or potential sales of equipment or land. This review helps determine whether you have sufficient retirement income to meet your retirement income needs, so that you can plan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8</a:t>
            </a:fld>
            <a:endParaRPr lang="en-US" dirty="0"/>
          </a:p>
        </p:txBody>
      </p:sp>
    </p:spTree>
    <p:extLst>
      <p:ext uri="{BB962C8B-B14F-4D97-AF65-F5344CB8AC3E}">
        <p14:creationId xmlns:p14="http://schemas.microsoft.com/office/powerpoint/2010/main" val="388328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Having done a financial inventory of sorts, the next task at hand is goal setting. As it relates to the agribusiness, you’re looking to determine who the successor may be, when that transition may occur, and what the respective roles may look like during that transition. </a:t>
            </a:r>
            <a:r>
              <a:rPr lang="en-US" altLang="en-US" b="1" dirty="0"/>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E731279-C739-5B43-BD76-B2A46443F9A2}" type="slidenum">
              <a:rPr lang="en-US" smtClean="0"/>
              <a:t>9</a:t>
            </a:fld>
            <a:endParaRPr lang="en-US" dirty="0"/>
          </a:p>
        </p:txBody>
      </p:sp>
    </p:spTree>
    <p:extLst>
      <p:ext uri="{BB962C8B-B14F-4D97-AF65-F5344CB8AC3E}">
        <p14:creationId xmlns:p14="http://schemas.microsoft.com/office/powerpoint/2010/main" val="208587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82435-79F2-2D48-9DDF-20D6068BCE6B}"/>
              </a:ext>
            </a:extLst>
          </p:cNvPr>
          <p:cNvSpPr/>
          <p:nvPr userDrawn="1"/>
        </p:nvSpPr>
        <p:spPr>
          <a:xfrm>
            <a:off x="0" y="0"/>
            <a:ext cx="9144000" cy="1544715"/>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8A5B6101-296A-1346-B7F1-6B042B9E890D}"/>
              </a:ext>
            </a:extLst>
          </p:cNvPr>
          <p:cNvSpPr>
            <a:spLocks noGrp="1"/>
          </p:cNvSpPr>
          <p:nvPr>
            <p:ph type="title"/>
          </p:nvPr>
        </p:nvSpPr>
        <p:spPr>
          <a:xfrm>
            <a:off x="433276" y="482608"/>
            <a:ext cx="8229600" cy="457200"/>
          </a:xfrm>
        </p:spPr>
        <p:txBody>
          <a:bodyPr/>
          <a:lstStyle>
            <a:lvl1pPr>
              <a:defRPr sz="2800">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EC298D0C-8AB2-A24D-8EC7-BB7CC51AFF41}"/>
              </a:ext>
            </a:extLst>
          </p:cNvPr>
          <p:cNvSpPr>
            <a:spLocks noGrp="1"/>
          </p:cNvSpPr>
          <p:nvPr>
            <p:ph type="body" sz="quarter" idx="10" hasCustomPrompt="1"/>
          </p:nvPr>
        </p:nvSpPr>
        <p:spPr>
          <a:xfrm>
            <a:off x="433388" y="1031875"/>
            <a:ext cx="8269287" cy="339725"/>
          </a:xfrm>
        </p:spPr>
        <p:txBody>
          <a:bodyPr/>
          <a:lstStyle>
            <a:lvl1pPr marL="0" indent="0">
              <a:buNone/>
              <a:defRPr sz="1800">
                <a:solidFill>
                  <a:schemeClr val="bg1"/>
                </a:solidFill>
              </a:defRPr>
            </a:lvl1pPr>
          </a:lstStyle>
          <a:p>
            <a:pPr lvl="0"/>
            <a:r>
              <a:rPr lang="en-US" dirty="0"/>
              <a:t>Sub-header goes here</a:t>
            </a:r>
          </a:p>
        </p:txBody>
      </p:sp>
    </p:spTree>
    <p:extLst>
      <p:ext uri="{BB962C8B-B14F-4D97-AF65-F5344CB8AC3E}">
        <p14:creationId xmlns:p14="http://schemas.microsoft.com/office/powerpoint/2010/main" val="227246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0A78C-E810-9D46-938E-1714AE17F17E}"/>
              </a:ext>
            </a:extLst>
          </p:cNvPr>
          <p:cNvSpPr/>
          <p:nvPr userDrawn="1"/>
        </p:nvSpPr>
        <p:spPr>
          <a:xfrm>
            <a:off x="0" y="0"/>
            <a:ext cx="9144000" cy="6858000"/>
          </a:xfrm>
          <a:prstGeom prst="rect">
            <a:avLst/>
          </a:prstGeom>
          <a:gradFill flip="none" rotWithShape="1">
            <a:gsLst>
              <a:gs pos="25000">
                <a:schemeClr val="accent1"/>
              </a:gs>
              <a:gs pos="100000">
                <a:schemeClr val="tx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50768CE7-83E1-DF4F-B5D7-7168207CBE41}"/>
              </a:ext>
            </a:extLst>
          </p:cNvPr>
          <p:cNvPicPr>
            <a:picLocks noChangeAspect="1"/>
          </p:cNvPicPr>
          <p:nvPr userDrawn="1"/>
        </p:nvPicPr>
        <p:blipFill>
          <a:blip r:embed="rId2"/>
          <a:srcRect/>
          <a:stretch/>
        </p:blipFill>
        <p:spPr>
          <a:xfrm>
            <a:off x="423863" y="505038"/>
            <a:ext cx="1609123" cy="450554"/>
          </a:xfrm>
          <a:prstGeom prst="rect">
            <a:avLst/>
          </a:prstGeom>
        </p:spPr>
      </p:pic>
      <p:sp>
        <p:nvSpPr>
          <p:cNvPr id="10" name="TextBox 9">
            <a:extLst>
              <a:ext uri="{FF2B5EF4-FFF2-40B4-BE49-F238E27FC236}">
                <a16:creationId xmlns:a16="http://schemas.microsoft.com/office/drawing/2014/main" id="{113FF2C9-519C-764C-94C3-080CDAEE25FF}"/>
              </a:ext>
            </a:extLst>
          </p:cNvPr>
          <p:cNvSpPr txBox="1"/>
          <p:nvPr userDrawn="1"/>
        </p:nvSpPr>
        <p:spPr>
          <a:xfrm>
            <a:off x="595745" y="6408366"/>
            <a:ext cx="8379349" cy="313711"/>
          </a:xfrm>
          <a:prstGeom prst="rect">
            <a:avLst/>
          </a:prstGeom>
          <a:noFill/>
        </p:spPr>
        <p:txBody>
          <a:bodyPr wrap="square" rtlCol="0" anchor="b">
            <a:noAutofit/>
          </a:bodyPr>
          <a:lstStyle/>
          <a:p>
            <a:pPr marL="9525" lvl="1" indent="0">
              <a:tabLst/>
            </a:pPr>
            <a:r>
              <a:rPr lang="en-US" sz="800" b="1" dirty="0">
                <a:solidFill>
                  <a:schemeClr val="bg1"/>
                </a:solidFill>
                <a:latin typeface="FS Elliot Pro" panose="02000503040000020004" pitchFamily="2" charset="0"/>
              </a:rPr>
              <a:t>Distribution label</a:t>
            </a:r>
          </a:p>
        </p:txBody>
      </p:sp>
    </p:spTree>
    <p:extLst>
      <p:ext uri="{BB962C8B-B14F-4D97-AF65-F5344CB8AC3E}">
        <p14:creationId xmlns:p14="http://schemas.microsoft.com/office/powerpoint/2010/main" val="408058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526EF-B177-1B47-8111-B573BE11668B}"/>
              </a:ext>
            </a:extLst>
          </p:cNvPr>
          <p:cNvSpPr/>
          <p:nvPr/>
        </p:nvSpPr>
        <p:spPr>
          <a:xfrm>
            <a:off x="0" y="0"/>
            <a:ext cx="9144000" cy="6858000"/>
          </a:xfrm>
          <a:prstGeom prst="rect">
            <a:avLst/>
          </a:prstGeom>
          <a:gradFill flip="none" rotWithShape="1">
            <a:gsLst>
              <a:gs pos="25000">
                <a:schemeClr val="tx2"/>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BFDBC746-0E96-6845-976F-BE120EE1B3EE}"/>
              </a:ext>
            </a:extLst>
          </p:cNvPr>
          <p:cNvPicPr>
            <a:picLocks noChangeAspect="1"/>
          </p:cNvPicPr>
          <p:nvPr userDrawn="1"/>
        </p:nvPicPr>
        <p:blipFill>
          <a:blip r:embed="rId2"/>
          <a:srcRect/>
          <a:stretch/>
        </p:blipFill>
        <p:spPr>
          <a:xfrm>
            <a:off x="7967991" y="6406211"/>
            <a:ext cx="1033272" cy="289316"/>
          </a:xfrm>
          <a:prstGeom prst="rect">
            <a:avLst/>
          </a:prstGeom>
        </p:spPr>
      </p:pic>
    </p:spTree>
    <p:extLst>
      <p:ext uri="{BB962C8B-B14F-4D97-AF65-F5344CB8AC3E}">
        <p14:creationId xmlns:p14="http://schemas.microsoft.com/office/powerpoint/2010/main" val="21642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82435-79F2-2D48-9DDF-20D6068BCE6B}"/>
              </a:ext>
            </a:extLst>
          </p:cNvPr>
          <p:cNvSpPr/>
          <p:nvPr userDrawn="1"/>
        </p:nvSpPr>
        <p:spPr>
          <a:xfrm>
            <a:off x="0" y="0"/>
            <a:ext cx="9144000" cy="1544715"/>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8A5B6101-296A-1346-B7F1-6B042B9E890D}"/>
              </a:ext>
            </a:extLst>
          </p:cNvPr>
          <p:cNvSpPr>
            <a:spLocks noGrp="1"/>
          </p:cNvSpPr>
          <p:nvPr>
            <p:ph type="title"/>
          </p:nvPr>
        </p:nvSpPr>
        <p:spPr>
          <a:xfrm>
            <a:off x="433276" y="482608"/>
            <a:ext cx="8229600" cy="457200"/>
          </a:xfrm>
        </p:spPr>
        <p:txBody>
          <a:bodyPr/>
          <a:lstStyle>
            <a:lvl1pPr>
              <a:defRPr sz="2800">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EC298D0C-8AB2-A24D-8EC7-BB7CC51AFF41}"/>
              </a:ext>
            </a:extLst>
          </p:cNvPr>
          <p:cNvSpPr>
            <a:spLocks noGrp="1"/>
          </p:cNvSpPr>
          <p:nvPr>
            <p:ph type="body" sz="quarter" idx="10" hasCustomPrompt="1"/>
          </p:nvPr>
        </p:nvSpPr>
        <p:spPr>
          <a:xfrm>
            <a:off x="433388" y="1031875"/>
            <a:ext cx="8269287" cy="339725"/>
          </a:xfrm>
        </p:spPr>
        <p:txBody>
          <a:bodyPr/>
          <a:lstStyle>
            <a:lvl1pPr marL="0" indent="0">
              <a:buNone/>
              <a:defRPr sz="1800">
                <a:solidFill>
                  <a:schemeClr val="bg1"/>
                </a:solidFill>
              </a:defRPr>
            </a:lvl1pPr>
          </a:lstStyle>
          <a:p>
            <a:pPr lvl="0"/>
            <a:r>
              <a:rPr lang="en-US" dirty="0"/>
              <a:t>Sub-header goes here</a:t>
            </a:r>
          </a:p>
        </p:txBody>
      </p:sp>
    </p:spTree>
    <p:extLst>
      <p:ext uri="{BB962C8B-B14F-4D97-AF65-F5344CB8AC3E}">
        <p14:creationId xmlns:p14="http://schemas.microsoft.com/office/powerpoint/2010/main" val="227246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Left extende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C61346-528B-434E-883D-75A527CC5FBA}"/>
              </a:ext>
            </a:extLst>
          </p:cNvPr>
          <p:cNvSpPr/>
          <p:nvPr userDrawn="1"/>
        </p:nvSpPr>
        <p:spPr>
          <a:xfrm>
            <a:off x="0" y="0"/>
            <a:ext cx="3577701" cy="6858000"/>
          </a:xfrm>
          <a:prstGeom prst="rect">
            <a:avLst/>
          </a:prstGeom>
          <a:gradFill flip="none" rotWithShape="1">
            <a:gsLst>
              <a:gs pos="25000">
                <a:srgbClr val="004C97"/>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21205F6-42E3-1E4A-87F9-E422C9C5F40B}"/>
              </a:ext>
            </a:extLst>
          </p:cNvPr>
          <p:cNvSpPr>
            <a:spLocks noGrp="1"/>
          </p:cNvSpPr>
          <p:nvPr>
            <p:ph type="title" hasCustomPrompt="1"/>
          </p:nvPr>
        </p:nvSpPr>
        <p:spPr>
          <a:xfrm>
            <a:off x="428625" y="2607358"/>
            <a:ext cx="2581275" cy="457200"/>
          </a:xfrm>
        </p:spPr>
        <p:txBody>
          <a:bodyPr anchor="t">
            <a:noAutofit/>
          </a:bodyPr>
          <a:lstStyle>
            <a:lvl1pPr>
              <a:lnSpc>
                <a:spcPct val="100000"/>
              </a:lnSpc>
              <a:defRPr sz="2800">
                <a:solidFill>
                  <a:schemeClr val="bg1"/>
                </a:solidFill>
              </a:defRPr>
            </a:lvl1pPr>
          </a:lstStyle>
          <a:p>
            <a:r>
              <a:rPr lang="en-US" sz="2800" dirty="0">
                <a:solidFill>
                  <a:srgbClr val="FFFFFF"/>
                </a:solidFill>
                <a:latin typeface="FS Elliot Pro Light" panose="02000503040000020004" pitchFamily="2" charset="0"/>
              </a:rPr>
              <a:t>One section of content / chart space</a:t>
            </a:r>
          </a:p>
        </p:txBody>
      </p:sp>
      <p:sp>
        <p:nvSpPr>
          <p:cNvPr id="16" name="Text Placeholder 8">
            <a:extLst>
              <a:ext uri="{FF2B5EF4-FFF2-40B4-BE49-F238E27FC236}">
                <a16:creationId xmlns:a16="http://schemas.microsoft.com/office/drawing/2014/main" id="{0E7A64E0-A6B6-9C40-A442-C73CAE340C78}"/>
              </a:ext>
            </a:extLst>
          </p:cNvPr>
          <p:cNvSpPr>
            <a:spLocks noGrp="1"/>
          </p:cNvSpPr>
          <p:nvPr>
            <p:ph type="body" sz="quarter" idx="13" hasCustomPrompt="1"/>
          </p:nvPr>
        </p:nvSpPr>
        <p:spPr>
          <a:xfrm>
            <a:off x="428626" y="3969708"/>
            <a:ext cx="2581274" cy="343420"/>
          </a:xfrm>
        </p:spPr>
        <p:txBody>
          <a:bodyPr anchor="t"/>
          <a:lstStyle>
            <a:lvl1pPr marL="0" indent="0">
              <a:lnSpc>
                <a:spcPct val="100000"/>
              </a:lnSpc>
              <a:buNone/>
              <a:defRPr sz="1800">
                <a:solidFill>
                  <a:schemeClr val="bg1"/>
                </a:solidFill>
              </a:defRPr>
            </a:lvl1pPr>
            <a:lvl2pPr marL="342900" indent="0">
              <a:buNone/>
              <a:defRPr/>
            </a:lvl2pPr>
          </a:lstStyle>
          <a:p>
            <a:r>
              <a:rPr lang="en-US" sz="1800" dirty="0">
                <a:solidFill>
                  <a:srgbClr val="FFFFFF"/>
                </a:solidFill>
                <a:latin typeface="FS Elliot Pro Light" panose="02000503040000020004" pitchFamily="2" charset="0"/>
              </a:rPr>
              <a:t>Sub-header goes here</a:t>
            </a:r>
          </a:p>
        </p:txBody>
      </p:sp>
      <p:sp>
        <p:nvSpPr>
          <p:cNvPr id="10" name="TextBox 9">
            <a:extLst>
              <a:ext uri="{FF2B5EF4-FFF2-40B4-BE49-F238E27FC236}">
                <a16:creationId xmlns:a16="http://schemas.microsoft.com/office/drawing/2014/main" id="{94072C3B-1670-E94A-B28C-584675067C9B}"/>
              </a:ext>
            </a:extLst>
          </p:cNvPr>
          <p:cNvSpPr txBox="1"/>
          <p:nvPr userDrawn="1"/>
        </p:nvSpPr>
        <p:spPr>
          <a:xfrm>
            <a:off x="61544" y="6512158"/>
            <a:ext cx="3389376" cy="215444"/>
          </a:xfrm>
          <a:prstGeom prst="rect">
            <a:avLst/>
          </a:prstGeom>
          <a:noFill/>
        </p:spPr>
        <p:txBody>
          <a:bodyPr wrap="square" rtlCol="0">
            <a:spAutoFit/>
          </a:bodyPr>
          <a:lstStyle/>
          <a:p>
            <a:fld id="{40596385-3A3E-4F84-AB24-48CC5EE784C2}" type="slidenum">
              <a:rPr lang="en-US" sz="800" b="0" i="0" smtClean="0">
                <a:solidFill>
                  <a:schemeClr val="bg1"/>
                </a:solidFill>
                <a:latin typeface="Arial" panose="020B0604020202020204" pitchFamily="34" charset="0"/>
              </a:rPr>
              <a:pPr/>
              <a:t>‹#›</a:t>
            </a:fld>
            <a:endParaRPr lang="en-US" sz="800" b="0" i="0" dirty="0">
              <a:solidFill>
                <a:schemeClr val="bg1"/>
              </a:solidFill>
              <a:latin typeface="Arial" panose="020B0604020202020204" pitchFamily="34" charset="0"/>
            </a:endParaRPr>
          </a:p>
        </p:txBody>
      </p:sp>
    </p:spTree>
    <p:extLst>
      <p:ext uri="{BB962C8B-B14F-4D97-AF65-F5344CB8AC3E}">
        <p14:creationId xmlns:p14="http://schemas.microsoft.com/office/powerpoint/2010/main" val="36904506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3276" y="620233"/>
            <a:ext cx="8229600" cy="457200"/>
          </a:xfrm>
          <a:prstGeom prst="rect">
            <a:avLst/>
          </a:prstGeom>
        </p:spPr>
        <p:txBody>
          <a:bodyPr vert="horz" lIns="0" tIns="0" rIns="0" bIns="0" rtlCol="0" anchor="ctr">
            <a:noAutofit/>
          </a:bodyPr>
          <a:lstStyle/>
          <a:p>
            <a:r>
              <a:rPr lang="en-US" dirty="0"/>
              <a:t>Click to edit header</a:t>
            </a:r>
          </a:p>
        </p:txBody>
      </p:sp>
      <p:sp>
        <p:nvSpPr>
          <p:cNvPr id="3" name="Text Placeholder 2"/>
          <p:cNvSpPr>
            <a:spLocks noGrp="1"/>
          </p:cNvSpPr>
          <p:nvPr>
            <p:ph type="body" idx="1"/>
          </p:nvPr>
        </p:nvSpPr>
        <p:spPr>
          <a:xfrm>
            <a:off x="433276" y="1286757"/>
            <a:ext cx="8229600" cy="4880046"/>
          </a:xfrm>
          <a:prstGeom prst="rect">
            <a:avLst/>
          </a:prstGeom>
        </p:spPr>
        <p:txBody>
          <a:bodyPr vert="horz" lIns="0" tIns="0" rIns="0" bIns="0" rtlCol="0">
            <a:noAutofit/>
          </a:bodyPr>
          <a:lstStyle/>
          <a:p>
            <a:pPr lvl="0"/>
            <a:r>
              <a:rPr lang="en-US" dirty="0"/>
              <a:t>Click to edit bullet</a:t>
            </a:r>
          </a:p>
          <a:p>
            <a:pPr marL="480060" lvl="1" indent="-137160" algn="l" defTabSz="685800" rtl="0" eaLnBrk="1" latinLnBrk="0" hangingPunct="1">
              <a:lnSpc>
                <a:spcPct val="100000"/>
              </a:lnSpc>
              <a:spcBef>
                <a:spcPts val="0"/>
              </a:spcBef>
              <a:spcAft>
                <a:spcPts val="450"/>
              </a:spcAft>
              <a:buFont typeface="STIXGeneral-Regular" pitchFamily="2" charset="2"/>
              <a:buChar char="⎯"/>
            </a:pPr>
            <a:r>
              <a:rPr lang="en-US" dirty="0"/>
              <a:t>Second level</a:t>
            </a:r>
          </a:p>
          <a:p>
            <a:pPr lvl="2"/>
            <a:r>
              <a:rPr lang="en-US" dirty="0"/>
              <a:t>Third level</a:t>
            </a:r>
          </a:p>
        </p:txBody>
      </p:sp>
      <p:sp>
        <p:nvSpPr>
          <p:cNvPr id="7" name="TextBox 6">
            <a:extLst>
              <a:ext uri="{FF2B5EF4-FFF2-40B4-BE49-F238E27FC236}">
                <a16:creationId xmlns:a16="http://schemas.microsoft.com/office/drawing/2014/main" id="{B655160C-1A83-BB40-B37F-87BA026A209B}"/>
              </a:ext>
            </a:extLst>
          </p:cNvPr>
          <p:cNvSpPr txBox="1"/>
          <p:nvPr userDrawn="1"/>
        </p:nvSpPr>
        <p:spPr>
          <a:xfrm>
            <a:off x="61544" y="6512158"/>
            <a:ext cx="3389376" cy="215444"/>
          </a:xfrm>
          <a:prstGeom prst="rect">
            <a:avLst/>
          </a:prstGeom>
          <a:noFill/>
        </p:spPr>
        <p:txBody>
          <a:bodyPr wrap="square" rtlCol="0">
            <a:spAutoFit/>
          </a:bodyPr>
          <a:lstStyle/>
          <a:p>
            <a:fld id="{40596385-3A3E-4F84-AB24-48CC5EE784C2}" type="slidenum">
              <a:rPr lang="en-US" sz="800" b="0" i="0" smtClean="0">
                <a:solidFill>
                  <a:schemeClr val="tx1"/>
                </a:solidFill>
                <a:latin typeface="Arial" panose="020B0604020202020204" pitchFamily="34" charset="0"/>
              </a:rPr>
              <a:pPr/>
              <a:t>‹#›</a:t>
            </a:fld>
            <a:endParaRPr lang="en-US" sz="800" b="0" i="0" dirty="0">
              <a:solidFill>
                <a:schemeClr val="tx1"/>
              </a:solidFill>
              <a:latin typeface="Arial" panose="020B0604020202020204" pitchFamily="34" charset="0"/>
            </a:endParaRPr>
          </a:p>
        </p:txBody>
      </p:sp>
      <p:pic>
        <p:nvPicPr>
          <p:cNvPr id="8" name="Picture 7">
            <a:extLst>
              <a:ext uri="{FF2B5EF4-FFF2-40B4-BE49-F238E27FC236}">
                <a16:creationId xmlns:a16="http://schemas.microsoft.com/office/drawing/2014/main" id="{F43B5E7A-9B2D-4746-A152-B9AF2A50139F}"/>
              </a:ext>
            </a:extLst>
          </p:cNvPr>
          <p:cNvPicPr>
            <a:picLocks noChangeAspect="1"/>
          </p:cNvPicPr>
          <p:nvPr userDrawn="1"/>
        </p:nvPicPr>
        <p:blipFill>
          <a:blip r:embed="rId4"/>
          <a:srcRect/>
          <a:stretch/>
        </p:blipFill>
        <p:spPr>
          <a:xfrm>
            <a:off x="7940447" y="6398940"/>
            <a:ext cx="1056132" cy="301752"/>
          </a:xfrm>
          <a:prstGeom prst="rect">
            <a:avLst/>
          </a:prstGeom>
        </p:spPr>
      </p:pic>
    </p:spTree>
    <p:extLst>
      <p:ext uri="{BB962C8B-B14F-4D97-AF65-F5344CB8AC3E}">
        <p14:creationId xmlns:p14="http://schemas.microsoft.com/office/powerpoint/2010/main" val="2279267104"/>
      </p:ext>
    </p:extLst>
  </p:cSld>
  <p:clrMap bg1="lt1" tx1="dk1" bg2="lt2" tx2="dk2" accent1="accent1" accent2="accent2" accent3="accent3" accent4="accent4" accent5="accent5" accent6="accent6" hlink="hlink" folHlink="folHlink"/>
  <p:sldLayoutIdLst>
    <p:sldLayoutId id="2147483720" r:id="rId1"/>
    <p:sldLayoutId id="2147483685" r:id="rId2"/>
  </p:sldLayoutIdLst>
  <p:txStyles>
    <p:titleStyle>
      <a:lvl1pPr algn="l" defTabSz="685800" rtl="0" eaLnBrk="1" latinLnBrk="0" hangingPunct="1">
        <a:lnSpc>
          <a:spcPct val="100000"/>
        </a:lnSpc>
        <a:spcBef>
          <a:spcPct val="0"/>
        </a:spcBef>
        <a:buNone/>
        <a:defRPr sz="2550" b="0" i="0" kern="1200">
          <a:solidFill>
            <a:srgbClr val="0076CF"/>
          </a:solidFill>
          <a:latin typeface="FS Elliot Pro Light" panose="02000503040000020004" pitchFamily="2" charset="0"/>
          <a:ea typeface="+mj-ea"/>
          <a:cs typeface="+mj-cs"/>
        </a:defRPr>
      </a:lvl1pPr>
    </p:titleStyle>
    <p:body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554">
          <p15:clr>
            <a:srgbClr val="F26B43"/>
          </p15:clr>
        </p15:guide>
        <p15:guide id="3" pos="96">
          <p15:clr>
            <a:srgbClr val="F26B43"/>
          </p15:clr>
        </p15:guide>
        <p15:guide id="4" orient="horz" pos="4152">
          <p15:clr>
            <a:srgbClr val="F26B43"/>
          </p15:clr>
        </p15:guide>
        <p15:guide id="6" pos="7296">
          <p15:clr>
            <a:srgbClr val="F26B43"/>
          </p15:clr>
        </p15:guide>
        <p15:guide id="7" orient="horz" pos="384">
          <p15:clr>
            <a:srgbClr val="F26B43"/>
          </p15:clr>
        </p15:guide>
        <p15:guide id="8" pos="3840">
          <p15:clr>
            <a:srgbClr val="F26B43"/>
          </p15:clr>
        </p15:guide>
        <p15:guide id="9" orient="horz" pos="2160">
          <p15:clr>
            <a:srgbClr val="F26B43"/>
          </p15:clr>
        </p15:guide>
        <p15:guide id="10" pos="2880">
          <p15:clr>
            <a:srgbClr val="F26B43"/>
          </p15:clr>
        </p15:guide>
        <p15:guide id="11" orient="horz" pos="432">
          <p15:clr>
            <a:srgbClr val="F26B43"/>
          </p15:clr>
        </p15:guide>
        <p15:guide id="12" orient="horz" pos="648">
          <p15:clr>
            <a:srgbClr val="F26B43"/>
          </p15:clr>
        </p15:guide>
        <p15:guide id="13" orient="horz" pos="1091">
          <p15:clr>
            <a:srgbClr val="F26B43"/>
          </p15:clr>
        </p15:guide>
        <p15:guide id="14" orient="horz" pos="864">
          <p15:clr>
            <a:srgbClr val="F26B43"/>
          </p15:clr>
        </p15:guide>
        <p15:guide id="15" pos="267">
          <p15:clr>
            <a:srgbClr val="F26B43"/>
          </p15:clr>
        </p15:guide>
        <p15:guide id="16" pos="5488">
          <p15:clr>
            <a:srgbClr val="F26B43"/>
          </p15:clr>
        </p15:guide>
        <p15:guide id="17" orient="horz" pos="4200">
          <p15:clr>
            <a:srgbClr val="F26B43"/>
          </p15:clr>
        </p15:guide>
        <p15:guide id="18"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3276" y="620233"/>
            <a:ext cx="8229600" cy="457200"/>
          </a:xfrm>
          <a:prstGeom prst="rect">
            <a:avLst/>
          </a:prstGeom>
        </p:spPr>
        <p:txBody>
          <a:bodyPr vert="horz" lIns="0" tIns="0" rIns="0" bIns="0" rtlCol="0" anchor="ctr">
            <a:noAutofit/>
          </a:bodyPr>
          <a:lstStyle/>
          <a:p>
            <a:r>
              <a:rPr lang="en-US" dirty="0"/>
              <a:t>Click to edit header</a:t>
            </a:r>
          </a:p>
        </p:txBody>
      </p:sp>
      <p:sp>
        <p:nvSpPr>
          <p:cNvPr id="3" name="Text Placeholder 2"/>
          <p:cNvSpPr>
            <a:spLocks noGrp="1"/>
          </p:cNvSpPr>
          <p:nvPr>
            <p:ph type="body" idx="1"/>
          </p:nvPr>
        </p:nvSpPr>
        <p:spPr>
          <a:xfrm>
            <a:off x="433276" y="1286757"/>
            <a:ext cx="8229600" cy="4880046"/>
          </a:xfrm>
          <a:prstGeom prst="rect">
            <a:avLst/>
          </a:prstGeom>
        </p:spPr>
        <p:txBody>
          <a:bodyPr vert="horz" lIns="0" tIns="0" rIns="0" bIns="0" rtlCol="0">
            <a:noAutofit/>
          </a:bodyPr>
          <a:lstStyle/>
          <a:p>
            <a:pPr lvl="0"/>
            <a:r>
              <a:rPr lang="en-US" dirty="0"/>
              <a:t>Click to edit bullet</a:t>
            </a:r>
          </a:p>
          <a:p>
            <a:pPr marL="480060" lvl="1" indent="-137160" algn="l" defTabSz="685800" rtl="0" eaLnBrk="1" latinLnBrk="0" hangingPunct="1">
              <a:lnSpc>
                <a:spcPct val="100000"/>
              </a:lnSpc>
              <a:spcBef>
                <a:spcPts val="0"/>
              </a:spcBef>
              <a:spcAft>
                <a:spcPts val="450"/>
              </a:spcAft>
              <a:buFont typeface="STIXGeneral-Regular" pitchFamily="2" charset="2"/>
              <a:buChar char="⎯"/>
            </a:pPr>
            <a:r>
              <a:rPr lang="en-US" dirty="0"/>
              <a:t>Second level</a:t>
            </a:r>
          </a:p>
          <a:p>
            <a:pPr lvl="2"/>
            <a:r>
              <a:rPr lang="en-US" dirty="0"/>
              <a:t>Third level</a:t>
            </a:r>
          </a:p>
        </p:txBody>
      </p:sp>
      <p:sp>
        <p:nvSpPr>
          <p:cNvPr id="7" name="TextBox 6">
            <a:extLst>
              <a:ext uri="{FF2B5EF4-FFF2-40B4-BE49-F238E27FC236}">
                <a16:creationId xmlns:a16="http://schemas.microsoft.com/office/drawing/2014/main" id="{B655160C-1A83-BB40-B37F-87BA026A209B}"/>
              </a:ext>
            </a:extLst>
          </p:cNvPr>
          <p:cNvSpPr txBox="1"/>
          <p:nvPr userDrawn="1"/>
        </p:nvSpPr>
        <p:spPr>
          <a:xfrm>
            <a:off x="61544" y="6512158"/>
            <a:ext cx="3389376" cy="215444"/>
          </a:xfrm>
          <a:prstGeom prst="rect">
            <a:avLst/>
          </a:prstGeom>
          <a:noFill/>
        </p:spPr>
        <p:txBody>
          <a:bodyPr wrap="square" rtlCol="0">
            <a:spAutoFit/>
          </a:bodyPr>
          <a:lstStyle/>
          <a:p>
            <a:fld id="{40596385-3A3E-4F84-AB24-48CC5EE784C2}" type="slidenum">
              <a:rPr lang="en-US" sz="800" b="0" i="0" smtClean="0">
                <a:solidFill>
                  <a:schemeClr val="tx1"/>
                </a:solidFill>
                <a:latin typeface="Arial" panose="020B0604020202020204" pitchFamily="34" charset="0"/>
              </a:rPr>
              <a:pPr/>
              <a:t>‹#›</a:t>
            </a:fld>
            <a:endParaRPr lang="en-US" sz="800" b="0" i="0" dirty="0">
              <a:solidFill>
                <a:schemeClr val="tx1"/>
              </a:solidFill>
              <a:latin typeface="Arial" panose="020B0604020202020204" pitchFamily="34" charset="0"/>
            </a:endParaRPr>
          </a:p>
        </p:txBody>
      </p:sp>
      <p:pic>
        <p:nvPicPr>
          <p:cNvPr id="8" name="Picture 7">
            <a:extLst>
              <a:ext uri="{FF2B5EF4-FFF2-40B4-BE49-F238E27FC236}">
                <a16:creationId xmlns:a16="http://schemas.microsoft.com/office/drawing/2014/main" id="{F43B5E7A-9B2D-4746-A152-B9AF2A50139F}"/>
              </a:ext>
            </a:extLst>
          </p:cNvPr>
          <p:cNvPicPr>
            <a:picLocks noChangeAspect="1"/>
          </p:cNvPicPr>
          <p:nvPr userDrawn="1"/>
        </p:nvPicPr>
        <p:blipFill>
          <a:blip r:embed="rId5"/>
          <a:srcRect/>
          <a:stretch/>
        </p:blipFill>
        <p:spPr>
          <a:xfrm>
            <a:off x="7940447" y="6398940"/>
            <a:ext cx="1056132" cy="301752"/>
          </a:xfrm>
          <a:prstGeom prst="rect">
            <a:avLst/>
          </a:prstGeom>
        </p:spPr>
      </p:pic>
      <p:sp>
        <p:nvSpPr>
          <p:cNvPr id="6" name="TextBox 5">
            <a:extLst>
              <a:ext uri="{FF2B5EF4-FFF2-40B4-BE49-F238E27FC236}">
                <a16:creationId xmlns:a16="http://schemas.microsoft.com/office/drawing/2014/main" id="{E9B2086D-9928-1246-867B-1547E23F1AA1}"/>
              </a:ext>
            </a:extLst>
          </p:cNvPr>
          <p:cNvSpPr txBox="1"/>
          <p:nvPr userDrawn="1"/>
        </p:nvSpPr>
        <p:spPr>
          <a:xfrm>
            <a:off x="350430" y="6421066"/>
            <a:ext cx="8379349" cy="313711"/>
          </a:xfrm>
          <a:prstGeom prst="rect">
            <a:avLst/>
          </a:prstGeom>
          <a:noFill/>
        </p:spPr>
        <p:txBody>
          <a:bodyPr wrap="square" rtlCol="0" anchor="b">
            <a:noAutofit/>
          </a:bodyPr>
          <a:lstStyle/>
          <a:p>
            <a:pPr marL="9525" lvl="1" indent="0">
              <a:tabLst/>
            </a:pPr>
            <a:r>
              <a:rPr lang="en-US" sz="800" b="1" dirty="0">
                <a:solidFill>
                  <a:schemeClr val="tx1"/>
                </a:solidFill>
                <a:latin typeface="FS Elliot Pro" panose="02000503040000020004" pitchFamily="2" charset="0"/>
              </a:rPr>
              <a:t>Principal Business Owner Insights</a:t>
            </a:r>
          </a:p>
        </p:txBody>
      </p:sp>
    </p:spTree>
    <p:extLst>
      <p:ext uri="{BB962C8B-B14F-4D97-AF65-F5344CB8AC3E}">
        <p14:creationId xmlns:p14="http://schemas.microsoft.com/office/powerpoint/2010/main" val="2279267104"/>
      </p:ext>
    </p:extLst>
  </p:cSld>
  <p:clrMap bg1="lt1" tx1="dk1" bg2="lt2" tx2="dk2" accent1="accent1" accent2="accent2" accent3="accent3" accent4="accent4" accent5="accent5" accent6="accent6" hlink="hlink" folHlink="folHlink"/>
  <p:sldLayoutIdLst>
    <p:sldLayoutId id="2147483697" r:id="rId1"/>
    <p:sldLayoutId id="2147484833" r:id="rId2"/>
    <p:sldLayoutId id="2147483719" r:id="rId3"/>
  </p:sldLayoutIdLst>
  <p:txStyles>
    <p:titleStyle>
      <a:lvl1pPr algn="l" defTabSz="685800" rtl="0" eaLnBrk="1" latinLnBrk="0" hangingPunct="1">
        <a:lnSpc>
          <a:spcPct val="100000"/>
        </a:lnSpc>
        <a:spcBef>
          <a:spcPct val="0"/>
        </a:spcBef>
        <a:buNone/>
        <a:defRPr sz="2550" b="0" i="0" kern="1200">
          <a:solidFill>
            <a:srgbClr val="0076CF"/>
          </a:solidFill>
          <a:latin typeface="FS Elliot Pro Light" panose="02000503040000020004" pitchFamily="2" charset="0"/>
          <a:ea typeface="+mj-ea"/>
          <a:cs typeface="+mj-cs"/>
        </a:defRPr>
      </a:lvl1pPr>
    </p:titleStyle>
    <p:body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0">
          <p15:clr>
            <a:srgbClr val="F26B43"/>
          </p15:clr>
        </p15:guide>
        <p15:guide id="2" pos="7554">
          <p15:clr>
            <a:srgbClr val="F26B43"/>
          </p15:clr>
        </p15:guide>
        <p15:guide id="3" pos="96">
          <p15:clr>
            <a:srgbClr val="F26B43"/>
          </p15:clr>
        </p15:guide>
        <p15:guide id="4" orient="horz" pos="4152">
          <p15:clr>
            <a:srgbClr val="F26B43"/>
          </p15:clr>
        </p15:guide>
        <p15:guide id="6" pos="7296">
          <p15:clr>
            <a:srgbClr val="F26B43"/>
          </p15:clr>
        </p15:guide>
        <p15:guide id="7" orient="horz" pos="384">
          <p15:clr>
            <a:srgbClr val="F26B43"/>
          </p15:clr>
        </p15:guide>
        <p15:guide id="8" pos="3840">
          <p15:clr>
            <a:srgbClr val="F26B43"/>
          </p15:clr>
        </p15:guide>
        <p15:guide id="9" orient="horz" pos="2160">
          <p15:clr>
            <a:srgbClr val="F26B43"/>
          </p15:clr>
        </p15:guide>
        <p15:guide id="10" pos="2880">
          <p15:clr>
            <a:srgbClr val="F26B43"/>
          </p15:clr>
        </p15:guide>
        <p15:guide id="11" orient="horz" pos="432">
          <p15:clr>
            <a:srgbClr val="F26B43"/>
          </p15:clr>
        </p15:guide>
        <p15:guide id="12" orient="horz" pos="648">
          <p15:clr>
            <a:srgbClr val="F26B43"/>
          </p15:clr>
        </p15:guide>
        <p15:guide id="13" orient="horz" pos="1091">
          <p15:clr>
            <a:srgbClr val="F26B43"/>
          </p15:clr>
        </p15:guide>
        <p15:guide id="14" orient="horz" pos="864">
          <p15:clr>
            <a:srgbClr val="F26B43"/>
          </p15:clr>
        </p15:guide>
        <p15:guide id="15" pos="267">
          <p15:clr>
            <a:srgbClr val="F26B43"/>
          </p15:clr>
        </p15:guide>
        <p15:guide id="16" pos="5488">
          <p15:clr>
            <a:srgbClr val="F26B43"/>
          </p15:clr>
        </p15:guide>
        <p15:guide id="17" orient="horz" pos="4200">
          <p15:clr>
            <a:srgbClr val="F26B43"/>
          </p15:clr>
        </p15:guide>
        <p15:guide id="18"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nass.usda.gov/Publications/AgCensus/2017/Online_Resources/Ag_Atlas_Maps/17-M207.php"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www.extension.iastate.edu/agdm/wholefarm/pdf/c2-70.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1378DF-2F0D-BC4A-BC90-E40DCE55EC3B}"/>
              </a:ext>
            </a:extLst>
          </p:cNvPr>
          <p:cNvSpPr/>
          <p:nvPr/>
        </p:nvSpPr>
        <p:spPr>
          <a:xfrm>
            <a:off x="0" y="0"/>
            <a:ext cx="9144000" cy="6858000"/>
          </a:xfrm>
          <a:prstGeom prst="rect">
            <a:avLst/>
          </a:prstGeom>
          <a:gradFill flip="none" rotWithShape="1">
            <a:gsLst>
              <a:gs pos="30000">
                <a:srgbClr val="004C97"/>
              </a:gs>
              <a:gs pos="100000">
                <a:srgbClr val="0091DA"/>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57764FAE-55A7-164D-A666-96426199B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863" y="499218"/>
            <a:ext cx="1609123" cy="462195"/>
          </a:xfrm>
          <a:prstGeom prst="rect">
            <a:avLst/>
          </a:prstGeom>
        </p:spPr>
      </p:pic>
      <p:sp>
        <p:nvSpPr>
          <p:cNvPr id="22" name="Subtitle 2">
            <a:extLst>
              <a:ext uri="{FF2B5EF4-FFF2-40B4-BE49-F238E27FC236}">
                <a16:creationId xmlns:a16="http://schemas.microsoft.com/office/drawing/2014/main" id="{3A0E869B-1BCE-634F-B273-691AB66AA590}"/>
              </a:ext>
            </a:extLst>
          </p:cNvPr>
          <p:cNvSpPr txBox="1">
            <a:spLocks/>
          </p:cNvSpPr>
          <p:nvPr/>
        </p:nvSpPr>
        <p:spPr>
          <a:xfrm>
            <a:off x="674122" y="5545138"/>
            <a:ext cx="10972801" cy="635000"/>
          </a:xfrm>
          <a:prstGeom prst="rect">
            <a:avLst/>
          </a:prstGeom>
        </p:spPr>
        <p:txBody>
          <a:bodyPr lIns="0" tIns="0" rIns="0" bIns="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b="0" i="0" kern="1200">
                <a:solidFill>
                  <a:schemeClr val="bg1"/>
                </a:solidFill>
                <a:latin typeface="FS Elliot Pro Light" panose="02000503040000020004" pitchFamily="2" charset="0"/>
                <a:ea typeface="+mn-ea"/>
                <a:cs typeface="+mn-cs"/>
              </a:defRPr>
            </a:lvl1pPr>
            <a:lvl2pPr marL="457200" indent="0" algn="ctr" defTabSz="914400" rtl="0" eaLnBrk="1" latinLnBrk="0" hangingPunct="1">
              <a:lnSpc>
                <a:spcPct val="90000"/>
              </a:lnSpc>
              <a:spcBef>
                <a:spcPts val="500"/>
              </a:spcBef>
              <a:spcAft>
                <a:spcPts val="600"/>
              </a:spcAft>
              <a:buFont typeface="Monaco" pitchFamily="2" charset="77"/>
              <a:buNone/>
              <a:defRPr lang="en-US" sz="2000" b="0" i="0" kern="1200">
                <a:solidFill>
                  <a:schemeClr val="tx1"/>
                </a:solidFill>
                <a:latin typeface="FS Elliot Pro Light" panose="02000503040000020004" pitchFamily="2" charset="0"/>
                <a:ea typeface="+mn-ea"/>
                <a:cs typeface="+mn-cs"/>
              </a:defRPr>
            </a:lvl2pPr>
            <a:lvl3pPr marL="914400" indent="0" algn="ctr" defTabSz="914400" rtl="0" eaLnBrk="1" latinLnBrk="0" hangingPunct="1">
              <a:lnSpc>
                <a:spcPct val="90000"/>
              </a:lnSpc>
              <a:spcBef>
                <a:spcPts val="500"/>
              </a:spcBef>
              <a:spcAft>
                <a:spcPts val="600"/>
              </a:spcAft>
              <a:buFont typeface=".PingFang SC Regular"/>
              <a:buNone/>
              <a:defRPr sz="1800" b="0" i="0" kern="1200">
                <a:solidFill>
                  <a:schemeClr val="tx1"/>
                </a:solidFill>
                <a:latin typeface="FS Elliot Pro Light" panose="02000503040000020004" pitchFamily="2"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FFFFFF"/>
                </a:solidFill>
              </a:rPr>
              <a:t>Title, Date, etc.</a:t>
            </a:r>
          </a:p>
        </p:txBody>
      </p:sp>
      <p:cxnSp>
        <p:nvCxnSpPr>
          <p:cNvPr id="23" name="Straight Connector 22">
            <a:extLst>
              <a:ext uri="{FF2B5EF4-FFF2-40B4-BE49-F238E27FC236}">
                <a16:creationId xmlns:a16="http://schemas.microsoft.com/office/drawing/2014/main" id="{FF91390C-D743-A341-8C37-F9AF2368C190}"/>
              </a:ext>
            </a:extLst>
          </p:cNvPr>
          <p:cNvCxnSpPr/>
          <p:nvPr/>
        </p:nvCxnSpPr>
        <p:spPr>
          <a:xfrm>
            <a:off x="675847" y="4878493"/>
            <a:ext cx="685800" cy="0"/>
          </a:xfrm>
          <a:prstGeom prst="line">
            <a:avLst/>
          </a:prstGeom>
          <a:ln w="38100">
            <a:solidFill>
              <a:srgbClr val="00C4D9"/>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7703BC18-1A98-E24D-A735-E36EFF2F22CF}"/>
              </a:ext>
            </a:extLst>
          </p:cNvPr>
          <p:cNvSpPr txBox="1">
            <a:spLocks/>
          </p:cNvSpPr>
          <p:nvPr/>
        </p:nvSpPr>
        <p:spPr>
          <a:xfrm>
            <a:off x="595745" y="5181237"/>
            <a:ext cx="10972800" cy="330197"/>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b="1" i="0" kern="1200" spc="300" baseline="0">
                <a:solidFill>
                  <a:schemeClr val="bg1"/>
                </a:solidFill>
                <a:latin typeface="FS Elliot Pro" panose="02000503040000020004" pitchFamily="2" charset="0"/>
                <a:ea typeface="+mn-ea"/>
                <a:cs typeface="+mn-cs"/>
              </a:defRPr>
            </a:lvl1pPr>
            <a:lvl2pPr marL="457200" indent="0" algn="l" defTabSz="914400" rtl="0" eaLnBrk="1" latinLnBrk="0" hangingPunct="1">
              <a:lnSpc>
                <a:spcPct val="90000"/>
              </a:lnSpc>
              <a:spcBef>
                <a:spcPts val="500"/>
              </a:spcBef>
              <a:spcAft>
                <a:spcPts val="600"/>
              </a:spcAft>
              <a:buFont typeface="Monaco" pitchFamily="2" charset="77"/>
              <a:buNone/>
              <a:defRPr lang="en-US" sz="2400" b="0" i="0" kern="1200">
                <a:solidFill>
                  <a:schemeClr val="bg1"/>
                </a:solidFill>
                <a:latin typeface="FS Elliot Pro Light" panose="02000503040000020004" pitchFamily="2" charset="0"/>
                <a:ea typeface="+mn-ea"/>
                <a:cs typeface="+mn-cs"/>
              </a:defRPr>
            </a:lvl2pPr>
            <a:lvl3pPr marL="914400" indent="0" algn="l" defTabSz="914400" rtl="0" eaLnBrk="1" latinLnBrk="0" hangingPunct="1">
              <a:lnSpc>
                <a:spcPct val="90000"/>
              </a:lnSpc>
              <a:spcBef>
                <a:spcPts val="500"/>
              </a:spcBef>
              <a:spcAft>
                <a:spcPts val="600"/>
              </a:spcAft>
              <a:buFont typeface=".PingFang SC Regular"/>
              <a:buNone/>
              <a:defRPr sz="2000" b="0" i="0" kern="1200">
                <a:solidFill>
                  <a:schemeClr val="bg1"/>
                </a:solidFill>
                <a:latin typeface="FS Elliot Pro Light" panose="02000503040000020004"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bg1"/>
                </a:solidFill>
                <a:latin typeface="FS Elliot Pro Light" panose="02000503040000020004"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bg1"/>
                </a:solidFill>
                <a:latin typeface="FS Elliot Pro 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FFFFFF"/>
                </a:solidFill>
                <a:latin typeface="Arial" panose="020B0604020202020204" pitchFamily="34" charset="0"/>
              </a:rPr>
              <a:t>PRESENTER / SUBTITLE (IF ANY, ALL CAPS)</a:t>
            </a:r>
          </a:p>
        </p:txBody>
      </p:sp>
      <p:sp>
        <p:nvSpPr>
          <p:cNvPr id="2" name="TextBox 1">
            <a:extLst>
              <a:ext uri="{FF2B5EF4-FFF2-40B4-BE49-F238E27FC236}">
                <a16:creationId xmlns:a16="http://schemas.microsoft.com/office/drawing/2014/main" id="{48B673FB-1CAA-9E4C-B679-5E9E8AC59EFA}"/>
              </a:ext>
            </a:extLst>
          </p:cNvPr>
          <p:cNvSpPr txBox="1"/>
          <p:nvPr/>
        </p:nvSpPr>
        <p:spPr>
          <a:xfrm>
            <a:off x="2032986" y="2317071"/>
            <a:ext cx="2441359" cy="960997"/>
          </a:xfrm>
          <a:prstGeom prst="rect">
            <a:avLst/>
          </a:prstGeom>
        </p:spPr>
        <p:txBody>
          <a:bodyPr vert="horz" wrap="none" lIns="91440" tIns="45720" rIns="91440" bIns="45720" rtlCol="0">
            <a:normAutofit/>
          </a:bodyPr>
          <a:lstStyle/>
          <a:p>
            <a:pPr marL="0" indent="0" algn="l">
              <a:buFont typeface="Arial"/>
              <a:buNone/>
            </a:pPr>
            <a:endParaRPr lang="en-US" sz="1600" dirty="0">
              <a:solidFill>
                <a:srgbClr val="FFFFFF"/>
              </a:solidFill>
            </a:endParaRPr>
          </a:p>
        </p:txBody>
      </p:sp>
      <p:sp>
        <p:nvSpPr>
          <p:cNvPr id="9" name="Title 1">
            <a:extLst>
              <a:ext uri="{FF2B5EF4-FFF2-40B4-BE49-F238E27FC236}">
                <a16:creationId xmlns:a16="http://schemas.microsoft.com/office/drawing/2014/main" id="{CCEAC445-2B2D-4041-8F8D-C2C46D18119C}"/>
              </a:ext>
            </a:extLst>
          </p:cNvPr>
          <p:cNvSpPr txBox="1">
            <a:spLocks/>
          </p:cNvSpPr>
          <p:nvPr/>
        </p:nvSpPr>
        <p:spPr>
          <a:xfrm>
            <a:off x="678872" y="1346566"/>
            <a:ext cx="7786256" cy="2437773"/>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5400" dirty="0">
                <a:solidFill>
                  <a:srgbClr val="FFFFFF"/>
                </a:solidFill>
              </a:rPr>
              <a:t>Define your legacy.</a:t>
            </a:r>
          </a:p>
        </p:txBody>
      </p:sp>
      <p:sp>
        <p:nvSpPr>
          <p:cNvPr id="10" name="Subtitle 2">
            <a:extLst>
              <a:ext uri="{FF2B5EF4-FFF2-40B4-BE49-F238E27FC236}">
                <a16:creationId xmlns:a16="http://schemas.microsoft.com/office/drawing/2014/main" id="{60FE50E6-C743-6342-A545-105B789ABDDF}"/>
              </a:ext>
            </a:extLst>
          </p:cNvPr>
          <p:cNvSpPr txBox="1">
            <a:spLocks/>
          </p:cNvSpPr>
          <p:nvPr/>
        </p:nvSpPr>
        <p:spPr>
          <a:xfrm>
            <a:off x="674123" y="3931073"/>
            <a:ext cx="5005915" cy="635000"/>
          </a:xfrm>
          <a:prstGeom prst="rect">
            <a:avLst/>
          </a:prstGeom>
        </p:spPr>
        <p:txBody>
          <a:bodyPr lIns="0" tIns="0" rIns="0" bIns="0">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800" b="0" i="0" kern="1200">
                <a:solidFill>
                  <a:schemeClr val="bg1"/>
                </a:solidFill>
                <a:latin typeface="FS Elliot Pro Light" panose="02000503040000020004" pitchFamily="2" charset="0"/>
                <a:ea typeface="+mn-ea"/>
                <a:cs typeface="+mn-cs"/>
              </a:defRPr>
            </a:lvl1pPr>
            <a:lvl2pPr marL="457200" indent="0" algn="ctr" defTabSz="914400" rtl="0" eaLnBrk="1" latinLnBrk="0" hangingPunct="1">
              <a:lnSpc>
                <a:spcPct val="90000"/>
              </a:lnSpc>
              <a:spcBef>
                <a:spcPts val="500"/>
              </a:spcBef>
              <a:spcAft>
                <a:spcPts val="600"/>
              </a:spcAft>
              <a:buFont typeface="Monaco" pitchFamily="2" charset="77"/>
              <a:buNone/>
              <a:defRPr lang="en-US" sz="2000" b="0" i="0" kern="1200">
                <a:solidFill>
                  <a:schemeClr val="tx1"/>
                </a:solidFill>
                <a:latin typeface="FS Elliot Pro Light" panose="02000503040000020004" pitchFamily="2" charset="0"/>
                <a:ea typeface="+mn-ea"/>
                <a:cs typeface="+mn-cs"/>
              </a:defRPr>
            </a:lvl2pPr>
            <a:lvl3pPr marL="914400" indent="0" algn="ctr" defTabSz="914400" rtl="0" eaLnBrk="1" latinLnBrk="0" hangingPunct="1">
              <a:lnSpc>
                <a:spcPct val="90000"/>
              </a:lnSpc>
              <a:spcBef>
                <a:spcPts val="500"/>
              </a:spcBef>
              <a:spcAft>
                <a:spcPts val="600"/>
              </a:spcAft>
              <a:buFont typeface=".PingFang SC Regular"/>
              <a:buNone/>
              <a:defRPr sz="1800" b="0" i="0" kern="1200">
                <a:solidFill>
                  <a:schemeClr val="tx1"/>
                </a:solidFill>
                <a:latin typeface="FS Elliot Pro Light" panose="02000503040000020004" pitchFamily="2"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FS Elliot Pro Light" panose="0200050304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solidFill>
                  <a:srgbClr val="FFFFFF"/>
                </a:solidFill>
              </a:rPr>
              <a:t>What to do with the family farm/ranch</a:t>
            </a:r>
          </a:p>
        </p:txBody>
      </p:sp>
    </p:spTree>
    <p:extLst>
      <p:ext uri="{BB962C8B-B14F-4D97-AF65-F5344CB8AC3E}">
        <p14:creationId xmlns:p14="http://schemas.microsoft.com/office/powerpoint/2010/main" val="2019643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01560"/>
          </a:xfrm>
        </p:spPr>
        <p:txBody>
          <a:bodyPr/>
          <a:lstStyle/>
          <a:p>
            <a:r>
              <a:rPr lang="en-US" dirty="0"/>
              <a:t>Personal goal setting</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72687"/>
          </a:xfrm>
        </p:spPr>
        <p:txBody>
          <a:bodyPr/>
          <a:lstStyle/>
          <a:p>
            <a:r>
              <a:rPr lang="en-US" b="1" dirty="0">
                <a:latin typeface="FS Elliot Pro" panose="02000503040000020004" pitchFamily="2" charset="0"/>
              </a:rPr>
              <a:t>Moving forward: where are we going?</a:t>
            </a:r>
          </a:p>
        </p:txBody>
      </p:sp>
      <p:sp>
        <p:nvSpPr>
          <p:cNvPr id="9" name="Text Placeholder 4">
            <a:extLst>
              <a:ext uri="{FF2B5EF4-FFF2-40B4-BE49-F238E27FC236}">
                <a16:creationId xmlns:a16="http://schemas.microsoft.com/office/drawing/2014/main" id="{379BD4E4-44F5-944D-F2DA-D11913AB24AF}"/>
              </a:ext>
            </a:extLst>
          </p:cNvPr>
          <p:cNvSpPr txBox="1">
            <a:spLocks noChangeArrowheads="1"/>
          </p:cNvSpPr>
          <p:nvPr/>
        </p:nvSpPr>
        <p:spPr>
          <a:xfrm>
            <a:off x="678094" y="1994773"/>
            <a:ext cx="7423150" cy="1027112"/>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Preserving retirement income needs for self and spouse</a:t>
            </a:r>
          </a:p>
          <a:p>
            <a:pPr fontAlgn="auto"/>
            <a:r>
              <a:rPr lang="en-US" altLang="en-US" sz="1800" dirty="0">
                <a:latin typeface="FS Elliot Pro" pitchFamily="50" charset="0"/>
                <a:cs typeface="FS Elliot Pro" pitchFamily="50" charset="0"/>
              </a:rPr>
              <a:t>Distribution of assets to family/heirs/beneficiaries </a:t>
            </a:r>
          </a:p>
          <a:p>
            <a:pPr fontAlgn="auto"/>
            <a:r>
              <a:rPr lang="en-US" altLang="en-US" sz="1800" dirty="0">
                <a:latin typeface="FS Elliot Pro" pitchFamily="50" charset="0"/>
                <a:cs typeface="FS Elliot Pro" pitchFamily="50" charset="0"/>
              </a:rPr>
              <a:t>Determining timelines</a:t>
            </a:r>
          </a:p>
          <a:p>
            <a:pPr fontAlgn="auto"/>
            <a:endParaRPr lang="en-US" altLang="en-US" dirty="0">
              <a:latin typeface="FS Elliot Pro" pitchFamily="50" charset="0"/>
              <a:cs typeface="FS Elliot Pro" pitchFamily="50" charset="0"/>
            </a:endParaRPr>
          </a:p>
          <a:p>
            <a:pPr fontAlgn="auto"/>
            <a:endParaRPr lang="en-US" altLang="en-US" dirty="0">
              <a:latin typeface="FS Elliot Pro" pitchFamily="50" charset="0"/>
              <a:cs typeface="FS Elliot Pro" pitchFamily="50" charset="0"/>
            </a:endParaRPr>
          </a:p>
          <a:p>
            <a:pPr fontAlgn="auto"/>
            <a:endParaRPr lang="en-US" altLang="en-US" dirty="0">
              <a:latin typeface="FS Elliot Pro" pitchFamily="50" charset="0"/>
              <a:cs typeface="FS Elliot Pro" pitchFamily="50" charset="0"/>
            </a:endParaRPr>
          </a:p>
        </p:txBody>
      </p:sp>
      <p:graphicFrame>
        <p:nvGraphicFramePr>
          <p:cNvPr id="2" name="Chart 8">
            <a:extLst>
              <a:ext uri="{FF2B5EF4-FFF2-40B4-BE49-F238E27FC236}">
                <a16:creationId xmlns:a16="http://schemas.microsoft.com/office/drawing/2014/main" id="{154F38F3-B4AF-8B03-1F25-0A142DBBFCB7}"/>
              </a:ext>
            </a:extLst>
          </p:cNvPr>
          <p:cNvGraphicFramePr>
            <a:graphicFrameLocks/>
          </p:cNvGraphicFramePr>
          <p:nvPr>
            <p:extLst>
              <p:ext uri="{D42A27DB-BD31-4B8C-83A1-F6EECF244321}">
                <p14:modId xmlns:p14="http://schemas.microsoft.com/office/powerpoint/2010/main" val="273088581"/>
              </p:ext>
            </p:extLst>
          </p:nvPr>
        </p:nvGraphicFramePr>
        <p:xfrm>
          <a:off x="115410" y="3429000"/>
          <a:ext cx="4731799" cy="2475212"/>
        </p:xfrm>
        <a:graphic>
          <a:graphicData uri="http://schemas.openxmlformats.org/presentationml/2006/ole">
            <mc:AlternateContent xmlns:mc="http://schemas.openxmlformats.org/markup-compatibility/2006">
              <mc:Choice xmlns:v="urn:schemas-microsoft-com:vml" Requires="v">
                <p:oleObj name="Chart" r:id="rId3" imgW="6511092" imgH="3462828" progId="Excel.Chart.8">
                  <p:embed/>
                </p:oleObj>
              </mc:Choice>
              <mc:Fallback>
                <p:oleObj name="Chart" r:id="rId3" imgW="6511092" imgH="3462828" progId="Excel.Chart.8">
                  <p:embed/>
                  <p:pic>
                    <p:nvPicPr>
                      <p:cNvPr id="2" name="Chart 8">
                        <a:extLst>
                          <a:ext uri="{FF2B5EF4-FFF2-40B4-BE49-F238E27FC236}">
                            <a16:creationId xmlns:a16="http://schemas.microsoft.com/office/drawing/2014/main" id="{154F38F3-B4AF-8B03-1F25-0A142DBBFCB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0" y="3429000"/>
                        <a:ext cx="4731799" cy="2475212"/>
                      </a:xfrm>
                      <a:prstGeom prst="rect">
                        <a:avLst/>
                      </a:prstGeom>
                      <a:noFill/>
                      <a:ln>
                        <a:noFill/>
                      </a:ln>
                    </p:spPr>
                  </p:pic>
                </p:oleObj>
              </mc:Fallback>
            </mc:AlternateContent>
          </a:graphicData>
        </a:graphic>
      </p:graphicFrame>
      <p:graphicFrame>
        <p:nvGraphicFramePr>
          <p:cNvPr id="4" name="Chart 10">
            <a:extLst>
              <a:ext uri="{FF2B5EF4-FFF2-40B4-BE49-F238E27FC236}">
                <a16:creationId xmlns:a16="http://schemas.microsoft.com/office/drawing/2014/main" id="{6E5A109F-BC84-FEEB-2F13-7E157CA179C9}"/>
              </a:ext>
            </a:extLst>
          </p:cNvPr>
          <p:cNvGraphicFramePr>
            <a:graphicFrameLocks/>
          </p:cNvGraphicFramePr>
          <p:nvPr>
            <p:extLst>
              <p:ext uri="{D42A27DB-BD31-4B8C-83A1-F6EECF244321}">
                <p14:modId xmlns:p14="http://schemas.microsoft.com/office/powerpoint/2010/main" val="1636179810"/>
              </p:ext>
            </p:extLst>
          </p:nvPr>
        </p:nvGraphicFramePr>
        <p:xfrm>
          <a:off x="2947744" y="3357978"/>
          <a:ext cx="5797119" cy="2546234"/>
        </p:xfrm>
        <a:graphic>
          <a:graphicData uri="http://schemas.openxmlformats.org/presentationml/2006/ole">
            <mc:AlternateContent xmlns:mc="http://schemas.openxmlformats.org/markup-compatibility/2006">
              <mc:Choice xmlns:v="urn:schemas-microsoft-com:vml" Requires="v">
                <p:oleObj name="Chart" r:id="rId5" imgW="7693819" imgH="3462828" progId="Excel.Chart.8">
                  <p:embed/>
                </p:oleObj>
              </mc:Choice>
              <mc:Fallback>
                <p:oleObj name="Chart" r:id="rId5" imgW="7693819" imgH="3462828" progId="Excel.Chart.8">
                  <p:embed/>
                  <p:pic>
                    <p:nvPicPr>
                      <p:cNvPr id="4" name="Chart 10">
                        <a:extLst>
                          <a:ext uri="{FF2B5EF4-FFF2-40B4-BE49-F238E27FC236}">
                            <a16:creationId xmlns:a16="http://schemas.microsoft.com/office/drawing/2014/main" id="{6E5A109F-BC84-FEEB-2F13-7E157CA179C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744" y="3357978"/>
                        <a:ext cx="5797119" cy="254623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11300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22108"/>
          </a:xfrm>
        </p:spPr>
        <p:txBody>
          <a:bodyPr/>
          <a:lstStyle/>
          <a:p>
            <a:r>
              <a:rPr lang="en-US" dirty="0"/>
              <a:t>Four key areas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87955"/>
          </a:xfrm>
        </p:spPr>
        <p:txBody>
          <a:bodyPr/>
          <a:lstStyle/>
          <a:p>
            <a:r>
              <a:rPr lang="en-US" b="1" dirty="0">
                <a:latin typeface="FS Elliot Pro" panose="02000503040000020004" pitchFamily="2" charset="0"/>
              </a:rPr>
              <a:t>Planning process</a:t>
            </a:r>
          </a:p>
        </p:txBody>
      </p:sp>
      <p:sp>
        <p:nvSpPr>
          <p:cNvPr id="7" name="Text Placeholder 4">
            <a:extLst>
              <a:ext uri="{FF2B5EF4-FFF2-40B4-BE49-F238E27FC236}">
                <a16:creationId xmlns:a16="http://schemas.microsoft.com/office/drawing/2014/main" id="{71DA4D77-44A2-7E98-8CEB-0464010D18F5}"/>
              </a:ext>
            </a:extLst>
          </p:cNvPr>
          <p:cNvSpPr txBox="1">
            <a:spLocks noChangeArrowheads="1"/>
          </p:cNvSpPr>
          <p:nvPr/>
        </p:nvSpPr>
        <p:spPr>
          <a:xfrm>
            <a:off x="678094" y="2073037"/>
            <a:ext cx="7551506" cy="1666756"/>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Business organizations</a:t>
            </a:r>
          </a:p>
          <a:p>
            <a:pPr fontAlgn="auto"/>
            <a:r>
              <a:rPr lang="en-US" altLang="en-US" sz="1800" dirty="0">
                <a:latin typeface="FS Elliot Pro" pitchFamily="50" charset="0"/>
                <a:cs typeface="FS Elliot Pro" pitchFamily="50" charset="0"/>
              </a:rPr>
              <a:t>Succession strategies</a:t>
            </a:r>
          </a:p>
          <a:p>
            <a:pPr fontAlgn="auto"/>
            <a:r>
              <a:rPr lang="en-US" altLang="en-US" sz="1800" dirty="0">
                <a:latin typeface="FS Elliot Pro" pitchFamily="50" charset="0"/>
                <a:cs typeface="FS Elliot Pro" pitchFamily="50" charset="0"/>
              </a:rPr>
              <a:t>Legacy and estate planning </a:t>
            </a:r>
          </a:p>
          <a:p>
            <a:pPr fontAlgn="auto"/>
            <a:r>
              <a:rPr lang="en-US" altLang="en-US" sz="1800" dirty="0">
                <a:latin typeface="FS Elliot Pro" pitchFamily="50" charset="0"/>
                <a:cs typeface="FS Elliot Pro" pitchFamily="50" charset="0"/>
              </a:rPr>
              <a:t>Retirement income</a:t>
            </a:r>
          </a:p>
          <a:p>
            <a:pPr fontAlgn="auto"/>
            <a:endParaRPr lang="en-US" altLang="en-US" dirty="0">
              <a:latin typeface="FS Elliot Pro" pitchFamily="50" charset="0"/>
              <a:cs typeface="FS Elliot Pro" pitchFamily="50" charset="0"/>
            </a:endParaRPr>
          </a:p>
          <a:p>
            <a:pPr fontAlgn="auto"/>
            <a:endParaRPr lang="en-US" altLang="en-US" dirty="0">
              <a:latin typeface="FS Elliot Pro" pitchFamily="50" charset="0"/>
              <a:cs typeface="FS Elliot Pro" pitchFamily="50" charset="0"/>
            </a:endParaRPr>
          </a:p>
        </p:txBody>
      </p:sp>
    </p:spTree>
    <p:extLst>
      <p:ext uri="{BB962C8B-B14F-4D97-AF65-F5344CB8AC3E}">
        <p14:creationId xmlns:p14="http://schemas.microsoft.com/office/powerpoint/2010/main" val="201246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11834"/>
          </a:xfrm>
        </p:spPr>
        <p:txBody>
          <a:bodyPr/>
          <a:lstStyle/>
          <a:p>
            <a:r>
              <a:rPr lang="en-US" dirty="0"/>
              <a:t>Key questions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80321"/>
          </a:xfrm>
        </p:spPr>
        <p:txBody>
          <a:bodyPr/>
          <a:lstStyle/>
          <a:p>
            <a:r>
              <a:rPr lang="en-US" b="1" dirty="0">
                <a:latin typeface="FS Elliot Pro" panose="02000503040000020004" pitchFamily="2" charset="0"/>
              </a:rPr>
              <a:t>Business organizations</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2028825"/>
            <a:ext cx="7805506" cy="2594546"/>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What does my operation look like now?</a:t>
            </a:r>
          </a:p>
          <a:p>
            <a:pPr fontAlgn="auto">
              <a:spcBef>
                <a:spcPts val="600"/>
              </a:spcBef>
              <a:buSzPct val="130000"/>
            </a:pPr>
            <a:r>
              <a:rPr lang="en-US" altLang="en-US" sz="1800" dirty="0">
                <a:latin typeface="FS Elliot Pro" pitchFamily="50" charset="0"/>
                <a:cs typeface="FS Elliot Pro" pitchFamily="50" charset="0"/>
              </a:rPr>
              <a:t>What will the operation look like when I’m gone?</a:t>
            </a:r>
          </a:p>
          <a:p>
            <a:pPr fontAlgn="auto">
              <a:spcBef>
                <a:spcPts val="600"/>
              </a:spcBef>
              <a:buSzPct val="130000"/>
            </a:pPr>
            <a:r>
              <a:rPr lang="en-US" altLang="en-US" sz="1800" dirty="0">
                <a:latin typeface="FS Elliot Pro" pitchFamily="50" charset="0"/>
                <a:cs typeface="FS Elliot Pro" pitchFamily="50" charset="0"/>
              </a:rPr>
              <a:t>Would a formal business structure benefit me now and in the future?</a:t>
            </a:r>
          </a:p>
        </p:txBody>
      </p:sp>
    </p:spTree>
    <p:extLst>
      <p:ext uri="{BB962C8B-B14F-4D97-AF65-F5344CB8AC3E}">
        <p14:creationId xmlns:p14="http://schemas.microsoft.com/office/powerpoint/2010/main" val="18791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81012"/>
          </a:xfrm>
        </p:spPr>
        <p:txBody>
          <a:bodyPr/>
          <a:lstStyle/>
          <a:p>
            <a:r>
              <a:rPr lang="en-US" dirty="0"/>
              <a:t>Business types and characteristics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57419"/>
          </a:xfrm>
        </p:spPr>
        <p:txBody>
          <a:bodyPr/>
          <a:lstStyle/>
          <a:p>
            <a:r>
              <a:rPr lang="en-US" b="1" dirty="0">
                <a:latin typeface="FS Elliot Pro" panose="02000503040000020004" pitchFamily="2" charset="0"/>
              </a:rPr>
              <a:t>Business organizations</a:t>
            </a:r>
          </a:p>
        </p:txBody>
      </p:sp>
      <p:sp>
        <p:nvSpPr>
          <p:cNvPr id="2" name="Content Placeholder 2">
            <a:extLst>
              <a:ext uri="{FF2B5EF4-FFF2-40B4-BE49-F238E27FC236}">
                <a16:creationId xmlns:a16="http://schemas.microsoft.com/office/drawing/2014/main" id="{F84A8E2B-B284-DC20-2388-082D27D31C70}"/>
              </a:ext>
            </a:extLst>
          </p:cNvPr>
          <p:cNvSpPr txBox="1">
            <a:spLocks noChangeArrowheads="1"/>
          </p:cNvSpPr>
          <p:nvPr/>
        </p:nvSpPr>
        <p:spPr>
          <a:xfrm>
            <a:off x="678094" y="2095928"/>
            <a:ext cx="3893906" cy="2717372"/>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Clr>
                <a:srgbClr val="787878"/>
              </a:buClr>
              <a:buNone/>
            </a:pPr>
            <a:r>
              <a:rPr lang="en-US" altLang="en-US" sz="2400" dirty="0">
                <a:latin typeface="FS Elliot Pro" pitchFamily="50" charset="0"/>
                <a:cs typeface="FS Elliot Pro" pitchFamily="50" charset="0"/>
              </a:rPr>
              <a:t>Common business types</a:t>
            </a:r>
          </a:p>
          <a:p>
            <a:pPr fontAlgn="auto">
              <a:buClr>
                <a:srgbClr val="787878"/>
              </a:buClr>
            </a:pPr>
            <a:r>
              <a:rPr lang="en-US" altLang="en-US" sz="1800" dirty="0">
                <a:latin typeface="FS Elliot Pro" pitchFamily="50" charset="0"/>
                <a:cs typeface="FS Elliot Pro" pitchFamily="50" charset="0"/>
              </a:rPr>
              <a:t>Sole proprietorship</a:t>
            </a:r>
          </a:p>
          <a:p>
            <a:pPr fontAlgn="auto">
              <a:buClr>
                <a:srgbClr val="787878"/>
              </a:buClr>
            </a:pPr>
            <a:r>
              <a:rPr lang="en-US" altLang="en-US" sz="1800" dirty="0">
                <a:latin typeface="FS Elliot Pro" pitchFamily="50" charset="0"/>
                <a:cs typeface="FS Elliot Pro" pitchFamily="50" charset="0"/>
              </a:rPr>
              <a:t>General partnership</a:t>
            </a:r>
          </a:p>
          <a:p>
            <a:pPr fontAlgn="auto">
              <a:buClr>
                <a:srgbClr val="787878"/>
              </a:buClr>
            </a:pPr>
            <a:r>
              <a:rPr lang="en-US" altLang="en-US" sz="1800" dirty="0">
                <a:latin typeface="FS Elliot Pro" pitchFamily="50" charset="0"/>
                <a:cs typeface="FS Elliot Pro" pitchFamily="50" charset="0"/>
              </a:rPr>
              <a:t>Family limited partnerships</a:t>
            </a:r>
          </a:p>
          <a:p>
            <a:pPr fontAlgn="auto">
              <a:buClr>
                <a:srgbClr val="787878"/>
              </a:buClr>
            </a:pPr>
            <a:r>
              <a:rPr lang="en-US" altLang="en-US" sz="1800" dirty="0">
                <a:latin typeface="FS Elliot Pro" pitchFamily="50" charset="0"/>
                <a:cs typeface="FS Elliot Pro" pitchFamily="50" charset="0"/>
              </a:rPr>
              <a:t>S corporations</a:t>
            </a:r>
          </a:p>
          <a:p>
            <a:pPr fontAlgn="auto">
              <a:buClr>
                <a:srgbClr val="787878"/>
              </a:buClr>
            </a:pPr>
            <a:r>
              <a:rPr lang="en-US" altLang="en-US" sz="1800" dirty="0">
                <a:latin typeface="FS Elliot Pro" pitchFamily="50" charset="0"/>
                <a:cs typeface="FS Elliot Pro" pitchFamily="50" charset="0"/>
              </a:rPr>
              <a:t>C corporations</a:t>
            </a:r>
          </a:p>
          <a:p>
            <a:pPr fontAlgn="auto">
              <a:buClr>
                <a:srgbClr val="787878"/>
              </a:buClr>
            </a:pPr>
            <a:r>
              <a:rPr lang="en-US" altLang="en-US" sz="1800" dirty="0">
                <a:latin typeface="FS Elliot Pro" pitchFamily="50" charset="0"/>
                <a:cs typeface="FS Elliot Pro" pitchFamily="50" charset="0"/>
              </a:rPr>
              <a:t>Limited liability corporations</a:t>
            </a:r>
          </a:p>
        </p:txBody>
      </p:sp>
      <p:sp>
        <p:nvSpPr>
          <p:cNvPr id="7" name="Content Placeholder 5">
            <a:extLst>
              <a:ext uri="{FF2B5EF4-FFF2-40B4-BE49-F238E27FC236}">
                <a16:creationId xmlns:a16="http://schemas.microsoft.com/office/drawing/2014/main" id="{1E4DF544-1453-BA18-A8FA-41A2DD48A972}"/>
              </a:ext>
            </a:extLst>
          </p:cNvPr>
          <p:cNvSpPr txBox="1">
            <a:spLocks noChangeArrowheads="1"/>
          </p:cNvSpPr>
          <p:nvPr/>
        </p:nvSpPr>
        <p:spPr>
          <a:xfrm>
            <a:off x="5167995" y="2095928"/>
            <a:ext cx="3475037" cy="2717372"/>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Clr>
                <a:srgbClr val="787878"/>
              </a:buClr>
              <a:buNone/>
            </a:pPr>
            <a:r>
              <a:rPr lang="en-US" altLang="en-US" sz="2400" dirty="0">
                <a:latin typeface="FS Elliot Pro" pitchFamily="50" charset="0"/>
                <a:cs typeface="FS Elliot Pro" pitchFamily="50" charset="0"/>
              </a:rPr>
              <a:t>Considerations</a:t>
            </a:r>
          </a:p>
          <a:p>
            <a:pPr fontAlgn="auto">
              <a:buClr>
                <a:srgbClr val="787878"/>
              </a:buClr>
            </a:pPr>
            <a:r>
              <a:rPr lang="en-US" altLang="en-US" sz="1800" dirty="0">
                <a:latin typeface="FS Elliot Pro" pitchFamily="50" charset="0"/>
                <a:cs typeface="FS Elliot Pro" pitchFamily="50" charset="0"/>
              </a:rPr>
              <a:t>Liability protection</a:t>
            </a:r>
          </a:p>
          <a:p>
            <a:pPr fontAlgn="auto">
              <a:buClr>
                <a:srgbClr val="787878"/>
              </a:buClr>
            </a:pPr>
            <a:r>
              <a:rPr lang="en-US" altLang="en-US" sz="1800" dirty="0">
                <a:latin typeface="FS Elliot Pro" pitchFamily="50" charset="0"/>
                <a:cs typeface="FS Elliot Pro" pitchFamily="50" charset="0"/>
              </a:rPr>
              <a:t>Control issues</a:t>
            </a:r>
          </a:p>
          <a:p>
            <a:pPr fontAlgn="auto">
              <a:buClr>
                <a:srgbClr val="787878"/>
              </a:buClr>
            </a:pPr>
            <a:r>
              <a:rPr lang="en-US" altLang="en-US" sz="1800" dirty="0">
                <a:latin typeface="FS Elliot Pro" pitchFamily="50" charset="0"/>
                <a:cs typeface="FS Elliot Pro" pitchFamily="50" charset="0"/>
              </a:rPr>
              <a:t>Profit allocation</a:t>
            </a:r>
          </a:p>
          <a:p>
            <a:pPr fontAlgn="auto">
              <a:buClr>
                <a:srgbClr val="787878"/>
              </a:buClr>
            </a:pPr>
            <a:r>
              <a:rPr lang="en-US" altLang="en-US" sz="1800" dirty="0">
                <a:latin typeface="FS Elliot Pro" pitchFamily="50" charset="0"/>
                <a:cs typeface="FS Elliot Pro" pitchFamily="50" charset="0"/>
              </a:rPr>
              <a:t>Transferability</a:t>
            </a:r>
          </a:p>
          <a:p>
            <a:pPr fontAlgn="auto">
              <a:buClr>
                <a:srgbClr val="787878"/>
              </a:buClr>
            </a:pPr>
            <a:r>
              <a:rPr lang="en-US" altLang="en-US" sz="1800" dirty="0">
                <a:latin typeface="FS Elliot Pro" pitchFamily="50" charset="0"/>
                <a:cs typeface="FS Elliot Pro" pitchFamily="50" charset="0"/>
              </a:rPr>
              <a:t>Income taxation</a:t>
            </a:r>
          </a:p>
        </p:txBody>
      </p:sp>
    </p:spTree>
    <p:extLst>
      <p:ext uri="{BB962C8B-B14F-4D97-AF65-F5344CB8AC3E}">
        <p14:creationId xmlns:p14="http://schemas.microsoft.com/office/powerpoint/2010/main" val="1908188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67820" y="792984"/>
            <a:ext cx="7975211" cy="501560"/>
          </a:xfrm>
        </p:spPr>
        <p:txBody>
          <a:bodyPr/>
          <a:lstStyle/>
          <a:p>
            <a:r>
              <a:rPr lang="en-US" dirty="0"/>
              <a:t>Entity discounting</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69048" y="442801"/>
            <a:ext cx="8013671" cy="372687"/>
          </a:xfrm>
        </p:spPr>
        <p:txBody>
          <a:bodyPr/>
          <a:lstStyle/>
          <a:p>
            <a:r>
              <a:rPr lang="en-US" b="1" dirty="0">
                <a:latin typeface="FS Elliot Pro" panose="02000503040000020004" pitchFamily="2" charset="0"/>
              </a:rPr>
              <a:t>Business organizations</a:t>
            </a:r>
          </a:p>
        </p:txBody>
      </p:sp>
      <p:sp>
        <p:nvSpPr>
          <p:cNvPr id="2" name="Content Placeholder 2">
            <a:extLst>
              <a:ext uri="{FF2B5EF4-FFF2-40B4-BE49-F238E27FC236}">
                <a16:creationId xmlns:a16="http://schemas.microsoft.com/office/drawing/2014/main" id="{F84A8E2B-B284-DC20-2388-082D27D31C70}"/>
              </a:ext>
            </a:extLst>
          </p:cNvPr>
          <p:cNvSpPr txBox="1">
            <a:spLocks noChangeArrowheads="1"/>
          </p:cNvSpPr>
          <p:nvPr/>
        </p:nvSpPr>
        <p:spPr>
          <a:xfrm>
            <a:off x="667821" y="2023518"/>
            <a:ext cx="6159700" cy="1233487"/>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buClr>
                <a:srgbClr val="787878"/>
              </a:buClr>
            </a:pPr>
            <a:r>
              <a:rPr lang="en-US" altLang="en-US" sz="1800" dirty="0">
                <a:latin typeface="FS Elliot Pro" pitchFamily="50" charset="0"/>
                <a:cs typeface="FS Elliot Pro" pitchFamily="50" charset="0"/>
              </a:rPr>
              <a:t>Currently still available</a:t>
            </a:r>
          </a:p>
          <a:p>
            <a:pPr fontAlgn="auto">
              <a:buClr>
                <a:srgbClr val="787878"/>
              </a:buClr>
            </a:pPr>
            <a:r>
              <a:rPr lang="en-US" altLang="en-US" sz="1800" dirty="0">
                <a:latin typeface="FS Elliot Pro" pitchFamily="50" charset="0"/>
                <a:cs typeface="FS Elliot Pro" pitchFamily="50" charset="0"/>
              </a:rPr>
              <a:t>Proposed IRS regulations may change</a:t>
            </a:r>
          </a:p>
          <a:p>
            <a:pPr fontAlgn="auto">
              <a:buClr>
                <a:srgbClr val="787878"/>
              </a:buClr>
            </a:pPr>
            <a:r>
              <a:rPr lang="en-US" altLang="en-US" sz="1800" dirty="0">
                <a:latin typeface="FS Elliot Pro" pitchFamily="50" charset="0"/>
                <a:cs typeface="FS Elliot Pro" pitchFamily="50" charset="0"/>
              </a:rPr>
              <a:t>Unclear if regulations will take effect</a:t>
            </a:r>
          </a:p>
          <a:p>
            <a:pPr marL="342900" indent="-342900" fontAlgn="auto">
              <a:buClr>
                <a:srgbClr val="787878"/>
              </a:buClr>
            </a:pPr>
            <a:endParaRPr lang="en-US" altLang="en-US" sz="2000" dirty="0">
              <a:latin typeface="FS Elliot Pro" pitchFamily="50" charset="0"/>
              <a:cs typeface="FS Elliot Pro" pitchFamily="50" charset="0"/>
            </a:endParaRPr>
          </a:p>
        </p:txBody>
      </p:sp>
      <p:pic>
        <p:nvPicPr>
          <p:cNvPr id="4" name="Picture 6">
            <a:extLst>
              <a:ext uri="{FF2B5EF4-FFF2-40B4-BE49-F238E27FC236}">
                <a16:creationId xmlns:a16="http://schemas.microsoft.com/office/drawing/2014/main" id="{F5D76C18-4DC7-4B52-0755-D53151813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2180" y="3885375"/>
            <a:ext cx="6630987" cy="107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29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437356" y="792984"/>
            <a:ext cx="8205676" cy="481012"/>
          </a:xfrm>
        </p:spPr>
        <p:txBody>
          <a:bodyPr/>
          <a:lstStyle/>
          <a:p>
            <a:r>
              <a:rPr lang="en-US" dirty="0"/>
              <a:t>Entity discounting savings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437471" y="442801"/>
            <a:ext cx="8245248" cy="357419"/>
          </a:xfrm>
        </p:spPr>
        <p:txBody>
          <a:bodyPr/>
          <a:lstStyle/>
          <a:p>
            <a:r>
              <a:rPr lang="en-US" b="1" dirty="0">
                <a:latin typeface="FS Elliot Pro" panose="02000503040000020004" pitchFamily="2" charset="0"/>
              </a:rPr>
              <a:t>Business organizations</a:t>
            </a:r>
          </a:p>
        </p:txBody>
      </p:sp>
      <p:sp>
        <p:nvSpPr>
          <p:cNvPr id="8" name="TextBox 7">
            <a:extLst>
              <a:ext uri="{FF2B5EF4-FFF2-40B4-BE49-F238E27FC236}">
                <a16:creationId xmlns:a16="http://schemas.microsoft.com/office/drawing/2014/main" id="{AB0A88DA-D8EB-901D-0BAD-89128F2A0FFA}"/>
              </a:ext>
            </a:extLst>
          </p:cNvPr>
          <p:cNvSpPr txBox="1"/>
          <p:nvPr/>
        </p:nvSpPr>
        <p:spPr>
          <a:xfrm>
            <a:off x="413432" y="5976933"/>
            <a:ext cx="5669280" cy="276999"/>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graphicFrame>
        <p:nvGraphicFramePr>
          <p:cNvPr id="2" name="Table 3">
            <a:extLst>
              <a:ext uri="{FF2B5EF4-FFF2-40B4-BE49-F238E27FC236}">
                <a16:creationId xmlns:a16="http://schemas.microsoft.com/office/drawing/2014/main" id="{FF5E8753-9699-835D-BA40-38E5B016B37D}"/>
              </a:ext>
            </a:extLst>
          </p:cNvPr>
          <p:cNvGraphicFramePr>
            <a:graphicFrameLocks noGrp="1"/>
          </p:cNvGraphicFramePr>
          <p:nvPr>
            <p:extLst>
              <p:ext uri="{D42A27DB-BD31-4B8C-83A1-F6EECF244321}">
                <p14:modId xmlns:p14="http://schemas.microsoft.com/office/powerpoint/2010/main" val="1657385788"/>
              </p:ext>
            </p:extLst>
          </p:nvPr>
        </p:nvGraphicFramePr>
        <p:xfrm>
          <a:off x="437356" y="1627241"/>
          <a:ext cx="8269288" cy="4299624"/>
        </p:xfrm>
        <a:graphic>
          <a:graphicData uri="http://schemas.openxmlformats.org/drawingml/2006/table">
            <a:tbl>
              <a:tblPr firstRow="1" bandRow="1">
                <a:tableStyleId>{21E4AEA4-8DFA-4A89-87EB-49C32662AFE0}</a:tableStyleId>
              </a:tblPr>
              <a:tblGrid>
                <a:gridCol w="2906817">
                  <a:extLst>
                    <a:ext uri="{9D8B030D-6E8A-4147-A177-3AD203B41FA5}">
                      <a16:colId xmlns:a16="http://schemas.microsoft.com/office/drawing/2014/main" val="2021607490"/>
                    </a:ext>
                  </a:extLst>
                </a:gridCol>
                <a:gridCol w="2666010">
                  <a:extLst>
                    <a:ext uri="{9D8B030D-6E8A-4147-A177-3AD203B41FA5}">
                      <a16:colId xmlns:a16="http://schemas.microsoft.com/office/drawing/2014/main" val="3335584183"/>
                    </a:ext>
                  </a:extLst>
                </a:gridCol>
                <a:gridCol w="2696461">
                  <a:extLst>
                    <a:ext uri="{9D8B030D-6E8A-4147-A177-3AD203B41FA5}">
                      <a16:colId xmlns:a16="http://schemas.microsoft.com/office/drawing/2014/main" val="184049402"/>
                    </a:ext>
                  </a:extLst>
                </a:gridCol>
              </a:tblGrid>
              <a:tr h="367440">
                <a:tc>
                  <a:txBody>
                    <a:bodyPr/>
                    <a:lstStyle/>
                    <a:p>
                      <a:endParaRPr lang="en-US" sz="1600" dirty="0">
                        <a:latin typeface="FS Elliot Pro Light" panose="02000503040000020004" pitchFamily="50" charset="0"/>
                      </a:endParaRPr>
                    </a:p>
                  </a:txBody>
                  <a:tcPr>
                    <a:solidFill>
                      <a:srgbClr val="0076CF"/>
                    </a:solidFill>
                  </a:tcPr>
                </a:tc>
                <a:tc>
                  <a:txBody>
                    <a:bodyPr/>
                    <a:lstStyle/>
                    <a:p>
                      <a:r>
                        <a:rPr lang="en-US" sz="1600" dirty="0">
                          <a:latin typeface="FS Elliot Pro Light" panose="02000503040000020004" pitchFamily="50" charset="0"/>
                        </a:rPr>
                        <a:t>No entity discounting</a:t>
                      </a:r>
                    </a:p>
                  </a:txBody>
                  <a:tcPr>
                    <a:solidFill>
                      <a:srgbClr val="0076CF"/>
                    </a:solidFill>
                  </a:tcPr>
                </a:tc>
                <a:tc>
                  <a:txBody>
                    <a:bodyPr/>
                    <a:lstStyle/>
                    <a:p>
                      <a:r>
                        <a:rPr lang="en-US" sz="1600" dirty="0">
                          <a:latin typeface="FS Elliot Pro Light" panose="02000503040000020004" pitchFamily="50" charset="0"/>
                        </a:rPr>
                        <a:t>With entity discounting</a:t>
                      </a:r>
                    </a:p>
                  </a:txBody>
                  <a:tcPr>
                    <a:solidFill>
                      <a:srgbClr val="0076CF"/>
                    </a:solidFill>
                  </a:tcPr>
                </a:tc>
                <a:extLst>
                  <a:ext uri="{0D108BD9-81ED-4DB2-BD59-A6C34878D82A}">
                    <a16:rowId xmlns:a16="http://schemas.microsoft.com/office/drawing/2014/main" val="3108272629"/>
                  </a:ext>
                </a:extLst>
              </a:tr>
              <a:tr h="367440">
                <a:tc>
                  <a:txBody>
                    <a:bodyPr/>
                    <a:lstStyle/>
                    <a:p>
                      <a:r>
                        <a:rPr lang="en-US" sz="1400" dirty="0">
                          <a:latin typeface="FS Elliot Pro Light" panose="02000503040000020004" pitchFamily="50" charset="0"/>
                        </a:rPr>
                        <a:t>Land value</a:t>
                      </a:r>
                    </a:p>
                  </a:txBody>
                  <a:tcPr anchor="ctr"/>
                </a:tc>
                <a:tc>
                  <a:txBody>
                    <a:bodyPr/>
                    <a:lstStyle/>
                    <a:p>
                      <a:r>
                        <a:rPr lang="en-US" sz="1400" dirty="0">
                          <a:latin typeface="FS Elliot Pro Light" panose="02000503040000020004" pitchFamily="50" charset="0"/>
                        </a:rPr>
                        <a:t>                               $8,000,000</a:t>
                      </a:r>
                    </a:p>
                  </a:txBody>
                  <a:tcPr anchor="ctr"/>
                </a:tc>
                <a:tc>
                  <a:txBody>
                    <a:bodyPr/>
                    <a:lstStyle/>
                    <a:p>
                      <a:r>
                        <a:rPr lang="en-US" sz="1400" dirty="0">
                          <a:latin typeface="FS Elliot Pro Light" panose="02000503040000020004" pitchFamily="50" charset="0"/>
                        </a:rPr>
                        <a:t>                              $8,000,000</a:t>
                      </a:r>
                    </a:p>
                  </a:txBody>
                  <a:tcPr anchor="ctr"/>
                </a:tc>
                <a:extLst>
                  <a:ext uri="{0D108BD9-81ED-4DB2-BD59-A6C34878D82A}">
                    <a16:rowId xmlns:a16="http://schemas.microsoft.com/office/drawing/2014/main" val="2724371678"/>
                  </a:ext>
                </a:extLst>
              </a:tr>
              <a:tr h="367440">
                <a:tc>
                  <a:txBody>
                    <a:bodyPr/>
                    <a:lstStyle/>
                    <a:p>
                      <a:r>
                        <a:rPr lang="en-US" sz="1400" dirty="0">
                          <a:latin typeface="FS Elliot Pro Light" panose="02000503040000020004" pitchFamily="50" charset="0"/>
                        </a:rPr>
                        <a:t>Hypothetical entity discount</a:t>
                      </a:r>
                    </a:p>
                  </a:txBody>
                  <a:tcPr anchor="ctr"/>
                </a:tc>
                <a:tc>
                  <a:txBody>
                    <a:bodyPr/>
                    <a:lstStyle/>
                    <a:p>
                      <a:r>
                        <a:rPr lang="en-US" sz="1400" dirty="0">
                          <a:latin typeface="FS Elliot Pro Light" panose="02000503040000020004" pitchFamily="50" charset="0"/>
                        </a:rPr>
                        <a:t>x                                            0%</a:t>
                      </a:r>
                    </a:p>
                  </a:txBody>
                  <a:tcPr anchor="ctr"/>
                </a:tc>
                <a:tc>
                  <a:txBody>
                    <a:bodyPr/>
                    <a:lstStyle/>
                    <a:p>
                      <a:r>
                        <a:rPr lang="en-US" sz="1400" dirty="0">
                          <a:latin typeface="FS Elliot Pro Light" panose="02000503040000020004" pitchFamily="50" charset="0"/>
                        </a:rPr>
                        <a:t>x                                        30%</a:t>
                      </a:r>
                    </a:p>
                  </a:txBody>
                  <a:tcPr anchor="ctr"/>
                </a:tc>
                <a:extLst>
                  <a:ext uri="{0D108BD9-81ED-4DB2-BD59-A6C34878D82A}">
                    <a16:rowId xmlns:a16="http://schemas.microsoft.com/office/drawing/2014/main" val="910752155"/>
                  </a:ext>
                </a:extLst>
              </a:tr>
              <a:tr h="367440">
                <a:tc>
                  <a:txBody>
                    <a:bodyPr/>
                    <a:lstStyle/>
                    <a:p>
                      <a:r>
                        <a:rPr lang="en-US" sz="1400" dirty="0">
                          <a:latin typeface="FS Elliot Pro Light" panose="02000503040000020004" pitchFamily="50" charset="0"/>
                        </a:rPr>
                        <a:t>Less discount </a:t>
                      </a:r>
                    </a:p>
                  </a:txBody>
                  <a:tcPr anchor="ctr"/>
                </a:tc>
                <a:tc>
                  <a:txBody>
                    <a:bodyPr/>
                    <a:lstStyle/>
                    <a:p>
                      <a:r>
                        <a:rPr lang="en-US" sz="1400" dirty="0">
                          <a:latin typeface="FS Elliot Pro Light" panose="02000503040000020004" pitchFamily="50" charset="0"/>
                        </a:rPr>
                        <a:t>-                                              $0</a:t>
                      </a:r>
                    </a:p>
                  </a:txBody>
                  <a:tcPr anchor="ctr"/>
                </a:tc>
                <a:tc>
                  <a:txBody>
                    <a:bodyPr/>
                    <a:lstStyle/>
                    <a:p>
                      <a:r>
                        <a:rPr lang="en-US" sz="1400" dirty="0">
                          <a:latin typeface="FS Elliot Pro Light" panose="02000503040000020004" pitchFamily="50" charset="0"/>
                        </a:rPr>
                        <a:t>-                             $2,400,000</a:t>
                      </a:r>
                    </a:p>
                  </a:txBody>
                  <a:tcPr anchor="ctr"/>
                </a:tc>
                <a:extLst>
                  <a:ext uri="{0D108BD9-81ED-4DB2-BD59-A6C34878D82A}">
                    <a16:rowId xmlns:a16="http://schemas.microsoft.com/office/drawing/2014/main" val="2671824171"/>
                  </a:ext>
                </a:extLst>
              </a:tr>
              <a:tr h="367440">
                <a:tc>
                  <a:txBody>
                    <a:bodyPr/>
                    <a:lstStyle/>
                    <a:p>
                      <a:r>
                        <a:rPr lang="en-US" sz="1400" dirty="0">
                          <a:latin typeface="FS Elliot Pro Light" panose="02000503040000020004" pitchFamily="50" charset="0"/>
                        </a:rPr>
                        <a:t>Post-discount value</a:t>
                      </a:r>
                    </a:p>
                  </a:txBody>
                  <a:tcPr anchor="ctr"/>
                </a:tc>
                <a:tc>
                  <a:txBody>
                    <a:bodyPr/>
                    <a:lstStyle/>
                    <a:p>
                      <a:r>
                        <a:rPr lang="en-US" sz="1400" dirty="0">
                          <a:latin typeface="FS Elliot Pro Light" panose="02000503040000020004" pitchFamily="50" charset="0"/>
                        </a:rPr>
                        <a:t>=                            $8,000,000</a:t>
                      </a:r>
                    </a:p>
                  </a:txBody>
                  <a:tcPr anchor="ctr"/>
                </a:tc>
                <a:tc>
                  <a:txBody>
                    <a:bodyPr/>
                    <a:lstStyle/>
                    <a:p>
                      <a:r>
                        <a:rPr lang="en-US" sz="1400" dirty="0">
                          <a:latin typeface="FS Elliot Pro Light" panose="02000503040000020004" pitchFamily="50" charset="0"/>
                        </a:rPr>
                        <a:t>=                            $5,600,000</a:t>
                      </a:r>
                    </a:p>
                  </a:txBody>
                  <a:tcPr anchor="ctr"/>
                </a:tc>
                <a:extLst>
                  <a:ext uri="{0D108BD9-81ED-4DB2-BD59-A6C34878D82A}">
                    <a16:rowId xmlns:a16="http://schemas.microsoft.com/office/drawing/2014/main" val="2768722204"/>
                  </a:ext>
                </a:extLst>
              </a:tr>
              <a:tr h="367440">
                <a:tc>
                  <a:txBody>
                    <a:bodyPr/>
                    <a:lstStyle/>
                    <a:p>
                      <a:r>
                        <a:rPr lang="en-US" sz="1400" dirty="0">
                          <a:latin typeface="FS Elliot Pro Light" panose="02000503040000020004" pitchFamily="50" charset="0"/>
                        </a:rPr>
                        <a:t>Less estate tax exemption</a:t>
                      </a:r>
                    </a:p>
                  </a:txBody>
                  <a:tcPr anchor="ctr"/>
                </a:tc>
                <a:tc>
                  <a:txBody>
                    <a:bodyPr/>
                    <a:lstStyle/>
                    <a:p>
                      <a:r>
                        <a:rPr lang="en-US" sz="1400" dirty="0">
                          <a:latin typeface="FS Elliot Pro Light" panose="02000503040000020004" pitchFamily="50" charset="0"/>
                        </a:rPr>
                        <a:t> -                         $25,840,000*</a:t>
                      </a:r>
                    </a:p>
                  </a:txBody>
                  <a:tcPr anchor="ctr"/>
                </a:tc>
                <a:tc>
                  <a:txBody>
                    <a:bodyPr/>
                    <a:lstStyle/>
                    <a:p>
                      <a:r>
                        <a:rPr lang="en-US" sz="1400" dirty="0">
                          <a:latin typeface="FS Elliot Pro Light" panose="02000503040000020004" pitchFamily="50" charset="0"/>
                        </a:rPr>
                        <a:t>-                         $25,840,000*</a:t>
                      </a:r>
                    </a:p>
                  </a:txBody>
                  <a:tcPr anchor="ctr"/>
                </a:tc>
                <a:extLst>
                  <a:ext uri="{0D108BD9-81ED-4DB2-BD59-A6C34878D82A}">
                    <a16:rowId xmlns:a16="http://schemas.microsoft.com/office/drawing/2014/main" val="3482311765"/>
                  </a:ext>
                </a:extLst>
              </a:tr>
              <a:tr h="367440">
                <a:tc>
                  <a:txBody>
                    <a:bodyPr/>
                    <a:lstStyle/>
                    <a:p>
                      <a:r>
                        <a:rPr lang="en-US" sz="1400" dirty="0">
                          <a:latin typeface="FS Elliot Pro Light" panose="02000503040000020004" pitchFamily="50" charset="0"/>
                        </a:rPr>
                        <a:t>Taxable portion</a:t>
                      </a:r>
                    </a:p>
                  </a:txBody>
                  <a:tcPr anchor="ctr"/>
                </a:tc>
                <a:tc>
                  <a:txBody>
                    <a:bodyPr/>
                    <a:lstStyle/>
                    <a:p>
                      <a:r>
                        <a:rPr lang="en-US" sz="1400" dirty="0">
                          <a:latin typeface="FS Elliot Pro Light" panose="02000503040000020004" pitchFamily="50" charset="0"/>
                        </a:rPr>
                        <a:t>=                                            $0</a:t>
                      </a:r>
                    </a:p>
                  </a:txBody>
                  <a:tcPr anchor="ctr"/>
                </a:tc>
                <a:tc>
                  <a:txBody>
                    <a:bodyPr/>
                    <a:lstStyle/>
                    <a:p>
                      <a:r>
                        <a:rPr lang="en-US" sz="1400" dirty="0">
                          <a:latin typeface="FS Elliot Pro Light" panose="02000503040000020004" pitchFamily="50" charset="0"/>
                        </a:rPr>
                        <a:t>=                                           $0</a:t>
                      </a:r>
                    </a:p>
                  </a:txBody>
                  <a:tcPr anchor="ctr"/>
                </a:tc>
                <a:extLst>
                  <a:ext uri="{0D108BD9-81ED-4DB2-BD59-A6C34878D82A}">
                    <a16:rowId xmlns:a16="http://schemas.microsoft.com/office/drawing/2014/main" val="582068740"/>
                  </a:ext>
                </a:extLst>
              </a:tr>
              <a:tr h="367440">
                <a:tc>
                  <a:txBody>
                    <a:bodyPr/>
                    <a:lstStyle/>
                    <a:p>
                      <a:r>
                        <a:rPr lang="en-US" sz="1400" dirty="0">
                          <a:latin typeface="FS Elliot Pro Light" panose="02000503040000020004" pitchFamily="50" charset="0"/>
                        </a:rPr>
                        <a:t>Federal estate tax rate</a:t>
                      </a:r>
                    </a:p>
                  </a:txBody>
                  <a:tcPr anchor="ctr"/>
                </a:tc>
                <a:tc>
                  <a:txBody>
                    <a:bodyPr/>
                    <a:lstStyle/>
                    <a:p>
                      <a:r>
                        <a:rPr lang="en-US" sz="1400" dirty="0">
                          <a:latin typeface="FS Elliot Pro Light" panose="02000503040000020004" pitchFamily="50" charset="0"/>
                        </a:rPr>
                        <a:t>x                                         40% </a:t>
                      </a:r>
                    </a:p>
                  </a:txBody>
                  <a:tcPr anchor="ctr"/>
                </a:tc>
                <a:tc>
                  <a:txBody>
                    <a:bodyPr/>
                    <a:lstStyle/>
                    <a:p>
                      <a:r>
                        <a:rPr lang="en-US" sz="1400" dirty="0">
                          <a:latin typeface="FS Elliot Pro Light" panose="02000503040000020004" pitchFamily="50" charset="0"/>
                        </a:rPr>
                        <a:t>x                                        40%</a:t>
                      </a:r>
                    </a:p>
                  </a:txBody>
                  <a:tcPr anchor="ctr"/>
                </a:tc>
                <a:extLst>
                  <a:ext uri="{0D108BD9-81ED-4DB2-BD59-A6C34878D82A}">
                    <a16:rowId xmlns:a16="http://schemas.microsoft.com/office/drawing/2014/main" val="380913771"/>
                  </a:ext>
                </a:extLst>
              </a:tr>
              <a:tr h="367440">
                <a:tc>
                  <a:txBody>
                    <a:bodyPr/>
                    <a:lstStyle/>
                    <a:p>
                      <a:r>
                        <a:rPr lang="en-US" sz="1400" dirty="0">
                          <a:latin typeface="FS Elliot Pro Light" panose="02000503040000020004" pitchFamily="50" charset="0"/>
                        </a:rPr>
                        <a:t>Estate tax liability</a:t>
                      </a:r>
                    </a:p>
                  </a:txBody>
                  <a:tcPr anchor="ctr"/>
                </a:tc>
                <a:tc>
                  <a:txBody>
                    <a:bodyPr/>
                    <a:lstStyle/>
                    <a:p>
                      <a:r>
                        <a:rPr lang="en-US" sz="1400" dirty="0">
                          <a:latin typeface="FS Elliot Pro Light" panose="02000503040000020004" pitchFamily="50" charset="0"/>
                        </a:rPr>
                        <a:t>=                                            $0</a:t>
                      </a:r>
                    </a:p>
                  </a:txBody>
                  <a:tcPr anchor="ctr"/>
                </a:tc>
                <a:tc>
                  <a:txBody>
                    <a:bodyPr/>
                    <a:lstStyle/>
                    <a:p>
                      <a:r>
                        <a:rPr lang="en-US" sz="1400" dirty="0">
                          <a:latin typeface="FS Elliot Pro Light" panose="02000503040000020004" pitchFamily="50" charset="0"/>
                        </a:rPr>
                        <a:t>=                                            $0 </a:t>
                      </a:r>
                    </a:p>
                  </a:txBody>
                  <a:tcPr anchor="ctr"/>
                </a:tc>
                <a:extLst>
                  <a:ext uri="{0D108BD9-81ED-4DB2-BD59-A6C34878D82A}">
                    <a16:rowId xmlns:a16="http://schemas.microsoft.com/office/drawing/2014/main" val="3508551623"/>
                  </a:ext>
                </a:extLst>
              </a:tr>
              <a:tr h="496332">
                <a:tc>
                  <a:txBody>
                    <a:bodyPr/>
                    <a:lstStyle/>
                    <a:p>
                      <a:r>
                        <a:rPr lang="en-US" sz="1400" dirty="0">
                          <a:latin typeface="FS Elliot Pro Light" panose="02000503040000020004" pitchFamily="50" charset="0"/>
                        </a:rPr>
                        <a:t>Hypothetical difference </a:t>
                      </a:r>
                    </a:p>
                  </a:txBody>
                  <a:tcPr anchor="ctr"/>
                </a:tc>
                <a:tc>
                  <a:txBody>
                    <a:bodyPr/>
                    <a:lstStyle/>
                    <a:p>
                      <a:endParaRPr lang="en-US" sz="1400" dirty="0">
                        <a:latin typeface="FS Elliot Pro Light" panose="02000503040000020004" pitchFamily="50" charset="0"/>
                      </a:endParaRPr>
                    </a:p>
                  </a:txBody>
                  <a:tcPr anchor="ctr"/>
                </a:tc>
                <a:tc>
                  <a:txBody>
                    <a:bodyPr/>
                    <a:lstStyle/>
                    <a:p>
                      <a:r>
                        <a:rPr lang="en-US" sz="1400" dirty="0">
                          <a:latin typeface="FS Elliot Pro Light" panose="02000503040000020004" pitchFamily="50" charset="0"/>
                        </a:rPr>
                        <a:t>                                              $0                                                                                     </a:t>
                      </a:r>
                    </a:p>
                  </a:txBody>
                  <a:tcPr anchor="ctr"/>
                </a:tc>
                <a:extLst>
                  <a:ext uri="{0D108BD9-81ED-4DB2-BD59-A6C34878D82A}">
                    <a16:rowId xmlns:a16="http://schemas.microsoft.com/office/drawing/2014/main" val="1216976963"/>
                  </a:ext>
                </a:extLst>
              </a:tr>
              <a:tr h="496332">
                <a:tc>
                  <a:txBody>
                    <a:bodyPr/>
                    <a:lstStyle/>
                    <a:p>
                      <a:r>
                        <a:rPr lang="en-US" sz="1400" dirty="0">
                          <a:latin typeface="FS Elliot Pro Light" panose="02000503040000020004" pitchFamily="50" charset="0"/>
                        </a:rPr>
                        <a:t>Additional available Unified Credit</a:t>
                      </a:r>
                    </a:p>
                  </a:txBody>
                  <a:tcPr anchor="ctr"/>
                </a:tc>
                <a:tc>
                  <a:txBody>
                    <a:bodyPr/>
                    <a:lstStyle/>
                    <a:p>
                      <a:endParaRPr lang="en-US" sz="1400" dirty="0">
                        <a:latin typeface="FS Elliot Pro Light" panose="02000503040000020004" pitchFamily="50" charset="0"/>
                      </a:endParaRPr>
                    </a:p>
                  </a:txBody>
                  <a:tcPr anchor="ctr"/>
                </a:tc>
                <a:tc>
                  <a:txBody>
                    <a:bodyPr/>
                    <a:lstStyle/>
                    <a:p>
                      <a:r>
                        <a:rPr lang="en-US" sz="1400" dirty="0">
                          <a:latin typeface="FS Elliot Pro Light" panose="02000503040000020004" pitchFamily="50" charset="0"/>
                        </a:rPr>
                        <a:t>                             $2,400,000</a:t>
                      </a:r>
                    </a:p>
                  </a:txBody>
                  <a:tcPr anchor="ctr"/>
                </a:tc>
                <a:extLst>
                  <a:ext uri="{0D108BD9-81ED-4DB2-BD59-A6C34878D82A}">
                    <a16:rowId xmlns:a16="http://schemas.microsoft.com/office/drawing/2014/main" val="3724940175"/>
                  </a:ext>
                </a:extLst>
              </a:tr>
            </a:tbl>
          </a:graphicData>
        </a:graphic>
      </p:graphicFrame>
      <p:sp>
        <p:nvSpPr>
          <p:cNvPr id="4" name="TextBox 3">
            <a:extLst>
              <a:ext uri="{FF2B5EF4-FFF2-40B4-BE49-F238E27FC236}">
                <a16:creationId xmlns:a16="http://schemas.microsoft.com/office/drawing/2014/main" id="{3CDBA774-82AE-65EF-845E-4A23BAE076B8}"/>
              </a:ext>
            </a:extLst>
          </p:cNvPr>
          <p:cNvSpPr txBox="1"/>
          <p:nvPr/>
        </p:nvSpPr>
        <p:spPr>
          <a:xfrm>
            <a:off x="437356" y="6415199"/>
            <a:ext cx="4733990" cy="276999"/>
          </a:xfrm>
          <a:prstGeom prst="rect">
            <a:avLst/>
          </a:prstGeom>
          <a:noFill/>
        </p:spPr>
        <p:txBody>
          <a:bodyPr wrap="square" rtlCol="0">
            <a:spAutoFit/>
          </a:bodyPr>
          <a:lstStyle/>
          <a:p>
            <a:r>
              <a:rPr lang="en-US" sz="1200" dirty="0">
                <a:latin typeface="FS Elliot Pro Light" panose="02000503040000020004" pitchFamily="50" charset="0"/>
              </a:rPr>
              <a:t>* 2023 estate tax exemption amount</a:t>
            </a:r>
          </a:p>
        </p:txBody>
      </p:sp>
    </p:spTree>
    <p:extLst>
      <p:ext uri="{BB962C8B-B14F-4D97-AF65-F5344CB8AC3E}">
        <p14:creationId xmlns:p14="http://schemas.microsoft.com/office/powerpoint/2010/main" val="991058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91286"/>
          </a:xfrm>
        </p:spPr>
        <p:txBody>
          <a:bodyPr/>
          <a:lstStyle/>
          <a:p>
            <a:r>
              <a:rPr lang="en-US" dirty="0"/>
              <a:t>Key questions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65053"/>
          </a:xfrm>
        </p:spPr>
        <p:txBody>
          <a:bodyPr/>
          <a:lstStyle/>
          <a:p>
            <a:r>
              <a:rPr lang="en-US" b="1" dirty="0">
                <a:latin typeface="FS Elliot Pro" panose="02000503040000020004" pitchFamily="2" charset="0"/>
              </a:rPr>
              <a:t>Succession strategies</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2065105"/>
            <a:ext cx="7805506" cy="1736333"/>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How will I transfer my operation to the next generation?</a:t>
            </a:r>
          </a:p>
          <a:p>
            <a:pPr fontAlgn="auto">
              <a:spcBef>
                <a:spcPts val="600"/>
              </a:spcBef>
              <a:buSzPct val="130000"/>
            </a:pPr>
            <a:r>
              <a:rPr lang="en-US" altLang="en-US" sz="1800" dirty="0">
                <a:latin typeface="FS Elliot Pro" pitchFamily="50" charset="0"/>
                <a:cs typeface="FS Elliot Pro" pitchFamily="50" charset="0"/>
              </a:rPr>
              <a:t>Who will own and control my operation? </a:t>
            </a:r>
          </a:p>
          <a:p>
            <a:pPr fontAlgn="auto">
              <a:spcBef>
                <a:spcPts val="600"/>
              </a:spcBef>
              <a:buSzPct val="130000"/>
            </a:pPr>
            <a:r>
              <a:rPr lang="en-US" altLang="en-US" sz="1800" dirty="0">
                <a:latin typeface="FS Elliot Pro" pitchFamily="50" charset="0"/>
                <a:cs typeface="FS Elliot Pro" pitchFamily="50" charset="0"/>
              </a:rPr>
              <a:t>How do I minimize transfer taxes?</a:t>
            </a:r>
          </a:p>
        </p:txBody>
      </p:sp>
    </p:spTree>
    <p:extLst>
      <p:ext uri="{BB962C8B-B14F-4D97-AF65-F5344CB8AC3E}">
        <p14:creationId xmlns:p14="http://schemas.microsoft.com/office/powerpoint/2010/main" val="239461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78304"/>
          </a:xfrm>
        </p:spPr>
        <p:txBody>
          <a:bodyPr/>
          <a:lstStyle/>
          <a:p>
            <a:r>
              <a:rPr lang="en-US" dirty="0"/>
              <a:t>Buy-sell arrangements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429712"/>
          </a:xfrm>
        </p:spPr>
        <p:txBody>
          <a:bodyPr/>
          <a:lstStyle/>
          <a:p>
            <a:r>
              <a:rPr lang="en-US" b="1" dirty="0">
                <a:latin typeface="FS Elliot Pro" panose="02000503040000020004" pitchFamily="2" charset="0"/>
              </a:rPr>
              <a:t>Succession strategies</a:t>
            </a:r>
          </a:p>
        </p:txBody>
      </p:sp>
      <p:sp>
        <p:nvSpPr>
          <p:cNvPr id="2" name="Rectangle 1">
            <a:extLst>
              <a:ext uri="{FF2B5EF4-FFF2-40B4-BE49-F238E27FC236}">
                <a16:creationId xmlns:a16="http://schemas.microsoft.com/office/drawing/2014/main" id="{EF1F5536-5F0D-0512-A476-27D74EAD61AC}"/>
              </a:ext>
            </a:extLst>
          </p:cNvPr>
          <p:cNvSpPr/>
          <p:nvPr/>
        </p:nvSpPr>
        <p:spPr>
          <a:xfrm>
            <a:off x="673234" y="2246016"/>
            <a:ext cx="3656060" cy="578304"/>
          </a:xfrm>
          <a:prstGeom prst="rect">
            <a:avLst/>
          </a:prstGeom>
          <a:gradFill flip="none" rotWithShape="1">
            <a:gsLst>
              <a:gs pos="25000">
                <a:schemeClr val="accent2"/>
              </a:gs>
              <a:gs pos="60000">
                <a:srgbClr val="0091DA"/>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sz="2000" b="1" dirty="0">
                <a:solidFill>
                  <a:srgbClr val="FFFFFF"/>
                </a:solidFill>
                <a:latin typeface="FS Elliot Pro" panose="02000503040000020004" pitchFamily="2" charset="0"/>
              </a:rPr>
              <a:t>Immediate need</a:t>
            </a:r>
          </a:p>
        </p:txBody>
      </p:sp>
      <p:sp>
        <p:nvSpPr>
          <p:cNvPr id="7" name="Rectangle 6">
            <a:extLst>
              <a:ext uri="{FF2B5EF4-FFF2-40B4-BE49-F238E27FC236}">
                <a16:creationId xmlns:a16="http://schemas.microsoft.com/office/drawing/2014/main" id="{AB57E007-574B-56FF-9908-7BADC93CF21F}"/>
              </a:ext>
            </a:extLst>
          </p:cNvPr>
          <p:cNvSpPr/>
          <p:nvPr/>
        </p:nvSpPr>
        <p:spPr>
          <a:xfrm>
            <a:off x="678094" y="2816190"/>
            <a:ext cx="3647326" cy="1755810"/>
          </a:xfrm>
          <a:prstGeom prst="rect">
            <a:avLst/>
          </a:prstGeom>
          <a:noFill/>
          <a:ln w="635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lIns="365760" tIns="274320" rIns="365760" rtlCol="0" anchor="t"/>
          <a:lstStyle/>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Buy-sell agreement</a:t>
            </a:r>
          </a:p>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Covers events such as death, disability, and divorce</a:t>
            </a:r>
          </a:p>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Protects successors/heirs</a:t>
            </a:r>
          </a:p>
          <a:p>
            <a:pPr algn="ctr"/>
            <a:endParaRPr lang="en-US" sz="1200" dirty="0">
              <a:solidFill>
                <a:schemeClr val="tx1"/>
              </a:solidFill>
              <a:latin typeface="Arial" panose="020B0604020202020204" pitchFamily="34" charset="0"/>
            </a:endParaRPr>
          </a:p>
        </p:txBody>
      </p:sp>
      <p:sp>
        <p:nvSpPr>
          <p:cNvPr id="8" name="Rectangle 7">
            <a:extLst>
              <a:ext uri="{FF2B5EF4-FFF2-40B4-BE49-F238E27FC236}">
                <a16:creationId xmlns:a16="http://schemas.microsoft.com/office/drawing/2014/main" id="{86750813-D420-73BA-A491-417273FC5A15}"/>
              </a:ext>
            </a:extLst>
          </p:cNvPr>
          <p:cNvSpPr/>
          <p:nvPr/>
        </p:nvSpPr>
        <p:spPr>
          <a:xfrm>
            <a:off x="4899872" y="2246016"/>
            <a:ext cx="3574573" cy="578304"/>
          </a:xfrm>
          <a:prstGeom prst="rect">
            <a:avLst/>
          </a:prstGeom>
          <a:gradFill flip="none" rotWithShape="1">
            <a:gsLst>
              <a:gs pos="25000">
                <a:schemeClr val="accent2"/>
              </a:gs>
              <a:gs pos="60000">
                <a:srgbClr val="0091DA"/>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sz="2000" b="1" dirty="0">
                <a:solidFill>
                  <a:srgbClr val="FFFFFF"/>
                </a:solidFill>
                <a:latin typeface="FS Elliot Pro" panose="02000503040000020004" pitchFamily="2" charset="0"/>
              </a:rPr>
              <a:t>Evolving need</a:t>
            </a:r>
          </a:p>
        </p:txBody>
      </p:sp>
      <p:sp>
        <p:nvSpPr>
          <p:cNvPr id="9" name="Rectangle 8">
            <a:extLst>
              <a:ext uri="{FF2B5EF4-FFF2-40B4-BE49-F238E27FC236}">
                <a16:creationId xmlns:a16="http://schemas.microsoft.com/office/drawing/2014/main" id="{624693C0-9127-F73E-2F19-33BE92388DB1}"/>
              </a:ext>
            </a:extLst>
          </p:cNvPr>
          <p:cNvSpPr/>
          <p:nvPr/>
        </p:nvSpPr>
        <p:spPr>
          <a:xfrm>
            <a:off x="4899872" y="2816190"/>
            <a:ext cx="3566034" cy="1755810"/>
          </a:xfrm>
          <a:prstGeom prst="rect">
            <a:avLst/>
          </a:prstGeom>
          <a:noFill/>
          <a:ln w="635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lIns="365760" tIns="274320" rIns="365760" rtlCol="0" anchor="t"/>
          <a:lstStyle/>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Succession plan</a:t>
            </a:r>
          </a:p>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Covers succession strategies</a:t>
            </a:r>
          </a:p>
          <a:p>
            <a:pPr marL="182880" indent="-182880">
              <a:lnSpc>
                <a:spcPct val="90000"/>
              </a:lnSpc>
              <a:spcAft>
                <a:spcPts val="800"/>
              </a:spcAft>
              <a:buFont typeface="Arial" panose="020B0604020202020204" pitchFamily="34" charset="0"/>
              <a:buChar char="•"/>
            </a:pPr>
            <a:r>
              <a:rPr lang="en-US" sz="1600" dirty="0">
                <a:solidFill>
                  <a:schemeClr val="tx1"/>
                </a:solidFill>
                <a:latin typeface="FS Elliot Pro Light" panose="02000503040000020004" pitchFamily="2" charset="0"/>
              </a:rPr>
              <a:t>Protects successors/heirs</a:t>
            </a:r>
          </a:p>
          <a:p>
            <a:pPr algn="ctr"/>
            <a:endParaRPr lang="en-US" sz="1200" dirty="0">
              <a:solidFill>
                <a:schemeClr val="tx1"/>
              </a:solidFill>
              <a:latin typeface="Arial" panose="020B0604020202020204" pitchFamily="34" charset="0"/>
            </a:endParaRPr>
          </a:p>
        </p:txBody>
      </p:sp>
    </p:spTree>
    <p:extLst>
      <p:ext uri="{BB962C8B-B14F-4D97-AF65-F5344CB8AC3E}">
        <p14:creationId xmlns:p14="http://schemas.microsoft.com/office/powerpoint/2010/main" val="59396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01560"/>
          </a:xfrm>
        </p:spPr>
        <p:txBody>
          <a:bodyPr/>
          <a:lstStyle/>
          <a:p>
            <a:r>
              <a:rPr lang="en-US" dirty="0"/>
              <a:t>Implementing a buy-sell arrangement</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72687"/>
          </a:xfrm>
        </p:spPr>
        <p:txBody>
          <a:bodyPr/>
          <a:lstStyle/>
          <a:p>
            <a:r>
              <a:rPr lang="en-US" b="1" dirty="0">
                <a:latin typeface="FS Elliot Pro" panose="02000503040000020004" pitchFamily="2" charset="0"/>
              </a:rPr>
              <a:t>Succession strategies</a:t>
            </a:r>
          </a:p>
        </p:txBody>
      </p:sp>
      <p:pic>
        <p:nvPicPr>
          <p:cNvPr id="4" name="Picture 3">
            <a:extLst>
              <a:ext uri="{FF2B5EF4-FFF2-40B4-BE49-F238E27FC236}">
                <a16:creationId xmlns:a16="http://schemas.microsoft.com/office/drawing/2014/main" id="{72EDD00B-5EC4-E69D-5CE7-ACEA1530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8094" y="2461695"/>
            <a:ext cx="7324993" cy="27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07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9722" y="792984"/>
            <a:ext cx="7963310" cy="501560"/>
          </a:xfrm>
        </p:spPr>
        <p:txBody>
          <a:bodyPr/>
          <a:lstStyle/>
          <a:p>
            <a:r>
              <a:rPr lang="en-US" dirty="0"/>
              <a:t>Buy-sell arrangements and funding</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81006" y="442801"/>
            <a:ext cx="8001713" cy="372687"/>
          </a:xfrm>
        </p:spPr>
        <p:txBody>
          <a:bodyPr/>
          <a:lstStyle/>
          <a:p>
            <a:r>
              <a:rPr lang="en-US" b="1" dirty="0">
                <a:latin typeface="FS Elliot Pro" panose="02000503040000020004" pitchFamily="2" charset="0"/>
              </a:rPr>
              <a:t>Succession strategies</a:t>
            </a:r>
          </a:p>
        </p:txBody>
      </p:sp>
      <p:pic>
        <p:nvPicPr>
          <p:cNvPr id="4" name="Picture 3">
            <a:extLst>
              <a:ext uri="{FF2B5EF4-FFF2-40B4-BE49-F238E27FC236}">
                <a16:creationId xmlns:a16="http://schemas.microsoft.com/office/drawing/2014/main" id="{E2D10CAA-6124-9C43-2C85-AC14607BB183}"/>
              </a:ext>
            </a:extLst>
          </p:cNvPr>
          <p:cNvPicPr>
            <a:picLocks noChangeAspect="1"/>
          </p:cNvPicPr>
          <p:nvPr/>
        </p:nvPicPr>
        <p:blipFill>
          <a:blip r:embed="rId3"/>
          <a:stretch>
            <a:fillRect/>
          </a:stretch>
        </p:blipFill>
        <p:spPr>
          <a:xfrm>
            <a:off x="679722" y="2090927"/>
            <a:ext cx="7963309" cy="3372023"/>
          </a:xfrm>
          <a:prstGeom prst="rect">
            <a:avLst/>
          </a:prstGeom>
        </p:spPr>
      </p:pic>
      <p:sp>
        <p:nvSpPr>
          <p:cNvPr id="10" name="TextBox 9">
            <a:extLst>
              <a:ext uri="{FF2B5EF4-FFF2-40B4-BE49-F238E27FC236}">
                <a16:creationId xmlns:a16="http://schemas.microsoft.com/office/drawing/2014/main" id="{2BEB9CF2-7573-DC3D-1255-42F56F503A66}"/>
              </a:ext>
            </a:extLst>
          </p:cNvPr>
          <p:cNvSpPr txBox="1"/>
          <p:nvPr/>
        </p:nvSpPr>
        <p:spPr>
          <a:xfrm>
            <a:off x="966652" y="5712823"/>
            <a:ext cx="5669280" cy="276999"/>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spTree>
    <p:extLst>
      <p:ext uri="{BB962C8B-B14F-4D97-AF65-F5344CB8AC3E}">
        <p14:creationId xmlns:p14="http://schemas.microsoft.com/office/powerpoint/2010/main" val="271698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413432" y="792984"/>
            <a:ext cx="8229600" cy="457200"/>
          </a:xfrm>
        </p:spPr>
        <p:txBody>
          <a:bodyPr/>
          <a:lstStyle/>
          <a:p>
            <a:r>
              <a:rPr lang="en-US" dirty="0"/>
              <a:t>You’re not alone. </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413432" y="442801"/>
            <a:ext cx="8269287" cy="339725"/>
          </a:xfrm>
        </p:spPr>
        <p:txBody>
          <a:bodyPr/>
          <a:lstStyle/>
          <a:p>
            <a:r>
              <a:rPr lang="en-US" b="1" dirty="0">
                <a:latin typeface="FS Elliot Pro" panose="02000503040000020004" pitchFamily="2" charset="0"/>
              </a:rPr>
              <a:t>2 million+ farms across the U.S.</a:t>
            </a:r>
          </a:p>
        </p:txBody>
      </p:sp>
      <p:sp>
        <p:nvSpPr>
          <p:cNvPr id="4" name="Footer Placeholder 3">
            <a:extLst>
              <a:ext uri="{FF2B5EF4-FFF2-40B4-BE49-F238E27FC236}">
                <a16:creationId xmlns:a16="http://schemas.microsoft.com/office/drawing/2014/main" id="{5FF09B90-B977-B367-B675-D37016641BDF}"/>
              </a:ext>
            </a:extLst>
          </p:cNvPr>
          <p:cNvSpPr txBox="1">
            <a:spLocks noChangeArrowheads="1"/>
          </p:cNvSpPr>
          <p:nvPr/>
        </p:nvSpPr>
        <p:spPr bwMode="auto">
          <a:xfrm>
            <a:off x="6622869" y="4878297"/>
            <a:ext cx="2233749" cy="490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20000"/>
              </a:spcBef>
              <a:spcAft>
                <a:spcPct val="0"/>
              </a:spcAft>
              <a:buFont typeface="Arial" panose="020B0604020202020204" pitchFamily="34" charset="0"/>
              <a:buChar char="•"/>
              <a:defRPr sz="2200" kern="1200">
                <a:solidFill>
                  <a:srgbClr val="4D4E53"/>
                </a:solidFill>
                <a:latin typeface="FS Elliot Pro" pitchFamily="50" charset="0"/>
                <a:ea typeface="FS Elliot Pro" pitchFamily="50" charset="0"/>
                <a:cs typeface="FS Elliot Pro" pitchFamily="50"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4D4E53"/>
                </a:solidFill>
                <a:latin typeface="FS Elliot Pro" pitchFamily="50" charset="0"/>
                <a:ea typeface="FS Elliot Pro" pitchFamily="50" charset="0"/>
                <a:cs typeface="FS Elliot Pro" pitchFamily="50"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FS Elliot Pro" pitchFamily="50" charset="0"/>
                <a:ea typeface="FS Elliot Pro" pitchFamily="50" charset="0"/>
                <a:cs typeface="FS Elliot Pro"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FS Elliot Pro" pitchFamily="50" charset="0"/>
                <a:ea typeface="FS Elliot Pro" pitchFamily="50" charset="0"/>
                <a:cs typeface="FS Elliot Pro" pitchFamily="50" charset="0"/>
              </a:defRPr>
            </a:lvl9pPr>
          </a:lstStyle>
          <a:p>
            <a:pPr>
              <a:spcBef>
                <a:spcPct val="0"/>
              </a:spcBef>
              <a:buFontTx/>
              <a:buNone/>
            </a:pPr>
            <a:r>
              <a:rPr lang="en-US" altLang="en-US" sz="1100" dirty="0"/>
              <a:t>Source: 2017 Census of Agriculture. Last modified: 4/4/2019.</a:t>
            </a:r>
          </a:p>
          <a:p>
            <a:pPr>
              <a:spcBef>
                <a:spcPct val="0"/>
              </a:spcBef>
              <a:buFontTx/>
              <a:buNone/>
            </a:pPr>
            <a:r>
              <a:rPr lang="en-US" altLang="en-US" sz="1100" dirty="0">
                <a:hlinkClick r:id="rId3"/>
              </a:rPr>
              <a:t>nass.usda.gov/Publications/AgCensus/2017/Online_Resources/Ag_Atlas_Maps/17-M207.php</a:t>
            </a:r>
            <a:r>
              <a:rPr lang="en-US" altLang="en-US" sz="1100" dirty="0"/>
              <a:t> </a:t>
            </a:r>
          </a:p>
        </p:txBody>
      </p:sp>
      <p:pic>
        <p:nvPicPr>
          <p:cNvPr id="8" name="Picture 7" descr="Map&#10;&#10;Description automatically generated">
            <a:extLst>
              <a:ext uri="{FF2B5EF4-FFF2-40B4-BE49-F238E27FC236}">
                <a16:creationId xmlns:a16="http://schemas.microsoft.com/office/drawing/2014/main" id="{7083D13F-2096-1ED7-2991-0C1B6E820ADD}"/>
              </a:ext>
            </a:extLst>
          </p:cNvPr>
          <p:cNvPicPr>
            <a:picLocks noChangeAspect="1"/>
          </p:cNvPicPr>
          <p:nvPr/>
        </p:nvPicPr>
        <p:blipFill rotWithShape="1">
          <a:blip r:embed="rId4">
            <a:extLst>
              <a:ext uri="{28A0092B-C50C-407E-A947-70E740481C1C}">
                <a14:useLocalDpi xmlns:a14="http://schemas.microsoft.com/office/drawing/2010/main" val="0"/>
              </a:ext>
            </a:extLst>
          </a:blip>
          <a:srcRect l="6417" t="3501" r="3399" b="4142"/>
          <a:stretch/>
        </p:blipFill>
        <p:spPr>
          <a:xfrm>
            <a:off x="413432" y="1662588"/>
            <a:ext cx="6209437" cy="4911430"/>
          </a:xfrm>
          <a:prstGeom prst="rect">
            <a:avLst/>
          </a:prstGeom>
        </p:spPr>
      </p:pic>
    </p:spTree>
    <p:extLst>
      <p:ext uri="{BB962C8B-B14F-4D97-AF65-F5344CB8AC3E}">
        <p14:creationId xmlns:p14="http://schemas.microsoft.com/office/powerpoint/2010/main" val="367477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3"/>
            <a:ext cx="7964938" cy="552931"/>
          </a:xfrm>
        </p:spPr>
        <p:txBody>
          <a:bodyPr/>
          <a:lstStyle/>
          <a:p>
            <a:r>
              <a:rPr lang="en-US" dirty="0"/>
              <a:t>Installment sale</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410858"/>
          </a:xfrm>
        </p:spPr>
        <p:txBody>
          <a:bodyPr/>
          <a:lstStyle/>
          <a:p>
            <a:r>
              <a:rPr lang="en-US" b="1" dirty="0">
                <a:latin typeface="FS Elliot Pro" panose="02000503040000020004" pitchFamily="2" charset="0"/>
              </a:rPr>
              <a:t>Succession strategies</a:t>
            </a:r>
          </a:p>
        </p:txBody>
      </p:sp>
      <p:pic>
        <p:nvPicPr>
          <p:cNvPr id="2" name="Picture 4">
            <a:extLst>
              <a:ext uri="{FF2B5EF4-FFF2-40B4-BE49-F238E27FC236}">
                <a16:creationId xmlns:a16="http://schemas.microsoft.com/office/drawing/2014/main" id="{63F5EEE2-6467-3146-9169-C41D6FE12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4" y="3125792"/>
            <a:ext cx="7068621" cy="30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3CBC0D13-FDCE-7196-64B3-F2CCC42DAED2}"/>
              </a:ext>
            </a:extLst>
          </p:cNvPr>
          <p:cNvSpPr txBox="1">
            <a:spLocks noChangeArrowheads="1"/>
          </p:cNvSpPr>
          <p:nvPr/>
        </p:nvSpPr>
        <p:spPr>
          <a:xfrm>
            <a:off x="678094" y="1797844"/>
            <a:ext cx="7814214" cy="996727"/>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Common transfer technique between current owner and trusted buyer (family, tenant, etc.)</a:t>
            </a:r>
          </a:p>
          <a:p>
            <a:pPr fontAlgn="auto"/>
            <a:r>
              <a:rPr lang="en-US" altLang="en-US" sz="1800" dirty="0">
                <a:latin typeface="FS Elliot Pro" pitchFamily="50" charset="0"/>
                <a:cs typeface="FS Elliot Pro" pitchFamily="50" charset="0"/>
              </a:rPr>
              <a:t>Benefits/Considerations</a:t>
            </a:r>
          </a:p>
        </p:txBody>
      </p:sp>
      <p:sp>
        <p:nvSpPr>
          <p:cNvPr id="8" name="TextBox 7">
            <a:extLst>
              <a:ext uri="{FF2B5EF4-FFF2-40B4-BE49-F238E27FC236}">
                <a16:creationId xmlns:a16="http://schemas.microsoft.com/office/drawing/2014/main" id="{75EA6EAE-872C-0982-C61A-B0A7AC64C5AF}"/>
              </a:ext>
            </a:extLst>
          </p:cNvPr>
          <p:cNvSpPr txBox="1"/>
          <p:nvPr/>
        </p:nvSpPr>
        <p:spPr>
          <a:xfrm>
            <a:off x="1254035" y="6331131"/>
            <a:ext cx="5669280" cy="276999"/>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spTree>
    <p:extLst>
      <p:ext uri="{BB962C8B-B14F-4D97-AF65-F5344CB8AC3E}">
        <p14:creationId xmlns:p14="http://schemas.microsoft.com/office/powerpoint/2010/main" val="423463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01560"/>
          </a:xfrm>
        </p:spPr>
        <p:txBody>
          <a:bodyPr/>
          <a:lstStyle/>
          <a:p>
            <a:r>
              <a:rPr lang="en-US" dirty="0"/>
              <a:t>Key questions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72687"/>
          </a:xfrm>
        </p:spPr>
        <p:txBody>
          <a:bodyPr/>
          <a:lstStyle/>
          <a:p>
            <a:r>
              <a:rPr lang="en-US" b="1" dirty="0">
                <a:latin typeface="FS Elliot Pro" panose="02000503040000020004" pitchFamily="2" charset="0"/>
              </a:rPr>
              <a:t>Legacy and estate planning</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2075379"/>
            <a:ext cx="7805506" cy="1651889"/>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How do I protect my assets while I’m alive?</a:t>
            </a:r>
          </a:p>
          <a:p>
            <a:pPr fontAlgn="auto">
              <a:spcBef>
                <a:spcPts val="600"/>
              </a:spcBef>
              <a:buSzPct val="130000"/>
            </a:pPr>
            <a:r>
              <a:rPr lang="en-US" altLang="en-US" sz="1800" dirty="0">
                <a:latin typeface="FS Elliot Pro" pitchFamily="50" charset="0"/>
                <a:cs typeface="FS Elliot Pro" pitchFamily="50" charset="0"/>
              </a:rPr>
              <a:t>How do I reward my successor’s efforts? </a:t>
            </a:r>
          </a:p>
          <a:p>
            <a:pPr fontAlgn="auto">
              <a:spcBef>
                <a:spcPts val="600"/>
              </a:spcBef>
              <a:buSzPct val="130000"/>
            </a:pPr>
            <a:r>
              <a:rPr lang="en-US" altLang="en-US" sz="1800" dirty="0">
                <a:latin typeface="FS Elliot Pro" pitchFamily="50" charset="0"/>
                <a:cs typeface="FS Elliot Pro" pitchFamily="50" charset="0"/>
              </a:rPr>
              <a:t>How can I be fair to my other heirs?</a:t>
            </a:r>
          </a:p>
        </p:txBody>
      </p:sp>
    </p:spTree>
    <p:extLst>
      <p:ext uri="{BB962C8B-B14F-4D97-AF65-F5344CB8AC3E}">
        <p14:creationId xmlns:p14="http://schemas.microsoft.com/office/powerpoint/2010/main" val="6314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88368" y="792984"/>
            <a:ext cx="7954663" cy="481012"/>
          </a:xfrm>
        </p:spPr>
        <p:txBody>
          <a:bodyPr/>
          <a:lstStyle/>
          <a:p>
            <a:r>
              <a:rPr lang="en-US" dirty="0"/>
              <a:t>Estate documents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89695" y="442801"/>
            <a:ext cx="7993024" cy="357419"/>
          </a:xfrm>
        </p:spPr>
        <p:txBody>
          <a:bodyPr/>
          <a:lstStyle/>
          <a:p>
            <a:r>
              <a:rPr lang="en-US" b="1" dirty="0">
                <a:latin typeface="FS Elliot Pro" panose="02000503040000020004" pitchFamily="2" charset="0"/>
              </a:rPr>
              <a:t>Legacy and estate planning</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88369" y="2028825"/>
            <a:ext cx="7795231" cy="3375382"/>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Medical power of attorney</a:t>
            </a:r>
          </a:p>
          <a:p>
            <a:pPr fontAlgn="auto">
              <a:spcBef>
                <a:spcPts val="600"/>
              </a:spcBef>
              <a:buSzPct val="130000"/>
            </a:pPr>
            <a:r>
              <a:rPr lang="en-US" altLang="en-US" sz="1800" dirty="0">
                <a:latin typeface="FS Elliot Pro" pitchFamily="50" charset="0"/>
                <a:cs typeface="FS Elliot Pro" pitchFamily="50" charset="0"/>
              </a:rPr>
              <a:t>Financial power of attorney </a:t>
            </a:r>
          </a:p>
          <a:p>
            <a:pPr fontAlgn="auto">
              <a:spcBef>
                <a:spcPts val="600"/>
              </a:spcBef>
              <a:buSzPct val="130000"/>
            </a:pPr>
            <a:r>
              <a:rPr lang="en-US" altLang="en-US" sz="1800" dirty="0">
                <a:latin typeface="FS Elliot Pro" pitchFamily="50" charset="0"/>
                <a:cs typeface="FS Elliot Pro" pitchFamily="50" charset="0"/>
              </a:rPr>
              <a:t>Living will</a:t>
            </a:r>
          </a:p>
          <a:p>
            <a:pPr fontAlgn="auto">
              <a:spcBef>
                <a:spcPts val="600"/>
              </a:spcBef>
              <a:buSzPct val="130000"/>
            </a:pPr>
            <a:r>
              <a:rPr lang="en-US" altLang="en-US" sz="1800" dirty="0">
                <a:latin typeface="FS Elliot Pro" pitchFamily="50" charset="0"/>
                <a:cs typeface="FS Elliot Pro" pitchFamily="50" charset="0"/>
              </a:rPr>
              <a:t>Will</a:t>
            </a:r>
          </a:p>
          <a:p>
            <a:pPr fontAlgn="auto">
              <a:spcBef>
                <a:spcPts val="600"/>
              </a:spcBef>
              <a:buSzPct val="130000"/>
            </a:pPr>
            <a:r>
              <a:rPr lang="en-US" altLang="en-US" sz="1800" dirty="0">
                <a:latin typeface="FS Elliot Pro" pitchFamily="50" charset="0"/>
                <a:cs typeface="FS Elliot Pro" pitchFamily="50" charset="0"/>
              </a:rPr>
              <a:t>Revocable living trust</a:t>
            </a:r>
          </a:p>
          <a:p>
            <a:pPr fontAlgn="auto">
              <a:spcBef>
                <a:spcPts val="600"/>
              </a:spcBef>
              <a:buSzPct val="130000"/>
            </a:pPr>
            <a:r>
              <a:rPr lang="en-US" altLang="en-US" sz="1800" dirty="0">
                <a:latin typeface="FS Elliot Pro" pitchFamily="50" charset="0"/>
                <a:cs typeface="FS Elliot Pro" pitchFamily="50" charset="0"/>
              </a:rPr>
              <a:t>Family trust</a:t>
            </a:r>
          </a:p>
          <a:p>
            <a:pPr fontAlgn="auto">
              <a:spcBef>
                <a:spcPts val="600"/>
              </a:spcBef>
              <a:buSzPct val="130000"/>
            </a:pPr>
            <a:r>
              <a:rPr lang="en-US" altLang="en-US" sz="1800" dirty="0">
                <a:latin typeface="FS Elliot Pro" pitchFamily="50" charset="0"/>
                <a:cs typeface="FS Elliot Pro" pitchFamily="50" charset="0"/>
              </a:rPr>
              <a:t>Irrevocable living trust</a:t>
            </a:r>
          </a:p>
          <a:p>
            <a:pPr fontAlgn="auto">
              <a:spcBef>
                <a:spcPts val="600"/>
              </a:spcBef>
              <a:buSzPct val="130000"/>
            </a:pPr>
            <a:r>
              <a:rPr lang="en-US" altLang="en-US" sz="1800" dirty="0">
                <a:latin typeface="FS Elliot Pro" pitchFamily="50" charset="0"/>
                <a:cs typeface="FS Elliot Pro" pitchFamily="50" charset="0"/>
              </a:rPr>
              <a:t>Distribution plans</a:t>
            </a:r>
          </a:p>
        </p:txBody>
      </p:sp>
    </p:spTree>
    <p:extLst>
      <p:ext uri="{BB962C8B-B14F-4D97-AF65-F5344CB8AC3E}">
        <p14:creationId xmlns:p14="http://schemas.microsoft.com/office/powerpoint/2010/main" val="16463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629454"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84212" y="792984"/>
            <a:ext cx="7958819" cy="501560"/>
          </a:xfrm>
        </p:spPr>
        <p:txBody>
          <a:bodyPr/>
          <a:lstStyle/>
          <a:p>
            <a:r>
              <a:rPr lang="en-US" dirty="0"/>
              <a:t>Inheritance equalization calculator</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85519" y="442801"/>
            <a:ext cx="7997200" cy="372687"/>
          </a:xfrm>
        </p:spPr>
        <p:txBody>
          <a:bodyPr/>
          <a:lstStyle/>
          <a:p>
            <a:r>
              <a:rPr lang="en-US" b="1" dirty="0">
                <a:latin typeface="FS Elliot Pro" panose="02000503040000020004" pitchFamily="2" charset="0"/>
              </a:rPr>
              <a:t>Legacy and estate planning</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571198" y="1872071"/>
            <a:ext cx="7739062" cy="819758"/>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Bef>
                <a:spcPts val="600"/>
              </a:spcBef>
              <a:buSzPct val="130000"/>
              <a:buNone/>
            </a:pPr>
            <a:r>
              <a:rPr lang="en-US" altLang="en-US" sz="1800" dirty="0">
                <a:latin typeface="FS Elliot Pro" pitchFamily="50" charset="0"/>
                <a:cs typeface="FS Elliot Pro" pitchFamily="50" charset="0"/>
              </a:rPr>
              <a:t>Compares current distribution plan to proposed distribution plan. </a:t>
            </a:r>
          </a:p>
        </p:txBody>
      </p:sp>
      <p:graphicFrame>
        <p:nvGraphicFramePr>
          <p:cNvPr id="2" name="Chart 8">
            <a:extLst>
              <a:ext uri="{FF2B5EF4-FFF2-40B4-BE49-F238E27FC236}">
                <a16:creationId xmlns:a16="http://schemas.microsoft.com/office/drawing/2014/main" id="{915065C5-A0AE-9C7E-30C1-369266DB1AEB}"/>
              </a:ext>
            </a:extLst>
          </p:cNvPr>
          <p:cNvGraphicFramePr>
            <a:graphicFrameLocks/>
          </p:cNvGraphicFramePr>
          <p:nvPr>
            <p:extLst>
              <p:ext uri="{D42A27DB-BD31-4B8C-83A1-F6EECF244321}">
                <p14:modId xmlns:p14="http://schemas.microsoft.com/office/powerpoint/2010/main" val="2793418521"/>
              </p:ext>
            </p:extLst>
          </p:nvPr>
        </p:nvGraphicFramePr>
        <p:xfrm>
          <a:off x="-803668" y="2844800"/>
          <a:ext cx="6502400" cy="3454400"/>
        </p:xfrm>
        <a:graphic>
          <a:graphicData uri="http://schemas.openxmlformats.org/presentationml/2006/ole">
            <mc:AlternateContent xmlns:mc="http://schemas.openxmlformats.org/markup-compatibility/2006">
              <mc:Choice xmlns:v="urn:schemas-microsoft-com:vml" Requires="v">
                <p:oleObj name="Chart" r:id="rId3" imgW="6511092" imgH="3462828" progId="Excel.Chart.8">
                  <p:embed/>
                </p:oleObj>
              </mc:Choice>
              <mc:Fallback>
                <p:oleObj name="Chart" r:id="rId3" imgW="6511092" imgH="3462828" progId="Excel.Chart.8">
                  <p:embed/>
                  <p:pic>
                    <p:nvPicPr>
                      <p:cNvPr id="2" name="Chart 8">
                        <a:extLst>
                          <a:ext uri="{FF2B5EF4-FFF2-40B4-BE49-F238E27FC236}">
                            <a16:creationId xmlns:a16="http://schemas.microsoft.com/office/drawing/2014/main" id="{915065C5-A0AE-9C7E-30C1-369266DB1AE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668" y="2844800"/>
                        <a:ext cx="65024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Placeholder 14">
            <a:extLst>
              <a:ext uri="{FF2B5EF4-FFF2-40B4-BE49-F238E27FC236}">
                <a16:creationId xmlns:a16="http://schemas.microsoft.com/office/drawing/2014/main" id="{FE2CB6B6-86BF-1D0B-C3BC-BB91432D53B7}"/>
              </a:ext>
            </a:extLst>
          </p:cNvPr>
          <p:cNvSpPr txBox="1">
            <a:spLocks noChangeArrowheads="1"/>
          </p:cNvSpPr>
          <p:nvPr/>
        </p:nvSpPr>
        <p:spPr bwMode="auto">
          <a:xfrm>
            <a:off x="591745" y="2938463"/>
            <a:ext cx="17462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buFont typeface="Arial" panose="020B0604020202020204" pitchFamily="34" charset="0"/>
              <a:buNone/>
            </a:pPr>
            <a:r>
              <a:rPr lang="en-US" altLang="en-US" sz="2000" b="1" dirty="0">
                <a:solidFill>
                  <a:srgbClr val="13294B"/>
                </a:solidFill>
              </a:rPr>
              <a:t>Current plan</a:t>
            </a:r>
          </a:p>
        </p:txBody>
      </p:sp>
      <p:graphicFrame>
        <p:nvGraphicFramePr>
          <p:cNvPr id="8" name="Chart 10">
            <a:extLst>
              <a:ext uri="{FF2B5EF4-FFF2-40B4-BE49-F238E27FC236}">
                <a16:creationId xmlns:a16="http://schemas.microsoft.com/office/drawing/2014/main" id="{9DC4FD30-0ABA-CE96-067B-2FECD7B613E0}"/>
              </a:ext>
            </a:extLst>
          </p:cNvPr>
          <p:cNvGraphicFramePr>
            <a:graphicFrameLocks/>
          </p:cNvGraphicFramePr>
          <p:nvPr>
            <p:extLst>
              <p:ext uri="{D42A27DB-BD31-4B8C-83A1-F6EECF244321}">
                <p14:modId xmlns:p14="http://schemas.microsoft.com/office/powerpoint/2010/main" val="1442350829"/>
              </p:ext>
            </p:extLst>
          </p:nvPr>
        </p:nvGraphicFramePr>
        <p:xfrm>
          <a:off x="3209532" y="2844800"/>
          <a:ext cx="7688263" cy="3454400"/>
        </p:xfrm>
        <a:graphic>
          <a:graphicData uri="http://schemas.openxmlformats.org/presentationml/2006/ole">
            <mc:AlternateContent xmlns:mc="http://schemas.openxmlformats.org/markup-compatibility/2006">
              <mc:Choice xmlns:v="urn:schemas-microsoft-com:vml" Requires="v">
                <p:oleObj name="Chart" r:id="rId5" imgW="7693819" imgH="3462828" progId="Excel.Chart.8">
                  <p:embed/>
                </p:oleObj>
              </mc:Choice>
              <mc:Fallback>
                <p:oleObj name="Chart" r:id="rId5" imgW="7693819" imgH="3462828" progId="Excel.Chart.8">
                  <p:embed/>
                  <p:pic>
                    <p:nvPicPr>
                      <p:cNvPr id="8" name="Chart 10">
                        <a:extLst>
                          <a:ext uri="{FF2B5EF4-FFF2-40B4-BE49-F238E27FC236}">
                            <a16:creationId xmlns:a16="http://schemas.microsoft.com/office/drawing/2014/main" id="{9DC4FD30-0ABA-CE96-067B-2FECD7B613E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532" y="2844800"/>
                        <a:ext cx="7688263"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Placeholder 14">
            <a:extLst>
              <a:ext uri="{FF2B5EF4-FFF2-40B4-BE49-F238E27FC236}">
                <a16:creationId xmlns:a16="http://schemas.microsoft.com/office/drawing/2014/main" id="{3DCC773B-40B9-E51E-276A-12935A1B901C}"/>
              </a:ext>
            </a:extLst>
          </p:cNvPr>
          <p:cNvSpPr txBox="1">
            <a:spLocks noChangeArrowheads="1"/>
          </p:cNvSpPr>
          <p:nvPr/>
        </p:nvSpPr>
        <p:spPr bwMode="auto">
          <a:xfrm>
            <a:off x="4631932" y="2938463"/>
            <a:ext cx="2133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buFont typeface="Arial" panose="020B0604020202020204" pitchFamily="34" charset="0"/>
              <a:buNone/>
            </a:pPr>
            <a:r>
              <a:rPr lang="en-US" altLang="en-US" sz="2000" b="1" dirty="0">
                <a:solidFill>
                  <a:srgbClr val="13294B"/>
                </a:solidFill>
              </a:rPr>
              <a:t>Proposed plan</a:t>
            </a:r>
          </a:p>
        </p:txBody>
      </p:sp>
    </p:spTree>
    <p:extLst>
      <p:ext uri="{BB962C8B-B14F-4D97-AF65-F5344CB8AC3E}">
        <p14:creationId xmlns:p14="http://schemas.microsoft.com/office/powerpoint/2010/main" val="42142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81012"/>
          </a:xfrm>
        </p:spPr>
        <p:txBody>
          <a:bodyPr/>
          <a:lstStyle/>
          <a:p>
            <a:r>
              <a:rPr lang="en-US" dirty="0"/>
              <a:t>Land values and federal estate tax</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57419"/>
          </a:xfrm>
        </p:spPr>
        <p:txBody>
          <a:bodyPr/>
          <a:lstStyle/>
          <a:p>
            <a:r>
              <a:rPr lang="en-US" b="1" dirty="0">
                <a:latin typeface="FS Elliot Pro" panose="02000503040000020004" pitchFamily="2" charset="0"/>
              </a:rPr>
              <a:t>Legacy and estate planning</a:t>
            </a:r>
          </a:p>
        </p:txBody>
      </p:sp>
      <p:sp>
        <p:nvSpPr>
          <p:cNvPr id="7" name="Content Placeholder 2">
            <a:extLst>
              <a:ext uri="{FF2B5EF4-FFF2-40B4-BE49-F238E27FC236}">
                <a16:creationId xmlns:a16="http://schemas.microsoft.com/office/drawing/2014/main" id="{3CBC0D13-FDCE-7196-64B3-F2CCC42DAED2}"/>
              </a:ext>
            </a:extLst>
          </p:cNvPr>
          <p:cNvSpPr txBox="1">
            <a:spLocks noChangeArrowheads="1"/>
          </p:cNvSpPr>
          <p:nvPr/>
        </p:nvSpPr>
        <p:spPr>
          <a:xfrm>
            <a:off x="678094" y="1797845"/>
            <a:ext cx="7814214" cy="952724"/>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Farmland values are back on the rise</a:t>
            </a:r>
          </a:p>
          <a:p>
            <a:pPr fontAlgn="auto"/>
            <a:r>
              <a:rPr lang="en-US" altLang="en-US" sz="1800" dirty="0">
                <a:latin typeface="FS Elliot Pro" pitchFamily="50" charset="0"/>
                <a:cs typeface="FS Elliot Pro" pitchFamily="50" charset="0"/>
              </a:rPr>
              <a:t>635,000 farm estates paid federal estate tax in 2017</a:t>
            </a:r>
          </a:p>
        </p:txBody>
      </p:sp>
      <p:sp>
        <p:nvSpPr>
          <p:cNvPr id="9" name="Rectangle 8">
            <a:extLst>
              <a:ext uri="{FF2B5EF4-FFF2-40B4-BE49-F238E27FC236}">
                <a16:creationId xmlns:a16="http://schemas.microsoft.com/office/drawing/2014/main" id="{BB73778D-167B-87F7-0A04-35AD4939B54B}"/>
              </a:ext>
            </a:extLst>
          </p:cNvPr>
          <p:cNvSpPr/>
          <p:nvPr/>
        </p:nvSpPr>
        <p:spPr>
          <a:xfrm>
            <a:off x="878388" y="6052756"/>
            <a:ext cx="7165975" cy="276999"/>
          </a:xfrm>
          <a:prstGeom prst="rect">
            <a:avLst/>
          </a:prstGeom>
        </p:spPr>
        <p:txBody>
          <a:bodyPr>
            <a:spAutoFit/>
          </a:bodyPr>
          <a:lstStyle/>
          <a:p>
            <a:pPr>
              <a:defRPr/>
            </a:pPr>
            <a:r>
              <a:rPr lang="en-US" sz="1200" dirty="0">
                <a:solidFill>
                  <a:schemeClr val="tx1">
                    <a:lumMod val="50000"/>
                  </a:schemeClr>
                </a:solidFill>
                <a:latin typeface="FS Elliot Pro Light" panose="02000503040000020004" pitchFamily="50" charset="0"/>
              </a:rPr>
              <a:t>Source: </a:t>
            </a:r>
          </a:p>
        </p:txBody>
      </p:sp>
      <p:pic>
        <p:nvPicPr>
          <p:cNvPr id="8" name="Picture 7">
            <a:extLst>
              <a:ext uri="{FF2B5EF4-FFF2-40B4-BE49-F238E27FC236}">
                <a16:creationId xmlns:a16="http://schemas.microsoft.com/office/drawing/2014/main" id="{1DDA28A7-D6EA-A750-AD82-1B3EEC214785}"/>
              </a:ext>
            </a:extLst>
          </p:cNvPr>
          <p:cNvPicPr>
            <a:picLocks noChangeAspect="1"/>
          </p:cNvPicPr>
          <p:nvPr/>
        </p:nvPicPr>
        <p:blipFill rotWithShape="1">
          <a:blip r:embed="rId3"/>
          <a:srcRect t="1387"/>
          <a:stretch/>
        </p:blipFill>
        <p:spPr>
          <a:xfrm>
            <a:off x="1081882" y="2750569"/>
            <a:ext cx="4057650" cy="3202965"/>
          </a:xfrm>
          <a:prstGeom prst="rect">
            <a:avLst/>
          </a:prstGeom>
        </p:spPr>
      </p:pic>
      <p:sp>
        <p:nvSpPr>
          <p:cNvPr id="10" name="TextBox 9">
            <a:extLst>
              <a:ext uri="{FF2B5EF4-FFF2-40B4-BE49-F238E27FC236}">
                <a16:creationId xmlns:a16="http://schemas.microsoft.com/office/drawing/2014/main" id="{D5672EF8-8368-8473-5792-CCF4618D8D60}"/>
              </a:ext>
            </a:extLst>
          </p:cNvPr>
          <p:cNvSpPr txBox="1"/>
          <p:nvPr/>
        </p:nvSpPr>
        <p:spPr>
          <a:xfrm>
            <a:off x="1864312" y="2905780"/>
            <a:ext cx="1819922" cy="523220"/>
          </a:xfrm>
          <a:prstGeom prst="rect">
            <a:avLst/>
          </a:prstGeom>
          <a:noFill/>
        </p:spPr>
        <p:txBody>
          <a:bodyPr wrap="square" rtlCol="0">
            <a:spAutoFit/>
          </a:bodyPr>
          <a:lstStyle/>
          <a:p>
            <a:r>
              <a:rPr lang="en-US" sz="1400" dirty="0">
                <a:latin typeface="FS Elliot Pro" panose="02000503040000020004" pitchFamily="50" charset="0"/>
              </a:rPr>
              <a:t>Avg. value per acre of Iowa farmland</a:t>
            </a:r>
          </a:p>
        </p:txBody>
      </p:sp>
      <p:sp>
        <p:nvSpPr>
          <p:cNvPr id="12" name="TextBox 11">
            <a:extLst>
              <a:ext uri="{FF2B5EF4-FFF2-40B4-BE49-F238E27FC236}">
                <a16:creationId xmlns:a16="http://schemas.microsoft.com/office/drawing/2014/main" id="{C5BDF250-DDB2-AAAD-207A-DFF471CF22A6}"/>
              </a:ext>
            </a:extLst>
          </p:cNvPr>
          <p:cNvSpPr txBox="1"/>
          <p:nvPr/>
        </p:nvSpPr>
        <p:spPr>
          <a:xfrm>
            <a:off x="1460152" y="6021978"/>
            <a:ext cx="5114040" cy="307777"/>
          </a:xfrm>
          <a:prstGeom prst="rect">
            <a:avLst/>
          </a:prstGeom>
          <a:noFill/>
        </p:spPr>
        <p:txBody>
          <a:bodyPr wrap="square">
            <a:spAutoFit/>
          </a:bodyPr>
          <a:lstStyle/>
          <a:p>
            <a:r>
              <a:rPr lang="en-US" sz="1400" dirty="0">
                <a:hlinkClick r:id="rId4"/>
              </a:rPr>
              <a:t>2022 Iowa State University Farmland Value Survey (iastate.edu)</a:t>
            </a:r>
            <a:endParaRPr lang="en-US" sz="1400" dirty="0"/>
          </a:p>
        </p:txBody>
      </p:sp>
    </p:spTree>
    <p:extLst>
      <p:ext uri="{BB962C8B-B14F-4D97-AF65-F5344CB8AC3E}">
        <p14:creationId xmlns:p14="http://schemas.microsoft.com/office/powerpoint/2010/main" val="4191393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81012"/>
          </a:xfrm>
        </p:spPr>
        <p:txBody>
          <a:bodyPr/>
          <a:lstStyle/>
          <a:p>
            <a:r>
              <a:rPr lang="en-US" dirty="0"/>
              <a:t>Federal estate tax exposure</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57419"/>
          </a:xfrm>
        </p:spPr>
        <p:txBody>
          <a:bodyPr/>
          <a:lstStyle/>
          <a:p>
            <a:r>
              <a:rPr lang="en-US" b="1" dirty="0">
                <a:latin typeface="FS Elliot Pro" panose="02000503040000020004" pitchFamily="2" charset="0"/>
              </a:rPr>
              <a:t>Legacy and estate planning</a:t>
            </a:r>
          </a:p>
        </p:txBody>
      </p:sp>
      <p:sp>
        <p:nvSpPr>
          <p:cNvPr id="7" name="Content Placeholder 2">
            <a:extLst>
              <a:ext uri="{FF2B5EF4-FFF2-40B4-BE49-F238E27FC236}">
                <a16:creationId xmlns:a16="http://schemas.microsoft.com/office/drawing/2014/main" id="{3CBC0D13-FDCE-7196-64B3-F2CCC42DAED2}"/>
              </a:ext>
            </a:extLst>
          </p:cNvPr>
          <p:cNvSpPr txBox="1">
            <a:spLocks noChangeArrowheads="1"/>
          </p:cNvSpPr>
          <p:nvPr/>
        </p:nvSpPr>
        <p:spPr>
          <a:xfrm>
            <a:off x="678094" y="1797844"/>
            <a:ext cx="7814214" cy="1150839"/>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600" dirty="0">
                <a:latin typeface="FS Elliot Pro" pitchFamily="50" charset="0"/>
                <a:cs typeface="FS Elliot Pro" pitchFamily="50" charset="0"/>
              </a:rPr>
              <a:t>2021 fair market value: $13,850,000</a:t>
            </a:r>
          </a:p>
          <a:p>
            <a:pPr fontAlgn="auto"/>
            <a:r>
              <a:rPr lang="en-US" altLang="en-US" sz="1600" dirty="0">
                <a:latin typeface="FS Elliot Pro" pitchFamily="50" charset="0"/>
                <a:cs typeface="FS Elliot Pro" pitchFamily="50" charset="0"/>
              </a:rPr>
              <a:t>Current exclusion is $11.92 million (single); $23.84 million (couple)</a:t>
            </a:r>
          </a:p>
          <a:p>
            <a:pPr fontAlgn="auto"/>
            <a:r>
              <a:rPr lang="en-US" altLang="en-US" sz="1600" dirty="0">
                <a:latin typeface="FS Elliot Pro" pitchFamily="50" charset="0"/>
                <a:cs typeface="FS Elliot Pro" pitchFamily="50" charset="0"/>
              </a:rPr>
              <a:t>Under current legislation, amount will drop approximately in half in 2026  </a:t>
            </a:r>
          </a:p>
          <a:p>
            <a:pPr fontAlgn="auto"/>
            <a:endParaRPr lang="en-US" altLang="en-US" sz="2000" dirty="0">
              <a:latin typeface="FS Elliot Pro" pitchFamily="50" charset="0"/>
              <a:cs typeface="FS Elliot Pro" pitchFamily="50" charset="0"/>
            </a:endParaRPr>
          </a:p>
        </p:txBody>
      </p:sp>
      <p:sp>
        <p:nvSpPr>
          <p:cNvPr id="8" name="TextBox 7">
            <a:extLst>
              <a:ext uri="{FF2B5EF4-FFF2-40B4-BE49-F238E27FC236}">
                <a16:creationId xmlns:a16="http://schemas.microsoft.com/office/drawing/2014/main" id="{75EA6EAE-872C-0982-C61A-B0A7AC64C5AF}"/>
              </a:ext>
            </a:extLst>
          </p:cNvPr>
          <p:cNvSpPr txBox="1"/>
          <p:nvPr/>
        </p:nvSpPr>
        <p:spPr>
          <a:xfrm>
            <a:off x="6318607" y="5664521"/>
            <a:ext cx="1489753" cy="830997"/>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pic>
        <p:nvPicPr>
          <p:cNvPr id="11" name="Picture 10">
            <a:extLst>
              <a:ext uri="{FF2B5EF4-FFF2-40B4-BE49-F238E27FC236}">
                <a16:creationId xmlns:a16="http://schemas.microsoft.com/office/drawing/2014/main" id="{66E6641E-BE5D-1565-E0D1-B105185D6F6C}"/>
              </a:ext>
            </a:extLst>
          </p:cNvPr>
          <p:cNvPicPr>
            <a:picLocks noChangeAspect="1"/>
          </p:cNvPicPr>
          <p:nvPr/>
        </p:nvPicPr>
        <p:blipFill>
          <a:blip r:embed="rId3"/>
          <a:stretch>
            <a:fillRect/>
          </a:stretch>
        </p:blipFill>
        <p:spPr>
          <a:xfrm>
            <a:off x="678094" y="3024529"/>
            <a:ext cx="5489444" cy="3470989"/>
          </a:xfrm>
          <a:prstGeom prst="rect">
            <a:avLst/>
          </a:prstGeom>
        </p:spPr>
      </p:pic>
    </p:spTree>
    <p:extLst>
      <p:ext uri="{BB962C8B-B14F-4D97-AF65-F5344CB8AC3E}">
        <p14:creationId xmlns:p14="http://schemas.microsoft.com/office/powerpoint/2010/main" val="1288792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91286"/>
          </a:xfrm>
        </p:spPr>
        <p:txBody>
          <a:bodyPr/>
          <a:lstStyle/>
          <a:p>
            <a:r>
              <a:rPr lang="en-US" dirty="0"/>
              <a:t>How much can I gift?</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65053"/>
          </a:xfrm>
        </p:spPr>
        <p:txBody>
          <a:bodyPr/>
          <a:lstStyle/>
          <a:p>
            <a:r>
              <a:rPr lang="en-US" b="1" dirty="0">
                <a:latin typeface="FS Elliot Pro" panose="02000503040000020004" pitchFamily="2" charset="0"/>
              </a:rPr>
              <a:t>Legacy and estate planning</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3" y="2044557"/>
            <a:ext cx="7376846" cy="657545"/>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2023 federal gifting limit: $17,000 per year/per donor/per recipient</a:t>
            </a:r>
          </a:p>
          <a:p>
            <a:pPr fontAlgn="auto">
              <a:spcBef>
                <a:spcPts val="600"/>
              </a:spcBef>
              <a:buSzPct val="130000"/>
            </a:pPr>
            <a:r>
              <a:rPr lang="en-US" altLang="en-US" sz="1800" dirty="0">
                <a:latin typeface="FS Elliot Pro" pitchFamily="50" charset="0"/>
                <a:cs typeface="FS Elliot Pro" pitchFamily="50" charset="0"/>
              </a:rPr>
              <a:t>Example for married couple</a:t>
            </a:r>
          </a:p>
          <a:p>
            <a:pPr marL="0" indent="0" fontAlgn="auto">
              <a:spcBef>
                <a:spcPts val="600"/>
              </a:spcBef>
              <a:buSzPct val="130000"/>
              <a:buNone/>
            </a:pPr>
            <a:endParaRPr lang="en-US" altLang="en-US" sz="2000" dirty="0">
              <a:latin typeface="FS Elliot Pro" pitchFamily="50" charset="0"/>
              <a:cs typeface="FS Elliot Pro" pitchFamily="50" charset="0"/>
            </a:endParaRPr>
          </a:p>
        </p:txBody>
      </p:sp>
      <p:pic>
        <p:nvPicPr>
          <p:cNvPr id="12" name="Picture 11" descr="A screenshot of a computer screen&#10;&#10;Description automatically generated">
            <a:extLst>
              <a:ext uri="{FF2B5EF4-FFF2-40B4-BE49-F238E27FC236}">
                <a16:creationId xmlns:a16="http://schemas.microsoft.com/office/drawing/2014/main" id="{9E9790AB-5F6F-33FD-1D6D-3EE14B32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2" y="3423997"/>
            <a:ext cx="7558915" cy="2278971"/>
          </a:xfrm>
          <a:prstGeom prst="rect">
            <a:avLst/>
          </a:prstGeom>
        </p:spPr>
      </p:pic>
    </p:spTree>
    <p:extLst>
      <p:ext uri="{BB962C8B-B14F-4D97-AF65-F5344CB8AC3E}">
        <p14:creationId xmlns:p14="http://schemas.microsoft.com/office/powerpoint/2010/main" val="11344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720724" y="731339"/>
            <a:ext cx="8166423" cy="618889"/>
          </a:xfrm>
        </p:spPr>
        <p:txBody>
          <a:bodyPr/>
          <a:lstStyle/>
          <a:p>
            <a:r>
              <a:rPr lang="en-US" dirty="0"/>
              <a:t>Why gift to an irrevocable life insurance trust (ILIT)?</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720724" y="281940"/>
            <a:ext cx="7960512" cy="372687"/>
          </a:xfrm>
        </p:spPr>
        <p:txBody>
          <a:bodyPr/>
          <a:lstStyle/>
          <a:p>
            <a:r>
              <a:rPr lang="en-US" b="1" dirty="0">
                <a:latin typeface="FS Elliot Pro" panose="02000503040000020004" pitchFamily="2" charset="0"/>
              </a:rPr>
              <a:t>Legacy and estate planning</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1802401"/>
            <a:ext cx="7520684" cy="1372314"/>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Annual gifts purchase life insurance policy</a:t>
            </a:r>
          </a:p>
          <a:p>
            <a:pPr fontAlgn="auto">
              <a:spcBef>
                <a:spcPts val="600"/>
              </a:spcBef>
              <a:buSzPct val="130000"/>
            </a:pPr>
            <a:r>
              <a:rPr lang="en-US" altLang="en-US" sz="1800" dirty="0">
                <a:latin typeface="FS Elliot Pro" pitchFamily="50" charset="0"/>
                <a:cs typeface="FS Elliot Pro" pitchFamily="50" charset="0"/>
              </a:rPr>
              <a:t>Tax-free death benefit can purchase assets from the estate</a:t>
            </a:r>
          </a:p>
          <a:p>
            <a:pPr fontAlgn="auto">
              <a:spcBef>
                <a:spcPts val="600"/>
              </a:spcBef>
              <a:buSzPct val="130000"/>
            </a:pPr>
            <a:r>
              <a:rPr lang="en-US" altLang="en-US" sz="1800" dirty="0">
                <a:latin typeface="FS Elliot Pro" pitchFamily="50" charset="0"/>
                <a:cs typeface="FS Elliot Pro" pitchFamily="50" charset="0"/>
              </a:rPr>
              <a:t>Estate can then use liquidity for: inheritance equalization, estate tax liability, debt </a:t>
            </a:r>
          </a:p>
          <a:p>
            <a:pPr marL="0" indent="0" fontAlgn="auto">
              <a:spcBef>
                <a:spcPts val="600"/>
              </a:spcBef>
              <a:buSzPct val="130000"/>
              <a:buNone/>
            </a:pPr>
            <a:endParaRPr lang="en-US" altLang="en-US" sz="2000" dirty="0">
              <a:latin typeface="FS Elliot Pro" pitchFamily="50" charset="0"/>
              <a:cs typeface="FS Elliot Pro" pitchFamily="50" charset="0"/>
            </a:endParaRPr>
          </a:p>
        </p:txBody>
      </p:sp>
      <p:pic>
        <p:nvPicPr>
          <p:cNvPr id="9" name="Picture 8" descr="A close-up of a document&#10;&#10;Description automatically generated">
            <a:extLst>
              <a:ext uri="{FF2B5EF4-FFF2-40B4-BE49-F238E27FC236}">
                <a16:creationId xmlns:a16="http://schemas.microsoft.com/office/drawing/2014/main" id="{F69F0EF7-4825-8D9E-A0DC-B518D1E65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74" y="3626888"/>
            <a:ext cx="7233374" cy="2122062"/>
          </a:xfrm>
          <a:prstGeom prst="rect">
            <a:avLst/>
          </a:prstGeom>
        </p:spPr>
      </p:pic>
    </p:spTree>
    <p:extLst>
      <p:ext uri="{BB962C8B-B14F-4D97-AF65-F5344CB8AC3E}">
        <p14:creationId xmlns:p14="http://schemas.microsoft.com/office/powerpoint/2010/main" val="19282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67820" y="792984"/>
            <a:ext cx="7975212" cy="522108"/>
          </a:xfrm>
        </p:spPr>
        <p:txBody>
          <a:bodyPr/>
          <a:lstStyle/>
          <a:p>
            <a:r>
              <a:rPr lang="en-US" dirty="0"/>
              <a:t>Key questions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69047" y="442801"/>
            <a:ext cx="8013672" cy="387955"/>
          </a:xfrm>
        </p:spPr>
        <p:txBody>
          <a:bodyPr/>
          <a:lstStyle/>
          <a:p>
            <a:r>
              <a:rPr lang="en-US" b="1" dirty="0">
                <a:latin typeface="FS Elliot Pro" panose="02000503040000020004" pitchFamily="2" charset="0"/>
              </a:rPr>
              <a:t>Retirement income</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67820" y="2028824"/>
            <a:ext cx="7815780" cy="1782887"/>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What will be my sources of retirement income?</a:t>
            </a:r>
          </a:p>
          <a:p>
            <a:pPr fontAlgn="auto">
              <a:spcBef>
                <a:spcPts val="600"/>
              </a:spcBef>
              <a:buSzPct val="130000"/>
            </a:pPr>
            <a:r>
              <a:rPr lang="en-US" altLang="en-US" sz="1800" dirty="0">
                <a:latin typeface="FS Elliot Pro" pitchFamily="50" charset="0"/>
                <a:cs typeface="FS Elliot Pro" pitchFamily="50" charset="0"/>
              </a:rPr>
              <a:t>How much of my income needs will be covered by each resource? </a:t>
            </a:r>
          </a:p>
          <a:p>
            <a:pPr fontAlgn="auto">
              <a:spcBef>
                <a:spcPts val="600"/>
              </a:spcBef>
              <a:buSzPct val="130000"/>
            </a:pPr>
            <a:r>
              <a:rPr lang="en-US" altLang="en-US" sz="1800" dirty="0">
                <a:latin typeface="FS Elliot Pro" pitchFamily="50" charset="0"/>
                <a:cs typeface="FS Elliot Pro" pitchFamily="50" charset="0"/>
              </a:rPr>
              <a:t>Will my resources meet my retirement income goal?</a:t>
            </a:r>
          </a:p>
        </p:txBody>
      </p:sp>
    </p:spTree>
    <p:extLst>
      <p:ext uri="{BB962C8B-B14F-4D97-AF65-F5344CB8AC3E}">
        <p14:creationId xmlns:p14="http://schemas.microsoft.com/office/powerpoint/2010/main" val="19979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01560"/>
          </a:xfrm>
        </p:spPr>
        <p:txBody>
          <a:bodyPr/>
          <a:lstStyle/>
          <a:p>
            <a:r>
              <a:rPr lang="en-US" dirty="0"/>
              <a:t>Retirement analysis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72687"/>
          </a:xfrm>
        </p:spPr>
        <p:txBody>
          <a:bodyPr/>
          <a:lstStyle/>
          <a:p>
            <a:r>
              <a:rPr lang="en-US" b="1" dirty="0">
                <a:latin typeface="FS Elliot Pro" panose="02000503040000020004" pitchFamily="2" charset="0"/>
              </a:rPr>
              <a:t>Retirement income</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2054831"/>
            <a:ext cx="7211872" cy="3298004"/>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Agribusiness income</a:t>
            </a:r>
          </a:p>
          <a:p>
            <a:pPr fontAlgn="auto">
              <a:spcBef>
                <a:spcPts val="600"/>
              </a:spcBef>
              <a:buSzPct val="130000"/>
            </a:pPr>
            <a:r>
              <a:rPr lang="en-US" altLang="en-US" sz="1800" dirty="0">
                <a:latin typeface="FS Elliot Pro" pitchFamily="50" charset="0"/>
                <a:cs typeface="FS Elliot Pro" pitchFamily="50" charset="0"/>
              </a:rPr>
              <a:t>Rent </a:t>
            </a:r>
          </a:p>
          <a:p>
            <a:pPr fontAlgn="auto">
              <a:spcBef>
                <a:spcPts val="600"/>
              </a:spcBef>
              <a:buSzPct val="130000"/>
            </a:pPr>
            <a:r>
              <a:rPr lang="en-US" altLang="en-US" sz="1800" dirty="0">
                <a:latin typeface="FS Elliot Pro" pitchFamily="50" charset="0"/>
                <a:cs typeface="FS Elliot Pro" pitchFamily="50" charset="0"/>
              </a:rPr>
              <a:t>Social security</a:t>
            </a:r>
          </a:p>
          <a:p>
            <a:pPr fontAlgn="auto">
              <a:spcBef>
                <a:spcPts val="600"/>
              </a:spcBef>
              <a:buSzPct val="130000"/>
            </a:pPr>
            <a:r>
              <a:rPr lang="en-US" altLang="en-US" sz="1800" dirty="0">
                <a:latin typeface="FS Elliot Pro" pitchFamily="50" charset="0"/>
                <a:cs typeface="FS Elliot Pro" pitchFamily="50" charset="0"/>
              </a:rPr>
              <a:t>Partial/total sale of operation</a:t>
            </a:r>
          </a:p>
          <a:p>
            <a:pPr fontAlgn="auto">
              <a:spcBef>
                <a:spcPts val="600"/>
              </a:spcBef>
              <a:buSzPct val="130000"/>
            </a:pPr>
            <a:r>
              <a:rPr lang="en-US" altLang="en-US" sz="1800" dirty="0">
                <a:latin typeface="FS Elliot Pro" pitchFamily="50" charset="0"/>
                <a:cs typeface="FS Elliot Pro" pitchFamily="50" charset="0"/>
              </a:rPr>
              <a:t>Investment income</a:t>
            </a:r>
          </a:p>
          <a:p>
            <a:pPr fontAlgn="auto">
              <a:spcBef>
                <a:spcPts val="600"/>
              </a:spcBef>
              <a:buSzPct val="130000"/>
            </a:pPr>
            <a:r>
              <a:rPr lang="en-US" altLang="en-US" sz="1800" dirty="0">
                <a:latin typeface="FS Elliot Pro" pitchFamily="50" charset="0"/>
                <a:cs typeface="FS Elliot Pro" pitchFamily="50" charset="0"/>
              </a:rPr>
              <a:t>Pension benefits</a:t>
            </a:r>
          </a:p>
          <a:p>
            <a:pPr fontAlgn="auto">
              <a:spcBef>
                <a:spcPts val="600"/>
              </a:spcBef>
              <a:buSzPct val="130000"/>
            </a:pPr>
            <a:r>
              <a:rPr lang="en-US" altLang="en-US" sz="1800" dirty="0">
                <a:latin typeface="FS Elliot Pro" pitchFamily="50" charset="0"/>
                <a:cs typeface="FS Elliot Pro" pitchFamily="50" charset="0"/>
              </a:rPr>
              <a:t>Qualified plans, Individual Retirement Accounts (IRAs), Roth IRAs</a:t>
            </a:r>
          </a:p>
        </p:txBody>
      </p:sp>
    </p:spTree>
    <p:extLst>
      <p:ext uri="{BB962C8B-B14F-4D97-AF65-F5344CB8AC3E}">
        <p14:creationId xmlns:p14="http://schemas.microsoft.com/office/powerpoint/2010/main" val="3838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CC7F4A5-D98F-8C40-A355-61FCA138AAFF}"/>
              </a:ext>
            </a:extLst>
          </p:cNvPr>
          <p:cNvSpPr>
            <a:spLocks noGrp="1"/>
          </p:cNvSpPr>
          <p:nvPr>
            <p:ph type="title"/>
          </p:nvPr>
        </p:nvSpPr>
        <p:spPr>
          <a:xfrm>
            <a:off x="350430" y="663382"/>
            <a:ext cx="2893252" cy="457200"/>
          </a:xfrm>
        </p:spPr>
        <p:txBody>
          <a:bodyPr/>
          <a:lstStyle/>
          <a:p>
            <a:r>
              <a:rPr lang="en-US" sz="2600" dirty="0"/>
              <a:t>Agriculture’s share of the U.S. economy</a:t>
            </a:r>
            <a:br>
              <a:rPr lang="en-US" sz="2600" dirty="0"/>
            </a:br>
            <a:br>
              <a:rPr lang="en-US" sz="2600" dirty="0"/>
            </a:br>
            <a:r>
              <a:rPr lang="en-US" sz="1800" dirty="0"/>
              <a:t>Agriculture, food, and related industries contributed roughly $1.3 trillion to the U.S. gross domestic product (GDP) in 2021, a 5.4% share.</a:t>
            </a:r>
            <a:br>
              <a:rPr lang="en-US" sz="1800" dirty="0"/>
            </a:br>
            <a:br>
              <a:rPr lang="en-US" sz="1800" dirty="0"/>
            </a:br>
            <a:r>
              <a:rPr lang="en-US" sz="1800" dirty="0"/>
              <a:t>The output of America’s farms contributed $164.7 billion of this sum—about 0.7%of GDP.  (Jan. 2023)</a:t>
            </a:r>
          </a:p>
        </p:txBody>
      </p:sp>
      <p:sp>
        <p:nvSpPr>
          <p:cNvPr id="5" name="Footer Placeholder 5">
            <a:extLst>
              <a:ext uri="{FF2B5EF4-FFF2-40B4-BE49-F238E27FC236}">
                <a16:creationId xmlns:a16="http://schemas.microsoft.com/office/drawing/2014/main" id="{41724A93-AA1E-44EF-D8A8-EE78E5867CB3}"/>
              </a:ext>
            </a:extLst>
          </p:cNvPr>
          <p:cNvSpPr txBox="1">
            <a:spLocks/>
          </p:cNvSpPr>
          <p:nvPr/>
        </p:nvSpPr>
        <p:spPr>
          <a:xfrm>
            <a:off x="3949335" y="5464368"/>
            <a:ext cx="6134101" cy="27305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sz="1200" dirty="0">
                <a:latin typeface="FS Elliot Pro Light" panose="02000503040000020004" pitchFamily="50" charset="0"/>
              </a:rPr>
              <a:t>https://www.ers.usda.gov/data-products/chart-gallery/gallery/chart-detail/?chartId=58270</a:t>
            </a:r>
          </a:p>
        </p:txBody>
      </p:sp>
      <p:pic>
        <p:nvPicPr>
          <p:cNvPr id="7" name="Picture 6">
            <a:extLst>
              <a:ext uri="{FF2B5EF4-FFF2-40B4-BE49-F238E27FC236}">
                <a16:creationId xmlns:a16="http://schemas.microsoft.com/office/drawing/2014/main" id="{3261436B-D5B4-7FB7-4EAE-320A8D3D830C}"/>
              </a:ext>
            </a:extLst>
          </p:cNvPr>
          <p:cNvPicPr>
            <a:picLocks noChangeAspect="1"/>
          </p:cNvPicPr>
          <p:nvPr/>
        </p:nvPicPr>
        <p:blipFill>
          <a:blip r:embed="rId3"/>
          <a:stretch>
            <a:fillRect/>
          </a:stretch>
        </p:blipFill>
        <p:spPr>
          <a:xfrm>
            <a:off x="3810146" y="891981"/>
            <a:ext cx="5102495" cy="4084967"/>
          </a:xfrm>
          <a:prstGeom prst="rect">
            <a:avLst/>
          </a:prstGeom>
        </p:spPr>
      </p:pic>
    </p:spTree>
    <p:extLst>
      <p:ext uri="{BB962C8B-B14F-4D97-AF65-F5344CB8AC3E}">
        <p14:creationId xmlns:p14="http://schemas.microsoft.com/office/powerpoint/2010/main" val="2569521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57224" y="792984"/>
            <a:ext cx="7985807" cy="491286"/>
          </a:xfrm>
        </p:spPr>
        <p:txBody>
          <a:bodyPr/>
          <a:lstStyle/>
          <a:p>
            <a:r>
              <a:rPr lang="en-US" dirty="0"/>
              <a:t>Is your retirement income protected?</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58401" y="442801"/>
            <a:ext cx="8024318" cy="365053"/>
          </a:xfrm>
        </p:spPr>
        <p:txBody>
          <a:bodyPr/>
          <a:lstStyle/>
          <a:p>
            <a:r>
              <a:rPr lang="en-US" b="1" dirty="0">
                <a:latin typeface="FS Elliot Pro" panose="02000503040000020004" pitchFamily="2" charset="0"/>
              </a:rPr>
              <a:t>Retirement income</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57224" y="2028824"/>
            <a:ext cx="4541498" cy="2553450"/>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The national average cost for long term care in the U.S. is </a:t>
            </a:r>
            <a:r>
              <a:rPr lang="en-US" altLang="en-US" sz="2400" dirty="0">
                <a:solidFill>
                  <a:srgbClr val="0070C0"/>
                </a:solidFill>
                <a:latin typeface="FS Elliot Pro" pitchFamily="50" charset="0"/>
                <a:cs typeface="FS Elliot Pro" pitchFamily="50" charset="0"/>
              </a:rPr>
              <a:t>$7,908/month </a:t>
            </a:r>
            <a:r>
              <a:rPr lang="en-US" altLang="en-US" sz="1800" dirty="0">
                <a:latin typeface="FS Elliot Pro" pitchFamily="50" charset="0"/>
                <a:cs typeface="FS Elliot Pro" pitchFamily="50" charset="0"/>
              </a:rPr>
              <a:t>for a semi-private nursing home room.</a:t>
            </a:r>
            <a:r>
              <a:rPr lang="en-US" altLang="en-US" sz="1800" baseline="30000" dirty="0">
                <a:latin typeface="FS Elliot Pro" pitchFamily="50" charset="0"/>
                <a:cs typeface="FS Elliot Pro" pitchFamily="50" charset="0"/>
              </a:rPr>
              <a:t>1</a:t>
            </a:r>
          </a:p>
          <a:p>
            <a:pPr fontAlgn="auto">
              <a:spcBef>
                <a:spcPts val="600"/>
              </a:spcBef>
              <a:buSzPct val="130000"/>
            </a:pPr>
            <a:r>
              <a:rPr lang="en-US" altLang="en-US" sz="1800" dirty="0">
                <a:latin typeface="FS Elliot Pro" pitchFamily="50" charset="0"/>
                <a:cs typeface="FS Elliot Pro" pitchFamily="50" charset="0"/>
              </a:rPr>
              <a:t>How would that affect your retirement income goals?</a:t>
            </a:r>
          </a:p>
        </p:txBody>
      </p:sp>
      <p:sp>
        <p:nvSpPr>
          <p:cNvPr id="2" name="Footer Placeholder 3">
            <a:extLst>
              <a:ext uri="{FF2B5EF4-FFF2-40B4-BE49-F238E27FC236}">
                <a16:creationId xmlns:a16="http://schemas.microsoft.com/office/drawing/2014/main" id="{994F71B6-1AA8-57F2-E665-2C575E5DD261}"/>
              </a:ext>
            </a:extLst>
          </p:cNvPr>
          <p:cNvSpPr txBox="1">
            <a:spLocks noChangeArrowheads="1"/>
          </p:cNvSpPr>
          <p:nvPr/>
        </p:nvSpPr>
        <p:spPr bwMode="auto">
          <a:xfrm>
            <a:off x="657225" y="5928491"/>
            <a:ext cx="782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aseline="30000" dirty="0">
                <a:latin typeface="FS Elliot Pro Light" panose="02000503040000020004" pitchFamily="50" charset="0"/>
                <a:ea typeface="FS Elliot Pro" pitchFamily="50" charset="0"/>
                <a:cs typeface="FS Elliot Pro" pitchFamily="50" charset="0"/>
              </a:rPr>
              <a:t>1</a:t>
            </a:r>
            <a:r>
              <a:rPr lang="en-US" altLang="en-US" sz="1100" dirty="0">
                <a:latin typeface="FS Elliot Pro Light" panose="02000503040000020004" pitchFamily="50" charset="0"/>
                <a:ea typeface="FS Elliot Pro" pitchFamily="50" charset="0"/>
                <a:cs typeface="FS Elliot Pro" pitchFamily="50" charset="0"/>
              </a:rPr>
              <a:t> Genworth Cost of Care Survey, 2021.</a:t>
            </a:r>
          </a:p>
          <a:p>
            <a:pPr eaLnBrk="1" hangingPunct="1">
              <a:spcBef>
                <a:spcPct val="0"/>
              </a:spcBef>
              <a:buFontTx/>
              <a:buNone/>
            </a:pPr>
            <a:r>
              <a:rPr lang="en-US" altLang="en-US" sz="1100" baseline="30000" dirty="0">
                <a:latin typeface="FS Elliot Pro Light" panose="02000503040000020004" pitchFamily="50" charset="0"/>
                <a:ea typeface="FS Elliot Pro" pitchFamily="50" charset="0"/>
                <a:cs typeface="FS Elliot Pro" pitchFamily="50" charset="0"/>
              </a:rPr>
              <a:t>2</a:t>
            </a:r>
            <a:r>
              <a:rPr lang="en-US" altLang="en-US" sz="1100" dirty="0">
                <a:latin typeface="FS Elliot Pro Light" panose="02000503040000020004" pitchFamily="50" charset="0"/>
                <a:ea typeface="FS Elliot Pro" pitchFamily="50" charset="0"/>
                <a:cs typeface="FS Elliot Pro" pitchFamily="50" charset="0"/>
              </a:rPr>
              <a:t> National Council on Aging, “Get the facts on healthy aging,” March 2023.</a:t>
            </a:r>
          </a:p>
        </p:txBody>
      </p:sp>
      <p:pic>
        <p:nvPicPr>
          <p:cNvPr id="8" name="Picture 7">
            <a:extLst>
              <a:ext uri="{FF2B5EF4-FFF2-40B4-BE49-F238E27FC236}">
                <a16:creationId xmlns:a16="http://schemas.microsoft.com/office/drawing/2014/main" id="{9BCA3D43-6720-25DE-9E0A-D200E9C764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389" y="2058602"/>
            <a:ext cx="1794163" cy="3630053"/>
          </a:xfrm>
          <a:prstGeom prst="rect">
            <a:avLst/>
          </a:prstGeom>
        </p:spPr>
      </p:pic>
      <p:cxnSp>
        <p:nvCxnSpPr>
          <p:cNvPr id="10" name="Straight Connector 9">
            <a:extLst>
              <a:ext uri="{FF2B5EF4-FFF2-40B4-BE49-F238E27FC236}">
                <a16:creationId xmlns:a16="http://schemas.microsoft.com/office/drawing/2014/main" id="{49671E16-5E29-A770-AC2A-5A8242B72076}"/>
              </a:ext>
            </a:extLst>
          </p:cNvPr>
          <p:cNvCxnSpPr/>
          <p:nvPr/>
        </p:nvCxnSpPr>
        <p:spPr>
          <a:xfrm>
            <a:off x="5784350" y="2058602"/>
            <a:ext cx="0" cy="30990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40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81012"/>
          </a:xfrm>
        </p:spPr>
        <p:txBody>
          <a:bodyPr/>
          <a:lstStyle/>
          <a:p>
            <a:r>
              <a:rPr lang="en-US" dirty="0"/>
              <a:t>Potential protection solutions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57419"/>
          </a:xfrm>
        </p:spPr>
        <p:txBody>
          <a:bodyPr/>
          <a:lstStyle/>
          <a:p>
            <a:r>
              <a:rPr lang="en-US" b="1" dirty="0">
                <a:latin typeface="FS Elliot Pro" panose="02000503040000020004" pitchFamily="2" charset="0"/>
              </a:rPr>
              <a:t>Retirement income</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78094" y="2054831"/>
            <a:ext cx="7211872" cy="1695236"/>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Long term care insurance</a:t>
            </a:r>
          </a:p>
          <a:p>
            <a:pPr fontAlgn="auto">
              <a:spcBef>
                <a:spcPts val="600"/>
              </a:spcBef>
              <a:buSzPct val="130000"/>
            </a:pPr>
            <a:r>
              <a:rPr lang="en-US" altLang="en-US" sz="1800" dirty="0">
                <a:latin typeface="FS Elliot Pro" pitchFamily="50" charset="0"/>
                <a:cs typeface="FS Elliot Pro" pitchFamily="50" charset="0"/>
              </a:rPr>
              <a:t>Liquidate your assets</a:t>
            </a:r>
          </a:p>
          <a:p>
            <a:pPr fontAlgn="auto">
              <a:spcBef>
                <a:spcPts val="600"/>
              </a:spcBef>
              <a:buSzPct val="130000"/>
            </a:pPr>
            <a:r>
              <a:rPr lang="en-US" altLang="en-US" sz="1800" dirty="0">
                <a:latin typeface="FS Elliot Pro" pitchFamily="50" charset="0"/>
                <a:cs typeface="FS Elliot Pro" pitchFamily="50" charset="0"/>
              </a:rPr>
              <a:t>Medicaid</a:t>
            </a:r>
          </a:p>
          <a:p>
            <a:pPr fontAlgn="auto">
              <a:spcBef>
                <a:spcPts val="600"/>
              </a:spcBef>
              <a:buSzPct val="130000"/>
            </a:pPr>
            <a:r>
              <a:rPr lang="en-US" altLang="en-US" sz="1800" dirty="0">
                <a:latin typeface="FS Elliot Pro" pitchFamily="50" charset="0"/>
                <a:cs typeface="FS Elliot Pro" pitchFamily="50" charset="0"/>
              </a:rPr>
              <a:t>Life insurance chronic illness riders</a:t>
            </a:r>
          </a:p>
          <a:p>
            <a:pPr fontAlgn="auto">
              <a:spcBef>
                <a:spcPts val="600"/>
              </a:spcBef>
              <a:buSzPct val="130000"/>
            </a:pPr>
            <a:endParaRPr lang="en-US" altLang="en-US" sz="1800" dirty="0">
              <a:latin typeface="FS Elliot Pro" pitchFamily="50" charset="0"/>
              <a:cs typeface="FS Elliot Pro" pitchFamily="50" charset="0"/>
            </a:endParaRPr>
          </a:p>
        </p:txBody>
      </p:sp>
    </p:spTree>
    <p:extLst>
      <p:ext uri="{BB962C8B-B14F-4D97-AF65-F5344CB8AC3E}">
        <p14:creationId xmlns:p14="http://schemas.microsoft.com/office/powerpoint/2010/main" val="35210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0718" y="792984"/>
            <a:ext cx="7972314" cy="491286"/>
          </a:xfrm>
        </p:spPr>
        <p:txBody>
          <a:bodyPr/>
          <a:lstStyle/>
          <a:p>
            <a:r>
              <a:rPr lang="en-US" dirty="0"/>
              <a:t>Four key planning areas</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1959" y="442801"/>
            <a:ext cx="8010760" cy="365053"/>
          </a:xfrm>
        </p:spPr>
        <p:txBody>
          <a:bodyPr/>
          <a:lstStyle/>
          <a:p>
            <a:r>
              <a:rPr lang="en-US" b="1" dirty="0">
                <a:latin typeface="FS Elliot Pro" panose="02000503040000020004" pitchFamily="2" charset="0"/>
              </a:rPr>
              <a:t>Putting it all together</a:t>
            </a:r>
          </a:p>
        </p:txBody>
      </p:sp>
      <p:pic>
        <p:nvPicPr>
          <p:cNvPr id="2" name="Picture 4">
            <a:extLst>
              <a:ext uri="{FF2B5EF4-FFF2-40B4-BE49-F238E27FC236}">
                <a16:creationId xmlns:a16="http://schemas.microsoft.com/office/drawing/2014/main" id="{E612D24B-83E4-B41E-C567-37F1B3C63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0718" y="2245606"/>
            <a:ext cx="7802563" cy="305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48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53280" y="792984"/>
            <a:ext cx="7989751" cy="509042"/>
          </a:xfrm>
        </p:spPr>
        <p:txBody>
          <a:bodyPr/>
          <a:lstStyle/>
          <a:p>
            <a:r>
              <a:rPr lang="en-US" dirty="0"/>
              <a:t>What’s next? </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54438" y="442801"/>
            <a:ext cx="8028281" cy="378246"/>
          </a:xfrm>
        </p:spPr>
        <p:txBody>
          <a:bodyPr/>
          <a:lstStyle/>
          <a:p>
            <a:r>
              <a:rPr lang="en-US" b="1" dirty="0">
                <a:latin typeface="FS Elliot Pro" panose="02000503040000020004" pitchFamily="2" charset="0"/>
              </a:rPr>
              <a:t>Putting it all together</a:t>
            </a:r>
          </a:p>
        </p:txBody>
      </p:sp>
      <p:sp>
        <p:nvSpPr>
          <p:cNvPr id="2" name="Title 1">
            <a:extLst>
              <a:ext uri="{FF2B5EF4-FFF2-40B4-BE49-F238E27FC236}">
                <a16:creationId xmlns:a16="http://schemas.microsoft.com/office/drawing/2014/main" id="{0475EA85-1A0D-076B-D9DA-53F466F6568F}"/>
              </a:ext>
            </a:extLst>
          </p:cNvPr>
          <p:cNvSpPr txBox="1">
            <a:spLocks noChangeArrowheads="1"/>
          </p:cNvSpPr>
          <p:nvPr/>
        </p:nvSpPr>
        <p:spPr bwMode="auto">
          <a:xfrm>
            <a:off x="653281" y="3041927"/>
            <a:ext cx="289038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eaLnBrk="1" hangingPunct="1">
              <a:spcBef>
                <a:spcPct val="0"/>
              </a:spcBef>
              <a:buFont typeface="Arial" panose="020B0604020202020204" pitchFamily="34" charset="0"/>
              <a:buNone/>
            </a:pPr>
            <a:r>
              <a:rPr lang="en-US" altLang="en-US" sz="2400" dirty="0">
                <a:solidFill>
                  <a:schemeClr val="tx1"/>
                </a:solidFill>
              </a:rPr>
              <a:t>Complete the agriculture planning questionnaire.</a:t>
            </a:r>
          </a:p>
        </p:txBody>
      </p:sp>
      <p:sp>
        <p:nvSpPr>
          <p:cNvPr id="9" name="Arc 8">
            <a:extLst>
              <a:ext uri="{FF2B5EF4-FFF2-40B4-BE49-F238E27FC236}">
                <a16:creationId xmlns:a16="http://schemas.microsoft.com/office/drawing/2014/main" id="{2D7F083A-C46D-80C6-E400-1CE5C9EDA1FE}"/>
              </a:ext>
            </a:extLst>
          </p:cNvPr>
          <p:cNvSpPr/>
          <p:nvPr/>
        </p:nvSpPr>
        <p:spPr>
          <a:xfrm rot="16200000">
            <a:off x="2982719" y="2172253"/>
            <a:ext cx="1237303" cy="1739347"/>
          </a:xfrm>
          <a:prstGeom prst="arc">
            <a:avLst>
              <a:gd name="adj1" fmla="val 17279145"/>
              <a:gd name="adj2" fmla="val 4385051"/>
            </a:avLst>
          </a:prstGeom>
          <a:ln w="41275">
            <a:solidFill>
              <a:srgbClr val="4D4E53"/>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EA180510-A8B2-8AA2-EF69-B69316EA85A4}"/>
              </a:ext>
            </a:extLst>
          </p:cNvPr>
          <p:cNvSpPr/>
          <p:nvPr/>
        </p:nvSpPr>
        <p:spPr>
          <a:xfrm>
            <a:off x="4572000" y="2594113"/>
            <a:ext cx="2355574" cy="2355574"/>
          </a:xfrm>
          <a:prstGeom prst="ellipse">
            <a:avLst/>
          </a:prstGeom>
          <a:solidFill>
            <a:srgbClr val="0076C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7" name="Title 1">
            <a:extLst>
              <a:ext uri="{FF2B5EF4-FFF2-40B4-BE49-F238E27FC236}">
                <a16:creationId xmlns:a16="http://schemas.microsoft.com/office/drawing/2014/main" id="{44540C50-6F85-DAAA-B6C8-35A93B4EFF4C}"/>
              </a:ext>
            </a:extLst>
          </p:cNvPr>
          <p:cNvSpPr txBox="1">
            <a:spLocks noChangeArrowheads="1"/>
          </p:cNvSpPr>
          <p:nvPr/>
        </p:nvSpPr>
        <p:spPr bwMode="auto">
          <a:xfrm>
            <a:off x="4471044" y="2953026"/>
            <a:ext cx="255748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marL="0" indent="0" algn="ctr" eaLnBrk="1" hangingPunct="1">
              <a:spcBef>
                <a:spcPct val="0"/>
              </a:spcBef>
              <a:buNone/>
            </a:pPr>
            <a:r>
              <a:rPr lang="en-US" altLang="en-US" dirty="0">
                <a:solidFill>
                  <a:schemeClr val="bg1"/>
                </a:solidFill>
              </a:rPr>
              <a:t>Receive </a:t>
            </a:r>
            <a:br>
              <a:rPr lang="en-US" altLang="en-US" dirty="0">
                <a:solidFill>
                  <a:schemeClr val="bg1"/>
                </a:solidFill>
              </a:rPr>
            </a:br>
            <a:r>
              <a:rPr lang="en-US" altLang="en-US" dirty="0">
                <a:solidFill>
                  <a:schemeClr val="bg1"/>
                </a:solidFill>
              </a:rPr>
              <a:t>and review the agribusiness planning </a:t>
            </a:r>
            <a:br>
              <a:rPr lang="en-US" altLang="en-US" dirty="0">
                <a:solidFill>
                  <a:schemeClr val="bg1"/>
                </a:solidFill>
              </a:rPr>
            </a:br>
            <a:r>
              <a:rPr lang="en-US" altLang="en-US" dirty="0">
                <a:solidFill>
                  <a:schemeClr val="bg1"/>
                </a:solidFill>
              </a:rPr>
              <a:t>report. </a:t>
            </a:r>
          </a:p>
        </p:txBody>
      </p:sp>
    </p:spTree>
    <p:extLst>
      <p:ext uri="{BB962C8B-B14F-4D97-AF65-F5344CB8AC3E}">
        <p14:creationId xmlns:p14="http://schemas.microsoft.com/office/powerpoint/2010/main" val="16767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F83B3-9C4E-D2A1-352A-6AC38562CBFC}"/>
              </a:ext>
            </a:extLst>
          </p:cNvPr>
          <p:cNvPicPr>
            <a:picLocks noChangeAspect="1"/>
          </p:cNvPicPr>
          <p:nvPr/>
        </p:nvPicPr>
        <p:blipFill>
          <a:blip r:embed="rId3"/>
          <a:stretch>
            <a:fillRect/>
          </a:stretch>
        </p:blipFill>
        <p:spPr>
          <a:xfrm>
            <a:off x="6520394" y="2853704"/>
            <a:ext cx="2021768" cy="2630415"/>
          </a:xfrm>
          <a:prstGeom prst="rect">
            <a:avLst/>
          </a:prstGeom>
        </p:spPr>
      </p:pic>
      <p:pic>
        <p:nvPicPr>
          <p:cNvPr id="8" name="Picture 7">
            <a:extLst>
              <a:ext uri="{FF2B5EF4-FFF2-40B4-BE49-F238E27FC236}">
                <a16:creationId xmlns:a16="http://schemas.microsoft.com/office/drawing/2014/main" id="{D6EC6AB3-E99D-0E86-B675-51A21ADF6E6B}"/>
              </a:ext>
            </a:extLst>
          </p:cNvPr>
          <p:cNvPicPr>
            <a:picLocks noChangeAspect="1"/>
          </p:cNvPicPr>
          <p:nvPr/>
        </p:nvPicPr>
        <p:blipFill>
          <a:blip r:embed="rId4"/>
          <a:stretch>
            <a:fillRect/>
          </a:stretch>
        </p:blipFill>
        <p:spPr>
          <a:xfrm>
            <a:off x="5702435" y="2386046"/>
            <a:ext cx="2003430" cy="2599751"/>
          </a:xfrm>
          <a:prstGeom prst="rect">
            <a:avLst/>
          </a:prstGeom>
        </p:spPr>
      </p:pic>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481012"/>
          </a:xfrm>
        </p:spPr>
        <p:txBody>
          <a:bodyPr/>
          <a:lstStyle/>
          <a:p>
            <a:r>
              <a:rPr lang="en-US" dirty="0"/>
              <a:t>Complete agribusiness request for proposal</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57419"/>
          </a:xfrm>
        </p:spPr>
        <p:txBody>
          <a:bodyPr/>
          <a:lstStyle/>
          <a:p>
            <a:r>
              <a:rPr lang="en-US" b="1" dirty="0">
                <a:latin typeface="FS Elliot Pro" panose="02000503040000020004" pitchFamily="2" charset="0"/>
              </a:rPr>
              <a:t>Take action</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01838" y="2028824"/>
            <a:ext cx="3430231" cy="2481531"/>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Information remains confidential</a:t>
            </a:r>
          </a:p>
          <a:p>
            <a:pPr fontAlgn="auto">
              <a:spcBef>
                <a:spcPts val="600"/>
              </a:spcBef>
              <a:buSzPct val="130000"/>
            </a:pPr>
            <a:r>
              <a:rPr lang="en-US" altLang="en-US" sz="1800" dirty="0">
                <a:latin typeface="FS Elliot Pro" pitchFamily="50" charset="0"/>
                <a:cs typeface="FS Elliot Pro" pitchFamily="50" charset="0"/>
              </a:rPr>
              <a:t>Condensed for quick and easy completion (five pages)</a:t>
            </a:r>
          </a:p>
          <a:p>
            <a:pPr fontAlgn="auto">
              <a:spcBef>
                <a:spcPts val="600"/>
              </a:spcBef>
              <a:buSzPct val="130000"/>
            </a:pPr>
            <a:r>
              <a:rPr lang="en-US" altLang="en-US" sz="1800" dirty="0">
                <a:latin typeface="FS Elliot Pro" pitchFamily="50" charset="0"/>
                <a:cs typeface="FS Elliot Pro" pitchFamily="50" charset="0"/>
              </a:rPr>
              <a:t>Complete and provide to your financial professional</a:t>
            </a:r>
          </a:p>
          <a:p>
            <a:pPr fontAlgn="auto">
              <a:spcBef>
                <a:spcPts val="600"/>
              </a:spcBef>
              <a:buSzPct val="130000"/>
            </a:pPr>
            <a:endParaRPr lang="en-US" altLang="en-US" sz="2400" dirty="0">
              <a:latin typeface="FS Elliot Pro" pitchFamily="50" charset="0"/>
              <a:cs typeface="FS Elliot Pro" pitchFamily="50" charset="0"/>
            </a:endParaRPr>
          </a:p>
        </p:txBody>
      </p:sp>
      <p:pic>
        <p:nvPicPr>
          <p:cNvPr id="7" name="Picture 6">
            <a:extLst>
              <a:ext uri="{FF2B5EF4-FFF2-40B4-BE49-F238E27FC236}">
                <a16:creationId xmlns:a16="http://schemas.microsoft.com/office/drawing/2014/main" id="{FA49CA67-0412-7AB2-7414-691FCD2BE27C}"/>
              </a:ext>
            </a:extLst>
          </p:cNvPr>
          <p:cNvPicPr>
            <a:picLocks noChangeAspect="1"/>
          </p:cNvPicPr>
          <p:nvPr/>
        </p:nvPicPr>
        <p:blipFill>
          <a:blip r:embed="rId5"/>
          <a:stretch>
            <a:fillRect/>
          </a:stretch>
        </p:blipFill>
        <p:spPr>
          <a:xfrm>
            <a:off x="4612499" y="2028825"/>
            <a:ext cx="2005700" cy="2576513"/>
          </a:xfrm>
          <a:prstGeom prst="rect">
            <a:avLst/>
          </a:prstGeom>
        </p:spPr>
      </p:pic>
    </p:spTree>
    <p:extLst>
      <p:ext uri="{BB962C8B-B14F-4D97-AF65-F5344CB8AC3E}">
        <p14:creationId xmlns:p14="http://schemas.microsoft.com/office/powerpoint/2010/main" val="121122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043495BB-1C70-32F5-9DC0-57185BA954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4640" y="2793274"/>
            <a:ext cx="2244725" cy="289560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016A3B9-F439-0548-FF7E-6A1D584A2C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365" y="2325616"/>
            <a:ext cx="2216150" cy="2887663"/>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47272" y="792984"/>
            <a:ext cx="7995760" cy="491286"/>
          </a:xfrm>
        </p:spPr>
        <p:txBody>
          <a:bodyPr/>
          <a:lstStyle/>
          <a:p>
            <a:r>
              <a:rPr lang="en-US" dirty="0"/>
              <a:t>Review your customized proposal</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48400" y="442801"/>
            <a:ext cx="8034319" cy="365053"/>
          </a:xfrm>
        </p:spPr>
        <p:txBody>
          <a:bodyPr/>
          <a:lstStyle/>
          <a:p>
            <a:r>
              <a:rPr lang="en-US" b="1" dirty="0">
                <a:latin typeface="FS Elliot Pro" panose="02000503040000020004" pitchFamily="2" charset="0"/>
              </a:rPr>
              <a:t>Take action</a:t>
            </a:r>
          </a:p>
        </p:txBody>
      </p:sp>
      <p:sp>
        <p:nvSpPr>
          <p:cNvPr id="4" name="Content Placeholder 2">
            <a:extLst>
              <a:ext uri="{FF2B5EF4-FFF2-40B4-BE49-F238E27FC236}">
                <a16:creationId xmlns:a16="http://schemas.microsoft.com/office/drawing/2014/main" id="{C2AFBCA4-B207-8665-E7B7-C25D422A02E9}"/>
              </a:ext>
            </a:extLst>
          </p:cNvPr>
          <p:cNvSpPr txBox="1">
            <a:spLocks noChangeArrowheads="1"/>
          </p:cNvSpPr>
          <p:nvPr/>
        </p:nvSpPr>
        <p:spPr>
          <a:xfrm>
            <a:off x="647272" y="2028824"/>
            <a:ext cx="3384797" cy="4526087"/>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Bef>
                <a:spcPts val="600"/>
              </a:spcBef>
              <a:buSzPct val="130000"/>
            </a:pPr>
            <a:r>
              <a:rPr lang="en-US" altLang="en-US" sz="1800" dirty="0">
                <a:latin typeface="FS Elliot Pro" pitchFamily="50" charset="0"/>
                <a:cs typeface="FS Elliot Pro" pitchFamily="50" charset="0"/>
              </a:rPr>
              <a:t>Complimentary agribusiness planning proposal, customized for your needs</a:t>
            </a:r>
          </a:p>
          <a:p>
            <a:pPr fontAlgn="auto">
              <a:spcBef>
                <a:spcPts val="600"/>
              </a:spcBef>
              <a:buSzPct val="130000"/>
            </a:pPr>
            <a:r>
              <a:rPr lang="en-US" altLang="en-US" sz="1800" dirty="0">
                <a:latin typeface="FS Elliot Pro" pitchFamily="50" charset="0"/>
                <a:cs typeface="FS Elliot Pro" pitchFamily="50" charset="0"/>
              </a:rPr>
              <a:t>Prioritize and target your planning needs</a:t>
            </a:r>
          </a:p>
          <a:p>
            <a:pPr fontAlgn="auto">
              <a:spcBef>
                <a:spcPts val="600"/>
              </a:spcBef>
              <a:buSzPct val="130000"/>
            </a:pPr>
            <a:r>
              <a:rPr lang="en-US" altLang="en-US" sz="1800" dirty="0">
                <a:latin typeface="FS Elliot Pro" pitchFamily="50" charset="0"/>
                <a:cs typeface="FS Elliot Pro" pitchFamily="50" charset="0"/>
              </a:rPr>
              <a:t>Work with your team of professionals to implement and maintain a succession plan</a:t>
            </a:r>
          </a:p>
          <a:p>
            <a:pPr lvl="1" fontAlgn="auto">
              <a:spcBef>
                <a:spcPts val="600"/>
              </a:spcBef>
              <a:buSzPct val="130000"/>
            </a:pPr>
            <a:r>
              <a:rPr lang="en-US" altLang="en-US" dirty="0">
                <a:latin typeface="FS Elliot Pro" pitchFamily="50" charset="0"/>
                <a:cs typeface="FS Elliot Pro" pitchFamily="50" charset="0"/>
              </a:rPr>
              <a:t> Attorney</a:t>
            </a:r>
          </a:p>
          <a:p>
            <a:pPr lvl="1" fontAlgn="auto">
              <a:spcBef>
                <a:spcPts val="600"/>
              </a:spcBef>
              <a:buSzPct val="130000"/>
            </a:pPr>
            <a:r>
              <a:rPr lang="en-US" altLang="en-US" dirty="0">
                <a:latin typeface="FS Elliot Pro" pitchFamily="50" charset="0"/>
                <a:cs typeface="FS Elliot Pro" pitchFamily="50" charset="0"/>
              </a:rPr>
              <a:t> CPA</a:t>
            </a:r>
          </a:p>
          <a:p>
            <a:pPr lvl="1" fontAlgn="auto">
              <a:spcBef>
                <a:spcPts val="600"/>
              </a:spcBef>
              <a:buSzPct val="130000"/>
            </a:pPr>
            <a:r>
              <a:rPr lang="en-US" altLang="en-US" dirty="0">
                <a:latin typeface="FS Elliot Pro" pitchFamily="50" charset="0"/>
                <a:cs typeface="FS Elliot Pro" pitchFamily="50" charset="0"/>
              </a:rPr>
              <a:t> Financial professional</a:t>
            </a:r>
          </a:p>
          <a:p>
            <a:pPr fontAlgn="auto">
              <a:spcBef>
                <a:spcPts val="600"/>
              </a:spcBef>
              <a:buSzPct val="130000"/>
            </a:pPr>
            <a:endParaRPr lang="en-US" altLang="en-US" sz="2400" dirty="0">
              <a:latin typeface="FS Elliot Pro" pitchFamily="50" charset="0"/>
              <a:cs typeface="FS Elliot Pro" pitchFamily="50" charset="0"/>
            </a:endParaRPr>
          </a:p>
        </p:txBody>
      </p:sp>
      <p:pic>
        <p:nvPicPr>
          <p:cNvPr id="10" name="Picture 8">
            <a:extLst>
              <a:ext uri="{FF2B5EF4-FFF2-40B4-BE49-F238E27FC236}">
                <a16:creationId xmlns:a16="http://schemas.microsoft.com/office/drawing/2014/main" id="{B0DADEA9-6A02-5C88-7D36-6EC93D9045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5478" y="1965325"/>
            <a:ext cx="2263775" cy="29273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9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F340FC-EEBC-614B-A348-4D715FB019CF}"/>
              </a:ext>
            </a:extLst>
          </p:cNvPr>
          <p:cNvSpPr txBox="1">
            <a:spLocks/>
          </p:cNvSpPr>
          <p:nvPr/>
        </p:nvSpPr>
        <p:spPr>
          <a:xfrm>
            <a:off x="678872" y="1781212"/>
            <a:ext cx="7786256" cy="1101324"/>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r>
              <a:rPr lang="en-US" sz="4800" dirty="0">
                <a:solidFill>
                  <a:srgbClr val="FFFFFF"/>
                </a:solidFill>
              </a:rPr>
              <a:t>Questions?</a:t>
            </a:r>
          </a:p>
        </p:txBody>
      </p:sp>
      <p:sp>
        <p:nvSpPr>
          <p:cNvPr id="2" name="Rectangle 1">
            <a:extLst>
              <a:ext uri="{FF2B5EF4-FFF2-40B4-BE49-F238E27FC236}">
                <a16:creationId xmlns:a16="http://schemas.microsoft.com/office/drawing/2014/main" id="{B74B2DF9-BD44-EE55-0924-0F02FB39FA70}"/>
              </a:ext>
            </a:extLst>
          </p:cNvPr>
          <p:cNvSpPr/>
          <p:nvPr/>
        </p:nvSpPr>
        <p:spPr>
          <a:xfrm>
            <a:off x="678872" y="3818499"/>
            <a:ext cx="1997278" cy="313932"/>
          </a:xfrm>
          <a:prstGeom prst="rect">
            <a:avLst/>
          </a:prstGeom>
        </p:spPr>
        <p:txBody>
          <a:bodyPr wrap="none">
            <a:spAutoFit/>
          </a:bodyPr>
          <a:lstStyle/>
          <a:p>
            <a:pPr eaLnBrk="1" hangingPunct="1">
              <a:lnSpc>
                <a:spcPct val="80000"/>
              </a:lnSpc>
              <a:buFont typeface="Arial" panose="020B0604020202020204" pitchFamily="34" charset="0"/>
              <a:buNone/>
            </a:pPr>
            <a:r>
              <a:rPr lang="en-US" altLang="en-US" dirty="0">
                <a:solidFill>
                  <a:srgbClr val="FFFFFF"/>
                </a:solidFill>
                <a:latin typeface="Arial" panose="020B0604020202020204" pitchFamily="34" charset="0"/>
                <a:cs typeface="Arial" panose="020B0604020202020204" pitchFamily="34" charset="0"/>
              </a:rPr>
              <a:t>Presenter’s name</a:t>
            </a:r>
          </a:p>
        </p:txBody>
      </p:sp>
      <p:sp>
        <p:nvSpPr>
          <p:cNvPr id="3" name="Text Placeholder 5">
            <a:extLst>
              <a:ext uri="{FF2B5EF4-FFF2-40B4-BE49-F238E27FC236}">
                <a16:creationId xmlns:a16="http://schemas.microsoft.com/office/drawing/2014/main" id="{90DE7A97-1360-568F-E4D6-83882FED63D0}"/>
              </a:ext>
            </a:extLst>
          </p:cNvPr>
          <p:cNvSpPr txBox="1">
            <a:spLocks noChangeArrowheads="1"/>
          </p:cNvSpPr>
          <p:nvPr/>
        </p:nvSpPr>
        <p:spPr bwMode="auto">
          <a:xfrm>
            <a:off x="678872" y="4284169"/>
            <a:ext cx="41592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50000"/>
              </a:lnSpc>
              <a:buFont typeface="Arial" panose="020B0604020202020204" pitchFamily="34" charset="0"/>
              <a:buNone/>
            </a:pPr>
            <a:r>
              <a:rPr lang="en-US" altLang="en-US" sz="1400" dirty="0">
                <a:solidFill>
                  <a:srgbClr val="FFFFFF"/>
                </a:solidFill>
                <a:latin typeface="Arial" panose="020B0604020202020204" pitchFamily="34" charset="0"/>
                <a:cs typeface="Arial" panose="020B0604020202020204" pitchFamily="34" charset="0"/>
              </a:rPr>
              <a:t>Phone</a:t>
            </a:r>
            <a:br>
              <a:rPr lang="en-US" altLang="en-US" sz="1400" dirty="0">
                <a:solidFill>
                  <a:srgbClr val="FFFFFF"/>
                </a:solidFill>
                <a:latin typeface="Arial" panose="020B0604020202020204" pitchFamily="34" charset="0"/>
                <a:cs typeface="Arial" panose="020B0604020202020204" pitchFamily="34" charset="0"/>
              </a:rPr>
            </a:br>
            <a:br>
              <a:rPr lang="en-US" altLang="en-US" sz="1400" dirty="0">
                <a:solidFill>
                  <a:srgbClr val="FFFFFF"/>
                </a:solidFill>
                <a:latin typeface="Arial" panose="020B0604020202020204" pitchFamily="34" charset="0"/>
                <a:cs typeface="Arial" panose="020B0604020202020204" pitchFamily="34" charset="0"/>
              </a:rPr>
            </a:br>
            <a:r>
              <a:rPr lang="en-US" altLang="en-US" sz="1400" dirty="0">
                <a:solidFill>
                  <a:srgbClr val="FFFFFF"/>
                </a:solidFill>
                <a:latin typeface="Arial" panose="020B0604020202020204" pitchFamily="34" charset="0"/>
                <a:cs typeface="Arial" panose="020B0604020202020204" pitchFamily="34" charset="0"/>
              </a:rPr>
              <a:t>Email</a:t>
            </a:r>
            <a:br>
              <a:rPr lang="en-US" altLang="en-US" sz="1400" dirty="0">
                <a:solidFill>
                  <a:srgbClr val="FFFFFF"/>
                </a:solidFill>
                <a:latin typeface="Arial" panose="020B0604020202020204" pitchFamily="34" charset="0"/>
                <a:cs typeface="Arial" panose="020B0604020202020204" pitchFamily="34" charset="0"/>
              </a:rPr>
            </a:br>
            <a:br>
              <a:rPr lang="en-US" altLang="en-US" sz="1400" dirty="0">
                <a:solidFill>
                  <a:srgbClr val="FFFFFF"/>
                </a:solidFill>
                <a:latin typeface="Arial" panose="020B0604020202020204" pitchFamily="34" charset="0"/>
                <a:cs typeface="Arial" panose="020B0604020202020204" pitchFamily="34" charset="0"/>
              </a:rPr>
            </a:br>
            <a:r>
              <a:rPr lang="en-US" altLang="en-US" sz="1400" dirty="0">
                <a:solidFill>
                  <a:srgbClr val="FFFFFF"/>
                </a:solidFill>
                <a:latin typeface="Arial" panose="020B0604020202020204" pitchFamily="34" charset="0"/>
                <a:cs typeface="Arial" panose="020B0604020202020204" pitchFamily="34" charset="0"/>
              </a:rPr>
              <a:t>Website</a:t>
            </a:r>
          </a:p>
          <a:p>
            <a:pPr eaLnBrk="1" hangingPunct="1">
              <a:lnSpc>
                <a:spcPct val="50000"/>
              </a:lnSpc>
              <a:buFont typeface="Arial" panose="020B0604020202020204" pitchFamily="34" charset="0"/>
              <a:buNone/>
            </a:pPr>
            <a:endParaRPr lang="en-US" altLang="en-US" sz="1400" dirty="0">
              <a:solidFill>
                <a:srgbClr val="FFFFFF"/>
              </a:solidFill>
              <a:latin typeface="Arial" panose="020B0604020202020204" pitchFamily="34" charset="0"/>
              <a:cs typeface="Arial" panose="020B0604020202020204" pitchFamily="34" charset="0"/>
            </a:endParaRPr>
          </a:p>
          <a:p>
            <a:pPr eaLnBrk="1" hangingPunct="1">
              <a:lnSpc>
                <a:spcPct val="50000"/>
              </a:lnSpc>
              <a:buFont typeface="Arial" panose="020B0604020202020204" pitchFamily="34" charset="0"/>
              <a:buNone/>
            </a:pPr>
            <a:endParaRPr lang="en-US" altLang="en-US" sz="1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988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CC56289-B93E-E955-8AFB-54BFE78E6422}"/>
              </a:ext>
            </a:extLst>
          </p:cNvPr>
          <p:cNvSpPr txBox="1">
            <a:spLocks noChangeArrowheads="1"/>
          </p:cNvSpPr>
          <p:nvPr/>
        </p:nvSpPr>
        <p:spPr bwMode="auto">
          <a:xfrm>
            <a:off x="681831" y="1761309"/>
            <a:ext cx="7780337" cy="2400657"/>
          </a:xfrm>
          <a:prstGeom prst="rect">
            <a:avLst/>
          </a:prstGeom>
          <a:noFill/>
          <a:ln>
            <a:noFill/>
          </a:ln>
          <a:effectLst/>
        </p:spPr>
        <p:txBody>
          <a:bodyPr>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eaLnBrk="1" fontAlgn="auto" hangingPunct="1">
              <a:spcBef>
                <a:spcPts val="0"/>
              </a:spcBef>
              <a:spcAft>
                <a:spcPts val="1200"/>
              </a:spcAft>
              <a:defRPr/>
            </a:pPr>
            <a:r>
              <a:rPr lang="en-US" sz="1000" dirty="0">
                <a:solidFill>
                  <a:schemeClr val="bg1"/>
                </a:solidFill>
                <a:latin typeface="Arial" panose="020B0604020202020204" pitchFamily="34" charset="0"/>
                <a:cs typeface="Arial" panose="020B0604020202020204" pitchFamily="34" charset="0"/>
              </a:rPr>
              <a:t>The subject matter in this communication is provided with the understanding that Principal® is not rendering legal,</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accounting, or tax advice. You should consult with appropriate counsel or other advisors on all matters pertaining to legal,</a:t>
            </a:r>
            <a:br>
              <a:rPr lang="en-US" sz="10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tax, or accounting obligations and requirements.</a:t>
            </a:r>
          </a:p>
          <a:p>
            <a:pPr marL="0" marR="0">
              <a:spcBef>
                <a:spcPts val="0"/>
              </a:spcBef>
              <a:spcAft>
                <a:spcPts val="0"/>
              </a:spcAft>
            </a:pPr>
            <a:r>
              <a:rPr lang="en-US" sz="1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Insurance products issued by Principal National Life Insurance Company (except in NY), Principal Life Insurance Company</a:t>
            </a:r>
            <a:r>
              <a:rPr lang="en-US" sz="1000" baseline="30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a:t>
            </a:r>
            <a:r>
              <a:rPr lang="en-US" sz="1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 and the companies available through the Preferred Product Network, Inc. Plan administrative services provided through Principal Life. Securities offered through Principal Securities, Inc., member SIPC, and/or independent broker/dealers. Referenced companies are members of the Principal Financial Group</a:t>
            </a:r>
            <a:r>
              <a:rPr lang="en-US" sz="1000" baseline="30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a:t>
            </a:r>
            <a:r>
              <a:rPr lang="en-US" sz="1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 Des Moines, IA 50392.​</a:t>
            </a:r>
          </a:p>
          <a:p>
            <a:pPr marL="0" marR="0">
              <a:spcBef>
                <a:spcPts val="0"/>
              </a:spcBef>
              <a:spcAft>
                <a:spcPts val="0"/>
              </a:spcAft>
            </a:pPr>
            <a:endParaRPr lang="en-US" sz="1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endParaRPr>
          </a:p>
          <a:p>
            <a:pPr eaLnBrk="1" fontAlgn="auto" hangingPunct="1">
              <a:spcBef>
                <a:spcPts val="0"/>
              </a:spcBef>
              <a:spcAft>
                <a:spcPts val="1200"/>
              </a:spcAft>
              <a:defRPr/>
            </a:pPr>
            <a:r>
              <a:rPr lang="en-US" sz="1000" dirty="0">
                <a:ln w="0" cmpd="sng">
                  <a:noFill/>
                </a:ln>
                <a:solidFill>
                  <a:schemeClr val="bg1"/>
                </a:solidFill>
                <a:effectLst>
                  <a:outerShdw blurRad="50800" dist="50800" dir="5400000" sx="1000" sy="1000" algn="ctr" rotWithShape="0">
                    <a:srgbClr val="000000">
                      <a:alpha val="43137"/>
                    </a:srgbClr>
                  </a:outerShdw>
                </a:effectLst>
                <a:latin typeface="Arial" pitchFamily="34" charset="0"/>
              </a:rPr>
              <a:t>No part of this presentation may be reproduced or used in any form or by any means, electronic or mechanical, including photocopying or recording, or by any information storage and retrieval system, without prior written permission from the Principal Financial Group.</a:t>
            </a:r>
          </a:p>
          <a:p>
            <a:pPr marL="0" marR="0">
              <a:spcBef>
                <a:spcPts val="0"/>
              </a:spcBef>
              <a:spcAft>
                <a:spcPts val="0"/>
              </a:spcAft>
            </a:pPr>
            <a:r>
              <a:rPr lang="en-US" sz="1000" dirty="0">
                <a:solidFill>
                  <a:schemeClr val="bg1"/>
                </a:solidFill>
                <a:latin typeface="Arial" panose="020B0604020202020204" pitchFamily="34" charset="0"/>
                <a:cs typeface="Arial" panose="020B0604020202020204" pitchFamily="34" charset="0"/>
              </a:rPr>
              <a:t>Principal</a:t>
            </a:r>
            <a:r>
              <a:rPr lang="en-US" sz="1000" baseline="30000" dirty="0">
                <a:solidFill>
                  <a:schemeClr val="bg1"/>
                </a:solidFill>
                <a:latin typeface="Arial" panose="020B0604020202020204" pitchFamily="34" charset="0"/>
                <a:cs typeface="Arial" panose="020B0604020202020204" pitchFamily="34" charset="0"/>
              </a:rPr>
              <a:t>®</a:t>
            </a:r>
            <a:r>
              <a:rPr lang="en-US" sz="1000" dirty="0">
                <a:solidFill>
                  <a:schemeClr val="bg1"/>
                </a:solidFill>
                <a:latin typeface="Arial" panose="020B0604020202020204" pitchFamily="34" charset="0"/>
                <a:cs typeface="Arial" panose="020B0604020202020204" pitchFamily="34" charset="0"/>
              </a:rPr>
              <a:t>, Principal Financial Group</a:t>
            </a:r>
            <a:r>
              <a:rPr lang="en-US" sz="1000" baseline="30000" dirty="0">
                <a:solidFill>
                  <a:schemeClr val="bg1"/>
                </a:solidFill>
                <a:latin typeface="Arial" panose="020B0604020202020204" pitchFamily="34" charset="0"/>
                <a:cs typeface="Arial" panose="020B0604020202020204" pitchFamily="34" charset="0"/>
              </a:rPr>
              <a:t>®</a:t>
            </a:r>
            <a:r>
              <a:rPr lang="en-US" sz="1000" dirty="0">
                <a:solidFill>
                  <a:schemeClr val="bg1"/>
                </a:solidFill>
                <a:latin typeface="Arial" panose="020B0604020202020204" pitchFamily="34" charset="0"/>
                <a:cs typeface="Arial" panose="020B0604020202020204" pitchFamily="34" charset="0"/>
              </a:rPr>
              <a:t>, and Principal and the logomark design are registered trademarks of Principal Financial Services, Inc., a Principal Financial Group company, in the United States and are trademarks and service marks of Principal Financial Services, Inc., in various countries around the world.</a:t>
            </a:r>
          </a:p>
        </p:txBody>
      </p:sp>
      <p:graphicFrame>
        <p:nvGraphicFramePr>
          <p:cNvPr id="6" name="Table 5">
            <a:extLst>
              <a:ext uri="{FF2B5EF4-FFF2-40B4-BE49-F238E27FC236}">
                <a16:creationId xmlns:a16="http://schemas.microsoft.com/office/drawing/2014/main" id="{1303681C-A0D5-B322-61A8-D9468380FAB3}"/>
              </a:ext>
            </a:extLst>
          </p:cNvPr>
          <p:cNvGraphicFramePr>
            <a:graphicFrameLocks noGrp="1"/>
          </p:cNvGraphicFramePr>
          <p:nvPr>
            <p:extLst>
              <p:ext uri="{D42A27DB-BD31-4B8C-83A1-F6EECF244321}">
                <p14:modId xmlns:p14="http://schemas.microsoft.com/office/powerpoint/2010/main" val="3831925403"/>
              </p:ext>
            </p:extLst>
          </p:nvPr>
        </p:nvGraphicFramePr>
        <p:xfrm>
          <a:off x="781731" y="5267279"/>
          <a:ext cx="5260975" cy="766763"/>
        </p:xfrm>
        <a:graphic>
          <a:graphicData uri="http://schemas.openxmlformats.org/drawingml/2006/table">
            <a:tbl>
              <a:tblPr firstRow="1" bandRow="1">
                <a:tableStyleId>{5C22544A-7EE6-4342-B048-85BDC9FD1C3A}</a:tableStyleId>
              </a:tblPr>
              <a:tblGrid>
                <a:gridCol w="5260975">
                  <a:extLst>
                    <a:ext uri="{9D8B030D-6E8A-4147-A177-3AD203B41FA5}">
                      <a16:colId xmlns:a16="http://schemas.microsoft.com/office/drawing/2014/main" val="3859834191"/>
                    </a:ext>
                  </a:extLst>
                </a:gridCol>
              </a:tblGrid>
              <a:tr h="370585">
                <a:tc>
                  <a:txBody>
                    <a:bodyPr/>
                    <a:lstStyle/>
                    <a:p>
                      <a:pPr algn="ctr"/>
                      <a:r>
                        <a:rPr lang="en-US" sz="1200" b="1" i="0" u="none" strike="noStrike" kern="1200" baseline="0" dirty="0">
                          <a:solidFill>
                            <a:schemeClr val="lt1"/>
                          </a:solidFill>
                          <a:latin typeface="Arial" panose="020B0604020202020204" pitchFamily="34" charset="0"/>
                          <a:ea typeface="+mn-ea"/>
                          <a:cs typeface="Arial" panose="020B0604020202020204" pitchFamily="34" charset="0"/>
                        </a:rPr>
                        <a:t>Not FDIC or NCUA insured</a:t>
                      </a:r>
                      <a:endParaRPr lang="en-US" sz="1200" dirty="0">
                        <a:latin typeface="Arial" panose="020B0604020202020204" pitchFamily="34" charset="0"/>
                        <a:cs typeface="Arial" panose="020B0604020202020204" pitchFamily="34" charset="0"/>
                      </a:endParaRPr>
                    </a:p>
                  </a:txBody>
                  <a:tcPr marL="91451" marR="91451" marT="45689" marB="45689">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07270591"/>
                  </a:ext>
                </a:extLst>
              </a:tr>
              <a:tr h="396177">
                <a:tc>
                  <a:txBody>
                    <a:bodyPr/>
                    <a:lstStyle/>
                    <a:p>
                      <a:pPr algn="ctr"/>
                      <a:r>
                        <a:rPr lang="en-US" sz="1000" b="1" i="0" u="none" strike="noStrike" kern="1200" baseline="0" dirty="0">
                          <a:solidFill>
                            <a:schemeClr val="bg1"/>
                          </a:solidFill>
                          <a:latin typeface="Arial" panose="020B0604020202020204" pitchFamily="34" charset="0"/>
                          <a:ea typeface="+mn-ea"/>
                          <a:cs typeface="Arial" panose="020B0604020202020204" pitchFamily="34" charset="0"/>
                        </a:rPr>
                        <a:t>May lose value • Not a deposit • No bank or credit union guarantee</a:t>
                      </a:r>
                    </a:p>
                    <a:p>
                      <a:pPr algn="ctr"/>
                      <a:r>
                        <a:rPr lang="en-US" sz="1000" b="1" i="0" u="none" strike="noStrike" kern="1200" baseline="0" dirty="0">
                          <a:solidFill>
                            <a:schemeClr val="bg1"/>
                          </a:solidFill>
                          <a:latin typeface="Arial" panose="020B0604020202020204" pitchFamily="34" charset="0"/>
                          <a:ea typeface="+mn-ea"/>
                          <a:cs typeface="Arial" panose="020B0604020202020204" pitchFamily="34" charset="0"/>
                        </a:rPr>
                        <a:t>Not insured by any Federal government agency</a:t>
                      </a:r>
                      <a:endParaRPr lang="en-US" sz="1000" dirty="0">
                        <a:solidFill>
                          <a:schemeClr val="bg1"/>
                        </a:solidFill>
                        <a:latin typeface="Arial" panose="020B0604020202020204" pitchFamily="34" charset="0"/>
                        <a:cs typeface="Arial" panose="020B0604020202020204" pitchFamily="34" charset="0"/>
                      </a:endParaRPr>
                    </a:p>
                  </a:txBody>
                  <a:tcPr marL="91451" marR="91451" marT="45689" marB="45689">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747288366"/>
                  </a:ext>
                </a:extLst>
              </a:tr>
            </a:tbl>
          </a:graphicData>
        </a:graphic>
      </p:graphicFrame>
      <p:sp>
        <p:nvSpPr>
          <p:cNvPr id="7" name="Footer Placeholder 4">
            <a:extLst>
              <a:ext uri="{FF2B5EF4-FFF2-40B4-BE49-F238E27FC236}">
                <a16:creationId xmlns:a16="http://schemas.microsoft.com/office/drawing/2014/main" id="{24E24318-24EE-4383-FAF9-90BE557220DD}"/>
              </a:ext>
            </a:extLst>
          </p:cNvPr>
          <p:cNvSpPr txBox="1">
            <a:spLocks/>
          </p:cNvSpPr>
          <p:nvPr/>
        </p:nvSpPr>
        <p:spPr>
          <a:xfrm>
            <a:off x="781731" y="6466453"/>
            <a:ext cx="7096125" cy="365125"/>
          </a:xfrm>
          <a:prstGeom prst="rect">
            <a:avLst/>
          </a:prstGeom>
        </p:spPr>
        <p:txBody>
          <a:bodyPr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800" spc="100" dirty="0">
                <a:ln w="0" cmpd="sng">
                  <a:noFill/>
                </a:ln>
                <a:solidFill>
                  <a:prstClr val="white"/>
                </a:solidFill>
                <a:effectLst>
                  <a:outerShdw blurRad="50800" dist="50800" dir="5400000" sx="1000" sy="1000" algn="ctr" rotWithShape="0">
                    <a:srgbClr val="000000">
                      <a:alpha val="43137"/>
                    </a:srgbClr>
                  </a:outerShdw>
                </a:effectLst>
                <a:latin typeface="Arial" panose="020B0604020202020204" pitchFamily="34" charset="0"/>
                <a:cs typeface="Arial" panose="020B0604020202020204" pitchFamily="34" charset="0"/>
              </a:rPr>
              <a:t>BB10368-09 | 07/2023 |</a:t>
            </a:r>
            <a:r>
              <a:rPr lang="en-US" sz="800" spc="100" dirty="0">
                <a:ln w="0" cmpd="sng">
                  <a:noFill/>
                </a:ln>
                <a:solidFill>
                  <a:schemeClr val="bg1"/>
                </a:solidFill>
                <a:effectLst>
                  <a:outerShdw blurRad="50800" dist="50800" dir="5400000" sx="1000" sy="1000" algn="ctr" rotWithShape="0">
                    <a:srgbClr val="000000">
                      <a:alpha val="43137"/>
                    </a:srgbClr>
                  </a:outerShdw>
                </a:effectLst>
                <a:latin typeface="Arial" panose="020B0604020202020204" pitchFamily="34" charset="0"/>
                <a:cs typeface="Arial" panose="020B0604020202020204" pitchFamily="34" charset="0"/>
              </a:rPr>
              <a:t> 2951680-062023 </a:t>
            </a:r>
            <a:r>
              <a:rPr lang="en-US" sz="800" spc="100" dirty="0">
                <a:ln w="0" cmpd="sng">
                  <a:noFill/>
                </a:ln>
                <a:solidFill>
                  <a:prstClr val="white"/>
                </a:solidFill>
                <a:effectLst>
                  <a:outerShdw blurRad="50800" dist="50800" dir="5400000" sx="1000" sy="1000" algn="ctr" rotWithShape="0">
                    <a:srgbClr val="000000">
                      <a:alpha val="43137"/>
                    </a:srgbClr>
                  </a:outerShdw>
                </a:effectLst>
                <a:latin typeface="Arial" panose="020B0604020202020204" pitchFamily="34" charset="0"/>
                <a:cs typeface="Arial" panose="020B0604020202020204" pitchFamily="34" charset="0"/>
              </a:rPr>
              <a:t>| </a:t>
            </a:r>
            <a:r>
              <a:rPr lang="en-US" sz="800" dirty="0">
                <a:ln w="0" cmpd="sng">
                  <a:noFill/>
                </a:ln>
                <a:solidFill>
                  <a:prstClr val="white"/>
                </a:solidFill>
                <a:effectLst>
                  <a:outerShdw blurRad="50800" dist="50800" dir="5400000" sx="1000" sy="1000" algn="ctr" rotWithShape="0">
                    <a:srgbClr val="000000">
                      <a:alpha val="43137"/>
                    </a:srgbClr>
                  </a:outerShdw>
                </a:effectLst>
                <a:latin typeface="Arial" pitchFamily="34" charset="0"/>
              </a:rPr>
              <a:t>© 2023 Principal Financial Services, Inc</a:t>
            </a:r>
            <a:r>
              <a:rPr lang="en-US" sz="1200" dirty="0">
                <a:ln w="0" cmpd="sng">
                  <a:noFill/>
                </a:ln>
                <a:solidFill>
                  <a:prstClr val="white"/>
                </a:solidFill>
                <a:effectLst>
                  <a:outerShdw blurRad="50800" dist="50800" dir="5400000" sx="1000" sy="1000" algn="ctr" rotWithShape="0">
                    <a:srgbClr val="000000">
                      <a:alpha val="43137"/>
                    </a:srgbClr>
                  </a:outerShdw>
                </a:effectLst>
                <a:latin typeface="Arial" pitchFamily="34" charset="0"/>
              </a:rPr>
              <a:t>.</a:t>
            </a:r>
          </a:p>
          <a:p>
            <a:pPr fontAlgn="auto">
              <a:spcBef>
                <a:spcPts val="0"/>
              </a:spcBef>
              <a:spcAft>
                <a:spcPts val="0"/>
              </a:spcAft>
              <a:defRPr/>
            </a:pPr>
            <a:endParaRPr lang="en-US" sz="1200" spc="100" dirty="0">
              <a:ln w="0" cmpd="sng">
                <a:noFill/>
              </a:ln>
              <a:solidFill>
                <a:prstClr val="white"/>
              </a:solidFill>
              <a:effectLst>
                <a:outerShdw blurRad="50800" dist="50800" dir="5400000" sx="1000" sy="1000" algn="ctr" rotWithShape="0">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30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413432" y="792984"/>
            <a:ext cx="8229600" cy="457200"/>
          </a:xfrm>
        </p:spPr>
        <p:txBody>
          <a:bodyPr/>
          <a:lstStyle/>
          <a:p>
            <a:r>
              <a:rPr lang="en-US" dirty="0"/>
              <a:t>You’re not alone </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413432" y="442801"/>
            <a:ext cx="8269287" cy="339725"/>
          </a:xfrm>
        </p:spPr>
        <p:txBody>
          <a:bodyPr/>
          <a:lstStyle/>
          <a:p>
            <a:r>
              <a:rPr lang="en-US" b="1" dirty="0">
                <a:latin typeface="FS Elliot Pro" panose="02000503040000020004" pitchFamily="2" charset="0"/>
              </a:rPr>
              <a:t>Farms across the U.S.</a:t>
            </a:r>
          </a:p>
        </p:txBody>
      </p:sp>
      <p:pic>
        <p:nvPicPr>
          <p:cNvPr id="2" name="Picture Placeholder 13">
            <a:extLst>
              <a:ext uri="{FF2B5EF4-FFF2-40B4-BE49-F238E27FC236}">
                <a16:creationId xmlns:a16="http://schemas.microsoft.com/office/drawing/2014/main" id="{973C2A20-4A5F-47D5-3FBB-F7C1CF630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0" y="26127"/>
            <a:ext cx="9144000" cy="6093794"/>
          </a:xfrm>
          <a:prstGeom prst="rect">
            <a:avLst/>
          </a:prstGeom>
        </p:spPr>
      </p:pic>
      <p:sp>
        <p:nvSpPr>
          <p:cNvPr id="7" name="Footer Placeholder 3">
            <a:extLst>
              <a:ext uri="{FF2B5EF4-FFF2-40B4-BE49-F238E27FC236}">
                <a16:creationId xmlns:a16="http://schemas.microsoft.com/office/drawing/2014/main" id="{B204D756-366C-5C4D-9DDA-B7E83AEDD048}"/>
              </a:ext>
            </a:extLst>
          </p:cNvPr>
          <p:cNvSpPr txBox="1">
            <a:spLocks noChangeArrowheads="1"/>
          </p:cNvSpPr>
          <p:nvPr/>
        </p:nvSpPr>
        <p:spPr bwMode="auto">
          <a:xfrm>
            <a:off x="413432" y="6464312"/>
            <a:ext cx="782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latin typeface="FS Elliot Pro Light" panose="02000503040000020004" pitchFamily="50" charset="0"/>
                <a:ea typeface="FS Elliot Pro" pitchFamily="50" charset="0"/>
                <a:cs typeface="FS Elliot Pro" pitchFamily="50" charset="0"/>
              </a:rPr>
              <a:t>* USDA Economic Research Service: America’s Farms and Ranches at a Glance, 2022 Edition, December 2022</a:t>
            </a:r>
          </a:p>
        </p:txBody>
      </p:sp>
      <p:sp>
        <p:nvSpPr>
          <p:cNvPr id="9" name="Text Placeholder 4">
            <a:extLst>
              <a:ext uri="{FF2B5EF4-FFF2-40B4-BE49-F238E27FC236}">
                <a16:creationId xmlns:a16="http://schemas.microsoft.com/office/drawing/2014/main" id="{D4E46D65-9DCA-59E0-1AD8-56C2E9F1F96E}"/>
              </a:ext>
            </a:extLst>
          </p:cNvPr>
          <p:cNvSpPr txBox="1">
            <a:spLocks noChangeArrowheads="1"/>
          </p:cNvSpPr>
          <p:nvPr/>
        </p:nvSpPr>
        <p:spPr>
          <a:xfrm>
            <a:off x="500968" y="543498"/>
            <a:ext cx="5271655" cy="1467139"/>
          </a:xfrm>
          <a:prstGeom prst="rect">
            <a:avLst/>
          </a:prstGeom>
        </p:spPr>
        <p:txBody>
          <a:bodyPr>
            <a:normAutofit/>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defRPr/>
            </a:pPr>
            <a:r>
              <a:rPr lang="en-US" altLang="en-US" sz="3400" dirty="0">
                <a:latin typeface="FS Elliot Pro" panose="02000503040000020004" pitchFamily="50" charset="0"/>
                <a:ea typeface="FS Elliot Pro" panose="02000503040000020004" pitchFamily="50" charset="0"/>
                <a:cs typeface="FS Elliot Pro" panose="02000503040000020004" pitchFamily="50" charset="0"/>
              </a:rPr>
              <a:t>98% of farms/ranches </a:t>
            </a:r>
            <a:br>
              <a:rPr lang="en-US" altLang="en-US" sz="3400" dirty="0">
                <a:latin typeface="FS Elliot Pro" panose="02000503040000020004" pitchFamily="50" charset="0"/>
                <a:ea typeface="FS Elliot Pro" panose="02000503040000020004" pitchFamily="50" charset="0"/>
                <a:cs typeface="FS Elliot Pro" panose="02000503040000020004" pitchFamily="50" charset="0"/>
              </a:rPr>
            </a:br>
            <a:r>
              <a:rPr lang="en-US" altLang="en-US" sz="3400" dirty="0">
                <a:latin typeface="FS Elliot Pro" panose="02000503040000020004" pitchFamily="50" charset="0"/>
                <a:ea typeface="FS Elliot Pro" panose="02000503040000020004" pitchFamily="50" charset="0"/>
                <a:cs typeface="FS Elliot Pro" panose="02000503040000020004" pitchFamily="50" charset="0"/>
              </a:rPr>
              <a:t>are family owned.</a:t>
            </a:r>
            <a:r>
              <a:rPr lang="en-US" altLang="en-US" sz="2400" baseline="30000" dirty="0">
                <a:latin typeface="FS Elliot Pro" panose="02000503040000020004" pitchFamily="50" charset="0"/>
                <a:ea typeface="FS Elliot Pro" panose="02000503040000020004" pitchFamily="50" charset="0"/>
                <a:cs typeface="FS Elliot Pro" panose="02000503040000020004" pitchFamily="50" charset="0"/>
              </a:rPr>
              <a:t>*</a:t>
            </a:r>
            <a:r>
              <a:rPr lang="en-US" altLang="en-US" sz="2400" dirty="0">
                <a:latin typeface="FS Elliot Pro" panose="02000503040000020004" pitchFamily="50" charset="0"/>
                <a:ea typeface="FS Elliot Pro" panose="02000503040000020004" pitchFamily="50" charset="0"/>
                <a:cs typeface="FS Elliot Pro" panose="02000503040000020004" pitchFamily="50" charset="0"/>
              </a:rPr>
              <a:t> </a:t>
            </a:r>
            <a:endParaRPr lang="en-US" sz="2400" dirty="0">
              <a:latin typeface="FS Elliot Pro" panose="02000503040000020004" pitchFamily="50" charset="0"/>
            </a:endParaRPr>
          </a:p>
        </p:txBody>
      </p:sp>
    </p:spTree>
    <p:extLst>
      <p:ext uri="{BB962C8B-B14F-4D97-AF65-F5344CB8AC3E}">
        <p14:creationId xmlns:p14="http://schemas.microsoft.com/office/powerpoint/2010/main" val="2289147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8" name="Title 7">
            <a:extLst>
              <a:ext uri="{FF2B5EF4-FFF2-40B4-BE49-F238E27FC236}">
                <a16:creationId xmlns:a16="http://schemas.microsoft.com/office/drawing/2014/main" id="{C1E5419C-FCE1-565E-D511-49CC8CCD7A97}"/>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362C0742-2F45-CA6C-86BB-F4A06BCC754A}"/>
              </a:ext>
            </a:extLst>
          </p:cNvPr>
          <p:cNvSpPr>
            <a:spLocks noGrp="1"/>
          </p:cNvSpPr>
          <p:nvPr>
            <p:ph type="body" sz="quarter" idx="10"/>
          </p:nvPr>
        </p:nvSpPr>
        <p:spPr/>
        <p:txBody>
          <a:bodyPr/>
          <a:lstStyle/>
          <a:p>
            <a:endParaRPr lang="en-US"/>
          </a:p>
        </p:txBody>
      </p:sp>
      <p:pic>
        <p:nvPicPr>
          <p:cNvPr id="13" name="Picture Placeholder 13">
            <a:extLst>
              <a:ext uri="{FF2B5EF4-FFF2-40B4-BE49-F238E27FC236}">
                <a16:creationId xmlns:a16="http://schemas.microsoft.com/office/drawing/2014/main" id="{5C53F5E9-8F91-5CB2-66D8-3557581F8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a:xfrm>
            <a:off x="1" y="1183"/>
            <a:ext cx="9144000" cy="6282052"/>
          </a:xfrm>
          <a:prstGeom prst="rect">
            <a:avLst/>
          </a:prstGeom>
        </p:spPr>
      </p:pic>
      <p:sp>
        <p:nvSpPr>
          <p:cNvPr id="15" name="Text Placeholder 4">
            <a:extLst>
              <a:ext uri="{FF2B5EF4-FFF2-40B4-BE49-F238E27FC236}">
                <a16:creationId xmlns:a16="http://schemas.microsoft.com/office/drawing/2014/main" id="{7A4BB5FF-ABD8-116B-22DD-05130491198F}"/>
              </a:ext>
            </a:extLst>
          </p:cNvPr>
          <p:cNvSpPr txBox="1">
            <a:spLocks noChangeArrowheads="1"/>
          </p:cNvSpPr>
          <p:nvPr/>
        </p:nvSpPr>
        <p:spPr>
          <a:xfrm>
            <a:off x="774232" y="452719"/>
            <a:ext cx="4999037" cy="1577975"/>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altLang="en-US" sz="3400" dirty="0">
                <a:solidFill>
                  <a:schemeClr val="bg1"/>
                </a:solidFill>
                <a:latin typeface="FS Elliot Pro" pitchFamily="50" charset="0"/>
                <a:ea typeface="FS Elliot Pro" pitchFamily="50" charset="0"/>
                <a:cs typeface="FS Elliot Pro" pitchFamily="50" charset="0"/>
              </a:rPr>
              <a:t>Everyone’s situation</a:t>
            </a:r>
            <a:br>
              <a:rPr lang="en-US" altLang="en-US" sz="3400" dirty="0">
                <a:solidFill>
                  <a:schemeClr val="bg1"/>
                </a:solidFill>
                <a:latin typeface="FS Elliot Pro" pitchFamily="50" charset="0"/>
                <a:ea typeface="FS Elliot Pro" pitchFamily="50" charset="0"/>
                <a:cs typeface="FS Elliot Pro" pitchFamily="50" charset="0"/>
              </a:rPr>
            </a:br>
            <a:r>
              <a:rPr lang="en-US" altLang="en-US" sz="3400" dirty="0">
                <a:solidFill>
                  <a:schemeClr val="bg1"/>
                </a:solidFill>
                <a:latin typeface="FS Elliot Pro" pitchFamily="50" charset="0"/>
                <a:ea typeface="FS Elliot Pro" pitchFamily="50" charset="0"/>
                <a:cs typeface="FS Elliot Pro" pitchFamily="50" charset="0"/>
              </a:rPr>
              <a:t>is unique. </a:t>
            </a:r>
          </a:p>
          <a:p>
            <a:pPr marL="0" indent="0" fontAlgn="auto">
              <a:buNone/>
            </a:pPr>
            <a:endParaRPr lang="en-US" altLang="en-US" sz="3400" dirty="0">
              <a:solidFill>
                <a:schemeClr val="bg1"/>
              </a:solidFill>
              <a:latin typeface="FS Elliot Pro" pitchFamily="50" charset="0"/>
              <a:ea typeface="FS Elliot Pro" pitchFamily="50" charset="0"/>
              <a:cs typeface="FS Elliot Pro" pitchFamily="50" charset="0"/>
            </a:endParaRPr>
          </a:p>
          <a:p>
            <a:pPr marL="0" indent="0" fontAlgn="auto">
              <a:buNone/>
            </a:pPr>
            <a:r>
              <a:rPr lang="en-US" altLang="en-US" sz="3400" dirty="0">
                <a:solidFill>
                  <a:schemeClr val="bg1"/>
                </a:solidFill>
                <a:latin typeface="FS Elliot Pro" pitchFamily="50" charset="0"/>
                <a:ea typeface="FS Elliot Pro" pitchFamily="50" charset="0"/>
                <a:cs typeface="FS Elliot Pro" pitchFamily="50" charset="0"/>
              </a:rPr>
              <a:t>Your analysis should be unique, too. </a:t>
            </a:r>
          </a:p>
        </p:txBody>
      </p:sp>
    </p:spTree>
    <p:extLst>
      <p:ext uri="{BB962C8B-B14F-4D97-AF65-F5344CB8AC3E}">
        <p14:creationId xmlns:p14="http://schemas.microsoft.com/office/powerpoint/2010/main" val="3863233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36588" y="792984"/>
            <a:ext cx="8006444" cy="489164"/>
          </a:xfrm>
        </p:spPr>
        <p:txBody>
          <a:bodyPr/>
          <a:lstStyle/>
          <a:p>
            <a:r>
              <a:rPr lang="en-US" dirty="0"/>
              <a:t>Where do I start? </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37664" y="442801"/>
            <a:ext cx="8045055" cy="363476"/>
          </a:xfrm>
        </p:spPr>
        <p:txBody>
          <a:bodyPr/>
          <a:lstStyle/>
          <a:p>
            <a:r>
              <a:rPr lang="en-US" b="1" dirty="0">
                <a:latin typeface="FS Elliot Pro" panose="02000503040000020004" pitchFamily="2" charset="0"/>
              </a:rPr>
              <a:t>Addressing the Big Question</a:t>
            </a:r>
          </a:p>
        </p:txBody>
      </p:sp>
      <p:sp>
        <p:nvSpPr>
          <p:cNvPr id="7" name="Title 1">
            <a:extLst>
              <a:ext uri="{FF2B5EF4-FFF2-40B4-BE49-F238E27FC236}">
                <a16:creationId xmlns:a16="http://schemas.microsoft.com/office/drawing/2014/main" id="{44540C50-6F85-DAAA-B6C8-35A93B4EFF4C}"/>
              </a:ext>
            </a:extLst>
          </p:cNvPr>
          <p:cNvSpPr txBox="1">
            <a:spLocks noChangeArrowheads="1"/>
          </p:cNvSpPr>
          <p:nvPr/>
        </p:nvSpPr>
        <p:spPr bwMode="auto">
          <a:xfrm>
            <a:off x="4251324" y="2902715"/>
            <a:ext cx="4256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marL="0" indent="0" eaLnBrk="1" hangingPunct="1">
              <a:spcBef>
                <a:spcPct val="0"/>
              </a:spcBef>
              <a:spcAft>
                <a:spcPts val="1800"/>
              </a:spcAft>
              <a:buNone/>
            </a:pPr>
            <a:r>
              <a:rPr lang="en-US" altLang="en-US" sz="2400" dirty="0">
                <a:solidFill>
                  <a:schemeClr val="tx1"/>
                </a:solidFill>
              </a:rPr>
              <a:t>Where are you now?</a:t>
            </a:r>
          </a:p>
          <a:p>
            <a:pPr marL="0" indent="0" eaLnBrk="1" hangingPunct="1">
              <a:spcBef>
                <a:spcPct val="0"/>
              </a:spcBef>
              <a:spcAft>
                <a:spcPts val="1800"/>
              </a:spcAft>
              <a:buNone/>
            </a:pPr>
            <a:r>
              <a:rPr lang="en-US" altLang="en-US" sz="2400" dirty="0">
                <a:solidFill>
                  <a:schemeClr val="tx1"/>
                </a:solidFill>
              </a:rPr>
              <a:t>Where are you going?</a:t>
            </a:r>
          </a:p>
          <a:p>
            <a:pPr marL="0" indent="0" eaLnBrk="1" hangingPunct="1">
              <a:spcBef>
                <a:spcPct val="0"/>
              </a:spcBef>
              <a:spcAft>
                <a:spcPts val="1800"/>
              </a:spcAft>
              <a:buNone/>
            </a:pPr>
            <a:r>
              <a:rPr lang="en-US" altLang="en-US" sz="2400" dirty="0">
                <a:solidFill>
                  <a:schemeClr val="tx1"/>
                </a:solidFill>
              </a:rPr>
              <a:t>How will you get there? </a:t>
            </a:r>
            <a:r>
              <a:rPr lang="en-US" altLang="en-US" sz="2800" dirty="0">
                <a:solidFill>
                  <a:schemeClr val="bg1"/>
                </a:solidFill>
              </a:rPr>
              <a:t>there?</a:t>
            </a:r>
            <a:endParaRPr lang="en-US" altLang="en-US" sz="4400" dirty="0">
              <a:solidFill>
                <a:schemeClr val="bg1"/>
              </a:solidFill>
            </a:endParaRPr>
          </a:p>
        </p:txBody>
      </p:sp>
      <p:sp>
        <p:nvSpPr>
          <p:cNvPr id="10" name="Arc 9">
            <a:extLst>
              <a:ext uri="{FF2B5EF4-FFF2-40B4-BE49-F238E27FC236}">
                <a16:creationId xmlns:a16="http://schemas.microsoft.com/office/drawing/2014/main" id="{7C39875D-6C7C-5CB9-F143-01FB9967F2AE}"/>
              </a:ext>
            </a:extLst>
          </p:cNvPr>
          <p:cNvSpPr/>
          <p:nvPr/>
        </p:nvSpPr>
        <p:spPr>
          <a:xfrm rot="16200000">
            <a:off x="2867358" y="2064795"/>
            <a:ext cx="1237303" cy="1739347"/>
          </a:xfrm>
          <a:prstGeom prst="arc">
            <a:avLst>
              <a:gd name="adj1" fmla="val 17279145"/>
              <a:gd name="adj2" fmla="val 4385051"/>
            </a:avLst>
          </a:prstGeom>
          <a:ln w="41275">
            <a:solidFill>
              <a:srgbClr val="4D4E53"/>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5CA5062E-9226-41EC-38F5-48F1243D9DC0}"/>
              </a:ext>
            </a:extLst>
          </p:cNvPr>
          <p:cNvCxnSpPr/>
          <p:nvPr/>
        </p:nvCxnSpPr>
        <p:spPr>
          <a:xfrm>
            <a:off x="4373217" y="3429000"/>
            <a:ext cx="31805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A778E6-13C9-A857-94E9-F845C15395CB}"/>
              </a:ext>
            </a:extLst>
          </p:cNvPr>
          <p:cNvCxnSpPr/>
          <p:nvPr/>
        </p:nvCxnSpPr>
        <p:spPr>
          <a:xfrm>
            <a:off x="4373217" y="4035287"/>
            <a:ext cx="31805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C8C4B4A-08D5-ECE6-489D-1C17286D9DA4}"/>
              </a:ext>
            </a:extLst>
          </p:cNvPr>
          <p:cNvSpPr/>
          <p:nvPr/>
        </p:nvSpPr>
        <p:spPr>
          <a:xfrm>
            <a:off x="750406" y="2671081"/>
            <a:ext cx="2355574" cy="2355574"/>
          </a:xfrm>
          <a:prstGeom prst="ellipse">
            <a:avLst/>
          </a:prstGeom>
          <a:solidFill>
            <a:srgbClr val="0076C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75EA85-1A0D-076B-D9DA-53F466F6568F}"/>
              </a:ext>
            </a:extLst>
          </p:cNvPr>
          <p:cNvSpPr txBox="1">
            <a:spLocks noChangeArrowheads="1"/>
          </p:cNvSpPr>
          <p:nvPr/>
        </p:nvSpPr>
        <p:spPr bwMode="auto">
          <a:xfrm>
            <a:off x="750406" y="2934468"/>
            <a:ext cx="24599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200">
                <a:solidFill>
                  <a:srgbClr val="4D4E53"/>
                </a:solidFill>
                <a:latin typeface="FS Elliot Pro" pitchFamily="50" charset="0"/>
                <a:ea typeface="FS Elliot Pro" pitchFamily="50" charset="0"/>
                <a:cs typeface="FS Elliot Pro" pitchFamily="50" charset="0"/>
              </a:defRPr>
            </a:lvl1pPr>
            <a:lvl2pPr marL="742950" indent="-285750" defTabSz="457200">
              <a:spcBef>
                <a:spcPct val="20000"/>
              </a:spcBef>
              <a:buFont typeface="Arial" panose="020B0604020202020204" pitchFamily="34" charset="0"/>
              <a:buChar char="–"/>
              <a:defRPr>
                <a:solidFill>
                  <a:srgbClr val="4D4E53"/>
                </a:solidFill>
                <a:latin typeface="FS Elliot Pro" pitchFamily="50" charset="0"/>
                <a:ea typeface="FS Elliot Pro" pitchFamily="50" charset="0"/>
                <a:cs typeface="FS Elliot Pro" pitchFamily="50" charset="0"/>
              </a:defRPr>
            </a:lvl2pPr>
            <a:lvl3pPr marL="1143000" indent="-228600" defTabSz="457200">
              <a:spcBef>
                <a:spcPct val="20000"/>
              </a:spcBef>
              <a:buFont typeface="Arial" panose="020B0604020202020204" pitchFamily="34" charset="0"/>
              <a:buChar char="•"/>
              <a:defRPr sz="2400">
                <a:solidFill>
                  <a:srgbClr val="7F7F7F"/>
                </a:solidFill>
                <a:latin typeface="FS Elliot Pro" pitchFamily="50" charset="0"/>
                <a:ea typeface="FS Elliot Pro" pitchFamily="50" charset="0"/>
                <a:cs typeface="FS Elliot Pro" pitchFamily="50" charset="0"/>
              </a:defRPr>
            </a:lvl3pPr>
            <a:lvl4pPr marL="16002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4pPr>
            <a:lvl5pPr marL="2057400" indent="-228600" defTabSz="457200">
              <a:spcBef>
                <a:spcPct val="20000"/>
              </a:spcBef>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S Elliot Pro" pitchFamily="50" charset="0"/>
                <a:ea typeface="FS Elliot Pro" pitchFamily="50" charset="0"/>
                <a:cs typeface="FS Elliot Pro" pitchFamily="50" charset="0"/>
              </a:defRPr>
            </a:lvl9pPr>
          </a:lstStyle>
          <a:p>
            <a:pPr algn="ctr" eaLnBrk="1" hangingPunct="1">
              <a:lnSpc>
                <a:spcPts val="2980"/>
              </a:lnSpc>
              <a:spcBef>
                <a:spcPct val="0"/>
              </a:spcBef>
              <a:buFont typeface="Arial" panose="020B0604020202020204" pitchFamily="34" charset="0"/>
              <a:buNone/>
            </a:pPr>
            <a:r>
              <a:rPr lang="en-US" altLang="en-US" sz="2400" dirty="0">
                <a:solidFill>
                  <a:schemeClr val="bg1"/>
                </a:solidFill>
              </a:rPr>
              <a:t>Break the</a:t>
            </a:r>
            <a:br>
              <a:rPr lang="en-US" altLang="en-US" sz="2400" dirty="0">
                <a:solidFill>
                  <a:schemeClr val="bg1"/>
                </a:solidFill>
              </a:rPr>
            </a:br>
            <a:r>
              <a:rPr lang="en-US" altLang="en-US" sz="2400" dirty="0">
                <a:solidFill>
                  <a:schemeClr val="bg1"/>
                </a:solidFill>
              </a:rPr>
              <a:t>Big Question</a:t>
            </a:r>
            <a:br>
              <a:rPr lang="en-US" altLang="en-US" sz="2400" dirty="0">
                <a:solidFill>
                  <a:schemeClr val="bg1"/>
                </a:solidFill>
              </a:rPr>
            </a:br>
            <a:r>
              <a:rPr lang="en-US" altLang="en-US" sz="2400" dirty="0">
                <a:solidFill>
                  <a:schemeClr val="bg1"/>
                </a:solidFill>
              </a:rPr>
              <a:t>into smaller, </a:t>
            </a:r>
            <a:br>
              <a:rPr lang="en-US" altLang="en-US" sz="2400" dirty="0">
                <a:solidFill>
                  <a:schemeClr val="bg1"/>
                </a:solidFill>
              </a:rPr>
            </a:br>
            <a:r>
              <a:rPr lang="en-US" altLang="en-US" sz="2400" dirty="0">
                <a:solidFill>
                  <a:schemeClr val="bg1"/>
                </a:solidFill>
              </a:rPr>
              <a:t>manageable </a:t>
            </a:r>
            <a:br>
              <a:rPr lang="en-US" altLang="en-US" sz="2400" dirty="0">
                <a:solidFill>
                  <a:schemeClr val="bg1"/>
                </a:solidFill>
              </a:rPr>
            </a:br>
            <a:r>
              <a:rPr lang="en-US" altLang="en-US" sz="2400" dirty="0">
                <a:solidFill>
                  <a:schemeClr val="bg1"/>
                </a:solidFill>
              </a:rPr>
              <a:t>ones.</a:t>
            </a:r>
          </a:p>
        </p:txBody>
      </p:sp>
    </p:spTree>
    <p:extLst>
      <p:ext uri="{BB962C8B-B14F-4D97-AF65-F5344CB8AC3E}">
        <p14:creationId xmlns:p14="http://schemas.microsoft.com/office/powerpoint/2010/main" val="416108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618966"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41930"/>
          </a:xfrm>
        </p:spPr>
        <p:txBody>
          <a:bodyPr/>
          <a:lstStyle/>
          <a:p>
            <a:r>
              <a:rPr lang="en-US" dirty="0"/>
              <a:t>Financial review</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402684"/>
          </a:xfrm>
        </p:spPr>
        <p:txBody>
          <a:bodyPr/>
          <a:lstStyle/>
          <a:p>
            <a:r>
              <a:rPr lang="en-US" b="1" dirty="0">
                <a:latin typeface="FS Elliot Pro" panose="02000503040000020004" pitchFamily="2" charset="0"/>
              </a:rPr>
              <a:t>Getting started: where are we now?</a:t>
            </a:r>
          </a:p>
        </p:txBody>
      </p:sp>
      <p:pic>
        <p:nvPicPr>
          <p:cNvPr id="4" name="Picture 3">
            <a:extLst>
              <a:ext uri="{FF2B5EF4-FFF2-40B4-BE49-F238E27FC236}">
                <a16:creationId xmlns:a16="http://schemas.microsoft.com/office/drawing/2014/main" id="{B79D92CA-F290-7787-A0DF-EE6028F1275B}"/>
              </a:ext>
            </a:extLst>
          </p:cNvPr>
          <p:cNvPicPr>
            <a:picLocks noChangeAspect="1"/>
          </p:cNvPicPr>
          <p:nvPr/>
        </p:nvPicPr>
        <p:blipFill>
          <a:blip r:embed="rId3"/>
          <a:stretch>
            <a:fillRect/>
          </a:stretch>
        </p:blipFill>
        <p:spPr>
          <a:xfrm>
            <a:off x="773344" y="2525712"/>
            <a:ext cx="7251700" cy="1316212"/>
          </a:xfrm>
          <a:prstGeom prst="rect">
            <a:avLst/>
          </a:prstGeom>
        </p:spPr>
      </p:pic>
      <p:pic>
        <p:nvPicPr>
          <p:cNvPr id="8" name="Picture 7">
            <a:extLst>
              <a:ext uri="{FF2B5EF4-FFF2-40B4-BE49-F238E27FC236}">
                <a16:creationId xmlns:a16="http://schemas.microsoft.com/office/drawing/2014/main" id="{E3796A1C-FC64-3EE6-313B-0A96C08A6A76}"/>
              </a:ext>
            </a:extLst>
          </p:cNvPr>
          <p:cNvPicPr>
            <a:picLocks noChangeAspect="1"/>
          </p:cNvPicPr>
          <p:nvPr/>
        </p:nvPicPr>
        <p:blipFill>
          <a:blip r:embed="rId4"/>
          <a:stretch>
            <a:fillRect/>
          </a:stretch>
        </p:blipFill>
        <p:spPr>
          <a:xfrm>
            <a:off x="773344" y="4117530"/>
            <a:ext cx="7251700" cy="1356162"/>
          </a:xfrm>
          <a:prstGeom prst="rect">
            <a:avLst/>
          </a:prstGeom>
        </p:spPr>
      </p:pic>
      <p:sp>
        <p:nvSpPr>
          <p:cNvPr id="9" name="Text Placeholder 4">
            <a:extLst>
              <a:ext uri="{FF2B5EF4-FFF2-40B4-BE49-F238E27FC236}">
                <a16:creationId xmlns:a16="http://schemas.microsoft.com/office/drawing/2014/main" id="{379BD4E4-44F5-944D-F2DA-D11913AB24AF}"/>
              </a:ext>
            </a:extLst>
          </p:cNvPr>
          <p:cNvSpPr txBox="1">
            <a:spLocks noChangeArrowheads="1"/>
          </p:cNvSpPr>
          <p:nvPr/>
        </p:nvSpPr>
        <p:spPr>
          <a:xfrm>
            <a:off x="678094" y="2074863"/>
            <a:ext cx="7423150" cy="450849"/>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altLang="en-US" sz="1800" dirty="0">
                <a:latin typeface="FS Elliot Pro" pitchFamily="50" charset="0"/>
                <a:cs typeface="FS Elliot Pro" pitchFamily="50" charset="0"/>
              </a:rPr>
              <a:t>Review of Balance Sheet</a:t>
            </a:r>
          </a:p>
        </p:txBody>
      </p:sp>
      <p:sp>
        <p:nvSpPr>
          <p:cNvPr id="2" name="TextBox 1">
            <a:extLst>
              <a:ext uri="{FF2B5EF4-FFF2-40B4-BE49-F238E27FC236}">
                <a16:creationId xmlns:a16="http://schemas.microsoft.com/office/drawing/2014/main" id="{DBD03BCA-B130-59AB-149D-9890D8ADB9DF}"/>
              </a:ext>
            </a:extLst>
          </p:cNvPr>
          <p:cNvSpPr txBox="1"/>
          <p:nvPr/>
        </p:nvSpPr>
        <p:spPr>
          <a:xfrm>
            <a:off x="773344" y="5926516"/>
            <a:ext cx="5669280" cy="276999"/>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spTree>
    <p:extLst>
      <p:ext uri="{BB962C8B-B14F-4D97-AF65-F5344CB8AC3E}">
        <p14:creationId xmlns:p14="http://schemas.microsoft.com/office/powerpoint/2010/main" val="397627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610257"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78094" y="792984"/>
            <a:ext cx="7964938" cy="511834"/>
          </a:xfrm>
        </p:spPr>
        <p:txBody>
          <a:bodyPr/>
          <a:lstStyle/>
          <a:p>
            <a:r>
              <a:rPr lang="en-US" dirty="0"/>
              <a:t>Financial review</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79370" y="442801"/>
            <a:ext cx="8003349" cy="380321"/>
          </a:xfrm>
        </p:spPr>
        <p:txBody>
          <a:bodyPr/>
          <a:lstStyle/>
          <a:p>
            <a:r>
              <a:rPr lang="en-US" b="1" dirty="0">
                <a:latin typeface="FS Elliot Pro" panose="02000503040000020004" pitchFamily="2" charset="0"/>
              </a:rPr>
              <a:t>Getting started: where are we now?</a:t>
            </a:r>
          </a:p>
        </p:txBody>
      </p:sp>
      <p:sp>
        <p:nvSpPr>
          <p:cNvPr id="9" name="Text Placeholder 4">
            <a:extLst>
              <a:ext uri="{FF2B5EF4-FFF2-40B4-BE49-F238E27FC236}">
                <a16:creationId xmlns:a16="http://schemas.microsoft.com/office/drawing/2014/main" id="{379BD4E4-44F5-944D-F2DA-D11913AB24AF}"/>
              </a:ext>
            </a:extLst>
          </p:cNvPr>
          <p:cNvSpPr txBox="1">
            <a:spLocks noChangeArrowheads="1"/>
          </p:cNvSpPr>
          <p:nvPr/>
        </p:nvSpPr>
        <p:spPr>
          <a:xfrm>
            <a:off x="669385" y="1876923"/>
            <a:ext cx="7423150" cy="1027112"/>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Review of current and retirement income sources</a:t>
            </a:r>
          </a:p>
          <a:p>
            <a:pPr fontAlgn="auto"/>
            <a:r>
              <a:rPr lang="en-US" altLang="en-US" sz="1800" dirty="0">
                <a:latin typeface="FS Elliot Pro" pitchFamily="50" charset="0"/>
                <a:cs typeface="FS Elliot Pro" pitchFamily="50" charset="0"/>
              </a:rPr>
              <a:t>Retirement income analysis</a:t>
            </a:r>
          </a:p>
          <a:p>
            <a:pPr fontAlgn="auto"/>
            <a:endParaRPr lang="en-US" altLang="en-US" dirty="0">
              <a:latin typeface="FS Elliot Pro" pitchFamily="50" charset="0"/>
              <a:cs typeface="FS Elliot Pro" pitchFamily="50" charset="0"/>
            </a:endParaRPr>
          </a:p>
        </p:txBody>
      </p:sp>
      <p:pic>
        <p:nvPicPr>
          <p:cNvPr id="2" name="Content Placeholder 3">
            <a:extLst>
              <a:ext uri="{FF2B5EF4-FFF2-40B4-BE49-F238E27FC236}">
                <a16:creationId xmlns:a16="http://schemas.microsoft.com/office/drawing/2014/main" id="{05570DA2-D279-31BD-A257-AE3F010DA0DE}"/>
              </a:ext>
            </a:extLst>
          </p:cNvPr>
          <p:cNvPicPr>
            <a:picLocks noChangeAspect="1"/>
          </p:cNvPicPr>
          <p:nvPr/>
        </p:nvPicPr>
        <p:blipFill>
          <a:blip r:embed="rId3"/>
          <a:stretch>
            <a:fillRect/>
          </a:stretch>
        </p:blipFill>
        <p:spPr>
          <a:xfrm>
            <a:off x="678094" y="2858137"/>
            <a:ext cx="7423150" cy="3353750"/>
          </a:xfrm>
          <a:prstGeom prst="rect">
            <a:avLst/>
          </a:prstGeom>
        </p:spPr>
      </p:pic>
      <p:sp>
        <p:nvSpPr>
          <p:cNvPr id="4" name="TextBox 3">
            <a:extLst>
              <a:ext uri="{FF2B5EF4-FFF2-40B4-BE49-F238E27FC236}">
                <a16:creationId xmlns:a16="http://schemas.microsoft.com/office/drawing/2014/main" id="{F11954F7-1004-AC07-AD8D-6BF90FF57162}"/>
              </a:ext>
            </a:extLst>
          </p:cNvPr>
          <p:cNvSpPr txBox="1"/>
          <p:nvPr/>
        </p:nvSpPr>
        <p:spPr>
          <a:xfrm>
            <a:off x="1142370" y="6331131"/>
            <a:ext cx="5669280" cy="276999"/>
          </a:xfrm>
          <a:prstGeom prst="rect">
            <a:avLst/>
          </a:prstGeom>
          <a:noFill/>
        </p:spPr>
        <p:txBody>
          <a:bodyPr wrap="square" rtlCol="0">
            <a:spAutoFit/>
          </a:bodyPr>
          <a:lstStyle/>
          <a:p>
            <a:r>
              <a:rPr lang="en-US" sz="1200" dirty="0">
                <a:latin typeface="FS Elliot Pro Light" panose="02000503040000020004" pitchFamily="50" charset="0"/>
              </a:rPr>
              <a:t>Hypothetical example for illustrative purposes only.</a:t>
            </a:r>
          </a:p>
        </p:txBody>
      </p:sp>
    </p:spTree>
    <p:extLst>
      <p:ext uri="{BB962C8B-B14F-4D97-AF65-F5344CB8AC3E}">
        <p14:creationId xmlns:p14="http://schemas.microsoft.com/office/powerpoint/2010/main" val="244026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D1C39-348F-E84F-8B25-13BB588E5DFF}"/>
              </a:ext>
            </a:extLst>
          </p:cNvPr>
          <p:cNvSpPr txBox="1"/>
          <p:nvPr/>
        </p:nvSpPr>
        <p:spPr>
          <a:xfrm>
            <a:off x="1721922" y="6198919"/>
            <a:ext cx="0" cy="0"/>
          </a:xfrm>
          <a:prstGeom prst="rect">
            <a:avLst/>
          </a:prstGeom>
        </p:spPr>
        <p:txBody>
          <a:bodyPr vert="horz" wrap="none" lIns="91440" tIns="45720" rIns="91440" bIns="45720" rtlCol="0">
            <a:normAutofit fontScale="25000" lnSpcReduction="20000"/>
          </a:bodyPr>
          <a:lstStyle/>
          <a:p>
            <a:pPr marL="0" indent="0" algn="l">
              <a:buFont typeface="Arial"/>
              <a:buNone/>
            </a:pPr>
            <a:endParaRPr lang="en-US" sz="1600" dirty="0">
              <a:solidFill>
                <a:srgbClr val="FFFFFF"/>
              </a:solidFill>
            </a:endParaRPr>
          </a:p>
        </p:txBody>
      </p:sp>
      <p:sp>
        <p:nvSpPr>
          <p:cNvPr id="5" name="Title 4">
            <a:extLst>
              <a:ext uri="{FF2B5EF4-FFF2-40B4-BE49-F238E27FC236}">
                <a16:creationId xmlns:a16="http://schemas.microsoft.com/office/drawing/2014/main" id="{B5268346-F926-A14E-95B7-772B2B41F413}"/>
              </a:ext>
            </a:extLst>
          </p:cNvPr>
          <p:cNvSpPr>
            <a:spLocks noGrp="1"/>
          </p:cNvSpPr>
          <p:nvPr>
            <p:ph type="title"/>
          </p:nvPr>
        </p:nvSpPr>
        <p:spPr>
          <a:xfrm>
            <a:off x="681789" y="792984"/>
            <a:ext cx="7961242" cy="491286"/>
          </a:xfrm>
        </p:spPr>
        <p:txBody>
          <a:bodyPr/>
          <a:lstStyle/>
          <a:p>
            <a:r>
              <a:rPr lang="en-US" dirty="0"/>
              <a:t>Agribusiness goal setting </a:t>
            </a:r>
          </a:p>
        </p:txBody>
      </p:sp>
      <p:sp>
        <p:nvSpPr>
          <p:cNvPr id="6" name="Text Placeholder 5">
            <a:extLst>
              <a:ext uri="{FF2B5EF4-FFF2-40B4-BE49-F238E27FC236}">
                <a16:creationId xmlns:a16="http://schemas.microsoft.com/office/drawing/2014/main" id="{1544AB82-910C-B64B-88E9-66EDAE629841}"/>
              </a:ext>
            </a:extLst>
          </p:cNvPr>
          <p:cNvSpPr>
            <a:spLocks noGrp="1"/>
          </p:cNvSpPr>
          <p:nvPr>
            <p:ph type="body" sz="quarter" idx="10"/>
          </p:nvPr>
        </p:nvSpPr>
        <p:spPr>
          <a:xfrm>
            <a:off x="683083" y="442800"/>
            <a:ext cx="7999635" cy="365053"/>
          </a:xfrm>
        </p:spPr>
        <p:txBody>
          <a:bodyPr/>
          <a:lstStyle/>
          <a:p>
            <a:r>
              <a:rPr lang="en-US" b="1" dirty="0">
                <a:latin typeface="FS Elliot Pro" panose="02000503040000020004" pitchFamily="2" charset="0"/>
              </a:rPr>
              <a:t>Moving forward: where are we going?</a:t>
            </a:r>
          </a:p>
        </p:txBody>
      </p:sp>
      <p:sp>
        <p:nvSpPr>
          <p:cNvPr id="9" name="Text Placeholder 4">
            <a:extLst>
              <a:ext uri="{FF2B5EF4-FFF2-40B4-BE49-F238E27FC236}">
                <a16:creationId xmlns:a16="http://schemas.microsoft.com/office/drawing/2014/main" id="{379BD4E4-44F5-944D-F2DA-D11913AB24AF}"/>
              </a:ext>
            </a:extLst>
          </p:cNvPr>
          <p:cNvSpPr txBox="1">
            <a:spLocks noChangeArrowheads="1"/>
          </p:cNvSpPr>
          <p:nvPr/>
        </p:nvSpPr>
        <p:spPr>
          <a:xfrm>
            <a:off x="681789" y="2003460"/>
            <a:ext cx="7558018" cy="1425539"/>
          </a:xfrm>
          <a:prstGeom prst="rect">
            <a:avLst/>
          </a:prstGeom>
        </p:spPr>
        <p:txBody>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1950" b="0" i="0" kern="1200">
                <a:solidFill>
                  <a:schemeClr val="tx1"/>
                </a:solidFill>
                <a:latin typeface="FS Elliot Pro Light" panose="02000503040000020004" pitchFamily="2" charset="0"/>
                <a:ea typeface="+mn-ea"/>
                <a:cs typeface="+mn-cs"/>
              </a:defRPr>
            </a:lvl1pPr>
            <a:lvl2pPr marL="514350" indent="-171450" algn="l" defTabSz="685800" rtl="0" eaLnBrk="1" latinLnBrk="0" hangingPunct="1">
              <a:lnSpc>
                <a:spcPct val="90000"/>
              </a:lnSpc>
              <a:spcBef>
                <a:spcPts val="375"/>
              </a:spcBef>
              <a:spcAft>
                <a:spcPts val="450"/>
              </a:spcAft>
              <a:buFont typeface="Monaco" pitchFamily="2" charset="77"/>
              <a:buChar char="⎼"/>
              <a:defRPr lang="en-US" sz="1800" b="0" i="0" kern="1200" dirty="0" smtClean="0">
                <a:solidFill>
                  <a:schemeClr val="tx1"/>
                </a:solidFill>
                <a:latin typeface="FS Elliot Pro Light" panose="02000503040000020004" pitchFamily="2" charset="0"/>
                <a:ea typeface="+mn-ea"/>
                <a:cs typeface="+mn-cs"/>
              </a:defRPr>
            </a:lvl2pPr>
            <a:lvl3pPr marL="822960" indent="-137160" algn="l" defTabSz="685800" rtl="0" eaLnBrk="1" latinLnBrk="0" hangingPunct="1">
              <a:lnSpc>
                <a:spcPct val="90000"/>
              </a:lnSpc>
              <a:spcBef>
                <a:spcPts val="375"/>
              </a:spcBef>
              <a:spcAft>
                <a:spcPts val="450"/>
              </a:spcAft>
              <a:buFont typeface=".PingFang SC Regular"/>
              <a:buChar char="・"/>
              <a:defRPr sz="1500" b="0" i="0" kern="1200">
                <a:solidFill>
                  <a:schemeClr val="tx1"/>
                </a:solidFill>
                <a:latin typeface="FS Elliot Pro Light" panose="02000503040000020004" pitchFamily="2" charset="0"/>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FS Elliot Pro Light" panose="02000503040000020004" pitchFamily="2"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200" b="0" i="0" kern="1200">
                <a:solidFill>
                  <a:schemeClr val="tx1"/>
                </a:solidFill>
                <a:latin typeface="FS Elliot Pro Light"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altLang="en-US" sz="1800" dirty="0">
                <a:latin typeface="FS Elliot Pro" pitchFamily="50" charset="0"/>
                <a:cs typeface="FS Elliot Pro" pitchFamily="50" charset="0"/>
              </a:rPr>
              <a:t>Reviewing current agribusiness structure</a:t>
            </a:r>
          </a:p>
          <a:p>
            <a:pPr fontAlgn="auto"/>
            <a:r>
              <a:rPr lang="en-US" altLang="en-US" sz="1800" dirty="0">
                <a:latin typeface="FS Elliot Pro" pitchFamily="50" charset="0"/>
                <a:cs typeface="FS Elliot Pro" pitchFamily="50" charset="0"/>
              </a:rPr>
              <a:t>Identifying an agribusiness successor</a:t>
            </a:r>
          </a:p>
          <a:p>
            <a:pPr fontAlgn="auto"/>
            <a:r>
              <a:rPr lang="en-US" altLang="en-US" sz="1800" dirty="0">
                <a:latin typeface="FS Elliot Pro" pitchFamily="50" charset="0"/>
                <a:cs typeface="FS Elliot Pro" pitchFamily="50" charset="0"/>
              </a:rPr>
              <a:t>Delineating respective roles </a:t>
            </a:r>
          </a:p>
          <a:p>
            <a:pPr fontAlgn="auto"/>
            <a:r>
              <a:rPr lang="en-US" altLang="en-US" sz="1800" dirty="0">
                <a:latin typeface="FS Elliot Pro" pitchFamily="50" charset="0"/>
                <a:cs typeface="FS Elliot Pro" pitchFamily="50" charset="0"/>
              </a:rPr>
              <a:t>Determining timelines</a:t>
            </a:r>
          </a:p>
          <a:p>
            <a:pPr fontAlgn="auto"/>
            <a:endParaRPr lang="en-US" altLang="en-US" dirty="0">
              <a:latin typeface="FS Elliot Pro" pitchFamily="50" charset="0"/>
              <a:cs typeface="FS Elliot Pro" pitchFamily="50" charset="0"/>
            </a:endParaRPr>
          </a:p>
          <a:p>
            <a:pPr fontAlgn="auto"/>
            <a:endParaRPr lang="en-US" altLang="en-US" dirty="0">
              <a:latin typeface="FS Elliot Pro" pitchFamily="50" charset="0"/>
              <a:cs typeface="FS Elliot Pro" pitchFamily="50" charset="0"/>
            </a:endParaRPr>
          </a:p>
          <a:p>
            <a:pPr fontAlgn="auto"/>
            <a:endParaRPr lang="en-US" altLang="en-US" dirty="0">
              <a:latin typeface="FS Elliot Pro" pitchFamily="50" charset="0"/>
              <a:cs typeface="FS Elliot Pro" pitchFamily="50" charset="0"/>
            </a:endParaRPr>
          </a:p>
        </p:txBody>
      </p:sp>
      <p:pic>
        <p:nvPicPr>
          <p:cNvPr id="7" name="Picture 6">
            <a:extLst>
              <a:ext uri="{FF2B5EF4-FFF2-40B4-BE49-F238E27FC236}">
                <a16:creationId xmlns:a16="http://schemas.microsoft.com/office/drawing/2014/main" id="{60EE4E46-0673-C1AD-8279-FC1985571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079" y="3801328"/>
            <a:ext cx="5430776" cy="2305518"/>
          </a:xfrm>
          <a:prstGeom prst="rect">
            <a:avLst/>
          </a:prstGeom>
        </p:spPr>
      </p:pic>
    </p:spTree>
    <p:extLst>
      <p:ext uri="{BB962C8B-B14F-4D97-AF65-F5344CB8AC3E}">
        <p14:creationId xmlns:p14="http://schemas.microsoft.com/office/powerpoint/2010/main" val="1048080068"/>
      </p:ext>
    </p:extLst>
  </p:cSld>
  <p:clrMapOvr>
    <a:masterClrMapping/>
  </p:clrMapOvr>
</p:sld>
</file>

<file path=ppt/theme/theme1.xml><?xml version="1.0" encoding="utf-8"?>
<a:theme xmlns:a="http://schemas.openxmlformats.org/drawingml/2006/main" name="PrincipalTheme_2021-®">
  <a:themeElements>
    <a:clrScheme name="PRINCIPAL TEMPLATE">
      <a:dk1>
        <a:srgbClr val="333333"/>
      </a:dk1>
      <a:lt1>
        <a:srgbClr val="FFFFFF"/>
      </a:lt1>
      <a:dk2>
        <a:srgbClr val="004C97"/>
      </a:dk2>
      <a:lt2>
        <a:srgbClr val="55FFF5"/>
      </a:lt2>
      <a:accent1>
        <a:srgbClr val="002855"/>
      </a:accent1>
      <a:accent2>
        <a:srgbClr val="0076CF"/>
      </a:accent2>
      <a:accent3>
        <a:srgbClr val="00C3D9"/>
      </a:accent3>
      <a:accent4>
        <a:srgbClr val="BDE3FC"/>
      </a:accent4>
      <a:accent5>
        <a:srgbClr val="DCF94D"/>
      </a:accent5>
      <a:accent6>
        <a:srgbClr val="FAC800"/>
      </a:accent6>
      <a:hlink>
        <a:srgbClr val="0061A0"/>
      </a:hlink>
      <a:folHlink>
        <a:srgbClr val="0091DA"/>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alTheme_2021" id="{C2865712-DE79-EA47-840B-16280491F22C}" vid="{7E40640F-4612-D744-9DF5-98EB5DCF68D4}"/>
    </a:ext>
  </a:extLst>
</a:theme>
</file>

<file path=ppt/theme/theme2.xml><?xml version="1.0" encoding="utf-8"?>
<a:theme xmlns:a="http://schemas.openxmlformats.org/drawingml/2006/main" name="PrincipalTheme_2021-®">
  <a:themeElements>
    <a:clrScheme name="PRINCIPAL TEMPLATE">
      <a:dk1>
        <a:srgbClr val="333333"/>
      </a:dk1>
      <a:lt1>
        <a:srgbClr val="FFFFFF"/>
      </a:lt1>
      <a:dk2>
        <a:srgbClr val="004C97"/>
      </a:dk2>
      <a:lt2>
        <a:srgbClr val="55FFF5"/>
      </a:lt2>
      <a:accent1>
        <a:srgbClr val="002855"/>
      </a:accent1>
      <a:accent2>
        <a:srgbClr val="0076CF"/>
      </a:accent2>
      <a:accent3>
        <a:srgbClr val="00C3D9"/>
      </a:accent3>
      <a:accent4>
        <a:srgbClr val="BDE3FC"/>
      </a:accent4>
      <a:accent5>
        <a:srgbClr val="DCF94D"/>
      </a:accent5>
      <a:accent6>
        <a:srgbClr val="FAC800"/>
      </a:accent6>
      <a:hlink>
        <a:srgbClr val="0061A0"/>
      </a:hlink>
      <a:folHlink>
        <a:srgbClr val="0091DA"/>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alTheme_2021" id="{C2865712-DE79-EA47-840B-16280491F22C}" vid="{7E40640F-4612-D744-9DF5-98EB5DCF68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21ad9c-65f3-4b5a-ad5c-8eb431ac3fd0" xsi:nil="true"/>
    <Notes1 xmlns="00a0abf1-db4d-40c2-9ab0-8f11fd44dbb4" xsi:nil="true"/>
    <SharedWithUsers xmlns="00a0abf1-db4d-40c2-9ab0-8f11fd44dbb4">
      <UserInfo>
        <DisplayName/>
        <AccountId xsi:nil="true"/>
        <AccountType/>
      </UserInfo>
    </SharedWithUsers>
    <lcf76f155ced4ddcb4097134ff3c332f xmlns="5d3dbe52-9a4f-4f08-99d8-aaca30901a44">
      <Terms xmlns="http://schemas.microsoft.com/office/infopath/2007/PartnerControls"/>
    </lcf76f155ced4ddcb4097134ff3c332f>
    <MediaLengthInSeconds xmlns="5d3dbe52-9a4f-4f08-99d8-aaca30901a44" xsi:nil="true"/>
    <checkmark xmlns="5d3dbe52-9a4f-4f08-99d8-aaca30901a44">true</checkmar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FC1B827F3C1442801D581C73294682" ma:contentTypeVersion="17" ma:contentTypeDescription="Create a new document." ma:contentTypeScope="" ma:versionID="f78fc2a66b5231251a21fa5fa43502dc">
  <xsd:schema xmlns:xsd="http://www.w3.org/2001/XMLSchema" xmlns:xs="http://www.w3.org/2001/XMLSchema" xmlns:p="http://schemas.microsoft.com/office/2006/metadata/properties" xmlns:ns2="5d3dbe52-9a4f-4f08-99d8-aaca30901a44" xmlns:ns3="00a0abf1-db4d-40c2-9ab0-8f11fd44dbb4" xmlns:ns4="b321ad9c-65f3-4b5a-ad5c-8eb431ac3fd0" targetNamespace="http://schemas.microsoft.com/office/2006/metadata/properties" ma:root="true" ma:fieldsID="376e1cab67b3738f0724acfd8d65a30e" ns2:_="" ns3:_="" ns4:_="">
    <xsd:import namespace="5d3dbe52-9a4f-4f08-99d8-aaca30901a44"/>
    <xsd:import namespace="00a0abf1-db4d-40c2-9ab0-8f11fd44dbb4"/>
    <xsd:import namespace="b321ad9c-65f3-4b5a-ad5c-8eb431ac3f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Notes1" minOccurs="0"/>
                <xsd:element ref="ns2:MediaLengthInSeconds" minOccurs="0"/>
                <xsd:element ref="ns2:checkmark"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3dbe52-9a4f-4f08-99d8-aaca30901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heckmark" ma:index="21" nillable="true" ma:displayName="check mark" ma:default="1" ma:format="Dropdown" ma:internalName="checkmark">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3f235f5-6c35-4060-8631-19fa73a84a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a0abf1-db4d-40c2-9ab0-8f11fd44db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Notes1" ma:index="19" nillable="true" ma:displayName="Notes" ma:internalName="Notes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21ad9c-65f3-4b5a-ad5c-8eb431ac3fd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b27a41a-bde0-4c0d-b4b9-3654378b47c2}" ma:internalName="TaxCatchAll" ma:showField="CatchAllData" ma:web="00a0abf1-db4d-40c2-9ab0-8f11fd44db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EA054-6AD4-4541-A29A-24E9DE287010}">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88607fc8-d570-402a-a084-7d31b4cdfec4"/>
    <ds:schemaRef ds:uri="http://www.w3.org/XML/1998/namespace"/>
    <ds:schemaRef ds:uri="http://purl.org/dc/terms/"/>
    <ds:schemaRef ds:uri="7ffdfb31-d28b-488b-af84-fb52a0b2ab8b"/>
    <ds:schemaRef ds:uri="http://schemas.microsoft.com/office/infopath/2007/PartnerControls"/>
    <ds:schemaRef ds:uri="b321ad9c-65f3-4b5a-ad5c-8eb431ac3fd0"/>
    <ds:schemaRef ds:uri="64b52936-4d1a-4788-a027-08c67a991459"/>
    <ds:schemaRef ds:uri="00a0abf1-db4d-40c2-9ab0-8f11fd44dbb4"/>
    <ds:schemaRef ds:uri="5d3dbe52-9a4f-4f08-99d8-aaca30901a44"/>
  </ds:schemaRefs>
</ds:datastoreItem>
</file>

<file path=customXml/itemProps2.xml><?xml version="1.0" encoding="utf-8"?>
<ds:datastoreItem xmlns:ds="http://schemas.openxmlformats.org/officeDocument/2006/customXml" ds:itemID="{336AE884-ADBE-4862-AF75-978692BA7978}">
  <ds:schemaRefs>
    <ds:schemaRef ds:uri="http://schemas.microsoft.com/sharepoint/v3/contenttype/forms"/>
  </ds:schemaRefs>
</ds:datastoreItem>
</file>

<file path=customXml/itemProps3.xml><?xml version="1.0" encoding="utf-8"?>
<ds:datastoreItem xmlns:ds="http://schemas.openxmlformats.org/officeDocument/2006/customXml" ds:itemID="{41240C26-1C3C-410C-8EF1-E81C339828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3dbe52-9a4f-4f08-99d8-aaca30901a44"/>
    <ds:schemaRef ds:uri="00a0abf1-db4d-40c2-9ab0-8f11fd44dbb4"/>
    <ds:schemaRef ds:uri="b321ad9c-65f3-4b5a-ad5c-8eb431ac3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6375</TotalTime>
  <Words>5745</Words>
  <Application>Microsoft Office PowerPoint</Application>
  <PresentationFormat>On-screen Show (4:3)</PresentationFormat>
  <Paragraphs>472</Paragraphs>
  <Slides>37</Slides>
  <Notes>37</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8" baseType="lpstr">
      <vt:lpstr>.PingFang SC Regular</vt:lpstr>
      <vt:lpstr>Arial</vt:lpstr>
      <vt:lpstr>Calibri</vt:lpstr>
      <vt:lpstr>Corbel</vt:lpstr>
      <vt:lpstr>FS Elliot Pro</vt:lpstr>
      <vt:lpstr>FS Elliot Pro Light</vt:lpstr>
      <vt:lpstr>Monaco</vt:lpstr>
      <vt:lpstr>STIXGeneral-Regular</vt:lpstr>
      <vt:lpstr>PrincipalTheme_2021-®</vt:lpstr>
      <vt:lpstr>PrincipalTheme_2021-®</vt:lpstr>
      <vt:lpstr>Chart</vt:lpstr>
      <vt:lpstr>PowerPoint Presentation</vt:lpstr>
      <vt:lpstr>You’re not alone. </vt:lpstr>
      <vt:lpstr>Agriculture’s share of the U.S. economy  Agriculture, food, and related industries contributed roughly $1.3 trillion to the U.S. gross domestic product (GDP) in 2021, a 5.4% share.  The output of America’s farms contributed $164.7 billion of this sum—about 0.7%of GDP.  (Jan. 2023)</vt:lpstr>
      <vt:lpstr>You’re not alone </vt:lpstr>
      <vt:lpstr>PowerPoint Presentation</vt:lpstr>
      <vt:lpstr>Where do I start? </vt:lpstr>
      <vt:lpstr>Financial review</vt:lpstr>
      <vt:lpstr>Financial review</vt:lpstr>
      <vt:lpstr>Agribusiness goal setting </vt:lpstr>
      <vt:lpstr>Personal goal setting</vt:lpstr>
      <vt:lpstr>Four key areas</vt:lpstr>
      <vt:lpstr>Key questions</vt:lpstr>
      <vt:lpstr>Business types and characteristics</vt:lpstr>
      <vt:lpstr>Entity discounting</vt:lpstr>
      <vt:lpstr>Entity discounting savings</vt:lpstr>
      <vt:lpstr>Key questions</vt:lpstr>
      <vt:lpstr>Buy-sell arrangements</vt:lpstr>
      <vt:lpstr>Implementing a buy-sell arrangement</vt:lpstr>
      <vt:lpstr>Buy-sell arrangements and funding</vt:lpstr>
      <vt:lpstr>Installment sale</vt:lpstr>
      <vt:lpstr>Key questions</vt:lpstr>
      <vt:lpstr>Estate documents</vt:lpstr>
      <vt:lpstr>Inheritance equalization calculator</vt:lpstr>
      <vt:lpstr>Land values and federal estate tax</vt:lpstr>
      <vt:lpstr>Federal estate tax exposure</vt:lpstr>
      <vt:lpstr>How much can I gift?</vt:lpstr>
      <vt:lpstr>Why gift to an irrevocable life insurance trust (ILIT)?</vt:lpstr>
      <vt:lpstr>Key questions</vt:lpstr>
      <vt:lpstr>Retirement analysis</vt:lpstr>
      <vt:lpstr>Is your retirement income protected?</vt:lpstr>
      <vt:lpstr>Potential protection solutions</vt:lpstr>
      <vt:lpstr>Four key planning areas</vt:lpstr>
      <vt:lpstr>What’s next? </vt:lpstr>
      <vt:lpstr>Complete agribusiness request for proposal</vt:lpstr>
      <vt:lpstr>Review your customized proposal</vt:lpstr>
      <vt:lpstr>PowerPoint Presentation</vt:lpstr>
      <vt:lpstr>PowerPoint Presentation</vt:lpstr>
    </vt:vector>
  </TitlesOfParts>
  <Company>Principal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Agribusiness Solutions</dc:title>
  <dc:creator>Smith, Jessman</dc:creator>
  <cp:lastModifiedBy>Bloom, Melissa</cp:lastModifiedBy>
  <cp:revision>71</cp:revision>
  <dcterms:created xsi:type="dcterms:W3CDTF">2016-11-11T14:48:35Z</dcterms:created>
  <dcterms:modified xsi:type="dcterms:W3CDTF">2023-07-12T18:10:04Z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0x010100E84E03423D1FB149815474C190CFF08A</vt:lpwstr>
  </property>
  <property fmtid="{D5CDD505-2E9C-101B-9397-08002B2CF9AE}" pid="3" name="Notes1">
    <vt:lpwstr/>
  </property>
  <property fmtid="{D5CDD505-2E9C-101B-9397-08002B2CF9AE}" pid="4" name="MSIP_Label_af49516a-7525-4936-8880-b1dc1e580865_Enabled">
    <vt:lpwstr>true</vt:lpwstr>
  </property>
  <property fmtid="{D5CDD505-2E9C-101B-9397-08002B2CF9AE}" pid="5" name="MSIP_Label_af49516a-7525-4936-8880-b1dc1e580865_SetDate">
    <vt:lpwstr>2021-03-18T20:20:34Z</vt:lpwstr>
  </property>
  <property fmtid="{D5CDD505-2E9C-101B-9397-08002B2CF9AE}" pid="6" name="MSIP_Label_af49516a-7525-4936-8880-b1dc1e580865_Method">
    <vt:lpwstr>Privileged</vt:lpwstr>
  </property>
  <property fmtid="{D5CDD505-2E9C-101B-9397-08002B2CF9AE}" pid="7" name="MSIP_Label_af49516a-7525-4936-8880-b1dc1e580865_Name">
    <vt:lpwstr>Non-visible label</vt:lpwstr>
  </property>
  <property fmtid="{D5CDD505-2E9C-101B-9397-08002B2CF9AE}" pid="8" name="MSIP_Label_af49516a-7525-4936-8880-b1dc1e580865_SiteId">
    <vt:lpwstr>3bea478c-1684-4a8c-8e85-045ec54ba430</vt:lpwstr>
  </property>
  <property fmtid="{D5CDD505-2E9C-101B-9397-08002B2CF9AE}" pid="9" name="MSIP_Label_af49516a-7525-4936-8880-b1dc1e580865_ActionId">
    <vt:lpwstr/>
  </property>
  <property fmtid="{D5CDD505-2E9C-101B-9397-08002B2CF9AE}" pid="10" name="MSIP_Label_af49516a-7525-4936-8880-b1dc1e580865_ContentBits">
    <vt:lpwstr>0</vt:lpwstr>
  </property>
  <property fmtid="{D5CDD505-2E9C-101B-9397-08002B2CF9AE}" pid="11" name="MediaServiceImageTags">
    <vt:lpwstr/>
  </property>
  <property fmtid="{D5CDD505-2E9C-101B-9397-08002B2CF9AE}" pid="12" name="ComplianceAssetId">
    <vt:lpwstr/>
  </property>
  <property fmtid="{D5CDD505-2E9C-101B-9397-08002B2CF9AE}" pid="13" name="TriggerFlowInfo">
    <vt:lpwstr/>
  </property>
  <property fmtid="{D5CDD505-2E9C-101B-9397-08002B2CF9AE}" pid="14" name="_SharedFileIndex">
    <vt:lpwstr/>
  </property>
  <property fmtid="{D5CDD505-2E9C-101B-9397-08002B2CF9AE}" pid="15" name="_ExtendedDescription">
    <vt:lpwstr/>
  </property>
  <property fmtid="{D5CDD505-2E9C-101B-9397-08002B2CF9AE}" pid="16" name="_SourceUrl">
    <vt:lpwstr/>
  </property>
  <property fmtid="{D5CDD505-2E9C-101B-9397-08002B2CF9AE}" pid="17" name="Order">
    <vt:lpwstr>528500.000000000</vt:lpwstr>
  </property>
</Properties>
</file>