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3"/>
  </p:notesMasterIdLst>
  <p:handoutMasterIdLst>
    <p:handoutMasterId r:id="rId24"/>
  </p:handoutMasterIdLst>
  <p:sldIdLst>
    <p:sldId id="2112" r:id="rId5"/>
    <p:sldId id="2151" r:id="rId6"/>
    <p:sldId id="2153" r:id="rId7"/>
    <p:sldId id="2155" r:id="rId8"/>
    <p:sldId id="2156" r:id="rId9"/>
    <p:sldId id="2157" r:id="rId10"/>
    <p:sldId id="2158" r:id="rId11"/>
    <p:sldId id="2159" r:id="rId12"/>
    <p:sldId id="2160" r:id="rId13"/>
    <p:sldId id="2161" r:id="rId14"/>
    <p:sldId id="2162" r:id="rId15"/>
    <p:sldId id="2165" r:id="rId16"/>
    <p:sldId id="2166" r:id="rId17"/>
    <p:sldId id="2167" r:id="rId18"/>
    <p:sldId id="2169" r:id="rId19"/>
    <p:sldId id="2171" r:id="rId20"/>
    <p:sldId id="2113" r:id="rId21"/>
    <p:sldId id="21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56" userDrawn="1">
          <p15:clr>
            <a:srgbClr val="A4A3A4"/>
          </p15:clr>
        </p15:guide>
        <p15:guide id="3" orient="horz" pos="2160">
          <p15:clr>
            <a:srgbClr val="A4A3A4"/>
          </p15:clr>
        </p15:guide>
        <p15:guide id="4" pos="2568" userDrawn="1">
          <p15:clr>
            <a:srgbClr val="A4A3A4"/>
          </p15:clr>
        </p15:guide>
        <p15:guide id="5" orient="horz" pos="589" userDrawn="1">
          <p15:clr>
            <a:srgbClr val="A4A3A4"/>
          </p15:clr>
        </p15:guide>
        <p15:guide id="6" orient="horz" pos="312" userDrawn="1">
          <p15:clr>
            <a:srgbClr val="A4A3A4"/>
          </p15:clr>
        </p15:guide>
        <p15:guide id="7" orient="horz" pos="1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lon, Britney" initials="CB" lastIdx="8" clrIdx="0"/>
  <p:cmAuthor id="2" name="Conlon, Britney" initials="CB [2]" lastIdx="1" clrIdx="1"/>
  <p:cmAuthor id="3" name="Conlon, Britney" initials="CB [3]" lastIdx="1" clrIdx="2"/>
  <p:cmAuthor id="4" name="Christensen, Chelsey" initials="CC" lastIdx="1" clrIdx="3">
    <p:extLst>
      <p:ext uri="{19B8F6BF-5375-455C-9EA6-DF929625EA0E}">
        <p15:presenceInfo xmlns:p15="http://schemas.microsoft.com/office/powerpoint/2012/main" userId="S::christensen.chelsey@principal.com::81df3e1d-085b-4fbe-a029-aa552bc6e004" providerId="AD"/>
      </p:ext>
    </p:extLst>
  </p:cmAuthor>
  <p:cmAuthor id="5" name="Lunning, Ashley" initials="LA" lastIdx="1" clrIdx="4">
    <p:extLst>
      <p:ext uri="{19B8F6BF-5375-455C-9EA6-DF929625EA0E}">
        <p15:presenceInfo xmlns:p15="http://schemas.microsoft.com/office/powerpoint/2012/main" userId="S::Lunning.Ashley@principal.com::7acf1291-4b46-4d3d-beb8-0bc68bac8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F"/>
    <a:srgbClr val="002855"/>
    <a:srgbClr val="004C97"/>
    <a:srgbClr val="333333"/>
    <a:srgbClr val="FFFFFF"/>
    <a:srgbClr val="F0FBFE"/>
    <a:srgbClr val="E3F5FD"/>
    <a:srgbClr val="00C4D9"/>
    <a:srgbClr val="00AECB"/>
    <a:srgbClr val="009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4"/>
    <p:restoredTop sz="78776" autoAdjust="0"/>
  </p:normalViewPr>
  <p:slideViewPr>
    <p:cSldViewPr snapToGrid="0" snapToObjects="1">
      <p:cViewPr varScale="1">
        <p:scale>
          <a:sx n="74" d="100"/>
          <a:sy n="74" d="100"/>
        </p:scale>
        <p:origin x="1992" y="60"/>
      </p:cViewPr>
      <p:guideLst>
        <p:guide pos="456"/>
        <p:guide orient="horz" pos="2160"/>
        <p:guide pos="2568"/>
        <p:guide orient="horz" pos="589"/>
        <p:guide orient="horz" pos="312"/>
        <p:guide orient="horz" pos="1824"/>
      </p:guideLst>
    </p:cSldViewPr>
  </p:slideViewPr>
  <p:notesTextViewPr>
    <p:cViewPr>
      <p:scale>
        <a:sx n="1" d="1"/>
        <a:sy n="1" d="1"/>
      </p:scale>
      <p:origin x="0" y="0"/>
    </p:cViewPr>
  </p:notesTextViewPr>
  <p:sorterViewPr>
    <p:cViewPr>
      <p:scale>
        <a:sx n="64" d="100"/>
        <a:sy n="64"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son, Kelly" userId="dc0b510b-f8db-4639-b052-d13c5cf6c498" providerId="ADAL" clId="{AF5E6F61-464C-4442-9BDF-131DA2BFB37E}"/>
    <pc:docChg chg="custSel modSld modMainMaster">
      <pc:chgData name="Roberson, Kelly" userId="dc0b510b-f8db-4639-b052-d13c5cf6c498" providerId="ADAL" clId="{AF5E6F61-464C-4442-9BDF-131DA2BFB37E}" dt="2023-05-01T14:45:41.876" v="108"/>
      <pc:docMkLst>
        <pc:docMk/>
      </pc:docMkLst>
      <pc:sldChg chg="modNotesTx">
        <pc:chgData name="Roberson, Kelly" userId="dc0b510b-f8db-4639-b052-d13c5cf6c498" providerId="ADAL" clId="{AF5E6F61-464C-4442-9BDF-131DA2BFB37E}" dt="2023-05-01T13:49:54.064" v="19" actId="6549"/>
        <pc:sldMkLst>
          <pc:docMk/>
          <pc:sldMk cId="1216493315" sldId="2112"/>
        </pc:sldMkLst>
      </pc:sldChg>
      <pc:sldChg chg="addSp modSp mod">
        <pc:chgData name="Roberson, Kelly" userId="dc0b510b-f8db-4639-b052-d13c5cf6c498" providerId="ADAL" clId="{AF5E6F61-464C-4442-9BDF-131DA2BFB37E}" dt="2023-05-01T14:06:08.794" v="61" actId="1036"/>
        <pc:sldMkLst>
          <pc:docMk/>
          <pc:sldMk cId="824869233" sldId="2157"/>
        </pc:sldMkLst>
        <pc:spChg chg="add mod">
          <ac:chgData name="Roberson, Kelly" userId="dc0b510b-f8db-4639-b052-d13c5cf6c498" providerId="ADAL" clId="{AF5E6F61-464C-4442-9BDF-131DA2BFB37E}" dt="2023-05-01T14:06:08.794" v="61" actId="1036"/>
          <ac:spMkLst>
            <pc:docMk/>
            <pc:sldMk cId="824869233" sldId="2157"/>
            <ac:spMk id="4" creationId="{F238D780-3E00-EA83-CC02-73797B48A899}"/>
          </ac:spMkLst>
        </pc:spChg>
      </pc:sldChg>
      <pc:sldChg chg="modNotesTx">
        <pc:chgData name="Roberson, Kelly" userId="dc0b510b-f8db-4639-b052-d13c5cf6c498" providerId="ADAL" clId="{AF5E6F61-464C-4442-9BDF-131DA2BFB37E}" dt="2023-05-01T14:06:51.850" v="71" actId="20577"/>
        <pc:sldMkLst>
          <pc:docMk/>
          <pc:sldMk cId="4069527535" sldId="2161"/>
        </pc:sldMkLst>
      </pc:sldChg>
      <pc:sldChg chg="modSp mod modNotesTx">
        <pc:chgData name="Roberson, Kelly" userId="dc0b510b-f8db-4639-b052-d13c5cf6c498" providerId="ADAL" clId="{AF5E6F61-464C-4442-9BDF-131DA2BFB37E}" dt="2023-05-01T14:45:41.876" v="108"/>
        <pc:sldMkLst>
          <pc:docMk/>
          <pc:sldMk cId="1755278336" sldId="2165"/>
        </pc:sldMkLst>
        <pc:spChg chg="mod">
          <ac:chgData name="Roberson, Kelly" userId="dc0b510b-f8db-4639-b052-d13c5cf6c498" providerId="ADAL" clId="{AF5E6F61-464C-4442-9BDF-131DA2BFB37E}" dt="2023-05-01T14:44:33.329" v="106" actId="6549"/>
          <ac:spMkLst>
            <pc:docMk/>
            <pc:sldMk cId="1755278336" sldId="2165"/>
            <ac:spMk id="2" creationId="{45511FEC-9BC0-7611-2B45-314662DE14D3}"/>
          </ac:spMkLst>
        </pc:spChg>
      </pc:sldChg>
      <pc:sldChg chg="modNotesTx">
        <pc:chgData name="Roberson, Kelly" userId="dc0b510b-f8db-4639-b052-d13c5cf6c498" providerId="ADAL" clId="{AF5E6F61-464C-4442-9BDF-131DA2BFB37E}" dt="2023-05-01T14:45:05.868" v="107"/>
        <pc:sldMkLst>
          <pc:docMk/>
          <pc:sldMk cId="1971459130" sldId="2166"/>
        </pc:sldMkLst>
      </pc:sldChg>
      <pc:sldChg chg="addSp modSp mod modNotesTx">
        <pc:chgData name="Roberson, Kelly" userId="dc0b510b-f8db-4639-b052-d13c5cf6c498" providerId="ADAL" clId="{AF5E6F61-464C-4442-9BDF-131DA2BFB37E}" dt="2023-05-01T14:08:03.403" v="81" actId="20577"/>
        <pc:sldMkLst>
          <pc:docMk/>
          <pc:sldMk cId="1701253918" sldId="2167"/>
        </pc:sldMkLst>
        <pc:spChg chg="add mod">
          <ac:chgData name="Roberson, Kelly" userId="dc0b510b-f8db-4639-b052-d13c5cf6c498" providerId="ADAL" clId="{AF5E6F61-464C-4442-9BDF-131DA2BFB37E}" dt="2023-05-01T14:07:47.108" v="79" actId="14100"/>
          <ac:spMkLst>
            <pc:docMk/>
            <pc:sldMk cId="1701253918" sldId="2167"/>
            <ac:spMk id="6" creationId="{FFEB709C-20DE-B648-F704-8F4EB2A52F65}"/>
          </ac:spMkLst>
        </pc:spChg>
      </pc:sldChg>
      <pc:sldChg chg="modSp mod">
        <pc:chgData name="Roberson, Kelly" userId="dc0b510b-f8db-4639-b052-d13c5cf6c498" providerId="ADAL" clId="{AF5E6F61-464C-4442-9BDF-131DA2BFB37E}" dt="2023-05-01T14:09:46.099" v="86" actId="207"/>
        <pc:sldMkLst>
          <pc:docMk/>
          <pc:sldMk cId="3546763087" sldId="2170"/>
        </pc:sldMkLst>
        <pc:spChg chg="mod">
          <ac:chgData name="Roberson, Kelly" userId="dc0b510b-f8db-4639-b052-d13c5cf6c498" providerId="ADAL" clId="{AF5E6F61-464C-4442-9BDF-131DA2BFB37E}" dt="2023-05-01T14:09:46.099" v="86" actId="207"/>
          <ac:spMkLst>
            <pc:docMk/>
            <pc:sldMk cId="3546763087" sldId="2170"/>
            <ac:spMk id="19" creationId="{A4EA6ABB-1EBD-D642-B1C5-32574A12422C}"/>
          </ac:spMkLst>
        </pc:spChg>
      </pc:sldChg>
      <pc:sldMasterChg chg="delSp mod">
        <pc:chgData name="Roberson, Kelly" userId="dc0b510b-f8db-4639-b052-d13c5cf6c498" providerId="ADAL" clId="{AF5E6F61-464C-4442-9BDF-131DA2BFB37E}" dt="2023-05-01T13:53:20.394" v="21"/>
        <pc:sldMasterMkLst>
          <pc:docMk/>
          <pc:sldMasterMk cId="2279267104" sldId="2147483684"/>
        </pc:sldMasterMkLst>
        <pc:spChg chg="del">
          <ac:chgData name="Roberson, Kelly" userId="dc0b510b-f8db-4639-b052-d13c5cf6c498" providerId="ADAL" clId="{AF5E6F61-464C-4442-9BDF-131DA2BFB37E}" dt="2023-05-01T13:53:20.394" v="21"/>
          <ac:spMkLst>
            <pc:docMk/>
            <pc:sldMasterMk cId="2279267104" sldId="2147483684"/>
            <ac:spMk id="4" creationId="{A7374D6B-0818-CE80-BD06-4D4F6F9FA230}"/>
          </ac:spMkLst>
        </pc:spChg>
      </pc:sldMasterChg>
    </pc:docChg>
  </pc:docChgLst>
  <pc:docChgLst>
    <pc:chgData name="Roberson, Kelly" userId="dc0b510b-f8db-4639-b052-d13c5cf6c498" providerId="ADAL" clId="{5EF42EF3-1A12-4945-88F6-9486B0B9FD61}"/>
    <pc:docChg chg="modSld">
      <pc:chgData name="Roberson, Kelly" userId="dc0b510b-f8db-4639-b052-d13c5cf6c498" providerId="ADAL" clId="{5EF42EF3-1A12-4945-88F6-9486B0B9FD61}" dt="2023-05-03T17:47:21.341" v="3" actId="108"/>
      <pc:docMkLst>
        <pc:docMk/>
      </pc:docMkLst>
      <pc:sldChg chg="modSp mod">
        <pc:chgData name="Roberson, Kelly" userId="dc0b510b-f8db-4639-b052-d13c5cf6c498" providerId="ADAL" clId="{5EF42EF3-1A12-4945-88F6-9486B0B9FD61}" dt="2023-05-03T17:47:21.341" v="3" actId="108"/>
        <pc:sldMkLst>
          <pc:docMk/>
          <pc:sldMk cId="3546763087" sldId="2170"/>
        </pc:sldMkLst>
        <pc:spChg chg="mod">
          <ac:chgData name="Roberson, Kelly" userId="dc0b510b-f8db-4639-b052-d13c5cf6c498" providerId="ADAL" clId="{5EF42EF3-1A12-4945-88F6-9486B0B9FD61}" dt="2023-05-03T17:47:21.341" v="3" actId="108"/>
          <ac:spMkLst>
            <pc:docMk/>
            <pc:sldMk cId="3546763087" sldId="2170"/>
            <ac:spMk id="19" creationId="{A4EA6ABB-1EBD-D642-B1C5-32574A1242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18646F-AC3B-F24D-B43E-D9BB902352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04D04A-2B5F-7D45-80E4-1CACE85A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8856D6-43FD-C84B-A916-B64272057D04}" type="datetimeFigureOut">
              <a:rPr lang="en-US" smtClean="0"/>
              <a:t>05/03/2023</a:t>
            </a:fld>
            <a:endParaRPr lang="en-US"/>
          </a:p>
        </p:txBody>
      </p:sp>
      <p:sp>
        <p:nvSpPr>
          <p:cNvPr id="4" name="Footer Placeholder 3">
            <a:extLst>
              <a:ext uri="{FF2B5EF4-FFF2-40B4-BE49-F238E27FC236}">
                <a16:creationId xmlns:a16="http://schemas.microsoft.com/office/drawing/2014/main" id="{A8010459-8434-FD47-A514-191529E896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CC42A6-2A46-7F47-9F97-A677777FEC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C23E0E-EB15-EA46-BFDA-D835410CA3F3}" type="slidenum">
              <a:rPr lang="en-US" smtClean="0"/>
              <a:t>‹#›</a:t>
            </a:fld>
            <a:endParaRPr lang="en-US"/>
          </a:p>
        </p:txBody>
      </p:sp>
    </p:spTree>
    <p:extLst>
      <p:ext uri="{BB962C8B-B14F-4D97-AF65-F5344CB8AC3E}">
        <p14:creationId xmlns:p14="http://schemas.microsoft.com/office/powerpoint/2010/main" val="315653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08AD-F40B-0E48-922F-97BB3E1A397C}" type="datetimeFigureOut">
              <a:rPr lang="en-US" smtClean="0"/>
              <a:t>05/03/2023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31279-C739-5B43-BD76-B2A46443F9A2}" type="slidenum">
              <a:rPr lang="en-US" smtClean="0"/>
              <a:t>‹#›</a:t>
            </a:fld>
            <a:endParaRPr lang="en-US" dirty="0"/>
          </a:p>
        </p:txBody>
      </p:sp>
    </p:spTree>
    <p:extLst>
      <p:ext uri="{BB962C8B-B14F-4D97-AF65-F5344CB8AC3E}">
        <p14:creationId xmlns:p14="http://schemas.microsoft.com/office/powerpoint/2010/main" val="129647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Segoe UI" panose="020B0502040204020203" pitchFamily="34" charset="0"/>
              </a:rPr>
              <a:t>Financial professionals to add their approved disclosure block to the final page. </a:t>
            </a:r>
            <a:endParaRPr lang="en-US" baseline="0" dirty="0"/>
          </a:p>
        </p:txBody>
      </p:sp>
      <p:sp>
        <p:nvSpPr>
          <p:cNvPr id="4" name="Slide Number Placeholder 3"/>
          <p:cNvSpPr>
            <a:spLocks noGrp="1"/>
          </p:cNvSpPr>
          <p:nvPr>
            <p:ph type="sldNum" sz="quarter" idx="10"/>
          </p:nvPr>
        </p:nvSpPr>
        <p:spPr/>
        <p:txBody>
          <a:bodyPr/>
          <a:lstStyle/>
          <a:p>
            <a:fld id="{BFAFA52C-57E4-4B65-8672-C8C1706AEB22}"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5202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200" b="0" kern="1200" dirty="0">
                <a:solidFill>
                  <a:schemeClr val="tx1"/>
                </a:solidFill>
                <a:effectLst/>
                <a:latin typeface="+mn-lt"/>
                <a:ea typeface="+mn-ea"/>
                <a:cs typeface="+mn-cs"/>
              </a:rPr>
              <a:t>You may also consider consolidating your debt. Consolidating debt is simply rolling all your revolving debt into one obligation, such as a balance transfer to a single credit card. This strategy has some pros and cons.</a:t>
            </a:r>
          </a:p>
          <a:p>
            <a:pPr marL="0" indent="0">
              <a:buFont typeface="Arial" charset="0"/>
              <a:buNone/>
            </a:pPr>
            <a:endParaRPr lang="en-US" sz="1200" b="0" kern="1200" dirty="0">
              <a:solidFill>
                <a:schemeClr val="tx1"/>
              </a:solidFill>
              <a:effectLst/>
              <a:latin typeface="+mn-lt"/>
              <a:ea typeface="+mn-ea"/>
              <a:cs typeface="+mn-cs"/>
            </a:endParaRPr>
          </a:p>
          <a:p>
            <a:pPr marL="0" indent="0">
              <a:buFont typeface="Arial" charset="0"/>
              <a:buNone/>
            </a:pPr>
            <a:r>
              <a:rPr lang="en-US" sz="1200" b="0" kern="1200" dirty="0">
                <a:solidFill>
                  <a:schemeClr val="tx1"/>
                </a:solidFill>
                <a:effectLst/>
                <a:latin typeface="+mn-lt"/>
                <a:ea typeface="+mn-ea"/>
                <a:cs typeface="+mn-cs"/>
              </a:rPr>
              <a:t>For example, if you decide to move all credit card debt to a single card with a low interest rate, read the fine print. You may be charged fees in order to transfer balances. An introductory low interest rate may also expire, or you may have to charge a certain dollar amount each month to maintain that low interest rate. </a:t>
            </a:r>
          </a:p>
          <a:p>
            <a:pPr marL="0" indent="0">
              <a:buFont typeface="Arial" charset="0"/>
              <a:buNone/>
            </a:pPr>
            <a:endParaRPr lang="en-US" sz="1200" b="0" kern="1200" dirty="0">
              <a:solidFill>
                <a:schemeClr val="tx1"/>
              </a:solidFill>
              <a:effectLst/>
              <a:latin typeface="+mn-lt"/>
              <a:ea typeface="+mn-ea"/>
              <a:cs typeface="+mn-cs"/>
            </a:endParaRPr>
          </a:p>
          <a:p>
            <a:pPr marL="0" indent="0">
              <a:buFont typeface="Arial" charset="0"/>
              <a:buNone/>
            </a:pPr>
            <a:r>
              <a:rPr lang="en-US" sz="1200" b="0" kern="1200" dirty="0">
                <a:solidFill>
                  <a:schemeClr val="tx1"/>
                </a:solidFill>
                <a:effectLst/>
                <a:latin typeface="+mn-lt"/>
                <a:ea typeface="+mn-ea"/>
                <a:cs typeface="+mn-cs"/>
              </a:rPr>
              <a:t>Some people may also consider a home equity loan or line of credit. This can have two pros: you will likely find a better interest rate than you’ll get on a credit card or other installment loan. And you may have an option to deduct the loan interest from your federal income tax bill.</a:t>
            </a:r>
          </a:p>
          <a:p>
            <a:pPr marL="0" indent="0">
              <a:buFont typeface="Arial" charset="0"/>
              <a:buNone/>
            </a:pPr>
            <a:endParaRPr lang="en-US" sz="1200" b="0" kern="1200" dirty="0">
              <a:solidFill>
                <a:schemeClr val="tx1"/>
              </a:solidFill>
              <a:effectLst/>
              <a:latin typeface="+mn-lt"/>
              <a:ea typeface="+mn-ea"/>
              <a:cs typeface="+mn-cs"/>
            </a:endParaRPr>
          </a:p>
          <a:p>
            <a:pPr marL="0" indent="0">
              <a:buFont typeface="Arial" charset="0"/>
              <a:buNone/>
            </a:pPr>
            <a:r>
              <a:rPr lang="en-US" sz="1200" b="0" kern="1200" dirty="0">
                <a:solidFill>
                  <a:schemeClr val="tx1"/>
                </a:solidFill>
                <a:effectLst/>
                <a:latin typeface="+mn-lt"/>
                <a:ea typeface="+mn-ea"/>
                <a:cs typeface="+mn-cs"/>
              </a:rPr>
              <a:t>However, consider this option very carefully. If you fall behind on your payments, or owe more on your home than you have equity, you may put yourself at risk for foreclosure.</a:t>
            </a:r>
          </a:p>
          <a:p>
            <a:pPr marL="171450" indent="-171450">
              <a:buFont typeface="Arial" charset="0"/>
              <a:buChar cha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731279-C739-5B43-BD76-B2A46443F9A2}" type="slidenum">
              <a:rPr lang="en-US" smtClean="0"/>
              <a:t>10</a:t>
            </a:fld>
            <a:endParaRPr lang="en-US" dirty="0"/>
          </a:p>
        </p:txBody>
      </p:sp>
    </p:spTree>
    <p:extLst>
      <p:ext uri="{BB962C8B-B14F-4D97-AF65-F5344CB8AC3E}">
        <p14:creationId xmlns:p14="http://schemas.microsoft.com/office/powerpoint/2010/main" val="400508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you’ve considered the options we just discussed for taking control of your debt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your debt load is just too much to handle, you can always seek help from a professional credit counseling service.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services are typically free—and they can help you manage your debt, negotiate with your creditors and implement an affordable repayment schedule.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also know that credit </a:t>
            </a:r>
            <a:r>
              <a:rPr lang="en-US" sz="1400" b="0" dirty="0">
                <a:effectLst/>
              </a:rPr>
              <a:t>counseling organizations are usually non-profit organizations for free. These are different than debt settlement companies. The latter will charge you a fee, and sometimes creditors will not negotiate more flexible payment terms with debt settlement companies.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731279-C739-5B43-BD76-B2A46443F9A2}" type="slidenum">
              <a:rPr lang="en-US" smtClean="0"/>
              <a:t>11</a:t>
            </a:fld>
            <a:endParaRPr lang="en-US" dirty="0"/>
          </a:p>
        </p:txBody>
      </p:sp>
    </p:spTree>
    <p:extLst>
      <p:ext uri="{BB962C8B-B14F-4D97-AF65-F5344CB8AC3E}">
        <p14:creationId xmlns:p14="http://schemas.microsoft.com/office/powerpoint/2010/main" val="148539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Once you’ve gotten your debt to a manageable level, what’s next?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First—congratulate yourself. It takes effort to get debt under control.</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Next, make a budget that includes plans for both short- and long-term financial goals.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Those may include starting an emergency savings fund. Consider putting what you used to pay toward debt into those savings.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 can, start or increase your retirement savings. If you have a workplace plan such as a 401(k), you can typically increase your savings percentage at any time. If you don’t, an individual retirement account may be a good fit.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Let’s take a closer look at both of these.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E731279-C739-5B43-BD76-B2A46443F9A2}" type="slidenum">
              <a:rPr lang="en-US" smtClean="0"/>
              <a:t>12</a:t>
            </a:fld>
            <a:endParaRPr lang="en-US" dirty="0"/>
          </a:p>
        </p:txBody>
      </p:sp>
    </p:spTree>
    <p:extLst>
      <p:ext uri="{BB962C8B-B14F-4D97-AF65-F5344CB8AC3E}">
        <p14:creationId xmlns:p14="http://schemas.microsoft.com/office/powerpoint/2010/main" val="309006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can an emergency fund help protect you from future debt?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true that things happen in life that we don’t plan for and we don’t choose. Those include unexpected car and home repairs, medical costs, or a job loss, for example.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start and regularly add to an emergency savings fund, you may be able to avoid going into debt to pay unexpected bills. An emergency savings fund is typically held in something like an FDIC-insured bank savings account so that it’s easily accessible. As a general rule, try to build an emergency savings fund that’s equal to three to six months of your regular net income.</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13</a:t>
            </a:fld>
            <a:endParaRPr lang="en-US" dirty="0"/>
          </a:p>
        </p:txBody>
      </p:sp>
    </p:spTree>
    <p:extLst>
      <p:ext uri="{BB962C8B-B14F-4D97-AF65-F5344CB8AC3E}">
        <p14:creationId xmlns:p14="http://schemas.microsoft.com/office/powerpoint/2010/main" val="118660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talk about boosting your retirement savings.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all have hopes and dreams for our post-work years. Saving as much as you can for as long as you can can help you get closer to making those hopes and dreams come true.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fact, increasing your retirement contribution—by even a small amount each month—may make a big difference over time. Let’s take a quick look at this example to illustrate the potential “big difference.” It’s based on an individual who has a $35,000 annual income, 30 years to retirement, and an annual 6% rate of return.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&lt;talk through example&gt;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increasing their contribution just $25 each month, they increased their retirement savings to nearly $200,000 ($199,417 to be exact). Pretty impressive, isn’t it?</a:t>
            </a:r>
            <a:r>
              <a:rPr lang="en-US" dirty="0">
                <a:effectLst/>
              </a:rPr>
              <a:t> </a:t>
            </a:r>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14</a:t>
            </a:fld>
            <a:endParaRPr lang="en-US" dirty="0"/>
          </a:p>
        </p:txBody>
      </p:sp>
    </p:spTree>
    <p:extLst>
      <p:ext uri="{BB962C8B-B14F-4D97-AF65-F5344CB8AC3E}">
        <p14:creationId xmlns:p14="http://schemas.microsoft.com/office/powerpoint/2010/main" val="232352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That’s it for our debt discussion today. As we wrap up our time together, here’s a quick reminder of three tips to tackling debt: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Recognize if your debt may be a concern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Understand the cost of debt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control of your debt</a:t>
            </a:r>
          </a:p>
        </p:txBody>
      </p:sp>
      <p:sp>
        <p:nvSpPr>
          <p:cNvPr id="4" name="Slide Number Placeholder 3"/>
          <p:cNvSpPr>
            <a:spLocks noGrp="1"/>
          </p:cNvSpPr>
          <p:nvPr>
            <p:ph type="sldNum" sz="quarter" idx="5"/>
          </p:nvPr>
        </p:nvSpPr>
        <p:spPr/>
        <p:txBody>
          <a:bodyPr/>
          <a:lstStyle/>
          <a:p>
            <a:fld id="{1E731279-C739-5B43-BD76-B2A46443F9A2}" type="slidenum">
              <a:rPr lang="en-US" smtClean="0"/>
              <a:t>15</a:t>
            </a:fld>
            <a:endParaRPr lang="en-US" dirty="0"/>
          </a:p>
        </p:txBody>
      </p:sp>
    </p:spTree>
    <p:extLst>
      <p:ext uri="{BB962C8B-B14F-4D97-AF65-F5344CB8AC3E}">
        <p14:creationId xmlns:p14="http://schemas.microsoft.com/office/powerpoint/2010/main" val="203037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understand it can be difficult to save for retirement with daily bills to pay, emergency repairs to make, and more. It can be easy to focus on the short term and lose sight of long-term goals. Principal® Milestones can help you prioritize your goals with your expenses so you can work toward financial security now and in the future.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Principal has teamed with experts at Enrich and ARAG to bring holistic financial wellness resources to you at no cost. Through </a:t>
            </a:r>
            <a:r>
              <a:rPr lang="en-US" sz="1200" kern="1200" dirty="0" err="1">
                <a:solidFill>
                  <a:schemeClr val="tx1"/>
                </a:solidFill>
                <a:effectLst/>
                <a:latin typeface="+mn-lt"/>
                <a:ea typeface="+mn-ea"/>
                <a:cs typeface="+mn-cs"/>
              </a:rPr>
              <a:t>Principal.com</a:t>
            </a:r>
            <a:r>
              <a:rPr lang="en-US" sz="1200" kern="1200" dirty="0">
                <a:solidFill>
                  <a:schemeClr val="tx1"/>
                </a:solidFill>
                <a:effectLst/>
                <a:latin typeface="+mn-lt"/>
                <a:ea typeface="+mn-ea"/>
                <a:cs typeface="+mn-cs"/>
              </a:rPr>
              <a:t>/Milestones you can prepare a will or other legal documents, create a household budget, compare student loan repayment options, take a course about health care benefits, learn how to pay down debt, and more.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Milestones is a helpful resource for everyone, no matter your life stage or your financial situation.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16</a:t>
            </a:fld>
            <a:endParaRPr lang="en-US" dirty="0"/>
          </a:p>
        </p:txBody>
      </p:sp>
    </p:spTree>
    <p:extLst>
      <p:ext uri="{BB962C8B-B14F-4D97-AF65-F5344CB8AC3E}">
        <p14:creationId xmlns:p14="http://schemas.microsoft.com/office/powerpoint/2010/main" val="260273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AFA52C-57E4-4B65-8672-C8C1706AEB22}"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9517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 want to start by talking about the two main types of debt.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Many people take out loans to pay for large items such as a car or house. This is fixed debt.  It’s typically paid back over a longer period of time, and each installment payment is generally a set amount. You incur no additional penalties or interest as long as you make a payment by the debt’s regular due date.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Some debt, however, may be incurred when you spend more “borrowed” money than you can pay back in a short amount of time. This is what’s known as revolving debt. For example, if you use a credit card for purchases, and you cannot or do not pay off the balance each month, that’s revolving debt.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Let’s talk about why too much debt of any kind may be concerning. </a:t>
            </a:r>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2</a:t>
            </a:fld>
            <a:endParaRPr lang="en-US" dirty="0"/>
          </a:p>
        </p:txBody>
      </p:sp>
    </p:spTree>
    <p:extLst>
      <p:ext uri="{BB962C8B-B14F-4D97-AF65-F5344CB8AC3E}">
        <p14:creationId xmlns:p14="http://schemas.microsoft.com/office/powerpoint/2010/main" val="25144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Debt may be concerning when it limits the ability to maintain our lifestyle and plan for goals. One way to assess your debt level is to figure out your debt-to-income ratio.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simply your maximum fixed monthly debt payments divided by your monthly gross income. Some experts recommend a debt-to-income ratio of about 35%. (Principal backup: https://</a:t>
            </a:r>
            <a:r>
              <a:rPr lang="en-US" sz="1200" kern="1200" dirty="0" err="1">
                <a:solidFill>
                  <a:schemeClr val="tx1"/>
                </a:solidFill>
                <a:latin typeface="+mn-lt"/>
                <a:ea typeface="+mn-ea"/>
                <a:cs typeface="+mn-cs"/>
              </a:rPr>
              <a:t>www.principal.com</a:t>
            </a:r>
            <a:r>
              <a:rPr lang="en-US" sz="1200" kern="1200" dirty="0">
                <a:solidFill>
                  <a:schemeClr val="tx1"/>
                </a:solidFill>
                <a:latin typeface="+mn-lt"/>
                <a:ea typeface="+mn-ea"/>
                <a:cs typeface="+mn-cs"/>
              </a:rPr>
              <a:t>/individuals/build-your-knowledge/managing-debt-3-ways-find-right-balance)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high debt becomes overwhelming, it can add stress to our lives and delay or interrupt our plans for financial security. According to research from the Federal Reserve, U.S. household debt continues to grow.  As of the fourth quarter of 2022, Americans were in debt to the tune of $16.90 trillion</a:t>
            </a:r>
            <a:r>
              <a:rPr lang="en-US" sz="1200" kern="1200" baseline="30000" dirty="0">
                <a:solidFill>
                  <a:schemeClr val="tx1"/>
                </a:solidFill>
                <a:latin typeface="+mn-lt"/>
                <a:ea typeface="+mn-ea"/>
                <a:cs typeface="+mn-cs"/>
              </a:rPr>
              <a:t>1</a:t>
            </a:r>
            <a:r>
              <a:rPr lang="en-US" sz="1200" kern="1200" dirty="0">
                <a:solidFill>
                  <a:schemeClr val="tx1"/>
                </a:solidFill>
                <a:latin typeface="+mn-lt"/>
                <a:ea typeface="+mn-ea"/>
                <a:cs typeface="+mn-cs"/>
              </a:rPr>
              <a:t>. At the same time, the net savings rate has declined to 1%. 19% of workers have less than $1,000 in savings. </a:t>
            </a:r>
            <a:r>
              <a:rPr lang="en-US" sz="1200" kern="1200" baseline="30000" dirty="0">
                <a:solidFill>
                  <a:schemeClr val="tx1"/>
                </a:solidFill>
                <a:latin typeface="+mn-lt"/>
                <a:ea typeface="+mn-ea"/>
                <a:cs typeface="+mn-cs"/>
              </a:rPr>
              <a:t>2 </a:t>
            </a:r>
            <a:r>
              <a:rPr lang="en-US" sz="1200" kern="1200" dirty="0">
                <a:solidFill>
                  <a:schemeClr val="tx1"/>
                </a:solidFill>
                <a:latin typeface="+mn-lt"/>
                <a:ea typeface="+mn-ea"/>
                <a:cs typeface="+mn-cs"/>
              </a:rPr>
              <a:t>It’s no wonder many of us are struggling to save 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https://</a:t>
            </a:r>
            <a:r>
              <a:rPr lang="en-US" sz="1200" kern="1200" dirty="0" err="1">
                <a:solidFill>
                  <a:schemeClr val="tx1"/>
                </a:solidFill>
                <a:latin typeface="+mn-lt"/>
                <a:ea typeface="+mn-ea"/>
                <a:cs typeface="+mn-cs"/>
              </a:rPr>
              <a:t>www.newyorkfed.org</a:t>
            </a:r>
            <a:r>
              <a:rPr lang="en-US" sz="1200" kern="1200" dirty="0">
                <a:solidFill>
                  <a:schemeClr val="tx1"/>
                </a:solidFill>
                <a:latin typeface="+mn-lt"/>
                <a:ea typeface="+mn-ea"/>
                <a:cs typeface="+mn-cs"/>
              </a:rPr>
              <a:t>/microeconomics/</a:t>
            </a:r>
            <a:r>
              <a:rPr lang="en-US" sz="1200" kern="1200" dirty="0" err="1">
                <a:solidFill>
                  <a:schemeClr val="tx1"/>
                </a:solidFill>
                <a:latin typeface="+mn-lt"/>
                <a:ea typeface="+mn-ea"/>
                <a:cs typeface="+mn-cs"/>
              </a:rPr>
              <a:t>hhdc</a:t>
            </a:r>
            <a:r>
              <a:rPr lang="en-US" sz="1200" kern="1200" dirty="0">
                <a:solidFill>
                  <a:schemeClr val="tx1"/>
                </a:solidFill>
                <a:latin typeface="+mn-lt"/>
                <a:ea typeface="+mn-ea"/>
                <a:cs typeface="+mn-cs"/>
              </a:rPr>
              <a:t>, https://</a:t>
            </a:r>
            <a:r>
              <a:rPr lang="en-US" sz="1200" kern="1200" dirty="0" err="1">
                <a:solidFill>
                  <a:schemeClr val="tx1"/>
                </a:solidFill>
                <a:latin typeface="+mn-lt"/>
                <a:ea typeface="+mn-ea"/>
                <a:cs typeface="+mn-cs"/>
              </a:rPr>
              <a:t>www.newyorkfed.org</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medialibrary</a:t>
            </a:r>
            <a:r>
              <a:rPr lang="en-US" sz="1200" kern="1200" dirty="0">
                <a:solidFill>
                  <a:schemeClr val="tx1"/>
                </a:solidFill>
                <a:latin typeface="+mn-lt"/>
                <a:ea typeface="+mn-ea"/>
                <a:cs typeface="+mn-cs"/>
              </a:rPr>
              <a:t>/interactives/</a:t>
            </a:r>
            <a:r>
              <a:rPr lang="en-US" sz="1200" kern="1200" dirty="0" err="1">
                <a:solidFill>
                  <a:schemeClr val="tx1"/>
                </a:solidFill>
                <a:latin typeface="+mn-lt"/>
                <a:ea typeface="+mn-ea"/>
                <a:cs typeface="+mn-cs"/>
              </a:rPr>
              <a:t>householdcredit</a:t>
            </a:r>
            <a:r>
              <a:rPr lang="en-US" sz="1200" kern="1200" dirty="0">
                <a:solidFill>
                  <a:schemeClr val="tx1"/>
                </a:solidFill>
                <a:latin typeface="+mn-lt"/>
                <a:ea typeface="+mn-ea"/>
                <a:cs typeface="+mn-cs"/>
              </a:rPr>
              <a:t>/data/pdf/HHDC_2022Q4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 https://</a:t>
            </a:r>
            <a:r>
              <a:rPr lang="en-US" sz="1200" kern="1200" dirty="0" err="1">
                <a:solidFill>
                  <a:schemeClr val="tx1"/>
                </a:solidFill>
                <a:latin typeface="+mn-lt"/>
                <a:ea typeface="+mn-ea"/>
                <a:cs typeface="+mn-cs"/>
              </a:rPr>
              <a:t>www.cnbc.com</a:t>
            </a:r>
            <a:r>
              <a:rPr lang="en-US" sz="1200" kern="1200" dirty="0">
                <a:solidFill>
                  <a:schemeClr val="tx1"/>
                </a:solidFill>
                <a:latin typeface="+mn-lt"/>
                <a:ea typeface="+mn-ea"/>
                <a:cs typeface="+mn-cs"/>
              </a:rPr>
              <a:t>/2022/01/19/56percent-of-americans-cant-cover-a-1000-emergency-expense-with-savings.html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 https://</a:t>
            </a:r>
            <a:r>
              <a:rPr lang="en-US" sz="1200" kern="1200" dirty="0" err="1">
                <a:solidFill>
                  <a:schemeClr val="tx1"/>
                </a:solidFill>
                <a:latin typeface="+mn-lt"/>
                <a:ea typeface="+mn-ea"/>
                <a:cs typeface="+mn-cs"/>
              </a:rPr>
              <a:t>fred.stlouisfed.org</a:t>
            </a:r>
            <a:r>
              <a:rPr lang="en-US" sz="1200" kern="1200" dirty="0">
                <a:solidFill>
                  <a:schemeClr val="tx1"/>
                </a:solidFill>
                <a:latin typeface="+mn-lt"/>
                <a:ea typeface="+mn-ea"/>
                <a:cs typeface="+mn-cs"/>
              </a:rPr>
              <a:t>/series/W207RC1Q156SBEA Does not include value of primary residence or defined benefit plans. EBRI/Greenwald Research Retirement Confidence Survey –</a:t>
            </a:r>
            <a:r>
              <a:rPr lang="en-US" sz="1200" kern="1200" dirty="0">
                <a:solidFill>
                  <a:srgbClr val="FF0000"/>
                </a:solidFill>
                <a:latin typeface="+mn-lt"/>
                <a:ea typeface="+mn-ea"/>
                <a:cs typeface="+mn-cs"/>
              </a:rPr>
              <a:t>March 2022</a:t>
            </a:r>
            <a:r>
              <a:rPr lang="en-US" sz="1200" kern="1200" dirty="0">
                <a:solidFill>
                  <a:schemeClr val="tx1"/>
                </a:solidFill>
                <a:latin typeface="+mn-lt"/>
                <a:ea typeface="+mn-ea"/>
                <a:cs typeface="+mn-cs"/>
              </a:rPr>
              <a:t> https://</a:t>
            </a:r>
            <a:r>
              <a:rPr lang="en-US" sz="1200" kern="1200" dirty="0" err="1">
                <a:solidFill>
                  <a:schemeClr val="tx1"/>
                </a:solidFill>
                <a:latin typeface="+mn-lt"/>
                <a:ea typeface="+mn-ea"/>
                <a:cs typeface="+mn-cs"/>
              </a:rPr>
              <a:t>www.ebri.org</a:t>
            </a:r>
            <a:r>
              <a:rPr lang="en-US" sz="1200" kern="1200" dirty="0">
                <a:solidFill>
                  <a:schemeClr val="tx1"/>
                </a:solidFill>
                <a:latin typeface="+mn-lt"/>
                <a:ea typeface="+mn-ea"/>
                <a:cs typeface="+mn-cs"/>
              </a:rPr>
              <a:t>/docs/default-source/</a:t>
            </a:r>
            <a:r>
              <a:rPr lang="en-US" sz="1200" kern="1200" dirty="0" err="1">
                <a:solidFill>
                  <a:schemeClr val="tx1"/>
                </a:solidFill>
                <a:latin typeface="+mn-lt"/>
                <a:ea typeface="+mn-ea"/>
                <a:cs typeface="+mn-cs"/>
              </a:rPr>
              <a:t>rcs</a:t>
            </a:r>
            <a:r>
              <a:rPr lang="en-US" sz="1200" kern="1200" dirty="0">
                <a:solidFill>
                  <a:schemeClr val="tx1"/>
                </a:solidFill>
                <a:latin typeface="+mn-lt"/>
                <a:ea typeface="+mn-ea"/>
                <a:cs typeface="+mn-cs"/>
              </a:rPr>
              <a:t>/2022-rcs/rcs_22-fs-3_prep.pdf?sfvrsn=e5c83b2f_4 </a:t>
            </a:r>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3</a:t>
            </a:fld>
            <a:endParaRPr lang="en-US" dirty="0"/>
          </a:p>
        </p:txBody>
      </p:sp>
    </p:spTree>
    <p:extLst>
      <p:ext uri="{BB962C8B-B14F-4D97-AF65-F5344CB8AC3E}">
        <p14:creationId xmlns:p14="http://schemas.microsoft.com/office/powerpoint/2010/main" val="207555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 what do we do if debt becomes concerning? For the rest of our time together today, I’m going to focus on 3 tips that can help you take action to manage debt. </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1. Recognize if your debt may be a concern</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2. Understand the cost of debt, and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3. Take control of your debt</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Let’s talk through each of these. </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19497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 is your debt causing concern?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you answer, I want you to consider that debt is sneaky. Sometimes in life, as we try to meet the needs of ourselves and our families, debt can slowly build. Then one day you may feel stressed when it’s time to pay monthly bills. And thoughts about future plans, such as a vacation, aren’t exciting anymore. You may feel only worry about having enough money.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how many of these situations apply to you? </a:t>
            </a:r>
          </a:p>
          <a:p>
            <a:pPr marL="171450" lvl="0" indent="-171450">
              <a:buFont typeface="Arial" charset="0"/>
              <a:buChar char="•"/>
            </a:pPr>
            <a:r>
              <a:rPr lang="en-US" sz="1200" kern="1200" dirty="0">
                <a:solidFill>
                  <a:schemeClr val="tx1"/>
                </a:solidFill>
                <a:effectLst/>
                <a:latin typeface="+mn-lt"/>
                <a:ea typeface="+mn-ea"/>
                <a:cs typeface="+mn-cs"/>
              </a:rPr>
              <a:t>Worry about being able to pay your bills</a:t>
            </a:r>
          </a:p>
          <a:p>
            <a:pPr marL="171450" lvl="0" indent="-171450">
              <a:buFont typeface="Arial" charset="0"/>
              <a:buChar char="•"/>
            </a:pPr>
            <a:r>
              <a:rPr lang="en-US" sz="1200" kern="1200" dirty="0">
                <a:solidFill>
                  <a:schemeClr val="tx1"/>
                </a:solidFill>
                <a:effectLst/>
                <a:latin typeface="+mn-lt"/>
                <a:ea typeface="+mn-ea"/>
                <a:cs typeface="+mn-cs"/>
              </a:rPr>
              <a:t>Have balances on several credit cards or other installment loans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Can only afford to pay the minimum amount due on your credit cards each month</a:t>
            </a:r>
          </a:p>
          <a:p>
            <a:pPr marL="171450" lvl="0" indent="-171450">
              <a:buFont typeface="Arial" charset="0"/>
              <a:buChar char="•"/>
            </a:pPr>
            <a:r>
              <a:rPr lang="en-US" sz="1200" kern="1200" dirty="0">
                <a:solidFill>
                  <a:schemeClr val="tx1"/>
                </a:solidFill>
                <a:effectLst/>
                <a:latin typeface="+mn-lt"/>
                <a:ea typeface="+mn-ea"/>
                <a:cs typeface="+mn-cs"/>
              </a:rPr>
              <a:t>Don’t have any emergency savings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could be signs that your debt may be a concern.</a:t>
            </a:r>
            <a:endParaRPr lang="en-US"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5</a:t>
            </a:fld>
            <a:endParaRPr lang="en-US" dirty="0"/>
          </a:p>
        </p:txBody>
      </p:sp>
    </p:spTree>
    <p:extLst>
      <p:ext uri="{BB962C8B-B14F-4D97-AF65-F5344CB8AC3E}">
        <p14:creationId xmlns:p14="http://schemas.microsoft.com/office/powerpoint/2010/main" val="257265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It’s also important to understand the cost of debt.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As I’m sure you know, when we make purchases on credit, we’re using borrowed money. What we sometimes forget is that there’s a cost to using borrowed money — in the form of interest. And it’s in addition to the dollar amount we spend.</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So let’s look at the true cost of paying off $10,000 in credit card debt. &lt;talk through example…slide visual&gt;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As you can see, the longer it takes to pay off debt, the greater the cost. And you’re not getting anything additional – no goods or services -- for that large amount spent on interest.</a:t>
            </a:r>
            <a:endParaRPr lang="en-US" dirty="0"/>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6</a:t>
            </a:fld>
            <a:endParaRPr lang="en-US" dirty="0"/>
          </a:p>
        </p:txBody>
      </p:sp>
    </p:spTree>
    <p:extLst>
      <p:ext uri="{BB962C8B-B14F-4D97-AF65-F5344CB8AC3E}">
        <p14:creationId xmlns:p14="http://schemas.microsoft.com/office/powerpoint/2010/main" val="310413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Thankfully, there are many ways to reduce your debt and avoid getting overwhelmed by debt in the future. We’ll take a look at a few options to consider,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such as: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Reframe your credit card use</a:t>
            </a:r>
          </a:p>
          <a:p>
            <a:pPr marL="171450" lvl="0" indent="-171450">
              <a:buFont typeface="Arial" charset="0"/>
              <a:buChar char="•"/>
            </a:pPr>
            <a:r>
              <a:rPr lang="en-US" sz="1200" kern="1200" dirty="0">
                <a:solidFill>
                  <a:schemeClr val="tx1"/>
                </a:solidFill>
                <a:effectLst/>
                <a:latin typeface="+mn-lt"/>
                <a:ea typeface="+mn-ea"/>
                <a:cs typeface="+mn-cs"/>
              </a:rPr>
              <a:t>Choose a debt payoff strategy</a:t>
            </a:r>
          </a:p>
          <a:p>
            <a:pPr marL="171450" lvl="0" indent="-171450">
              <a:buFont typeface="Arial" charset="0"/>
              <a:buChar char="•"/>
            </a:pPr>
            <a:r>
              <a:rPr lang="en-US" sz="1200" kern="1200" dirty="0">
                <a:solidFill>
                  <a:schemeClr val="tx1"/>
                </a:solidFill>
                <a:effectLst/>
                <a:latin typeface="+mn-lt"/>
                <a:ea typeface="+mn-ea"/>
                <a:cs typeface="+mn-cs"/>
              </a:rPr>
              <a:t>Consolidate your debt</a:t>
            </a:r>
          </a:p>
          <a:p>
            <a:pPr marL="171450" lvl="0" indent="-171450">
              <a:buFont typeface="Arial" charset="0"/>
              <a:buChar char="•"/>
            </a:pPr>
            <a:r>
              <a:rPr lang="en-US" sz="1200" kern="1200" dirty="0">
                <a:solidFill>
                  <a:schemeClr val="tx1"/>
                </a:solidFill>
                <a:effectLst/>
                <a:latin typeface="+mn-lt"/>
                <a:ea typeface="+mn-ea"/>
                <a:cs typeface="+mn-cs"/>
              </a:rPr>
              <a:t>Seek help from a credit counseling organization</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304263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first talk about reframing how you use credit cards. </a:t>
            </a:r>
          </a:p>
          <a:p>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If you’re trying to reduce credit card debt, consider using a credit card only when it’s absolutely necessary. For example, if you don’t yet have emergency savings and your car needs an unexpected repair, you may need to use a credit card. However, you can then make a plan for how quickly you’ll be able to pay off that balance.</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If you do use a credit card, purchase only what you know you can absolutely pay off every month—for example, a piece of clothing you’ve already budgeted for. </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Finally, if you’re using credit cards to pay for big ticket items, such as college tuition, consider another solution, such as a student loan, that may have a lower interest rate.</a:t>
            </a:r>
            <a:endParaRPr lang="en-US" dirty="0"/>
          </a:p>
          <a:p>
            <a:endParaRPr lang="en-US" dirty="0"/>
          </a:p>
        </p:txBody>
      </p:sp>
      <p:sp>
        <p:nvSpPr>
          <p:cNvPr id="4" name="Slide Number Placeholder 3"/>
          <p:cNvSpPr>
            <a:spLocks noGrp="1"/>
          </p:cNvSpPr>
          <p:nvPr>
            <p:ph type="sldNum" sz="quarter" idx="5"/>
          </p:nvPr>
        </p:nvSpPr>
        <p:spPr/>
        <p:txBody>
          <a:bodyPr/>
          <a:lstStyle/>
          <a:p>
            <a:fld id="{1E731279-C739-5B43-BD76-B2A46443F9A2}" type="slidenum">
              <a:rPr lang="en-US" smtClean="0"/>
              <a:t>8</a:t>
            </a:fld>
            <a:endParaRPr lang="en-US" dirty="0"/>
          </a:p>
        </p:txBody>
      </p:sp>
    </p:spTree>
    <p:extLst>
      <p:ext uri="{BB962C8B-B14F-4D97-AF65-F5344CB8AC3E}">
        <p14:creationId xmlns:p14="http://schemas.microsoft.com/office/powerpoint/2010/main" val="79643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consider how you can pay off the revolving debt you have. Most people use one of two methods to help.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snowball method, you tackle the smallest balance first and pay as much as you can as quickly as you can, while paying the minimum on other debts. Then, once that first small balance is paid off, you work on paying off the next debt with the next lowest balance.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great if you’re motivated by seeing small balances disappear.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method, the avalanche method, has you focus on the debt with the highest interest rate first, paying as much as you can as quickly as you can while paying the minimum on other debts. Similar to the snowball method, once that high-interest balance is paid off, you work on the next debt with the next highest interest rate.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great if you want to focus on paying less over the life of your loans.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E731279-C739-5B43-BD76-B2A46443F9A2}" type="slidenum">
              <a:rPr lang="en-US" smtClean="0"/>
              <a:t>9</a:t>
            </a:fld>
            <a:endParaRPr lang="en-US" dirty="0"/>
          </a:p>
        </p:txBody>
      </p:sp>
    </p:spTree>
    <p:extLst>
      <p:ext uri="{BB962C8B-B14F-4D97-AF65-F5344CB8AC3E}">
        <p14:creationId xmlns:p14="http://schemas.microsoft.com/office/powerpoint/2010/main" val="2275325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9144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Graphic 3">
            <a:extLst>
              <a:ext uri="{FF2B5EF4-FFF2-40B4-BE49-F238E27FC236}">
                <a16:creationId xmlns:a16="http://schemas.microsoft.com/office/drawing/2014/main" id="{50768CE7-83E1-DF4F-B5D7-7168207CBE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863" y="499218"/>
            <a:ext cx="1609123" cy="462195"/>
          </a:xfrm>
          <a:prstGeom prst="rect">
            <a:avLst/>
          </a:prstGeom>
        </p:spPr>
      </p:pic>
      <p:sp>
        <p:nvSpPr>
          <p:cNvPr id="5" name="TextBox 4">
            <a:extLst>
              <a:ext uri="{FF2B5EF4-FFF2-40B4-BE49-F238E27FC236}">
                <a16:creationId xmlns:a16="http://schemas.microsoft.com/office/drawing/2014/main" id="{6D7DE4BB-0F35-B647-B2EE-51B614E6D7BB}"/>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
        <p:nvSpPr>
          <p:cNvPr id="10" name="Title 1">
            <a:extLst>
              <a:ext uri="{FF2B5EF4-FFF2-40B4-BE49-F238E27FC236}">
                <a16:creationId xmlns:a16="http://schemas.microsoft.com/office/drawing/2014/main" id="{7C2A0DA9-71D5-224A-A59D-2E894F382C63}"/>
              </a:ext>
            </a:extLst>
          </p:cNvPr>
          <p:cNvSpPr>
            <a:spLocks noGrp="1"/>
          </p:cNvSpPr>
          <p:nvPr>
            <p:ph type="title" hasCustomPrompt="1"/>
          </p:nvPr>
        </p:nvSpPr>
        <p:spPr>
          <a:xfrm>
            <a:off x="674121" y="1293433"/>
            <a:ext cx="7684687" cy="3129480"/>
          </a:xfrm>
        </p:spPr>
        <p:txBody>
          <a:bodyPr anchor="b"/>
          <a:lstStyle>
            <a:lvl1pPr>
              <a:defRPr lang="en-US" sz="4800" b="0" i="0" kern="1200" dirty="0">
                <a:solidFill>
                  <a:srgbClr val="FFFFFF"/>
                </a:solidFill>
                <a:latin typeface="FS Elliot Pro Light" panose="02000503040000020004" pitchFamily="2" charset="0"/>
                <a:ea typeface="+mj-ea"/>
                <a:cs typeface="+mj-cs"/>
              </a:defRPr>
            </a:lvl1pPr>
          </a:lstStyle>
          <a:p>
            <a:r>
              <a:rPr lang="en-US" dirty="0"/>
              <a:t>Click to edit </a:t>
            </a:r>
            <a:br>
              <a:rPr lang="en-US" dirty="0"/>
            </a:br>
            <a:r>
              <a:rPr lang="en-US" dirty="0"/>
              <a:t>Master title style</a:t>
            </a:r>
          </a:p>
        </p:txBody>
      </p:sp>
      <p:sp>
        <p:nvSpPr>
          <p:cNvPr id="12" name="Text Placeholder 10">
            <a:extLst>
              <a:ext uri="{FF2B5EF4-FFF2-40B4-BE49-F238E27FC236}">
                <a16:creationId xmlns:a16="http://schemas.microsoft.com/office/drawing/2014/main" id="{0E7BB4ED-957B-D343-97DD-6C9A64D1F548}"/>
              </a:ext>
            </a:extLst>
          </p:cNvPr>
          <p:cNvSpPr>
            <a:spLocks noGrp="1"/>
          </p:cNvSpPr>
          <p:nvPr>
            <p:ph type="body" sz="quarter" idx="10" hasCustomPrompt="1"/>
          </p:nvPr>
        </p:nvSpPr>
        <p:spPr>
          <a:xfrm>
            <a:off x="674688" y="5271044"/>
            <a:ext cx="7683500" cy="274094"/>
          </a:xfrm>
        </p:spPr>
        <p:txBody>
          <a:bodyPr/>
          <a:lstStyle>
            <a:lvl1pPr marL="0" indent="0">
              <a:buFontTx/>
              <a:buNone/>
              <a:defRPr sz="1800" b="1" i="0" spc="300">
                <a:solidFill>
                  <a:schemeClr val="bg1"/>
                </a:solidFill>
                <a:latin typeface="FS Elliot Pro" panose="02000503040000020004" pitchFamily="2" charset="0"/>
              </a:defRPr>
            </a:lvl1pPr>
          </a:lstStyle>
          <a:p>
            <a:r>
              <a:rPr lang="en-US" dirty="0">
                <a:solidFill>
                  <a:srgbClr val="FFFFFF"/>
                </a:solidFill>
              </a:rPr>
              <a:t>PRESENTER / SUBTITLE (IF ANY, ALL CAPS)</a:t>
            </a:r>
          </a:p>
        </p:txBody>
      </p:sp>
      <p:sp>
        <p:nvSpPr>
          <p:cNvPr id="14" name="Text Placeholder 13">
            <a:extLst>
              <a:ext uri="{FF2B5EF4-FFF2-40B4-BE49-F238E27FC236}">
                <a16:creationId xmlns:a16="http://schemas.microsoft.com/office/drawing/2014/main" id="{B455583A-DEAD-DF43-BFC3-5E3AC346716D}"/>
              </a:ext>
            </a:extLst>
          </p:cNvPr>
          <p:cNvSpPr>
            <a:spLocks noGrp="1"/>
          </p:cNvSpPr>
          <p:nvPr>
            <p:ph type="body" sz="quarter" idx="11" hasCustomPrompt="1"/>
          </p:nvPr>
        </p:nvSpPr>
        <p:spPr>
          <a:xfrm>
            <a:off x="674688" y="5580972"/>
            <a:ext cx="7604125" cy="447675"/>
          </a:xfrm>
        </p:spPr>
        <p:txBody>
          <a:bodyPr/>
          <a:lstStyle>
            <a:lvl1pPr marL="0" indent="0">
              <a:buNone/>
              <a:defRPr>
                <a:solidFill>
                  <a:schemeClr val="bg1"/>
                </a:solidFill>
              </a:defRPr>
            </a:lvl1pPr>
          </a:lstStyle>
          <a:p>
            <a:r>
              <a:rPr lang="en-US" dirty="0">
                <a:solidFill>
                  <a:srgbClr val="FFFFFF"/>
                </a:solidFill>
              </a:rPr>
              <a:t>Title, Date, etc.</a:t>
            </a:r>
          </a:p>
        </p:txBody>
      </p:sp>
    </p:spTree>
    <p:extLst>
      <p:ext uri="{BB962C8B-B14F-4D97-AF65-F5344CB8AC3E}">
        <p14:creationId xmlns:p14="http://schemas.microsoft.com/office/powerpoint/2010/main" val="408058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p:nvSpPr>
        <p:spPr>
          <a:xfrm>
            <a:off x="0" y="0"/>
            <a:ext cx="6099463"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428625" y="617653"/>
            <a:ext cx="5180667"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428625" y="2114204"/>
            <a:ext cx="5180667" cy="4118087"/>
          </a:xfrm>
        </p:spPr>
        <p:txBody>
          <a:bodyPr>
            <a:noAutofit/>
          </a:bodyPr>
          <a:lstStyle>
            <a:lvl1pPr marL="137160" indent="-137160">
              <a:lnSpc>
                <a:spcPct val="90000"/>
              </a:lnSpc>
              <a:spcBef>
                <a:spcPts val="0"/>
              </a:spcBef>
              <a:spcAft>
                <a:spcPts val="450"/>
              </a:spcAft>
              <a:defRPr sz="1350">
                <a:solidFill>
                  <a:schemeClr val="bg1"/>
                </a:solidFill>
              </a:defRPr>
            </a:lvl1pPr>
            <a:lvl2pPr marL="480060" indent="-137160">
              <a:lnSpc>
                <a:spcPct val="90000"/>
              </a:lnSpc>
              <a:spcBef>
                <a:spcPts val="0"/>
              </a:spcBef>
              <a:spcAft>
                <a:spcPts val="450"/>
              </a:spcAft>
              <a:buFont typeface="STIXGeneral-Regular" pitchFamily="2" charset="2"/>
              <a:buChar char="⎯"/>
              <a:defRPr sz="1200">
                <a:solidFill>
                  <a:schemeClr val="bg1"/>
                </a:solidFill>
              </a:defRPr>
            </a:lvl2pPr>
            <a:lvl3pPr marL="822960" indent="-137160">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428626" y="1156133"/>
            <a:ext cx="5180667" cy="274320"/>
          </a:xfrm>
        </p:spPr>
        <p:txBody>
          <a:bodyPr anchor="t"/>
          <a:lstStyle>
            <a:lvl1pPr marL="0" indent="0">
              <a:lnSpc>
                <a:spcPct val="100000"/>
              </a:lnSpc>
              <a:buNone/>
              <a:defRPr sz="1500">
                <a:solidFill>
                  <a:schemeClr val="bg1"/>
                </a:solidFill>
              </a:defRPr>
            </a:lvl1pPr>
            <a:lvl2pPr marL="342900" indent="0">
              <a:buNone/>
              <a:defRPr/>
            </a:lvl2pPr>
          </a:lstStyle>
          <a:p>
            <a:pPr lvl="0"/>
            <a:r>
              <a:rPr lang="en-US" dirty="0"/>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428625" y="1518386"/>
            <a:ext cx="5180667" cy="51888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sp>
        <p:nvSpPr>
          <p:cNvPr id="14" name="TextBox 13">
            <a:extLst>
              <a:ext uri="{FF2B5EF4-FFF2-40B4-BE49-F238E27FC236}">
                <a16:creationId xmlns:a16="http://schemas.microsoft.com/office/drawing/2014/main" id="{4CE4717A-AA52-6E4E-9825-F2FB30879B27}"/>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Tree>
    <p:extLst>
      <p:ext uri="{BB962C8B-B14F-4D97-AF65-F5344CB8AC3E}">
        <p14:creationId xmlns:p14="http://schemas.microsoft.com/office/powerpoint/2010/main" val="50843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p:nvSpPr>
        <p:spPr>
          <a:xfrm>
            <a:off x="1" y="0"/>
            <a:ext cx="4571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428625" y="617653"/>
            <a:ext cx="3657601"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428625" y="2114204"/>
            <a:ext cx="3657601" cy="4118087"/>
          </a:xfrm>
        </p:spPr>
        <p:txBody>
          <a:bodyPr>
            <a:noAutofit/>
          </a:bodyPr>
          <a:lstStyle>
            <a:lvl1pPr marL="137160" indent="-137160">
              <a:lnSpc>
                <a:spcPct val="90000"/>
              </a:lnSpc>
              <a:spcBef>
                <a:spcPts val="0"/>
              </a:spcBef>
              <a:spcAft>
                <a:spcPts val="450"/>
              </a:spcAft>
              <a:defRPr sz="1350">
                <a:solidFill>
                  <a:schemeClr val="bg1"/>
                </a:solidFill>
              </a:defRPr>
            </a:lvl1pPr>
            <a:lvl2pPr marL="480060" indent="-137160">
              <a:lnSpc>
                <a:spcPct val="90000"/>
              </a:lnSpc>
              <a:spcBef>
                <a:spcPts val="0"/>
              </a:spcBef>
              <a:spcAft>
                <a:spcPts val="450"/>
              </a:spcAft>
              <a:buFont typeface="STIXGeneral-Regular" pitchFamily="2" charset="2"/>
              <a:buChar char="⎯"/>
              <a:defRPr sz="1200">
                <a:solidFill>
                  <a:schemeClr val="bg1"/>
                </a:solidFill>
              </a:defRPr>
            </a:lvl2pPr>
            <a:lvl3pPr marL="822960" indent="-137160">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428626" y="1156133"/>
            <a:ext cx="3657601" cy="274320"/>
          </a:xfrm>
        </p:spPr>
        <p:txBody>
          <a:bodyPr anchor="t"/>
          <a:lstStyle>
            <a:lvl1pPr marL="0" indent="0">
              <a:lnSpc>
                <a:spcPct val="100000"/>
              </a:lnSpc>
              <a:buNone/>
              <a:defRPr sz="1500">
                <a:solidFill>
                  <a:schemeClr val="bg1"/>
                </a:solidFill>
              </a:defRPr>
            </a:lvl1pPr>
            <a:lvl2pPr marL="342900" indent="0">
              <a:buNone/>
              <a:defRPr/>
            </a:lvl2pPr>
          </a:lstStyle>
          <a:p>
            <a:pPr lvl="0"/>
            <a:r>
              <a:rPr lang="en-US" dirty="0"/>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428625" y="1518386"/>
            <a:ext cx="3657601" cy="51888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sp>
        <p:nvSpPr>
          <p:cNvPr id="10" name="TextBox 9">
            <a:extLst>
              <a:ext uri="{FF2B5EF4-FFF2-40B4-BE49-F238E27FC236}">
                <a16:creationId xmlns:a16="http://schemas.microsoft.com/office/drawing/2014/main" id="{E71F3E97-396C-2345-8308-6BA1E2A33468}"/>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Tree>
    <p:extLst>
      <p:ext uri="{BB962C8B-B14F-4D97-AF65-F5344CB8AC3E}">
        <p14:creationId xmlns:p14="http://schemas.microsoft.com/office/powerpoint/2010/main" val="62141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p:nvSpPr>
        <p:spPr>
          <a:xfrm>
            <a:off x="0" y="0"/>
            <a:ext cx="3044536"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428625" y="617653"/>
            <a:ext cx="2130137"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428625" y="2914817"/>
            <a:ext cx="2130137" cy="3325531"/>
          </a:xfrm>
        </p:spPr>
        <p:txBody>
          <a:bodyPr>
            <a:noAutofit/>
          </a:bodyPr>
          <a:lstStyle>
            <a:lvl1pPr marL="137160" indent="-137160">
              <a:lnSpc>
                <a:spcPct val="90000"/>
              </a:lnSpc>
              <a:spcBef>
                <a:spcPts val="0"/>
              </a:spcBef>
              <a:spcAft>
                <a:spcPts val="450"/>
              </a:spcAft>
              <a:defRPr sz="1350">
                <a:solidFill>
                  <a:schemeClr val="bg1"/>
                </a:solidFill>
              </a:defRPr>
            </a:lvl1pPr>
            <a:lvl2pPr marL="480060" indent="-137160">
              <a:lnSpc>
                <a:spcPct val="90000"/>
              </a:lnSpc>
              <a:spcBef>
                <a:spcPts val="0"/>
              </a:spcBef>
              <a:spcAft>
                <a:spcPts val="450"/>
              </a:spcAft>
              <a:buFont typeface="STIXGeneral-Regular" pitchFamily="2" charset="2"/>
              <a:buChar char="⎯"/>
              <a:defRPr sz="1200">
                <a:solidFill>
                  <a:schemeClr val="bg1"/>
                </a:solidFill>
              </a:defRPr>
            </a:lvl2pPr>
            <a:lvl3pPr marL="822960" indent="-137160">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428626" y="1675880"/>
            <a:ext cx="2130137" cy="274320"/>
          </a:xfrm>
        </p:spPr>
        <p:txBody>
          <a:bodyPr anchor="t"/>
          <a:lstStyle>
            <a:lvl1pPr marL="0" indent="0">
              <a:lnSpc>
                <a:spcPct val="100000"/>
              </a:lnSpc>
              <a:buNone/>
              <a:defRPr sz="1500">
                <a:solidFill>
                  <a:schemeClr val="bg1"/>
                </a:solidFill>
              </a:defRPr>
            </a:lvl1pPr>
            <a:lvl2pPr marL="342900"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428625" y="2318997"/>
            <a:ext cx="2130137" cy="51888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a:t>
            </a:r>
            <a:br>
              <a:rPr lang="en-US" dirty="0"/>
            </a:br>
            <a:r>
              <a:rPr lang="en-US" dirty="0"/>
              <a:t>sub-header</a:t>
            </a:r>
          </a:p>
        </p:txBody>
      </p:sp>
      <p:sp>
        <p:nvSpPr>
          <p:cNvPr id="10" name="TextBox 9">
            <a:extLst>
              <a:ext uri="{FF2B5EF4-FFF2-40B4-BE49-F238E27FC236}">
                <a16:creationId xmlns:a16="http://schemas.microsoft.com/office/drawing/2014/main" id="{94072C3B-1670-E94A-B28C-584675067C9B}"/>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Tree>
    <p:extLst>
      <p:ext uri="{BB962C8B-B14F-4D97-AF65-F5344CB8AC3E}">
        <p14:creationId xmlns:p14="http://schemas.microsoft.com/office/powerpoint/2010/main" val="131551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vert="horz"/>
          <a:lstStyle>
            <a:lvl1pPr marL="0" indent="0">
              <a:buNone/>
              <a:defRPr sz="1200">
                <a:solidFill>
                  <a:srgbClr val="7F7F7F"/>
                </a:solidFill>
              </a:defRPr>
            </a:lvl1pPr>
          </a:lstStyle>
          <a:p>
            <a:r>
              <a:rPr lang="en-US"/>
              <a:t>Click icon to add picture</a:t>
            </a:r>
            <a:endParaRPr lang="en-US" dirty="0"/>
          </a:p>
        </p:txBody>
      </p:sp>
      <p:sp>
        <p:nvSpPr>
          <p:cNvPr id="14" name="Text Placeholder 10"/>
          <p:cNvSpPr>
            <a:spLocks noGrp="1"/>
          </p:cNvSpPr>
          <p:nvPr>
            <p:ph type="body" sz="quarter" idx="11" hasCustomPrompt="1"/>
          </p:nvPr>
        </p:nvSpPr>
        <p:spPr>
          <a:xfrm>
            <a:off x="618974" y="1293139"/>
            <a:ext cx="3903866" cy="1577769"/>
          </a:xfrm>
          <a:prstGeom prst="rect">
            <a:avLst/>
          </a:prstGeom>
        </p:spPr>
        <p:txBody>
          <a:bodyPr vert="horz" lIns="0" tIns="0" rIns="0" bIns="0">
            <a:noAutofit/>
          </a:bodyPr>
          <a:lstStyle>
            <a:lvl1pPr marL="0" indent="0">
              <a:spcBef>
                <a:spcPts val="0"/>
              </a:spcBef>
              <a:buNone/>
              <a:defRPr sz="2800" b="0" i="0" baseline="0">
                <a:solidFill>
                  <a:schemeClr val="tx1"/>
                </a:solidFill>
                <a:latin typeface="FS Elliot Pro Light" panose="02000503040000020004" pitchFamily="2" charset="0"/>
                <a:cs typeface="FS Elliot Pro Light" panose="02000503040000020004" pitchFamily="2" charset="0"/>
              </a:defRPr>
            </a:lvl1pPr>
          </a:lstStyle>
          <a:p>
            <a:pPr lvl="0"/>
            <a:r>
              <a:rPr lang="en-US" dirty="0"/>
              <a:t>Use for images with light backgrounds</a:t>
            </a:r>
          </a:p>
        </p:txBody>
      </p:sp>
    </p:spTree>
    <p:extLst>
      <p:ext uri="{BB962C8B-B14F-4D97-AF65-F5344CB8AC3E}">
        <p14:creationId xmlns:p14="http://schemas.microsoft.com/office/powerpoint/2010/main" val="267297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vert="horz"/>
          <a:lstStyle>
            <a:lvl1pPr marL="0" indent="0">
              <a:buNone/>
              <a:defRPr sz="1200">
                <a:solidFill>
                  <a:srgbClr val="7F7F7F"/>
                </a:solidFill>
              </a:defRPr>
            </a:lvl1pPr>
          </a:lstStyle>
          <a:p>
            <a:r>
              <a:rPr lang="en-US"/>
              <a:t>Click icon to add picture</a:t>
            </a:r>
            <a:endParaRPr lang="en-US" dirty="0"/>
          </a:p>
        </p:txBody>
      </p:sp>
      <p:sp>
        <p:nvSpPr>
          <p:cNvPr id="14" name="Text Placeholder 10"/>
          <p:cNvSpPr>
            <a:spLocks noGrp="1"/>
          </p:cNvSpPr>
          <p:nvPr>
            <p:ph type="body" sz="quarter" idx="11" hasCustomPrompt="1"/>
          </p:nvPr>
        </p:nvSpPr>
        <p:spPr>
          <a:xfrm>
            <a:off x="618974" y="1293139"/>
            <a:ext cx="3903866" cy="1577769"/>
          </a:xfrm>
          <a:prstGeom prst="rect">
            <a:avLst/>
          </a:prstGeom>
        </p:spPr>
        <p:txBody>
          <a:bodyPr vert="horz" lIns="0" tIns="0" rIns="0" bIns="0">
            <a:noAutofit/>
          </a:bodyPr>
          <a:lstStyle>
            <a:lvl1pPr marL="0" indent="0">
              <a:spcBef>
                <a:spcPts val="0"/>
              </a:spcBef>
              <a:buNone/>
              <a:defRPr sz="2800" b="0" i="0" baseline="0">
                <a:solidFill>
                  <a:schemeClr val="bg1"/>
                </a:solidFill>
                <a:latin typeface="FS Elliot Pro Light" panose="02000503040000020004" pitchFamily="2" charset="0"/>
                <a:cs typeface="FS Elliot Pro Light" panose="02000503040000020004" pitchFamily="2" charset="0"/>
              </a:defRPr>
            </a:lvl1pPr>
          </a:lstStyle>
          <a:p>
            <a:pPr lvl="0"/>
            <a:r>
              <a:rPr lang="en-US" dirty="0"/>
              <a:t>Use for images with dark backgrounds</a:t>
            </a:r>
          </a:p>
        </p:txBody>
      </p:sp>
    </p:spTree>
    <p:extLst>
      <p:ext uri="{BB962C8B-B14F-4D97-AF65-F5344CB8AC3E}">
        <p14:creationId xmlns:p14="http://schemas.microsoft.com/office/powerpoint/2010/main" val="2831661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p:nvSpPr>
        <p:spPr>
          <a:xfrm>
            <a:off x="0" y="0"/>
            <a:ext cx="9144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657E9D04-5AF7-2B46-857A-CB9A68B1034A}"/>
              </a:ext>
            </a:extLst>
          </p:cNvPr>
          <p:cNvPicPr>
            <a:picLocks noChangeAspect="1"/>
          </p:cNvPicPr>
          <p:nvPr userDrawn="1"/>
        </p:nvPicPr>
        <p:blipFill>
          <a:blip r:embed="rId2"/>
          <a:stretch>
            <a:fillRect/>
          </a:stretch>
        </p:blipFill>
        <p:spPr>
          <a:xfrm>
            <a:off x="7967991" y="6400353"/>
            <a:ext cx="1033272" cy="301032"/>
          </a:xfrm>
          <a:prstGeom prst="rect">
            <a:avLst/>
          </a:prstGeom>
        </p:spPr>
      </p:pic>
      <p:sp>
        <p:nvSpPr>
          <p:cNvPr id="7" name="TextBox 6">
            <a:extLst>
              <a:ext uri="{FF2B5EF4-FFF2-40B4-BE49-F238E27FC236}">
                <a16:creationId xmlns:a16="http://schemas.microsoft.com/office/drawing/2014/main" id="{459D083B-2972-4C43-B8EB-28C42A356B7D}"/>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Tree>
    <p:extLst>
      <p:ext uri="{BB962C8B-B14F-4D97-AF65-F5344CB8AC3E}">
        <p14:creationId xmlns:p14="http://schemas.microsoft.com/office/powerpoint/2010/main" val="21642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 Intr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3305043"/>
            <a:ext cx="7422666" cy="1856581"/>
          </a:xfrm>
          <a:prstGeom prst="rect">
            <a:avLst/>
          </a:prstGeom>
        </p:spPr>
        <p:txBody>
          <a:bodyPr>
            <a:normAutofit/>
          </a:bodyPr>
          <a:lstStyle>
            <a:lvl1pPr marL="192024" indent="-192024">
              <a:buClr>
                <a:schemeClr val="tx1"/>
              </a:buClr>
              <a:defRPr sz="1600" baseline="0">
                <a:solidFill>
                  <a:schemeClr val="tx1"/>
                </a:solidFill>
              </a:defRPr>
            </a:lvl1pPr>
          </a:lstStyle>
          <a:p>
            <a:pPr lvl="0"/>
            <a:r>
              <a:rPr lang="en-US"/>
              <a:t>These are bullet points. Try to use no more than 3 bullet points.</a:t>
            </a:r>
          </a:p>
          <a:p>
            <a:pPr lvl="0"/>
            <a:r>
              <a:rPr lang="en-US"/>
              <a:t>The bullets are always round and gray.</a:t>
            </a:r>
          </a:p>
          <a:p>
            <a:pPr lvl="0"/>
            <a:r>
              <a:rPr lang="en-US"/>
              <a:t>The text is always gray, FS Elliot font.</a:t>
            </a:r>
          </a:p>
        </p:txBody>
      </p:sp>
      <p:sp>
        <p:nvSpPr>
          <p:cNvPr id="11" name="Title 1"/>
          <p:cNvSpPr>
            <a:spLocks noGrp="1"/>
          </p:cNvSpPr>
          <p:nvPr>
            <p:ph type="title" hasCustomPrompt="1"/>
          </p:nvPr>
        </p:nvSpPr>
        <p:spPr>
          <a:xfrm>
            <a:off x="539496" y="612648"/>
            <a:ext cx="6470650" cy="663449"/>
          </a:xfrm>
        </p:spPr>
        <p:txBody>
          <a:bodyPr anchor="t">
            <a:normAutofit/>
          </a:bodyPr>
          <a:lstStyle>
            <a:lvl1pPr algn="l">
              <a:lnSpc>
                <a:spcPct val="80000"/>
              </a:lnSpc>
              <a:defRPr sz="2800" b="0" i="0">
                <a:solidFill>
                  <a:srgbClr val="4D4E53"/>
                </a:solidFill>
                <a:latin typeface="FS Elliot Pro"/>
                <a:cs typeface="FS Elliot Pro"/>
              </a:defRPr>
            </a:lvl1pPr>
          </a:lstStyle>
          <a:p>
            <a:r>
              <a:rPr lang="en-US"/>
              <a:t>Slide title goes here</a:t>
            </a:r>
          </a:p>
        </p:txBody>
      </p:sp>
      <p:sp>
        <p:nvSpPr>
          <p:cNvPr id="5" name="Text Placeholder 4"/>
          <p:cNvSpPr>
            <a:spLocks noGrp="1"/>
          </p:cNvSpPr>
          <p:nvPr>
            <p:ph type="body" sz="quarter" idx="12"/>
          </p:nvPr>
        </p:nvSpPr>
        <p:spPr>
          <a:xfrm>
            <a:off x="781050" y="2075147"/>
            <a:ext cx="6470650" cy="1026584"/>
          </a:xfrm>
        </p:spPr>
        <p:txBody>
          <a:bodyPr>
            <a:noAutofit/>
          </a:bodyPr>
          <a:lstStyle>
            <a:lvl1pPr marL="0" indent="0">
              <a:buNone/>
              <a:defRPr sz="1600">
                <a:solidFill>
                  <a:srgbClr val="13294B"/>
                </a:solidFill>
              </a:defRPr>
            </a:lvl1pPr>
          </a:lstStyle>
          <a:p>
            <a:pPr lvl="0"/>
            <a:r>
              <a:rPr lang="en-US"/>
              <a:t>Click to edit Master text styles</a:t>
            </a:r>
          </a:p>
        </p:txBody>
      </p:sp>
    </p:spTree>
    <p:extLst>
      <p:ext uri="{BB962C8B-B14F-4D97-AF65-F5344CB8AC3E}">
        <p14:creationId xmlns:p14="http://schemas.microsoft.com/office/powerpoint/2010/main" val="3633606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9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360AF4-4D29-5D4F-8328-5245DD2ED3C2}"/>
              </a:ext>
            </a:extLst>
          </p:cNvPr>
          <p:cNvSpPr/>
          <p:nvPr userDrawn="1"/>
        </p:nvSpPr>
        <p:spPr>
          <a:xfrm>
            <a:off x="0" y="1"/>
            <a:ext cx="9144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441251" y="617653"/>
            <a:ext cx="5878527" cy="457200"/>
          </a:xfrm>
        </p:spPr>
        <p:txBody>
          <a:bodyPr anchor="t">
            <a:noAutofit/>
          </a:bodyPr>
          <a:lstStyle>
            <a:lvl1pPr>
              <a:lnSpc>
                <a:spcPct val="100000"/>
              </a:lnSpc>
              <a:defRPr>
                <a:solidFill>
                  <a:schemeClr val="bg1"/>
                </a:solidFill>
              </a:defRPr>
            </a:lvl1pPr>
          </a:lstStyle>
          <a:p>
            <a:r>
              <a:rPr lang="en-US" dirty="0"/>
              <a:t>Click to edit header</a:t>
            </a:r>
          </a:p>
        </p:txBody>
      </p:sp>
    </p:spTree>
    <p:extLst>
      <p:ext uri="{BB962C8B-B14F-4D97-AF65-F5344CB8AC3E}">
        <p14:creationId xmlns:p14="http://schemas.microsoft.com/office/powerpoint/2010/main" val="84599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428625" y="2119747"/>
            <a:ext cx="8229600" cy="4187075"/>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428626" y="1156133"/>
            <a:ext cx="8231981" cy="274320"/>
          </a:xfrm>
        </p:spPr>
        <p:txBody>
          <a:bodyPr anchor="t"/>
          <a:lstStyle>
            <a:lvl1pPr marL="0" indent="0">
              <a:lnSpc>
                <a:spcPct val="100000"/>
              </a:lnSpc>
              <a:buNone/>
              <a:defRPr sz="1500"/>
            </a:lvl1pPr>
            <a:lvl2pPr marL="342900" indent="0">
              <a:buNone/>
              <a:defRPr/>
            </a:lvl2pPr>
          </a:lstStyle>
          <a:p>
            <a:pPr lvl="0"/>
            <a:r>
              <a:rPr lang="en-US" dirty="0"/>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428625" y="1523928"/>
            <a:ext cx="8229600" cy="518882"/>
          </a:xfrm>
        </p:spPr>
        <p:txBody>
          <a:bodyPr anchor="b">
            <a:noAutofit/>
          </a:bodyPr>
          <a:lstStyle>
            <a:lvl1pPr marL="0" indent="0">
              <a:lnSpc>
                <a:spcPct val="100000"/>
              </a:lnSpc>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433276" y="620233"/>
            <a:ext cx="8229600" cy="457200"/>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131008148"/>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p:nvSpPr>
        <p:spPr>
          <a:xfrm>
            <a:off x="0" y="0"/>
            <a:ext cx="9144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28625" y="768351"/>
            <a:ext cx="8229600" cy="2852737"/>
          </a:xfrm>
        </p:spPr>
        <p:txBody>
          <a:bodyPr anchor="b">
            <a:noAutofit/>
          </a:bodyPr>
          <a:lstStyle>
            <a:lvl1pPr>
              <a:lnSpc>
                <a:spcPct val="100000"/>
              </a:lnSpc>
              <a:defRPr sz="45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5" y="3639344"/>
            <a:ext cx="8229600" cy="1500187"/>
          </a:xfrm>
        </p:spPr>
        <p:txBody>
          <a:bodyPr>
            <a:noAutofit/>
          </a:bodyPr>
          <a:lstStyle>
            <a:lvl1pPr marL="0" indent="0">
              <a:lnSpc>
                <a:spcPct val="100000"/>
              </a:lnSpc>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sub-header</a:t>
            </a:r>
          </a:p>
        </p:txBody>
      </p:sp>
      <p:pic>
        <p:nvPicPr>
          <p:cNvPr id="8" name="Picture 7">
            <a:extLst>
              <a:ext uri="{FF2B5EF4-FFF2-40B4-BE49-F238E27FC236}">
                <a16:creationId xmlns:a16="http://schemas.microsoft.com/office/drawing/2014/main" id="{385584E6-C57A-E345-B213-2385F4A2AAE3}"/>
              </a:ext>
            </a:extLst>
          </p:cNvPr>
          <p:cNvPicPr>
            <a:picLocks noChangeAspect="1"/>
          </p:cNvPicPr>
          <p:nvPr userDrawn="1"/>
        </p:nvPicPr>
        <p:blipFill>
          <a:blip r:embed="rId2"/>
          <a:stretch>
            <a:fillRect/>
          </a:stretch>
        </p:blipFill>
        <p:spPr>
          <a:xfrm>
            <a:off x="7967991" y="6400353"/>
            <a:ext cx="1033272" cy="301032"/>
          </a:xfrm>
          <a:prstGeom prst="rect">
            <a:avLst/>
          </a:prstGeom>
        </p:spPr>
      </p:pic>
      <p:sp>
        <p:nvSpPr>
          <p:cNvPr id="10" name="TextBox 9">
            <a:extLst>
              <a:ext uri="{FF2B5EF4-FFF2-40B4-BE49-F238E27FC236}">
                <a16:creationId xmlns:a16="http://schemas.microsoft.com/office/drawing/2014/main" id="{DAD7AF6D-D8CB-CC4E-94DC-EE3A47FECE36}"/>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Tree>
    <p:extLst>
      <p:ext uri="{BB962C8B-B14F-4D97-AF65-F5344CB8AC3E}">
        <p14:creationId xmlns:p14="http://schemas.microsoft.com/office/powerpoint/2010/main" val="28446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441251" y="617653"/>
            <a:ext cx="82296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441251" y="2119747"/>
            <a:ext cx="3977640" cy="4137227"/>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441251" y="1156133"/>
            <a:ext cx="8231981" cy="274320"/>
          </a:xfrm>
        </p:spPr>
        <p:txBody>
          <a:bodyPr anchor="t"/>
          <a:lstStyle>
            <a:lvl1pPr marL="0" indent="0">
              <a:lnSpc>
                <a:spcPct val="100000"/>
              </a:lnSpc>
              <a:buNone/>
              <a:defRPr sz="1500"/>
            </a:lvl1pPr>
            <a:lvl2pPr marL="3429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441251" y="1523928"/>
            <a:ext cx="3977640" cy="51888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4711541" y="2103121"/>
            <a:ext cx="3977640" cy="4137227"/>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4695592" y="1507302"/>
            <a:ext cx="3977640" cy="51888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spTree>
    <p:extLst>
      <p:ext uri="{BB962C8B-B14F-4D97-AF65-F5344CB8AC3E}">
        <p14:creationId xmlns:p14="http://schemas.microsoft.com/office/powerpoint/2010/main" val="305259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441251" y="617653"/>
            <a:ext cx="8229600" cy="457200"/>
          </a:xfrm>
        </p:spPr>
        <p:txBody>
          <a:bodyPr anchor="t">
            <a:noAutofit/>
          </a:bodyPr>
          <a:lstStyle>
            <a:lvl1pPr>
              <a:lnSpc>
                <a:spcPct val="100000"/>
              </a:lnSpc>
              <a:defRPr/>
            </a:lvl1pPr>
          </a:lstStyle>
          <a:p>
            <a:r>
              <a:rPr lang="en-US" dirty="0"/>
              <a:t>Click to edit header</a:t>
            </a:r>
          </a:p>
        </p:txBody>
      </p:sp>
    </p:spTree>
    <p:extLst>
      <p:ext uri="{BB962C8B-B14F-4D97-AF65-F5344CB8AC3E}">
        <p14:creationId xmlns:p14="http://schemas.microsoft.com/office/powerpoint/2010/main" val="62163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9144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448035" y="617653"/>
            <a:ext cx="8229600" cy="457200"/>
          </a:xfrm>
        </p:spPr>
        <p:txBody>
          <a:bodyPr anchor="t">
            <a:noAutofit/>
          </a:bodyPr>
          <a:lstStyle>
            <a:lvl1pPr>
              <a:lnSpc>
                <a:spcPct val="100000"/>
              </a:lnSpc>
              <a:defRPr>
                <a:solidFill>
                  <a:schemeClr val="bg1"/>
                </a:solidFill>
              </a:defRPr>
            </a:lvl1pPr>
          </a:lstStyle>
          <a:p>
            <a:r>
              <a:rPr lang="en-US" dirty="0"/>
              <a:t>Click to edit header</a:t>
            </a:r>
          </a:p>
        </p:txBody>
      </p:sp>
      <p:pic>
        <p:nvPicPr>
          <p:cNvPr id="7" name="Picture 6">
            <a:extLst>
              <a:ext uri="{FF2B5EF4-FFF2-40B4-BE49-F238E27FC236}">
                <a16:creationId xmlns:a16="http://schemas.microsoft.com/office/drawing/2014/main" id="{A03BC171-23C0-2B42-91B2-F0722C72F9DB}"/>
              </a:ext>
            </a:extLst>
          </p:cNvPr>
          <p:cNvPicPr>
            <a:picLocks noChangeAspect="1"/>
          </p:cNvPicPr>
          <p:nvPr userDrawn="1"/>
        </p:nvPicPr>
        <p:blipFill>
          <a:blip r:embed="rId2"/>
          <a:stretch>
            <a:fillRect/>
          </a:stretch>
        </p:blipFill>
        <p:spPr>
          <a:xfrm>
            <a:off x="7967991" y="6400353"/>
            <a:ext cx="1033272" cy="301032"/>
          </a:xfrm>
          <a:prstGeom prst="rect">
            <a:avLst/>
          </a:prstGeom>
        </p:spPr>
      </p:pic>
      <p:sp>
        <p:nvSpPr>
          <p:cNvPr id="11" name="TextBox 10">
            <a:extLst>
              <a:ext uri="{FF2B5EF4-FFF2-40B4-BE49-F238E27FC236}">
                <a16:creationId xmlns:a16="http://schemas.microsoft.com/office/drawing/2014/main" id="{C5CE511F-139F-9E42-B5E9-44B84C337D86}"/>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a:t>
            </a:fld>
            <a:endParaRPr lang="en-US" sz="800" dirty="0">
              <a:solidFill>
                <a:schemeClr val="bg1"/>
              </a:solidFill>
              <a:latin typeface="FS Elliot Pro"/>
            </a:endParaRPr>
          </a:p>
        </p:txBody>
      </p:sp>
    </p:spTree>
    <p:extLst>
      <p:ext uri="{BB962C8B-B14F-4D97-AF65-F5344CB8AC3E}">
        <p14:creationId xmlns:p14="http://schemas.microsoft.com/office/powerpoint/2010/main" val="377042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p:nvSpPr>
        <p:spPr>
          <a:xfrm>
            <a:off x="3044537" y="0"/>
            <a:ext cx="6099463"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440060" y="617653"/>
            <a:ext cx="226314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440060" y="2895051"/>
            <a:ext cx="2263140" cy="3345297"/>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440060" y="1668152"/>
            <a:ext cx="2263140" cy="274320"/>
          </a:xfrm>
        </p:spPr>
        <p:txBody>
          <a:bodyPr anchor="t"/>
          <a:lstStyle>
            <a:lvl1pPr marL="0" indent="0">
              <a:lnSpc>
                <a:spcPct val="100000"/>
              </a:lnSpc>
              <a:spcBef>
                <a:spcPts val="0"/>
              </a:spcBef>
              <a:spcAft>
                <a:spcPts val="0"/>
              </a:spcAft>
              <a:buNone/>
              <a:defRPr sz="1500"/>
            </a:lvl1pPr>
            <a:lvl2pPr marL="3429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440060" y="2299232"/>
            <a:ext cx="2263140" cy="51888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a:t>
            </a:r>
            <a:br>
              <a:rPr lang="en-US" dirty="0"/>
            </a:br>
            <a:r>
              <a:rPr lang="en-US" dirty="0"/>
              <a:t>sub-header</a:t>
            </a:r>
          </a:p>
        </p:txBody>
      </p:sp>
      <p:pic>
        <p:nvPicPr>
          <p:cNvPr id="11" name="Picture 10">
            <a:extLst>
              <a:ext uri="{FF2B5EF4-FFF2-40B4-BE49-F238E27FC236}">
                <a16:creationId xmlns:a16="http://schemas.microsoft.com/office/drawing/2014/main" id="{FCEF2599-FB19-4F41-9FA7-4F2FEEE8820C}"/>
              </a:ext>
            </a:extLst>
          </p:cNvPr>
          <p:cNvPicPr>
            <a:picLocks noChangeAspect="1"/>
          </p:cNvPicPr>
          <p:nvPr userDrawn="1"/>
        </p:nvPicPr>
        <p:blipFill>
          <a:blip r:embed="rId2"/>
          <a:stretch>
            <a:fillRect/>
          </a:stretch>
        </p:blipFill>
        <p:spPr>
          <a:xfrm>
            <a:off x="7967991" y="6400353"/>
            <a:ext cx="1033272" cy="301032"/>
          </a:xfrm>
          <a:prstGeom prst="rect">
            <a:avLst/>
          </a:prstGeom>
        </p:spPr>
      </p:pic>
    </p:spTree>
    <p:extLst>
      <p:ext uri="{BB962C8B-B14F-4D97-AF65-F5344CB8AC3E}">
        <p14:creationId xmlns:p14="http://schemas.microsoft.com/office/powerpoint/2010/main" val="216987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p:nvSpPr>
        <p:spPr>
          <a:xfrm>
            <a:off x="4572001" y="0"/>
            <a:ext cx="4571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441251" y="617653"/>
            <a:ext cx="37719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441251" y="2114205"/>
            <a:ext cx="3771900" cy="4126143"/>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441251" y="1156133"/>
            <a:ext cx="3771900" cy="274320"/>
          </a:xfrm>
        </p:spPr>
        <p:txBody>
          <a:bodyPr anchor="t"/>
          <a:lstStyle>
            <a:lvl1pPr marL="0" indent="0">
              <a:lnSpc>
                <a:spcPct val="100000"/>
              </a:lnSpc>
              <a:buNone/>
              <a:defRPr sz="1500"/>
            </a:lvl1pPr>
            <a:lvl2pPr marL="3429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441251" y="1518386"/>
            <a:ext cx="3771900" cy="51888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pic>
        <p:nvPicPr>
          <p:cNvPr id="11" name="Picture 10">
            <a:extLst>
              <a:ext uri="{FF2B5EF4-FFF2-40B4-BE49-F238E27FC236}">
                <a16:creationId xmlns:a16="http://schemas.microsoft.com/office/drawing/2014/main" id="{AEF5937E-AB3E-4B40-989D-85C242C62593}"/>
              </a:ext>
            </a:extLst>
          </p:cNvPr>
          <p:cNvPicPr>
            <a:picLocks noChangeAspect="1"/>
          </p:cNvPicPr>
          <p:nvPr userDrawn="1"/>
        </p:nvPicPr>
        <p:blipFill>
          <a:blip r:embed="rId2"/>
          <a:stretch>
            <a:fillRect/>
          </a:stretch>
        </p:blipFill>
        <p:spPr>
          <a:xfrm>
            <a:off x="7967991" y="6400353"/>
            <a:ext cx="1033272" cy="301032"/>
          </a:xfrm>
          <a:prstGeom prst="rect">
            <a:avLst/>
          </a:prstGeom>
        </p:spPr>
      </p:pic>
    </p:spTree>
    <p:extLst>
      <p:ext uri="{BB962C8B-B14F-4D97-AF65-F5344CB8AC3E}">
        <p14:creationId xmlns:p14="http://schemas.microsoft.com/office/powerpoint/2010/main" val="37451165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p:nvSpPr>
        <p:spPr>
          <a:xfrm>
            <a:off x="6099464" y="0"/>
            <a:ext cx="3044536"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441250" y="617653"/>
            <a:ext cx="531495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441250" y="2114205"/>
            <a:ext cx="5314950" cy="4137227"/>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441251" y="1156133"/>
            <a:ext cx="5314950" cy="274320"/>
          </a:xfrm>
        </p:spPr>
        <p:txBody>
          <a:bodyPr anchor="t"/>
          <a:lstStyle>
            <a:lvl1pPr marL="0" indent="0">
              <a:lnSpc>
                <a:spcPct val="100000"/>
              </a:lnSpc>
              <a:buNone/>
              <a:defRPr sz="1500"/>
            </a:lvl1pPr>
            <a:lvl2pPr marL="3429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441250" y="1518386"/>
            <a:ext cx="5314950" cy="51888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pic>
        <p:nvPicPr>
          <p:cNvPr id="10" name="Picture 9">
            <a:extLst>
              <a:ext uri="{FF2B5EF4-FFF2-40B4-BE49-F238E27FC236}">
                <a16:creationId xmlns:a16="http://schemas.microsoft.com/office/drawing/2014/main" id="{A16E2657-8059-A148-8ACA-E922A2688862}"/>
              </a:ext>
            </a:extLst>
          </p:cNvPr>
          <p:cNvPicPr>
            <a:picLocks noChangeAspect="1"/>
          </p:cNvPicPr>
          <p:nvPr userDrawn="1"/>
        </p:nvPicPr>
        <p:blipFill>
          <a:blip r:embed="rId2"/>
          <a:stretch>
            <a:fillRect/>
          </a:stretch>
        </p:blipFill>
        <p:spPr>
          <a:xfrm>
            <a:off x="7967991" y="6400353"/>
            <a:ext cx="1033272" cy="301032"/>
          </a:xfrm>
          <a:prstGeom prst="rect">
            <a:avLst/>
          </a:prstGeom>
        </p:spPr>
      </p:pic>
    </p:spTree>
    <p:extLst>
      <p:ext uri="{BB962C8B-B14F-4D97-AF65-F5344CB8AC3E}">
        <p14:creationId xmlns:p14="http://schemas.microsoft.com/office/powerpoint/2010/main" val="256858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276" y="620233"/>
            <a:ext cx="8229600" cy="4572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433276" y="1286757"/>
            <a:ext cx="8229600" cy="4880046"/>
          </a:xfrm>
          <a:prstGeom prst="rect">
            <a:avLst/>
          </a:prstGeom>
        </p:spPr>
        <p:txBody>
          <a:bodyPr vert="horz" lIns="0" tIns="0" rIns="0" bIns="0" rtlCol="0">
            <a:noAutofit/>
          </a:bodyPr>
          <a:lstStyle/>
          <a:p>
            <a:pPr lvl="0"/>
            <a:r>
              <a:rPr lang="en-US" dirty="0"/>
              <a:t>Click to edit bullet</a:t>
            </a:r>
          </a:p>
          <a:p>
            <a:pPr marL="480060" lvl="1" indent="-137160" algn="l" defTabSz="685800" rtl="0" eaLnBrk="1" latinLnBrk="0" hangingPunct="1">
              <a:lnSpc>
                <a:spcPct val="100000"/>
              </a:lnSpc>
              <a:spcBef>
                <a:spcPts val="0"/>
              </a:spcBef>
              <a:spcAft>
                <a:spcPts val="450"/>
              </a:spcAft>
              <a:buFont typeface="STIXGeneral-Regular" pitchFamily="2" charset="2"/>
              <a:buChar char="⎯"/>
            </a:pPr>
            <a:r>
              <a:rPr lang="en-US" dirty="0"/>
              <a:t>Second level</a:t>
            </a:r>
          </a:p>
          <a:p>
            <a:pPr lvl="2"/>
            <a:r>
              <a:rPr lang="en-US" dirty="0"/>
              <a:t>Third level</a:t>
            </a:r>
          </a:p>
        </p:txBody>
      </p:sp>
      <p:sp>
        <p:nvSpPr>
          <p:cNvPr id="7" name="TextBox 6">
            <a:extLst>
              <a:ext uri="{FF2B5EF4-FFF2-40B4-BE49-F238E27FC236}">
                <a16:creationId xmlns:a16="http://schemas.microsoft.com/office/drawing/2014/main" id="{B655160C-1A83-BB40-B37F-87BA026A209B}"/>
              </a:ext>
            </a:extLst>
          </p:cNvPr>
          <p:cNvSpPr txBox="1"/>
          <p:nvPr userDrawn="1"/>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tx1"/>
                </a:solidFill>
                <a:latin typeface="FS Elliot Pro"/>
              </a:rPr>
              <a:pPr/>
              <a:t>‹#›</a:t>
            </a:fld>
            <a:endParaRPr lang="en-US" sz="800" dirty="0">
              <a:solidFill>
                <a:schemeClr val="tx1"/>
              </a:solidFill>
              <a:latin typeface="FS Elliot Pro"/>
            </a:endParaRPr>
          </a:p>
        </p:txBody>
      </p:sp>
      <p:pic>
        <p:nvPicPr>
          <p:cNvPr id="8" name="Picture 7" descr="Logo&#10;&#10;Description automatically generated">
            <a:extLst>
              <a:ext uri="{FF2B5EF4-FFF2-40B4-BE49-F238E27FC236}">
                <a16:creationId xmlns:a16="http://schemas.microsoft.com/office/drawing/2014/main" id="{F43B5E7A-9B2D-4746-A152-B9AF2A50139F}"/>
              </a:ext>
            </a:extLst>
          </p:cNvPr>
          <p:cNvPicPr>
            <a:picLocks noChangeAspect="1"/>
          </p:cNvPicPr>
          <p:nvPr userDrawn="1"/>
        </p:nvPicPr>
        <p:blipFill>
          <a:blip r:embed="rId20"/>
          <a:stretch>
            <a:fillRect/>
          </a:stretch>
        </p:blipFill>
        <p:spPr>
          <a:xfrm>
            <a:off x="7927874" y="6398940"/>
            <a:ext cx="1081278" cy="301752"/>
          </a:xfrm>
          <a:prstGeom prst="rect">
            <a:avLst/>
          </a:prstGeom>
        </p:spPr>
      </p:pic>
    </p:spTree>
    <p:extLst>
      <p:ext uri="{BB962C8B-B14F-4D97-AF65-F5344CB8AC3E}">
        <p14:creationId xmlns:p14="http://schemas.microsoft.com/office/powerpoint/2010/main" val="2279267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3" r:id="rId13"/>
    <p:sldLayoutId id="2147483704" r:id="rId14"/>
    <p:sldLayoutId id="2147483697" r:id="rId15"/>
    <p:sldLayoutId id="2147483699" r:id="rId16"/>
    <p:sldLayoutId id="2147483700" r:id="rId17"/>
    <p:sldLayoutId id="2147483702" r:id="rId18"/>
  </p:sldLayoutIdLst>
  <p:txStyles>
    <p:titleStyle>
      <a:lvl1pPr algn="l" defTabSz="685800" rtl="0" eaLnBrk="1" latinLnBrk="0" hangingPunct="1">
        <a:lnSpc>
          <a:spcPct val="100000"/>
        </a:lnSpc>
        <a:spcBef>
          <a:spcPct val="0"/>
        </a:spcBef>
        <a:buNone/>
        <a:defRPr sz="2550" b="0" i="0" kern="1200">
          <a:solidFill>
            <a:srgbClr val="0076CF"/>
          </a:solidFill>
          <a:latin typeface="FS Elliot Pro Light" panose="02000503040000020004" pitchFamily="2" charset="0"/>
          <a:ea typeface="+mj-ea"/>
          <a:cs typeface="+mj-cs"/>
        </a:defRPr>
      </a:lvl1pPr>
    </p:titleStyle>
    <p:bodyStyle>
      <a:lvl1pPr marL="171450" indent="-171450" algn="l" defTabSz="685800" rtl="0" eaLnBrk="1" latinLnBrk="0" hangingPunct="1">
        <a:lnSpc>
          <a:spcPct val="90000"/>
        </a:lnSpc>
        <a:spcBef>
          <a:spcPts val="750"/>
        </a:spcBef>
        <a:spcAft>
          <a:spcPts val="450"/>
        </a:spcAft>
        <a:buFont typeface="Arial" panose="020B0604020202020204" pitchFamily="34" charset="0"/>
        <a:buChar char="•"/>
        <a:defRPr sz="1950" b="0" i="0" kern="1200">
          <a:solidFill>
            <a:schemeClr val="tx1"/>
          </a:solidFill>
          <a:latin typeface="FS Elliot Pro Light" panose="02000503040000020004" pitchFamily="2" charset="0"/>
          <a:ea typeface="+mn-ea"/>
          <a:cs typeface="+mn-cs"/>
        </a:defRPr>
      </a:lvl1pPr>
      <a:lvl2pPr marL="514350" indent="-171450" algn="l" defTabSz="685800" rtl="0" eaLnBrk="1" latinLnBrk="0" hangingPunct="1">
        <a:lnSpc>
          <a:spcPct val="90000"/>
        </a:lnSpc>
        <a:spcBef>
          <a:spcPts val="375"/>
        </a:spcBef>
        <a:spcAft>
          <a:spcPts val="450"/>
        </a:spcAft>
        <a:buFont typeface="Monaco" pitchFamily="2" charset="77"/>
        <a:buChar char="⎼"/>
        <a:defRPr lang="en-US" sz="1800" b="0" i="0" kern="1200" dirty="0" smtClean="0">
          <a:solidFill>
            <a:schemeClr val="tx1"/>
          </a:solidFill>
          <a:latin typeface="FS Elliot Pro Light" panose="02000503040000020004" pitchFamily="2" charset="0"/>
          <a:ea typeface="+mn-ea"/>
          <a:cs typeface="+mn-cs"/>
        </a:defRPr>
      </a:lvl2pPr>
      <a:lvl3pPr marL="822960" indent="-137160" algn="l" defTabSz="685800" rtl="0" eaLnBrk="1" latinLnBrk="0" hangingPunct="1">
        <a:lnSpc>
          <a:spcPct val="90000"/>
        </a:lnSpc>
        <a:spcBef>
          <a:spcPts val="375"/>
        </a:spcBef>
        <a:spcAft>
          <a:spcPts val="450"/>
        </a:spcAft>
        <a:buFont typeface=".PingFang SC Regular"/>
        <a:buChar char="・"/>
        <a:defRPr sz="1500" b="0" i="0" kern="1200">
          <a:solidFill>
            <a:schemeClr val="tx1"/>
          </a:solidFill>
          <a:latin typeface="FS Elliot Pro Light" panose="02000503040000020004" pitchFamily="2" charset="0"/>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350" b="0" i="0" kern="1200">
          <a:solidFill>
            <a:schemeClr val="tx1"/>
          </a:solidFill>
          <a:latin typeface="FS Elliot Pro Light" panose="02000503040000020004" pitchFamily="2" charset="0"/>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b="0" i="0" kern="1200">
          <a:solidFill>
            <a:schemeClr val="tx1"/>
          </a:solidFill>
          <a:latin typeface="FS Elliot Pro Light"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6" pos="7296">
          <p15:clr>
            <a:srgbClr val="F26B43"/>
          </p15:clr>
        </p15:guide>
        <p15:guide id="7" orient="horz" pos="384">
          <p15:clr>
            <a:srgbClr val="F26B43"/>
          </p15:clr>
        </p15:guide>
        <p15:guide id="8" pos="3840">
          <p15:clr>
            <a:srgbClr val="F26B43"/>
          </p15:clr>
        </p15:guide>
        <p15:guide id="9" orient="horz" pos="2160" userDrawn="1">
          <p15:clr>
            <a:srgbClr val="F26B43"/>
          </p15:clr>
        </p15:guide>
        <p15:guide id="10" pos="2880" userDrawn="1">
          <p15:clr>
            <a:srgbClr val="F26B43"/>
          </p15:clr>
        </p15:guide>
        <p15:guide id="11" orient="horz" pos="432" userDrawn="1">
          <p15:clr>
            <a:srgbClr val="F26B43"/>
          </p15:clr>
        </p15:guide>
        <p15:guide id="12" orient="horz" pos="648" userDrawn="1">
          <p15:clr>
            <a:srgbClr val="F26B43"/>
          </p15:clr>
        </p15:guide>
        <p15:guide id="13" orient="horz" pos="1091" userDrawn="1">
          <p15:clr>
            <a:srgbClr val="F26B43"/>
          </p15:clr>
        </p15:guide>
        <p15:guide id="14" orient="horz" pos="864" userDrawn="1">
          <p15:clr>
            <a:srgbClr val="F26B43"/>
          </p15:clr>
        </p15:guide>
        <p15:guide id="15" pos="267" userDrawn="1">
          <p15:clr>
            <a:srgbClr val="F26B43"/>
          </p15:clr>
        </p15:guide>
        <p15:guide id="16" pos="5488" userDrawn="1">
          <p15:clr>
            <a:srgbClr val="F26B43"/>
          </p15:clr>
        </p15:guide>
        <p15:guide id="17" orient="horz" pos="4200" userDrawn="1">
          <p15:clr>
            <a:srgbClr val="F26B43"/>
          </p15:clr>
        </p15:guide>
        <p15:guide id="18" orient="horz" pos="4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1378DF-2F0D-BC4A-BC90-E40DCE55EC3B}"/>
              </a:ext>
            </a:extLst>
          </p:cNvPr>
          <p:cNvSpPr/>
          <p:nvPr/>
        </p:nvSpPr>
        <p:spPr>
          <a:xfrm>
            <a:off x="0" y="0"/>
            <a:ext cx="9144000" cy="6858000"/>
          </a:xfrm>
          <a:prstGeom prst="rect">
            <a:avLst/>
          </a:prstGeom>
          <a:gradFill flip="none" rotWithShape="1">
            <a:gsLst>
              <a:gs pos="30000">
                <a:srgbClr val="004C97"/>
              </a:gs>
              <a:gs pos="100000">
                <a:srgbClr val="0091DA"/>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57764FAE-55A7-164D-A666-96426199B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499218"/>
            <a:ext cx="1609123" cy="462195"/>
          </a:xfrm>
          <a:prstGeom prst="rect">
            <a:avLst/>
          </a:prstGeom>
        </p:spPr>
      </p:pic>
      <p:cxnSp>
        <p:nvCxnSpPr>
          <p:cNvPr id="23" name="Straight Connector 22">
            <a:extLst>
              <a:ext uri="{FF2B5EF4-FFF2-40B4-BE49-F238E27FC236}">
                <a16:creationId xmlns:a16="http://schemas.microsoft.com/office/drawing/2014/main" id="{FF91390C-D743-A341-8C37-F9AF2368C190}"/>
              </a:ext>
            </a:extLst>
          </p:cNvPr>
          <p:cNvCxnSpPr/>
          <p:nvPr/>
        </p:nvCxnSpPr>
        <p:spPr>
          <a:xfrm>
            <a:off x="675847" y="4546473"/>
            <a:ext cx="685800" cy="0"/>
          </a:xfrm>
          <a:prstGeom prst="line">
            <a:avLst/>
          </a:prstGeom>
          <a:ln w="38100">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B673FB-1CAA-9E4C-B679-5E9E8AC59EFA}"/>
              </a:ext>
            </a:extLst>
          </p:cNvPr>
          <p:cNvSpPr txBox="1"/>
          <p:nvPr/>
        </p:nvSpPr>
        <p:spPr>
          <a:xfrm>
            <a:off x="2032986" y="2317071"/>
            <a:ext cx="2441359" cy="960997"/>
          </a:xfrm>
          <a:prstGeom prst="rect">
            <a:avLst/>
          </a:prstGeom>
        </p:spPr>
        <p:txBody>
          <a:bodyPr vert="horz" wrap="none" lIns="91440" tIns="45720" rIns="91440" bIns="45720" rtlCol="0">
            <a:normAutofit/>
          </a:bodyPr>
          <a:lstStyle/>
          <a:p>
            <a:pPr marL="0" indent="0" algn="l">
              <a:buFont typeface="Arial"/>
              <a:buNone/>
            </a:pPr>
            <a:endParaRPr lang="en-US" sz="1600" dirty="0">
              <a:solidFill>
                <a:srgbClr val="FFFFFF"/>
              </a:solidFill>
            </a:endParaRPr>
          </a:p>
        </p:txBody>
      </p:sp>
      <p:sp>
        <p:nvSpPr>
          <p:cNvPr id="9" name="Title 8">
            <a:extLst>
              <a:ext uri="{FF2B5EF4-FFF2-40B4-BE49-F238E27FC236}">
                <a16:creationId xmlns:a16="http://schemas.microsoft.com/office/drawing/2014/main" id="{7C8ECCD9-0AD0-FE4F-8975-D853CF797838}"/>
              </a:ext>
            </a:extLst>
          </p:cNvPr>
          <p:cNvSpPr>
            <a:spLocks noGrp="1"/>
          </p:cNvSpPr>
          <p:nvPr>
            <p:ph type="title"/>
          </p:nvPr>
        </p:nvSpPr>
        <p:spPr>
          <a:xfrm>
            <a:off x="674121" y="961413"/>
            <a:ext cx="7684687" cy="3129480"/>
          </a:xfrm>
        </p:spPr>
        <p:txBody>
          <a:bodyPr/>
          <a:lstStyle/>
          <a:p>
            <a:r>
              <a:rPr lang="en-US" dirty="0"/>
              <a:t>3 tips for tackling debt</a:t>
            </a:r>
          </a:p>
        </p:txBody>
      </p:sp>
      <p:sp>
        <p:nvSpPr>
          <p:cNvPr id="10" name="Text Placeholder 9">
            <a:extLst>
              <a:ext uri="{FF2B5EF4-FFF2-40B4-BE49-F238E27FC236}">
                <a16:creationId xmlns:a16="http://schemas.microsoft.com/office/drawing/2014/main" id="{28B7725F-A0C0-394A-B780-4F1703A98D01}"/>
              </a:ext>
            </a:extLst>
          </p:cNvPr>
          <p:cNvSpPr>
            <a:spLocks noGrp="1"/>
          </p:cNvSpPr>
          <p:nvPr>
            <p:ph type="body" sz="quarter" idx="10"/>
          </p:nvPr>
        </p:nvSpPr>
        <p:spPr>
          <a:xfrm>
            <a:off x="674688" y="4939024"/>
            <a:ext cx="7683500" cy="274094"/>
          </a:xfrm>
        </p:spPr>
        <p:txBody>
          <a:bodyPr/>
          <a:lstStyle/>
          <a:p>
            <a:r>
              <a:rPr lang="en-US" dirty="0"/>
              <a:t>PRESENTER / SUBTITLE</a:t>
            </a:r>
          </a:p>
        </p:txBody>
      </p:sp>
      <p:sp>
        <p:nvSpPr>
          <p:cNvPr id="12" name="Text Placeholder 11">
            <a:extLst>
              <a:ext uri="{FF2B5EF4-FFF2-40B4-BE49-F238E27FC236}">
                <a16:creationId xmlns:a16="http://schemas.microsoft.com/office/drawing/2014/main" id="{1E936B82-ECCE-1A40-B5B4-0D102729198E}"/>
              </a:ext>
            </a:extLst>
          </p:cNvPr>
          <p:cNvSpPr>
            <a:spLocks noGrp="1"/>
          </p:cNvSpPr>
          <p:nvPr>
            <p:ph type="body" sz="quarter" idx="11"/>
          </p:nvPr>
        </p:nvSpPr>
        <p:spPr>
          <a:xfrm>
            <a:off x="674688" y="5248952"/>
            <a:ext cx="7604125" cy="447675"/>
          </a:xfrm>
        </p:spPr>
        <p:txBody>
          <a:bodyPr/>
          <a:lstStyle/>
          <a:p>
            <a:r>
              <a:rPr lang="en-US" dirty="0"/>
              <a:t>Title, Date, etc.</a:t>
            </a:r>
          </a:p>
        </p:txBody>
      </p:sp>
    </p:spTree>
    <p:extLst>
      <p:ext uri="{BB962C8B-B14F-4D97-AF65-F5344CB8AC3E}">
        <p14:creationId xmlns:p14="http://schemas.microsoft.com/office/powerpoint/2010/main" val="121649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68F8A-143B-C92A-097A-302FE6C3F750}"/>
              </a:ext>
            </a:extLst>
          </p:cNvPr>
          <p:cNvSpPr/>
          <p:nvPr/>
        </p:nvSpPr>
        <p:spPr>
          <a:xfrm>
            <a:off x="0" y="0"/>
            <a:ext cx="9144000" cy="1178955"/>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3" name="Rectangle 12">
            <a:extLst>
              <a:ext uri="{FF2B5EF4-FFF2-40B4-BE49-F238E27FC236}">
                <a16:creationId xmlns:a16="http://schemas.microsoft.com/office/drawing/2014/main" id="{9E31C338-FE03-CF4B-ABE1-FC82BDABC245}"/>
              </a:ext>
            </a:extLst>
          </p:cNvPr>
          <p:cNvSpPr/>
          <p:nvPr/>
        </p:nvSpPr>
        <p:spPr>
          <a:xfrm>
            <a:off x="423864" y="1959614"/>
            <a:ext cx="2728358" cy="1836450"/>
          </a:xfrm>
          <a:prstGeom prst="rect">
            <a:avLst/>
          </a:prstGeom>
          <a:gradFill flip="none" rotWithShape="1">
            <a:gsLst>
              <a:gs pos="25000">
                <a:srgbClr val="0076CF"/>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ts val="1880"/>
              </a:lnSpc>
              <a:spcAft>
                <a:spcPts val="800"/>
              </a:spcAft>
            </a:pPr>
            <a:r>
              <a:rPr lang="en-US" sz="1400" dirty="0">
                <a:solidFill>
                  <a:schemeClr val="bg1"/>
                </a:solidFill>
                <a:latin typeface="FS Elliot Pro" panose="02000503040000020004" pitchFamily="2" charset="0"/>
              </a:rPr>
              <a:t>Lower interest rate may </a:t>
            </a:r>
            <a:br>
              <a:rPr lang="en-US" sz="1400" dirty="0">
                <a:solidFill>
                  <a:schemeClr val="bg1"/>
                </a:solidFill>
                <a:latin typeface="FS Elliot Pro" panose="02000503040000020004" pitchFamily="2" charset="0"/>
              </a:rPr>
            </a:br>
            <a:r>
              <a:rPr lang="en-US" sz="1400" dirty="0">
                <a:solidFill>
                  <a:schemeClr val="bg1"/>
                </a:solidFill>
                <a:latin typeface="FS Elliot Pro" panose="02000503040000020004" pitchFamily="2" charset="0"/>
              </a:rPr>
              <a:t>be possible</a:t>
            </a:r>
          </a:p>
        </p:txBody>
      </p:sp>
      <p:sp>
        <p:nvSpPr>
          <p:cNvPr id="14" name="Rectangle 13">
            <a:extLst>
              <a:ext uri="{FF2B5EF4-FFF2-40B4-BE49-F238E27FC236}">
                <a16:creationId xmlns:a16="http://schemas.microsoft.com/office/drawing/2014/main" id="{AF0A3D4B-D6F8-9341-9B4B-C781D47667A2}"/>
              </a:ext>
            </a:extLst>
          </p:cNvPr>
          <p:cNvSpPr/>
          <p:nvPr/>
        </p:nvSpPr>
        <p:spPr>
          <a:xfrm>
            <a:off x="3264070" y="1959613"/>
            <a:ext cx="2728358" cy="183645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ts val="1880"/>
              </a:lnSpc>
              <a:spcAft>
                <a:spcPts val="800"/>
              </a:spcAft>
            </a:pPr>
            <a:r>
              <a:rPr lang="en-US" sz="1400" dirty="0">
                <a:solidFill>
                  <a:schemeClr val="bg1"/>
                </a:solidFill>
                <a:latin typeface="FS Elliot Pro" panose="02000503040000020004" pitchFamily="2" charset="0"/>
              </a:rPr>
              <a:t>Set payment time may </a:t>
            </a:r>
            <a:br>
              <a:rPr lang="en-US" sz="1400" dirty="0">
                <a:solidFill>
                  <a:schemeClr val="bg1"/>
                </a:solidFill>
                <a:latin typeface="FS Elliot Pro" panose="02000503040000020004" pitchFamily="2" charset="0"/>
              </a:rPr>
            </a:br>
            <a:r>
              <a:rPr lang="en-US" sz="1400" dirty="0">
                <a:solidFill>
                  <a:schemeClr val="bg1"/>
                </a:solidFill>
                <a:latin typeface="FS Elliot Pro" panose="02000503040000020004" pitchFamily="2" charset="0"/>
              </a:rPr>
              <a:t>be possible</a:t>
            </a:r>
          </a:p>
        </p:txBody>
      </p:sp>
      <p:sp>
        <p:nvSpPr>
          <p:cNvPr id="18" name="Rectangle 17">
            <a:extLst>
              <a:ext uri="{FF2B5EF4-FFF2-40B4-BE49-F238E27FC236}">
                <a16:creationId xmlns:a16="http://schemas.microsoft.com/office/drawing/2014/main" id="{8552300D-FD54-9843-9610-86790E16979A}"/>
              </a:ext>
            </a:extLst>
          </p:cNvPr>
          <p:cNvSpPr/>
          <p:nvPr/>
        </p:nvSpPr>
        <p:spPr>
          <a:xfrm>
            <a:off x="6089297" y="1959613"/>
            <a:ext cx="2619698" cy="183644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indent="0">
              <a:lnSpc>
                <a:spcPts val="1880"/>
              </a:lnSpc>
              <a:spcBef>
                <a:spcPts val="0"/>
              </a:spcBef>
              <a:spcAft>
                <a:spcPts val="800"/>
              </a:spcAft>
              <a:buNone/>
            </a:pPr>
            <a:r>
              <a:rPr lang="en-US" sz="1400" dirty="0">
                <a:solidFill>
                  <a:schemeClr val="bg1"/>
                </a:solidFill>
                <a:latin typeface="FS Elliot Pro" panose="02000503040000020004" pitchFamily="2" charset="0"/>
              </a:rPr>
              <a:t>Fine print on any agreements is important</a:t>
            </a:r>
          </a:p>
        </p:txBody>
      </p:sp>
      <p:sp>
        <p:nvSpPr>
          <p:cNvPr id="20" name="Title 5">
            <a:extLst>
              <a:ext uri="{FF2B5EF4-FFF2-40B4-BE49-F238E27FC236}">
                <a16:creationId xmlns:a16="http://schemas.microsoft.com/office/drawing/2014/main" id="{2990D141-3F54-4644-B0DD-207B18F6B78F}"/>
              </a:ext>
            </a:extLst>
          </p:cNvPr>
          <p:cNvSpPr txBox="1">
            <a:spLocks/>
          </p:cNvSpPr>
          <p:nvPr/>
        </p:nvSpPr>
        <p:spPr>
          <a:xfrm>
            <a:off x="423864" y="482608"/>
            <a:ext cx="880919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latin typeface="FS Elliot Pro Light" panose="02000503040000020004" pitchFamily="2" charset="0"/>
              </a:rPr>
              <a:t>Consolidate your debt</a:t>
            </a:r>
          </a:p>
        </p:txBody>
      </p:sp>
    </p:spTree>
    <p:extLst>
      <p:ext uri="{BB962C8B-B14F-4D97-AF65-F5344CB8AC3E}">
        <p14:creationId xmlns:p14="http://schemas.microsoft.com/office/powerpoint/2010/main" val="406952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68F8A-143B-C92A-097A-302FE6C3F750}"/>
              </a:ext>
            </a:extLst>
          </p:cNvPr>
          <p:cNvSpPr/>
          <p:nvPr/>
        </p:nvSpPr>
        <p:spPr>
          <a:xfrm>
            <a:off x="0" y="0"/>
            <a:ext cx="9144000" cy="1178955"/>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3" name="Rectangle 12">
            <a:extLst>
              <a:ext uri="{FF2B5EF4-FFF2-40B4-BE49-F238E27FC236}">
                <a16:creationId xmlns:a16="http://schemas.microsoft.com/office/drawing/2014/main" id="{9E31C338-FE03-CF4B-ABE1-FC82BDABC245}"/>
              </a:ext>
            </a:extLst>
          </p:cNvPr>
          <p:cNvSpPr/>
          <p:nvPr/>
        </p:nvSpPr>
        <p:spPr>
          <a:xfrm>
            <a:off x="423864" y="1959614"/>
            <a:ext cx="2728358" cy="1836450"/>
          </a:xfrm>
          <a:prstGeom prst="rect">
            <a:avLst/>
          </a:prstGeom>
          <a:gradFill flip="none" rotWithShape="1">
            <a:gsLst>
              <a:gs pos="25000">
                <a:srgbClr val="0076CF"/>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indent="0">
              <a:spcAft>
                <a:spcPts val="2400"/>
              </a:spcAft>
              <a:buNone/>
            </a:pPr>
            <a:r>
              <a:rPr lang="en-US" sz="1400" dirty="0">
                <a:solidFill>
                  <a:schemeClr val="bg1"/>
                </a:solidFill>
                <a:latin typeface="FS Elliot Pro" panose="02000503040000020004" pitchFamily="2" charset="0"/>
              </a:rPr>
              <a:t>Help you manage debt</a:t>
            </a:r>
          </a:p>
        </p:txBody>
      </p:sp>
      <p:sp>
        <p:nvSpPr>
          <p:cNvPr id="14" name="Rectangle 13">
            <a:extLst>
              <a:ext uri="{FF2B5EF4-FFF2-40B4-BE49-F238E27FC236}">
                <a16:creationId xmlns:a16="http://schemas.microsoft.com/office/drawing/2014/main" id="{AF0A3D4B-D6F8-9341-9B4B-C781D47667A2}"/>
              </a:ext>
            </a:extLst>
          </p:cNvPr>
          <p:cNvSpPr/>
          <p:nvPr/>
        </p:nvSpPr>
        <p:spPr>
          <a:xfrm>
            <a:off x="3264070" y="1959613"/>
            <a:ext cx="2728358" cy="183645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indent="0">
              <a:lnSpc>
                <a:spcPts val="1880"/>
              </a:lnSpc>
              <a:spcAft>
                <a:spcPts val="2400"/>
              </a:spcAft>
              <a:buNone/>
            </a:pPr>
            <a:r>
              <a:rPr lang="en-US" sz="1400" dirty="0">
                <a:solidFill>
                  <a:schemeClr val="bg1"/>
                </a:solidFill>
                <a:latin typeface="FS Elliot Pro" panose="02000503040000020004" pitchFamily="2" charset="0"/>
              </a:rPr>
              <a:t>Negotiate different repayment terms with creditors</a:t>
            </a:r>
          </a:p>
        </p:txBody>
      </p:sp>
      <p:sp>
        <p:nvSpPr>
          <p:cNvPr id="18" name="Rectangle 17">
            <a:extLst>
              <a:ext uri="{FF2B5EF4-FFF2-40B4-BE49-F238E27FC236}">
                <a16:creationId xmlns:a16="http://schemas.microsoft.com/office/drawing/2014/main" id="{8552300D-FD54-9843-9610-86790E16979A}"/>
              </a:ext>
            </a:extLst>
          </p:cNvPr>
          <p:cNvSpPr/>
          <p:nvPr/>
        </p:nvSpPr>
        <p:spPr>
          <a:xfrm>
            <a:off x="6089297" y="1959613"/>
            <a:ext cx="2619698" cy="183644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indent="0">
              <a:lnSpc>
                <a:spcPts val="1880"/>
              </a:lnSpc>
              <a:spcAft>
                <a:spcPts val="2400"/>
              </a:spcAft>
              <a:buNone/>
            </a:pPr>
            <a:r>
              <a:rPr lang="en-US" sz="1400" dirty="0">
                <a:solidFill>
                  <a:schemeClr val="bg1"/>
                </a:solidFill>
                <a:latin typeface="FS Elliot Pro" panose="02000503040000020004" pitchFamily="2" charset="0"/>
              </a:rPr>
              <a:t>Implement an affordable repayment schedule </a:t>
            </a:r>
          </a:p>
        </p:txBody>
      </p:sp>
      <p:sp>
        <p:nvSpPr>
          <p:cNvPr id="20" name="Title 5">
            <a:extLst>
              <a:ext uri="{FF2B5EF4-FFF2-40B4-BE49-F238E27FC236}">
                <a16:creationId xmlns:a16="http://schemas.microsoft.com/office/drawing/2014/main" id="{2990D141-3F54-4644-B0DD-207B18F6B78F}"/>
              </a:ext>
            </a:extLst>
          </p:cNvPr>
          <p:cNvSpPr txBox="1">
            <a:spLocks/>
          </p:cNvSpPr>
          <p:nvPr/>
        </p:nvSpPr>
        <p:spPr>
          <a:xfrm>
            <a:off x="423864" y="482608"/>
            <a:ext cx="880919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latin typeface="FS Elliot Pro Light" panose="02000503040000020004" pitchFamily="2" charset="0"/>
              </a:rPr>
              <a:t>Seek help from a credit counselor</a:t>
            </a:r>
          </a:p>
        </p:txBody>
      </p:sp>
    </p:spTree>
    <p:extLst>
      <p:ext uri="{BB962C8B-B14F-4D97-AF65-F5344CB8AC3E}">
        <p14:creationId xmlns:p14="http://schemas.microsoft.com/office/powerpoint/2010/main" val="19684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1FEC-9BC0-7611-2B45-314662DE14D3}"/>
              </a:ext>
            </a:extLst>
          </p:cNvPr>
          <p:cNvSpPr>
            <a:spLocks noGrp="1"/>
          </p:cNvSpPr>
          <p:nvPr>
            <p:ph type="title"/>
          </p:nvPr>
        </p:nvSpPr>
        <p:spPr/>
        <p:txBody>
          <a:bodyPr/>
          <a:lstStyle/>
          <a:p>
            <a:r>
              <a:rPr lang="en-US" sz="2800" dirty="0"/>
              <a:t>When your debt is under control</a:t>
            </a:r>
          </a:p>
        </p:txBody>
      </p:sp>
      <p:sp>
        <p:nvSpPr>
          <p:cNvPr id="3" name="Rectangle 2">
            <a:extLst>
              <a:ext uri="{FF2B5EF4-FFF2-40B4-BE49-F238E27FC236}">
                <a16:creationId xmlns:a16="http://schemas.microsoft.com/office/drawing/2014/main" id="{38841D3B-6287-FD51-46D6-25A33C922528}"/>
              </a:ext>
            </a:extLst>
          </p:cNvPr>
          <p:cNvSpPr/>
          <p:nvPr/>
        </p:nvSpPr>
        <p:spPr>
          <a:xfrm>
            <a:off x="2694646" y="2318758"/>
            <a:ext cx="3671655" cy="934339"/>
          </a:xfrm>
          <a:prstGeom prst="rect">
            <a:avLst/>
          </a:prstGeom>
          <a:solidFill>
            <a:srgbClr val="55F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4C97"/>
                </a:solidFill>
                <a:latin typeface="FS Elliot Pro" panose="02000503040000020004" pitchFamily="2" charset="0"/>
                <a:ea typeface="FS Elliot Pro Light" charset="0"/>
                <a:cs typeface="FS Elliot Pro Light" charset="0"/>
              </a:rPr>
              <a:t>What’s next?</a:t>
            </a:r>
            <a:endParaRPr lang="en-US" sz="3200" dirty="0">
              <a:latin typeface="FS Elliot Pro" panose="02000503040000020004" pitchFamily="2" charset="0"/>
            </a:endParaRPr>
          </a:p>
        </p:txBody>
      </p:sp>
      <p:sp>
        <p:nvSpPr>
          <p:cNvPr id="4" name="Rectangle 3">
            <a:extLst>
              <a:ext uri="{FF2B5EF4-FFF2-40B4-BE49-F238E27FC236}">
                <a16:creationId xmlns:a16="http://schemas.microsoft.com/office/drawing/2014/main" id="{9BD72482-8FA5-EB71-AC16-83E10CF40272}"/>
              </a:ext>
            </a:extLst>
          </p:cNvPr>
          <p:cNvSpPr/>
          <p:nvPr/>
        </p:nvSpPr>
        <p:spPr>
          <a:xfrm>
            <a:off x="709697" y="3760148"/>
            <a:ext cx="7641554" cy="1583821"/>
          </a:xfrm>
          <a:prstGeom prst="rect">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 name="Content Placeholder 2">
            <a:extLst>
              <a:ext uri="{FF2B5EF4-FFF2-40B4-BE49-F238E27FC236}">
                <a16:creationId xmlns:a16="http://schemas.microsoft.com/office/drawing/2014/main" id="{A89D1976-7F62-6252-9BA6-2428C8013B45}"/>
              </a:ext>
            </a:extLst>
          </p:cNvPr>
          <p:cNvSpPr txBox="1">
            <a:spLocks/>
          </p:cNvSpPr>
          <p:nvPr/>
        </p:nvSpPr>
        <p:spPr>
          <a:xfrm>
            <a:off x="4848338" y="3986015"/>
            <a:ext cx="3502901" cy="1195344"/>
          </a:xfrm>
          <a:prstGeom prst="rect">
            <a:avLst/>
          </a:prstGeom>
        </p:spPr>
        <p:txBody>
          <a:bodyPr anchor="ctr">
            <a:normAutofit/>
          </a:bodyPr>
          <a:lstStyle>
            <a:lvl1pPr marL="171450" indent="-171450" algn="l" defTabSz="685800" rtl="0" eaLnBrk="1" latinLnBrk="0" hangingPunct="1">
              <a:lnSpc>
                <a:spcPct val="90000"/>
              </a:lnSpc>
              <a:spcBef>
                <a:spcPts val="750"/>
              </a:spcBef>
              <a:spcAft>
                <a:spcPts val="450"/>
              </a:spcAft>
              <a:buFont typeface="Arial" panose="020B0604020202020204" pitchFamily="34" charset="0"/>
              <a:buChar char="•"/>
              <a:defRPr sz="1950" b="0" i="0" kern="1200">
                <a:solidFill>
                  <a:schemeClr val="tx1"/>
                </a:solidFill>
                <a:latin typeface="FS Elliot Pro Light" panose="02000503040000020004" pitchFamily="2" charset="0"/>
                <a:ea typeface="+mn-ea"/>
                <a:cs typeface="+mn-cs"/>
              </a:defRPr>
            </a:lvl1pPr>
            <a:lvl2pPr marL="514350" indent="-171450" algn="l" defTabSz="685800" rtl="0" eaLnBrk="1" latinLnBrk="0" hangingPunct="1">
              <a:lnSpc>
                <a:spcPct val="90000"/>
              </a:lnSpc>
              <a:spcBef>
                <a:spcPts val="375"/>
              </a:spcBef>
              <a:spcAft>
                <a:spcPts val="450"/>
              </a:spcAft>
              <a:buFont typeface="Monaco" pitchFamily="2" charset="77"/>
              <a:buChar char="⎼"/>
              <a:defRPr lang="en-US" sz="1800" b="0" i="0" kern="1200" dirty="0" smtClean="0">
                <a:solidFill>
                  <a:schemeClr val="tx1"/>
                </a:solidFill>
                <a:latin typeface="FS Elliot Pro Light" panose="02000503040000020004" pitchFamily="2" charset="0"/>
                <a:ea typeface="+mn-ea"/>
                <a:cs typeface="+mn-cs"/>
              </a:defRPr>
            </a:lvl2pPr>
            <a:lvl3pPr marL="822960" indent="-137160" algn="l" defTabSz="685800" rtl="0" eaLnBrk="1" latinLnBrk="0" hangingPunct="1">
              <a:lnSpc>
                <a:spcPct val="90000"/>
              </a:lnSpc>
              <a:spcBef>
                <a:spcPts val="375"/>
              </a:spcBef>
              <a:spcAft>
                <a:spcPts val="450"/>
              </a:spcAft>
              <a:buFont typeface=".PingFang SC Regular"/>
              <a:buChar char="・"/>
              <a:defRPr sz="1500" b="0" i="0" kern="1200">
                <a:solidFill>
                  <a:schemeClr val="tx1"/>
                </a:solidFill>
                <a:latin typeface="FS Elliot Pro Light" panose="02000503040000020004" pitchFamily="2" charset="0"/>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350" b="0" i="0" kern="1200">
                <a:solidFill>
                  <a:schemeClr val="tx1"/>
                </a:solidFill>
                <a:latin typeface="FS Elliot Pro Light" panose="02000503040000020004" pitchFamily="2" charset="0"/>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b="0" i="0" kern="1200">
                <a:solidFill>
                  <a:schemeClr val="tx1"/>
                </a:solidFill>
                <a:latin typeface="FS Elliot Pro Light"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4C97"/>
                </a:solidFill>
                <a:latin typeface="FS Elliot Pro" panose="02000503040000020004" pitchFamily="2" charset="0"/>
              </a:rPr>
              <a:t>Boost retirement savings </a:t>
            </a:r>
          </a:p>
        </p:txBody>
      </p:sp>
      <p:sp>
        <p:nvSpPr>
          <p:cNvPr id="6" name="TextBox 5">
            <a:extLst>
              <a:ext uri="{FF2B5EF4-FFF2-40B4-BE49-F238E27FC236}">
                <a16:creationId xmlns:a16="http://schemas.microsoft.com/office/drawing/2014/main" id="{65752BE0-E653-679B-87EC-E9198F152B28}"/>
              </a:ext>
            </a:extLst>
          </p:cNvPr>
          <p:cNvSpPr txBox="1"/>
          <p:nvPr/>
        </p:nvSpPr>
        <p:spPr>
          <a:xfrm>
            <a:off x="792749" y="4152799"/>
            <a:ext cx="3502916" cy="830997"/>
          </a:xfrm>
          <a:prstGeom prst="rect">
            <a:avLst/>
          </a:prstGeom>
          <a:noFill/>
        </p:spPr>
        <p:txBody>
          <a:bodyPr wrap="square">
            <a:spAutoFit/>
          </a:bodyPr>
          <a:lstStyle/>
          <a:p>
            <a:pPr algn="r"/>
            <a:r>
              <a:rPr lang="en-US" sz="2400" dirty="0">
                <a:solidFill>
                  <a:srgbClr val="004C97"/>
                </a:solidFill>
                <a:latin typeface="FS Elliot Pro" panose="02000503040000020004" pitchFamily="2" charset="0"/>
              </a:rPr>
              <a:t>Build an emergency savings fund</a:t>
            </a:r>
          </a:p>
        </p:txBody>
      </p:sp>
      <p:cxnSp>
        <p:nvCxnSpPr>
          <p:cNvPr id="7" name="Straight Connector 6">
            <a:extLst>
              <a:ext uri="{FF2B5EF4-FFF2-40B4-BE49-F238E27FC236}">
                <a16:creationId xmlns:a16="http://schemas.microsoft.com/office/drawing/2014/main" id="{3D48E2A6-7C55-7F03-6986-2CC7599035CF}"/>
              </a:ext>
            </a:extLst>
          </p:cNvPr>
          <p:cNvCxnSpPr>
            <a:cxnSpLocks/>
          </p:cNvCxnSpPr>
          <p:nvPr/>
        </p:nvCxnSpPr>
        <p:spPr>
          <a:xfrm>
            <a:off x="4530474" y="4152799"/>
            <a:ext cx="0" cy="861775"/>
          </a:xfrm>
          <a:prstGeom prst="line">
            <a:avLst/>
          </a:prstGeom>
          <a:ln w="12700">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D194FBBF-B7C9-F52A-17F8-EA601AF92E3B}"/>
              </a:ext>
            </a:extLst>
          </p:cNvPr>
          <p:cNvSpPr/>
          <p:nvPr/>
        </p:nvSpPr>
        <p:spPr>
          <a:xfrm>
            <a:off x="792749" y="3839911"/>
            <a:ext cx="7641554" cy="1583821"/>
          </a:xfrm>
          <a:prstGeom prst="rect">
            <a:avLst/>
          </a:prstGeom>
          <a:noFill/>
          <a:ln w="1270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75527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1FEC-9BC0-7611-2B45-314662DE14D3}"/>
              </a:ext>
            </a:extLst>
          </p:cNvPr>
          <p:cNvSpPr>
            <a:spLocks noGrp="1"/>
          </p:cNvSpPr>
          <p:nvPr>
            <p:ph type="title"/>
          </p:nvPr>
        </p:nvSpPr>
        <p:spPr/>
        <p:txBody>
          <a:bodyPr/>
          <a:lstStyle/>
          <a:p>
            <a:r>
              <a:rPr lang="en-US" sz="2800" dirty="0"/>
              <a:t>Build an emergency savings fund</a:t>
            </a:r>
          </a:p>
        </p:txBody>
      </p:sp>
      <p:sp>
        <p:nvSpPr>
          <p:cNvPr id="9" name="Content Placeholder 2">
            <a:extLst>
              <a:ext uri="{FF2B5EF4-FFF2-40B4-BE49-F238E27FC236}">
                <a16:creationId xmlns:a16="http://schemas.microsoft.com/office/drawing/2014/main" id="{542E93CF-F7E9-A62F-441E-FBA4BCC9FBD6}"/>
              </a:ext>
            </a:extLst>
          </p:cNvPr>
          <p:cNvSpPr txBox="1">
            <a:spLocks/>
          </p:cNvSpPr>
          <p:nvPr/>
        </p:nvSpPr>
        <p:spPr>
          <a:xfrm>
            <a:off x="781536" y="2515489"/>
            <a:ext cx="3354629" cy="1827023"/>
          </a:xfrm>
          <a:prstGeom prst="rect">
            <a:avLst/>
          </a:prstGeom>
        </p:spPr>
        <p:txBody>
          <a:bodyPr anchor="ctr">
            <a:normAutofit/>
          </a:bodyPr>
          <a:lstStyle>
            <a:lvl1pPr marL="171450" indent="-171450" algn="l" defTabSz="685800" rtl="0" eaLnBrk="1" latinLnBrk="0" hangingPunct="1">
              <a:lnSpc>
                <a:spcPct val="90000"/>
              </a:lnSpc>
              <a:spcBef>
                <a:spcPts val="750"/>
              </a:spcBef>
              <a:spcAft>
                <a:spcPts val="450"/>
              </a:spcAft>
              <a:buFont typeface="Arial" panose="020B0604020202020204" pitchFamily="34" charset="0"/>
              <a:buChar char="•"/>
              <a:defRPr sz="1950" b="0" i="0" kern="1200">
                <a:solidFill>
                  <a:schemeClr val="tx1"/>
                </a:solidFill>
                <a:latin typeface="FS Elliot Pro Light" panose="02000503040000020004" pitchFamily="2" charset="0"/>
                <a:ea typeface="+mn-ea"/>
                <a:cs typeface="+mn-cs"/>
              </a:defRPr>
            </a:lvl1pPr>
            <a:lvl2pPr marL="514350" indent="-171450" algn="l" defTabSz="685800" rtl="0" eaLnBrk="1" latinLnBrk="0" hangingPunct="1">
              <a:lnSpc>
                <a:spcPct val="90000"/>
              </a:lnSpc>
              <a:spcBef>
                <a:spcPts val="375"/>
              </a:spcBef>
              <a:spcAft>
                <a:spcPts val="450"/>
              </a:spcAft>
              <a:buFont typeface="Monaco" pitchFamily="2" charset="77"/>
              <a:buChar char="⎼"/>
              <a:defRPr lang="en-US" sz="1800" b="0" i="0" kern="1200" dirty="0" smtClean="0">
                <a:solidFill>
                  <a:schemeClr val="tx1"/>
                </a:solidFill>
                <a:latin typeface="FS Elliot Pro Light" panose="02000503040000020004" pitchFamily="2" charset="0"/>
                <a:ea typeface="+mn-ea"/>
                <a:cs typeface="+mn-cs"/>
              </a:defRPr>
            </a:lvl2pPr>
            <a:lvl3pPr marL="822960" indent="-137160" algn="l" defTabSz="685800" rtl="0" eaLnBrk="1" latinLnBrk="0" hangingPunct="1">
              <a:lnSpc>
                <a:spcPct val="90000"/>
              </a:lnSpc>
              <a:spcBef>
                <a:spcPts val="375"/>
              </a:spcBef>
              <a:spcAft>
                <a:spcPts val="450"/>
              </a:spcAft>
              <a:buFont typeface=".PingFang SC Regular"/>
              <a:buChar char="・"/>
              <a:defRPr sz="1500" b="0" i="0" kern="1200">
                <a:solidFill>
                  <a:schemeClr val="tx1"/>
                </a:solidFill>
                <a:latin typeface="FS Elliot Pro Light" panose="02000503040000020004" pitchFamily="2" charset="0"/>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350" b="0" i="0" kern="1200">
                <a:solidFill>
                  <a:schemeClr val="tx1"/>
                </a:solidFill>
                <a:latin typeface="FS Elliot Pro Light" panose="02000503040000020004" pitchFamily="2" charset="0"/>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b="0" i="0" kern="1200">
                <a:solidFill>
                  <a:schemeClr val="tx1"/>
                </a:solidFill>
                <a:latin typeface="FS Elliot Pro Light"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67">
                <a:solidFill>
                  <a:srgbClr val="464747"/>
                </a:solidFill>
              </a:rPr>
              <a:t>3 to 6 months of regular net income</a:t>
            </a:r>
            <a:endParaRPr lang="en-US" sz="2667" dirty="0">
              <a:solidFill>
                <a:srgbClr val="464747"/>
              </a:solidFill>
            </a:endParaRPr>
          </a:p>
        </p:txBody>
      </p:sp>
      <p:grpSp>
        <p:nvGrpSpPr>
          <p:cNvPr id="27" name="Group 26">
            <a:extLst>
              <a:ext uri="{FF2B5EF4-FFF2-40B4-BE49-F238E27FC236}">
                <a16:creationId xmlns:a16="http://schemas.microsoft.com/office/drawing/2014/main" id="{664FC71B-D07A-9EE9-61AD-EBF3CEF903E1}"/>
              </a:ext>
            </a:extLst>
          </p:cNvPr>
          <p:cNvGrpSpPr/>
          <p:nvPr/>
        </p:nvGrpSpPr>
        <p:grpSpPr>
          <a:xfrm>
            <a:off x="4242829" y="2465199"/>
            <a:ext cx="3918288" cy="1197592"/>
            <a:chOff x="4297421" y="2231408"/>
            <a:chExt cx="3918288" cy="1197592"/>
          </a:xfrm>
        </p:grpSpPr>
        <p:grpSp>
          <p:nvGrpSpPr>
            <p:cNvPr id="20" name="Group 19">
              <a:extLst>
                <a:ext uri="{FF2B5EF4-FFF2-40B4-BE49-F238E27FC236}">
                  <a16:creationId xmlns:a16="http://schemas.microsoft.com/office/drawing/2014/main" id="{A1BA69B2-5D87-F6DD-817E-7F73D91D4013}"/>
                </a:ext>
              </a:extLst>
            </p:cNvPr>
            <p:cNvGrpSpPr/>
            <p:nvPr/>
          </p:nvGrpSpPr>
          <p:grpSpPr>
            <a:xfrm>
              <a:off x="4297421" y="2231408"/>
              <a:ext cx="1197592" cy="1197592"/>
              <a:chOff x="9585157" y="2733596"/>
              <a:chExt cx="1197592" cy="1197592"/>
            </a:xfrm>
          </p:grpSpPr>
          <p:pic>
            <p:nvPicPr>
              <p:cNvPr id="19" name="Graphic 18">
                <a:extLst>
                  <a:ext uri="{FF2B5EF4-FFF2-40B4-BE49-F238E27FC236}">
                    <a16:creationId xmlns:a16="http://schemas.microsoft.com/office/drawing/2014/main" id="{5CF9DDD2-DDE0-D20A-13B3-DAB0EDB97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9749" y="2788188"/>
                <a:ext cx="1143000" cy="1143000"/>
              </a:xfrm>
              <a:prstGeom prst="rect">
                <a:avLst/>
              </a:prstGeom>
            </p:spPr>
          </p:pic>
          <p:pic>
            <p:nvPicPr>
              <p:cNvPr id="18" name="Graphic 17">
                <a:extLst>
                  <a:ext uri="{FF2B5EF4-FFF2-40B4-BE49-F238E27FC236}">
                    <a16:creationId xmlns:a16="http://schemas.microsoft.com/office/drawing/2014/main" id="{59FD6839-2BB4-9F50-C99A-70DC2A4C0D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5157" y="2733596"/>
                <a:ext cx="1143000" cy="1143000"/>
              </a:xfrm>
              <a:prstGeom prst="rect">
                <a:avLst/>
              </a:prstGeom>
            </p:spPr>
          </p:pic>
        </p:grpSp>
        <p:grpSp>
          <p:nvGrpSpPr>
            <p:cNvPr id="21" name="Group 20">
              <a:extLst>
                <a:ext uri="{FF2B5EF4-FFF2-40B4-BE49-F238E27FC236}">
                  <a16:creationId xmlns:a16="http://schemas.microsoft.com/office/drawing/2014/main" id="{1C4B9C95-2A61-1BD6-1552-BE0B1D42B6BA}"/>
                </a:ext>
              </a:extLst>
            </p:cNvPr>
            <p:cNvGrpSpPr/>
            <p:nvPr/>
          </p:nvGrpSpPr>
          <p:grpSpPr>
            <a:xfrm>
              <a:off x="5657769" y="2231408"/>
              <a:ext cx="1197592" cy="1197592"/>
              <a:chOff x="9585157" y="2733596"/>
              <a:chExt cx="1197592" cy="1197592"/>
            </a:xfrm>
          </p:grpSpPr>
          <p:pic>
            <p:nvPicPr>
              <p:cNvPr id="22" name="Graphic 21">
                <a:extLst>
                  <a:ext uri="{FF2B5EF4-FFF2-40B4-BE49-F238E27FC236}">
                    <a16:creationId xmlns:a16="http://schemas.microsoft.com/office/drawing/2014/main" id="{C316581B-7F48-6AB4-525E-7367FB5CD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9749" y="2788188"/>
                <a:ext cx="1143000" cy="1143000"/>
              </a:xfrm>
              <a:prstGeom prst="rect">
                <a:avLst/>
              </a:prstGeom>
            </p:spPr>
          </p:pic>
          <p:pic>
            <p:nvPicPr>
              <p:cNvPr id="23" name="Graphic 22">
                <a:extLst>
                  <a:ext uri="{FF2B5EF4-FFF2-40B4-BE49-F238E27FC236}">
                    <a16:creationId xmlns:a16="http://schemas.microsoft.com/office/drawing/2014/main" id="{A85BCE87-CE74-0E1A-6163-3CAD9CA0FA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5157" y="2733596"/>
                <a:ext cx="1143000" cy="1143000"/>
              </a:xfrm>
              <a:prstGeom prst="rect">
                <a:avLst/>
              </a:prstGeom>
            </p:spPr>
          </p:pic>
        </p:grpSp>
        <p:grpSp>
          <p:nvGrpSpPr>
            <p:cNvPr id="24" name="Group 23">
              <a:extLst>
                <a:ext uri="{FF2B5EF4-FFF2-40B4-BE49-F238E27FC236}">
                  <a16:creationId xmlns:a16="http://schemas.microsoft.com/office/drawing/2014/main" id="{2624A7DF-7D37-8821-0C32-541BD3905521}"/>
                </a:ext>
              </a:extLst>
            </p:cNvPr>
            <p:cNvGrpSpPr/>
            <p:nvPr/>
          </p:nvGrpSpPr>
          <p:grpSpPr>
            <a:xfrm>
              <a:off x="7018117" y="2231408"/>
              <a:ext cx="1197592" cy="1197592"/>
              <a:chOff x="9585157" y="2733596"/>
              <a:chExt cx="1197592" cy="1197592"/>
            </a:xfrm>
          </p:grpSpPr>
          <p:pic>
            <p:nvPicPr>
              <p:cNvPr id="25" name="Graphic 24">
                <a:extLst>
                  <a:ext uri="{FF2B5EF4-FFF2-40B4-BE49-F238E27FC236}">
                    <a16:creationId xmlns:a16="http://schemas.microsoft.com/office/drawing/2014/main" id="{7898BD55-117A-6B47-BAE4-7D47E3250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9749" y="2788188"/>
                <a:ext cx="1143000" cy="1143000"/>
              </a:xfrm>
              <a:prstGeom prst="rect">
                <a:avLst/>
              </a:prstGeom>
            </p:spPr>
          </p:pic>
          <p:pic>
            <p:nvPicPr>
              <p:cNvPr id="26" name="Graphic 25">
                <a:extLst>
                  <a:ext uri="{FF2B5EF4-FFF2-40B4-BE49-F238E27FC236}">
                    <a16:creationId xmlns:a16="http://schemas.microsoft.com/office/drawing/2014/main" id="{B05E35A3-5B56-E86A-17F4-851479BF1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5157" y="2733596"/>
                <a:ext cx="1143000" cy="1143000"/>
              </a:xfrm>
              <a:prstGeom prst="rect">
                <a:avLst/>
              </a:prstGeom>
            </p:spPr>
          </p:pic>
        </p:grpSp>
      </p:grpSp>
      <p:grpSp>
        <p:nvGrpSpPr>
          <p:cNvPr id="28" name="Group 27">
            <a:extLst>
              <a:ext uri="{FF2B5EF4-FFF2-40B4-BE49-F238E27FC236}">
                <a16:creationId xmlns:a16="http://schemas.microsoft.com/office/drawing/2014/main" id="{371CA16F-6417-7055-8CA2-1DDE6FB8B48F}"/>
              </a:ext>
            </a:extLst>
          </p:cNvPr>
          <p:cNvGrpSpPr/>
          <p:nvPr/>
        </p:nvGrpSpPr>
        <p:grpSpPr>
          <a:xfrm>
            <a:off x="4242829" y="3859546"/>
            <a:ext cx="3918288" cy="1197592"/>
            <a:chOff x="4297421" y="2231408"/>
            <a:chExt cx="3918288" cy="1197592"/>
          </a:xfrm>
        </p:grpSpPr>
        <p:grpSp>
          <p:nvGrpSpPr>
            <p:cNvPr id="29" name="Group 28">
              <a:extLst>
                <a:ext uri="{FF2B5EF4-FFF2-40B4-BE49-F238E27FC236}">
                  <a16:creationId xmlns:a16="http://schemas.microsoft.com/office/drawing/2014/main" id="{11FFC963-1703-75C7-BE60-548C750CE03F}"/>
                </a:ext>
              </a:extLst>
            </p:cNvPr>
            <p:cNvGrpSpPr/>
            <p:nvPr/>
          </p:nvGrpSpPr>
          <p:grpSpPr>
            <a:xfrm>
              <a:off x="4297421" y="2231408"/>
              <a:ext cx="1197592" cy="1197592"/>
              <a:chOff x="9585157" y="2733596"/>
              <a:chExt cx="1197592" cy="1197592"/>
            </a:xfrm>
          </p:grpSpPr>
          <p:pic>
            <p:nvPicPr>
              <p:cNvPr id="36" name="Graphic 35">
                <a:extLst>
                  <a:ext uri="{FF2B5EF4-FFF2-40B4-BE49-F238E27FC236}">
                    <a16:creationId xmlns:a16="http://schemas.microsoft.com/office/drawing/2014/main" id="{73D7FAEF-B121-ACF8-4F6C-0C675B794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9749" y="2788188"/>
                <a:ext cx="1143000" cy="1143000"/>
              </a:xfrm>
              <a:prstGeom prst="rect">
                <a:avLst/>
              </a:prstGeom>
            </p:spPr>
          </p:pic>
          <p:pic>
            <p:nvPicPr>
              <p:cNvPr id="37" name="Graphic 36">
                <a:extLst>
                  <a:ext uri="{FF2B5EF4-FFF2-40B4-BE49-F238E27FC236}">
                    <a16:creationId xmlns:a16="http://schemas.microsoft.com/office/drawing/2014/main" id="{0C35AFAE-C9FD-0AEC-2FBD-4BF0392D7F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5157" y="2733596"/>
                <a:ext cx="1143000" cy="1143000"/>
              </a:xfrm>
              <a:prstGeom prst="rect">
                <a:avLst/>
              </a:prstGeom>
            </p:spPr>
          </p:pic>
        </p:grpSp>
        <p:grpSp>
          <p:nvGrpSpPr>
            <p:cNvPr id="30" name="Group 29">
              <a:extLst>
                <a:ext uri="{FF2B5EF4-FFF2-40B4-BE49-F238E27FC236}">
                  <a16:creationId xmlns:a16="http://schemas.microsoft.com/office/drawing/2014/main" id="{11EA53B1-5737-04E7-FC30-DB098B5B8B5E}"/>
                </a:ext>
              </a:extLst>
            </p:cNvPr>
            <p:cNvGrpSpPr/>
            <p:nvPr/>
          </p:nvGrpSpPr>
          <p:grpSpPr>
            <a:xfrm>
              <a:off x="5657769" y="2231408"/>
              <a:ext cx="1197592" cy="1197592"/>
              <a:chOff x="9585157" y="2733596"/>
              <a:chExt cx="1197592" cy="1197592"/>
            </a:xfrm>
          </p:grpSpPr>
          <p:pic>
            <p:nvPicPr>
              <p:cNvPr id="34" name="Graphic 33">
                <a:extLst>
                  <a:ext uri="{FF2B5EF4-FFF2-40B4-BE49-F238E27FC236}">
                    <a16:creationId xmlns:a16="http://schemas.microsoft.com/office/drawing/2014/main" id="{1AA990FA-7C02-5208-4F3E-8941B965B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9749" y="2788188"/>
                <a:ext cx="1143000" cy="1143000"/>
              </a:xfrm>
              <a:prstGeom prst="rect">
                <a:avLst/>
              </a:prstGeom>
            </p:spPr>
          </p:pic>
          <p:pic>
            <p:nvPicPr>
              <p:cNvPr id="35" name="Graphic 34">
                <a:extLst>
                  <a:ext uri="{FF2B5EF4-FFF2-40B4-BE49-F238E27FC236}">
                    <a16:creationId xmlns:a16="http://schemas.microsoft.com/office/drawing/2014/main" id="{DBB2A2E4-F10C-3246-9B40-7765379C5A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5157" y="2733596"/>
                <a:ext cx="1143000" cy="1143000"/>
              </a:xfrm>
              <a:prstGeom prst="rect">
                <a:avLst/>
              </a:prstGeom>
            </p:spPr>
          </p:pic>
        </p:grpSp>
        <p:grpSp>
          <p:nvGrpSpPr>
            <p:cNvPr id="31" name="Group 30">
              <a:extLst>
                <a:ext uri="{FF2B5EF4-FFF2-40B4-BE49-F238E27FC236}">
                  <a16:creationId xmlns:a16="http://schemas.microsoft.com/office/drawing/2014/main" id="{40E7CD89-EECF-CC85-0981-17E0BAB697A3}"/>
                </a:ext>
              </a:extLst>
            </p:cNvPr>
            <p:cNvGrpSpPr/>
            <p:nvPr/>
          </p:nvGrpSpPr>
          <p:grpSpPr>
            <a:xfrm>
              <a:off x="7018117" y="2231408"/>
              <a:ext cx="1197592" cy="1197592"/>
              <a:chOff x="9585157" y="2733596"/>
              <a:chExt cx="1197592" cy="1197592"/>
            </a:xfrm>
          </p:grpSpPr>
          <p:pic>
            <p:nvPicPr>
              <p:cNvPr id="32" name="Graphic 31">
                <a:extLst>
                  <a:ext uri="{FF2B5EF4-FFF2-40B4-BE49-F238E27FC236}">
                    <a16:creationId xmlns:a16="http://schemas.microsoft.com/office/drawing/2014/main" id="{2062924A-0749-1270-C91C-08002E3182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9749" y="2788188"/>
                <a:ext cx="1143000" cy="1143000"/>
              </a:xfrm>
              <a:prstGeom prst="rect">
                <a:avLst/>
              </a:prstGeom>
            </p:spPr>
          </p:pic>
          <p:pic>
            <p:nvPicPr>
              <p:cNvPr id="33" name="Graphic 32">
                <a:extLst>
                  <a:ext uri="{FF2B5EF4-FFF2-40B4-BE49-F238E27FC236}">
                    <a16:creationId xmlns:a16="http://schemas.microsoft.com/office/drawing/2014/main" id="{CC72929A-7085-04D2-F931-9690078DD1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5157" y="2733596"/>
                <a:ext cx="1143000" cy="1143000"/>
              </a:xfrm>
              <a:prstGeom prst="rect">
                <a:avLst/>
              </a:prstGeom>
            </p:spPr>
          </p:pic>
        </p:grpSp>
      </p:grpSp>
    </p:spTree>
    <p:extLst>
      <p:ext uri="{BB962C8B-B14F-4D97-AF65-F5344CB8AC3E}">
        <p14:creationId xmlns:p14="http://schemas.microsoft.com/office/powerpoint/2010/main" val="197145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1009C2-C598-E17D-8A8B-E53C84D71C1C}"/>
              </a:ext>
            </a:extLst>
          </p:cNvPr>
          <p:cNvSpPr/>
          <p:nvPr/>
        </p:nvSpPr>
        <p:spPr>
          <a:xfrm>
            <a:off x="0" y="1"/>
            <a:ext cx="9144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3" name="Table 2">
            <a:extLst>
              <a:ext uri="{FF2B5EF4-FFF2-40B4-BE49-F238E27FC236}">
                <a16:creationId xmlns:a16="http://schemas.microsoft.com/office/drawing/2014/main" id="{B18D0625-71E8-6B4F-956E-E27CC27D00BA}"/>
              </a:ext>
            </a:extLst>
          </p:cNvPr>
          <p:cNvGraphicFramePr>
            <a:graphicFrameLocks noGrp="1"/>
          </p:cNvGraphicFramePr>
          <p:nvPr>
            <p:extLst>
              <p:ext uri="{D42A27DB-BD31-4B8C-83A1-F6EECF244321}">
                <p14:modId xmlns:p14="http://schemas.microsoft.com/office/powerpoint/2010/main" val="414442649"/>
              </p:ext>
            </p:extLst>
          </p:nvPr>
        </p:nvGraphicFramePr>
        <p:xfrm>
          <a:off x="431800" y="2397841"/>
          <a:ext cx="8275473" cy="2566876"/>
        </p:xfrm>
        <a:graphic>
          <a:graphicData uri="http://schemas.openxmlformats.org/drawingml/2006/table">
            <a:tbl>
              <a:tblPr firstRow="1" bandRow="1">
                <a:tableStyleId>{5C22544A-7EE6-4342-B048-85BDC9FD1C3A}</a:tableStyleId>
              </a:tblPr>
              <a:tblGrid>
                <a:gridCol w="2758491">
                  <a:extLst>
                    <a:ext uri="{9D8B030D-6E8A-4147-A177-3AD203B41FA5}">
                      <a16:colId xmlns:a16="http://schemas.microsoft.com/office/drawing/2014/main" val="817416465"/>
                    </a:ext>
                  </a:extLst>
                </a:gridCol>
                <a:gridCol w="2758491">
                  <a:extLst>
                    <a:ext uri="{9D8B030D-6E8A-4147-A177-3AD203B41FA5}">
                      <a16:colId xmlns:a16="http://schemas.microsoft.com/office/drawing/2014/main" val="2718316909"/>
                    </a:ext>
                  </a:extLst>
                </a:gridCol>
                <a:gridCol w="2758491">
                  <a:extLst>
                    <a:ext uri="{9D8B030D-6E8A-4147-A177-3AD203B41FA5}">
                      <a16:colId xmlns:a16="http://schemas.microsoft.com/office/drawing/2014/main" val="3453361245"/>
                    </a:ext>
                  </a:extLst>
                </a:gridCol>
              </a:tblGrid>
              <a:tr h="504559">
                <a:tc>
                  <a:txBody>
                    <a:bodyPr/>
                    <a:lstStyle/>
                    <a:p>
                      <a:pPr algn="ctr"/>
                      <a:r>
                        <a:rPr lang="en-US" sz="1200" dirty="0">
                          <a:solidFill>
                            <a:srgbClr val="FFFFFF"/>
                          </a:solidFill>
                          <a:latin typeface="FS Elliot Pro" panose="02000503040000020004" pitchFamily="2" charset="0"/>
                        </a:rPr>
                        <a:t>Additional contribution</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tc>
                  <a:txBody>
                    <a:bodyPr/>
                    <a:lstStyle/>
                    <a:p>
                      <a:pPr algn="ctr"/>
                      <a:r>
                        <a:rPr lang="en-US" sz="1200" dirty="0">
                          <a:solidFill>
                            <a:srgbClr val="FFFFFF"/>
                          </a:solidFill>
                          <a:latin typeface="FS Elliot Pro" panose="02000503040000020004" pitchFamily="2" charset="0"/>
                        </a:rPr>
                        <a:t>Reduction in take </a:t>
                      </a:r>
                      <a:br>
                        <a:rPr lang="en-US" sz="1200" dirty="0">
                          <a:solidFill>
                            <a:srgbClr val="FFFFFF"/>
                          </a:solidFill>
                          <a:latin typeface="FS Elliot Pro" panose="02000503040000020004" pitchFamily="2" charset="0"/>
                        </a:rPr>
                      </a:br>
                      <a:r>
                        <a:rPr lang="en-US" sz="1200" dirty="0">
                          <a:solidFill>
                            <a:srgbClr val="FFFFFF"/>
                          </a:solidFill>
                          <a:latin typeface="FS Elliot Pro" panose="02000503040000020004" pitchFamily="2" charset="0"/>
                        </a:rPr>
                        <a:t>home pay per week</a:t>
                      </a:r>
                      <a:r>
                        <a:rPr lang="en-US" sz="1200" baseline="30000" dirty="0">
                          <a:solidFill>
                            <a:srgbClr val="FFFFFF"/>
                          </a:solidFill>
                          <a:latin typeface="FS Elliot Pro" panose="02000503040000020004" pitchFamily="2" charset="0"/>
                        </a:rPr>
                        <a:t>1</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tc>
                  <a:txBody>
                    <a:bodyPr/>
                    <a:lstStyle/>
                    <a:p>
                      <a:pPr algn="ctr"/>
                      <a:r>
                        <a:rPr lang="en-US" sz="1200" b="1" i="0" dirty="0">
                          <a:solidFill>
                            <a:schemeClr val="bg1"/>
                          </a:solidFill>
                          <a:latin typeface="FS Elliot Pro" charset="0"/>
                          <a:ea typeface="FS Elliot Pro" charset="0"/>
                          <a:cs typeface="FS Elliot Pro" charset="0"/>
                        </a:rPr>
                        <a:t>Projected savings </a:t>
                      </a:r>
                      <a:br>
                        <a:rPr lang="en-US" sz="1200" b="1" i="0" dirty="0">
                          <a:solidFill>
                            <a:schemeClr val="bg1"/>
                          </a:solidFill>
                          <a:latin typeface="FS Elliot Pro" charset="0"/>
                          <a:ea typeface="FS Elliot Pro" charset="0"/>
                          <a:cs typeface="FS Elliot Pro" charset="0"/>
                        </a:rPr>
                      </a:br>
                      <a:r>
                        <a:rPr lang="en-US" sz="1200" b="1" i="0" dirty="0">
                          <a:solidFill>
                            <a:schemeClr val="bg1"/>
                          </a:solidFill>
                          <a:latin typeface="FS Elliot Pro" charset="0"/>
                          <a:ea typeface="FS Elliot Pro" charset="0"/>
                          <a:cs typeface="FS Elliot Pro" charset="0"/>
                        </a:rPr>
                        <a:t>at retirement</a:t>
                      </a:r>
                      <a:r>
                        <a:rPr lang="en-US" sz="1200" b="1" i="0" baseline="30000" dirty="0">
                          <a:solidFill>
                            <a:schemeClr val="bg1"/>
                          </a:solidFill>
                          <a:latin typeface="FS Elliot Pro" charset="0"/>
                          <a:ea typeface="FS Elliot Pro" charset="0"/>
                          <a:cs typeface="FS Elliot Pro" charset="0"/>
                        </a:rPr>
                        <a:t>2</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extLst>
                  <a:ext uri="{0D108BD9-81ED-4DB2-BD59-A6C34878D82A}">
                    <a16:rowId xmlns:a16="http://schemas.microsoft.com/office/drawing/2014/main" val="1078341677"/>
                  </a:ext>
                </a:extLst>
              </a:tr>
              <a:tr h="504559">
                <a:tc>
                  <a:txBody>
                    <a:bodyPr/>
                    <a:lstStyle/>
                    <a:p>
                      <a:pPr algn="ctr"/>
                      <a:r>
                        <a:rPr lang="en-US" sz="1400" dirty="0">
                          <a:solidFill>
                            <a:srgbClr val="464747"/>
                          </a:solidFill>
                          <a:latin typeface="FS Elliot Pro" charset="0"/>
                          <a:ea typeface="FS Elliot Pro" charset="0"/>
                          <a:cs typeface="FS Elliot Pro" charset="0"/>
                        </a:rPr>
                        <a:t>1%</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b="1" dirty="0">
                          <a:solidFill>
                            <a:srgbClr val="464747"/>
                          </a:solidFill>
                          <a:latin typeface="FS Elliot Pro" charset="0"/>
                          <a:ea typeface="FS Elliot Pro" charset="0"/>
                          <a:cs typeface="FS Elliot Pro" charset="0"/>
                        </a:rPr>
                        <a:t>$39,883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898383798"/>
                  </a:ext>
                </a:extLst>
              </a:tr>
              <a:tr h="504559">
                <a:tc>
                  <a:txBody>
                    <a:bodyPr/>
                    <a:lstStyle/>
                    <a:p>
                      <a:pPr algn="ctr"/>
                      <a:r>
                        <a:rPr lang="en-US" sz="1400" dirty="0">
                          <a:solidFill>
                            <a:srgbClr val="464747"/>
                          </a:solidFill>
                          <a:latin typeface="FS Elliot Pro" charset="0"/>
                          <a:ea typeface="FS Elliot Pro" charset="0"/>
                          <a:cs typeface="FS Elliot Pro" charset="0"/>
                        </a:rPr>
                        <a:t>2%</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$10</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b="1" dirty="0">
                          <a:solidFill>
                            <a:srgbClr val="464747"/>
                          </a:solidFill>
                          <a:latin typeface="FS Elliot Pro" charset="0"/>
                          <a:ea typeface="FS Elliot Pro" charset="0"/>
                          <a:cs typeface="FS Elliot Pro" charset="0"/>
                        </a:rPr>
                        <a:t>$79,767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2832568134"/>
                  </a:ext>
                </a:extLst>
              </a:tr>
              <a:tr h="504559">
                <a:tc>
                  <a:txBody>
                    <a:bodyPr/>
                    <a:lstStyle/>
                    <a:p>
                      <a:pPr algn="ctr"/>
                      <a:r>
                        <a:rPr lang="en-US" sz="1400" dirty="0">
                          <a:solidFill>
                            <a:srgbClr val="464747"/>
                          </a:solidFill>
                          <a:latin typeface="FS Elliot Pro" charset="0"/>
                          <a:ea typeface="FS Elliot Pro" charset="0"/>
                          <a:cs typeface="FS Elliot Pro" charset="0"/>
                        </a:rPr>
                        <a:t>3%</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$15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b="1" dirty="0">
                          <a:solidFill>
                            <a:srgbClr val="464747"/>
                          </a:solidFill>
                          <a:latin typeface="FS Elliot Pro" charset="0"/>
                          <a:ea typeface="FS Elliot Pro" charset="0"/>
                          <a:cs typeface="FS Elliot Pro" charset="0"/>
                        </a:rPr>
                        <a:t>$119,650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498255247"/>
                  </a:ext>
                </a:extLst>
              </a:tr>
              <a:tr h="504559">
                <a:tc>
                  <a:txBody>
                    <a:bodyPr/>
                    <a:lstStyle/>
                    <a:p>
                      <a:pPr algn="ctr"/>
                      <a:r>
                        <a:rPr lang="en-US" sz="1400" dirty="0">
                          <a:solidFill>
                            <a:srgbClr val="464747"/>
                          </a:solidFill>
                          <a:latin typeface="FS Elliot Pro" charset="0"/>
                          <a:ea typeface="FS Elliot Pro" charset="0"/>
                          <a:cs typeface="FS Elliot Pro" charset="0"/>
                        </a:rPr>
                        <a:t>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$25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b="1" dirty="0">
                          <a:solidFill>
                            <a:srgbClr val="464747"/>
                          </a:solidFill>
                          <a:latin typeface="FS Elliot Pro" charset="0"/>
                          <a:ea typeface="FS Elliot Pro" charset="0"/>
                          <a:cs typeface="FS Elliot Pro" charset="0"/>
                        </a:rPr>
                        <a:t>$199,417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2629549553"/>
                  </a:ext>
                </a:extLst>
              </a:tr>
            </a:tbl>
          </a:graphicData>
        </a:graphic>
      </p:graphicFrame>
      <p:sp>
        <p:nvSpPr>
          <p:cNvPr id="5" name="Rectangle 4">
            <a:extLst>
              <a:ext uri="{FF2B5EF4-FFF2-40B4-BE49-F238E27FC236}">
                <a16:creationId xmlns:a16="http://schemas.microsoft.com/office/drawing/2014/main" id="{275BA60C-2AC7-024E-9C64-628E6AD37DD8}"/>
              </a:ext>
            </a:extLst>
          </p:cNvPr>
          <p:cNvSpPr/>
          <p:nvPr/>
        </p:nvSpPr>
        <p:spPr>
          <a:xfrm>
            <a:off x="0" y="0"/>
            <a:ext cx="9144000" cy="1178955"/>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74B9DB1-5520-FB9E-4AF1-E937A0F05F6F}"/>
              </a:ext>
            </a:extLst>
          </p:cNvPr>
          <p:cNvSpPr txBox="1">
            <a:spLocks/>
          </p:cNvSpPr>
          <p:nvPr/>
        </p:nvSpPr>
        <p:spPr>
          <a:xfrm>
            <a:off x="441251" y="617653"/>
            <a:ext cx="5878527" cy="457200"/>
          </a:xfrm>
          <a:prstGeom prst="rect">
            <a:avLst/>
          </a:prstGeom>
        </p:spPr>
        <p:txBody>
          <a:bodyPr/>
          <a:lstStyle>
            <a:lvl1pPr algn="l" defTabSz="685800" rtl="0" eaLnBrk="1" latinLnBrk="0" hangingPunct="1">
              <a:lnSpc>
                <a:spcPct val="100000"/>
              </a:lnSpc>
              <a:spcBef>
                <a:spcPct val="0"/>
              </a:spcBef>
              <a:buNone/>
              <a:defRPr sz="2550" b="0" i="0" kern="1200">
                <a:solidFill>
                  <a:srgbClr val="0076CF"/>
                </a:solidFill>
                <a:latin typeface="FS Elliot Pro Light" panose="02000503040000020004" pitchFamily="2" charset="0"/>
                <a:ea typeface="+mj-ea"/>
                <a:cs typeface="+mj-cs"/>
              </a:defRPr>
            </a:lvl1pPr>
          </a:lstStyle>
          <a:p>
            <a:r>
              <a:rPr lang="en-US" sz="2800" dirty="0">
                <a:solidFill>
                  <a:schemeClr val="bg1"/>
                </a:solidFill>
              </a:rPr>
              <a:t>Boost your retirement savings</a:t>
            </a:r>
          </a:p>
        </p:txBody>
      </p:sp>
      <p:sp>
        <p:nvSpPr>
          <p:cNvPr id="6" name="TextBox 5">
            <a:extLst>
              <a:ext uri="{FF2B5EF4-FFF2-40B4-BE49-F238E27FC236}">
                <a16:creationId xmlns:a16="http://schemas.microsoft.com/office/drawing/2014/main" id="{FFEB709C-20DE-B648-F704-8F4EB2A52F65}"/>
              </a:ext>
            </a:extLst>
          </p:cNvPr>
          <p:cNvSpPr txBox="1"/>
          <p:nvPr/>
        </p:nvSpPr>
        <p:spPr>
          <a:xfrm>
            <a:off x="307299" y="6386103"/>
            <a:ext cx="4489554" cy="338554"/>
          </a:xfrm>
          <a:prstGeom prst="rect">
            <a:avLst/>
          </a:prstGeom>
          <a:noFill/>
        </p:spPr>
        <p:txBody>
          <a:bodyPr wrap="square">
            <a:spAutoFit/>
          </a:bodyPr>
          <a:lstStyle/>
          <a:p>
            <a:r>
              <a:rPr lang="en-US" sz="800" dirty="0">
                <a:latin typeface="+mj-lt"/>
              </a:rPr>
              <a:t>The chart is for illustrative purposes only. This assumes a 6% annual rate of return on savings for an individual with $35,000 annual income and 30 years to retirement of accumulation. </a:t>
            </a:r>
          </a:p>
        </p:txBody>
      </p:sp>
    </p:spTree>
    <p:extLst>
      <p:ext uri="{BB962C8B-B14F-4D97-AF65-F5344CB8AC3E}">
        <p14:creationId xmlns:p14="http://schemas.microsoft.com/office/powerpoint/2010/main" val="170125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A1F367-7800-2A4D-B663-DA27A5D5DD05}"/>
              </a:ext>
            </a:extLst>
          </p:cNvPr>
          <p:cNvSpPr/>
          <p:nvPr/>
        </p:nvSpPr>
        <p:spPr>
          <a:xfrm>
            <a:off x="0" y="0"/>
            <a:ext cx="4572000" cy="68580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1" name="Title 5">
            <a:extLst>
              <a:ext uri="{FF2B5EF4-FFF2-40B4-BE49-F238E27FC236}">
                <a16:creationId xmlns:a16="http://schemas.microsoft.com/office/drawing/2014/main" id="{F506AFE3-06B4-3C4E-B0FA-0F8885006E8F}"/>
              </a:ext>
            </a:extLst>
          </p:cNvPr>
          <p:cNvSpPr txBox="1">
            <a:spLocks/>
          </p:cNvSpPr>
          <p:nvPr/>
        </p:nvSpPr>
        <p:spPr>
          <a:xfrm>
            <a:off x="612444" y="2782881"/>
            <a:ext cx="4242355"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solidFill>
                <a:latin typeface="FS Elliot Pro Light" panose="02000503040000020004" pitchFamily="2" charset="0"/>
              </a:rPr>
              <a:t>Remember </a:t>
            </a:r>
            <a:br>
              <a:rPr lang="en-US" sz="2800" dirty="0">
                <a:solidFill>
                  <a:schemeClr val="bg2"/>
                </a:solidFill>
                <a:latin typeface="FS Elliot Pro Light" panose="02000503040000020004" pitchFamily="2" charset="0"/>
              </a:rPr>
            </a:br>
            <a:r>
              <a:rPr lang="en-US" sz="2800" dirty="0">
                <a:solidFill>
                  <a:schemeClr val="bg2"/>
                </a:solidFill>
                <a:latin typeface="FS Elliot Pro Light" panose="02000503040000020004" pitchFamily="2" charset="0"/>
              </a:rPr>
              <a:t>the 3 tips</a:t>
            </a:r>
          </a:p>
        </p:txBody>
      </p:sp>
      <p:grpSp>
        <p:nvGrpSpPr>
          <p:cNvPr id="4" name="Group 3">
            <a:extLst>
              <a:ext uri="{FF2B5EF4-FFF2-40B4-BE49-F238E27FC236}">
                <a16:creationId xmlns:a16="http://schemas.microsoft.com/office/drawing/2014/main" id="{A96833FF-052E-1845-0B02-A4C9384C8397}"/>
              </a:ext>
            </a:extLst>
          </p:cNvPr>
          <p:cNvGrpSpPr/>
          <p:nvPr/>
        </p:nvGrpSpPr>
        <p:grpSpPr>
          <a:xfrm>
            <a:off x="4572000" y="1941988"/>
            <a:ext cx="4140200" cy="2332162"/>
            <a:chOff x="4572000" y="1166938"/>
            <a:chExt cx="4140200" cy="2332162"/>
          </a:xfrm>
        </p:grpSpPr>
        <p:sp>
          <p:nvSpPr>
            <p:cNvPr id="20" name="Rectangle 19">
              <a:extLst>
                <a:ext uri="{FF2B5EF4-FFF2-40B4-BE49-F238E27FC236}">
                  <a16:creationId xmlns:a16="http://schemas.microsoft.com/office/drawing/2014/main" id="{4C2D8A0D-1B99-4D41-A1FD-DD208EA7EE99}"/>
                </a:ext>
              </a:extLst>
            </p:cNvPr>
            <p:cNvSpPr/>
            <p:nvPr/>
          </p:nvSpPr>
          <p:spPr>
            <a:xfrm>
              <a:off x="4572000" y="1166938"/>
              <a:ext cx="4140200"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a:spcBef>
                  <a:spcPts val="0"/>
                </a:spcBef>
                <a:spcAft>
                  <a:spcPts val="2400"/>
                </a:spcAft>
              </a:pPr>
              <a:r>
                <a:rPr lang="en-US" sz="1600" dirty="0">
                  <a:solidFill>
                    <a:schemeClr val="tx1"/>
                  </a:solidFill>
                </a:rPr>
                <a:t>Recognize debt</a:t>
              </a:r>
            </a:p>
          </p:txBody>
        </p:sp>
        <p:grpSp>
          <p:nvGrpSpPr>
            <p:cNvPr id="2" name="Group 1">
              <a:extLst>
                <a:ext uri="{FF2B5EF4-FFF2-40B4-BE49-F238E27FC236}">
                  <a16:creationId xmlns:a16="http://schemas.microsoft.com/office/drawing/2014/main" id="{CE8A350E-B8CC-5046-92FE-7603AA064F08}"/>
                </a:ext>
              </a:extLst>
            </p:cNvPr>
            <p:cNvGrpSpPr/>
            <p:nvPr/>
          </p:nvGrpSpPr>
          <p:grpSpPr>
            <a:xfrm>
              <a:off x="5211192" y="1878634"/>
              <a:ext cx="3341781" cy="878889"/>
              <a:chOff x="5236870" y="1213275"/>
              <a:chExt cx="3316103" cy="878889"/>
            </a:xfrm>
          </p:grpSpPr>
          <p:cxnSp>
            <p:nvCxnSpPr>
              <p:cNvPr id="21" name="Straight Connector 20">
                <a:extLst>
                  <a:ext uri="{FF2B5EF4-FFF2-40B4-BE49-F238E27FC236}">
                    <a16:creationId xmlns:a16="http://schemas.microsoft.com/office/drawing/2014/main" id="{A5FC6B5B-7D23-7947-BEA7-E8787B32D6A5}"/>
                  </a:ext>
                </a:extLst>
              </p:cNvPr>
              <p:cNvCxnSpPr>
                <a:cxnSpLocks/>
              </p:cNvCxnSpPr>
              <p:nvPr/>
            </p:nvCxnSpPr>
            <p:spPr>
              <a:xfrm>
                <a:off x="5236870" y="1213275"/>
                <a:ext cx="33161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E669A6-9CE0-444F-AB37-26E9BD8F019C}"/>
                  </a:ext>
                </a:extLst>
              </p:cNvPr>
              <p:cNvCxnSpPr>
                <a:cxnSpLocks/>
              </p:cNvCxnSpPr>
              <p:nvPr/>
            </p:nvCxnSpPr>
            <p:spPr>
              <a:xfrm>
                <a:off x="5236870" y="2092164"/>
                <a:ext cx="33161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EA9415F6-D024-D849-8BAD-2A2FC7D6CA24}"/>
                </a:ext>
              </a:extLst>
            </p:cNvPr>
            <p:cNvSpPr/>
            <p:nvPr/>
          </p:nvSpPr>
          <p:spPr>
            <a:xfrm>
              <a:off x="4572000" y="2036300"/>
              <a:ext cx="4140200"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a:spcBef>
                  <a:spcPts val="0"/>
                </a:spcBef>
                <a:spcAft>
                  <a:spcPts val="2400"/>
                </a:spcAft>
              </a:pPr>
              <a:r>
                <a:rPr lang="en-US" sz="1600" dirty="0">
                  <a:solidFill>
                    <a:schemeClr val="tx1"/>
                  </a:solidFill>
                </a:rPr>
                <a:t>Understand the cost of debt</a:t>
              </a:r>
            </a:p>
          </p:txBody>
        </p:sp>
        <p:sp>
          <p:nvSpPr>
            <p:cNvPr id="29" name="Rectangle 28">
              <a:extLst>
                <a:ext uri="{FF2B5EF4-FFF2-40B4-BE49-F238E27FC236}">
                  <a16:creationId xmlns:a16="http://schemas.microsoft.com/office/drawing/2014/main" id="{2BC3BE66-1E84-394B-9A72-9446B84C53C5}"/>
                </a:ext>
              </a:extLst>
            </p:cNvPr>
            <p:cNvSpPr/>
            <p:nvPr/>
          </p:nvSpPr>
          <p:spPr>
            <a:xfrm>
              <a:off x="4572000" y="2905662"/>
              <a:ext cx="4140200"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a:spcBef>
                  <a:spcPts val="0"/>
                </a:spcBef>
                <a:spcAft>
                  <a:spcPts val="2400"/>
                </a:spcAft>
              </a:pPr>
              <a:r>
                <a:rPr lang="en-US" sz="1600" dirty="0">
                  <a:solidFill>
                    <a:schemeClr val="tx1"/>
                  </a:solidFill>
                </a:rPr>
                <a:t>Take control of debt</a:t>
              </a:r>
            </a:p>
          </p:txBody>
        </p:sp>
      </p:grpSp>
      <p:sp>
        <p:nvSpPr>
          <p:cNvPr id="6" name="TextBox 5">
            <a:extLst>
              <a:ext uri="{FF2B5EF4-FFF2-40B4-BE49-F238E27FC236}">
                <a16:creationId xmlns:a16="http://schemas.microsoft.com/office/drawing/2014/main" id="{7363222A-A699-087D-53DE-ED7FB787B135}"/>
              </a:ext>
            </a:extLst>
          </p:cNvPr>
          <p:cNvSpPr txBox="1"/>
          <p:nvPr/>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15</a:t>
            </a:fld>
            <a:endParaRPr lang="en-US" sz="800" dirty="0">
              <a:solidFill>
                <a:schemeClr val="bg1"/>
              </a:solidFill>
              <a:latin typeface="FS Elliot Pro"/>
            </a:endParaRPr>
          </a:p>
        </p:txBody>
      </p:sp>
    </p:spTree>
    <p:extLst>
      <p:ext uri="{BB962C8B-B14F-4D97-AF65-F5344CB8AC3E}">
        <p14:creationId xmlns:p14="http://schemas.microsoft.com/office/powerpoint/2010/main" val="393958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DB25-CA16-988B-DE76-D68F2B38756F}"/>
              </a:ext>
            </a:extLst>
          </p:cNvPr>
          <p:cNvSpPr>
            <a:spLocks noGrp="1"/>
          </p:cNvSpPr>
          <p:nvPr>
            <p:ph type="title"/>
          </p:nvPr>
        </p:nvSpPr>
        <p:spPr/>
        <p:txBody>
          <a:bodyPr/>
          <a:lstStyle/>
          <a:p>
            <a:r>
              <a:rPr lang="en-US" sz="2800" dirty="0"/>
              <a:t>Principal</a:t>
            </a:r>
            <a:r>
              <a:rPr lang="en-US" sz="2800" baseline="30000" dirty="0"/>
              <a:t>® </a:t>
            </a:r>
            <a:r>
              <a:rPr lang="en-US" sz="2800" dirty="0"/>
              <a:t>Milestones</a:t>
            </a:r>
          </a:p>
        </p:txBody>
      </p:sp>
      <p:pic>
        <p:nvPicPr>
          <p:cNvPr id="3" name="Picture 2" descr="laptop_milestones-2.png">
            <a:extLst>
              <a:ext uri="{FF2B5EF4-FFF2-40B4-BE49-F238E27FC236}">
                <a16:creationId xmlns:a16="http://schemas.microsoft.com/office/drawing/2014/main" id="{A6E4CCA4-672C-AFEF-6165-E7E6FA672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99" y="1796077"/>
            <a:ext cx="7310960" cy="5198657"/>
          </a:xfrm>
          <a:prstGeom prst="rect">
            <a:avLst/>
          </a:prstGeom>
        </p:spPr>
      </p:pic>
      <p:grpSp>
        <p:nvGrpSpPr>
          <p:cNvPr id="10" name="Group 9">
            <a:extLst>
              <a:ext uri="{FF2B5EF4-FFF2-40B4-BE49-F238E27FC236}">
                <a16:creationId xmlns:a16="http://schemas.microsoft.com/office/drawing/2014/main" id="{8DB312F7-8F4D-BCA9-C2A1-402DD22C6EB2}"/>
              </a:ext>
            </a:extLst>
          </p:cNvPr>
          <p:cNvGrpSpPr/>
          <p:nvPr/>
        </p:nvGrpSpPr>
        <p:grpSpPr>
          <a:xfrm>
            <a:off x="1579418" y="1663229"/>
            <a:ext cx="6605627" cy="3984124"/>
            <a:chOff x="1579418" y="1663229"/>
            <a:chExt cx="6605627" cy="3984124"/>
          </a:xfrm>
        </p:grpSpPr>
        <p:pic>
          <p:nvPicPr>
            <p:cNvPr id="9" name="Picture 8" descr="A picture containing text, person, indoor, screenshot&#10;&#10;Description automatically generated">
              <a:extLst>
                <a:ext uri="{FF2B5EF4-FFF2-40B4-BE49-F238E27FC236}">
                  <a16:creationId xmlns:a16="http://schemas.microsoft.com/office/drawing/2014/main" id="{6D46B0E8-6FE2-CAAC-4AD8-95C6655D84B4}"/>
                </a:ext>
              </a:extLst>
            </p:cNvPr>
            <p:cNvPicPr>
              <a:picLocks noChangeAspect="1"/>
            </p:cNvPicPr>
            <p:nvPr/>
          </p:nvPicPr>
          <p:blipFill rotWithShape="1">
            <a:blip r:embed="rId4"/>
            <a:srcRect l="1998" r="2561"/>
            <a:stretch/>
          </p:blipFill>
          <p:spPr>
            <a:xfrm>
              <a:off x="1579418" y="2189018"/>
              <a:ext cx="5597237" cy="3458335"/>
            </a:xfrm>
            <a:prstGeom prst="rect">
              <a:avLst/>
            </a:prstGeom>
            <a:ln w="3175">
              <a:solidFill>
                <a:schemeClr val="tx1">
                  <a:lumMod val="75000"/>
                </a:schemeClr>
              </a:solidFill>
            </a:ln>
          </p:spPr>
        </p:pic>
        <p:grpSp>
          <p:nvGrpSpPr>
            <p:cNvPr id="4" name="Group 3">
              <a:extLst>
                <a:ext uri="{FF2B5EF4-FFF2-40B4-BE49-F238E27FC236}">
                  <a16:creationId xmlns:a16="http://schemas.microsoft.com/office/drawing/2014/main" id="{E8DD9F57-60FB-7AB4-0B66-5F60DADB9DFC}"/>
                </a:ext>
              </a:extLst>
            </p:cNvPr>
            <p:cNvGrpSpPr/>
            <p:nvPr/>
          </p:nvGrpSpPr>
          <p:grpSpPr>
            <a:xfrm>
              <a:off x="4768628" y="1708806"/>
              <a:ext cx="3416417" cy="968876"/>
              <a:chOff x="3113715" y="1997696"/>
              <a:chExt cx="2562313" cy="726657"/>
            </a:xfrm>
          </p:grpSpPr>
          <p:sp>
            <p:nvSpPr>
              <p:cNvPr id="5" name="Rounded Rectangle 4">
                <a:extLst>
                  <a:ext uri="{FF2B5EF4-FFF2-40B4-BE49-F238E27FC236}">
                    <a16:creationId xmlns:a16="http://schemas.microsoft.com/office/drawing/2014/main" id="{29E865D2-D721-AA2D-A6D3-2FABF96C2290}"/>
                  </a:ext>
                </a:extLst>
              </p:cNvPr>
              <p:cNvSpPr/>
              <p:nvPr/>
            </p:nvSpPr>
            <p:spPr>
              <a:xfrm>
                <a:off x="3113715" y="1997696"/>
                <a:ext cx="2562312" cy="726657"/>
              </a:xfrm>
              <a:prstGeom prst="roundRect">
                <a:avLst>
                  <a:gd name="adj" fmla="val 50000"/>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351"/>
              </a:p>
            </p:txBody>
          </p:sp>
          <p:sp>
            <p:nvSpPr>
              <p:cNvPr id="6" name="TextBox 5">
                <a:extLst>
                  <a:ext uri="{FF2B5EF4-FFF2-40B4-BE49-F238E27FC236}">
                    <a16:creationId xmlns:a16="http://schemas.microsoft.com/office/drawing/2014/main" id="{BC510D31-0F75-F4F2-ED3B-BE0D284DEC2F}"/>
                  </a:ext>
                </a:extLst>
              </p:cNvPr>
              <p:cNvSpPr txBox="1"/>
              <p:nvPr/>
            </p:nvSpPr>
            <p:spPr>
              <a:xfrm>
                <a:off x="3113716" y="2083252"/>
                <a:ext cx="2562312" cy="500233"/>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spcAft>
                    <a:spcPts val="1000"/>
                  </a:spcAft>
                  <a:buClr>
                    <a:schemeClr val="bg2"/>
                  </a:buClr>
                </a:pPr>
                <a:r>
                  <a:rPr lang="en-US" sz="1867" dirty="0">
                    <a:solidFill>
                      <a:schemeClr val="bg1"/>
                    </a:solidFill>
                    <a:latin typeface="FS Elliot Pro Light"/>
                    <a:cs typeface="FS Elliot Pro Light"/>
                  </a:rPr>
                  <a:t>Get started at </a:t>
                </a:r>
                <a:br>
                  <a:rPr lang="en-US" sz="1867" dirty="0">
                    <a:solidFill>
                      <a:schemeClr val="bg1"/>
                    </a:solidFill>
                    <a:latin typeface="FS Elliot Pro Light"/>
                    <a:cs typeface="FS Elliot Pro Light"/>
                  </a:rPr>
                </a:br>
                <a:r>
                  <a:rPr lang="en-US" sz="1867" b="1" dirty="0" err="1">
                    <a:solidFill>
                      <a:schemeClr val="bg1"/>
                    </a:solidFill>
                    <a:latin typeface="FS Elliot Pro" panose="02000503040000020004" pitchFamily="2" charset="0"/>
                    <a:cs typeface="FS Elliot Pro Light"/>
                  </a:rPr>
                  <a:t>principal.com</a:t>
                </a:r>
                <a:r>
                  <a:rPr lang="en-US" sz="1867" b="1" dirty="0">
                    <a:solidFill>
                      <a:schemeClr val="bg1"/>
                    </a:solidFill>
                    <a:latin typeface="FS Elliot Pro" panose="02000503040000020004" pitchFamily="2" charset="0"/>
                    <a:cs typeface="FS Elliot Pro Light"/>
                  </a:rPr>
                  <a:t>/Milestones </a:t>
                </a:r>
              </a:p>
            </p:txBody>
          </p:sp>
        </p:grpSp>
        <p:sp>
          <p:nvSpPr>
            <p:cNvPr id="7" name="Rounded Rectangle 6">
              <a:extLst>
                <a:ext uri="{FF2B5EF4-FFF2-40B4-BE49-F238E27FC236}">
                  <a16:creationId xmlns:a16="http://schemas.microsoft.com/office/drawing/2014/main" id="{6EE080A5-57BF-81AF-0301-E55D3CA0B3C7}"/>
                </a:ext>
              </a:extLst>
            </p:cNvPr>
            <p:cNvSpPr/>
            <p:nvPr/>
          </p:nvSpPr>
          <p:spPr>
            <a:xfrm>
              <a:off x="4723047" y="1663229"/>
              <a:ext cx="3416416" cy="968876"/>
            </a:xfrm>
            <a:prstGeom prst="roundRect">
              <a:avLst>
                <a:gd name="adj" fmla="val 50000"/>
              </a:avLst>
            </a:prstGeom>
            <a:noFill/>
            <a:ln w="12700">
              <a:solidFill>
                <a:srgbClr val="0091DA"/>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351"/>
            </a:p>
          </p:txBody>
        </p:sp>
      </p:grpSp>
    </p:spTree>
    <p:extLst>
      <p:ext uri="{BB962C8B-B14F-4D97-AF65-F5344CB8AC3E}">
        <p14:creationId xmlns:p14="http://schemas.microsoft.com/office/powerpoint/2010/main" val="7271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1378DF-2F0D-BC4A-BC90-E40DCE55EC3B}"/>
              </a:ext>
            </a:extLst>
          </p:cNvPr>
          <p:cNvSpPr/>
          <p:nvPr/>
        </p:nvSpPr>
        <p:spPr>
          <a:xfrm>
            <a:off x="0" y="0"/>
            <a:ext cx="9144000" cy="6858000"/>
          </a:xfrm>
          <a:prstGeom prst="rect">
            <a:avLst/>
          </a:prstGeom>
          <a:gradFill flip="none" rotWithShape="1">
            <a:gsLst>
              <a:gs pos="30000">
                <a:srgbClr val="004C97"/>
              </a:gs>
              <a:gs pos="100000">
                <a:srgbClr val="0091DA"/>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2F340FC-EEBC-614B-A348-4D715FB019CF}"/>
              </a:ext>
            </a:extLst>
          </p:cNvPr>
          <p:cNvSpPr txBox="1">
            <a:spLocks/>
          </p:cNvSpPr>
          <p:nvPr/>
        </p:nvSpPr>
        <p:spPr>
          <a:xfrm>
            <a:off x="678872" y="858104"/>
            <a:ext cx="7786256" cy="2934537"/>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4800" dirty="0">
                <a:solidFill>
                  <a:srgbClr val="FFFFFF"/>
                </a:solidFill>
              </a:rPr>
              <a:t>Thank you</a:t>
            </a:r>
          </a:p>
        </p:txBody>
      </p:sp>
      <p:cxnSp>
        <p:nvCxnSpPr>
          <p:cNvPr id="2" name="Straight Connector 1">
            <a:extLst>
              <a:ext uri="{FF2B5EF4-FFF2-40B4-BE49-F238E27FC236}">
                <a16:creationId xmlns:a16="http://schemas.microsoft.com/office/drawing/2014/main" id="{9FD8279B-91EE-C06B-C5BA-0AFE316D5202}"/>
              </a:ext>
            </a:extLst>
          </p:cNvPr>
          <p:cNvCxnSpPr>
            <a:cxnSpLocks/>
          </p:cNvCxnSpPr>
          <p:nvPr/>
        </p:nvCxnSpPr>
        <p:spPr>
          <a:xfrm>
            <a:off x="678872" y="2884268"/>
            <a:ext cx="397149" cy="0"/>
          </a:xfrm>
          <a:prstGeom prst="line">
            <a:avLst/>
          </a:prstGeom>
          <a:ln w="19050">
            <a:solidFill>
              <a:srgbClr val="55FFF5"/>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9D5767B-E713-BFC2-7624-A098C8B7A6F0}"/>
              </a:ext>
            </a:extLst>
          </p:cNvPr>
          <p:cNvSpPr txBox="1"/>
          <p:nvPr/>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chemeClr val="bg1"/>
                </a:solidFill>
                <a:latin typeface="FS Elliot Pro"/>
              </a:rPr>
              <a:pPr/>
              <a:t>17</a:t>
            </a:fld>
            <a:endParaRPr lang="en-US" sz="800" dirty="0">
              <a:solidFill>
                <a:schemeClr val="bg1"/>
              </a:solidFill>
              <a:latin typeface="FS Elliot Pro"/>
            </a:endParaRPr>
          </a:p>
        </p:txBody>
      </p:sp>
    </p:spTree>
    <p:extLst>
      <p:ext uri="{BB962C8B-B14F-4D97-AF65-F5344CB8AC3E}">
        <p14:creationId xmlns:p14="http://schemas.microsoft.com/office/powerpoint/2010/main" val="48589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8" name="Title 5">
            <a:extLst>
              <a:ext uri="{FF2B5EF4-FFF2-40B4-BE49-F238E27FC236}">
                <a16:creationId xmlns:a16="http://schemas.microsoft.com/office/drawing/2014/main" id="{57841C22-CE66-8F4C-9F4F-CCBA39BFB2C6}"/>
              </a:ext>
            </a:extLst>
          </p:cNvPr>
          <p:cNvSpPr txBox="1">
            <a:spLocks/>
          </p:cNvSpPr>
          <p:nvPr/>
        </p:nvSpPr>
        <p:spPr>
          <a:xfrm>
            <a:off x="329645" y="428852"/>
            <a:ext cx="7036355" cy="912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a:solidFill>
                  <a:srgbClr val="0076CF"/>
                </a:solidFill>
                <a:latin typeface="FS Elliot Pro Light" panose="02000503040000020004" pitchFamily="2" charset="0"/>
              </a:rPr>
              <a:t>Important information</a:t>
            </a:r>
          </a:p>
        </p:txBody>
      </p:sp>
      <p:sp>
        <p:nvSpPr>
          <p:cNvPr id="19" name="Rectangle 18">
            <a:extLst>
              <a:ext uri="{FF2B5EF4-FFF2-40B4-BE49-F238E27FC236}">
                <a16:creationId xmlns:a16="http://schemas.microsoft.com/office/drawing/2014/main" id="{A4EA6ABB-1EBD-D642-B1C5-32574A12422C}"/>
              </a:ext>
            </a:extLst>
          </p:cNvPr>
          <p:cNvSpPr/>
          <p:nvPr/>
        </p:nvSpPr>
        <p:spPr>
          <a:xfrm>
            <a:off x="344293" y="1121086"/>
            <a:ext cx="8470061" cy="53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1150" dirty="0">
                <a:solidFill>
                  <a:srgbClr val="464747"/>
                </a:solidFill>
                <a:latin typeface="FS Elliot Pro Light" panose="02000503040000020004" pitchFamily="2" charset="0"/>
              </a:rPr>
              <a:t>The subject matter in this communication is educational only and provided with the understanding that Principal</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is not rendering legal, accounting, investment or tax advice. You should consult with appropriate counsel, financial professionals, and other advisors on all matters pertaining to legal, tax, investment or accounting obligations and requirements.</a:t>
            </a:r>
            <a:br>
              <a:rPr lang="en-US" sz="1150" dirty="0">
                <a:solidFill>
                  <a:srgbClr val="464747"/>
                </a:solidFill>
                <a:latin typeface="FS Elliot Pro Light" panose="02000503040000020004" pitchFamily="2" charset="0"/>
              </a:rPr>
            </a:br>
            <a:br>
              <a:rPr lang="en-US" sz="1150" dirty="0">
                <a:solidFill>
                  <a:srgbClr val="464747"/>
                </a:solidFill>
                <a:latin typeface="FS Elliot Pro Light" panose="02000503040000020004" pitchFamily="2" charset="0"/>
              </a:rPr>
            </a:br>
            <a:r>
              <a:rPr lang="en-US" sz="1150" dirty="0">
                <a:solidFill>
                  <a:srgbClr val="464747"/>
                </a:solidFill>
                <a:latin typeface="FS Elliot Pro Light" panose="02000503040000020004" pitchFamily="2" charset="0"/>
              </a:rPr>
              <a:t>The value-added resources provided through ARAG Services, LLC (ARAG</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and </a:t>
            </a:r>
            <a:r>
              <a:rPr lang="en-US" sz="1150" dirty="0" err="1">
                <a:solidFill>
                  <a:srgbClr val="464747"/>
                </a:solidFill>
                <a:latin typeface="FS Elliot Pro Light" panose="02000503040000020004" pitchFamily="2" charset="0"/>
              </a:rPr>
              <a:t>iGrad</a:t>
            </a:r>
            <a:r>
              <a:rPr lang="en-US" sz="1150" dirty="0">
                <a:solidFill>
                  <a:srgbClr val="464747"/>
                </a:solidFill>
                <a:latin typeface="FS Elliot Pro Light" panose="02000503040000020004" pitchFamily="2" charset="0"/>
              </a:rPr>
              <a:t>, Inc. (Enrich</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are not a part of any insurance products and plan administrative services provided through Principal Life Insurance Co or affiliated with any company of the Principal Financial Group</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All resources may be changed or canceled at any time. </a:t>
            </a:r>
            <a:br>
              <a:rPr lang="en-US" sz="1150" dirty="0">
                <a:solidFill>
                  <a:srgbClr val="464747"/>
                </a:solidFill>
                <a:latin typeface="FS Elliot Pro Light" panose="02000503040000020004" pitchFamily="2" charset="0"/>
              </a:rPr>
            </a:br>
            <a:br>
              <a:rPr lang="en-US" sz="1150" dirty="0">
                <a:solidFill>
                  <a:srgbClr val="464747"/>
                </a:solidFill>
                <a:latin typeface="FS Elliot Pro Light" panose="02000503040000020004" pitchFamily="2" charset="0"/>
              </a:rPr>
            </a:br>
            <a:r>
              <a:rPr lang="en-US" sz="1150" dirty="0">
                <a:solidFill>
                  <a:srgbClr val="464747"/>
                </a:solidFill>
                <a:latin typeface="FS Elliot Pro Light" panose="02000503040000020004" pitchFamily="2" charset="0"/>
              </a:rPr>
              <a:t>The use of resources provided by ARAG Services, LLC or Enrich should not be considered a substitute for consultation with an attorney or advisor. Principal</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is not responsible for any loss, injury, claim, liability, or damages related to the use of the ARAG Will &amp; Legal Document Center or Enrich resources.</a:t>
            </a:r>
          </a:p>
          <a:p>
            <a:r>
              <a:rPr lang="en-US" sz="1150" dirty="0">
                <a:solidFill>
                  <a:srgbClr val="464747"/>
                </a:solidFill>
                <a:latin typeface="FS Elliot Pro Light" panose="02000503040000020004" pitchFamily="2" charset="0"/>
              </a:rPr>
              <a:t> </a:t>
            </a:r>
          </a:p>
          <a:p>
            <a:r>
              <a:rPr lang="en-US" sz="1150" dirty="0">
                <a:solidFill>
                  <a:srgbClr val="464747"/>
                </a:solidFill>
                <a:latin typeface="FS Elliot Pro Light" panose="02000503040000020004" pitchFamily="2" charset="0"/>
              </a:rPr>
              <a:t>Please remember that the ARAG legal documents, DIY Docs</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are accurate and useful in many situations. Due to possible changes by state, it is a good idea to periodically review a template used to be sure it is the most current template. Whether or not the document is right for you and your situation depends on your circumstances. If you want specific advice regarding your situation, consult an attorney.</a:t>
            </a:r>
          </a:p>
          <a:p>
            <a:r>
              <a:rPr lang="en-US" sz="1150" dirty="0">
                <a:solidFill>
                  <a:srgbClr val="464747"/>
                </a:solidFill>
                <a:latin typeface="FS Elliot Pro Light" panose="02000503040000020004" pitchFamily="2" charset="0"/>
              </a:rPr>
              <a:t> </a:t>
            </a:r>
          </a:p>
          <a:p>
            <a:r>
              <a:rPr lang="en-US" sz="1150" dirty="0">
                <a:solidFill>
                  <a:srgbClr val="464747"/>
                </a:solidFill>
                <a:latin typeface="FS Elliot Pro Light" panose="02000503040000020004" pitchFamily="2" charset="0"/>
              </a:rPr>
              <a:t>Information is intended to be educational in nature and is not intended to be taken as a recommendation.</a:t>
            </a:r>
          </a:p>
          <a:p>
            <a:br>
              <a:rPr lang="en-US" sz="1150" dirty="0">
                <a:solidFill>
                  <a:srgbClr val="464747"/>
                </a:solidFill>
                <a:latin typeface="FS Elliot Pro Light" panose="02000503040000020004" pitchFamily="2" charset="0"/>
              </a:rPr>
            </a:br>
            <a:r>
              <a:rPr lang="en-US" sz="1150" dirty="0">
                <a:solidFill>
                  <a:srgbClr val="464747"/>
                </a:solidFill>
                <a:latin typeface="FS Elliot Pro Light" panose="02000503040000020004" pitchFamily="2" charset="0"/>
              </a:rPr>
              <a:t>Insurance products and plan administrative services provided through Principal Life Insurance Company</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a member of the Principal Financial Group</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Des Moines, Iowa 50392.</a:t>
            </a:r>
          </a:p>
          <a:p>
            <a:endParaRPr lang="en-US" sz="1150" dirty="0">
              <a:solidFill>
                <a:srgbClr val="464747"/>
              </a:solidFill>
              <a:latin typeface="FS Elliot Pro Light" panose="02000503040000020004" pitchFamily="2" charset="0"/>
            </a:endParaRPr>
          </a:p>
          <a:p>
            <a:r>
              <a:rPr lang="en-US" sz="1150" dirty="0">
                <a:solidFill>
                  <a:srgbClr val="464747"/>
                </a:solidFill>
                <a:latin typeface="FS Elliot Pro Light" panose="02000503040000020004" pitchFamily="2" charset="0"/>
              </a:rPr>
              <a:t>Principal</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Principal Financial Group</a:t>
            </a:r>
            <a:r>
              <a:rPr lang="en-US" sz="1150" baseline="30000" dirty="0">
                <a:solidFill>
                  <a:srgbClr val="464747"/>
                </a:solidFill>
                <a:latin typeface="FS Elliot Pro Light" panose="02000503040000020004" pitchFamily="2" charset="0"/>
              </a:rPr>
              <a:t>®</a:t>
            </a:r>
            <a:r>
              <a:rPr lang="en-US" sz="1150" dirty="0">
                <a:solidFill>
                  <a:srgbClr val="464747"/>
                </a:solidFill>
                <a:latin typeface="FS Elliot Pro Light" panose="02000503040000020004" pitchFamily="2"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p>
          <a:p>
            <a:endParaRPr lang="en-US" sz="1150" dirty="0">
              <a:solidFill>
                <a:schemeClr val="tx1"/>
              </a:solidFill>
              <a:latin typeface="+mj-lt"/>
              <a:ea typeface="FS Elliot Pro" charset="0"/>
              <a:cs typeface="FS Elliot Pro" charset="0"/>
            </a:endParaRPr>
          </a:p>
          <a:p>
            <a:r>
              <a:rPr lang="en-US" sz="1150" dirty="0">
                <a:solidFill>
                  <a:schemeClr val="tx1"/>
                </a:solidFill>
                <a:latin typeface="+mj-lt"/>
              </a:rPr>
              <a:t>© 2023 Principal Financial Services, Inc.</a:t>
            </a:r>
          </a:p>
          <a:p>
            <a:r>
              <a:rPr lang="en-US" sz="1150" dirty="0">
                <a:solidFill>
                  <a:schemeClr val="tx1"/>
                </a:solidFill>
                <a:latin typeface="+mj-lt"/>
              </a:rPr>
              <a:t>PD439-12 | 2860620-042023</a:t>
            </a:r>
          </a:p>
          <a:p>
            <a:endParaRPr lang="en-US" sz="1150" dirty="0">
              <a:solidFill>
                <a:srgbClr val="464747"/>
              </a:solidFill>
              <a:latin typeface="FS Elliot Pro" pitchFamily="50" charset="0"/>
            </a:endParaRPr>
          </a:p>
          <a:p>
            <a:endParaRPr lang="en-US" sz="1200" dirty="0">
              <a:solidFill>
                <a:srgbClr val="464747"/>
              </a:solidFill>
              <a:latin typeface="FS Elliot Pro Light" panose="02000503040000020004" pitchFamily="2" charset="0"/>
            </a:endParaRPr>
          </a:p>
        </p:txBody>
      </p:sp>
    </p:spTree>
    <p:extLst>
      <p:ext uri="{BB962C8B-B14F-4D97-AF65-F5344CB8AC3E}">
        <p14:creationId xmlns:p14="http://schemas.microsoft.com/office/powerpoint/2010/main" val="354676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07EC-EA27-3D82-B849-FF407B36FD5A}"/>
              </a:ext>
            </a:extLst>
          </p:cNvPr>
          <p:cNvSpPr>
            <a:spLocks noGrp="1"/>
          </p:cNvSpPr>
          <p:nvPr>
            <p:ph type="title"/>
          </p:nvPr>
        </p:nvSpPr>
        <p:spPr/>
        <p:txBody>
          <a:bodyPr/>
          <a:lstStyle/>
          <a:p>
            <a:r>
              <a:rPr lang="en-US" sz="2800" dirty="0">
                <a:solidFill>
                  <a:srgbClr val="FFFFFF"/>
                </a:solidFill>
                <a:latin typeface="FS Elliot Pro Light" panose="02000503040000020004" pitchFamily="2" charset="0"/>
              </a:rPr>
              <a:t>Fixed debt vs. revolving debt</a:t>
            </a:r>
          </a:p>
        </p:txBody>
      </p:sp>
      <p:sp>
        <p:nvSpPr>
          <p:cNvPr id="3" name="Rectangle 2">
            <a:extLst>
              <a:ext uri="{FF2B5EF4-FFF2-40B4-BE49-F238E27FC236}">
                <a16:creationId xmlns:a16="http://schemas.microsoft.com/office/drawing/2014/main" id="{532B1E73-4E4C-25A3-B757-D4A998E135D6}"/>
              </a:ext>
            </a:extLst>
          </p:cNvPr>
          <p:cNvSpPr/>
          <p:nvPr/>
        </p:nvSpPr>
        <p:spPr>
          <a:xfrm>
            <a:off x="457199" y="2197528"/>
            <a:ext cx="3977640" cy="22703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sz="1350" b="1" dirty="0">
              <a:solidFill>
                <a:srgbClr val="333333"/>
              </a:solidFill>
              <a:latin typeface="FS Elliot Pro" panose="02000503040000020004" pitchFamily="2" charset="0"/>
            </a:endParaRPr>
          </a:p>
          <a:p>
            <a:pPr algn="ctr"/>
            <a:endParaRPr lang="en-US" sz="1350" b="1" dirty="0">
              <a:solidFill>
                <a:srgbClr val="333333"/>
              </a:solidFill>
              <a:latin typeface="FS Elliot Pro" panose="02000503040000020004" pitchFamily="2" charset="0"/>
            </a:endParaRPr>
          </a:p>
          <a:p>
            <a:pPr algn="ctr">
              <a:lnSpc>
                <a:spcPts val="1880"/>
              </a:lnSpc>
            </a:pPr>
            <a:endParaRPr lang="en-US" sz="1400" b="1" dirty="0">
              <a:solidFill>
                <a:srgbClr val="333333"/>
              </a:solidFill>
              <a:latin typeface="FS Elliot Pro" panose="02000503040000020004" pitchFamily="2" charset="0"/>
            </a:endParaRPr>
          </a:p>
          <a:p>
            <a:pPr marL="0" indent="0">
              <a:lnSpc>
                <a:spcPts val="1880"/>
              </a:lnSpc>
              <a:buNone/>
            </a:pPr>
            <a:r>
              <a:rPr lang="en-US" sz="1400" dirty="0">
                <a:solidFill>
                  <a:srgbClr val="333333"/>
                </a:solidFill>
              </a:rPr>
              <a:t>A loan with pre-determined payments and time period (ex: car loan)</a:t>
            </a:r>
          </a:p>
          <a:p>
            <a:pPr algn="ctr"/>
            <a:endParaRPr lang="en-US" sz="1350" b="1" dirty="0">
              <a:solidFill>
                <a:srgbClr val="333333"/>
              </a:solidFill>
              <a:latin typeface="FS Elliot Pro" panose="02000503040000020004" pitchFamily="2" charset="0"/>
            </a:endParaRPr>
          </a:p>
          <a:p>
            <a:pPr algn="ctr"/>
            <a:endParaRPr lang="en-US" sz="1350" b="1" dirty="0">
              <a:solidFill>
                <a:srgbClr val="333333"/>
              </a:solidFill>
              <a:latin typeface="FS Elliot Pro" panose="02000503040000020004" pitchFamily="2" charset="0"/>
            </a:endParaRPr>
          </a:p>
          <a:p>
            <a:pPr algn="ctr"/>
            <a:endParaRPr lang="en-US" sz="1350" b="1" dirty="0">
              <a:solidFill>
                <a:srgbClr val="333333"/>
              </a:solidFill>
              <a:latin typeface="FS Elliot Pro" panose="02000503040000020004" pitchFamily="2" charset="0"/>
            </a:endParaRPr>
          </a:p>
        </p:txBody>
      </p:sp>
      <p:sp>
        <p:nvSpPr>
          <p:cNvPr id="4" name="Rectangle 3">
            <a:extLst>
              <a:ext uri="{FF2B5EF4-FFF2-40B4-BE49-F238E27FC236}">
                <a16:creationId xmlns:a16="http://schemas.microsoft.com/office/drawing/2014/main" id="{A7BAFDAB-A12A-880D-A172-6BB9F5A527AC}"/>
              </a:ext>
            </a:extLst>
          </p:cNvPr>
          <p:cNvSpPr/>
          <p:nvPr/>
        </p:nvSpPr>
        <p:spPr>
          <a:xfrm>
            <a:off x="4709162" y="2197528"/>
            <a:ext cx="3977640" cy="22703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endParaRPr lang="en-US" sz="1350" dirty="0">
              <a:solidFill>
                <a:srgbClr val="333333"/>
              </a:solidFill>
              <a:latin typeface="FS Elliot Pro Light" panose="02000503040000020004" pitchFamily="2" charset="0"/>
            </a:endParaRPr>
          </a:p>
          <a:p>
            <a:endParaRPr lang="en-US" sz="1350" dirty="0">
              <a:solidFill>
                <a:srgbClr val="333333"/>
              </a:solidFill>
              <a:latin typeface="FS Elliot Pro Light" panose="02000503040000020004" pitchFamily="2" charset="0"/>
            </a:endParaRPr>
          </a:p>
          <a:p>
            <a:endParaRPr lang="en-US" sz="1350" dirty="0">
              <a:solidFill>
                <a:srgbClr val="333333"/>
              </a:solidFill>
              <a:latin typeface="FS Elliot Pro Light" panose="02000503040000020004" pitchFamily="2" charset="0"/>
            </a:endParaRPr>
          </a:p>
          <a:p>
            <a:pPr>
              <a:lnSpc>
                <a:spcPts val="1880"/>
              </a:lnSpc>
            </a:pPr>
            <a:r>
              <a:rPr lang="en-US" sz="1400" dirty="0">
                <a:solidFill>
                  <a:srgbClr val="333333"/>
                </a:solidFill>
                <a:latin typeface="FS Elliot Pro Light" panose="02000503040000020004" pitchFamily="2" charset="0"/>
              </a:rPr>
              <a:t>A credit line, such as a credit card, that enables you to “borrow” varying amounts; payments vary based on how much you spend and how quickly you pay it back</a:t>
            </a:r>
          </a:p>
        </p:txBody>
      </p:sp>
      <p:sp>
        <p:nvSpPr>
          <p:cNvPr id="5" name="Rectangle 4">
            <a:extLst>
              <a:ext uri="{FF2B5EF4-FFF2-40B4-BE49-F238E27FC236}">
                <a16:creationId xmlns:a16="http://schemas.microsoft.com/office/drawing/2014/main" id="{CEF63F67-5758-7BAA-D713-BFDEAFA276ED}"/>
              </a:ext>
            </a:extLst>
          </p:cNvPr>
          <p:cNvSpPr/>
          <p:nvPr/>
        </p:nvSpPr>
        <p:spPr>
          <a:xfrm>
            <a:off x="457199" y="2197528"/>
            <a:ext cx="3977640" cy="5955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1400" b="1" dirty="0">
                <a:latin typeface="FS Elliot Pro" panose="02000503040000020004" pitchFamily="2" charset="0"/>
              </a:rPr>
              <a:t>Fixed debt</a:t>
            </a:r>
          </a:p>
        </p:txBody>
      </p:sp>
      <p:sp>
        <p:nvSpPr>
          <p:cNvPr id="6" name="Rectangle 5">
            <a:extLst>
              <a:ext uri="{FF2B5EF4-FFF2-40B4-BE49-F238E27FC236}">
                <a16:creationId xmlns:a16="http://schemas.microsoft.com/office/drawing/2014/main" id="{9F7AC92B-24A9-053C-D41A-008128041669}"/>
              </a:ext>
            </a:extLst>
          </p:cNvPr>
          <p:cNvSpPr/>
          <p:nvPr/>
        </p:nvSpPr>
        <p:spPr>
          <a:xfrm>
            <a:off x="4709162" y="2197528"/>
            <a:ext cx="3977640" cy="5955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1400" b="1" dirty="0">
                <a:latin typeface="FS Elliot Pro" panose="02000503040000020004" pitchFamily="2" charset="0"/>
              </a:rPr>
              <a:t>Revolving debt</a:t>
            </a:r>
          </a:p>
        </p:txBody>
      </p:sp>
    </p:spTree>
    <p:extLst>
      <p:ext uri="{BB962C8B-B14F-4D97-AF65-F5344CB8AC3E}">
        <p14:creationId xmlns:p14="http://schemas.microsoft.com/office/powerpoint/2010/main" val="3032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0" name="Rectangle 9">
            <a:extLst>
              <a:ext uri="{FF2B5EF4-FFF2-40B4-BE49-F238E27FC236}">
                <a16:creationId xmlns:a16="http://schemas.microsoft.com/office/drawing/2014/main" id="{DAA1F367-7800-2A4D-B663-DA27A5D5DD05}"/>
              </a:ext>
            </a:extLst>
          </p:cNvPr>
          <p:cNvSpPr/>
          <p:nvPr/>
        </p:nvSpPr>
        <p:spPr>
          <a:xfrm>
            <a:off x="0" y="0"/>
            <a:ext cx="3581400" cy="68580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a:extLst>
              <a:ext uri="{FF2B5EF4-FFF2-40B4-BE49-F238E27FC236}">
                <a16:creationId xmlns:a16="http://schemas.microsoft.com/office/drawing/2014/main" id="{F506AFE3-06B4-3C4E-B0FA-0F8885006E8F}"/>
              </a:ext>
            </a:extLst>
          </p:cNvPr>
          <p:cNvSpPr txBox="1">
            <a:spLocks/>
          </p:cNvSpPr>
          <p:nvPr/>
        </p:nvSpPr>
        <p:spPr>
          <a:xfrm>
            <a:off x="329645" y="2553655"/>
            <a:ext cx="2367255" cy="10271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a:solidFill>
                  <a:srgbClr val="FFFFFF"/>
                </a:solidFill>
                <a:latin typeface="FS Elliot Pro Light" panose="02000503040000020004" pitchFamily="2" charset="0"/>
              </a:rPr>
              <a:t>When is debt concerning?</a:t>
            </a:r>
          </a:p>
        </p:txBody>
      </p:sp>
      <p:grpSp>
        <p:nvGrpSpPr>
          <p:cNvPr id="44" name="Group 43">
            <a:extLst>
              <a:ext uri="{FF2B5EF4-FFF2-40B4-BE49-F238E27FC236}">
                <a16:creationId xmlns:a16="http://schemas.microsoft.com/office/drawing/2014/main" id="{F6FB8322-D663-C047-80A0-367EEC05FF3F}"/>
              </a:ext>
            </a:extLst>
          </p:cNvPr>
          <p:cNvGrpSpPr/>
          <p:nvPr/>
        </p:nvGrpSpPr>
        <p:grpSpPr>
          <a:xfrm>
            <a:off x="4023911" y="2967870"/>
            <a:ext cx="1950761" cy="682833"/>
            <a:chOff x="4307996" y="1377045"/>
            <a:chExt cx="1950761" cy="682833"/>
          </a:xfrm>
        </p:grpSpPr>
        <p:cxnSp>
          <p:nvCxnSpPr>
            <p:cNvPr id="45" name="Straight Connector 44">
              <a:extLst>
                <a:ext uri="{FF2B5EF4-FFF2-40B4-BE49-F238E27FC236}">
                  <a16:creationId xmlns:a16="http://schemas.microsoft.com/office/drawing/2014/main" id="{F0053970-E636-C442-814C-BE4A4FC12716}"/>
                </a:ext>
              </a:extLst>
            </p:cNvPr>
            <p:cNvCxnSpPr>
              <a:cxnSpLocks/>
            </p:cNvCxnSpPr>
            <p:nvPr/>
          </p:nvCxnSpPr>
          <p:spPr>
            <a:xfrm>
              <a:off x="4572000" y="1377046"/>
              <a:ext cx="152026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C6D971F-4610-774E-9C93-491555D59DCC}"/>
                </a:ext>
              </a:extLst>
            </p:cNvPr>
            <p:cNvSpPr/>
            <p:nvPr/>
          </p:nvSpPr>
          <p:spPr>
            <a:xfrm>
              <a:off x="4307996" y="1377045"/>
              <a:ext cx="1950761" cy="68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365760" bIns="91440" rtlCol="0" anchor="t" anchorCtr="0"/>
            <a:lstStyle/>
            <a:p>
              <a:pPr>
                <a:lnSpc>
                  <a:spcPct val="110000"/>
                </a:lnSpc>
                <a:spcAft>
                  <a:spcPts val="600"/>
                </a:spcAft>
              </a:pPr>
              <a:r>
                <a:rPr lang="en-US" sz="1400" b="1" dirty="0">
                  <a:solidFill>
                    <a:srgbClr val="4D4E53"/>
                  </a:solidFill>
                  <a:latin typeface="FS Elliot Pro" panose="02000503040000020004" pitchFamily="2" charset="0"/>
                </a:rPr>
                <a:t>Do you have savings for emergencies?</a:t>
              </a:r>
            </a:p>
            <a:p>
              <a:pPr>
                <a:lnSpc>
                  <a:spcPct val="110000"/>
                </a:lnSpc>
                <a:spcAft>
                  <a:spcPts val="600"/>
                </a:spcAft>
              </a:pPr>
              <a:r>
                <a:rPr lang="en-US" sz="1400" dirty="0">
                  <a:solidFill>
                    <a:srgbClr val="4D4E53"/>
                  </a:solidFill>
                  <a:latin typeface="FS Elliot Pro Light" panose="02000503040000020004" pitchFamily="2" charset="0"/>
                </a:rPr>
                <a:t>56% of Americans couldn’t cover an unexpected $1,000 bill with savings</a:t>
              </a:r>
              <a:r>
                <a:rPr lang="en-US" sz="1400" baseline="30000" dirty="0">
                  <a:solidFill>
                    <a:srgbClr val="4D4E53"/>
                  </a:solidFill>
                  <a:latin typeface="FS Elliot Pro Light" panose="02000503040000020004" pitchFamily="2" charset="0"/>
                </a:rPr>
                <a:t>2</a:t>
              </a:r>
            </a:p>
          </p:txBody>
        </p:sp>
      </p:grpSp>
      <p:grpSp>
        <p:nvGrpSpPr>
          <p:cNvPr id="47" name="Group 46">
            <a:extLst>
              <a:ext uri="{FF2B5EF4-FFF2-40B4-BE49-F238E27FC236}">
                <a16:creationId xmlns:a16="http://schemas.microsoft.com/office/drawing/2014/main" id="{1B856A54-1EDD-E249-9E2B-ABEC1D0B0A74}"/>
              </a:ext>
            </a:extLst>
          </p:cNvPr>
          <p:cNvGrpSpPr/>
          <p:nvPr/>
        </p:nvGrpSpPr>
        <p:grpSpPr>
          <a:xfrm>
            <a:off x="6420882" y="2967870"/>
            <a:ext cx="1950761" cy="682833"/>
            <a:chOff x="4307996" y="1377045"/>
            <a:chExt cx="1950761" cy="682833"/>
          </a:xfrm>
        </p:grpSpPr>
        <p:cxnSp>
          <p:nvCxnSpPr>
            <p:cNvPr id="48" name="Straight Connector 47">
              <a:extLst>
                <a:ext uri="{FF2B5EF4-FFF2-40B4-BE49-F238E27FC236}">
                  <a16:creationId xmlns:a16="http://schemas.microsoft.com/office/drawing/2014/main" id="{14974A99-72CC-FD4B-8FFA-4E4CEC3476E4}"/>
                </a:ext>
              </a:extLst>
            </p:cNvPr>
            <p:cNvCxnSpPr>
              <a:cxnSpLocks/>
            </p:cNvCxnSpPr>
            <p:nvPr/>
          </p:nvCxnSpPr>
          <p:spPr>
            <a:xfrm>
              <a:off x="4572000" y="1377046"/>
              <a:ext cx="152026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07B5C52-3663-BC4A-BC10-41B9DBF72B74}"/>
                </a:ext>
              </a:extLst>
            </p:cNvPr>
            <p:cNvSpPr/>
            <p:nvPr/>
          </p:nvSpPr>
          <p:spPr>
            <a:xfrm>
              <a:off x="4307996" y="1377045"/>
              <a:ext cx="1950761" cy="68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365760" bIns="91440" rtlCol="0" anchor="t" anchorCtr="0"/>
            <a:lstStyle/>
            <a:p>
              <a:pPr>
                <a:lnSpc>
                  <a:spcPct val="110000"/>
                </a:lnSpc>
                <a:spcAft>
                  <a:spcPts val="600"/>
                </a:spcAft>
              </a:pPr>
              <a:r>
                <a:rPr lang="en-US" sz="1400" b="1" dirty="0">
                  <a:solidFill>
                    <a:srgbClr val="4D4E53"/>
                  </a:solidFill>
                  <a:latin typeface="FS Elliot Pro" panose="02000503040000020004" pitchFamily="2" charset="0"/>
                </a:rPr>
                <a:t>Are you saving enough for long-term goals such as retirement?</a:t>
              </a:r>
            </a:p>
            <a:p>
              <a:pPr>
                <a:lnSpc>
                  <a:spcPct val="110000"/>
                </a:lnSpc>
                <a:spcAft>
                  <a:spcPts val="600"/>
                </a:spcAft>
              </a:pPr>
              <a:r>
                <a:rPr lang="en-US" sz="1400" dirty="0">
                  <a:solidFill>
                    <a:srgbClr val="4D4E53"/>
                  </a:solidFill>
                  <a:latin typeface="FS Elliot Pro Light" panose="02000503040000020004" pitchFamily="2" charset="0"/>
                </a:rPr>
                <a:t>50% of women and 47% of men ages 55-66 have no retirement savings</a:t>
              </a:r>
              <a:r>
                <a:rPr lang="en-US" sz="1400" baseline="30000" dirty="0">
                  <a:solidFill>
                    <a:srgbClr val="4D4E53"/>
                  </a:solidFill>
                  <a:latin typeface="FS Elliot Pro Light" panose="02000503040000020004" pitchFamily="2" charset="0"/>
                </a:rPr>
                <a:t>3</a:t>
              </a:r>
            </a:p>
          </p:txBody>
        </p:sp>
      </p:grpSp>
      <p:grpSp>
        <p:nvGrpSpPr>
          <p:cNvPr id="50" name="Group 49">
            <a:extLst>
              <a:ext uri="{FF2B5EF4-FFF2-40B4-BE49-F238E27FC236}">
                <a16:creationId xmlns:a16="http://schemas.microsoft.com/office/drawing/2014/main" id="{A01E5746-4963-4B45-AC3D-01EBA65B65FE}"/>
              </a:ext>
            </a:extLst>
          </p:cNvPr>
          <p:cNvGrpSpPr/>
          <p:nvPr/>
        </p:nvGrpSpPr>
        <p:grpSpPr>
          <a:xfrm>
            <a:off x="4023911" y="729213"/>
            <a:ext cx="2122246" cy="682833"/>
            <a:chOff x="4307996" y="1377045"/>
            <a:chExt cx="2122246" cy="682833"/>
          </a:xfrm>
        </p:grpSpPr>
        <p:cxnSp>
          <p:nvCxnSpPr>
            <p:cNvPr id="51" name="Straight Connector 50">
              <a:extLst>
                <a:ext uri="{FF2B5EF4-FFF2-40B4-BE49-F238E27FC236}">
                  <a16:creationId xmlns:a16="http://schemas.microsoft.com/office/drawing/2014/main" id="{E64BBEDC-501C-E549-AEE4-046E3849003D}"/>
                </a:ext>
              </a:extLst>
            </p:cNvPr>
            <p:cNvCxnSpPr>
              <a:cxnSpLocks/>
            </p:cNvCxnSpPr>
            <p:nvPr/>
          </p:nvCxnSpPr>
          <p:spPr>
            <a:xfrm>
              <a:off x="4572000" y="1377046"/>
              <a:ext cx="152026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180A186-F6C7-1A4D-83AE-45BCCE8E402C}"/>
                </a:ext>
              </a:extLst>
            </p:cNvPr>
            <p:cNvSpPr/>
            <p:nvPr/>
          </p:nvSpPr>
          <p:spPr>
            <a:xfrm>
              <a:off x="4307996" y="1377045"/>
              <a:ext cx="2122246" cy="68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365760" bIns="91440" rtlCol="0" anchor="t" anchorCtr="0"/>
            <a:lstStyle/>
            <a:p>
              <a:pPr>
                <a:lnSpc>
                  <a:spcPct val="110000"/>
                </a:lnSpc>
                <a:spcAft>
                  <a:spcPts val="600"/>
                </a:spcAft>
              </a:pPr>
              <a:r>
                <a:rPr lang="en-US" sz="1400" b="1" dirty="0">
                  <a:solidFill>
                    <a:srgbClr val="4D4E53"/>
                  </a:solidFill>
                  <a:latin typeface="FS Elliot Pro" panose="02000503040000020004" pitchFamily="2" charset="0"/>
                </a:rPr>
                <a:t>Do you have a high debt-to-income ratio?</a:t>
              </a:r>
            </a:p>
            <a:p>
              <a:pPr>
                <a:lnSpc>
                  <a:spcPct val="110000"/>
                </a:lnSpc>
                <a:spcAft>
                  <a:spcPts val="2600"/>
                </a:spcAft>
              </a:pPr>
              <a:r>
                <a:rPr lang="en-US" sz="1400" dirty="0">
                  <a:solidFill>
                    <a:srgbClr val="464747"/>
                  </a:solidFill>
                  <a:ea typeface="FS Elliot Pro" charset="0"/>
                  <a:cs typeface="FS Elliot Pro" charset="0"/>
                </a:rPr>
                <a:t>Goal: Approximately 35%</a:t>
              </a:r>
            </a:p>
            <a:p>
              <a:pPr>
                <a:lnSpc>
                  <a:spcPct val="110000"/>
                </a:lnSpc>
                <a:spcAft>
                  <a:spcPts val="2600"/>
                </a:spcAft>
              </a:pPr>
              <a:endParaRPr lang="en-US" sz="1400" dirty="0">
                <a:solidFill>
                  <a:srgbClr val="4D4E53"/>
                </a:solidFill>
                <a:latin typeface="FS Elliot Pro Light" panose="02000503040000020004" pitchFamily="2" charset="0"/>
              </a:endParaRPr>
            </a:p>
          </p:txBody>
        </p:sp>
      </p:grpSp>
      <p:grpSp>
        <p:nvGrpSpPr>
          <p:cNvPr id="53" name="Group 52">
            <a:extLst>
              <a:ext uri="{FF2B5EF4-FFF2-40B4-BE49-F238E27FC236}">
                <a16:creationId xmlns:a16="http://schemas.microsoft.com/office/drawing/2014/main" id="{E43D94A2-9CA0-4E4B-B16B-6737616BD17E}"/>
              </a:ext>
            </a:extLst>
          </p:cNvPr>
          <p:cNvGrpSpPr/>
          <p:nvPr/>
        </p:nvGrpSpPr>
        <p:grpSpPr>
          <a:xfrm>
            <a:off x="6420882" y="729213"/>
            <a:ext cx="1950761" cy="682833"/>
            <a:chOff x="4307996" y="1377045"/>
            <a:chExt cx="1950761" cy="682833"/>
          </a:xfrm>
        </p:grpSpPr>
        <p:cxnSp>
          <p:nvCxnSpPr>
            <p:cNvPr id="54" name="Straight Connector 53">
              <a:extLst>
                <a:ext uri="{FF2B5EF4-FFF2-40B4-BE49-F238E27FC236}">
                  <a16:creationId xmlns:a16="http://schemas.microsoft.com/office/drawing/2014/main" id="{1EC69221-5817-6543-9208-77599F5234AB}"/>
                </a:ext>
              </a:extLst>
            </p:cNvPr>
            <p:cNvCxnSpPr>
              <a:cxnSpLocks/>
            </p:cNvCxnSpPr>
            <p:nvPr/>
          </p:nvCxnSpPr>
          <p:spPr>
            <a:xfrm>
              <a:off x="4572000" y="1377046"/>
              <a:ext cx="152026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D47951E-96AA-294F-AD30-FAB00107C358}"/>
                </a:ext>
              </a:extLst>
            </p:cNvPr>
            <p:cNvSpPr/>
            <p:nvPr/>
          </p:nvSpPr>
          <p:spPr>
            <a:xfrm>
              <a:off x="4307996" y="1377045"/>
              <a:ext cx="1950761" cy="68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365760" bIns="91440" rtlCol="0" anchor="t" anchorCtr="0"/>
            <a:lstStyle/>
            <a:p>
              <a:pPr>
                <a:lnSpc>
                  <a:spcPct val="110000"/>
                </a:lnSpc>
                <a:spcAft>
                  <a:spcPts val="600"/>
                </a:spcAft>
              </a:pPr>
              <a:r>
                <a:rPr lang="en-US" sz="1400" b="1" dirty="0">
                  <a:solidFill>
                    <a:srgbClr val="4D4E53"/>
                  </a:solidFill>
                  <a:latin typeface="FS Elliot Pro" panose="02000503040000020004" pitchFamily="2" charset="0"/>
                </a:rPr>
                <a:t>Do you have high household debt?</a:t>
              </a:r>
            </a:p>
            <a:p>
              <a:pPr>
                <a:lnSpc>
                  <a:spcPct val="110000"/>
                </a:lnSpc>
                <a:spcAft>
                  <a:spcPts val="600"/>
                </a:spcAft>
              </a:pPr>
              <a:r>
                <a:rPr lang="en-US" sz="1400" dirty="0">
                  <a:solidFill>
                    <a:srgbClr val="464747"/>
                  </a:solidFill>
                  <a:ea typeface="FS Elliot Pro" charset="0"/>
                  <a:cs typeface="FS Elliot Pro" charset="0"/>
                </a:rPr>
                <a:t>American overall debt: $16.90 trillion</a:t>
              </a:r>
              <a:r>
                <a:rPr lang="en-US" sz="1400" baseline="30000" dirty="0">
                  <a:solidFill>
                    <a:srgbClr val="464747"/>
                  </a:solidFill>
                  <a:ea typeface="FS Elliot Pro" charset="0"/>
                  <a:cs typeface="FS Elliot Pro" charset="0"/>
                </a:rPr>
                <a:t>1</a:t>
              </a:r>
            </a:p>
            <a:p>
              <a:pPr>
                <a:lnSpc>
                  <a:spcPct val="110000"/>
                </a:lnSpc>
                <a:spcAft>
                  <a:spcPts val="2600"/>
                </a:spcAft>
              </a:pPr>
              <a:endParaRPr lang="en-US" sz="1400" dirty="0">
                <a:solidFill>
                  <a:srgbClr val="4D4E53"/>
                </a:solidFill>
                <a:latin typeface="FS Elliot Pro Light" panose="02000503040000020004" pitchFamily="2" charset="0"/>
              </a:endParaRPr>
            </a:p>
          </p:txBody>
        </p:sp>
      </p:grpSp>
      <p:sp>
        <p:nvSpPr>
          <p:cNvPr id="25" name="TextBox 24">
            <a:extLst>
              <a:ext uri="{FF2B5EF4-FFF2-40B4-BE49-F238E27FC236}">
                <a16:creationId xmlns:a16="http://schemas.microsoft.com/office/drawing/2014/main" id="{035E47C8-AF8F-6C40-907B-5D692B9AA986}"/>
              </a:ext>
            </a:extLst>
          </p:cNvPr>
          <p:cNvSpPr txBox="1"/>
          <p:nvPr/>
        </p:nvSpPr>
        <p:spPr>
          <a:xfrm>
            <a:off x="61544" y="6512158"/>
            <a:ext cx="3389376" cy="215444"/>
          </a:xfrm>
          <a:prstGeom prst="rect">
            <a:avLst/>
          </a:prstGeom>
          <a:noFill/>
        </p:spPr>
        <p:txBody>
          <a:bodyPr wrap="square" rtlCol="0">
            <a:spAutoFit/>
          </a:bodyPr>
          <a:lstStyle/>
          <a:p>
            <a:fld id="{40596385-3A3E-4F84-AB24-48CC5EE784C2}" type="slidenum">
              <a:rPr lang="en-US" sz="800" smtClean="0">
                <a:solidFill>
                  <a:srgbClr val="FFFFFF"/>
                </a:solidFill>
                <a:latin typeface="FS Elliot Pro"/>
              </a:rPr>
              <a:pPr/>
              <a:t>3</a:t>
            </a:fld>
            <a:endParaRPr lang="en-US" sz="800" dirty="0">
              <a:solidFill>
                <a:srgbClr val="FFFFFF"/>
              </a:solidFill>
              <a:latin typeface="FS Elliot Pro"/>
            </a:endParaRPr>
          </a:p>
        </p:txBody>
      </p:sp>
      <p:sp>
        <p:nvSpPr>
          <p:cNvPr id="4" name="TextBox 3">
            <a:extLst>
              <a:ext uri="{FF2B5EF4-FFF2-40B4-BE49-F238E27FC236}">
                <a16:creationId xmlns:a16="http://schemas.microsoft.com/office/drawing/2014/main" id="{A9907CD5-D79E-B409-EBF4-2134BE242FA0}"/>
              </a:ext>
            </a:extLst>
          </p:cNvPr>
          <p:cNvSpPr txBox="1"/>
          <p:nvPr/>
        </p:nvSpPr>
        <p:spPr>
          <a:xfrm>
            <a:off x="329645" y="5796985"/>
            <a:ext cx="3076380" cy="584775"/>
          </a:xfrm>
          <a:prstGeom prst="rect">
            <a:avLst/>
          </a:prstGeom>
          <a:noFill/>
        </p:spPr>
        <p:txBody>
          <a:bodyPr wrap="square" rtlCol="0" anchor="b" anchorCtr="0">
            <a:spAutoFit/>
          </a:bodyPr>
          <a:lstStyle/>
          <a:p>
            <a:pPr marL="57150" indent="-46038"/>
            <a:r>
              <a:rPr lang="en-US" sz="800" baseline="30000" dirty="0">
                <a:solidFill>
                  <a:schemeClr val="bg1"/>
                </a:solidFill>
                <a:latin typeface="FS Elliot Pro" pitchFamily="50" charset="0"/>
              </a:rPr>
              <a:t>1 </a:t>
            </a:r>
            <a:r>
              <a:rPr lang="en-US" sz="800" dirty="0">
                <a:solidFill>
                  <a:schemeClr val="bg1"/>
                </a:solidFill>
                <a:latin typeface="FS Elliot Pro" pitchFamily="50" charset="0"/>
              </a:rPr>
              <a:t>Federal Reserve Bank of New York Quarterly Report on   Household Debt and Credit, Q42022</a:t>
            </a:r>
          </a:p>
          <a:p>
            <a:r>
              <a:rPr lang="en-US" sz="800" baseline="30000" dirty="0">
                <a:solidFill>
                  <a:schemeClr val="bg1"/>
                </a:solidFill>
                <a:latin typeface="FS Elliot Pro" pitchFamily="50" charset="0"/>
              </a:rPr>
              <a:t>2 </a:t>
            </a:r>
            <a:r>
              <a:rPr lang="en-US" sz="800" dirty="0">
                <a:solidFill>
                  <a:schemeClr val="bg1"/>
                </a:solidFill>
                <a:latin typeface="FS Elliot Pro" pitchFamily="50" charset="0"/>
              </a:rPr>
              <a:t>Bankrate</a:t>
            </a:r>
          </a:p>
          <a:p>
            <a:r>
              <a:rPr lang="en-US" sz="800" baseline="30000" dirty="0">
                <a:solidFill>
                  <a:schemeClr val="bg1"/>
                </a:solidFill>
                <a:latin typeface="FS Elliot Pro" pitchFamily="50" charset="0"/>
              </a:rPr>
              <a:t>3 </a:t>
            </a:r>
            <a:r>
              <a:rPr lang="en-US" sz="800" dirty="0">
                <a:solidFill>
                  <a:schemeClr val="bg1"/>
                </a:solidFill>
                <a:latin typeface="FS Elliot Pro" pitchFamily="50" charset="0"/>
              </a:rPr>
              <a:t>US Census Bureau</a:t>
            </a:r>
          </a:p>
        </p:txBody>
      </p:sp>
    </p:spTree>
    <p:extLst>
      <p:ext uri="{BB962C8B-B14F-4D97-AF65-F5344CB8AC3E}">
        <p14:creationId xmlns:p14="http://schemas.microsoft.com/office/powerpoint/2010/main" val="92168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sz="2800" dirty="0">
                <a:latin typeface="FS Elliot Pro Light" charset="0"/>
                <a:ea typeface="FS Elliot Pro Light" charset="0"/>
                <a:cs typeface="FS Elliot Pro Light" charset="0"/>
              </a:rPr>
              <a:t>3 tips for tackling debt</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7658100"/>
            <a:ext cx="184731" cy="300082"/>
          </a:xfrm>
          <a:prstGeom prst="rect">
            <a:avLst/>
          </a:prstGeom>
          <a:noFill/>
        </p:spPr>
        <p:txBody>
          <a:bodyPr wrap="none" rtlCol="0">
            <a:spAutoFit/>
          </a:bodyPr>
          <a:lstStyle/>
          <a:p>
            <a:endParaRPr lang="en-US" sz="1350" dirty="0"/>
          </a:p>
        </p:txBody>
      </p:sp>
      <p:sp>
        <p:nvSpPr>
          <p:cNvPr id="2" name="Content Placeholder 2">
            <a:extLst>
              <a:ext uri="{FF2B5EF4-FFF2-40B4-BE49-F238E27FC236}">
                <a16:creationId xmlns:a16="http://schemas.microsoft.com/office/drawing/2014/main" id="{1DF6BF01-EF99-09C2-EA14-EF4CCBDE00F4}"/>
              </a:ext>
            </a:extLst>
          </p:cNvPr>
          <p:cNvSpPr txBox="1">
            <a:spLocks/>
          </p:cNvSpPr>
          <p:nvPr/>
        </p:nvSpPr>
        <p:spPr>
          <a:xfrm>
            <a:off x="859589" y="3997352"/>
            <a:ext cx="2171700" cy="654736"/>
          </a:xfrm>
          <a:prstGeom prst="rect">
            <a:avLst/>
          </a:prstGeom>
        </p:spPr>
        <p:txBody>
          <a:bodyPr>
            <a:noAutofit/>
          </a:bodyPr>
          <a:lstStyle>
            <a:lvl1pPr marL="171450" indent="-171450" algn="l" defTabSz="685800" rtl="0" eaLnBrk="1" latinLnBrk="0" hangingPunct="1">
              <a:lnSpc>
                <a:spcPct val="90000"/>
              </a:lnSpc>
              <a:spcBef>
                <a:spcPts val="750"/>
              </a:spcBef>
              <a:spcAft>
                <a:spcPts val="450"/>
              </a:spcAft>
              <a:buFont typeface="Arial" panose="020B0604020202020204" pitchFamily="34" charset="0"/>
              <a:buChar char="•"/>
              <a:defRPr sz="1950" b="0" i="0" kern="1200">
                <a:solidFill>
                  <a:schemeClr val="tx1"/>
                </a:solidFill>
                <a:latin typeface="FS Elliot Pro Light" panose="02000503040000020004" pitchFamily="2" charset="0"/>
                <a:ea typeface="+mn-ea"/>
                <a:cs typeface="+mn-cs"/>
              </a:defRPr>
            </a:lvl1pPr>
            <a:lvl2pPr marL="514350" indent="-171450" algn="l" defTabSz="685800" rtl="0" eaLnBrk="1" latinLnBrk="0" hangingPunct="1">
              <a:lnSpc>
                <a:spcPct val="90000"/>
              </a:lnSpc>
              <a:spcBef>
                <a:spcPts val="375"/>
              </a:spcBef>
              <a:spcAft>
                <a:spcPts val="450"/>
              </a:spcAft>
              <a:buFont typeface="Monaco" pitchFamily="2" charset="77"/>
              <a:buChar char="⎼"/>
              <a:defRPr lang="en-US" sz="1800" b="0" i="0" kern="1200" dirty="0" smtClean="0">
                <a:solidFill>
                  <a:schemeClr val="tx1"/>
                </a:solidFill>
                <a:latin typeface="FS Elliot Pro Light" panose="02000503040000020004" pitchFamily="2" charset="0"/>
                <a:ea typeface="+mn-ea"/>
                <a:cs typeface="+mn-cs"/>
              </a:defRPr>
            </a:lvl2pPr>
            <a:lvl3pPr marL="822960" indent="-137160" algn="l" defTabSz="685800" rtl="0" eaLnBrk="1" latinLnBrk="0" hangingPunct="1">
              <a:lnSpc>
                <a:spcPct val="90000"/>
              </a:lnSpc>
              <a:spcBef>
                <a:spcPts val="375"/>
              </a:spcBef>
              <a:spcAft>
                <a:spcPts val="450"/>
              </a:spcAft>
              <a:buFont typeface=".PingFang SC Regular"/>
              <a:buChar char="・"/>
              <a:defRPr sz="1500" b="0" i="0" kern="1200">
                <a:solidFill>
                  <a:schemeClr val="tx1"/>
                </a:solidFill>
                <a:latin typeface="FS Elliot Pro Light" panose="02000503040000020004" pitchFamily="2" charset="0"/>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350" b="0" i="0" kern="1200">
                <a:solidFill>
                  <a:schemeClr val="tx1"/>
                </a:solidFill>
                <a:latin typeface="FS Elliot Pro Light" panose="02000503040000020004" pitchFamily="2" charset="0"/>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b="0" i="0" kern="1200">
                <a:solidFill>
                  <a:schemeClr val="tx1"/>
                </a:solidFill>
                <a:latin typeface="FS Elliot Pro Light"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000" b="1" dirty="0">
                <a:solidFill>
                  <a:srgbClr val="004C97"/>
                </a:solidFill>
                <a:latin typeface="FS Elliot Pro" panose="02000503040000020004" pitchFamily="2" charset="0"/>
                <a:ea typeface="FS Elliot Pro Light" charset="0"/>
                <a:cs typeface="FS Elliot Pro Light" charset="0"/>
              </a:rPr>
              <a:t>Recognize</a:t>
            </a:r>
            <a:r>
              <a:rPr lang="en-US" sz="2000" dirty="0">
                <a:solidFill>
                  <a:srgbClr val="004C97"/>
                </a:solidFill>
                <a:latin typeface="FS Elliot Pro" panose="02000503040000020004" pitchFamily="2" charset="0"/>
                <a:ea typeface="FS Elliot Pro Light" charset="0"/>
                <a:cs typeface="FS Elliot Pro Light" charset="0"/>
              </a:rPr>
              <a:t> </a:t>
            </a:r>
            <a:br>
              <a:rPr lang="en-US" sz="2000" dirty="0">
                <a:solidFill>
                  <a:srgbClr val="004C97"/>
                </a:solidFill>
                <a:latin typeface="FS Elliot Pro" panose="02000503040000020004" pitchFamily="2" charset="0"/>
                <a:ea typeface="FS Elliot Pro Light" charset="0"/>
                <a:cs typeface="FS Elliot Pro Light" charset="0"/>
              </a:rPr>
            </a:br>
            <a:r>
              <a:rPr lang="en-US" sz="2000" dirty="0">
                <a:solidFill>
                  <a:srgbClr val="002855"/>
                </a:solidFill>
                <a:ea typeface="FS Elliot Pro Light" charset="0"/>
                <a:cs typeface="FS Elliot Pro Light" charset="0"/>
              </a:rPr>
              <a:t>debt</a:t>
            </a:r>
          </a:p>
        </p:txBody>
      </p:sp>
      <p:sp>
        <p:nvSpPr>
          <p:cNvPr id="3" name="Content Placeholder 2">
            <a:extLst>
              <a:ext uri="{FF2B5EF4-FFF2-40B4-BE49-F238E27FC236}">
                <a16:creationId xmlns:a16="http://schemas.microsoft.com/office/drawing/2014/main" id="{E5D50CD4-6C69-07F7-2F32-4D807C80D1ED}"/>
              </a:ext>
            </a:extLst>
          </p:cNvPr>
          <p:cNvSpPr txBox="1">
            <a:spLocks/>
          </p:cNvSpPr>
          <p:nvPr/>
        </p:nvSpPr>
        <p:spPr>
          <a:xfrm>
            <a:off x="6130503" y="3997358"/>
            <a:ext cx="1853591" cy="778325"/>
          </a:xfrm>
          <a:prstGeom prst="rect">
            <a:avLst/>
          </a:prstGeom>
        </p:spPr>
        <p:txBody>
          <a:bodyPr vert="horz" lIns="91440" tIns="45720" rIns="91440" bIns="45720" rtlCol="0">
            <a:noAutofit/>
          </a:bodyPr>
          <a:lstStyle>
            <a:lvl1pPr marL="192024" marR="0" indent="-192024" algn="l" defTabSz="457200" rtl="0" eaLnBrk="1" fontAlgn="auto" latinLnBrk="0" hangingPunct="1">
              <a:lnSpc>
                <a:spcPct val="100000"/>
              </a:lnSpc>
              <a:spcBef>
                <a:spcPct val="20000"/>
              </a:spcBef>
              <a:spcAft>
                <a:spcPts val="0"/>
              </a:spcAft>
              <a:buClr>
                <a:srgbClr val="787878"/>
              </a:buClr>
              <a:buSzTx/>
              <a:buFont typeface="Arial"/>
              <a:buChar char="•"/>
              <a:tabLst/>
              <a:defRPr sz="1800" kern="1200" baseline="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rgbClr val="004C97"/>
                </a:solidFill>
                <a:latin typeface="FS Elliot Pro" panose="02000503040000020004" pitchFamily="2" charset="0"/>
                <a:ea typeface="FS Elliot Pro Light" charset="0"/>
                <a:cs typeface="FS Elliot Pro Light" charset="0"/>
              </a:rPr>
              <a:t>Take control </a:t>
            </a:r>
            <a:r>
              <a:rPr lang="en-US" sz="2000" dirty="0">
                <a:solidFill>
                  <a:srgbClr val="002855"/>
                </a:solidFill>
                <a:latin typeface="FS Elliot Pro Light" panose="02000503040000020004" pitchFamily="2" charset="0"/>
                <a:ea typeface="FS Elliot Pro Light" charset="0"/>
                <a:cs typeface="FS Elliot Pro Light" charset="0"/>
              </a:rPr>
              <a:t>of debt</a:t>
            </a:r>
          </a:p>
        </p:txBody>
      </p:sp>
      <p:sp>
        <p:nvSpPr>
          <p:cNvPr id="4" name="Content Placeholder 2">
            <a:extLst>
              <a:ext uri="{FF2B5EF4-FFF2-40B4-BE49-F238E27FC236}">
                <a16:creationId xmlns:a16="http://schemas.microsoft.com/office/drawing/2014/main" id="{F68323B3-EFFA-BCA6-FDB2-9B7F675ADAD6}"/>
              </a:ext>
            </a:extLst>
          </p:cNvPr>
          <p:cNvSpPr txBox="1">
            <a:spLocks/>
          </p:cNvSpPr>
          <p:nvPr/>
        </p:nvSpPr>
        <p:spPr>
          <a:xfrm>
            <a:off x="3489905" y="3997352"/>
            <a:ext cx="2018315" cy="817811"/>
          </a:xfrm>
          <a:prstGeom prst="rect">
            <a:avLst/>
          </a:prstGeom>
        </p:spPr>
        <p:txBody>
          <a:bodyPr vert="horz" lIns="91440" tIns="45720" rIns="91440" bIns="45720" rtlCol="0">
            <a:noAutofit/>
          </a:bodyPr>
          <a:lstStyle>
            <a:lvl1pPr marL="192024" marR="0" indent="-192024" algn="l" defTabSz="457200" rtl="0" eaLnBrk="1" fontAlgn="auto" latinLnBrk="0" hangingPunct="1">
              <a:lnSpc>
                <a:spcPct val="100000"/>
              </a:lnSpc>
              <a:spcBef>
                <a:spcPct val="20000"/>
              </a:spcBef>
              <a:spcAft>
                <a:spcPts val="0"/>
              </a:spcAft>
              <a:buClr>
                <a:srgbClr val="787878"/>
              </a:buClr>
              <a:buSzTx/>
              <a:buFont typeface="Arial"/>
              <a:buChar char="•"/>
              <a:tabLst/>
              <a:defRPr sz="1800" kern="1200" baseline="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rgbClr val="004C97"/>
                </a:solidFill>
                <a:latin typeface="FS Elliot Pro" panose="02000503040000020004" pitchFamily="2" charset="0"/>
                <a:ea typeface="FS Elliot Pro Light" charset="0"/>
                <a:cs typeface="FS Elliot Pro Light" charset="0"/>
              </a:rPr>
              <a:t>Understand</a:t>
            </a:r>
            <a:r>
              <a:rPr lang="en-US" sz="2000" dirty="0">
                <a:solidFill>
                  <a:srgbClr val="004C97"/>
                </a:solidFill>
                <a:latin typeface="FS Elliot Pro" panose="02000503040000020004" pitchFamily="2" charset="0"/>
                <a:ea typeface="FS Elliot Pro Light" charset="0"/>
                <a:cs typeface="FS Elliot Pro Light" charset="0"/>
              </a:rPr>
              <a:t> </a:t>
            </a:r>
            <a:r>
              <a:rPr lang="en-US" sz="2000" dirty="0">
                <a:solidFill>
                  <a:srgbClr val="002855"/>
                </a:solidFill>
                <a:latin typeface="FS Elliot Pro Light" panose="02000503040000020004" pitchFamily="2" charset="0"/>
                <a:ea typeface="FS Elliot Pro Light" charset="0"/>
                <a:cs typeface="FS Elliot Pro Light" charset="0"/>
              </a:rPr>
              <a:t>the cost of debt</a:t>
            </a:r>
          </a:p>
        </p:txBody>
      </p:sp>
      <p:sp>
        <p:nvSpPr>
          <p:cNvPr id="8" name="Oval 7">
            <a:extLst>
              <a:ext uri="{FF2B5EF4-FFF2-40B4-BE49-F238E27FC236}">
                <a16:creationId xmlns:a16="http://schemas.microsoft.com/office/drawing/2014/main" id="{F423451C-17DC-446B-2793-BF58D55801DF}"/>
              </a:ext>
            </a:extLst>
          </p:cNvPr>
          <p:cNvSpPr/>
          <p:nvPr/>
        </p:nvSpPr>
        <p:spPr>
          <a:xfrm>
            <a:off x="6507906" y="2605907"/>
            <a:ext cx="1219200" cy="1219200"/>
          </a:xfrm>
          <a:prstGeom prst="ellipse">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a:extLst>
              <a:ext uri="{FF2B5EF4-FFF2-40B4-BE49-F238E27FC236}">
                <a16:creationId xmlns:a16="http://schemas.microsoft.com/office/drawing/2014/main" id="{799EB63D-A491-CF5D-E47A-CEB7C474C99F}"/>
              </a:ext>
            </a:extLst>
          </p:cNvPr>
          <p:cNvSpPr/>
          <p:nvPr/>
        </p:nvSpPr>
        <p:spPr>
          <a:xfrm>
            <a:off x="6447699" y="2564399"/>
            <a:ext cx="1219200" cy="1219200"/>
          </a:xfrm>
          <a:prstGeom prst="ellipse">
            <a:avLst/>
          </a:prstGeom>
          <a:noFill/>
          <a:ln w="1905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35" name="Group 34">
            <a:extLst>
              <a:ext uri="{FF2B5EF4-FFF2-40B4-BE49-F238E27FC236}">
                <a16:creationId xmlns:a16="http://schemas.microsoft.com/office/drawing/2014/main" id="{1E3FD5C1-FE2F-B3F8-3ADF-5400CF4E8587}"/>
              </a:ext>
            </a:extLst>
          </p:cNvPr>
          <p:cNvGrpSpPr/>
          <p:nvPr/>
        </p:nvGrpSpPr>
        <p:grpSpPr>
          <a:xfrm>
            <a:off x="3889463" y="2564399"/>
            <a:ext cx="1279407" cy="1260708"/>
            <a:chOff x="3889463" y="2564399"/>
            <a:chExt cx="1279407" cy="1260708"/>
          </a:xfrm>
        </p:grpSpPr>
        <p:sp>
          <p:nvSpPr>
            <p:cNvPr id="7" name="Oval 6">
              <a:extLst>
                <a:ext uri="{FF2B5EF4-FFF2-40B4-BE49-F238E27FC236}">
                  <a16:creationId xmlns:a16="http://schemas.microsoft.com/office/drawing/2014/main" id="{429FAEC8-7877-9758-591C-32D4AFFB08C7}"/>
                </a:ext>
              </a:extLst>
            </p:cNvPr>
            <p:cNvSpPr/>
            <p:nvPr/>
          </p:nvSpPr>
          <p:spPr>
            <a:xfrm>
              <a:off x="3949670" y="2605907"/>
              <a:ext cx="1219200" cy="1219200"/>
            </a:xfrm>
            <a:prstGeom prst="ellipse">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a:extLst>
                <a:ext uri="{FF2B5EF4-FFF2-40B4-BE49-F238E27FC236}">
                  <a16:creationId xmlns:a16="http://schemas.microsoft.com/office/drawing/2014/main" id="{C27BF947-052A-794D-D9DF-1D69EACC8538}"/>
                </a:ext>
              </a:extLst>
            </p:cNvPr>
            <p:cNvSpPr/>
            <p:nvPr/>
          </p:nvSpPr>
          <p:spPr>
            <a:xfrm>
              <a:off x="3889463" y="2564399"/>
              <a:ext cx="1219200" cy="1219200"/>
            </a:xfrm>
            <a:prstGeom prst="ellipse">
              <a:avLst/>
            </a:prstGeom>
            <a:noFill/>
            <a:ln w="1905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34" name="Group 33">
            <a:extLst>
              <a:ext uri="{FF2B5EF4-FFF2-40B4-BE49-F238E27FC236}">
                <a16:creationId xmlns:a16="http://schemas.microsoft.com/office/drawing/2014/main" id="{0831CEAC-8F52-E7F7-1635-2BDA4A55B239}"/>
              </a:ext>
            </a:extLst>
          </p:cNvPr>
          <p:cNvGrpSpPr/>
          <p:nvPr/>
        </p:nvGrpSpPr>
        <p:grpSpPr>
          <a:xfrm>
            <a:off x="1331227" y="2564399"/>
            <a:ext cx="1279407" cy="1260708"/>
            <a:chOff x="1331227" y="2564399"/>
            <a:chExt cx="1279407" cy="1260708"/>
          </a:xfrm>
        </p:grpSpPr>
        <p:sp>
          <p:nvSpPr>
            <p:cNvPr id="5" name="Oval 4">
              <a:extLst>
                <a:ext uri="{FF2B5EF4-FFF2-40B4-BE49-F238E27FC236}">
                  <a16:creationId xmlns:a16="http://schemas.microsoft.com/office/drawing/2014/main" id="{3F0898C8-B694-97EB-2862-9B48718ED4E6}"/>
                </a:ext>
              </a:extLst>
            </p:cNvPr>
            <p:cNvSpPr/>
            <p:nvPr/>
          </p:nvSpPr>
          <p:spPr>
            <a:xfrm>
              <a:off x="1391434" y="2605907"/>
              <a:ext cx="1219200" cy="1219200"/>
            </a:xfrm>
            <a:prstGeom prst="ellipse">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a:extLst>
                <a:ext uri="{FF2B5EF4-FFF2-40B4-BE49-F238E27FC236}">
                  <a16:creationId xmlns:a16="http://schemas.microsoft.com/office/drawing/2014/main" id="{841BAD0A-C726-6B56-BF62-BBBDB8CA845D}"/>
                </a:ext>
              </a:extLst>
            </p:cNvPr>
            <p:cNvSpPr/>
            <p:nvPr/>
          </p:nvSpPr>
          <p:spPr>
            <a:xfrm>
              <a:off x="1331227" y="2564399"/>
              <a:ext cx="1219200" cy="1219200"/>
            </a:xfrm>
            <a:prstGeom prst="ellipse">
              <a:avLst/>
            </a:prstGeom>
            <a:noFill/>
            <a:ln w="1905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33" name="Group 32">
              <a:extLst>
                <a:ext uri="{FF2B5EF4-FFF2-40B4-BE49-F238E27FC236}">
                  <a16:creationId xmlns:a16="http://schemas.microsoft.com/office/drawing/2014/main" id="{537ADF85-A428-F7F1-AC70-F5FF739FC5EC}"/>
                </a:ext>
              </a:extLst>
            </p:cNvPr>
            <p:cNvGrpSpPr/>
            <p:nvPr/>
          </p:nvGrpSpPr>
          <p:grpSpPr>
            <a:xfrm>
              <a:off x="1694363" y="2913353"/>
              <a:ext cx="503468" cy="492212"/>
              <a:chOff x="1695650" y="2936788"/>
              <a:chExt cx="503468" cy="492212"/>
            </a:xfrm>
          </p:grpSpPr>
          <p:sp>
            <p:nvSpPr>
              <p:cNvPr id="30" name="Oval 29">
                <a:extLst>
                  <a:ext uri="{FF2B5EF4-FFF2-40B4-BE49-F238E27FC236}">
                    <a16:creationId xmlns:a16="http://schemas.microsoft.com/office/drawing/2014/main" id="{83C830B0-5A3E-EE3F-5ACA-05F97E647D8F}"/>
                  </a:ext>
                </a:extLst>
              </p:cNvPr>
              <p:cNvSpPr/>
              <p:nvPr/>
            </p:nvSpPr>
            <p:spPr>
              <a:xfrm>
                <a:off x="1695650" y="2936788"/>
                <a:ext cx="399393" cy="399393"/>
              </a:xfrm>
              <a:prstGeom prst="ellipse">
                <a:avLst/>
              </a:prstGeom>
              <a:noFill/>
              <a:ln w="19050">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A6FA9EE2-4588-C356-294F-34184800C481}"/>
                  </a:ext>
                </a:extLst>
              </p:cNvPr>
              <p:cNvCxnSpPr>
                <a:stCxn id="30" idx="5"/>
              </p:cNvCxnSpPr>
              <p:nvPr/>
            </p:nvCxnSpPr>
            <p:spPr>
              <a:xfrm>
                <a:off x="2036553" y="3277691"/>
                <a:ext cx="162565" cy="151309"/>
              </a:xfrm>
              <a:prstGeom prst="line">
                <a:avLst/>
              </a:prstGeom>
              <a:ln w="19050" cap="rnd"/>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FC5529FB-8E19-8FE1-11AB-7E13FFAADB5D}"/>
              </a:ext>
            </a:extLst>
          </p:cNvPr>
          <p:cNvGrpSpPr/>
          <p:nvPr/>
        </p:nvGrpSpPr>
        <p:grpSpPr>
          <a:xfrm>
            <a:off x="6739020" y="2842023"/>
            <a:ext cx="685800" cy="686553"/>
            <a:chOff x="6728510" y="2842023"/>
            <a:chExt cx="685800" cy="686553"/>
          </a:xfrm>
        </p:grpSpPr>
        <p:pic>
          <p:nvPicPr>
            <p:cNvPr id="27" name="Graphic 26">
              <a:extLst>
                <a:ext uri="{FF2B5EF4-FFF2-40B4-BE49-F238E27FC236}">
                  <a16:creationId xmlns:a16="http://schemas.microsoft.com/office/drawing/2014/main" id="{DAE5FA7C-F2C1-1EFB-B3A4-91E1EBFFF6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8510" y="2842023"/>
              <a:ext cx="685800" cy="685800"/>
            </a:xfrm>
            <a:prstGeom prst="rect">
              <a:avLst/>
            </a:prstGeom>
          </p:spPr>
        </p:pic>
        <p:pic>
          <p:nvPicPr>
            <p:cNvPr id="39" name="Graphic 38">
              <a:extLst>
                <a:ext uri="{FF2B5EF4-FFF2-40B4-BE49-F238E27FC236}">
                  <a16:creationId xmlns:a16="http://schemas.microsoft.com/office/drawing/2014/main" id="{25EC058E-A4FD-B7AE-2BA4-C5FED23E7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8510" y="3254256"/>
              <a:ext cx="274320" cy="274320"/>
            </a:xfrm>
            <a:prstGeom prst="rect">
              <a:avLst/>
            </a:prstGeom>
          </p:spPr>
        </p:pic>
      </p:grpSp>
      <p:pic>
        <p:nvPicPr>
          <p:cNvPr id="42" name="Graphic 41">
            <a:extLst>
              <a:ext uri="{FF2B5EF4-FFF2-40B4-BE49-F238E27FC236}">
                <a16:creationId xmlns:a16="http://schemas.microsoft.com/office/drawing/2014/main" id="{175EB371-2290-F75C-CC30-11267AD66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80954" y="2966653"/>
            <a:ext cx="665148" cy="457200"/>
          </a:xfrm>
          <a:prstGeom prst="rect">
            <a:avLst/>
          </a:prstGeom>
        </p:spPr>
      </p:pic>
    </p:spTree>
    <p:extLst>
      <p:ext uri="{BB962C8B-B14F-4D97-AF65-F5344CB8AC3E}">
        <p14:creationId xmlns:p14="http://schemas.microsoft.com/office/powerpoint/2010/main" val="22854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0" name="Rectangle 9">
            <a:extLst>
              <a:ext uri="{FF2B5EF4-FFF2-40B4-BE49-F238E27FC236}">
                <a16:creationId xmlns:a16="http://schemas.microsoft.com/office/drawing/2014/main" id="{DAA1F367-7800-2A4D-B663-DA27A5D5DD05}"/>
              </a:ext>
            </a:extLst>
          </p:cNvPr>
          <p:cNvSpPr/>
          <p:nvPr/>
        </p:nvSpPr>
        <p:spPr>
          <a:xfrm>
            <a:off x="4572000" y="0"/>
            <a:ext cx="4572000" cy="68580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a:extLst>
              <a:ext uri="{FF2B5EF4-FFF2-40B4-BE49-F238E27FC236}">
                <a16:creationId xmlns:a16="http://schemas.microsoft.com/office/drawing/2014/main" id="{F506AFE3-06B4-3C4E-B0FA-0F8885006E8F}"/>
              </a:ext>
            </a:extLst>
          </p:cNvPr>
          <p:cNvSpPr txBox="1">
            <a:spLocks/>
          </p:cNvSpPr>
          <p:nvPr/>
        </p:nvSpPr>
        <p:spPr>
          <a:xfrm>
            <a:off x="649241" y="3108069"/>
            <a:ext cx="4242355"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6CF"/>
                </a:solidFill>
                <a:latin typeface="FS Elliot Pro Light" panose="02000503040000020004" pitchFamily="2" charset="0"/>
              </a:rPr>
              <a:t>Recognize </a:t>
            </a:r>
            <a:br>
              <a:rPr lang="en-US" sz="3200" dirty="0">
                <a:solidFill>
                  <a:srgbClr val="0076CF"/>
                </a:solidFill>
                <a:latin typeface="FS Elliot Pro Light" panose="02000503040000020004" pitchFamily="2" charset="0"/>
              </a:rPr>
            </a:br>
            <a:r>
              <a:rPr lang="en-US" sz="3200" dirty="0">
                <a:solidFill>
                  <a:srgbClr val="0076CF"/>
                </a:solidFill>
                <a:latin typeface="FS Elliot Pro Light" panose="02000503040000020004" pitchFamily="2" charset="0"/>
              </a:rPr>
              <a:t>debt</a:t>
            </a:r>
          </a:p>
        </p:txBody>
      </p:sp>
      <p:grpSp>
        <p:nvGrpSpPr>
          <p:cNvPr id="4" name="Group 3">
            <a:extLst>
              <a:ext uri="{FF2B5EF4-FFF2-40B4-BE49-F238E27FC236}">
                <a16:creationId xmlns:a16="http://schemas.microsoft.com/office/drawing/2014/main" id="{A96833FF-052E-1845-0B02-A4C9384C8397}"/>
              </a:ext>
            </a:extLst>
          </p:cNvPr>
          <p:cNvGrpSpPr/>
          <p:nvPr/>
        </p:nvGrpSpPr>
        <p:grpSpPr>
          <a:xfrm>
            <a:off x="4571999" y="1507307"/>
            <a:ext cx="4380931" cy="3201524"/>
            <a:chOff x="4571999" y="1166938"/>
            <a:chExt cx="4380931" cy="3201524"/>
          </a:xfrm>
        </p:grpSpPr>
        <p:sp>
          <p:nvSpPr>
            <p:cNvPr id="20" name="Rectangle 19">
              <a:extLst>
                <a:ext uri="{FF2B5EF4-FFF2-40B4-BE49-F238E27FC236}">
                  <a16:creationId xmlns:a16="http://schemas.microsoft.com/office/drawing/2014/main" id="{4C2D8A0D-1B99-4D41-A1FD-DD208EA7EE99}"/>
                </a:ext>
              </a:extLst>
            </p:cNvPr>
            <p:cNvSpPr/>
            <p:nvPr/>
          </p:nvSpPr>
          <p:spPr>
            <a:xfrm>
              <a:off x="4571999" y="1166938"/>
              <a:ext cx="4380931"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marL="0" indent="0">
                <a:spcAft>
                  <a:spcPts val="2400"/>
                </a:spcAft>
                <a:buNone/>
              </a:pPr>
              <a:r>
                <a:rPr lang="en-US" sz="1600" dirty="0">
                  <a:solidFill>
                    <a:schemeClr val="bg1"/>
                  </a:solidFill>
                </a:rPr>
                <a:t>Worry about being able to pay bills</a:t>
              </a:r>
            </a:p>
          </p:txBody>
        </p:sp>
        <p:grpSp>
          <p:nvGrpSpPr>
            <p:cNvPr id="2" name="Group 1">
              <a:extLst>
                <a:ext uri="{FF2B5EF4-FFF2-40B4-BE49-F238E27FC236}">
                  <a16:creationId xmlns:a16="http://schemas.microsoft.com/office/drawing/2014/main" id="{CE8A350E-B8CC-5046-92FE-7603AA064F08}"/>
                </a:ext>
              </a:extLst>
            </p:cNvPr>
            <p:cNvGrpSpPr/>
            <p:nvPr/>
          </p:nvGrpSpPr>
          <p:grpSpPr>
            <a:xfrm>
              <a:off x="5211192" y="1878634"/>
              <a:ext cx="3341781" cy="1766658"/>
              <a:chOff x="5236870" y="1213275"/>
              <a:chExt cx="3316103" cy="1766658"/>
            </a:xfrm>
          </p:grpSpPr>
          <p:cxnSp>
            <p:nvCxnSpPr>
              <p:cNvPr id="21" name="Straight Connector 20">
                <a:extLst>
                  <a:ext uri="{FF2B5EF4-FFF2-40B4-BE49-F238E27FC236}">
                    <a16:creationId xmlns:a16="http://schemas.microsoft.com/office/drawing/2014/main" id="{A5FC6B5B-7D23-7947-BEA7-E8787B32D6A5}"/>
                  </a:ext>
                </a:extLst>
              </p:cNvPr>
              <p:cNvCxnSpPr>
                <a:cxnSpLocks/>
              </p:cNvCxnSpPr>
              <p:nvPr/>
            </p:nvCxnSpPr>
            <p:spPr>
              <a:xfrm>
                <a:off x="5236870" y="1213275"/>
                <a:ext cx="33161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E669A6-9CE0-444F-AB37-26E9BD8F019C}"/>
                  </a:ext>
                </a:extLst>
              </p:cNvPr>
              <p:cNvCxnSpPr>
                <a:cxnSpLocks/>
              </p:cNvCxnSpPr>
              <p:nvPr/>
            </p:nvCxnSpPr>
            <p:spPr>
              <a:xfrm>
                <a:off x="5236870" y="2092164"/>
                <a:ext cx="33161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97B06C-7CCB-EA45-9263-9127A483BD31}"/>
                  </a:ext>
                </a:extLst>
              </p:cNvPr>
              <p:cNvCxnSpPr>
                <a:cxnSpLocks/>
              </p:cNvCxnSpPr>
              <p:nvPr/>
            </p:nvCxnSpPr>
            <p:spPr>
              <a:xfrm>
                <a:off x="5236870" y="2979933"/>
                <a:ext cx="33161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EA9415F6-D024-D849-8BAD-2A2FC7D6CA24}"/>
                </a:ext>
              </a:extLst>
            </p:cNvPr>
            <p:cNvSpPr/>
            <p:nvPr/>
          </p:nvSpPr>
          <p:spPr>
            <a:xfrm>
              <a:off x="4572000" y="2036300"/>
              <a:ext cx="4140200"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a:lnSpc>
                  <a:spcPct val="90000"/>
                </a:lnSpc>
                <a:spcAft>
                  <a:spcPts val="2600"/>
                </a:spcAft>
              </a:pPr>
              <a:r>
                <a:rPr lang="en-US" sz="1600" dirty="0">
                  <a:solidFill>
                    <a:srgbClr val="FFFFFF"/>
                  </a:solidFill>
                  <a:latin typeface="FS Elliot Pro Light" panose="02000503040000020004" pitchFamily="2" charset="0"/>
                </a:rPr>
                <a:t>Have balances on several credit cards or installment loans</a:t>
              </a:r>
            </a:p>
          </p:txBody>
        </p:sp>
        <p:sp>
          <p:nvSpPr>
            <p:cNvPr id="29" name="Rectangle 28">
              <a:extLst>
                <a:ext uri="{FF2B5EF4-FFF2-40B4-BE49-F238E27FC236}">
                  <a16:creationId xmlns:a16="http://schemas.microsoft.com/office/drawing/2014/main" id="{2BC3BE66-1E84-394B-9A72-9446B84C53C5}"/>
                </a:ext>
              </a:extLst>
            </p:cNvPr>
            <p:cNvSpPr/>
            <p:nvPr/>
          </p:nvSpPr>
          <p:spPr>
            <a:xfrm>
              <a:off x="4572000" y="2905662"/>
              <a:ext cx="4140200"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a:lnSpc>
                  <a:spcPct val="90000"/>
                </a:lnSpc>
                <a:spcAft>
                  <a:spcPts val="2600"/>
                </a:spcAft>
              </a:pPr>
              <a:r>
                <a:rPr lang="en-US" sz="1600" dirty="0">
                  <a:solidFill>
                    <a:srgbClr val="FFFFFF"/>
                  </a:solidFill>
                  <a:latin typeface="FS Elliot Pro Light" panose="02000503040000020004" pitchFamily="2" charset="0"/>
                </a:rPr>
                <a:t>Can only afford to pay the minimum amount due</a:t>
              </a:r>
            </a:p>
          </p:txBody>
        </p:sp>
        <p:sp>
          <p:nvSpPr>
            <p:cNvPr id="30" name="Rectangle 29">
              <a:extLst>
                <a:ext uri="{FF2B5EF4-FFF2-40B4-BE49-F238E27FC236}">
                  <a16:creationId xmlns:a16="http://schemas.microsoft.com/office/drawing/2014/main" id="{784B5D0D-0499-5540-A66F-8B0BAF3CA70E}"/>
                </a:ext>
              </a:extLst>
            </p:cNvPr>
            <p:cNvSpPr/>
            <p:nvPr/>
          </p:nvSpPr>
          <p:spPr>
            <a:xfrm>
              <a:off x="4572000" y="3775024"/>
              <a:ext cx="4380930" cy="5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365760" bIns="91440" rtlCol="0" anchor="ctr" anchorCtr="0"/>
            <a:lstStyle/>
            <a:p>
              <a:pPr>
                <a:lnSpc>
                  <a:spcPct val="90000"/>
                </a:lnSpc>
                <a:spcAft>
                  <a:spcPts val="2600"/>
                </a:spcAft>
              </a:pPr>
              <a:r>
                <a:rPr lang="en-US" sz="1600" dirty="0">
                  <a:solidFill>
                    <a:srgbClr val="FFFFFF"/>
                  </a:solidFill>
                  <a:latin typeface="FS Elliot Pro Light" panose="02000503040000020004" pitchFamily="2" charset="0"/>
                </a:rPr>
                <a:t>Don’t have any emergency savings</a:t>
              </a:r>
            </a:p>
          </p:txBody>
        </p:sp>
      </p:grpSp>
      <p:grpSp>
        <p:nvGrpSpPr>
          <p:cNvPr id="18" name="Group 17">
            <a:extLst>
              <a:ext uri="{FF2B5EF4-FFF2-40B4-BE49-F238E27FC236}">
                <a16:creationId xmlns:a16="http://schemas.microsoft.com/office/drawing/2014/main" id="{CEA93E7F-1C10-BD66-8D3D-9FC047BCD3D0}"/>
              </a:ext>
            </a:extLst>
          </p:cNvPr>
          <p:cNvGrpSpPr/>
          <p:nvPr/>
        </p:nvGrpSpPr>
        <p:grpSpPr>
          <a:xfrm>
            <a:off x="751396" y="2447077"/>
            <a:ext cx="556778" cy="548640"/>
            <a:chOff x="431800" y="2447077"/>
            <a:chExt cx="556778" cy="548640"/>
          </a:xfrm>
        </p:grpSpPr>
        <p:sp>
          <p:nvSpPr>
            <p:cNvPr id="13" name="Oval 12">
              <a:extLst>
                <a:ext uri="{FF2B5EF4-FFF2-40B4-BE49-F238E27FC236}">
                  <a16:creationId xmlns:a16="http://schemas.microsoft.com/office/drawing/2014/main" id="{805CBA4F-E149-CC82-B142-D94112DB1FF9}"/>
                </a:ext>
              </a:extLst>
            </p:cNvPr>
            <p:cNvSpPr/>
            <p:nvPr/>
          </p:nvSpPr>
          <p:spPr>
            <a:xfrm>
              <a:off x="458001" y="2465141"/>
              <a:ext cx="530577" cy="530576"/>
            </a:xfrm>
            <a:prstGeom prst="ellipse">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Oval 13">
              <a:extLst>
                <a:ext uri="{FF2B5EF4-FFF2-40B4-BE49-F238E27FC236}">
                  <a16:creationId xmlns:a16="http://schemas.microsoft.com/office/drawing/2014/main" id="{7220C858-15EA-A641-8A70-AA26B02F26EE}"/>
                </a:ext>
              </a:extLst>
            </p:cNvPr>
            <p:cNvSpPr/>
            <p:nvPr/>
          </p:nvSpPr>
          <p:spPr>
            <a:xfrm>
              <a:off x="431800" y="2447077"/>
              <a:ext cx="530577" cy="530576"/>
            </a:xfrm>
            <a:prstGeom prst="ellipse">
              <a:avLst/>
            </a:prstGeom>
            <a:noFill/>
            <a:ln w="15875">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15" name="Group 14">
              <a:extLst>
                <a:ext uri="{FF2B5EF4-FFF2-40B4-BE49-F238E27FC236}">
                  <a16:creationId xmlns:a16="http://schemas.microsoft.com/office/drawing/2014/main" id="{A43396F6-A188-E99D-C078-0B5BB18EFED9}"/>
                </a:ext>
              </a:extLst>
            </p:cNvPr>
            <p:cNvGrpSpPr/>
            <p:nvPr/>
          </p:nvGrpSpPr>
          <p:grpSpPr>
            <a:xfrm>
              <a:off x="589831" y="2598936"/>
              <a:ext cx="219101" cy="214203"/>
              <a:chOff x="1695650" y="2936788"/>
              <a:chExt cx="503468" cy="492212"/>
            </a:xfrm>
          </p:grpSpPr>
          <p:sp>
            <p:nvSpPr>
              <p:cNvPr id="16" name="Oval 15">
                <a:extLst>
                  <a:ext uri="{FF2B5EF4-FFF2-40B4-BE49-F238E27FC236}">
                    <a16:creationId xmlns:a16="http://schemas.microsoft.com/office/drawing/2014/main" id="{316FA1ED-851A-69A4-D521-0C9E0888992E}"/>
                  </a:ext>
                </a:extLst>
              </p:cNvPr>
              <p:cNvSpPr/>
              <p:nvPr/>
            </p:nvSpPr>
            <p:spPr>
              <a:xfrm>
                <a:off x="1695650" y="2936788"/>
                <a:ext cx="399393" cy="399393"/>
              </a:xfrm>
              <a:prstGeom prst="ellipse">
                <a:avLst/>
              </a:prstGeom>
              <a:noFill/>
              <a:ln w="15875">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4D79673-2D26-2925-A306-7C62E1CBC627}"/>
                  </a:ext>
                </a:extLst>
              </p:cNvPr>
              <p:cNvCxnSpPr>
                <a:stCxn id="16" idx="5"/>
              </p:cNvCxnSpPr>
              <p:nvPr/>
            </p:nvCxnSpPr>
            <p:spPr>
              <a:xfrm>
                <a:off x="2036553" y="3277691"/>
                <a:ext cx="162565" cy="151309"/>
              </a:xfrm>
              <a:prstGeom prst="line">
                <a:avLst/>
              </a:prstGeom>
              <a:ln w="15875" cap="rnd"/>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8019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1009C2-C598-E17D-8A8B-E53C84D71C1C}"/>
              </a:ext>
            </a:extLst>
          </p:cNvPr>
          <p:cNvSpPr/>
          <p:nvPr/>
        </p:nvSpPr>
        <p:spPr>
          <a:xfrm>
            <a:off x="0" y="1"/>
            <a:ext cx="9144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3" name="Table 2">
            <a:extLst>
              <a:ext uri="{FF2B5EF4-FFF2-40B4-BE49-F238E27FC236}">
                <a16:creationId xmlns:a16="http://schemas.microsoft.com/office/drawing/2014/main" id="{B18D0625-71E8-6B4F-956E-E27CC27D00BA}"/>
              </a:ext>
            </a:extLst>
          </p:cNvPr>
          <p:cNvGraphicFramePr>
            <a:graphicFrameLocks noGrp="1"/>
          </p:cNvGraphicFramePr>
          <p:nvPr>
            <p:extLst>
              <p:ext uri="{D42A27DB-BD31-4B8C-83A1-F6EECF244321}">
                <p14:modId xmlns:p14="http://schemas.microsoft.com/office/powerpoint/2010/main" val="4237016358"/>
              </p:ext>
            </p:extLst>
          </p:nvPr>
        </p:nvGraphicFramePr>
        <p:xfrm>
          <a:off x="431800" y="2397841"/>
          <a:ext cx="8280400" cy="2062317"/>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838549788"/>
                    </a:ext>
                  </a:extLst>
                </a:gridCol>
                <a:gridCol w="2070100">
                  <a:extLst>
                    <a:ext uri="{9D8B030D-6E8A-4147-A177-3AD203B41FA5}">
                      <a16:colId xmlns:a16="http://schemas.microsoft.com/office/drawing/2014/main" val="817416465"/>
                    </a:ext>
                  </a:extLst>
                </a:gridCol>
                <a:gridCol w="2070100">
                  <a:extLst>
                    <a:ext uri="{9D8B030D-6E8A-4147-A177-3AD203B41FA5}">
                      <a16:colId xmlns:a16="http://schemas.microsoft.com/office/drawing/2014/main" val="2718316909"/>
                    </a:ext>
                  </a:extLst>
                </a:gridCol>
                <a:gridCol w="2070100">
                  <a:extLst>
                    <a:ext uri="{9D8B030D-6E8A-4147-A177-3AD203B41FA5}">
                      <a16:colId xmlns:a16="http://schemas.microsoft.com/office/drawing/2014/main" val="3453361245"/>
                    </a:ext>
                  </a:extLst>
                </a:gridCol>
              </a:tblGrid>
              <a:tr h="504559">
                <a:tc>
                  <a:txBody>
                    <a:bodyPr/>
                    <a:lstStyle/>
                    <a:p>
                      <a:pPr algn="ctr"/>
                      <a:r>
                        <a:rPr lang="en-US" sz="1200" dirty="0">
                          <a:solidFill>
                            <a:srgbClr val="FFFFFF"/>
                          </a:solidFill>
                          <a:latin typeface="FS Elliot Pro" panose="02000503040000020004" pitchFamily="2" charset="0"/>
                        </a:rPr>
                        <a:t>To pay a $10,000 </a:t>
                      </a:r>
                      <a:br>
                        <a:rPr lang="en-US" sz="1200" dirty="0">
                          <a:solidFill>
                            <a:srgbClr val="FFFFFF"/>
                          </a:solidFill>
                          <a:latin typeface="FS Elliot Pro" panose="02000503040000020004" pitchFamily="2" charset="0"/>
                        </a:rPr>
                      </a:br>
                      <a:r>
                        <a:rPr lang="en-US" sz="1200" dirty="0">
                          <a:solidFill>
                            <a:srgbClr val="FFFFFF"/>
                          </a:solidFill>
                          <a:latin typeface="FS Elliot Pro" panose="02000503040000020004" pitchFamily="2" charset="0"/>
                        </a:rPr>
                        <a:t>debt off </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tc>
                  <a:txBody>
                    <a:bodyPr/>
                    <a:lstStyle/>
                    <a:p>
                      <a:pPr algn="ctr"/>
                      <a:r>
                        <a:rPr lang="en-US" sz="1200" dirty="0">
                          <a:solidFill>
                            <a:srgbClr val="FFFFFF"/>
                          </a:solidFill>
                          <a:latin typeface="FS Elliot Pro" panose="02000503040000020004" pitchFamily="2" charset="0"/>
                        </a:rPr>
                        <a:t>Interest rate</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tc>
                  <a:txBody>
                    <a:bodyPr/>
                    <a:lstStyle/>
                    <a:p>
                      <a:pPr algn="ctr"/>
                      <a:r>
                        <a:rPr lang="en-US" sz="1200" dirty="0">
                          <a:solidFill>
                            <a:srgbClr val="FFFFFF"/>
                          </a:solidFill>
                          <a:latin typeface="FS Elliot Pro" panose="02000503040000020004" pitchFamily="2" charset="0"/>
                        </a:rPr>
                        <a:t>Minimum monthly payments</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tc>
                  <a:txBody>
                    <a:bodyPr/>
                    <a:lstStyle/>
                    <a:p>
                      <a:pPr algn="ctr"/>
                      <a:r>
                        <a:rPr lang="en-US" sz="1200" dirty="0">
                          <a:solidFill>
                            <a:srgbClr val="FFFFFF"/>
                          </a:solidFill>
                          <a:latin typeface="FS Elliot Pro" panose="02000503040000020004" pitchFamily="2" charset="0"/>
                        </a:rPr>
                        <a:t>Cost of debt</a:t>
                      </a:r>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CF"/>
                    </a:solidFill>
                  </a:tcPr>
                </a:tc>
                <a:extLst>
                  <a:ext uri="{0D108BD9-81ED-4DB2-BD59-A6C34878D82A}">
                    <a16:rowId xmlns:a16="http://schemas.microsoft.com/office/drawing/2014/main" val="1078341677"/>
                  </a:ext>
                </a:extLst>
              </a:tr>
              <a:tr h="504559">
                <a:tc>
                  <a:txBody>
                    <a:bodyPr/>
                    <a:lstStyle/>
                    <a:p>
                      <a:pPr algn="ctr"/>
                      <a:r>
                        <a:rPr lang="en-US" sz="1400" dirty="0">
                          <a:solidFill>
                            <a:srgbClr val="464747"/>
                          </a:solidFill>
                          <a:latin typeface="FS Elliot Pro" charset="0"/>
                          <a:ea typeface="FS Elliot Pro" charset="0"/>
                          <a:cs typeface="FS Elliot Pro" charset="0"/>
                        </a:rPr>
                        <a:t>1 year</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12.5%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$890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464747"/>
                          </a:solidFill>
                          <a:latin typeface="FS Elliot Pro" charset="0"/>
                          <a:ea typeface="FS Elliot Pro" charset="0"/>
                          <a:cs typeface="FS Elliot Pro" charset="0"/>
                        </a:rPr>
                        <a:t>$10,689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898383798"/>
                  </a:ext>
                </a:extLst>
              </a:tr>
              <a:tr h="504559">
                <a:tc>
                  <a:txBody>
                    <a:bodyPr/>
                    <a:lstStyle/>
                    <a:p>
                      <a:pPr algn="ctr"/>
                      <a:r>
                        <a:rPr lang="en-US" sz="1400" dirty="0">
                          <a:solidFill>
                            <a:srgbClr val="464747"/>
                          </a:solidFill>
                          <a:latin typeface="FS Elliot Pro" charset="0"/>
                          <a:ea typeface="FS Elliot Pro" charset="0"/>
                          <a:cs typeface="FS Elliot Pro" charset="0"/>
                        </a:rPr>
                        <a:t>5 years</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12.5%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$224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b="1" dirty="0">
                          <a:solidFill>
                            <a:srgbClr val="464747"/>
                          </a:solidFill>
                          <a:latin typeface="FS Elliot Pro" charset="0"/>
                          <a:ea typeface="FS Elliot Pro" charset="0"/>
                          <a:cs typeface="FS Elliot Pro" charset="0"/>
                        </a:rPr>
                        <a:t>$13,498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2832568134"/>
                  </a:ext>
                </a:extLst>
              </a:tr>
              <a:tr h="504559">
                <a:tc>
                  <a:txBody>
                    <a:bodyPr/>
                    <a:lstStyle/>
                    <a:p>
                      <a:pPr algn="ctr"/>
                      <a:r>
                        <a:rPr lang="en-US" sz="1400" dirty="0">
                          <a:solidFill>
                            <a:srgbClr val="464747"/>
                          </a:solidFill>
                          <a:latin typeface="FS Elliot Pro" charset="0"/>
                          <a:ea typeface="FS Elliot Pro" charset="0"/>
                          <a:cs typeface="FS Elliot Pro" charset="0"/>
                        </a:rPr>
                        <a:t>10 years</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12.5%</a:t>
                      </a:r>
                    </a:p>
                  </a:txBody>
                  <a:tcPr marL="79989" marR="79989" marT="39995" marB="399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dirty="0">
                          <a:solidFill>
                            <a:srgbClr val="464747"/>
                          </a:solidFill>
                          <a:latin typeface="FS Elliot Pro" charset="0"/>
                          <a:ea typeface="FS Elliot Pro" charset="0"/>
                          <a:cs typeface="FS Elliot Pro" charset="0"/>
                        </a:rPr>
                        <a:t>$146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noFill/>
                  </a:tcPr>
                </a:tc>
                <a:tc>
                  <a:txBody>
                    <a:bodyPr/>
                    <a:lstStyle/>
                    <a:p>
                      <a:pPr algn="ctr"/>
                      <a:r>
                        <a:rPr lang="en-US" sz="1400" b="1" dirty="0">
                          <a:solidFill>
                            <a:srgbClr val="464747"/>
                          </a:solidFill>
                          <a:latin typeface="FS Elliot Pro" charset="0"/>
                          <a:ea typeface="FS Elliot Pro" charset="0"/>
                          <a:cs typeface="FS Elliot Pro" charset="0"/>
                        </a:rPr>
                        <a:t>$17,565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D9EA4"/>
                      </a:solidFill>
                      <a:prstDash val="solid"/>
                      <a:round/>
                      <a:headEnd type="none" w="med" len="med"/>
                      <a:tailEnd type="none" w="med" len="med"/>
                    </a:lnT>
                    <a:lnB w="12700" cap="flat" cmpd="sng" algn="ctr">
                      <a:solidFill>
                        <a:srgbClr val="9D9EA4"/>
                      </a:solidFill>
                      <a:prstDash val="solid"/>
                      <a:round/>
                      <a:headEnd type="none" w="med" len="med"/>
                      <a:tailEnd type="none" w="med" len="med"/>
                    </a:lnB>
                    <a:solidFill>
                      <a:schemeClr val="accent4"/>
                    </a:solidFill>
                  </a:tcPr>
                </a:tc>
                <a:extLst>
                  <a:ext uri="{0D108BD9-81ED-4DB2-BD59-A6C34878D82A}">
                    <a16:rowId xmlns:a16="http://schemas.microsoft.com/office/drawing/2014/main" val="498255247"/>
                  </a:ext>
                </a:extLst>
              </a:tr>
            </a:tbl>
          </a:graphicData>
        </a:graphic>
      </p:graphicFrame>
      <p:sp>
        <p:nvSpPr>
          <p:cNvPr id="5" name="Rectangle 4">
            <a:extLst>
              <a:ext uri="{FF2B5EF4-FFF2-40B4-BE49-F238E27FC236}">
                <a16:creationId xmlns:a16="http://schemas.microsoft.com/office/drawing/2014/main" id="{275BA60C-2AC7-024E-9C64-628E6AD37DD8}"/>
              </a:ext>
            </a:extLst>
          </p:cNvPr>
          <p:cNvSpPr/>
          <p:nvPr/>
        </p:nvSpPr>
        <p:spPr>
          <a:xfrm>
            <a:off x="0" y="0"/>
            <a:ext cx="9144000" cy="1178955"/>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B1660F0-A82E-EC49-AE2E-2B70B24F5656}"/>
              </a:ext>
            </a:extLst>
          </p:cNvPr>
          <p:cNvSpPr txBox="1">
            <a:spLocks/>
          </p:cNvSpPr>
          <p:nvPr/>
        </p:nvSpPr>
        <p:spPr>
          <a:xfrm>
            <a:off x="1114912" y="608728"/>
            <a:ext cx="7565758"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latin typeface="FS Elliot Pro Light" panose="02000503040000020004" pitchFamily="2" charset="0"/>
              </a:rPr>
              <a:t>Understand the cost of debt</a:t>
            </a:r>
          </a:p>
        </p:txBody>
      </p:sp>
      <p:grpSp>
        <p:nvGrpSpPr>
          <p:cNvPr id="15" name="Group 14">
            <a:extLst>
              <a:ext uri="{FF2B5EF4-FFF2-40B4-BE49-F238E27FC236}">
                <a16:creationId xmlns:a16="http://schemas.microsoft.com/office/drawing/2014/main" id="{F0A77C5A-75D0-91A5-F44B-FDA70865C316}"/>
              </a:ext>
            </a:extLst>
          </p:cNvPr>
          <p:cNvGrpSpPr/>
          <p:nvPr/>
        </p:nvGrpSpPr>
        <p:grpSpPr>
          <a:xfrm>
            <a:off x="433266" y="517288"/>
            <a:ext cx="556778" cy="548640"/>
            <a:chOff x="3861814" y="5012763"/>
            <a:chExt cx="556778" cy="548640"/>
          </a:xfrm>
        </p:grpSpPr>
        <p:grpSp>
          <p:nvGrpSpPr>
            <p:cNvPr id="10" name="Group 9">
              <a:extLst>
                <a:ext uri="{FF2B5EF4-FFF2-40B4-BE49-F238E27FC236}">
                  <a16:creationId xmlns:a16="http://schemas.microsoft.com/office/drawing/2014/main" id="{1DEC05FB-06AD-F9F8-8C4A-923F96BC4496}"/>
                </a:ext>
              </a:extLst>
            </p:cNvPr>
            <p:cNvGrpSpPr/>
            <p:nvPr/>
          </p:nvGrpSpPr>
          <p:grpSpPr>
            <a:xfrm>
              <a:off x="3861814" y="5012763"/>
              <a:ext cx="556778" cy="548640"/>
              <a:chOff x="3889463" y="2564399"/>
              <a:chExt cx="1279407" cy="1260708"/>
            </a:xfrm>
          </p:grpSpPr>
          <p:sp>
            <p:nvSpPr>
              <p:cNvPr id="11" name="Oval 10">
                <a:extLst>
                  <a:ext uri="{FF2B5EF4-FFF2-40B4-BE49-F238E27FC236}">
                    <a16:creationId xmlns:a16="http://schemas.microsoft.com/office/drawing/2014/main" id="{C8B4FEA0-6CFA-F694-4E5B-FBFB344A9C5C}"/>
                  </a:ext>
                </a:extLst>
              </p:cNvPr>
              <p:cNvSpPr/>
              <p:nvPr/>
            </p:nvSpPr>
            <p:spPr>
              <a:xfrm>
                <a:off x="3949670" y="2605907"/>
                <a:ext cx="1219200" cy="1219200"/>
              </a:xfrm>
              <a:prstGeom prst="ellipse">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a:extLst>
                  <a:ext uri="{FF2B5EF4-FFF2-40B4-BE49-F238E27FC236}">
                    <a16:creationId xmlns:a16="http://schemas.microsoft.com/office/drawing/2014/main" id="{1A13C699-8DBC-A26E-9AFE-45837DC7C2D4}"/>
                  </a:ext>
                </a:extLst>
              </p:cNvPr>
              <p:cNvSpPr/>
              <p:nvPr/>
            </p:nvSpPr>
            <p:spPr>
              <a:xfrm>
                <a:off x="3889463" y="2564399"/>
                <a:ext cx="1219200" cy="1219200"/>
              </a:xfrm>
              <a:prstGeom prst="ellipse">
                <a:avLst/>
              </a:prstGeom>
              <a:noFill/>
              <a:ln w="158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pic>
          <p:nvPicPr>
            <p:cNvPr id="13" name="Graphic 12">
              <a:extLst>
                <a:ext uri="{FF2B5EF4-FFF2-40B4-BE49-F238E27FC236}">
                  <a16:creationId xmlns:a16="http://schemas.microsoft.com/office/drawing/2014/main" id="{097EEF90-0D05-D4BB-0F9A-4A922C6CF7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8666" y="5187818"/>
              <a:ext cx="289462" cy="198966"/>
            </a:xfrm>
            <a:prstGeom prst="rect">
              <a:avLst/>
            </a:prstGeom>
          </p:spPr>
        </p:pic>
      </p:grpSp>
      <p:sp>
        <p:nvSpPr>
          <p:cNvPr id="4" name="TextBox 3">
            <a:extLst>
              <a:ext uri="{FF2B5EF4-FFF2-40B4-BE49-F238E27FC236}">
                <a16:creationId xmlns:a16="http://schemas.microsoft.com/office/drawing/2014/main" id="{F238D780-3E00-EA83-CC02-73797B48A899}"/>
              </a:ext>
            </a:extLst>
          </p:cNvPr>
          <p:cNvSpPr txBox="1"/>
          <p:nvPr/>
        </p:nvSpPr>
        <p:spPr>
          <a:xfrm>
            <a:off x="325791" y="6529779"/>
            <a:ext cx="4572000" cy="215444"/>
          </a:xfrm>
          <a:prstGeom prst="rect">
            <a:avLst/>
          </a:prstGeom>
          <a:noFill/>
        </p:spPr>
        <p:txBody>
          <a:bodyPr wrap="square">
            <a:spAutoFit/>
          </a:bodyPr>
          <a:lstStyle/>
          <a:p>
            <a:r>
              <a:rPr lang="en-US" sz="800" dirty="0">
                <a:solidFill>
                  <a:srgbClr val="464747"/>
                </a:solidFill>
                <a:latin typeface="FS Elliot Pro" charset="0"/>
                <a:ea typeface="FS Elliot Pro" charset="0"/>
                <a:cs typeface="FS Elliot Pro" charset="0"/>
              </a:rPr>
              <a:t>For illustration purposes only.</a:t>
            </a:r>
            <a:endParaRPr lang="en-US" sz="800" dirty="0"/>
          </a:p>
        </p:txBody>
      </p:sp>
    </p:spTree>
    <p:extLst>
      <p:ext uri="{BB962C8B-B14F-4D97-AF65-F5344CB8AC3E}">
        <p14:creationId xmlns:p14="http://schemas.microsoft.com/office/powerpoint/2010/main" val="82486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1229708" y="617653"/>
            <a:ext cx="5163640" cy="457200"/>
          </a:xfrm>
        </p:spPr>
        <p:txBody>
          <a:bodyPr/>
          <a:lstStyle/>
          <a:p>
            <a:r>
              <a:rPr lang="en-US" sz="2800" dirty="0">
                <a:solidFill>
                  <a:schemeClr val="bg1"/>
                </a:solidFill>
              </a:rPr>
              <a:t>Take control of debt</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7658100"/>
            <a:ext cx="184731" cy="300082"/>
          </a:xfrm>
          <a:prstGeom prst="rect">
            <a:avLst/>
          </a:prstGeom>
          <a:noFill/>
        </p:spPr>
        <p:txBody>
          <a:bodyPr wrap="none" rtlCol="0">
            <a:spAutoFit/>
          </a:bodyPr>
          <a:lstStyle/>
          <a:p>
            <a:endParaRPr lang="en-US" sz="1350" dirty="0"/>
          </a:p>
        </p:txBody>
      </p:sp>
      <p:grpSp>
        <p:nvGrpSpPr>
          <p:cNvPr id="7" name="Group 6">
            <a:extLst>
              <a:ext uri="{FF2B5EF4-FFF2-40B4-BE49-F238E27FC236}">
                <a16:creationId xmlns:a16="http://schemas.microsoft.com/office/drawing/2014/main" id="{3CC57F0C-62BC-429D-5A11-DE1AF5D89210}"/>
              </a:ext>
            </a:extLst>
          </p:cNvPr>
          <p:cNvGrpSpPr/>
          <p:nvPr/>
        </p:nvGrpSpPr>
        <p:grpSpPr>
          <a:xfrm>
            <a:off x="419717" y="2646144"/>
            <a:ext cx="1351210" cy="2236764"/>
            <a:chOff x="419717" y="2303568"/>
            <a:chExt cx="1351210" cy="2236764"/>
          </a:xfrm>
        </p:grpSpPr>
        <p:sp>
          <p:nvSpPr>
            <p:cNvPr id="15" name="Rectangle 14">
              <a:extLst>
                <a:ext uri="{FF2B5EF4-FFF2-40B4-BE49-F238E27FC236}">
                  <a16:creationId xmlns:a16="http://schemas.microsoft.com/office/drawing/2014/main" id="{3EBE13BA-A725-9546-AEDB-E328B6641B39}"/>
                </a:ext>
              </a:extLst>
            </p:cNvPr>
            <p:cNvSpPr/>
            <p:nvPr/>
          </p:nvSpPr>
          <p:spPr>
            <a:xfrm>
              <a:off x="433276" y="2821798"/>
              <a:ext cx="1337651" cy="171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0" indent="0">
                <a:lnSpc>
                  <a:spcPct val="110000"/>
                </a:lnSpc>
                <a:spcBef>
                  <a:spcPts val="0"/>
                </a:spcBef>
                <a:spcAft>
                  <a:spcPts val="3200"/>
                </a:spcAft>
                <a:buNone/>
              </a:pPr>
              <a:r>
                <a:rPr lang="en-US" b="1" dirty="0">
                  <a:solidFill>
                    <a:srgbClr val="0091DA"/>
                  </a:solidFill>
                </a:rPr>
                <a:t>Reframe</a:t>
              </a:r>
              <a:r>
                <a:rPr lang="en-US" b="1" dirty="0">
                  <a:solidFill>
                    <a:srgbClr val="464747"/>
                  </a:solidFill>
                </a:rPr>
                <a:t> </a:t>
              </a:r>
              <a:r>
                <a:rPr lang="en-US" dirty="0">
                  <a:solidFill>
                    <a:srgbClr val="464747"/>
                  </a:solidFill>
                </a:rPr>
                <a:t>your credit card use</a:t>
              </a:r>
            </a:p>
          </p:txBody>
        </p:sp>
        <p:pic>
          <p:nvPicPr>
            <p:cNvPr id="19" name="Graphic 18">
              <a:extLst>
                <a:ext uri="{FF2B5EF4-FFF2-40B4-BE49-F238E27FC236}">
                  <a16:creationId xmlns:a16="http://schemas.microsoft.com/office/drawing/2014/main" id="{B61ADBA7-0465-FE43-A2B7-F9665A46F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717" y="2303568"/>
              <a:ext cx="342900" cy="342900"/>
            </a:xfrm>
            <a:prstGeom prst="rect">
              <a:avLst/>
            </a:prstGeom>
          </p:spPr>
        </p:pic>
      </p:grpSp>
      <p:grpSp>
        <p:nvGrpSpPr>
          <p:cNvPr id="5" name="Group 4">
            <a:extLst>
              <a:ext uri="{FF2B5EF4-FFF2-40B4-BE49-F238E27FC236}">
                <a16:creationId xmlns:a16="http://schemas.microsoft.com/office/drawing/2014/main" id="{AB91B27D-F68C-1997-D6DD-B7FCB8531278}"/>
              </a:ext>
            </a:extLst>
          </p:cNvPr>
          <p:cNvGrpSpPr/>
          <p:nvPr/>
        </p:nvGrpSpPr>
        <p:grpSpPr>
          <a:xfrm>
            <a:off x="2628421" y="2641962"/>
            <a:ext cx="1393025" cy="2245128"/>
            <a:chOff x="2258983" y="2300780"/>
            <a:chExt cx="1393025" cy="2245128"/>
          </a:xfrm>
        </p:grpSpPr>
        <p:sp>
          <p:nvSpPr>
            <p:cNvPr id="14" name="Rectangle 13">
              <a:extLst>
                <a:ext uri="{FF2B5EF4-FFF2-40B4-BE49-F238E27FC236}">
                  <a16:creationId xmlns:a16="http://schemas.microsoft.com/office/drawing/2014/main" id="{58271CCF-88DE-F243-86A5-E9BF832E5763}"/>
                </a:ext>
              </a:extLst>
            </p:cNvPr>
            <p:cNvSpPr/>
            <p:nvPr/>
          </p:nvSpPr>
          <p:spPr>
            <a:xfrm>
              <a:off x="2314357" y="2827374"/>
              <a:ext cx="1337651" cy="171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0" indent="0">
                <a:lnSpc>
                  <a:spcPct val="110000"/>
                </a:lnSpc>
                <a:spcBef>
                  <a:spcPts val="0"/>
                </a:spcBef>
                <a:spcAft>
                  <a:spcPts val="3200"/>
                </a:spcAft>
                <a:buNone/>
              </a:pPr>
              <a:r>
                <a:rPr lang="en-US" b="1" dirty="0">
                  <a:solidFill>
                    <a:srgbClr val="0076CF"/>
                  </a:solidFill>
                </a:rPr>
                <a:t>Choose</a:t>
              </a:r>
              <a:r>
                <a:rPr lang="en-US" dirty="0">
                  <a:solidFill>
                    <a:srgbClr val="464747"/>
                  </a:solidFill>
                </a:rPr>
                <a:t> a debt payoff strategy </a:t>
              </a:r>
            </a:p>
          </p:txBody>
        </p:sp>
        <p:pic>
          <p:nvPicPr>
            <p:cNvPr id="20" name="Graphic 19">
              <a:extLst>
                <a:ext uri="{FF2B5EF4-FFF2-40B4-BE49-F238E27FC236}">
                  <a16:creationId xmlns:a16="http://schemas.microsoft.com/office/drawing/2014/main" id="{36755C99-03AF-824E-8AB4-27F7ABBA4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8983" y="2300780"/>
              <a:ext cx="342900" cy="342900"/>
            </a:xfrm>
            <a:prstGeom prst="rect">
              <a:avLst/>
            </a:prstGeom>
          </p:spPr>
        </p:pic>
      </p:grpSp>
      <p:grpSp>
        <p:nvGrpSpPr>
          <p:cNvPr id="4" name="Group 3">
            <a:extLst>
              <a:ext uri="{FF2B5EF4-FFF2-40B4-BE49-F238E27FC236}">
                <a16:creationId xmlns:a16="http://schemas.microsoft.com/office/drawing/2014/main" id="{B6426A35-3398-9990-447A-A3E8D0D16AAB}"/>
              </a:ext>
            </a:extLst>
          </p:cNvPr>
          <p:cNvGrpSpPr/>
          <p:nvPr/>
        </p:nvGrpSpPr>
        <p:grpSpPr>
          <a:xfrm>
            <a:off x="4878940" y="2641962"/>
            <a:ext cx="1390397" cy="2245128"/>
            <a:chOff x="4447105" y="2297992"/>
            <a:chExt cx="1390397" cy="2245128"/>
          </a:xfrm>
        </p:grpSpPr>
        <p:sp>
          <p:nvSpPr>
            <p:cNvPr id="17" name="Rectangle 16">
              <a:extLst>
                <a:ext uri="{FF2B5EF4-FFF2-40B4-BE49-F238E27FC236}">
                  <a16:creationId xmlns:a16="http://schemas.microsoft.com/office/drawing/2014/main" id="{4279F1A0-5295-8546-9D20-16E16503D94C}"/>
                </a:ext>
              </a:extLst>
            </p:cNvPr>
            <p:cNvSpPr/>
            <p:nvPr/>
          </p:nvSpPr>
          <p:spPr>
            <a:xfrm>
              <a:off x="4502478" y="2824586"/>
              <a:ext cx="1335024" cy="171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spcAft>
                  <a:spcPts val="900"/>
                </a:spcAft>
              </a:pPr>
              <a:r>
                <a:rPr lang="en-US" b="1" dirty="0">
                  <a:solidFill>
                    <a:srgbClr val="0076CF"/>
                  </a:solidFill>
                </a:rPr>
                <a:t>Consolidate</a:t>
              </a:r>
              <a:r>
                <a:rPr lang="en-US" dirty="0">
                  <a:solidFill>
                    <a:srgbClr val="464747"/>
                  </a:solidFill>
                </a:rPr>
                <a:t> your debt</a:t>
              </a:r>
            </a:p>
          </p:txBody>
        </p:sp>
        <p:pic>
          <p:nvPicPr>
            <p:cNvPr id="21" name="Graphic 20">
              <a:extLst>
                <a:ext uri="{FF2B5EF4-FFF2-40B4-BE49-F238E27FC236}">
                  <a16:creationId xmlns:a16="http://schemas.microsoft.com/office/drawing/2014/main" id="{AF17FBF8-8C2E-9D47-B928-58C4B320E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7105" y="2297992"/>
              <a:ext cx="342900" cy="342900"/>
            </a:xfrm>
            <a:prstGeom prst="rect">
              <a:avLst/>
            </a:prstGeom>
          </p:spPr>
        </p:pic>
      </p:grpSp>
      <p:grpSp>
        <p:nvGrpSpPr>
          <p:cNvPr id="8" name="Group 7">
            <a:extLst>
              <a:ext uri="{FF2B5EF4-FFF2-40B4-BE49-F238E27FC236}">
                <a16:creationId xmlns:a16="http://schemas.microsoft.com/office/drawing/2014/main" id="{C6B4E8E1-6BB3-CF69-EC7D-A80389C9A8B0}"/>
              </a:ext>
            </a:extLst>
          </p:cNvPr>
          <p:cNvGrpSpPr/>
          <p:nvPr/>
        </p:nvGrpSpPr>
        <p:grpSpPr>
          <a:xfrm>
            <a:off x="7126831" y="2641962"/>
            <a:ext cx="1390397" cy="2245128"/>
            <a:chOff x="7126831" y="2300284"/>
            <a:chExt cx="1390397" cy="2245128"/>
          </a:xfrm>
        </p:grpSpPr>
        <p:sp>
          <p:nvSpPr>
            <p:cNvPr id="2" name="Rectangle 1">
              <a:extLst>
                <a:ext uri="{FF2B5EF4-FFF2-40B4-BE49-F238E27FC236}">
                  <a16:creationId xmlns:a16="http://schemas.microsoft.com/office/drawing/2014/main" id="{B759676E-CD47-8B84-A69C-0F541EAD9D37}"/>
                </a:ext>
              </a:extLst>
            </p:cNvPr>
            <p:cNvSpPr/>
            <p:nvPr/>
          </p:nvSpPr>
          <p:spPr>
            <a:xfrm>
              <a:off x="7182204" y="2826878"/>
              <a:ext cx="1335024" cy="171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0" indent="0">
                <a:lnSpc>
                  <a:spcPct val="110000"/>
                </a:lnSpc>
                <a:spcBef>
                  <a:spcPts val="0"/>
                </a:spcBef>
                <a:spcAft>
                  <a:spcPts val="3200"/>
                </a:spcAft>
                <a:buNone/>
              </a:pPr>
              <a:r>
                <a:rPr lang="en-US" b="1" dirty="0">
                  <a:solidFill>
                    <a:srgbClr val="0091DA"/>
                  </a:solidFill>
                </a:rPr>
                <a:t>Seek help </a:t>
              </a:r>
              <a:r>
                <a:rPr lang="en-US" dirty="0">
                  <a:solidFill>
                    <a:srgbClr val="464747"/>
                  </a:solidFill>
                </a:rPr>
                <a:t>from a credit counseling organization</a:t>
              </a:r>
            </a:p>
          </p:txBody>
        </p:sp>
        <p:pic>
          <p:nvPicPr>
            <p:cNvPr id="3" name="Graphic 2">
              <a:extLst>
                <a:ext uri="{FF2B5EF4-FFF2-40B4-BE49-F238E27FC236}">
                  <a16:creationId xmlns:a16="http://schemas.microsoft.com/office/drawing/2014/main" id="{3058A098-BB99-2BF8-053D-42BC27A143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6831" y="2300284"/>
              <a:ext cx="342900" cy="342900"/>
            </a:xfrm>
            <a:prstGeom prst="rect">
              <a:avLst/>
            </a:prstGeom>
          </p:spPr>
        </p:pic>
      </p:grpSp>
      <p:cxnSp>
        <p:nvCxnSpPr>
          <p:cNvPr id="10" name="Straight Connector 9">
            <a:extLst>
              <a:ext uri="{FF2B5EF4-FFF2-40B4-BE49-F238E27FC236}">
                <a16:creationId xmlns:a16="http://schemas.microsoft.com/office/drawing/2014/main" id="{B7BD8160-BF45-DB96-A2BF-3F52CC82DFF0}"/>
              </a:ext>
            </a:extLst>
          </p:cNvPr>
          <p:cNvCxnSpPr>
            <a:cxnSpLocks/>
          </p:cNvCxnSpPr>
          <p:nvPr/>
        </p:nvCxnSpPr>
        <p:spPr>
          <a:xfrm>
            <a:off x="2199674" y="2377138"/>
            <a:ext cx="0" cy="2242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8C9D8D-282B-B4C5-5D41-AEFC6F44B4C3}"/>
              </a:ext>
            </a:extLst>
          </p:cNvPr>
          <p:cNvCxnSpPr>
            <a:cxnSpLocks/>
          </p:cNvCxnSpPr>
          <p:nvPr/>
        </p:nvCxnSpPr>
        <p:spPr>
          <a:xfrm>
            <a:off x="4450193" y="2377138"/>
            <a:ext cx="0" cy="2242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DF0CE3-FC8E-FF86-5FD8-D7A273D742E6}"/>
              </a:ext>
            </a:extLst>
          </p:cNvPr>
          <p:cNvCxnSpPr>
            <a:cxnSpLocks/>
          </p:cNvCxnSpPr>
          <p:nvPr/>
        </p:nvCxnSpPr>
        <p:spPr>
          <a:xfrm>
            <a:off x="6698084" y="2377138"/>
            <a:ext cx="0" cy="224234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BC00420-BD9F-6523-0AFF-E9EDFA64053C}"/>
              </a:ext>
            </a:extLst>
          </p:cNvPr>
          <p:cNvSpPr/>
          <p:nvPr/>
        </p:nvSpPr>
        <p:spPr>
          <a:xfrm>
            <a:off x="445918" y="540915"/>
            <a:ext cx="530577" cy="530576"/>
          </a:xfrm>
          <a:prstGeom prst="ellipse">
            <a:avLst/>
          </a:prstGeom>
          <a:solidFill>
            <a:srgbClr val="BDE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6" name="Oval 15">
            <a:extLst>
              <a:ext uri="{FF2B5EF4-FFF2-40B4-BE49-F238E27FC236}">
                <a16:creationId xmlns:a16="http://schemas.microsoft.com/office/drawing/2014/main" id="{77AD0727-3992-60F7-CA61-5B7B27B58FD5}"/>
              </a:ext>
            </a:extLst>
          </p:cNvPr>
          <p:cNvSpPr/>
          <p:nvPr/>
        </p:nvSpPr>
        <p:spPr>
          <a:xfrm>
            <a:off x="419717" y="522851"/>
            <a:ext cx="530577" cy="530576"/>
          </a:xfrm>
          <a:prstGeom prst="ellipse">
            <a:avLst/>
          </a:prstGeom>
          <a:noFill/>
          <a:ln w="158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18" name="Group 17">
            <a:extLst>
              <a:ext uri="{FF2B5EF4-FFF2-40B4-BE49-F238E27FC236}">
                <a16:creationId xmlns:a16="http://schemas.microsoft.com/office/drawing/2014/main" id="{D8E4C9A3-02AD-87F4-B1C0-3D74FCC8AB36}"/>
              </a:ext>
            </a:extLst>
          </p:cNvPr>
          <p:cNvGrpSpPr/>
          <p:nvPr/>
        </p:nvGrpSpPr>
        <p:grpSpPr>
          <a:xfrm>
            <a:off x="546495" y="643669"/>
            <a:ext cx="298449" cy="298777"/>
            <a:chOff x="6728510" y="2842023"/>
            <a:chExt cx="685800" cy="686553"/>
          </a:xfrm>
        </p:grpSpPr>
        <p:pic>
          <p:nvPicPr>
            <p:cNvPr id="22" name="Graphic 21">
              <a:extLst>
                <a:ext uri="{FF2B5EF4-FFF2-40B4-BE49-F238E27FC236}">
                  <a16:creationId xmlns:a16="http://schemas.microsoft.com/office/drawing/2014/main" id="{A5863376-83AD-18D8-1B11-5837C79664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8510" y="2842023"/>
              <a:ext cx="685800" cy="685800"/>
            </a:xfrm>
            <a:prstGeom prst="rect">
              <a:avLst/>
            </a:prstGeom>
          </p:spPr>
        </p:pic>
        <p:pic>
          <p:nvPicPr>
            <p:cNvPr id="23" name="Graphic 22">
              <a:extLst>
                <a:ext uri="{FF2B5EF4-FFF2-40B4-BE49-F238E27FC236}">
                  <a16:creationId xmlns:a16="http://schemas.microsoft.com/office/drawing/2014/main" id="{9DDC6867-73AD-81DB-48C5-0E24EC6327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8510" y="3254256"/>
              <a:ext cx="274320" cy="274320"/>
            </a:xfrm>
            <a:prstGeom prst="rect">
              <a:avLst/>
            </a:prstGeom>
          </p:spPr>
        </p:pic>
      </p:grpSp>
    </p:spTree>
    <p:extLst>
      <p:ext uri="{BB962C8B-B14F-4D97-AF65-F5344CB8AC3E}">
        <p14:creationId xmlns:p14="http://schemas.microsoft.com/office/powerpoint/2010/main" val="127027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68F8A-143B-C92A-097A-302FE6C3F750}"/>
              </a:ext>
            </a:extLst>
          </p:cNvPr>
          <p:cNvSpPr/>
          <p:nvPr/>
        </p:nvSpPr>
        <p:spPr>
          <a:xfrm>
            <a:off x="0" y="0"/>
            <a:ext cx="9144000" cy="1178955"/>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3" name="Rectangle 12">
            <a:extLst>
              <a:ext uri="{FF2B5EF4-FFF2-40B4-BE49-F238E27FC236}">
                <a16:creationId xmlns:a16="http://schemas.microsoft.com/office/drawing/2014/main" id="{9E31C338-FE03-CF4B-ABE1-FC82BDABC245}"/>
              </a:ext>
            </a:extLst>
          </p:cNvPr>
          <p:cNvSpPr/>
          <p:nvPr/>
        </p:nvSpPr>
        <p:spPr>
          <a:xfrm>
            <a:off x="423864" y="1959614"/>
            <a:ext cx="2728358" cy="1836450"/>
          </a:xfrm>
          <a:prstGeom prst="rect">
            <a:avLst/>
          </a:prstGeom>
          <a:gradFill flip="none" rotWithShape="1">
            <a:gsLst>
              <a:gs pos="25000">
                <a:srgbClr val="0076CF"/>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ts val="1880"/>
              </a:lnSpc>
              <a:spcAft>
                <a:spcPts val="800"/>
              </a:spcAft>
            </a:pPr>
            <a:r>
              <a:rPr lang="en-US" sz="1400" dirty="0">
                <a:solidFill>
                  <a:schemeClr val="bg1"/>
                </a:solidFill>
                <a:latin typeface="FS Elliot Pro" panose="02000503040000020004" pitchFamily="2" charset="0"/>
              </a:rPr>
              <a:t>Use credit cards only in emergencies (as you build up emergency savings)</a:t>
            </a:r>
          </a:p>
        </p:txBody>
      </p:sp>
      <p:sp>
        <p:nvSpPr>
          <p:cNvPr id="14" name="Rectangle 13">
            <a:extLst>
              <a:ext uri="{FF2B5EF4-FFF2-40B4-BE49-F238E27FC236}">
                <a16:creationId xmlns:a16="http://schemas.microsoft.com/office/drawing/2014/main" id="{AF0A3D4B-D6F8-9341-9B4B-C781D47667A2}"/>
              </a:ext>
            </a:extLst>
          </p:cNvPr>
          <p:cNvSpPr/>
          <p:nvPr/>
        </p:nvSpPr>
        <p:spPr>
          <a:xfrm>
            <a:off x="3264070" y="1959613"/>
            <a:ext cx="2728358" cy="183645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ts val="1880"/>
              </a:lnSpc>
            </a:pPr>
            <a:r>
              <a:rPr lang="en-US" sz="1400" dirty="0">
                <a:solidFill>
                  <a:srgbClr val="FFFFFF"/>
                </a:solidFill>
                <a:latin typeface="FS Elliot Pro" panose="02000503040000020004" pitchFamily="2" charset="0"/>
              </a:rPr>
              <a:t>Only make credit card purchases if you know you can pay off the balance each month</a:t>
            </a:r>
          </a:p>
        </p:txBody>
      </p:sp>
      <p:sp>
        <p:nvSpPr>
          <p:cNvPr id="18" name="Rectangle 17">
            <a:extLst>
              <a:ext uri="{FF2B5EF4-FFF2-40B4-BE49-F238E27FC236}">
                <a16:creationId xmlns:a16="http://schemas.microsoft.com/office/drawing/2014/main" id="{8552300D-FD54-9843-9610-86790E16979A}"/>
              </a:ext>
            </a:extLst>
          </p:cNvPr>
          <p:cNvSpPr/>
          <p:nvPr/>
        </p:nvSpPr>
        <p:spPr>
          <a:xfrm>
            <a:off x="6089297" y="1959613"/>
            <a:ext cx="2619698" cy="183644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ts val="1880"/>
              </a:lnSpc>
            </a:pPr>
            <a:r>
              <a:rPr lang="en-US" sz="1400" dirty="0">
                <a:solidFill>
                  <a:srgbClr val="FFFFFF"/>
                </a:solidFill>
                <a:latin typeface="FS Elliot Pro" panose="02000503040000020004" pitchFamily="2" charset="0"/>
              </a:rPr>
              <a:t>Avoid paying for </a:t>
            </a:r>
            <a:br>
              <a:rPr lang="en-US" sz="1400" dirty="0">
                <a:solidFill>
                  <a:srgbClr val="FFFFFF"/>
                </a:solidFill>
                <a:latin typeface="FS Elliot Pro" panose="02000503040000020004" pitchFamily="2" charset="0"/>
              </a:rPr>
            </a:br>
            <a:r>
              <a:rPr lang="en-US" sz="1400" dirty="0">
                <a:solidFill>
                  <a:srgbClr val="FFFFFF"/>
                </a:solidFill>
                <a:latin typeface="FS Elliot Pro" panose="02000503040000020004" pitchFamily="2" charset="0"/>
              </a:rPr>
              <a:t>big-ticket items with a credit card</a:t>
            </a:r>
          </a:p>
        </p:txBody>
      </p:sp>
      <p:sp>
        <p:nvSpPr>
          <p:cNvPr id="20" name="Title 5">
            <a:extLst>
              <a:ext uri="{FF2B5EF4-FFF2-40B4-BE49-F238E27FC236}">
                <a16:creationId xmlns:a16="http://schemas.microsoft.com/office/drawing/2014/main" id="{2990D141-3F54-4644-B0DD-207B18F6B78F}"/>
              </a:ext>
            </a:extLst>
          </p:cNvPr>
          <p:cNvSpPr txBox="1">
            <a:spLocks/>
          </p:cNvSpPr>
          <p:nvPr/>
        </p:nvSpPr>
        <p:spPr>
          <a:xfrm>
            <a:off x="423864" y="482608"/>
            <a:ext cx="880919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latin typeface="FS Elliot Pro Light" panose="02000503040000020004" pitchFamily="2" charset="0"/>
              </a:rPr>
              <a:t>Reframe your credit card use</a:t>
            </a:r>
          </a:p>
        </p:txBody>
      </p:sp>
    </p:spTree>
    <p:extLst>
      <p:ext uri="{BB962C8B-B14F-4D97-AF65-F5344CB8AC3E}">
        <p14:creationId xmlns:p14="http://schemas.microsoft.com/office/powerpoint/2010/main" val="266183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68F8A-143B-C92A-097A-302FE6C3F750}"/>
              </a:ext>
            </a:extLst>
          </p:cNvPr>
          <p:cNvSpPr/>
          <p:nvPr/>
        </p:nvSpPr>
        <p:spPr>
          <a:xfrm>
            <a:off x="0" y="0"/>
            <a:ext cx="9144000" cy="1178955"/>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4D1C39-348F-E84F-8B25-13BB588E5DFF}"/>
              </a:ext>
            </a:extLst>
          </p:cNvPr>
          <p:cNvSpPr txBox="1"/>
          <p:nvPr/>
        </p:nvSpPr>
        <p:spPr>
          <a:xfrm>
            <a:off x="1721922" y="6198919"/>
            <a:ext cx="0" cy="0"/>
          </a:xfrm>
          <a:prstGeom prst="rect">
            <a:avLst/>
          </a:prstGeom>
        </p:spPr>
        <p:txBody>
          <a:bodyPr vert="horz" wrap="none" lIns="91440" tIns="45720" rIns="91440" bIns="45720" rtlCol="0">
            <a:normAutofit fontScale="25000" lnSpcReduction="20000"/>
          </a:bodyPr>
          <a:lstStyle/>
          <a:p>
            <a:pPr marL="0" indent="0" algn="l">
              <a:buFont typeface="Arial"/>
              <a:buNone/>
            </a:pPr>
            <a:endParaRPr lang="en-US" sz="1600" dirty="0">
              <a:solidFill>
                <a:srgbClr val="FFFFFF"/>
              </a:solidFill>
            </a:endParaRPr>
          </a:p>
        </p:txBody>
      </p:sp>
      <p:sp>
        <p:nvSpPr>
          <p:cNvPr id="13" name="Rectangle 12">
            <a:extLst>
              <a:ext uri="{FF2B5EF4-FFF2-40B4-BE49-F238E27FC236}">
                <a16:creationId xmlns:a16="http://schemas.microsoft.com/office/drawing/2014/main" id="{9E31C338-FE03-CF4B-ABE1-FC82BDABC245}"/>
              </a:ext>
            </a:extLst>
          </p:cNvPr>
          <p:cNvSpPr/>
          <p:nvPr/>
        </p:nvSpPr>
        <p:spPr>
          <a:xfrm>
            <a:off x="423863" y="1959614"/>
            <a:ext cx="4023360" cy="1836450"/>
          </a:xfrm>
          <a:prstGeom prst="rect">
            <a:avLst/>
          </a:prstGeom>
          <a:gradFill flip="none" rotWithShape="1">
            <a:gsLst>
              <a:gs pos="25000">
                <a:srgbClr val="0076CF"/>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lnSpc>
                <a:spcPts val="2660"/>
              </a:lnSpc>
            </a:pPr>
            <a:r>
              <a:rPr lang="en-US" sz="2200" dirty="0">
                <a:solidFill>
                  <a:schemeClr val="bg1"/>
                </a:solidFill>
                <a:latin typeface="FS Elliot Pro" panose="02000503040000020004" pitchFamily="2" charset="0"/>
              </a:rPr>
              <a:t>Snowball method = </a:t>
            </a:r>
            <a:br>
              <a:rPr lang="en-US" dirty="0">
                <a:solidFill>
                  <a:schemeClr val="bg1"/>
                </a:solidFill>
                <a:latin typeface="FS Elliot Pro" panose="02000503040000020004" pitchFamily="2" charset="0"/>
              </a:rPr>
            </a:br>
            <a:r>
              <a:rPr lang="en-US" dirty="0">
                <a:solidFill>
                  <a:schemeClr val="bg1"/>
                </a:solidFill>
                <a:latin typeface="FS Elliot Pro Light" panose="02000503040000020004" pitchFamily="2" charset="0"/>
              </a:rPr>
              <a:t>lowest balance first</a:t>
            </a:r>
          </a:p>
        </p:txBody>
      </p:sp>
      <p:sp>
        <p:nvSpPr>
          <p:cNvPr id="18" name="Rectangle 17">
            <a:extLst>
              <a:ext uri="{FF2B5EF4-FFF2-40B4-BE49-F238E27FC236}">
                <a16:creationId xmlns:a16="http://schemas.microsoft.com/office/drawing/2014/main" id="{8552300D-FD54-9843-9610-86790E16979A}"/>
              </a:ext>
            </a:extLst>
          </p:cNvPr>
          <p:cNvSpPr/>
          <p:nvPr/>
        </p:nvSpPr>
        <p:spPr>
          <a:xfrm>
            <a:off x="4696777" y="1959613"/>
            <a:ext cx="4023360" cy="183644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lnSpc>
                <a:spcPts val="2660"/>
              </a:lnSpc>
            </a:pPr>
            <a:r>
              <a:rPr lang="en-US" sz="2200" dirty="0">
                <a:solidFill>
                  <a:schemeClr val="bg1"/>
                </a:solidFill>
                <a:latin typeface="FS Elliot Pro" panose="02000503040000020004" pitchFamily="2" charset="0"/>
              </a:rPr>
              <a:t>Avalanche method = </a:t>
            </a:r>
            <a:br>
              <a:rPr lang="en-US" dirty="0">
                <a:solidFill>
                  <a:schemeClr val="bg1"/>
                </a:solidFill>
                <a:latin typeface="FS Elliot Pro Light" panose="02000503040000020004" pitchFamily="2" charset="0"/>
              </a:rPr>
            </a:br>
            <a:r>
              <a:rPr lang="en-US" dirty="0">
                <a:solidFill>
                  <a:schemeClr val="bg1"/>
                </a:solidFill>
                <a:latin typeface="FS Elliot Pro Light" panose="02000503040000020004" pitchFamily="2" charset="0"/>
              </a:rPr>
              <a:t>highest interest rate first</a:t>
            </a:r>
          </a:p>
        </p:txBody>
      </p:sp>
      <p:sp>
        <p:nvSpPr>
          <p:cNvPr id="20" name="Title 5">
            <a:extLst>
              <a:ext uri="{FF2B5EF4-FFF2-40B4-BE49-F238E27FC236}">
                <a16:creationId xmlns:a16="http://schemas.microsoft.com/office/drawing/2014/main" id="{2990D141-3F54-4644-B0DD-207B18F6B78F}"/>
              </a:ext>
            </a:extLst>
          </p:cNvPr>
          <p:cNvSpPr txBox="1">
            <a:spLocks/>
          </p:cNvSpPr>
          <p:nvPr/>
        </p:nvSpPr>
        <p:spPr>
          <a:xfrm>
            <a:off x="423864" y="482608"/>
            <a:ext cx="8809198"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latin typeface="FS Elliot Pro Light" panose="02000503040000020004" pitchFamily="2" charset="0"/>
              </a:rPr>
              <a:t>Choose a debt payoff strategy</a:t>
            </a:r>
          </a:p>
        </p:txBody>
      </p:sp>
    </p:spTree>
    <p:extLst>
      <p:ext uri="{BB962C8B-B14F-4D97-AF65-F5344CB8AC3E}">
        <p14:creationId xmlns:p14="http://schemas.microsoft.com/office/powerpoint/2010/main" val="2067024952"/>
      </p:ext>
    </p:extLst>
  </p:cSld>
  <p:clrMapOvr>
    <a:masterClrMapping/>
  </p:clrMapOvr>
</p:sld>
</file>

<file path=ppt/theme/theme1.xml><?xml version="1.0" encoding="utf-8"?>
<a:theme xmlns:a="http://schemas.openxmlformats.org/drawingml/2006/main" name="PrincipalTheme_2021">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353C570-4C0E-414E-BDF8-057CE50F31A6}" vid="{A535D5CB-5D04-3E48-A120-513567593B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21ad9c-65f3-4b5a-ad5c-8eb431ac3fd0" xsi:nil="true"/>
    <lcf76f155ced4ddcb4097134ff3c332f xmlns="7ffdfb31-d28b-488b-af84-fb52a0b2ab8b">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516CC7F0119245B210B184CAC836AE" ma:contentTypeVersion="18" ma:contentTypeDescription="Create a new document." ma:contentTypeScope="" ma:versionID="28517ca0e676f0c34b2eece6c8901dca">
  <xsd:schema xmlns:xsd="http://www.w3.org/2001/XMLSchema" xmlns:xs="http://www.w3.org/2001/XMLSchema" xmlns:p="http://schemas.microsoft.com/office/2006/metadata/properties" xmlns:ns1="http://schemas.microsoft.com/sharepoint/v3" xmlns:ns2="7ffdfb31-d28b-488b-af84-fb52a0b2ab8b" xmlns:ns3="88607fc8-d570-402a-a084-7d31b4cdfec4" xmlns:ns4="b321ad9c-65f3-4b5a-ad5c-8eb431ac3fd0" targetNamespace="http://schemas.microsoft.com/office/2006/metadata/properties" ma:root="true" ma:fieldsID="b5f71f0fd545160f174c294a856dd120" ns1:_="" ns2:_="" ns3:_="" ns4:_="">
    <xsd:import namespace="http://schemas.microsoft.com/sharepoint/v3"/>
    <xsd:import namespace="7ffdfb31-d28b-488b-af84-fb52a0b2ab8b"/>
    <xsd:import namespace="88607fc8-d570-402a-a084-7d31b4cdfec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dfb31-d28b-488b-af84-fb52a0b2a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607fc8-d570-402a-a084-7d31b4cdfec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5ce939c5-63ed-45a0-b522-202ed3b637e1}" ma:internalName="TaxCatchAll" ma:showField="CatchAllData" ma:web="88607fc8-d570-402a-a084-7d31b4cdfe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BBFD69-970D-4821-B298-8E783F66E5F4}">
  <ds:schemaRefs>
    <ds:schemaRef ds:uri="http://schemas.microsoft.com/sharepoint/v3/contenttype/forms"/>
  </ds:schemaRefs>
</ds:datastoreItem>
</file>

<file path=customXml/itemProps2.xml><?xml version="1.0" encoding="utf-8"?>
<ds:datastoreItem xmlns:ds="http://schemas.openxmlformats.org/officeDocument/2006/customXml" ds:itemID="{E6CEF36C-3C3C-4190-A16B-8B48437C7AAB}">
  <ds:schemaRefs>
    <ds:schemaRef ds:uri="http://schemas.microsoft.com/office/2006/documentManagement/types"/>
    <ds:schemaRef ds:uri="b321ad9c-65f3-4b5a-ad5c-8eb431ac3fd0"/>
    <ds:schemaRef ds:uri="http://schemas.openxmlformats.org/package/2006/metadata/core-properties"/>
    <ds:schemaRef ds:uri="http://purl.org/dc/elements/1.1/"/>
    <ds:schemaRef ds:uri="http://schemas.microsoft.com/office/2006/metadata/properties"/>
    <ds:schemaRef ds:uri="7ffdfb31-d28b-488b-af84-fb52a0b2ab8b"/>
    <ds:schemaRef ds:uri="http://schemas.microsoft.com/sharepoint/v3"/>
    <ds:schemaRef ds:uri="http://purl.org/dc/terms/"/>
    <ds:schemaRef ds:uri="http://schemas.microsoft.com/office/infopath/2007/PartnerControls"/>
    <ds:schemaRef ds:uri="88607fc8-d570-402a-a084-7d31b4cdfec4"/>
    <ds:schemaRef ds:uri="http://www.w3.org/XML/1998/namespace"/>
    <ds:schemaRef ds:uri="http://purl.org/dc/dcmitype/"/>
  </ds:schemaRefs>
</ds:datastoreItem>
</file>

<file path=customXml/itemProps3.xml><?xml version="1.0" encoding="utf-8"?>
<ds:datastoreItem xmlns:ds="http://schemas.openxmlformats.org/officeDocument/2006/customXml" ds:itemID="{CBD6D0AC-78AE-4F78-A5C3-B94F224B8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fdfb31-d28b-488b-af84-fb52a0b2ab8b"/>
    <ds:schemaRef ds:uri="88607fc8-d570-402a-a084-7d31b4cdfec4"/>
    <ds:schemaRef ds:uri="b321ad9c-65f3-4b5a-ad5c-8eb431ac3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PrincipalTheme_2021</Template>
  <TotalTime>371</TotalTime>
  <Words>3043</Words>
  <Application>Microsoft Office PowerPoint</Application>
  <PresentationFormat>On-screen Show (4:3)</PresentationFormat>
  <Paragraphs>244</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.PingFang SC Regular</vt:lpstr>
      <vt:lpstr>Arial</vt:lpstr>
      <vt:lpstr>Calibri</vt:lpstr>
      <vt:lpstr>FS Elliot Pro</vt:lpstr>
      <vt:lpstr>FS Elliot Pro Light</vt:lpstr>
      <vt:lpstr>Monaco</vt:lpstr>
      <vt:lpstr>Segoe UI</vt:lpstr>
      <vt:lpstr>STIXGeneral-Regular</vt:lpstr>
      <vt:lpstr>PrincipalTheme_2021</vt:lpstr>
      <vt:lpstr>3 tips for tackling debt</vt:lpstr>
      <vt:lpstr>Fixed debt vs. revolving debt</vt:lpstr>
      <vt:lpstr>PowerPoint Presentation</vt:lpstr>
      <vt:lpstr>3 tips for tackling debt</vt:lpstr>
      <vt:lpstr>PowerPoint Presentation</vt:lpstr>
      <vt:lpstr>PowerPoint Presentation</vt:lpstr>
      <vt:lpstr>Take control of debt</vt:lpstr>
      <vt:lpstr>PowerPoint Presentation</vt:lpstr>
      <vt:lpstr>PowerPoint Presentation</vt:lpstr>
      <vt:lpstr>PowerPoint Presentation</vt:lpstr>
      <vt:lpstr>PowerPoint Presentation</vt:lpstr>
      <vt:lpstr>When your debt is under control</vt:lpstr>
      <vt:lpstr>Build an emergency savings fund</vt:lpstr>
      <vt:lpstr>PowerPoint Presentation</vt:lpstr>
      <vt:lpstr>PowerPoint Presentation</vt:lpstr>
      <vt:lpstr>Principal® Milestones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dc:title>
  <dc:creator>Stotts, Joan</dc:creator>
  <cp:lastModifiedBy>Roberson, Kelly</cp:lastModifiedBy>
  <cp:revision>3</cp:revision>
  <dcterms:created xsi:type="dcterms:W3CDTF">2023-04-11T18:35:01Z</dcterms:created>
  <dcterms:modified xsi:type="dcterms:W3CDTF">2023-05-03T17:47:27Z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0x010100F1516CC7F0119245B210B184CAC836AE</vt:lpwstr>
  </property>
  <property fmtid="{D5CDD505-2E9C-101B-9397-08002B2CF9AE}" pid="3" name="ClassificationContentMarkingFooterLocations">
    <vt:lpwstr>Blank slide:4</vt:lpwstr>
  </property>
  <property fmtid="{D5CDD505-2E9C-101B-9397-08002B2CF9AE}" pid="4" name="ClassificationContentMarkingFooterText">
    <vt:lpwstr>Classification: Internal Use</vt:lpwstr>
  </property>
  <property fmtid="{D5CDD505-2E9C-101B-9397-08002B2CF9AE}" pid="5" name="MediaServiceImageTags">
    <vt:lpwstr/>
  </property>
  <property fmtid="{D5CDD505-2E9C-101B-9397-08002B2CF9AE}" pid="6" name="MSIP_Label_af49516a-7525-4936-8880-b1dc1e580865_Enabled">
    <vt:lpwstr>true</vt:lpwstr>
  </property>
  <property fmtid="{D5CDD505-2E9C-101B-9397-08002B2CF9AE}" pid="7" name="MSIP_Label_af49516a-7525-4936-8880-b1dc1e580865_SetDate">
    <vt:lpwstr>2023-05-01T13:53:20Z</vt:lpwstr>
  </property>
  <property fmtid="{D5CDD505-2E9C-101B-9397-08002B2CF9AE}" pid="8" name="MSIP_Label_af49516a-7525-4936-8880-b1dc1e580865_Method">
    <vt:lpwstr>Privileged</vt:lpwstr>
  </property>
  <property fmtid="{D5CDD505-2E9C-101B-9397-08002B2CF9AE}" pid="9" name="MSIP_Label_af49516a-7525-4936-8880-b1dc1e580865_Name">
    <vt:lpwstr>Non-visible label</vt:lpwstr>
  </property>
  <property fmtid="{D5CDD505-2E9C-101B-9397-08002B2CF9AE}" pid="10" name="MSIP_Label_af49516a-7525-4936-8880-b1dc1e580865_SiteId">
    <vt:lpwstr>3bea478c-1684-4a8c-8e85-045ec54ba430</vt:lpwstr>
  </property>
  <property fmtid="{D5CDD505-2E9C-101B-9397-08002B2CF9AE}" pid="11" name="MSIP_Label_af49516a-7525-4936-8880-b1dc1e580865_ActionId">
    <vt:lpwstr>89f3facf-90c1-467f-ad75-75526f094153</vt:lpwstr>
  </property>
  <property fmtid="{D5CDD505-2E9C-101B-9397-08002B2CF9AE}" pid="12" name="MSIP_Label_af49516a-7525-4936-8880-b1dc1e580865_ContentBits">
    <vt:lpwstr>0</vt:lpwstr>
  </property>
</Properties>
</file>